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Default Extension="jpg" ContentType="image/jpg"/>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A9FD2"/>
                </a:solidFill>
                <a:latin typeface="微软雅黑"/>
                <a:cs typeface="微软雅黑"/>
              </a:defRPr>
            </a:lvl1pPr>
          </a:lstStyle>
          <a:p/>
        </p:txBody>
      </p:sp>
      <p:sp>
        <p:nvSpPr>
          <p:cNvPr id="3" name="Holder 3"/>
          <p:cNvSpPr>
            <a:spLocks noGrp="1"/>
          </p:cNvSpPr>
          <p:nvPr>
            <p:ph type="body" idx="1"/>
          </p:nvPr>
        </p:nvSpPr>
        <p:spPr/>
        <p:txBody>
          <a:bodyPr lIns="0" tIns="0" rIns="0" bIns="0"/>
          <a:lstStyle>
            <a:lvl1pPr>
              <a:defRPr sz="1400" b="0" i="0">
                <a:solidFill>
                  <a:srgbClr val="5E666F"/>
                </a:solidFill>
                <a:latin typeface="微软雅黑"/>
                <a:cs typeface="微软雅黑"/>
              </a:defRPr>
            </a:lvl1pPr>
          </a:lstStyle>
          <a:p/>
        </p:txBody>
      </p:sp>
      <p:sp>
        <p:nvSpPr>
          <p:cNvPr id="4" name="Holder 4"/>
          <p:cNvSpPr>
            <a:spLocks noGrp="1"/>
          </p:cNvSpPr>
          <p:nvPr>
            <p:ph type="ftr" idx="5" sz="quarter"/>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A9FD2"/>
                </a:solidFill>
                <a:latin typeface="微软雅黑"/>
                <a:cs typeface="微软雅黑"/>
              </a:defRPr>
            </a:lvl1pPr>
          </a:lstStyle>
          <a:p/>
        </p:txBody>
      </p:sp>
      <p:sp>
        <p:nvSpPr>
          <p:cNvPr id="3" name="Holder 3"/>
          <p:cNvSpPr>
            <a:spLocks noGrp="1"/>
          </p:cNvSpPr>
          <p:nvPr>
            <p:ph idx="2" sz="half"/>
          </p:nvPr>
        </p:nvSpPr>
        <p:spPr>
          <a:xfrm>
            <a:off x="829767" y="2117979"/>
            <a:ext cx="3662679" cy="3533775"/>
          </a:xfrm>
          <a:prstGeom prst="rect">
            <a:avLst/>
          </a:prstGeom>
        </p:spPr>
        <p:txBody>
          <a:bodyPr wrap="square" lIns="0" tIns="0" rIns="0" bIns="0">
            <a:spAutoFit/>
          </a:bodyPr>
          <a:lstStyle>
            <a:lvl1pPr>
              <a:defRPr sz="1400" b="0" i="0">
                <a:solidFill>
                  <a:srgbClr val="5E666F"/>
                </a:solidFill>
                <a:latin typeface="微软雅黑"/>
                <a:cs typeface="微软雅黑"/>
              </a:defRPr>
            </a:lvl1pPr>
          </a:lstStyle>
          <a:p/>
        </p:txBody>
      </p:sp>
      <p:sp>
        <p:nvSpPr>
          <p:cNvPr id="4" name="Holder 4"/>
          <p:cNvSpPr>
            <a:spLocks noGrp="1"/>
          </p:cNvSpPr>
          <p:nvPr>
            <p:ph idx="3" sz="half"/>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obj"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p:txBody>
      </p:sp>
      <p:sp>
        <p:nvSpPr>
          <p:cNvPr id="19" name="bk object 19"/>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p:txBody>
      </p:sp>
      <p:sp>
        <p:nvSpPr>
          <p:cNvPr id="20" name="bk object 20"/>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p:txBody>
      </p:sp>
      <p:sp>
        <p:nvSpPr>
          <p:cNvPr id="21" name="bk object 21"/>
          <p:cNvSpPr/>
          <p:nvPr/>
        </p:nvSpPr>
        <p:spPr>
          <a:xfrm>
            <a:off x="51815" y="513587"/>
            <a:ext cx="588264" cy="294132"/>
          </a:xfrm>
          <a:prstGeom prst="rect">
            <a:avLst/>
          </a:prstGeom>
          <a:blipFill>
            <a:blip r:embed="rId3" cstate="print"/>
            <a:stretch>
              <a:fillRect/>
            </a:stretch>
          </a:blipFill>
        </p:spPr>
        <p:txBody>
          <a:bodyPr wrap="square" lIns="0" tIns="0" rIns="0" bIns="0" rtlCol="0"/>
          <a:lstStyle/>
          <a:p/>
        </p:txBody>
      </p:sp>
      <p:sp>
        <p:nvSpPr>
          <p:cNvPr id="2" name="Holder 2"/>
          <p:cNvSpPr>
            <a:spLocks noGrp="1"/>
          </p:cNvSpPr>
          <p:nvPr>
            <p:ph type="title"/>
          </p:nvPr>
        </p:nvSpPr>
        <p:spPr/>
        <p:txBody>
          <a:bodyPr lIns="0" tIns="0" rIns="0" bIns="0"/>
          <a:lstStyle>
            <a:lvl1pPr>
              <a:defRPr sz="2400" b="0" i="0">
                <a:solidFill>
                  <a:srgbClr val="1A9FD2"/>
                </a:solidFill>
                <a:latin typeface="微软雅黑"/>
                <a:cs typeface="微软雅黑"/>
              </a:defRPr>
            </a:lvl1pPr>
          </a:lstStyle>
          <a:p/>
        </p:txBody>
      </p:sp>
      <p:sp>
        <p:nvSpPr>
          <p:cNvPr id="3" name="Holder 3"/>
          <p:cNvSpPr>
            <a:spLocks noGrp="1"/>
          </p:cNvSpPr>
          <p:nvPr>
            <p:ph type="ftr" idx="5" sz="quarter"/>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4.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1.xml"/><Relationship Id="rId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7997"/>
          </a:xfrm>
          <a:prstGeom prst="rect">
            <a:avLst/>
          </a:prstGeom>
          <a:blipFill>
            <a:blip r:embed="rId7" cstate="print"/>
            <a:stretch>
              <a:fillRect/>
            </a:stretch>
          </a:blipFill>
        </p:spPr>
        <p:txBody>
          <a:bodyPr wrap="square" lIns="0" tIns="0" rIns="0" bIns="0" rtlCol="0"/>
          <a:lstStyle/>
          <a:p/>
        </p:txBody>
      </p:sp>
      <p:sp>
        <p:nvSpPr>
          <p:cNvPr id="17" name="bk object 17"/>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p:txBody>
      </p:sp>
      <p:sp>
        <p:nvSpPr>
          <p:cNvPr id="18" name="bk object 18"/>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p:txBody>
      </p:sp>
      <p:sp>
        <p:nvSpPr>
          <p:cNvPr id="19" name="bk object 19"/>
          <p:cNvSpPr/>
          <p:nvPr/>
        </p:nvSpPr>
        <p:spPr>
          <a:xfrm>
            <a:off x="11640311" y="6144767"/>
            <a:ext cx="551815" cy="462280"/>
          </a:xfrm>
          <a:custGeom>
            <a:avLst/>
            <a:gdLst/>
            <a:ahLst/>
            <a:cxnLst/>
            <a:rect l="l" t="t" r="r" b="b"/>
            <a:pathLst>
              <a:path w="551815" h="462279">
                <a:moveTo>
                  <a:pt x="320802" y="0"/>
                </a:moveTo>
                <a:lnTo>
                  <a:pt x="230886" y="0"/>
                </a:lnTo>
                <a:lnTo>
                  <a:pt x="184356" y="4690"/>
                </a:lnTo>
                <a:lnTo>
                  <a:pt x="141017" y="18143"/>
                </a:lnTo>
                <a:lnTo>
                  <a:pt x="101798" y="39430"/>
                </a:lnTo>
                <a:lnTo>
                  <a:pt x="67627" y="67622"/>
                </a:lnTo>
                <a:lnTo>
                  <a:pt x="39433" y="101792"/>
                </a:lnTo>
                <a:lnTo>
                  <a:pt x="18145" y="141012"/>
                </a:lnTo>
                <a:lnTo>
                  <a:pt x="4691" y="184352"/>
                </a:lnTo>
                <a:lnTo>
                  <a:pt x="0" y="230885"/>
                </a:lnTo>
                <a:lnTo>
                  <a:pt x="4691" y="277415"/>
                </a:lnTo>
                <a:lnTo>
                  <a:pt x="18145" y="320754"/>
                </a:lnTo>
                <a:lnTo>
                  <a:pt x="39433" y="359973"/>
                </a:lnTo>
                <a:lnTo>
                  <a:pt x="67627" y="394144"/>
                </a:lnTo>
                <a:lnTo>
                  <a:pt x="101798" y="422338"/>
                </a:lnTo>
                <a:lnTo>
                  <a:pt x="141017" y="443626"/>
                </a:lnTo>
                <a:lnTo>
                  <a:pt x="184356" y="457080"/>
                </a:lnTo>
                <a:lnTo>
                  <a:pt x="230886" y="461771"/>
                </a:lnTo>
                <a:lnTo>
                  <a:pt x="320802" y="461771"/>
                </a:lnTo>
                <a:lnTo>
                  <a:pt x="367331" y="457080"/>
                </a:lnTo>
                <a:lnTo>
                  <a:pt x="410670" y="443626"/>
                </a:lnTo>
                <a:lnTo>
                  <a:pt x="449889" y="422338"/>
                </a:lnTo>
                <a:lnTo>
                  <a:pt x="484060" y="394144"/>
                </a:lnTo>
                <a:lnTo>
                  <a:pt x="512254" y="359973"/>
                </a:lnTo>
                <a:lnTo>
                  <a:pt x="533542" y="320754"/>
                </a:lnTo>
                <a:lnTo>
                  <a:pt x="546996" y="277415"/>
                </a:lnTo>
                <a:lnTo>
                  <a:pt x="551688" y="230885"/>
                </a:lnTo>
                <a:lnTo>
                  <a:pt x="546996" y="184352"/>
                </a:lnTo>
                <a:lnTo>
                  <a:pt x="533542" y="141012"/>
                </a:lnTo>
                <a:lnTo>
                  <a:pt x="512254" y="101792"/>
                </a:lnTo>
                <a:lnTo>
                  <a:pt x="484060" y="67622"/>
                </a:lnTo>
                <a:lnTo>
                  <a:pt x="449889" y="39430"/>
                </a:lnTo>
                <a:lnTo>
                  <a:pt x="410670" y="18143"/>
                </a:lnTo>
                <a:lnTo>
                  <a:pt x="367331" y="4690"/>
                </a:lnTo>
                <a:lnTo>
                  <a:pt x="320802" y="0"/>
                </a:lnTo>
                <a:close/>
              </a:path>
            </a:pathLst>
          </a:custGeom>
          <a:solidFill>
            <a:srgbClr val="1D9ED2"/>
          </a:solidFill>
        </p:spPr>
        <p:txBody>
          <a:bodyPr wrap="square" lIns="0" tIns="0" rIns="0" bIns="0" rtlCol="0"/>
          <a:lstStyle/>
          <a:p/>
        </p:txBody>
      </p:sp>
      <p:sp>
        <p:nvSpPr>
          <p:cNvPr id="20" name="bk object 20"/>
          <p:cNvSpPr/>
          <p:nvPr/>
        </p:nvSpPr>
        <p:spPr>
          <a:xfrm>
            <a:off x="11856719" y="6144767"/>
            <a:ext cx="334010" cy="462280"/>
          </a:xfrm>
          <a:custGeom>
            <a:avLst/>
            <a:gdLst/>
            <a:ahLst/>
            <a:cxnLst/>
            <a:rect l="l" t="t" r="r" b="b"/>
            <a:pathLst>
              <a:path w="334009" h="462279">
                <a:moveTo>
                  <a:pt x="0" y="461771"/>
                </a:moveTo>
                <a:lnTo>
                  <a:pt x="333755" y="461771"/>
                </a:lnTo>
                <a:lnTo>
                  <a:pt x="333755" y="0"/>
                </a:lnTo>
                <a:lnTo>
                  <a:pt x="0" y="0"/>
                </a:lnTo>
                <a:lnTo>
                  <a:pt x="0" y="461771"/>
                </a:lnTo>
                <a:close/>
              </a:path>
            </a:pathLst>
          </a:custGeom>
          <a:solidFill>
            <a:srgbClr val="1D9ED2"/>
          </a:solidFill>
        </p:spPr>
        <p:txBody>
          <a:bodyPr wrap="square" lIns="0" tIns="0" rIns="0" bIns="0" rtlCol="0"/>
          <a:lstStyle/>
          <a:p/>
        </p:txBody>
      </p:sp>
      <p:sp>
        <p:nvSpPr>
          <p:cNvPr id="2" name="Holder 2"/>
          <p:cNvSpPr>
            <a:spLocks noGrp="1"/>
          </p:cNvSpPr>
          <p:nvPr>
            <p:ph type="title"/>
          </p:nvPr>
        </p:nvSpPr>
        <p:spPr>
          <a:xfrm>
            <a:off x="829767" y="400811"/>
            <a:ext cx="10532465" cy="707390"/>
          </a:xfrm>
          <a:prstGeom prst="rect">
            <a:avLst/>
          </a:prstGeom>
        </p:spPr>
        <p:txBody>
          <a:bodyPr wrap="square" lIns="0" tIns="0" rIns="0" bIns="0">
            <a:spAutoFit/>
          </a:bodyPr>
          <a:lstStyle>
            <a:lvl1pPr>
              <a:defRPr sz="2400" b="0" i="0">
                <a:solidFill>
                  <a:srgbClr val="1A9FD2"/>
                </a:solidFill>
                <a:latin typeface="微软雅黑"/>
                <a:cs typeface="微软雅黑"/>
              </a:defRPr>
            </a:lvl1pPr>
          </a:lstStyle>
          <a:p/>
        </p:txBody>
      </p:sp>
      <p:sp>
        <p:nvSpPr>
          <p:cNvPr id="3" name="Holder 3"/>
          <p:cNvSpPr>
            <a:spLocks noGrp="1"/>
          </p:cNvSpPr>
          <p:nvPr>
            <p:ph type="body" idx="1"/>
          </p:nvPr>
        </p:nvSpPr>
        <p:spPr>
          <a:xfrm>
            <a:off x="539292" y="1173098"/>
            <a:ext cx="11113414" cy="2802254"/>
          </a:xfrm>
          <a:prstGeom prst="rect">
            <a:avLst/>
          </a:prstGeom>
        </p:spPr>
        <p:txBody>
          <a:bodyPr wrap="square" lIns="0" tIns="0" rIns="0" bIns="0">
            <a:spAutoFit/>
          </a:bodyPr>
          <a:lstStyle>
            <a:lvl1pPr>
              <a:defRPr sz="1400" b="0" i="0">
                <a:solidFill>
                  <a:srgbClr val="5E666F"/>
                </a:solidFill>
                <a:latin typeface="微软雅黑"/>
                <a:cs typeface="微软雅黑"/>
              </a:defRPr>
            </a:lvl1pPr>
          </a:lstStyle>
          <a:p/>
        </p:txBody>
      </p:sp>
      <p:sp>
        <p:nvSpPr>
          <p:cNvPr id="4" name="Holder 4"/>
          <p:cNvSpPr>
            <a:spLocks noGrp="1"/>
          </p:cNvSpPr>
          <p:nvPr>
            <p:ph type="ftr" idx="5" sz="quarter"/>
          </p:nvPr>
        </p:nvSpPr>
        <p:spPr>
          <a:xfrm>
            <a:off x="163474" y="6360974"/>
            <a:ext cx="1305560" cy="203834"/>
          </a:xfrm>
          <a:prstGeom prst="rect">
            <a:avLst/>
          </a:prstGeom>
        </p:spPr>
        <p:txBody>
          <a:bodyPr wrap="square" lIns="0" tIns="0" rIns="0" bIns="0">
            <a:spAutoFit/>
          </a:bodyPr>
          <a:lstStyle>
            <a:lvl1pPr>
              <a:defRPr sz="1400" b="0" i="0">
                <a:solidFill>
                  <a:srgbClr val="ACB6C5"/>
                </a:solidFill>
                <a:latin typeface="微软雅黑"/>
                <a:cs typeface="微软雅黑"/>
              </a:defRPr>
            </a:lvl1pPr>
          </a:lstStyle>
          <a:p>
            <a:pPr marL="12700">
              <a:lnSpc>
                <a:spcPts val="1505"/>
              </a:lnSpc>
            </a:pPr>
            <a:r>
              <a:rPr dirty="0"/>
              <a:t>EO</a:t>
            </a:r>
            <a:r>
              <a:rPr dirty="0" spc="-95"/>
              <a:t> </a:t>
            </a:r>
            <a:r>
              <a:rPr dirty="0" spc="-5"/>
              <a:t>Intelligence</a:t>
            </a:r>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1834621" y="6297221"/>
            <a:ext cx="291465" cy="195579"/>
          </a:xfrm>
          <a:prstGeom prst="rect">
            <a:avLst/>
          </a:prstGeom>
        </p:spPr>
        <p:txBody>
          <a:bodyPr wrap="square" lIns="0" tIns="0" rIns="0" bIns="0">
            <a:spAutoFit/>
          </a:bodyPr>
          <a:lstStyle>
            <a:lvl1pPr>
              <a:defRPr sz="1200" b="0" i="0">
                <a:solidFill>
                  <a:srgbClr val="F9F9F9"/>
                </a:solidFill>
                <a:latin typeface="微软雅黑"/>
                <a:cs typeface="微软雅黑"/>
              </a:defRPr>
            </a:lvl1pPr>
          </a:lstStyle>
          <a:p>
            <a:pPr marL="95250">
              <a:lnSpc>
                <a:spcPts val="1385"/>
              </a:lnSpc>
            </a:pPr>
            <a:fld id="{81D60167-4931-47E6-BA6A-407CBD079E47}" type="slidenum">
              <a:rPr dirty="0" spc="-5">
                <a:latin typeface="Arial"/>
                <a:cs typeface="Arial"/>
              </a:rPr>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hyperlink" Target="http://www.iyiou.com/intelligenc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2.jpg"/><Relationship Id="rId6" Type="http://schemas.openxmlformats.org/officeDocument/2006/relationships/image" Target="../media/image53.jpg"/><Relationship Id="rId7" Type="http://schemas.openxmlformats.org/officeDocument/2006/relationships/image" Target="../media/image5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jp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image" Target="../media/image75.png"/><Relationship Id="rId16" Type="http://schemas.openxmlformats.org/officeDocument/2006/relationships/image" Target="../media/image76.png"/><Relationship Id="rId17" Type="http://schemas.openxmlformats.org/officeDocument/2006/relationships/image" Target="../media/image77.png"/><Relationship Id="rId18" Type="http://schemas.openxmlformats.org/officeDocument/2006/relationships/image" Target="../media/image78.png"/><Relationship Id="rId19" Type="http://schemas.openxmlformats.org/officeDocument/2006/relationships/image" Target="../media/image79.png"/><Relationship Id="rId20" Type="http://schemas.openxmlformats.org/officeDocument/2006/relationships/image" Target="../media/image80.png"/><Relationship Id="rId21" Type="http://schemas.openxmlformats.org/officeDocument/2006/relationships/image" Target="../media/image81.png"/><Relationship Id="rId22" Type="http://schemas.openxmlformats.org/officeDocument/2006/relationships/image" Target="../media/image82.png"/><Relationship Id="rId23" Type="http://schemas.openxmlformats.org/officeDocument/2006/relationships/image" Target="../media/image83.png"/><Relationship Id="rId24" Type="http://schemas.openxmlformats.org/officeDocument/2006/relationships/image" Target="../media/image84.png"/><Relationship Id="rId25" Type="http://schemas.openxmlformats.org/officeDocument/2006/relationships/image" Target="../media/image85.png"/><Relationship Id="rId26" Type="http://schemas.openxmlformats.org/officeDocument/2006/relationships/image" Target="../media/image86.png"/><Relationship Id="rId27" Type="http://schemas.openxmlformats.org/officeDocument/2006/relationships/image" Target="../media/image87.png"/><Relationship Id="rId28" Type="http://schemas.openxmlformats.org/officeDocument/2006/relationships/image" Target="../media/image88.png"/><Relationship Id="rId29" Type="http://schemas.openxmlformats.org/officeDocument/2006/relationships/image" Target="../media/image89.png"/><Relationship Id="rId30" Type="http://schemas.openxmlformats.org/officeDocument/2006/relationships/image" Target="../media/image90.png"/><Relationship Id="rId31" Type="http://schemas.openxmlformats.org/officeDocument/2006/relationships/image" Target="../media/image91.png"/><Relationship Id="rId32" Type="http://schemas.openxmlformats.org/officeDocument/2006/relationships/image" Target="../media/image92.png"/><Relationship Id="rId33" Type="http://schemas.openxmlformats.org/officeDocument/2006/relationships/image" Target="../media/image93.png"/><Relationship Id="rId34" Type="http://schemas.openxmlformats.org/officeDocument/2006/relationships/image" Target="../media/image94.png"/><Relationship Id="rId35" Type="http://schemas.openxmlformats.org/officeDocument/2006/relationships/image" Target="../media/image95.png"/><Relationship Id="rId36" Type="http://schemas.openxmlformats.org/officeDocument/2006/relationships/image" Target="../media/image96.png"/><Relationship Id="rId37" Type="http://schemas.openxmlformats.org/officeDocument/2006/relationships/image" Target="../media/image97.png"/><Relationship Id="rId38" Type="http://schemas.openxmlformats.org/officeDocument/2006/relationships/image" Target="../media/image98.png"/><Relationship Id="rId39" Type="http://schemas.openxmlformats.org/officeDocument/2006/relationships/image" Target="../media/image99.png"/><Relationship Id="rId40" Type="http://schemas.openxmlformats.org/officeDocument/2006/relationships/image" Target="../media/image100.png"/><Relationship Id="rId41" Type="http://schemas.openxmlformats.org/officeDocument/2006/relationships/image" Target="../media/image101.png"/><Relationship Id="rId42" Type="http://schemas.openxmlformats.org/officeDocument/2006/relationships/image" Target="../media/image102.png"/><Relationship Id="rId43" Type="http://schemas.openxmlformats.org/officeDocument/2006/relationships/image" Target="../media/image103.png"/><Relationship Id="rId44" Type="http://schemas.openxmlformats.org/officeDocument/2006/relationships/image" Target="../media/image104.png"/><Relationship Id="rId45" Type="http://schemas.openxmlformats.org/officeDocument/2006/relationships/image" Target="../media/image105.png"/><Relationship Id="rId46" Type="http://schemas.openxmlformats.org/officeDocument/2006/relationships/image" Target="../media/image106.png"/><Relationship Id="rId47" Type="http://schemas.openxmlformats.org/officeDocument/2006/relationships/image" Target="../media/image107.png"/><Relationship Id="rId48" Type="http://schemas.openxmlformats.org/officeDocument/2006/relationships/image" Target="../media/image108.png"/><Relationship Id="rId49" Type="http://schemas.openxmlformats.org/officeDocument/2006/relationships/image" Target="../media/image109.png"/><Relationship Id="rId50" Type="http://schemas.openxmlformats.org/officeDocument/2006/relationships/image" Target="../media/image110.png"/><Relationship Id="rId51" Type="http://schemas.openxmlformats.org/officeDocument/2006/relationships/image" Target="../media/image111.png"/><Relationship Id="rId52" Type="http://schemas.openxmlformats.org/officeDocument/2006/relationships/image" Target="../media/image112.png"/><Relationship Id="rId53" Type="http://schemas.openxmlformats.org/officeDocument/2006/relationships/image" Target="../media/image113.png"/><Relationship Id="rId54" Type="http://schemas.openxmlformats.org/officeDocument/2006/relationships/image" Target="../media/image114.png"/><Relationship Id="rId55" Type="http://schemas.openxmlformats.org/officeDocument/2006/relationships/image" Target="../media/image115.png"/><Relationship Id="rId56" Type="http://schemas.openxmlformats.org/officeDocument/2006/relationships/image" Target="../media/image116.png"/><Relationship Id="rId57" Type="http://schemas.openxmlformats.org/officeDocument/2006/relationships/image" Target="../media/image117.png"/><Relationship Id="rId58" Type="http://schemas.openxmlformats.org/officeDocument/2006/relationships/image" Target="../media/image118.png"/><Relationship Id="rId59" Type="http://schemas.openxmlformats.org/officeDocument/2006/relationships/image" Target="../media/image119.png"/><Relationship Id="rId60" Type="http://schemas.openxmlformats.org/officeDocument/2006/relationships/image" Target="../media/image120.png"/><Relationship Id="rId61" Type="http://schemas.openxmlformats.org/officeDocument/2006/relationships/image" Target="../media/image121.png"/><Relationship Id="rId62" Type="http://schemas.openxmlformats.org/officeDocument/2006/relationships/image" Target="../media/image122.png"/><Relationship Id="rId63" Type="http://schemas.openxmlformats.org/officeDocument/2006/relationships/image" Target="../media/image123.png"/><Relationship Id="rId64" Type="http://schemas.openxmlformats.org/officeDocument/2006/relationships/image" Target="../media/image124.png"/><Relationship Id="rId65" Type="http://schemas.openxmlformats.org/officeDocument/2006/relationships/image" Target="../media/image125.png"/><Relationship Id="rId66" Type="http://schemas.openxmlformats.org/officeDocument/2006/relationships/image" Target="../media/image126.png"/><Relationship Id="rId67" Type="http://schemas.openxmlformats.org/officeDocument/2006/relationships/image" Target="../media/image127.png"/><Relationship Id="rId68" Type="http://schemas.openxmlformats.org/officeDocument/2006/relationships/image" Target="../media/image128.png"/><Relationship Id="rId69" Type="http://schemas.openxmlformats.org/officeDocument/2006/relationships/image" Target="../media/image129.png"/><Relationship Id="rId70" Type="http://schemas.openxmlformats.org/officeDocument/2006/relationships/image" Target="../media/image130.png"/><Relationship Id="rId71" Type="http://schemas.openxmlformats.org/officeDocument/2006/relationships/image" Target="../media/image131.png"/><Relationship Id="rId72" Type="http://schemas.openxmlformats.org/officeDocument/2006/relationships/image" Target="../media/image132.png"/><Relationship Id="rId73" Type="http://schemas.openxmlformats.org/officeDocument/2006/relationships/image" Target="../media/image133.png"/><Relationship Id="rId74" Type="http://schemas.openxmlformats.org/officeDocument/2006/relationships/image" Target="../media/image134.png"/><Relationship Id="rId75" Type="http://schemas.openxmlformats.org/officeDocument/2006/relationships/image" Target="../media/image135.jpg"/><Relationship Id="rId76" Type="http://schemas.openxmlformats.org/officeDocument/2006/relationships/image" Target="../media/image136.png"/><Relationship Id="rId77" Type="http://schemas.openxmlformats.org/officeDocument/2006/relationships/image" Target="../media/image137.png"/><Relationship Id="rId78" Type="http://schemas.openxmlformats.org/officeDocument/2006/relationships/image" Target="../media/image138.png"/><Relationship Id="rId79" Type="http://schemas.openxmlformats.org/officeDocument/2006/relationships/image" Target="../media/image139.png"/><Relationship Id="rId80" Type="http://schemas.openxmlformats.org/officeDocument/2006/relationships/image" Target="../media/image140.png"/><Relationship Id="rId81" Type="http://schemas.openxmlformats.org/officeDocument/2006/relationships/image" Target="../media/image141.png"/><Relationship Id="rId82" Type="http://schemas.openxmlformats.org/officeDocument/2006/relationships/image" Target="../media/image142.png"/><Relationship Id="rId83" Type="http://schemas.openxmlformats.org/officeDocument/2006/relationships/image" Target="../media/image143.png"/><Relationship Id="rId84" Type="http://schemas.openxmlformats.org/officeDocument/2006/relationships/image" Target="../media/image144.png"/><Relationship Id="rId85" Type="http://schemas.openxmlformats.org/officeDocument/2006/relationships/image" Target="../media/image145.png"/><Relationship Id="rId86" Type="http://schemas.openxmlformats.org/officeDocument/2006/relationships/image" Target="../media/image146.png"/><Relationship Id="rId87" Type="http://schemas.openxmlformats.org/officeDocument/2006/relationships/image" Target="../media/image147.png"/><Relationship Id="rId88" Type="http://schemas.openxmlformats.org/officeDocument/2006/relationships/image" Target="../media/image148.png"/><Relationship Id="rId89" Type="http://schemas.openxmlformats.org/officeDocument/2006/relationships/image" Target="../media/image149.png"/><Relationship Id="rId90" Type="http://schemas.openxmlformats.org/officeDocument/2006/relationships/image" Target="../media/image150.png"/><Relationship Id="rId91" Type="http://schemas.openxmlformats.org/officeDocument/2006/relationships/image" Target="../media/image151.png"/><Relationship Id="rId92" Type="http://schemas.openxmlformats.org/officeDocument/2006/relationships/image" Target="../media/image152.png"/><Relationship Id="rId93" Type="http://schemas.openxmlformats.org/officeDocument/2006/relationships/image" Target="../media/image153.png"/><Relationship Id="rId94" Type="http://schemas.openxmlformats.org/officeDocument/2006/relationships/image" Target="../media/image154.png"/><Relationship Id="rId95" Type="http://schemas.openxmlformats.org/officeDocument/2006/relationships/image" Target="../media/image155.png"/><Relationship Id="rId96" Type="http://schemas.openxmlformats.org/officeDocument/2006/relationships/image" Target="../media/image156.png"/><Relationship Id="rId97" Type="http://schemas.openxmlformats.org/officeDocument/2006/relationships/image" Target="../media/image157.png"/><Relationship Id="rId98" Type="http://schemas.openxmlformats.org/officeDocument/2006/relationships/image" Target="../media/image158.png"/><Relationship Id="rId99" Type="http://schemas.openxmlformats.org/officeDocument/2006/relationships/image" Target="../media/image159.png"/><Relationship Id="rId100" Type="http://schemas.openxmlformats.org/officeDocument/2006/relationships/image" Target="../media/image160.png"/><Relationship Id="rId101" Type="http://schemas.openxmlformats.org/officeDocument/2006/relationships/image" Target="../media/image161.png"/><Relationship Id="rId102" Type="http://schemas.openxmlformats.org/officeDocument/2006/relationships/image" Target="../media/image162.png"/><Relationship Id="rId103" Type="http://schemas.openxmlformats.org/officeDocument/2006/relationships/image" Target="../media/image163.png"/><Relationship Id="rId104" Type="http://schemas.openxmlformats.org/officeDocument/2006/relationships/image" Target="../media/image164.png"/><Relationship Id="rId105" Type="http://schemas.openxmlformats.org/officeDocument/2006/relationships/image" Target="../media/image165.png"/><Relationship Id="rId106" Type="http://schemas.openxmlformats.org/officeDocument/2006/relationships/image" Target="../media/image166.png"/><Relationship Id="rId107" Type="http://schemas.openxmlformats.org/officeDocument/2006/relationships/image" Target="../media/image167.png"/><Relationship Id="rId108" Type="http://schemas.openxmlformats.org/officeDocument/2006/relationships/image" Target="../media/image168.png"/><Relationship Id="rId109" Type="http://schemas.openxmlformats.org/officeDocument/2006/relationships/image" Target="../media/image169.png"/><Relationship Id="rId110" Type="http://schemas.openxmlformats.org/officeDocument/2006/relationships/image" Target="../media/image170.png"/><Relationship Id="rId111" Type="http://schemas.openxmlformats.org/officeDocument/2006/relationships/image" Target="../media/image171.png"/><Relationship Id="rId112" Type="http://schemas.openxmlformats.org/officeDocument/2006/relationships/image" Target="../media/image172.png"/><Relationship Id="rId113" Type="http://schemas.openxmlformats.org/officeDocument/2006/relationships/image" Target="../media/image173.png"/><Relationship Id="rId114" Type="http://schemas.openxmlformats.org/officeDocument/2006/relationships/image" Target="../media/image174.png"/><Relationship Id="rId115" Type="http://schemas.openxmlformats.org/officeDocument/2006/relationships/image" Target="../media/image175.png"/><Relationship Id="rId116" Type="http://schemas.openxmlformats.org/officeDocument/2006/relationships/image" Target="../media/image176.png"/><Relationship Id="rId117" Type="http://schemas.openxmlformats.org/officeDocument/2006/relationships/image" Target="../media/image177.png"/><Relationship Id="rId118" Type="http://schemas.openxmlformats.org/officeDocument/2006/relationships/image" Target="../media/image178.png"/><Relationship Id="rId119" Type="http://schemas.openxmlformats.org/officeDocument/2006/relationships/image" Target="../media/image179.png"/><Relationship Id="rId120" Type="http://schemas.openxmlformats.org/officeDocument/2006/relationships/image" Target="../media/image180.png"/><Relationship Id="rId121" Type="http://schemas.openxmlformats.org/officeDocument/2006/relationships/image" Target="../media/image181.png"/><Relationship Id="rId122" Type="http://schemas.openxmlformats.org/officeDocument/2006/relationships/image" Target="../media/image182.png"/><Relationship Id="rId123" Type="http://schemas.openxmlformats.org/officeDocument/2006/relationships/image" Target="../media/image183.png"/><Relationship Id="rId124" Type="http://schemas.openxmlformats.org/officeDocument/2006/relationships/image" Target="../media/image184.png"/><Relationship Id="rId125" Type="http://schemas.openxmlformats.org/officeDocument/2006/relationships/image" Target="../media/image185.png"/><Relationship Id="rId126" Type="http://schemas.openxmlformats.org/officeDocument/2006/relationships/image" Target="../media/image186.png"/><Relationship Id="rId127" Type="http://schemas.openxmlformats.org/officeDocument/2006/relationships/image" Target="../media/image187.png"/><Relationship Id="rId128" Type="http://schemas.openxmlformats.org/officeDocument/2006/relationships/image" Target="../media/image188.png"/><Relationship Id="rId129" Type="http://schemas.openxmlformats.org/officeDocument/2006/relationships/image" Target="../media/image189.png"/><Relationship Id="rId130" Type="http://schemas.openxmlformats.org/officeDocument/2006/relationships/image" Target="../media/image190.png"/><Relationship Id="rId131" Type="http://schemas.openxmlformats.org/officeDocument/2006/relationships/image" Target="../media/image191.png"/><Relationship Id="rId132" Type="http://schemas.openxmlformats.org/officeDocument/2006/relationships/image" Target="../media/image192.png"/><Relationship Id="rId133" Type="http://schemas.openxmlformats.org/officeDocument/2006/relationships/image" Target="../media/image193.png"/><Relationship Id="rId134" Type="http://schemas.openxmlformats.org/officeDocument/2006/relationships/image" Target="../media/image194.png"/><Relationship Id="rId135" Type="http://schemas.openxmlformats.org/officeDocument/2006/relationships/image" Target="../media/image195.png"/><Relationship Id="rId136" Type="http://schemas.openxmlformats.org/officeDocument/2006/relationships/image" Target="../media/image196.png"/><Relationship Id="rId137" Type="http://schemas.openxmlformats.org/officeDocument/2006/relationships/image" Target="../media/image197.png"/><Relationship Id="rId138" Type="http://schemas.openxmlformats.org/officeDocument/2006/relationships/image" Target="../media/image198.png"/><Relationship Id="rId139" Type="http://schemas.openxmlformats.org/officeDocument/2006/relationships/image" Target="../media/image199.png"/><Relationship Id="rId140" Type="http://schemas.openxmlformats.org/officeDocument/2006/relationships/image" Target="../media/image200.png"/><Relationship Id="rId141" Type="http://schemas.openxmlformats.org/officeDocument/2006/relationships/image" Target="../media/image201.png"/><Relationship Id="rId142" Type="http://schemas.openxmlformats.org/officeDocument/2006/relationships/image" Target="../media/image202.png"/><Relationship Id="rId143" Type="http://schemas.openxmlformats.org/officeDocument/2006/relationships/image" Target="../media/image203.png"/><Relationship Id="rId144" Type="http://schemas.openxmlformats.org/officeDocument/2006/relationships/image" Target="../media/image204.png"/><Relationship Id="rId145" Type="http://schemas.openxmlformats.org/officeDocument/2006/relationships/image" Target="../media/image205.png"/><Relationship Id="rId146" Type="http://schemas.openxmlformats.org/officeDocument/2006/relationships/image" Target="../media/image206.png"/><Relationship Id="rId147" Type="http://schemas.openxmlformats.org/officeDocument/2006/relationships/image" Target="../media/image207.png"/><Relationship Id="rId148" Type="http://schemas.openxmlformats.org/officeDocument/2006/relationships/image" Target="../media/image208.png"/><Relationship Id="rId149" Type="http://schemas.openxmlformats.org/officeDocument/2006/relationships/image" Target="../media/image209.png"/><Relationship Id="rId150" Type="http://schemas.openxmlformats.org/officeDocument/2006/relationships/image" Target="../media/image210.jpg"/><Relationship Id="rId151" Type="http://schemas.openxmlformats.org/officeDocument/2006/relationships/image" Target="../media/image211.png"/><Relationship Id="rId152" Type="http://schemas.openxmlformats.org/officeDocument/2006/relationships/image" Target="../media/image212.png"/><Relationship Id="rId153" Type="http://schemas.openxmlformats.org/officeDocument/2006/relationships/image" Target="../media/image213.png"/><Relationship Id="rId154" Type="http://schemas.openxmlformats.org/officeDocument/2006/relationships/image" Target="../media/image214.png"/><Relationship Id="rId155" Type="http://schemas.openxmlformats.org/officeDocument/2006/relationships/image" Target="../media/image215.png"/><Relationship Id="rId156" Type="http://schemas.openxmlformats.org/officeDocument/2006/relationships/image" Target="../media/image216.jpg"/><Relationship Id="rId157" Type="http://schemas.openxmlformats.org/officeDocument/2006/relationships/image" Target="../media/image217.png"/><Relationship Id="rId158" Type="http://schemas.openxmlformats.org/officeDocument/2006/relationships/image" Target="../media/image218.png"/><Relationship Id="rId159" Type="http://schemas.openxmlformats.org/officeDocument/2006/relationships/image" Target="../media/image219.png"/><Relationship Id="rId160" Type="http://schemas.openxmlformats.org/officeDocument/2006/relationships/image" Target="../media/image220.png"/><Relationship Id="rId161" Type="http://schemas.openxmlformats.org/officeDocument/2006/relationships/image" Target="../media/image221.png"/><Relationship Id="rId162" Type="http://schemas.openxmlformats.org/officeDocument/2006/relationships/image" Target="../media/image222.png"/><Relationship Id="rId163" Type="http://schemas.openxmlformats.org/officeDocument/2006/relationships/image" Target="../media/image223.png"/><Relationship Id="rId164" Type="http://schemas.openxmlformats.org/officeDocument/2006/relationships/image" Target="../media/image224.png"/><Relationship Id="rId165" Type="http://schemas.openxmlformats.org/officeDocument/2006/relationships/image" Target="../media/image225.png"/><Relationship Id="rId166" Type="http://schemas.openxmlformats.org/officeDocument/2006/relationships/image" Target="../media/image226.png"/><Relationship Id="rId167" Type="http://schemas.openxmlformats.org/officeDocument/2006/relationships/image" Target="../media/image227.png"/><Relationship Id="rId168" Type="http://schemas.openxmlformats.org/officeDocument/2006/relationships/image" Target="../media/image228.jpg"/><Relationship Id="rId169" Type="http://schemas.openxmlformats.org/officeDocument/2006/relationships/image" Target="../media/image229.png"/><Relationship Id="rId170" Type="http://schemas.openxmlformats.org/officeDocument/2006/relationships/image" Target="../media/image230.png"/><Relationship Id="rId171" Type="http://schemas.openxmlformats.org/officeDocument/2006/relationships/image" Target="../media/image231.png"/><Relationship Id="rId172" Type="http://schemas.openxmlformats.org/officeDocument/2006/relationships/image" Target="../media/image232.png"/><Relationship Id="rId173" Type="http://schemas.openxmlformats.org/officeDocument/2006/relationships/image" Target="../media/image233.png"/><Relationship Id="rId174" Type="http://schemas.openxmlformats.org/officeDocument/2006/relationships/image" Target="../media/image234.png"/><Relationship Id="rId175" Type="http://schemas.openxmlformats.org/officeDocument/2006/relationships/image" Target="../media/image235.png"/><Relationship Id="rId176" Type="http://schemas.openxmlformats.org/officeDocument/2006/relationships/image" Target="../media/image236.png"/><Relationship Id="rId177" Type="http://schemas.openxmlformats.org/officeDocument/2006/relationships/image" Target="../media/image237.png"/><Relationship Id="rId178" Type="http://schemas.openxmlformats.org/officeDocument/2006/relationships/image" Target="../media/image238.png"/><Relationship Id="rId179" Type="http://schemas.openxmlformats.org/officeDocument/2006/relationships/image" Target="../media/image239.png"/><Relationship Id="rId180" Type="http://schemas.openxmlformats.org/officeDocument/2006/relationships/image" Target="../media/image240.png"/><Relationship Id="rId181" Type="http://schemas.openxmlformats.org/officeDocument/2006/relationships/image" Target="../media/image241.png"/><Relationship Id="rId182" Type="http://schemas.openxmlformats.org/officeDocument/2006/relationships/image" Target="../media/image242.png"/><Relationship Id="rId183" Type="http://schemas.openxmlformats.org/officeDocument/2006/relationships/image" Target="../media/image243.png"/><Relationship Id="rId184" Type="http://schemas.openxmlformats.org/officeDocument/2006/relationships/image" Target="../media/image244.png"/><Relationship Id="rId185" Type="http://schemas.openxmlformats.org/officeDocument/2006/relationships/image" Target="../media/image245.png"/><Relationship Id="rId186" Type="http://schemas.openxmlformats.org/officeDocument/2006/relationships/image" Target="../media/image246.png"/><Relationship Id="rId187" Type="http://schemas.openxmlformats.org/officeDocument/2006/relationships/image" Target="../media/image247.png"/><Relationship Id="rId188" Type="http://schemas.openxmlformats.org/officeDocument/2006/relationships/image" Target="../media/image248.png"/><Relationship Id="rId189" Type="http://schemas.openxmlformats.org/officeDocument/2006/relationships/image" Target="../media/image249.png"/><Relationship Id="rId190" Type="http://schemas.openxmlformats.org/officeDocument/2006/relationships/image" Target="../media/image250.png"/><Relationship Id="rId191" Type="http://schemas.openxmlformats.org/officeDocument/2006/relationships/image" Target="../media/image251.png"/><Relationship Id="rId192" Type="http://schemas.openxmlformats.org/officeDocument/2006/relationships/image" Target="../media/image252.png"/><Relationship Id="rId193" Type="http://schemas.openxmlformats.org/officeDocument/2006/relationships/image" Target="../media/image253.png"/><Relationship Id="rId194" Type="http://schemas.openxmlformats.org/officeDocument/2006/relationships/image" Target="../media/image254.png"/><Relationship Id="rId195" Type="http://schemas.openxmlformats.org/officeDocument/2006/relationships/image" Target="../media/image255.png"/><Relationship Id="rId196" Type="http://schemas.openxmlformats.org/officeDocument/2006/relationships/image" Target="../media/image256.png"/><Relationship Id="rId197" Type="http://schemas.openxmlformats.org/officeDocument/2006/relationships/image" Target="../media/image257.png"/><Relationship Id="rId198" Type="http://schemas.openxmlformats.org/officeDocument/2006/relationships/image" Target="../media/image258.png"/><Relationship Id="rId199" Type="http://schemas.openxmlformats.org/officeDocument/2006/relationships/image" Target="../media/image259.png"/><Relationship Id="rId200" Type="http://schemas.openxmlformats.org/officeDocument/2006/relationships/image" Target="../media/image260.png"/><Relationship Id="rId201" Type="http://schemas.openxmlformats.org/officeDocument/2006/relationships/image" Target="../media/image261.png"/><Relationship Id="rId202" Type="http://schemas.openxmlformats.org/officeDocument/2006/relationships/image" Target="../media/image262.png"/><Relationship Id="rId203" Type="http://schemas.openxmlformats.org/officeDocument/2006/relationships/image" Target="../media/image263.jpg"/><Relationship Id="rId204" Type="http://schemas.openxmlformats.org/officeDocument/2006/relationships/image" Target="../media/image264.png"/><Relationship Id="rId205" Type="http://schemas.openxmlformats.org/officeDocument/2006/relationships/image" Target="../media/image265.png"/><Relationship Id="rId206" Type="http://schemas.openxmlformats.org/officeDocument/2006/relationships/image" Target="../media/image266.png"/><Relationship Id="rId207" Type="http://schemas.openxmlformats.org/officeDocument/2006/relationships/image" Target="../media/image267.png"/><Relationship Id="rId208" Type="http://schemas.openxmlformats.org/officeDocument/2006/relationships/image" Target="../media/image268.png"/><Relationship Id="rId209" Type="http://schemas.openxmlformats.org/officeDocument/2006/relationships/image" Target="../media/image269.png"/><Relationship Id="rId210" Type="http://schemas.openxmlformats.org/officeDocument/2006/relationships/image" Target="../media/image270.png"/><Relationship Id="rId211" Type="http://schemas.openxmlformats.org/officeDocument/2006/relationships/image" Target="../media/image271.png"/><Relationship Id="rId212" Type="http://schemas.openxmlformats.org/officeDocument/2006/relationships/image" Target="../media/image272.png"/><Relationship Id="rId213" Type="http://schemas.openxmlformats.org/officeDocument/2006/relationships/image" Target="../media/image273.png"/><Relationship Id="rId214" Type="http://schemas.openxmlformats.org/officeDocument/2006/relationships/image" Target="../media/image274.png"/><Relationship Id="rId215" Type="http://schemas.openxmlformats.org/officeDocument/2006/relationships/image" Target="../media/image275.png"/><Relationship Id="rId216" Type="http://schemas.openxmlformats.org/officeDocument/2006/relationships/image" Target="../media/image276.png"/><Relationship Id="rId217" Type="http://schemas.openxmlformats.org/officeDocument/2006/relationships/image" Target="../media/image277.png"/><Relationship Id="rId218" Type="http://schemas.openxmlformats.org/officeDocument/2006/relationships/image" Target="../media/image278.png"/><Relationship Id="rId219" Type="http://schemas.openxmlformats.org/officeDocument/2006/relationships/image" Target="../media/image279.png"/><Relationship Id="rId220" Type="http://schemas.openxmlformats.org/officeDocument/2006/relationships/image" Target="../media/image280.png"/><Relationship Id="rId221" Type="http://schemas.openxmlformats.org/officeDocument/2006/relationships/image" Target="../media/image281.png"/><Relationship Id="rId222" Type="http://schemas.openxmlformats.org/officeDocument/2006/relationships/image" Target="../media/image282.png"/><Relationship Id="rId223" Type="http://schemas.openxmlformats.org/officeDocument/2006/relationships/image" Target="../media/image283.png"/><Relationship Id="rId224" Type="http://schemas.openxmlformats.org/officeDocument/2006/relationships/image" Target="../media/image284.png"/><Relationship Id="rId225" Type="http://schemas.openxmlformats.org/officeDocument/2006/relationships/image" Target="../media/image285.png"/><Relationship Id="rId226" Type="http://schemas.openxmlformats.org/officeDocument/2006/relationships/image" Target="../media/image286.png"/><Relationship Id="rId227" Type="http://schemas.openxmlformats.org/officeDocument/2006/relationships/image" Target="../media/image287.png"/><Relationship Id="rId228" Type="http://schemas.openxmlformats.org/officeDocument/2006/relationships/image" Target="../media/image288.png"/><Relationship Id="rId229" Type="http://schemas.openxmlformats.org/officeDocument/2006/relationships/image" Target="../media/image289.png"/><Relationship Id="rId230" Type="http://schemas.openxmlformats.org/officeDocument/2006/relationships/image" Target="../media/image290.png"/><Relationship Id="rId231" Type="http://schemas.openxmlformats.org/officeDocument/2006/relationships/image" Target="../media/image291.png"/><Relationship Id="rId232" Type="http://schemas.openxmlformats.org/officeDocument/2006/relationships/image" Target="../media/image292.png"/><Relationship Id="rId233" Type="http://schemas.openxmlformats.org/officeDocument/2006/relationships/image" Target="../media/image293.png"/><Relationship Id="rId234" Type="http://schemas.openxmlformats.org/officeDocument/2006/relationships/image" Target="../media/image294.png"/><Relationship Id="rId235" Type="http://schemas.openxmlformats.org/officeDocument/2006/relationships/image" Target="../media/image295.png"/><Relationship Id="rId236" Type="http://schemas.openxmlformats.org/officeDocument/2006/relationships/image" Target="../media/image296.png"/><Relationship Id="rId237" Type="http://schemas.openxmlformats.org/officeDocument/2006/relationships/image" Target="../media/image297.png"/><Relationship Id="rId238" Type="http://schemas.openxmlformats.org/officeDocument/2006/relationships/image" Target="../media/image298.png"/><Relationship Id="rId239" Type="http://schemas.openxmlformats.org/officeDocument/2006/relationships/image" Target="../media/image299.png"/><Relationship Id="rId240" Type="http://schemas.openxmlformats.org/officeDocument/2006/relationships/image" Target="../media/image300.png"/><Relationship Id="rId241" Type="http://schemas.openxmlformats.org/officeDocument/2006/relationships/image" Target="../media/image301.png"/><Relationship Id="rId242" Type="http://schemas.openxmlformats.org/officeDocument/2006/relationships/image" Target="../media/image302.png"/><Relationship Id="rId243" Type="http://schemas.openxmlformats.org/officeDocument/2006/relationships/image" Target="../media/image303.png"/><Relationship Id="rId244" Type="http://schemas.openxmlformats.org/officeDocument/2006/relationships/image" Target="../media/image304.png"/><Relationship Id="rId245" Type="http://schemas.openxmlformats.org/officeDocument/2006/relationships/image" Target="../media/image305.png"/><Relationship Id="rId246" Type="http://schemas.openxmlformats.org/officeDocument/2006/relationships/image" Target="../media/image306.png"/><Relationship Id="rId247" Type="http://schemas.openxmlformats.org/officeDocument/2006/relationships/image" Target="../media/image307.png"/><Relationship Id="rId248" Type="http://schemas.openxmlformats.org/officeDocument/2006/relationships/image" Target="../media/image308.png"/><Relationship Id="rId249" Type="http://schemas.openxmlformats.org/officeDocument/2006/relationships/image" Target="../media/image309.png"/><Relationship Id="rId250" Type="http://schemas.openxmlformats.org/officeDocument/2006/relationships/image" Target="../media/image310.png"/><Relationship Id="rId251" Type="http://schemas.openxmlformats.org/officeDocument/2006/relationships/image" Target="../media/image311.png"/><Relationship Id="rId252" Type="http://schemas.openxmlformats.org/officeDocument/2006/relationships/image" Target="../media/image312.png"/><Relationship Id="rId253" Type="http://schemas.openxmlformats.org/officeDocument/2006/relationships/image" Target="../media/image313.png"/><Relationship Id="rId254" Type="http://schemas.openxmlformats.org/officeDocument/2006/relationships/image" Target="../media/image314.png"/><Relationship Id="rId255" Type="http://schemas.openxmlformats.org/officeDocument/2006/relationships/image" Target="../media/image315.png"/><Relationship Id="rId256" Type="http://schemas.openxmlformats.org/officeDocument/2006/relationships/image" Target="../media/image316.png"/><Relationship Id="rId257" Type="http://schemas.openxmlformats.org/officeDocument/2006/relationships/image" Target="../media/image317.png"/><Relationship Id="rId258" Type="http://schemas.openxmlformats.org/officeDocument/2006/relationships/image" Target="../media/image318.png"/><Relationship Id="rId259" Type="http://schemas.openxmlformats.org/officeDocument/2006/relationships/image" Target="../media/image319.png"/><Relationship Id="rId260" Type="http://schemas.openxmlformats.org/officeDocument/2006/relationships/image" Target="../media/image320.png"/><Relationship Id="rId261" Type="http://schemas.openxmlformats.org/officeDocument/2006/relationships/image" Target="../media/image321.png"/><Relationship Id="rId262" Type="http://schemas.openxmlformats.org/officeDocument/2006/relationships/image" Target="../media/image322.png"/><Relationship Id="rId263" Type="http://schemas.openxmlformats.org/officeDocument/2006/relationships/image" Target="../media/image323.png"/><Relationship Id="rId264" Type="http://schemas.openxmlformats.org/officeDocument/2006/relationships/image" Target="../media/image324.png"/><Relationship Id="rId265" Type="http://schemas.openxmlformats.org/officeDocument/2006/relationships/image" Target="../media/image325.png"/><Relationship Id="rId266" Type="http://schemas.openxmlformats.org/officeDocument/2006/relationships/image" Target="../media/image326.png"/><Relationship Id="rId267" Type="http://schemas.openxmlformats.org/officeDocument/2006/relationships/image" Target="../media/image327.png"/><Relationship Id="rId268" Type="http://schemas.openxmlformats.org/officeDocument/2006/relationships/image" Target="../media/image328.png"/><Relationship Id="rId269" Type="http://schemas.openxmlformats.org/officeDocument/2006/relationships/image" Target="../media/image329.png"/><Relationship Id="rId270" Type="http://schemas.openxmlformats.org/officeDocument/2006/relationships/image" Target="../media/image330.png"/><Relationship Id="rId271" Type="http://schemas.openxmlformats.org/officeDocument/2006/relationships/image" Target="../media/image331.png"/><Relationship Id="rId272" Type="http://schemas.openxmlformats.org/officeDocument/2006/relationships/image" Target="../media/image3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 Id="rId7" Type="http://schemas.openxmlformats.org/officeDocument/2006/relationships/image" Target="../media/image340.jpg"/><Relationship Id="rId8" Type="http://schemas.openxmlformats.org/officeDocument/2006/relationships/image" Target="../media/image341.png"/><Relationship Id="rId9" Type="http://schemas.openxmlformats.org/officeDocument/2006/relationships/image" Target="../media/image342.png"/><Relationship Id="rId10" Type="http://schemas.openxmlformats.org/officeDocument/2006/relationships/image" Target="../media/image343.png"/><Relationship Id="rId11" Type="http://schemas.openxmlformats.org/officeDocument/2006/relationships/image" Target="../media/image344.png"/><Relationship Id="rId12" Type="http://schemas.openxmlformats.org/officeDocument/2006/relationships/image" Target="../media/image345.png"/><Relationship Id="rId13" Type="http://schemas.openxmlformats.org/officeDocument/2006/relationships/image" Target="../media/image346.png"/><Relationship Id="rId14" Type="http://schemas.openxmlformats.org/officeDocument/2006/relationships/image" Target="../media/image347.png"/><Relationship Id="rId15" Type="http://schemas.openxmlformats.org/officeDocument/2006/relationships/image" Target="../media/image348.png"/><Relationship Id="rId16" Type="http://schemas.openxmlformats.org/officeDocument/2006/relationships/image" Target="../media/image349.png"/><Relationship Id="rId17" Type="http://schemas.openxmlformats.org/officeDocument/2006/relationships/image" Target="../media/image350.png"/><Relationship Id="rId18" Type="http://schemas.openxmlformats.org/officeDocument/2006/relationships/image" Target="../media/image351.png"/><Relationship Id="rId19" Type="http://schemas.openxmlformats.org/officeDocument/2006/relationships/image" Target="../media/image352.png"/><Relationship Id="rId20" Type="http://schemas.openxmlformats.org/officeDocument/2006/relationships/image" Target="../media/image353.png"/><Relationship Id="rId21" Type="http://schemas.openxmlformats.org/officeDocument/2006/relationships/image" Target="../media/image354.png"/><Relationship Id="rId22" Type="http://schemas.openxmlformats.org/officeDocument/2006/relationships/image" Target="../media/image355.png"/><Relationship Id="rId23" Type="http://schemas.openxmlformats.org/officeDocument/2006/relationships/image" Target="../media/image356.png"/><Relationship Id="rId24" Type="http://schemas.openxmlformats.org/officeDocument/2006/relationships/image" Target="../media/image357.png"/><Relationship Id="rId25" Type="http://schemas.openxmlformats.org/officeDocument/2006/relationships/image" Target="../media/image358.png"/><Relationship Id="rId26" Type="http://schemas.openxmlformats.org/officeDocument/2006/relationships/image" Target="../media/image359.png"/><Relationship Id="rId27" Type="http://schemas.openxmlformats.org/officeDocument/2006/relationships/image" Target="../media/image360.png"/><Relationship Id="rId28" Type="http://schemas.openxmlformats.org/officeDocument/2006/relationships/image" Target="../media/image361.png"/><Relationship Id="rId29" Type="http://schemas.openxmlformats.org/officeDocument/2006/relationships/image" Target="../media/image362.png"/><Relationship Id="rId30" Type="http://schemas.openxmlformats.org/officeDocument/2006/relationships/image" Target="../media/image363.png"/><Relationship Id="rId31" Type="http://schemas.openxmlformats.org/officeDocument/2006/relationships/image" Target="../media/image364.png"/><Relationship Id="rId32" Type="http://schemas.openxmlformats.org/officeDocument/2006/relationships/image" Target="../media/image365.png"/><Relationship Id="rId33" Type="http://schemas.openxmlformats.org/officeDocument/2006/relationships/image" Target="../media/image366.png"/><Relationship Id="rId34" Type="http://schemas.openxmlformats.org/officeDocument/2006/relationships/image" Target="../media/image367.png"/><Relationship Id="rId35" Type="http://schemas.openxmlformats.org/officeDocument/2006/relationships/image" Target="../media/image368.png"/><Relationship Id="rId36" Type="http://schemas.openxmlformats.org/officeDocument/2006/relationships/image" Target="../media/image369.png"/><Relationship Id="rId37" Type="http://schemas.openxmlformats.org/officeDocument/2006/relationships/image" Target="../media/image370.png"/><Relationship Id="rId38" Type="http://schemas.openxmlformats.org/officeDocument/2006/relationships/image" Target="../media/image371.png"/><Relationship Id="rId39" Type="http://schemas.openxmlformats.org/officeDocument/2006/relationships/image" Target="../media/image372.png"/><Relationship Id="rId40" Type="http://schemas.openxmlformats.org/officeDocument/2006/relationships/image" Target="../media/image373.png"/><Relationship Id="rId41" Type="http://schemas.openxmlformats.org/officeDocument/2006/relationships/image" Target="../media/image374.png"/><Relationship Id="rId42" Type="http://schemas.openxmlformats.org/officeDocument/2006/relationships/image" Target="../media/image375.png"/><Relationship Id="rId43" Type="http://schemas.openxmlformats.org/officeDocument/2006/relationships/image" Target="../media/image376.png"/><Relationship Id="rId44" Type="http://schemas.openxmlformats.org/officeDocument/2006/relationships/image" Target="../media/image377.png"/><Relationship Id="rId45" Type="http://schemas.openxmlformats.org/officeDocument/2006/relationships/image" Target="../media/image378.png"/><Relationship Id="rId46" Type="http://schemas.openxmlformats.org/officeDocument/2006/relationships/image" Target="../media/image379.png"/><Relationship Id="rId47" Type="http://schemas.openxmlformats.org/officeDocument/2006/relationships/image" Target="../media/image380.png"/><Relationship Id="rId48" Type="http://schemas.openxmlformats.org/officeDocument/2006/relationships/image" Target="../media/image381.png"/><Relationship Id="rId49" Type="http://schemas.openxmlformats.org/officeDocument/2006/relationships/image" Target="../media/image382.jpg"/><Relationship Id="rId50" Type="http://schemas.openxmlformats.org/officeDocument/2006/relationships/image" Target="../media/image383.png"/><Relationship Id="rId51" Type="http://schemas.openxmlformats.org/officeDocument/2006/relationships/image" Target="../media/image384.png"/><Relationship Id="rId52" Type="http://schemas.openxmlformats.org/officeDocument/2006/relationships/image" Target="../media/image385.png"/><Relationship Id="rId53" Type="http://schemas.openxmlformats.org/officeDocument/2006/relationships/image" Target="../media/image386.png"/><Relationship Id="rId54" Type="http://schemas.openxmlformats.org/officeDocument/2006/relationships/image" Target="../media/image387.png"/><Relationship Id="rId55" Type="http://schemas.openxmlformats.org/officeDocument/2006/relationships/image" Target="../media/image388.png"/><Relationship Id="rId56" Type="http://schemas.openxmlformats.org/officeDocument/2006/relationships/image" Target="../media/image389.png"/><Relationship Id="rId57" Type="http://schemas.openxmlformats.org/officeDocument/2006/relationships/image" Target="../media/image390.png"/><Relationship Id="rId58" Type="http://schemas.openxmlformats.org/officeDocument/2006/relationships/image" Target="../media/image391.png"/><Relationship Id="rId59" Type="http://schemas.openxmlformats.org/officeDocument/2006/relationships/image" Target="../media/image392.png"/><Relationship Id="rId60" Type="http://schemas.openxmlformats.org/officeDocument/2006/relationships/image" Target="../media/image393.png"/><Relationship Id="rId61" Type="http://schemas.openxmlformats.org/officeDocument/2006/relationships/image" Target="../media/image394.png"/><Relationship Id="rId62" Type="http://schemas.openxmlformats.org/officeDocument/2006/relationships/image" Target="../media/image395.png"/><Relationship Id="rId63" Type="http://schemas.openxmlformats.org/officeDocument/2006/relationships/image" Target="../media/image396.png"/><Relationship Id="rId64" Type="http://schemas.openxmlformats.org/officeDocument/2006/relationships/image" Target="../media/image397.png"/><Relationship Id="rId65" Type="http://schemas.openxmlformats.org/officeDocument/2006/relationships/image" Target="../media/image398.png"/><Relationship Id="rId66" Type="http://schemas.openxmlformats.org/officeDocument/2006/relationships/image" Target="../media/image399.png"/><Relationship Id="rId67" Type="http://schemas.openxmlformats.org/officeDocument/2006/relationships/image" Target="../media/image400.png"/><Relationship Id="rId68" Type="http://schemas.openxmlformats.org/officeDocument/2006/relationships/image" Target="../media/image401.png"/><Relationship Id="rId69" Type="http://schemas.openxmlformats.org/officeDocument/2006/relationships/image" Target="../media/image402.png"/><Relationship Id="rId70" Type="http://schemas.openxmlformats.org/officeDocument/2006/relationships/image" Target="../media/image403.png"/><Relationship Id="rId71" Type="http://schemas.openxmlformats.org/officeDocument/2006/relationships/image" Target="../media/image404.png"/><Relationship Id="rId72" Type="http://schemas.openxmlformats.org/officeDocument/2006/relationships/image" Target="../media/image405.png"/><Relationship Id="rId73" Type="http://schemas.openxmlformats.org/officeDocument/2006/relationships/image" Target="../media/image406.png"/><Relationship Id="rId74" Type="http://schemas.openxmlformats.org/officeDocument/2006/relationships/image" Target="../media/image407.png"/><Relationship Id="rId75" Type="http://schemas.openxmlformats.org/officeDocument/2006/relationships/image" Target="../media/image408.png"/><Relationship Id="rId76" Type="http://schemas.openxmlformats.org/officeDocument/2006/relationships/image" Target="../media/image409.png"/><Relationship Id="rId77" Type="http://schemas.openxmlformats.org/officeDocument/2006/relationships/image" Target="../media/image410.png"/><Relationship Id="rId78" Type="http://schemas.openxmlformats.org/officeDocument/2006/relationships/image" Target="../media/image411.png"/><Relationship Id="rId79" Type="http://schemas.openxmlformats.org/officeDocument/2006/relationships/image" Target="../media/image412.png"/><Relationship Id="rId80" Type="http://schemas.openxmlformats.org/officeDocument/2006/relationships/image" Target="../media/image413.png"/><Relationship Id="rId81" Type="http://schemas.openxmlformats.org/officeDocument/2006/relationships/image" Target="../media/image414.png"/><Relationship Id="rId82" Type="http://schemas.openxmlformats.org/officeDocument/2006/relationships/image" Target="../media/image415.png"/><Relationship Id="rId83" Type="http://schemas.openxmlformats.org/officeDocument/2006/relationships/image" Target="../media/image416.png"/><Relationship Id="rId84" Type="http://schemas.openxmlformats.org/officeDocument/2006/relationships/image" Target="../media/image417.png"/><Relationship Id="rId85" Type="http://schemas.openxmlformats.org/officeDocument/2006/relationships/image" Target="../media/image418.png"/><Relationship Id="rId86" Type="http://schemas.openxmlformats.org/officeDocument/2006/relationships/image" Target="../media/image419.png"/><Relationship Id="rId87" Type="http://schemas.openxmlformats.org/officeDocument/2006/relationships/image" Target="../media/image420.png"/><Relationship Id="rId88" Type="http://schemas.openxmlformats.org/officeDocument/2006/relationships/image" Target="../media/image421.png"/><Relationship Id="rId89" Type="http://schemas.openxmlformats.org/officeDocument/2006/relationships/image" Target="../media/image422.png"/><Relationship Id="rId90" Type="http://schemas.openxmlformats.org/officeDocument/2006/relationships/image" Target="../media/image423.png"/><Relationship Id="rId91" Type="http://schemas.openxmlformats.org/officeDocument/2006/relationships/image" Target="../media/image424.png"/><Relationship Id="rId92" Type="http://schemas.openxmlformats.org/officeDocument/2006/relationships/image" Target="../media/image425.png"/><Relationship Id="rId93" Type="http://schemas.openxmlformats.org/officeDocument/2006/relationships/image" Target="../media/image426.png"/><Relationship Id="rId94" Type="http://schemas.openxmlformats.org/officeDocument/2006/relationships/image" Target="../media/image427.png"/><Relationship Id="rId95" Type="http://schemas.openxmlformats.org/officeDocument/2006/relationships/image" Target="../media/image428.png"/><Relationship Id="rId96" Type="http://schemas.openxmlformats.org/officeDocument/2006/relationships/image" Target="../media/image429.png"/><Relationship Id="rId97" Type="http://schemas.openxmlformats.org/officeDocument/2006/relationships/image" Target="../media/image430.png"/><Relationship Id="rId98" Type="http://schemas.openxmlformats.org/officeDocument/2006/relationships/image" Target="../media/image431.png"/><Relationship Id="rId99" Type="http://schemas.openxmlformats.org/officeDocument/2006/relationships/image" Target="../media/image432.png"/><Relationship Id="rId100" Type="http://schemas.openxmlformats.org/officeDocument/2006/relationships/image" Target="../media/image433.png"/><Relationship Id="rId101" Type="http://schemas.openxmlformats.org/officeDocument/2006/relationships/image" Target="../media/image434.png"/><Relationship Id="rId102" Type="http://schemas.openxmlformats.org/officeDocument/2006/relationships/image" Target="../media/image435.png"/><Relationship Id="rId103" Type="http://schemas.openxmlformats.org/officeDocument/2006/relationships/image" Target="../media/image436.png"/><Relationship Id="rId104" Type="http://schemas.openxmlformats.org/officeDocument/2006/relationships/image" Target="../media/image437.png"/><Relationship Id="rId105" Type="http://schemas.openxmlformats.org/officeDocument/2006/relationships/image" Target="../media/image438.png"/><Relationship Id="rId106" Type="http://schemas.openxmlformats.org/officeDocument/2006/relationships/image" Target="../media/image439.png"/><Relationship Id="rId107" Type="http://schemas.openxmlformats.org/officeDocument/2006/relationships/image" Target="../media/image440.png"/><Relationship Id="rId108" Type="http://schemas.openxmlformats.org/officeDocument/2006/relationships/image" Target="../media/image441.png"/><Relationship Id="rId109" Type="http://schemas.openxmlformats.org/officeDocument/2006/relationships/image" Target="../media/image442.png"/><Relationship Id="rId110" Type="http://schemas.openxmlformats.org/officeDocument/2006/relationships/image" Target="../media/image443.png"/><Relationship Id="rId111" Type="http://schemas.openxmlformats.org/officeDocument/2006/relationships/image" Target="../media/image444.png"/><Relationship Id="rId112" Type="http://schemas.openxmlformats.org/officeDocument/2006/relationships/image" Target="../media/image445.png"/><Relationship Id="rId113" Type="http://schemas.openxmlformats.org/officeDocument/2006/relationships/image" Target="../media/image446.png"/><Relationship Id="rId114" Type="http://schemas.openxmlformats.org/officeDocument/2006/relationships/image" Target="../media/image447.png"/><Relationship Id="rId115" Type="http://schemas.openxmlformats.org/officeDocument/2006/relationships/image" Target="../media/image448.png"/><Relationship Id="rId116" Type="http://schemas.openxmlformats.org/officeDocument/2006/relationships/image" Target="../media/image449.png"/><Relationship Id="rId117" Type="http://schemas.openxmlformats.org/officeDocument/2006/relationships/image" Target="../media/image450.png"/><Relationship Id="rId118" Type="http://schemas.openxmlformats.org/officeDocument/2006/relationships/image" Target="../media/image451.png"/><Relationship Id="rId119" Type="http://schemas.openxmlformats.org/officeDocument/2006/relationships/image" Target="../media/image452.png"/><Relationship Id="rId120" Type="http://schemas.openxmlformats.org/officeDocument/2006/relationships/image" Target="../media/image453.png"/><Relationship Id="rId121" Type="http://schemas.openxmlformats.org/officeDocument/2006/relationships/image" Target="../media/image454.png"/><Relationship Id="rId122" Type="http://schemas.openxmlformats.org/officeDocument/2006/relationships/image" Target="../media/image455.png"/><Relationship Id="rId123" Type="http://schemas.openxmlformats.org/officeDocument/2006/relationships/image" Target="../media/image456.png"/><Relationship Id="rId124" Type="http://schemas.openxmlformats.org/officeDocument/2006/relationships/image" Target="../media/image457.png"/><Relationship Id="rId125" Type="http://schemas.openxmlformats.org/officeDocument/2006/relationships/image" Target="../media/image458.png"/><Relationship Id="rId126" Type="http://schemas.openxmlformats.org/officeDocument/2006/relationships/image" Target="../media/image459.png"/><Relationship Id="rId127" Type="http://schemas.openxmlformats.org/officeDocument/2006/relationships/image" Target="../media/image460.png"/><Relationship Id="rId128" Type="http://schemas.openxmlformats.org/officeDocument/2006/relationships/image" Target="../media/image461.png"/><Relationship Id="rId129" Type="http://schemas.openxmlformats.org/officeDocument/2006/relationships/image" Target="../media/image462.png"/><Relationship Id="rId130" Type="http://schemas.openxmlformats.org/officeDocument/2006/relationships/image" Target="../media/image463.png"/><Relationship Id="rId131" Type="http://schemas.openxmlformats.org/officeDocument/2006/relationships/image" Target="../media/image464.png"/><Relationship Id="rId132" Type="http://schemas.openxmlformats.org/officeDocument/2006/relationships/image" Target="../media/image465.png"/><Relationship Id="rId133" Type="http://schemas.openxmlformats.org/officeDocument/2006/relationships/image" Target="../media/image466.png"/><Relationship Id="rId134" Type="http://schemas.openxmlformats.org/officeDocument/2006/relationships/image" Target="../media/image467.png"/><Relationship Id="rId135" Type="http://schemas.openxmlformats.org/officeDocument/2006/relationships/image" Target="../media/image468.png"/><Relationship Id="rId136" Type="http://schemas.openxmlformats.org/officeDocument/2006/relationships/image" Target="../media/image469.png"/><Relationship Id="rId137" Type="http://schemas.openxmlformats.org/officeDocument/2006/relationships/image" Target="../media/image470.png"/><Relationship Id="rId138" Type="http://schemas.openxmlformats.org/officeDocument/2006/relationships/image" Target="../media/image471.png"/><Relationship Id="rId139" Type="http://schemas.openxmlformats.org/officeDocument/2006/relationships/image" Target="../media/image472.png"/><Relationship Id="rId140" Type="http://schemas.openxmlformats.org/officeDocument/2006/relationships/image" Target="../media/image473.png"/><Relationship Id="rId141" Type="http://schemas.openxmlformats.org/officeDocument/2006/relationships/image" Target="../media/image474.png"/><Relationship Id="rId142" Type="http://schemas.openxmlformats.org/officeDocument/2006/relationships/image" Target="../media/image475.png"/><Relationship Id="rId143" Type="http://schemas.openxmlformats.org/officeDocument/2006/relationships/image" Target="../media/image476.png"/><Relationship Id="rId144" Type="http://schemas.openxmlformats.org/officeDocument/2006/relationships/image" Target="../media/image477.png"/><Relationship Id="rId145" Type="http://schemas.openxmlformats.org/officeDocument/2006/relationships/image" Target="../media/image478.png"/><Relationship Id="rId146" Type="http://schemas.openxmlformats.org/officeDocument/2006/relationships/image" Target="../media/image479.png"/><Relationship Id="rId147" Type="http://schemas.openxmlformats.org/officeDocument/2006/relationships/image" Target="../media/image480.png"/><Relationship Id="rId148" Type="http://schemas.openxmlformats.org/officeDocument/2006/relationships/image" Target="../media/image481.png"/><Relationship Id="rId149" Type="http://schemas.openxmlformats.org/officeDocument/2006/relationships/image" Target="../media/image482.png"/><Relationship Id="rId150" Type="http://schemas.openxmlformats.org/officeDocument/2006/relationships/image" Target="../media/image483.png"/><Relationship Id="rId151" Type="http://schemas.openxmlformats.org/officeDocument/2006/relationships/image" Target="../media/image484.png"/><Relationship Id="rId152" Type="http://schemas.openxmlformats.org/officeDocument/2006/relationships/image" Target="../media/image485.png"/><Relationship Id="rId153" Type="http://schemas.openxmlformats.org/officeDocument/2006/relationships/image" Target="../media/image486.png"/><Relationship Id="rId154" Type="http://schemas.openxmlformats.org/officeDocument/2006/relationships/image" Target="../media/image487.png"/><Relationship Id="rId155" Type="http://schemas.openxmlformats.org/officeDocument/2006/relationships/image" Target="../media/image488.png"/><Relationship Id="rId156" Type="http://schemas.openxmlformats.org/officeDocument/2006/relationships/image" Target="../media/image489.png"/><Relationship Id="rId157" Type="http://schemas.openxmlformats.org/officeDocument/2006/relationships/image" Target="../media/image490.jpg"/><Relationship Id="rId158" Type="http://schemas.openxmlformats.org/officeDocument/2006/relationships/image" Target="../media/image491.png"/><Relationship Id="rId159" Type="http://schemas.openxmlformats.org/officeDocument/2006/relationships/image" Target="../media/image492.png"/><Relationship Id="rId160" Type="http://schemas.openxmlformats.org/officeDocument/2006/relationships/image" Target="../media/image493.png"/><Relationship Id="rId161" Type="http://schemas.openxmlformats.org/officeDocument/2006/relationships/image" Target="../media/image494.png"/><Relationship Id="rId162" Type="http://schemas.openxmlformats.org/officeDocument/2006/relationships/image" Target="../media/image495.png"/><Relationship Id="rId163" Type="http://schemas.openxmlformats.org/officeDocument/2006/relationships/image" Target="../media/image496.png"/><Relationship Id="rId164" Type="http://schemas.openxmlformats.org/officeDocument/2006/relationships/image" Target="../media/image497.png"/><Relationship Id="rId165" Type="http://schemas.openxmlformats.org/officeDocument/2006/relationships/image" Target="../media/image498.png"/><Relationship Id="rId166" Type="http://schemas.openxmlformats.org/officeDocument/2006/relationships/image" Target="../media/image499.png"/><Relationship Id="rId167" Type="http://schemas.openxmlformats.org/officeDocument/2006/relationships/image" Target="../media/image500.png"/><Relationship Id="rId168" Type="http://schemas.openxmlformats.org/officeDocument/2006/relationships/image" Target="../media/image501.png"/><Relationship Id="rId169" Type="http://schemas.openxmlformats.org/officeDocument/2006/relationships/image" Target="../media/image502.png"/><Relationship Id="rId170" Type="http://schemas.openxmlformats.org/officeDocument/2006/relationships/image" Target="../media/image503.png"/><Relationship Id="rId171" Type="http://schemas.openxmlformats.org/officeDocument/2006/relationships/image" Target="../media/image504.png"/><Relationship Id="rId172" Type="http://schemas.openxmlformats.org/officeDocument/2006/relationships/image" Target="../media/image505.png"/><Relationship Id="rId173" Type="http://schemas.openxmlformats.org/officeDocument/2006/relationships/image" Target="../media/image506.png"/><Relationship Id="rId174" Type="http://schemas.openxmlformats.org/officeDocument/2006/relationships/image" Target="../media/image507.png"/><Relationship Id="rId175" Type="http://schemas.openxmlformats.org/officeDocument/2006/relationships/image" Target="../media/image508.jpg"/><Relationship Id="rId176" Type="http://schemas.openxmlformats.org/officeDocument/2006/relationships/image" Target="../media/image509.png"/><Relationship Id="rId177" Type="http://schemas.openxmlformats.org/officeDocument/2006/relationships/image" Target="../media/image510.png"/><Relationship Id="rId178" Type="http://schemas.openxmlformats.org/officeDocument/2006/relationships/image" Target="../media/image511.png"/><Relationship Id="rId179" Type="http://schemas.openxmlformats.org/officeDocument/2006/relationships/image" Target="../media/image512.png"/><Relationship Id="rId180" Type="http://schemas.openxmlformats.org/officeDocument/2006/relationships/image" Target="../media/image513.png"/><Relationship Id="rId181" Type="http://schemas.openxmlformats.org/officeDocument/2006/relationships/image" Target="../media/image514.png"/><Relationship Id="rId182" Type="http://schemas.openxmlformats.org/officeDocument/2006/relationships/image" Target="../media/image515.png"/><Relationship Id="rId183" Type="http://schemas.openxmlformats.org/officeDocument/2006/relationships/image" Target="../media/image516.png"/><Relationship Id="rId184" Type="http://schemas.openxmlformats.org/officeDocument/2006/relationships/image" Target="../media/image517.png"/><Relationship Id="rId185" Type="http://schemas.openxmlformats.org/officeDocument/2006/relationships/image" Target="../media/image518.png"/><Relationship Id="rId186" Type="http://schemas.openxmlformats.org/officeDocument/2006/relationships/image" Target="../media/image519.png"/><Relationship Id="rId187" Type="http://schemas.openxmlformats.org/officeDocument/2006/relationships/image" Target="../media/image520.png"/><Relationship Id="rId188" Type="http://schemas.openxmlformats.org/officeDocument/2006/relationships/image" Target="../media/image521.png"/><Relationship Id="rId189" Type="http://schemas.openxmlformats.org/officeDocument/2006/relationships/image" Target="../media/image522.png"/><Relationship Id="rId190" Type="http://schemas.openxmlformats.org/officeDocument/2006/relationships/image" Target="../media/image523.png"/><Relationship Id="rId191" Type="http://schemas.openxmlformats.org/officeDocument/2006/relationships/image" Target="../media/image524.png"/><Relationship Id="rId192" Type="http://schemas.openxmlformats.org/officeDocument/2006/relationships/image" Target="../media/image525.png"/><Relationship Id="rId193" Type="http://schemas.openxmlformats.org/officeDocument/2006/relationships/image" Target="../media/image526.png"/><Relationship Id="rId194" Type="http://schemas.openxmlformats.org/officeDocument/2006/relationships/image" Target="../media/image527.png"/><Relationship Id="rId195" Type="http://schemas.openxmlformats.org/officeDocument/2006/relationships/image" Target="../media/image528.png"/><Relationship Id="rId196" Type="http://schemas.openxmlformats.org/officeDocument/2006/relationships/image" Target="../media/image5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0.png"/><Relationship Id="rId3" Type="http://schemas.openxmlformats.org/officeDocument/2006/relationships/image" Target="../media/image5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4.png"/><Relationship Id="rId3" Type="http://schemas.openxmlformats.org/officeDocument/2006/relationships/image" Target="../media/image5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7.png"/><Relationship Id="rId3" Type="http://schemas.openxmlformats.org/officeDocument/2006/relationships/image" Target="../media/image538.png"/><Relationship Id="rId4" Type="http://schemas.openxmlformats.org/officeDocument/2006/relationships/image" Target="../media/image5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0.png"/><Relationship Id="rId3" Type="http://schemas.openxmlformats.org/officeDocument/2006/relationships/image" Target="../media/image541.png"/><Relationship Id="rId4" Type="http://schemas.openxmlformats.org/officeDocument/2006/relationships/image" Target="../media/image5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3.png"/><Relationship Id="rId3" Type="http://schemas.openxmlformats.org/officeDocument/2006/relationships/image" Target="../media/image5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5.png"/><Relationship Id="rId3" Type="http://schemas.openxmlformats.org/officeDocument/2006/relationships/image" Target="../media/image5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7.png"/><Relationship Id="rId3" Type="http://schemas.openxmlformats.org/officeDocument/2006/relationships/image" Target="../media/image5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2.png"/><Relationship Id="rId3" Type="http://schemas.openxmlformats.org/officeDocument/2006/relationships/image" Target="../media/image5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5.png"/><Relationship Id="rId3" Type="http://schemas.openxmlformats.org/officeDocument/2006/relationships/image" Target="../media/image5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8.png"/><Relationship Id="rId3" Type="http://schemas.openxmlformats.org/officeDocument/2006/relationships/image" Target="../media/image5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0.png"/><Relationship Id="rId3" Type="http://schemas.openxmlformats.org/officeDocument/2006/relationships/image" Target="../media/image56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2.png"/><Relationship Id="rId3" Type="http://schemas.openxmlformats.org/officeDocument/2006/relationships/image" Target="../media/image5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4.png"/><Relationship Id="rId3" Type="http://schemas.openxmlformats.org/officeDocument/2006/relationships/image" Target="../media/image565.png"/><Relationship Id="rId4" Type="http://schemas.openxmlformats.org/officeDocument/2006/relationships/image" Target="../media/image566.png"/><Relationship Id="rId5" Type="http://schemas.openxmlformats.org/officeDocument/2006/relationships/image" Target="../media/image567.png"/><Relationship Id="rId6" Type="http://schemas.openxmlformats.org/officeDocument/2006/relationships/image" Target="../media/image5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9.png"/><Relationship Id="rId3" Type="http://schemas.openxmlformats.org/officeDocument/2006/relationships/image" Target="../media/image570.png"/><Relationship Id="rId4" Type="http://schemas.openxmlformats.org/officeDocument/2006/relationships/image" Target="../media/image571.png"/><Relationship Id="rId5" Type="http://schemas.openxmlformats.org/officeDocument/2006/relationships/image" Target="../media/image572.png"/><Relationship Id="rId6" Type="http://schemas.openxmlformats.org/officeDocument/2006/relationships/image" Target="../media/image5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4.png"/><Relationship Id="rId3" Type="http://schemas.openxmlformats.org/officeDocument/2006/relationships/image" Target="../media/image5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7.png"/><Relationship Id="rId3" Type="http://schemas.openxmlformats.org/officeDocument/2006/relationships/image" Target="../media/image5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1.png"/><Relationship Id="rId3" Type="http://schemas.openxmlformats.org/officeDocument/2006/relationships/image" Target="../media/image582.png"/><Relationship Id="rId4" Type="http://schemas.openxmlformats.org/officeDocument/2006/relationships/image" Target="../media/image583.png"/><Relationship Id="rId5" Type="http://schemas.openxmlformats.org/officeDocument/2006/relationships/image" Target="../media/image584.png"/><Relationship Id="rId6" Type="http://schemas.openxmlformats.org/officeDocument/2006/relationships/image" Target="../media/image585.png"/><Relationship Id="rId7" Type="http://schemas.openxmlformats.org/officeDocument/2006/relationships/image" Target="../media/image586.png"/><Relationship Id="rId8" Type="http://schemas.openxmlformats.org/officeDocument/2006/relationships/image" Target="../media/image587.png"/><Relationship Id="rId9" Type="http://schemas.openxmlformats.org/officeDocument/2006/relationships/image" Target="../media/image588.png"/><Relationship Id="rId10" Type="http://schemas.openxmlformats.org/officeDocument/2006/relationships/image" Target="../media/image589.png"/><Relationship Id="rId11" Type="http://schemas.openxmlformats.org/officeDocument/2006/relationships/image" Target="../media/image590.png"/><Relationship Id="rId12" Type="http://schemas.openxmlformats.org/officeDocument/2006/relationships/image" Target="../media/image591.png"/><Relationship Id="rId13" Type="http://schemas.openxmlformats.org/officeDocument/2006/relationships/image" Target="../media/image592.png"/><Relationship Id="rId14" Type="http://schemas.openxmlformats.org/officeDocument/2006/relationships/image" Target="../media/image593.png"/><Relationship Id="rId15" Type="http://schemas.openxmlformats.org/officeDocument/2006/relationships/image" Target="../media/image594.png"/><Relationship Id="rId16" Type="http://schemas.openxmlformats.org/officeDocument/2006/relationships/image" Target="../media/image595.png"/><Relationship Id="rId17" Type="http://schemas.openxmlformats.org/officeDocument/2006/relationships/image" Target="../media/image596.png"/><Relationship Id="rId18" Type="http://schemas.openxmlformats.org/officeDocument/2006/relationships/image" Target="../media/image597.png"/><Relationship Id="rId19" Type="http://schemas.openxmlformats.org/officeDocument/2006/relationships/image" Target="../media/image598.png"/><Relationship Id="rId20" Type="http://schemas.openxmlformats.org/officeDocument/2006/relationships/image" Target="../media/image599.png"/><Relationship Id="rId21" Type="http://schemas.openxmlformats.org/officeDocument/2006/relationships/image" Target="../media/image600.png"/><Relationship Id="rId22" Type="http://schemas.openxmlformats.org/officeDocument/2006/relationships/image" Target="../media/image601.png"/><Relationship Id="rId23" Type="http://schemas.openxmlformats.org/officeDocument/2006/relationships/image" Target="../media/image602.png"/><Relationship Id="rId24" Type="http://schemas.openxmlformats.org/officeDocument/2006/relationships/image" Target="../media/image603.png"/><Relationship Id="rId25" Type="http://schemas.openxmlformats.org/officeDocument/2006/relationships/image" Target="../media/image604.png"/><Relationship Id="rId26" Type="http://schemas.openxmlformats.org/officeDocument/2006/relationships/image" Target="../media/image605.png"/><Relationship Id="rId27" Type="http://schemas.openxmlformats.org/officeDocument/2006/relationships/image" Target="../media/image606.png"/><Relationship Id="rId28" Type="http://schemas.openxmlformats.org/officeDocument/2006/relationships/image" Target="../media/image607.png"/><Relationship Id="rId29" Type="http://schemas.openxmlformats.org/officeDocument/2006/relationships/image" Target="../media/image608.png"/><Relationship Id="rId30" Type="http://schemas.openxmlformats.org/officeDocument/2006/relationships/image" Target="../media/image609.png"/><Relationship Id="rId31" Type="http://schemas.openxmlformats.org/officeDocument/2006/relationships/image" Target="../media/image610.png"/><Relationship Id="rId32" Type="http://schemas.openxmlformats.org/officeDocument/2006/relationships/image" Target="../media/image611.png"/><Relationship Id="rId33" Type="http://schemas.openxmlformats.org/officeDocument/2006/relationships/image" Target="../media/image612.png"/><Relationship Id="rId34" Type="http://schemas.openxmlformats.org/officeDocument/2006/relationships/image" Target="../media/image613.png"/><Relationship Id="rId35" Type="http://schemas.openxmlformats.org/officeDocument/2006/relationships/image" Target="../media/image614.png"/><Relationship Id="rId36" Type="http://schemas.openxmlformats.org/officeDocument/2006/relationships/image" Target="../media/image615.png"/><Relationship Id="rId37" Type="http://schemas.openxmlformats.org/officeDocument/2006/relationships/image" Target="../media/image616.png"/><Relationship Id="rId38" Type="http://schemas.openxmlformats.org/officeDocument/2006/relationships/image" Target="../media/image617.png"/><Relationship Id="rId39" Type="http://schemas.openxmlformats.org/officeDocument/2006/relationships/image" Target="../media/image618.png"/><Relationship Id="rId40" Type="http://schemas.openxmlformats.org/officeDocument/2006/relationships/image" Target="../media/image619.png"/><Relationship Id="rId41" Type="http://schemas.openxmlformats.org/officeDocument/2006/relationships/image" Target="../media/image620.png"/><Relationship Id="rId42" Type="http://schemas.openxmlformats.org/officeDocument/2006/relationships/image" Target="../media/image621.png"/><Relationship Id="rId43" Type="http://schemas.openxmlformats.org/officeDocument/2006/relationships/image" Target="../media/image622.png"/><Relationship Id="rId44" Type="http://schemas.openxmlformats.org/officeDocument/2006/relationships/image" Target="../media/image623.png"/><Relationship Id="rId45" Type="http://schemas.openxmlformats.org/officeDocument/2006/relationships/image" Target="../media/image624.png"/><Relationship Id="rId46" Type="http://schemas.openxmlformats.org/officeDocument/2006/relationships/image" Target="../media/image625.png"/><Relationship Id="rId47" Type="http://schemas.openxmlformats.org/officeDocument/2006/relationships/image" Target="../media/image626.png"/><Relationship Id="rId48" Type="http://schemas.openxmlformats.org/officeDocument/2006/relationships/image" Target="../media/image627.png"/><Relationship Id="rId49" Type="http://schemas.openxmlformats.org/officeDocument/2006/relationships/image" Target="../media/image628.png"/><Relationship Id="rId50" Type="http://schemas.openxmlformats.org/officeDocument/2006/relationships/image" Target="../media/image629.png"/><Relationship Id="rId51" Type="http://schemas.openxmlformats.org/officeDocument/2006/relationships/image" Target="../media/image630.png"/><Relationship Id="rId52" Type="http://schemas.openxmlformats.org/officeDocument/2006/relationships/image" Target="../media/image631.png"/><Relationship Id="rId53" Type="http://schemas.openxmlformats.org/officeDocument/2006/relationships/image" Target="../media/image632.png"/><Relationship Id="rId54" Type="http://schemas.openxmlformats.org/officeDocument/2006/relationships/image" Target="../media/image633.png"/><Relationship Id="rId55" Type="http://schemas.openxmlformats.org/officeDocument/2006/relationships/image" Target="../media/image634.png"/><Relationship Id="rId56" Type="http://schemas.openxmlformats.org/officeDocument/2006/relationships/image" Target="../media/image635.png"/><Relationship Id="rId57" Type="http://schemas.openxmlformats.org/officeDocument/2006/relationships/image" Target="../media/image636.png"/><Relationship Id="rId58" Type="http://schemas.openxmlformats.org/officeDocument/2006/relationships/image" Target="../media/image637.png"/><Relationship Id="rId59" Type="http://schemas.openxmlformats.org/officeDocument/2006/relationships/image" Target="../media/image638.png"/><Relationship Id="rId60" Type="http://schemas.openxmlformats.org/officeDocument/2006/relationships/image" Target="../media/image639.png"/><Relationship Id="rId61" Type="http://schemas.openxmlformats.org/officeDocument/2006/relationships/image" Target="../media/image640.png"/><Relationship Id="rId62" Type="http://schemas.openxmlformats.org/officeDocument/2006/relationships/image" Target="../media/image641.png"/><Relationship Id="rId63" Type="http://schemas.openxmlformats.org/officeDocument/2006/relationships/image" Target="../media/image642.png"/><Relationship Id="rId64" Type="http://schemas.openxmlformats.org/officeDocument/2006/relationships/image" Target="../media/image643.png"/><Relationship Id="rId65" Type="http://schemas.openxmlformats.org/officeDocument/2006/relationships/image" Target="../media/image644.png"/><Relationship Id="rId66" Type="http://schemas.openxmlformats.org/officeDocument/2006/relationships/image" Target="../media/image645.png"/><Relationship Id="rId67" Type="http://schemas.openxmlformats.org/officeDocument/2006/relationships/image" Target="../media/image646.png"/><Relationship Id="rId68" Type="http://schemas.openxmlformats.org/officeDocument/2006/relationships/image" Target="../media/image647.png"/><Relationship Id="rId69" Type="http://schemas.openxmlformats.org/officeDocument/2006/relationships/image" Target="../media/image648.png"/><Relationship Id="rId70" Type="http://schemas.openxmlformats.org/officeDocument/2006/relationships/image" Target="../media/image649.png"/><Relationship Id="rId71" Type="http://schemas.openxmlformats.org/officeDocument/2006/relationships/image" Target="../media/image650.png"/><Relationship Id="rId72" Type="http://schemas.openxmlformats.org/officeDocument/2006/relationships/image" Target="../media/image651.png"/><Relationship Id="rId73" Type="http://schemas.openxmlformats.org/officeDocument/2006/relationships/image" Target="../media/image652.png"/><Relationship Id="rId74" Type="http://schemas.openxmlformats.org/officeDocument/2006/relationships/image" Target="../media/image653.png"/><Relationship Id="rId75" Type="http://schemas.openxmlformats.org/officeDocument/2006/relationships/image" Target="../media/image654.png"/><Relationship Id="rId76" Type="http://schemas.openxmlformats.org/officeDocument/2006/relationships/image" Target="../media/image655.png"/><Relationship Id="rId77" Type="http://schemas.openxmlformats.org/officeDocument/2006/relationships/image" Target="../media/image656.png"/><Relationship Id="rId78" Type="http://schemas.openxmlformats.org/officeDocument/2006/relationships/image" Target="../media/image657.png"/><Relationship Id="rId79" Type="http://schemas.openxmlformats.org/officeDocument/2006/relationships/image" Target="../media/image658.png"/><Relationship Id="rId80" Type="http://schemas.openxmlformats.org/officeDocument/2006/relationships/image" Target="../media/image659.png"/><Relationship Id="rId81" Type="http://schemas.openxmlformats.org/officeDocument/2006/relationships/image" Target="../media/image660.png"/><Relationship Id="rId82" Type="http://schemas.openxmlformats.org/officeDocument/2006/relationships/image" Target="../media/image661.png"/><Relationship Id="rId83" Type="http://schemas.openxmlformats.org/officeDocument/2006/relationships/image" Target="../media/image662.png"/><Relationship Id="rId84" Type="http://schemas.openxmlformats.org/officeDocument/2006/relationships/image" Target="../media/image663.png"/><Relationship Id="rId85" Type="http://schemas.openxmlformats.org/officeDocument/2006/relationships/image" Target="../media/image664.png"/><Relationship Id="rId86" Type="http://schemas.openxmlformats.org/officeDocument/2006/relationships/image" Target="../media/image665.png"/><Relationship Id="rId87" Type="http://schemas.openxmlformats.org/officeDocument/2006/relationships/image" Target="../media/image666.png"/><Relationship Id="rId88" Type="http://schemas.openxmlformats.org/officeDocument/2006/relationships/image" Target="../media/image667.png"/><Relationship Id="rId89" Type="http://schemas.openxmlformats.org/officeDocument/2006/relationships/image" Target="../media/image668.png"/><Relationship Id="rId90" Type="http://schemas.openxmlformats.org/officeDocument/2006/relationships/image" Target="../media/image669.png"/><Relationship Id="rId91" Type="http://schemas.openxmlformats.org/officeDocument/2006/relationships/image" Target="../media/image670.png"/><Relationship Id="rId92" Type="http://schemas.openxmlformats.org/officeDocument/2006/relationships/image" Target="../media/image671.png"/><Relationship Id="rId93" Type="http://schemas.openxmlformats.org/officeDocument/2006/relationships/image" Target="../media/image672.png"/><Relationship Id="rId94" Type="http://schemas.openxmlformats.org/officeDocument/2006/relationships/image" Target="../media/image673.png"/><Relationship Id="rId95" Type="http://schemas.openxmlformats.org/officeDocument/2006/relationships/image" Target="../media/image674.png"/><Relationship Id="rId96" Type="http://schemas.openxmlformats.org/officeDocument/2006/relationships/image" Target="../media/image675.png"/><Relationship Id="rId97" Type="http://schemas.openxmlformats.org/officeDocument/2006/relationships/image" Target="../media/image676.png"/><Relationship Id="rId98" Type="http://schemas.openxmlformats.org/officeDocument/2006/relationships/image" Target="../media/image677.png"/><Relationship Id="rId99" Type="http://schemas.openxmlformats.org/officeDocument/2006/relationships/image" Target="../media/image678.png"/><Relationship Id="rId100" Type="http://schemas.openxmlformats.org/officeDocument/2006/relationships/image" Target="../media/image679.png"/><Relationship Id="rId101" Type="http://schemas.openxmlformats.org/officeDocument/2006/relationships/image" Target="../media/image680.png"/><Relationship Id="rId102" Type="http://schemas.openxmlformats.org/officeDocument/2006/relationships/image" Target="../media/image681.png"/><Relationship Id="rId103" Type="http://schemas.openxmlformats.org/officeDocument/2006/relationships/image" Target="../media/image682.png"/><Relationship Id="rId104" Type="http://schemas.openxmlformats.org/officeDocument/2006/relationships/image" Target="../media/image683.png"/><Relationship Id="rId105" Type="http://schemas.openxmlformats.org/officeDocument/2006/relationships/image" Target="../media/image684.png"/><Relationship Id="rId106" Type="http://schemas.openxmlformats.org/officeDocument/2006/relationships/image" Target="../media/image685.jpg"/><Relationship Id="rId107" Type="http://schemas.openxmlformats.org/officeDocument/2006/relationships/image" Target="../media/image686.png"/><Relationship Id="rId108" Type="http://schemas.openxmlformats.org/officeDocument/2006/relationships/image" Target="../media/image687.png"/><Relationship Id="rId109" Type="http://schemas.openxmlformats.org/officeDocument/2006/relationships/image" Target="../media/image688.png"/><Relationship Id="rId110" Type="http://schemas.openxmlformats.org/officeDocument/2006/relationships/image" Target="../media/image689.png"/><Relationship Id="rId111" Type="http://schemas.openxmlformats.org/officeDocument/2006/relationships/image" Target="../media/image690.png"/><Relationship Id="rId112" Type="http://schemas.openxmlformats.org/officeDocument/2006/relationships/image" Target="../media/image691.png"/><Relationship Id="rId113" Type="http://schemas.openxmlformats.org/officeDocument/2006/relationships/image" Target="../media/image692.png"/><Relationship Id="rId114" Type="http://schemas.openxmlformats.org/officeDocument/2006/relationships/image" Target="../media/image693.png"/><Relationship Id="rId115" Type="http://schemas.openxmlformats.org/officeDocument/2006/relationships/image" Target="../media/image694.png"/><Relationship Id="rId116" Type="http://schemas.openxmlformats.org/officeDocument/2006/relationships/image" Target="../media/image695.png"/><Relationship Id="rId117" Type="http://schemas.openxmlformats.org/officeDocument/2006/relationships/image" Target="../media/image696.png"/><Relationship Id="rId118" Type="http://schemas.openxmlformats.org/officeDocument/2006/relationships/image" Target="../media/image697.png"/><Relationship Id="rId119" Type="http://schemas.openxmlformats.org/officeDocument/2006/relationships/image" Target="../media/image698.png"/><Relationship Id="rId120" Type="http://schemas.openxmlformats.org/officeDocument/2006/relationships/image" Target="../media/image699.png"/><Relationship Id="rId121" Type="http://schemas.openxmlformats.org/officeDocument/2006/relationships/image" Target="../media/image700.png"/><Relationship Id="rId122" Type="http://schemas.openxmlformats.org/officeDocument/2006/relationships/image" Target="../media/image701.png"/><Relationship Id="rId123" Type="http://schemas.openxmlformats.org/officeDocument/2006/relationships/image" Target="../media/image702.png"/><Relationship Id="rId124" Type="http://schemas.openxmlformats.org/officeDocument/2006/relationships/image" Target="../media/image703.png"/><Relationship Id="rId125" Type="http://schemas.openxmlformats.org/officeDocument/2006/relationships/image" Target="../media/image704.png"/><Relationship Id="rId126" Type="http://schemas.openxmlformats.org/officeDocument/2006/relationships/image" Target="../media/image705.png"/><Relationship Id="rId127" Type="http://schemas.openxmlformats.org/officeDocument/2006/relationships/image" Target="../media/image706.png"/><Relationship Id="rId128" Type="http://schemas.openxmlformats.org/officeDocument/2006/relationships/image" Target="../media/image707.png"/><Relationship Id="rId129" Type="http://schemas.openxmlformats.org/officeDocument/2006/relationships/image" Target="../media/image708.png"/><Relationship Id="rId130" Type="http://schemas.openxmlformats.org/officeDocument/2006/relationships/image" Target="../media/image709.png"/><Relationship Id="rId131" Type="http://schemas.openxmlformats.org/officeDocument/2006/relationships/image" Target="../media/image710.png"/><Relationship Id="rId132" Type="http://schemas.openxmlformats.org/officeDocument/2006/relationships/image" Target="../media/image711.png"/><Relationship Id="rId133" Type="http://schemas.openxmlformats.org/officeDocument/2006/relationships/image" Target="../media/image712.png"/><Relationship Id="rId134" Type="http://schemas.openxmlformats.org/officeDocument/2006/relationships/image" Target="../media/image713.png"/><Relationship Id="rId135" Type="http://schemas.openxmlformats.org/officeDocument/2006/relationships/image" Target="../media/image714.png"/><Relationship Id="rId136" Type="http://schemas.openxmlformats.org/officeDocument/2006/relationships/image" Target="../media/image715.png"/><Relationship Id="rId137" Type="http://schemas.openxmlformats.org/officeDocument/2006/relationships/image" Target="../media/image716.png"/><Relationship Id="rId138" Type="http://schemas.openxmlformats.org/officeDocument/2006/relationships/image" Target="../media/image717.png"/><Relationship Id="rId139" Type="http://schemas.openxmlformats.org/officeDocument/2006/relationships/image" Target="../media/image718.png"/><Relationship Id="rId140" Type="http://schemas.openxmlformats.org/officeDocument/2006/relationships/image" Target="../media/image719.png"/><Relationship Id="rId141" Type="http://schemas.openxmlformats.org/officeDocument/2006/relationships/image" Target="../media/image720.png"/><Relationship Id="rId142" Type="http://schemas.openxmlformats.org/officeDocument/2006/relationships/image" Target="../media/image721.png"/><Relationship Id="rId143" Type="http://schemas.openxmlformats.org/officeDocument/2006/relationships/image" Target="../media/image722.png"/><Relationship Id="rId144" Type="http://schemas.openxmlformats.org/officeDocument/2006/relationships/image" Target="../media/image723.png"/><Relationship Id="rId145" Type="http://schemas.openxmlformats.org/officeDocument/2006/relationships/image" Target="../media/image724.png"/><Relationship Id="rId146" Type="http://schemas.openxmlformats.org/officeDocument/2006/relationships/image" Target="../media/image725.png"/><Relationship Id="rId147" Type="http://schemas.openxmlformats.org/officeDocument/2006/relationships/image" Target="../media/image726.png"/><Relationship Id="rId148" Type="http://schemas.openxmlformats.org/officeDocument/2006/relationships/image" Target="../media/image727.png"/><Relationship Id="rId149" Type="http://schemas.openxmlformats.org/officeDocument/2006/relationships/image" Target="../media/image728.png"/><Relationship Id="rId150" Type="http://schemas.openxmlformats.org/officeDocument/2006/relationships/image" Target="../media/image729.png"/><Relationship Id="rId151" Type="http://schemas.openxmlformats.org/officeDocument/2006/relationships/image" Target="../media/image730.png"/><Relationship Id="rId152" Type="http://schemas.openxmlformats.org/officeDocument/2006/relationships/image" Target="../media/image7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3.png"/><Relationship Id="rId3" Type="http://schemas.openxmlformats.org/officeDocument/2006/relationships/image" Target="../media/image7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6.png"/><Relationship Id="rId3" Type="http://schemas.openxmlformats.org/officeDocument/2006/relationships/image" Target="../media/image737.png"/><Relationship Id="rId4" Type="http://schemas.openxmlformats.org/officeDocument/2006/relationships/image" Target="../media/image7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9.png"/><Relationship Id="rId3" Type="http://schemas.openxmlformats.org/officeDocument/2006/relationships/image" Target="../media/image7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1.png"/><Relationship Id="rId3" Type="http://schemas.openxmlformats.org/officeDocument/2006/relationships/image" Target="../media/image742.png"/><Relationship Id="rId4" Type="http://schemas.openxmlformats.org/officeDocument/2006/relationships/image" Target="../media/image7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4.png"/><Relationship Id="rId3" Type="http://schemas.openxmlformats.org/officeDocument/2006/relationships/image" Target="../media/image7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9.png"/><Relationship Id="rId3" Type="http://schemas.openxmlformats.org/officeDocument/2006/relationships/image" Target="../media/image7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3.png"/><Relationship Id="rId3" Type="http://schemas.openxmlformats.org/officeDocument/2006/relationships/image" Target="../media/image754.jpg"/><Relationship Id="rId4" Type="http://schemas.openxmlformats.org/officeDocument/2006/relationships/image" Target="../media/image7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1.png"/><Relationship Id="rId3" Type="http://schemas.openxmlformats.org/officeDocument/2006/relationships/hyperlink" Target="mailto:bochunmin@iyiou.com" TargetMode="External"/><Relationship Id="rId4" Type="http://schemas.openxmlformats.org/officeDocument/2006/relationships/image" Target="../media/image762.jpg"/><Relationship Id="rId5" Type="http://schemas.openxmlformats.org/officeDocument/2006/relationships/hyperlink" Target="mailto:youtianyu@iyiou.com" TargetMode="External"/><Relationship Id="rId6" Type="http://schemas.openxmlformats.org/officeDocument/2006/relationships/image" Target="../media/image763.jpg"/><Relationship Id="rId7" Type="http://schemas.openxmlformats.org/officeDocument/2006/relationships/hyperlink" Target="mailto:lixin@iyiou.com" TargetMode="External"/><Relationship Id="rId8" Type="http://schemas.openxmlformats.org/officeDocument/2006/relationships/image" Target="../media/image76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6.jpg"/><Relationship Id="rId3" Type="http://schemas.openxmlformats.org/officeDocument/2006/relationships/image" Target="../media/image767.png"/><Relationship Id="rId4" Type="http://schemas.openxmlformats.org/officeDocument/2006/relationships/image" Target="../media/image768.png"/><Relationship Id="rId5" Type="http://schemas.openxmlformats.org/officeDocument/2006/relationships/hyperlink" Target="http://www.iyiou.com/intelligence" TargetMode="External"/><Relationship Id="rId6" Type="http://schemas.openxmlformats.org/officeDocument/2006/relationships/hyperlink" Target="mailto:zk@iyiou.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643127" y="611123"/>
            <a:ext cx="1018032" cy="723900"/>
          </a:xfrm>
          <a:prstGeom prst="rect">
            <a:avLst/>
          </a:prstGeom>
          <a:blipFill>
            <a:blip r:embed="rId3" cstate="print"/>
            <a:stretch>
              <a:fillRect/>
            </a:stretch>
          </a:blipFill>
        </p:spPr>
        <p:txBody>
          <a:bodyPr wrap="square" lIns="0" tIns="0" rIns="0" bIns="0" rtlCol="0"/>
          <a:lstStyle/>
          <a:p/>
        </p:txBody>
      </p:sp>
      <p:sp>
        <p:nvSpPr>
          <p:cNvPr id="4" name="object 4"/>
          <p:cNvSpPr txBox="1">
            <a:spLocks noGrp="1"/>
          </p:cNvSpPr>
          <p:nvPr>
            <p:ph type="title"/>
          </p:nvPr>
        </p:nvSpPr>
        <p:spPr>
          <a:xfrm>
            <a:off x="3254502" y="2269490"/>
            <a:ext cx="5643880" cy="731520"/>
          </a:xfrm>
          <a:prstGeom prst="rect"/>
        </p:spPr>
        <p:txBody>
          <a:bodyPr wrap="square" lIns="0" tIns="0" rIns="0" bIns="0" rtlCol="0" vert="horz">
            <a:spAutoFit/>
          </a:bodyPr>
          <a:lstStyle/>
          <a:p>
            <a:pPr marL="12700">
              <a:lnSpc>
                <a:spcPct val="100000"/>
              </a:lnSpc>
            </a:pPr>
            <a:r>
              <a:rPr dirty="0" sz="4800" spc="250">
                <a:solidFill>
                  <a:srgbClr val="1D9ED2"/>
                </a:solidFill>
                <a:latin typeface="Arial"/>
                <a:cs typeface="Arial"/>
              </a:rPr>
              <a:t>Banking</a:t>
            </a:r>
            <a:r>
              <a:rPr dirty="0" sz="4800" spc="285">
                <a:solidFill>
                  <a:srgbClr val="1D9ED2"/>
                </a:solidFill>
                <a:latin typeface="Arial"/>
                <a:cs typeface="Arial"/>
              </a:rPr>
              <a:t> </a:t>
            </a:r>
            <a:r>
              <a:rPr dirty="0" sz="4800" spc="254">
                <a:solidFill>
                  <a:srgbClr val="1D9ED2"/>
                </a:solidFill>
                <a:latin typeface="Arial"/>
                <a:cs typeface="Arial"/>
              </a:rPr>
              <a:t>Anywhere</a:t>
            </a:r>
            <a:endParaRPr sz="4800">
              <a:latin typeface="Arial"/>
              <a:cs typeface="Arial"/>
            </a:endParaRPr>
          </a:p>
        </p:txBody>
      </p:sp>
      <p:sp>
        <p:nvSpPr>
          <p:cNvPr id="5" name="object 5"/>
          <p:cNvSpPr txBox="1"/>
          <p:nvPr/>
        </p:nvSpPr>
        <p:spPr>
          <a:xfrm>
            <a:off x="2661030" y="3201161"/>
            <a:ext cx="6870700" cy="426720"/>
          </a:xfrm>
          <a:prstGeom prst="rect">
            <a:avLst/>
          </a:prstGeom>
        </p:spPr>
        <p:txBody>
          <a:bodyPr wrap="square" lIns="0" tIns="0" rIns="0" bIns="0" rtlCol="0" vert="horz">
            <a:spAutoFit/>
          </a:bodyPr>
          <a:lstStyle/>
          <a:p>
            <a:pPr marL="12700">
              <a:lnSpc>
                <a:spcPct val="100000"/>
              </a:lnSpc>
            </a:pPr>
            <a:r>
              <a:rPr dirty="0" sz="2800" spc="220">
                <a:solidFill>
                  <a:srgbClr val="1D9ED2"/>
                </a:solidFill>
                <a:latin typeface="Arial"/>
                <a:cs typeface="Arial"/>
              </a:rPr>
              <a:t>2019</a:t>
            </a:r>
            <a:r>
              <a:rPr dirty="0" sz="2800" spc="-500">
                <a:solidFill>
                  <a:srgbClr val="1D9ED2"/>
                </a:solidFill>
                <a:latin typeface="Arial"/>
                <a:cs typeface="Arial"/>
              </a:rPr>
              <a:t> </a:t>
            </a:r>
            <a:r>
              <a:rPr dirty="0" sz="2800" spc="270">
                <a:solidFill>
                  <a:srgbClr val="1D9ED2"/>
                </a:solidFill>
                <a:latin typeface="微软雅黑"/>
                <a:cs typeface="微软雅黑"/>
              </a:rPr>
              <a:t>开放银行与金融科技发展研究报告</a:t>
            </a:r>
            <a:r>
              <a:rPr dirty="0" sz="2800" spc="-535">
                <a:solidFill>
                  <a:srgbClr val="1D9ED2"/>
                </a:solidFill>
                <a:latin typeface="微软雅黑"/>
                <a:cs typeface="微软雅黑"/>
              </a:rPr>
              <a:t> </a:t>
            </a:r>
            <a:endParaRPr sz="2800">
              <a:latin typeface="微软雅黑"/>
              <a:cs typeface="微软雅黑"/>
            </a:endParaRPr>
          </a:p>
        </p:txBody>
      </p:sp>
      <p:sp>
        <p:nvSpPr>
          <p:cNvPr id="6" name="object 6"/>
          <p:cNvSpPr txBox="1"/>
          <p:nvPr/>
        </p:nvSpPr>
        <p:spPr>
          <a:xfrm>
            <a:off x="4146041" y="4329557"/>
            <a:ext cx="3899535" cy="651510"/>
          </a:xfrm>
          <a:prstGeom prst="rect">
            <a:avLst/>
          </a:prstGeom>
        </p:spPr>
        <p:txBody>
          <a:bodyPr wrap="square" lIns="0" tIns="0" rIns="0" bIns="0" rtlCol="0" vert="horz">
            <a:spAutoFit/>
          </a:bodyPr>
          <a:lstStyle/>
          <a:p>
            <a:pPr marL="12700" marR="5080" indent="276860">
              <a:lnSpc>
                <a:spcPct val="150000"/>
              </a:lnSpc>
            </a:pPr>
            <a:r>
              <a:rPr dirty="0" sz="1400">
                <a:solidFill>
                  <a:srgbClr val="3D444D"/>
                </a:solidFill>
                <a:latin typeface="微软雅黑"/>
                <a:cs typeface="微软雅黑"/>
              </a:rPr>
              <a:t>亿欧智库 </a:t>
            </a:r>
            <a:r>
              <a:rPr dirty="0" sz="1400" spc="-5" u="sng">
                <a:solidFill>
                  <a:srgbClr val="9DD2E7"/>
                </a:solidFill>
                <a:latin typeface="Arial"/>
                <a:cs typeface="Arial"/>
                <a:hlinkClick r:id="rId4"/>
              </a:rPr>
              <a:t>http://www.iyiou.com/intelligence  </a:t>
            </a:r>
            <a:r>
              <a:rPr dirty="0" sz="1400" spc="-5">
                <a:solidFill>
                  <a:srgbClr val="3D444D"/>
                </a:solidFill>
                <a:latin typeface="Arial"/>
                <a:cs typeface="Arial"/>
              </a:rPr>
              <a:t>Copyright reserved </a:t>
            </a:r>
            <a:r>
              <a:rPr dirty="0" sz="1400">
                <a:solidFill>
                  <a:srgbClr val="3D444D"/>
                </a:solidFill>
                <a:latin typeface="Arial"/>
                <a:cs typeface="Arial"/>
              </a:rPr>
              <a:t>to EO </a:t>
            </a:r>
            <a:r>
              <a:rPr dirty="0" sz="1400" spc="-5">
                <a:solidFill>
                  <a:srgbClr val="3D444D"/>
                </a:solidFill>
                <a:latin typeface="Arial"/>
                <a:cs typeface="Arial"/>
              </a:rPr>
              <a:t>Intelligence, </a:t>
            </a:r>
            <a:r>
              <a:rPr dirty="0" sz="1400">
                <a:solidFill>
                  <a:srgbClr val="3D444D"/>
                </a:solidFill>
                <a:latin typeface="Arial"/>
                <a:cs typeface="Arial"/>
              </a:rPr>
              <a:t>June</a:t>
            </a:r>
            <a:r>
              <a:rPr dirty="0" sz="1400" spc="-70">
                <a:solidFill>
                  <a:srgbClr val="3D444D"/>
                </a:solidFill>
                <a:latin typeface="Arial"/>
                <a:cs typeface="Arial"/>
              </a:rPr>
              <a:t> </a:t>
            </a:r>
            <a:r>
              <a:rPr dirty="0" sz="1400">
                <a:solidFill>
                  <a:srgbClr val="3D444D"/>
                </a:solidFill>
                <a:latin typeface="Arial"/>
                <a:cs typeface="Arial"/>
              </a:rPr>
              <a:t>2019</a:t>
            </a:r>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开放银行发展背景</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客户需求变化：年轻一代用户追求数字服务，消费信贷需求增</a:t>
            </a:r>
          </a:p>
          <a:p>
            <a:pPr marL="12700">
              <a:lnSpc>
                <a:spcPts val="2735"/>
              </a:lnSpc>
            </a:pPr>
            <a:r>
              <a:rPr dirty="0" spc="-5">
                <a:solidFill>
                  <a:srgbClr val="1D9ED2"/>
                </a:solidFill>
              </a:rPr>
              <a:t>长倒逼银行扩展场景和服务</a:t>
            </a:r>
          </a:p>
        </p:txBody>
      </p:sp>
      <p:sp>
        <p:nvSpPr>
          <p:cNvPr id="5" name="object 5"/>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10</a:t>
            </a:r>
            <a:endParaRPr sz="1200">
              <a:latin typeface="Arial"/>
              <a:cs typeface="Arial"/>
            </a:endParaRPr>
          </a:p>
        </p:txBody>
      </p:sp>
      <p:graphicFrame>
        <p:nvGraphicFramePr>
          <p:cNvPr id="6" name="object 6"/>
          <p:cNvGraphicFramePr>
            <a:graphicFrameLocks noGrp="1"/>
          </p:cNvGraphicFramePr>
          <p:nvPr/>
        </p:nvGraphicFramePr>
        <p:xfrm>
          <a:off x="7235952" y="3649979"/>
          <a:ext cx="4387850" cy="2353310"/>
        </p:xfrm>
        <a:graphic>
          <a:graphicData uri="http://schemas.openxmlformats.org/drawingml/2006/table">
            <a:tbl>
              <a:tblPr firstRow="1" bandRow="1">
                <a:tableStyleId>{2D5ABB26-0587-4C30-8999-92F81FD0307C}</a:tableStyleId>
              </a:tblPr>
              <a:tblGrid>
                <a:gridCol w="298703"/>
                <a:gridCol w="498348"/>
                <a:gridCol w="597407"/>
                <a:gridCol w="498348"/>
                <a:gridCol w="597408"/>
                <a:gridCol w="498348"/>
                <a:gridCol w="597407"/>
                <a:gridCol w="498348"/>
                <a:gridCol w="298703"/>
              </a:tblGrid>
              <a:tr h="273557">
                <a:tc rowSpan="10">
                  <a:txBody>
                    <a:bodyPr/>
                    <a:lstStyle/>
                    <a:p>
                      <a:pPr/>
                      <a:endParaRPr sz="1200">
                        <a:latin typeface="Arial"/>
                        <a:cs typeface="Arial"/>
                      </a:endParaR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rowSpan="3">
                  <a:txBody>
                    <a:bodyPr/>
                    <a:lstStyle/>
                    <a:p>
                      <a:pPr>
                        <a:lnSpc>
                          <a:spcPct val="100000"/>
                        </a:lnSpc>
                        <a:spcBef>
                          <a:spcPts val="52"/>
                        </a:spcBef>
                      </a:pPr>
                      <a:endParaRPr sz="1100">
                        <a:latin typeface="Times New Roman"/>
                        <a:cs typeface="Times New Roman"/>
                      </a:endParaRPr>
                    </a:p>
                    <a:p>
                      <a:pPr marL="102870">
                        <a:lnSpc>
                          <a:spcPct val="100000"/>
                        </a:lnSpc>
                      </a:pPr>
                      <a:r>
                        <a:rPr dirty="0" sz="800" spc="-5">
                          <a:solidFill>
                            <a:srgbClr val="FFFFFF"/>
                          </a:solidFill>
                          <a:latin typeface="微软雅黑"/>
                          <a:cs typeface="微软雅黑"/>
                        </a:rPr>
                        <a:t>19.5%</a:t>
                      </a:r>
                      <a:endParaRPr sz="800">
                        <a:latin typeface="微软雅黑"/>
                        <a:cs typeface="微软雅黑"/>
                      </a:endParaRPr>
                    </a:p>
                  </a:txBody>
                  <a:tcPr marL="0" marR="0" marB="0" marT="0">
                    <a:lnT w="3048">
                      <a:solidFill>
                        <a:srgbClr val="BEBEBE"/>
                      </a:solidFill>
                      <a:prstDash val="solid"/>
                    </a:lnT>
                    <a:solidFill>
                      <a:srgbClr val="F78A22"/>
                    </a:solidFill>
                  </a:tcPr>
                </a:tc>
                <a:tc rowSpan="10">
                  <a:txBody>
                    <a:bodyPr/>
                    <a:lstStyle/>
                    <a:p>
                      <a:pPr/>
                      <a:endParaRPr sz="800">
                        <a:latin typeface="微软雅黑"/>
                        <a:cs typeface="微软雅黑"/>
                      </a:endParaRPr>
                    </a:p>
                  </a:txBody>
                  <a:tcPr marL="0" marR="0" marB="0" marT="0">
                    <a:lnT w="3048">
                      <a:solidFill>
                        <a:srgbClr val="BEBEBE"/>
                      </a:solidFill>
                      <a:prstDash val="solid"/>
                    </a:lnT>
                    <a:lnB w="3048">
                      <a:solidFill>
                        <a:srgbClr val="BEBEBE"/>
                      </a:solidFill>
                      <a:prstDash val="solid"/>
                    </a:lnB>
                  </a:tcPr>
                </a:tc>
                <a:tc rowSpan="2">
                  <a:txBody>
                    <a:bodyPr/>
                    <a:lstStyle/>
                    <a:p>
                      <a:pPr>
                        <a:lnSpc>
                          <a:spcPct val="100000"/>
                        </a:lnSpc>
                        <a:spcBef>
                          <a:spcPts val="51"/>
                        </a:spcBef>
                      </a:pPr>
                      <a:endParaRPr sz="800">
                        <a:latin typeface="Times New Roman"/>
                        <a:cs typeface="Times New Roman"/>
                      </a:endParaRPr>
                    </a:p>
                    <a:p>
                      <a:pPr marL="102870">
                        <a:lnSpc>
                          <a:spcPct val="100000"/>
                        </a:lnSpc>
                      </a:pPr>
                      <a:r>
                        <a:rPr dirty="0" sz="800" spc="-5">
                          <a:solidFill>
                            <a:srgbClr val="FFFFFF"/>
                          </a:solidFill>
                          <a:latin typeface="微软雅黑"/>
                          <a:cs typeface="微软雅黑"/>
                        </a:rPr>
                        <a:t>15.8%</a:t>
                      </a:r>
                      <a:endParaRPr sz="800">
                        <a:latin typeface="微软雅黑"/>
                        <a:cs typeface="微软雅黑"/>
                      </a:endParaRPr>
                    </a:p>
                  </a:txBody>
                  <a:tcPr marL="0" marR="0" marB="0" marT="0">
                    <a:lnT w="3048">
                      <a:solidFill>
                        <a:srgbClr val="BEBEBE"/>
                      </a:solidFill>
                      <a:prstDash val="solid"/>
                    </a:lnT>
                    <a:solidFill>
                      <a:srgbClr val="F78A22"/>
                    </a:solidFill>
                  </a:tcPr>
                </a:tc>
                <a:tc rowSpan="10">
                  <a:txBody>
                    <a:bodyPr/>
                    <a:lstStyle/>
                    <a:p>
                      <a:pPr/>
                      <a:endParaRPr sz="800">
                        <a:latin typeface="微软雅黑"/>
                        <a:cs typeface="微软雅黑"/>
                      </a:endParaRPr>
                    </a:p>
                  </a:txBody>
                  <a:tcPr marL="0" marR="0" marB="0" marT="0">
                    <a:lnT w="3048">
                      <a:solidFill>
                        <a:srgbClr val="BEBEBE"/>
                      </a:solidFill>
                      <a:prstDash val="solid"/>
                    </a:lnT>
                    <a:lnB w="3048">
                      <a:solidFill>
                        <a:srgbClr val="BEBEBE"/>
                      </a:solidFill>
                      <a:prstDash val="solid"/>
                    </a:lnB>
                  </a:tcPr>
                </a:tc>
                <a:tc>
                  <a:txBody>
                    <a:bodyPr/>
                    <a:lstStyle/>
                    <a:p>
                      <a:pPr marL="103505">
                        <a:lnSpc>
                          <a:spcPct val="100000"/>
                        </a:lnSpc>
                        <a:spcBef>
                          <a:spcPts val="655"/>
                        </a:spcBef>
                      </a:pPr>
                      <a:r>
                        <a:rPr dirty="0" sz="800" spc="-5">
                          <a:solidFill>
                            <a:srgbClr val="FFFFFF"/>
                          </a:solidFill>
                          <a:latin typeface="微软雅黑"/>
                          <a:cs typeface="微软雅黑"/>
                        </a:rPr>
                        <a:t>12.4%</a:t>
                      </a:r>
                      <a:endParaRPr sz="800">
                        <a:latin typeface="微软雅黑"/>
                        <a:cs typeface="微软雅黑"/>
                      </a:endParaRPr>
                    </a:p>
                  </a:txBody>
                  <a:tcPr marL="0" marR="0" marB="0" marT="0">
                    <a:lnT w="3048">
                      <a:solidFill>
                        <a:srgbClr val="BEBEBE"/>
                      </a:solidFill>
                      <a:prstDash val="solid"/>
                    </a:lnT>
                    <a:solidFill>
                      <a:srgbClr val="F78A22"/>
                    </a:solidFill>
                  </a:tcPr>
                </a:tc>
                <a:tc rowSpan="10">
                  <a:txBody>
                    <a:bodyPr/>
                    <a:lstStyle/>
                    <a:p>
                      <a:pPr/>
                      <a:endParaRPr sz="800">
                        <a:latin typeface="微软雅黑"/>
                        <a:cs typeface="微软雅黑"/>
                      </a:endParaRPr>
                    </a:p>
                  </a:txBody>
                  <a:tcPr marL="0" marR="0" marB="0" marT="0">
                    <a:lnT w="3048">
                      <a:solidFill>
                        <a:srgbClr val="BEBEBE"/>
                      </a:solidFill>
                      <a:prstDash val="solid"/>
                    </a:lnT>
                    <a:lnB w="3048">
                      <a:solidFill>
                        <a:srgbClr val="BEBEBE"/>
                      </a:solidFill>
                      <a:prstDash val="solid"/>
                    </a:lnB>
                  </a:tcPr>
                </a:tc>
                <a:tc>
                  <a:txBody>
                    <a:bodyPr/>
                    <a:lstStyle/>
                    <a:p>
                      <a:pPr marL="103505">
                        <a:lnSpc>
                          <a:spcPct val="100000"/>
                        </a:lnSpc>
                        <a:spcBef>
                          <a:spcPts val="520"/>
                        </a:spcBef>
                      </a:pPr>
                      <a:r>
                        <a:rPr dirty="0" sz="800" spc="-5">
                          <a:solidFill>
                            <a:srgbClr val="FFFFFF"/>
                          </a:solidFill>
                          <a:latin typeface="微软雅黑"/>
                          <a:cs typeface="微软雅黑"/>
                        </a:rPr>
                        <a:t>10.9%</a:t>
                      </a:r>
                      <a:endParaRPr sz="800">
                        <a:latin typeface="微软雅黑"/>
                        <a:cs typeface="微软雅黑"/>
                      </a:endParaRPr>
                    </a:p>
                  </a:txBody>
                  <a:tcPr marL="0" marR="0" marB="0" marT="0">
                    <a:lnT w="3048">
                      <a:solidFill>
                        <a:srgbClr val="BEBEBE"/>
                      </a:solidFill>
                      <a:prstDash val="solid"/>
                    </a:lnT>
                    <a:solidFill>
                      <a:srgbClr val="F78A22"/>
                    </a:solidFill>
                  </a:tcPr>
                </a:tc>
                <a:tc rowSpan="10">
                  <a:txBody>
                    <a:bodyPr/>
                    <a:lstStyle/>
                    <a:p>
                      <a:pPr/>
                      <a:endParaRPr sz="800">
                        <a:latin typeface="微软雅黑"/>
                        <a:cs typeface="微软雅黑"/>
                      </a:endParaR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96774">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lnT w="3048">
                      <a:solidFill>
                        <a:srgbClr val="BEBEBE"/>
                      </a:solidFill>
                      <a:prstDash val="solid"/>
                    </a:lnT>
                    <a:solidFill>
                      <a:srgbClr val="F78A2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T w="3048">
                      <a:solidFill>
                        <a:srgbClr val="BEBEBE"/>
                      </a:solidFill>
                      <a:prstDash val="solid"/>
                    </a:lnT>
                    <a:solidFill>
                      <a:srgbClr val="F78A22"/>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marL="103505">
                        <a:lnSpc>
                          <a:spcPct val="100000"/>
                        </a:lnSpc>
                        <a:spcBef>
                          <a:spcPts val="670"/>
                        </a:spcBef>
                      </a:pPr>
                      <a:r>
                        <a:rPr dirty="0" sz="800" spc="-5">
                          <a:solidFill>
                            <a:srgbClr val="FFFFFF"/>
                          </a:solidFill>
                          <a:latin typeface="微软雅黑"/>
                          <a:cs typeface="微软雅黑"/>
                        </a:rPr>
                        <a:t>10.9%</a:t>
                      </a:r>
                      <a:endParaRPr sz="800">
                        <a:latin typeface="微软雅黑"/>
                        <a:cs typeface="微软雅黑"/>
                      </a:endParaR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2">
                  <a:txBody>
                    <a:bodyPr/>
                    <a:lstStyle/>
                    <a:p>
                      <a:pPr marL="103505">
                        <a:lnSpc>
                          <a:spcPct val="100000"/>
                        </a:lnSpc>
                        <a:spcBef>
                          <a:spcPts val="385"/>
                        </a:spcBef>
                      </a:pPr>
                      <a:r>
                        <a:rPr dirty="0" sz="800" spc="-5">
                          <a:solidFill>
                            <a:srgbClr val="FFFFFF"/>
                          </a:solidFill>
                          <a:latin typeface="微软雅黑"/>
                          <a:cs typeface="微软雅黑"/>
                        </a:rPr>
                        <a:t>10.8%</a:t>
                      </a:r>
                      <a:endParaRPr sz="800">
                        <a:latin typeface="微软雅黑"/>
                        <a:cs typeface="微软雅黑"/>
                      </a:endParaRPr>
                    </a:p>
                  </a:txBody>
                  <a:tcPr marL="0" marR="0" marB="0" marT="0">
                    <a:solidFill>
                      <a:srgbClr val="F6C100"/>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112775">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lnT w="3048">
                      <a:solidFill>
                        <a:srgbClr val="BEBEBE"/>
                      </a:solidFill>
                      <a:prstDash val="solid"/>
                    </a:lnT>
                    <a:solidFill>
                      <a:srgbClr val="F78A22"/>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marL="102870">
                        <a:lnSpc>
                          <a:spcPct val="100000"/>
                        </a:lnSpc>
                        <a:spcBef>
                          <a:spcPts val="590"/>
                        </a:spcBef>
                      </a:pPr>
                      <a:r>
                        <a:rPr dirty="0" sz="800" spc="-5">
                          <a:solidFill>
                            <a:srgbClr val="FFFFFF"/>
                          </a:solidFill>
                          <a:latin typeface="微软雅黑"/>
                          <a:cs typeface="微软雅黑"/>
                        </a:rPr>
                        <a:t>11.5%</a:t>
                      </a:r>
                      <a:endParaRPr sz="800">
                        <a:latin typeface="微软雅黑"/>
                        <a:cs typeface="微软雅黑"/>
                      </a:endParaR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64007">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rowSpan="3">
                  <a:txBody>
                    <a:bodyPr/>
                    <a:lstStyle/>
                    <a:p>
                      <a:pPr marL="102870">
                        <a:lnSpc>
                          <a:spcPct val="100000"/>
                        </a:lnSpc>
                        <a:spcBef>
                          <a:spcPts val="480"/>
                        </a:spcBef>
                      </a:pPr>
                      <a:r>
                        <a:rPr dirty="0" sz="800" spc="-5">
                          <a:solidFill>
                            <a:srgbClr val="FFFFFF"/>
                          </a:solidFill>
                          <a:latin typeface="微软雅黑"/>
                          <a:cs typeface="微软雅黑"/>
                        </a:rPr>
                        <a:t>12.5%</a:t>
                      </a:r>
                      <a:endParaRPr sz="800">
                        <a:latin typeface="微软雅黑"/>
                        <a:cs typeface="微软雅黑"/>
                      </a:endParaR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4">
                  <a:txBody>
                    <a:bodyPr/>
                    <a:lstStyle/>
                    <a:p>
                      <a:pPr>
                        <a:lnSpc>
                          <a:spcPct val="100000"/>
                        </a:lnSpc>
                        <a:spcBef>
                          <a:spcPts val="35"/>
                        </a:spcBef>
                      </a:pPr>
                      <a:endParaRPr sz="1150">
                        <a:latin typeface="Times New Roman"/>
                        <a:cs typeface="Times New Roman"/>
                      </a:endParaRPr>
                    </a:p>
                    <a:p>
                      <a:pPr marL="103505">
                        <a:lnSpc>
                          <a:spcPct val="100000"/>
                        </a:lnSpc>
                      </a:pPr>
                      <a:r>
                        <a:rPr dirty="0" sz="800" spc="-5">
                          <a:solidFill>
                            <a:srgbClr val="FFFFFF"/>
                          </a:solidFill>
                          <a:latin typeface="微软雅黑"/>
                          <a:cs typeface="微软雅黑"/>
                        </a:rPr>
                        <a:t>17.5%</a:t>
                      </a:r>
                      <a:endParaRPr sz="800">
                        <a:latin typeface="微软雅黑"/>
                        <a:cs typeface="微软雅黑"/>
                      </a:endParaRPr>
                    </a:p>
                  </a:txBody>
                  <a:tcPr marL="0" marR="0" marB="0" marT="0">
                    <a:solidFill>
                      <a:srgbClr val="9DD2E8"/>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92964">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a:lnSpc>
                          <a:spcPct val="100000"/>
                        </a:lnSpc>
                        <a:spcBef>
                          <a:spcPts val="15"/>
                        </a:spcBef>
                      </a:pPr>
                      <a:endParaRPr sz="850">
                        <a:latin typeface="Times New Roman"/>
                        <a:cs typeface="Times New Roman"/>
                      </a:endParaRPr>
                    </a:p>
                    <a:p>
                      <a:pPr marL="103505">
                        <a:lnSpc>
                          <a:spcPct val="100000"/>
                        </a:lnSpc>
                      </a:pPr>
                      <a:r>
                        <a:rPr dirty="0" sz="800" spc="-5">
                          <a:solidFill>
                            <a:srgbClr val="FFFFFF"/>
                          </a:solidFill>
                          <a:latin typeface="微软雅黑"/>
                          <a:cs typeface="微软雅黑"/>
                        </a:rPr>
                        <a:t>15.8%</a:t>
                      </a:r>
                      <a:endParaRPr sz="800">
                        <a:latin typeface="微软雅黑"/>
                        <a:cs typeface="微软雅黑"/>
                      </a:endParaR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109727">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solidFill>
                      <a:srgbClr val="F6C100"/>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a:lnSpc>
                          <a:spcPct val="100000"/>
                        </a:lnSpc>
                        <a:spcBef>
                          <a:spcPts val="31"/>
                        </a:spcBef>
                      </a:pPr>
                      <a:endParaRPr sz="750">
                        <a:latin typeface="Times New Roman"/>
                        <a:cs typeface="Times New Roman"/>
                      </a:endParaRPr>
                    </a:p>
                    <a:p>
                      <a:pPr marL="102870">
                        <a:lnSpc>
                          <a:spcPct val="100000"/>
                        </a:lnSpc>
                      </a:pPr>
                      <a:r>
                        <a:rPr dirty="0" sz="800" spc="-5">
                          <a:solidFill>
                            <a:srgbClr val="FFFFFF"/>
                          </a:solidFill>
                          <a:latin typeface="微软雅黑"/>
                          <a:cs typeface="微软雅黑"/>
                        </a:rPr>
                        <a:t>14.7%</a:t>
                      </a:r>
                      <a:endParaRPr sz="800">
                        <a:latin typeface="微软雅黑"/>
                        <a:cs typeface="微软雅黑"/>
                      </a:endParaR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169925">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rowSpan="3">
                  <a:txBody>
                    <a:bodyPr/>
                    <a:lstStyle/>
                    <a:p>
                      <a:pPr>
                        <a:lnSpc>
                          <a:spcPct val="100000"/>
                        </a:lnSpc>
                        <a:spcBef>
                          <a:spcPts val="27"/>
                        </a:spcBef>
                      </a:pPr>
                      <a:endParaRPr sz="750">
                        <a:latin typeface="Times New Roman"/>
                        <a:cs typeface="Times New Roman"/>
                      </a:endParaRPr>
                    </a:p>
                    <a:p>
                      <a:pPr marL="102870">
                        <a:lnSpc>
                          <a:spcPct val="100000"/>
                        </a:lnSpc>
                      </a:pPr>
                      <a:r>
                        <a:rPr dirty="0" sz="800" spc="-5">
                          <a:solidFill>
                            <a:srgbClr val="FFFFFF"/>
                          </a:solidFill>
                          <a:latin typeface="微软雅黑"/>
                          <a:cs typeface="微软雅黑"/>
                        </a:rPr>
                        <a:t>14.6%</a:t>
                      </a:r>
                      <a:endParaRPr sz="800">
                        <a:latin typeface="微软雅黑"/>
                        <a:cs typeface="微软雅黑"/>
                      </a:endParaR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66293">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marL="103505">
                        <a:lnSpc>
                          <a:spcPct val="100000"/>
                        </a:lnSpc>
                        <a:spcBef>
                          <a:spcPts val="560"/>
                        </a:spcBef>
                      </a:pPr>
                      <a:r>
                        <a:rPr dirty="0" sz="800" spc="-5">
                          <a:solidFill>
                            <a:srgbClr val="FFFFFF"/>
                          </a:solidFill>
                          <a:latin typeface="微软雅黑"/>
                          <a:cs typeface="微软雅黑"/>
                        </a:rPr>
                        <a:t>60.9%</a:t>
                      </a:r>
                      <a:endParaRPr sz="800">
                        <a:latin typeface="微软雅黑"/>
                        <a:cs typeface="微软雅黑"/>
                      </a:endParaR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3">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marL="103505">
                        <a:lnSpc>
                          <a:spcPct val="100000"/>
                        </a:lnSpc>
                        <a:spcBef>
                          <a:spcPts val="565"/>
                        </a:spcBef>
                      </a:pPr>
                      <a:r>
                        <a:rPr dirty="0" sz="800" spc="-5">
                          <a:solidFill>
                            <a:srgbClr val="FFFFFF"/>
                          </a:solidFill>
                          <a:latin typeface="微软雅黑"/>
                          <a:cs typeface="微软雅黑"/>
                        </a:rPr>
                        <a:t>60.8%</a:t>
                      </a:r>
                      <a:endParaRPr sz="800">
                        <a:latin typeface="微软雅黑"/>
                        <a:cs typeface="微软雅黑"/>
                      </a:endParaRPr>
                    </a:p>
                  </a:txBody>
                  <a:tcPr marL="0" marR="0" marB="0" marT="0">
                    <a:lnB w="3048">
                      <a:solidFill>
                        <a:srgbClr val="BEBEBE"/>
                      </a:solidFill>
                      <a:prstDash val="solid"/>
                    </a:lnB>
                    <a:solidFill>
                      <a:srgbClr val="1D9ED2"/>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108204">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vMerge="1">
                  <a:txBody>
                    <a:bodyPr/>
                    <a:lstStyle/>
                    <a:p>
                      <a:pPr/>
                    </a:p>
                  </a:txBody>
                  <a:tcPr marL="0" marR="0" marB="0" marT="0">
                    <a:solidFill>
                      <a:srgbClr val="9DD2E8"/>
                    </a:solidFill>
                  </a:tcPr>
                </a:tc>
                <a:tc vMerge="1">
                  <a:txBody>
                    <a:bodyPr/>
                    <a:lstStyle/>
                    <a:p>
                      <a:pPr/>
                    </a:p>
                  </a:txBody>
                  <a:tcPr marL="0" marR="0" marB="0" marT="0">
                    <a:lnT w="3048">
                      <a:solidFill>
                        <a:srgbClr val="BEBEBE"/>
                      </a:solidFill>
                      <a:prstDash val="solid"/>
                    </a:lnT>
                    <a:lnB w="3048">
                      <a:solidFill>
                        <a:srgbClr val="BEBEBE"/>
                      </a:solidFill>
                      <a:prstDash val="solid"/>
                    </a:lnB>
                  </a:tcPr>
                </a:tc>
                <a:tc rowSpan="2">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17"/>
                        </a:spcBef>
                      </a:pPr>
                      <a:endParaRPr sz="1050">
                        <a:latin typeface="Times New Roman"/>
                        <a:cs typeface="Times New Roman"/>
                      </a:endParaRPr>
                    </a:p>
                    <a:p>
                      <a:pPr marL="102870">
                        <a:lnSpc>
                          <a:spcPct val="100000"/>
                        </a:lnSpc>
                      </a:pPr>
                      <a:r>
                        <a:rPr dirty="0" sz="800" spc="-5">
                          <a:solidFill>
                            <a:srgbClr val="FFFFFF"/>
                          </a:solidFill>
                          <a:latin typeface="微软雅黑"/>
                          <a:cs typeface="微软雅黑"/>
                        </a:rPr>
                        <a:t>58.0%</a:t>
                      </a:r>
                      <a:endParaRPr sz="800">
                        <a:latin typeface="微软雅黑"/>
                        <a:cs typeface="微软雅黑"/>
                      </a:endParaR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B w="3048">
                      <a:solidFill>
                        <a:srgbClr val="BEBEBE"/>
                      </a:solidFill>
                      <a:prstDash val="solid"/>
                    </a:lnB>
                    <a:solidFill>
                      <a:srgbClr val="1D9ED2"/>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r h="1255776">
                <a:tc vMerge="1">
                  <a:txBody>
                    <a:bodyPr/>
                    <a:lstStyle/>
                    <a:p>
                      <a:pPr/>
                    </a:p>
                  </a:txBody>
                  <a:tcPr marL="0" marR="0" marB="0" marT="0">
                    <a:lnL w="3048">
                      <a:solidFill>
                        <a:srgbClr val="BEBEBE"/>
                      </a:solidFill>
                      <a:prstDash val="solid"/>
                    </a:lnL>
                    <a:lnT w="3048">
                      <a:solidFill>
                        <a:srgbClr val="BEBEBE"/>
                      </a:solidFill>
                      <a:prstDash val="solid"/>
                    </a:lnT>
                    <a:lnB w="3048">
                      <a:solidFill>
                        <a:srgbClr val="BEBEBE"/>
                      </a:solidFill>
                      <a:prstDash val="solid"/>
                    </a:lnB>
                  </a:tcPr>
                </a:tc>
                <a:tc>
                  <a:txBody>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47"/>
                        </a:spcBef>
                      </a:pPr>
                      <a:endParaRPr sz="650">
                        <a:latin typeface="Times New Roman"/>
                        <a:cs typeface="Times New Roman"/>
                      </a:endParaRPr>
                    </a:p>
                    <a:p>
                      <a:pPr marL="102870">
                        <a:lnSpc>
                          <a:spcPct val="100000"/>
                        </a:lnSpc>
                      </a:pPr>
                      <a:r>
                        <a:rPr dirty="0" sz="800" spc="-5">
                          <a:solidFill>
                            <a:srgbClr val="FFFFFF"/>
                          </a:solidFill>
                          <a:latin typeface="微软雅黑"/>
                          <a:cs typeface="微软雅黑"/>
                        </a:rPr>
                        <a:t>53.4%</a:t>
                      </a:r>
                      <a:endParaRPr sz="800">
                        <a:latin typeface="微软雅黑"/>
                        <a:cs typeface="微软雅黑"/>
                      </a:endParaR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B w="3048">
                      <a:solidFill>
                        <a:srgbClr val="BEBEBE"/>
                      </a:solidFill>
                      <a:prstDash val="solid"/>
                    </a:lnB>
                    <a:solidFill>
                      <a:srgbClr val="1D9ED2"/>
                    </a:solidFill>
                  </a:tcPr>
                </a:tc>
                <a:tc vMerge="1">
                  <a:txBody>
                    <a:bodyPr/>
                    <a:lstStyle/>
                    <a:p>
                      <a:pPr/>
                    </a:p>
                  </a:txBody>
                  <a:tcPr marL="0" marR="0" marB="0" marT="0">
                    <a:lnT w="3048">
                      <a:solidFill>
                        <a:srgbClr val="BEBEBE"/>
                      </a:solidFill>
                      <a:prstDash val="solid"/>
                    </a:lnT>
                    <a:lnB w="3048">
                      <a:solidFill>
                        <a:srgbClr val="BEBEBE"/>
                      </a:solidFill>
                      <a:prstDash val="solid"/>
                    </a:lnB>
                  </a:tcPr>
                </a:tc>
                <a:tc vMerge="1">
                  <a:txBody>
                    <a:bodyPr/>
                    <a:lstStyle/>
                    <a:p>
                      <a:pPr/>
                    </a:p>
                  </a:txBody>
                  <a:tcPr marL="0" marR="0" marB="0" marT="0">
                    <a:lnB w="3048">
                      <a:solidFill>
                        <a:srgbClr val="BEBEBE"/>
                      </a:solidFill>
                      <a:prstDash val="solid"/>
                    </a:lnB>
                    <a:solidFill>
                      <a:srgbClr val="1D9ED2"/>
                    </a:solidFill>
                  </a:tcPr>
                </a:tc>
                <a:tc vMerge="1">
                  <a:txBody>
                    <a:bodyPr/>
                    <a:lstStyle/>
                    <a:p>
                      <a:pPr/>
                    </a:p>
                  </a:txBody>
                  <a:tcPr marL="0" marR="0" marB="0" marT="0">
                    <a:lnR w="3048">
                      <a:solidFill>
                        <a:srgbClr val="BEBEBE"/>
                      </a:solidFill>
                      <a:prstDash val="solid"/>
                    </a:lnR>
                    <a:lnT w="3048">
                      <a:solidFill>
                        <a:srgbClr val="BEBEBE"/>
                      </a:solidFill>
                      <a:prstDash val="solid"/>
                    </a:lnT>
                    <a:lnB w="3048">
                      <a:solidFill>
                        <a:srgbClr val="BEBEBE"/>
                      </a:solidFill>
                      <a:prstDash val="solid"/>
                    </a:lnB>
                  </a:tcPr>
                </a:tc>
              </a:tr>
            </a:tbl>
          </a:graphicData>
        </a:graphic>
      </p:graphicFrame>
      <p:sp>
        <p:nvSpPr>
          <p:cNvPr id="7" name="object 7"/>
          <p:cNvSpPr txBox="1"/>
          <p:nvPr/>
        </p:nvSpPr>
        <p:spPr>
          <a:xfrm>
            <a:off x="6972427" y="5934659"/>
            <a:ext cx="1752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0%</a:t>
            </a:r>
            <a:endParaRPr sz="800">
              <a:latin typeface="微软雅黑"/>
              <a:cs typeface="微软雅黑"/>
            </a:endParaRPr>
          </a:p>
        </p:txBody>
      </p:sp>
      <p:sp>
        <p:nvSpPr>
          <p:cNvPr id="8" name="object 8"/>
          <p:cNvSpPr txBox="1"/>
          <p:nvPr/>
        </p:nvSpPr>
        <p:spPr>
          <a:xfrm>
            <a:off x="6912991" y="5464302"/>
            <a:ext cx="23495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a:t>
            </a:r>
            <a:endParaRPr sz="800">
              <a:latin typeface="微软雅黑"/>
              <a:cs typeface="微软雅黑"/>
            </a:endParaRPr>
          </a:p>
        </p:txBody>
      </p:sp>
      <p:sp>
        <p:nvSpPr>
          <p:cNvPr id="9" name="object 9"/>
          <p:cNvSpPr txBox="1"/>
          <p:nvPr/>
        </p:nvSpPr>
        <p:spPr>
          <a:xfrm>
            <a:off x="6912991" y="4994020"/>
            <a:ext cx="23495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40%</a:t>
            </a:r>
            <a:endParaRPr sz="800">
              <a:latin typeface="微软雅黑"/>
              <a:cs typeface="微软雅黑"/>
            </a:endParaRPr>
          </a:p>
        </p:txBody>
      </p:sp>
      <p:sp>
        <p:nvSpPr>
          <p:cNvPr id="10" name="object 10"/>
          <p:cNvSpPr txBox="1"/>
          <p:nvPr/>
        </p:nvSpPr>
        <p:spPr>
          <a:xfrm>
            <a:off x="6912991" y="4523740"/>
            <a:ext cx="23495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60%</a:t>
            </a:r>
            <a:endParaRPr sz="800">
              <a:latin typeface="微软雅黑"/>
              <a:cs typeface="微软雅黑"/>
            </a:endParaRPr>
          </a:p>
        </p:txBody>
      </p:sp>
      <p:sp>
        <p:nvSpPr>
          <p:cNvPr id="11" name="object 11"/>
          <p:cNvSpPr txBox="1"/>
          <p:nvPr/>
        </p:nvSpPr>
        <p:spPr>
          <a:xfrm>
            <a:off x="6912991" y="4053458"/>
            <a:ext cx="23495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80%</a:t>
            </a:r>
            <a:endParaRPr sz="800">
              <a:latin typeface="微软雅黑"/>
              <a:cs typeface="微软雅黑"/>
            </a:endParaRPr>
          </a:p>
        </p:txBody>
      </p:sp>
      <p:sp>
        <p:nvSpPr>
          <p:cNvPr id="12" name="object 12"/>
          <p:cNvSpPr txBox="1"/>
          <p:nvPr/>
        </p:nvSpPr>
        <p:spPr>
          <a:xfrm>
            <a:off x="6853173" y="3583178"/>
            <a:ext cx="29464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100%</a:t>
            </a:r>
            <a:endParaRPr sz="800">
              <a:latin typeface="微软雅黑"/>
              <a:cs typeface="微软雅黑"/>
            </a:endParaRPr>
          </a:p>
        </p:txBody>
      </p:sp>
      <p:sp>
        <p:nvSpPr>
          <p:cNvPr id="13" name="object 13"/>
          <p:cNvSpPr txBox="1"/>
          <p:nvPr/>
        </p:nvSpPr>
        <p:spPr>
          <a:xfrm>
            <a:off x="7603363" y="6101384"/>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2015</a:t>
            </a:r>
            <a:r>
              <a:rPr dirty="0" sz="800">
                <a:solidFill>
                  <a:srgbClr val="4E565F"/>
                </a:solidFill>
                <a:latin typeface="微软雅黑"/>
                <a:cs typeface="微软雅黑"/>
              </a:rPr>
              <a:t>年</a:t>
            </a:r>
            <a:endParaRPr sz="800">
              <a:latin typeface="微软雅黑"/>
              <a:cs typeface="微软雅黑"/>
            </a:endParaRPr>
          </a:p>
        </p:txBody>
      </p:sp>
      <p:sp>
        <p:nvSpPr>
          <p:cNvPr id="14" name="object 14"/>
          <p:cNvSpPr txBox="1"/>
          <p:nvPr/>
        </p:nvSpPr>
        <p:spPr>
          <a:xfrm>
            <a:off x="8699372" y="6101384"/>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2016</a:t>
            </a:r>
            <a:r>
              <a:rPr dirty="0" sz="800">
                <a:solidFill>
                  <a:srgbClr val="4E565F"/>
                </a:solidFill>
                <a:latin typeface="微软雅黑"/>
                <a:cs typeface="微软雅黑"/>
              </a:rPr>
              <a:t>年</a:t>
            </a:r>
            <a:endParaRPr sz="800">
              <a:latin typeface="微软雅黑"/>
              <a:cs typeface="微软雅黑"/>
            </a:endParaRPr>
          </a:p>
        </p:txBody>
      </p:sp>
      <p:sp>
        <p:nvSpPr>
          <p:cNvPr id="15" name="object 15"/>
          <p:cNvSpPr txBox="1"/>
          <p:nvPr/>
        </p:nvSpPr>
        <p:spPr>
          <a:xfrm>
            <a:off x="9795509" y="6101384"/>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2017</a:t>
            </a:r>
            <a:r>
              <a:rPr dirty="0" sz="800">
                <a:solidFill>
                  <a:srgbClr val="4E565F"/>
                </a:solidFill>
                <a:latin typeface="微软雅黑"/>
                <a:cs typeface="微软雅黑"/>
              </a:rPr>
              <a:t>年</a:t>
            </a:r>
            <a:endParaRPr sz="800">
              <a:latin typeface="微软雅黑"/>
              <a:cs typeface="微软雅黑"/>
            </a:endParaRPr>
          </a:p>
        </p:txBody>
      </p:sp>
      <p:sp>
        <p:nvSpPr>
          <p:cNvPr id="16" name="object 16"/>
          <p:cNvSpPr txBox="1"/>
          <p:nvPr/>
        </p:nvSpPr>
        <p:spPr>
          <a:xfrm>
            <a:off x="10891519" y="6101384"/>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2018</a:t>
            </a:r>
            <a:r>
              <a:rPr dirty="0" sz="800">
                <a:solidFill>
                  <a:srgbClr val="4E565F"/>
                </a:solidFill>
                <a:latin typeface="微软雅黑"/>
                <a:cs typeface="微软雅黑"/>
              </a:rPr>
              <a:t>年</a:t>
            </a:r>
            <a:endParaRPr sz="800">
              <a:latin typeface="微软雅黑"/>
              <a:cs typeface="微软雅黑"/>
            </a:endParaRPr>
          </a:p>
        </p:txBody>
      </p:sp>
      <p:sp>
        <p:nvSpPr>
          <p:cNvPr id="17" name="object 17"/>
          <p:cNvSpPr/>
          <p:nvPr/>
        </p:nvSpPr>
        <p:spPr>
          <a:xfrm>
            <a:off x="7485888" y="6390132"/>
            <a:ext cx="59690" cy="60960"/>
          </a:xfrm>
          <a:custGeom>
            <a:avLst/>
            <a:gdLst/>
            <a:ahLst/>
            <a:cxnLst/>
            <a:rect l="l" t="t" r="r" b="b"/>
            <a:pathLst>
              <a:path w="59690" h="60960">
                <a:moveTo>
                  <a:pt x="0" y="60959"/>
                </a:moveTo>
                <a:lnTo>
                  <a:pt x="59435" y="60959"/>
                </a:lnTo>
                <a:lnTo>
                  <a:pt x="59435" y="0"/>
                </a:lnTo>
                <a:lnTo>
                  <a:pt x="0" y="0"/>
                </a:lnTo>
                <a:lnTo>
                  <a:pt x="0" y="60959"/>
                </a:lnTo>
                <a:close/>
              </a:path>
            </a:pathLst>
          </a:custGeom>
          <a:solidFill>
            <a:srgbClr val="1D9ED2"/>
          </a:solidFill>
        </p:spPr>
        <p:txBody>
          <a:bodyPr wrap="square" lIns="0" tIns="0" rIns="0" bIns="0" rtlCol="0"/>
          <a:lstStyle/>
          <a:p/>
        </p:txBody>
      </p:sp>
      <p:sp>
        <p:nvSpPr>
          <p:cNvPr id="18" name="object 18"/>
          <p:cNvSpPr txBox="1"/>
          <p:nvPr/>
        </p:nvSpPr>
        <p:spPr>
          <a:xfrm>
            <a:off x="7559802" y="6352844"/>
            <a:ext cx="740410"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中长期消费贷款</a:t>
            </a:r>
            <a:endParaRPr sz="800">
              <a:latin typeface="微软雅黑"/>
              <a:cs typeface="微软雅黑"/>
            </a:endParaRPr>
          </a:p>
        </p:txBody>
      </p:sp>
      <p:sp>
        <p:nvSpPr>
          <p:cNvPr id="19" name="object 19"/>
          <p:cNvSpPr/>
          <p:nvPr/>
        </p:nvSpPr>
        <p:spPr>
          <a:xfrm>
            <a:off x="8575547" y="6390132"/>
            <a:ext cx="60960" cy="60960"/>
          </a:xfrm>
          <a:custGeom>
            <a:avLst/>
            <a:gdLst/>
            <a:ahLst/>
            <a:cxnLst/>
            <a:rect l="l" t="t" r="r" b="b"/>
            <a:pathLst>
              <a:path w="60959" h="60960">
                <a:moveTo>
                  <a:pt x="0" y="60959"/>
                </a:moveTo>
                <a:lnTo>
                  <a:pt x="60959" y="60959"/>
                </a:lnTo>
                <a:lnTo>
                  <a:pt x="60959" y="0"/>
                </a:lnTo>
                <a:lnTo>
                  <a:pt x="0" y="0"/>
                </a:lnTo>
                <a:lnTo>
                  <a:pt x="0" y="60959"/>
                </a:lnTo>
                <a:close/>
              </a:path>
            </a:pathLst>
          </a:custGeom>
          <a:solidFill>
            <a:srgbClr val="9DD2E8"/>
          </a:solidFill>
        </p:spPr>
        <p:txBody>
          <a:bodyPr wrap="square" lIns="0" tIns="0" rIns="0" bIns="0" rtlCol="0"/>
          <a:lstStyle/>
          <a:p/>
        </p:txBody>
      </p:sp>
      <p:sp>
        <p:nvSpPr>
          <p:cNvPr id="20" name="object 20"/>
          <p:cNvSpPr txBox="1"/>
          <p:nvPr/>
        </p:nvSpPr>
        <p:spPr>
          <a:xfrm>
            <a:off x="8649716" y="6352844"/>
            <a:ext cx="63817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短期消费贷款</a:t>
            </a:r>
            <a:endParaRPr sz="800">
              <a:latin typeface="微软雅黑"/>
              <a:cs typeface="微软雅黑"/>
            </a:endParaRPr>
          </a:p>
        </p:txBody>
      </p:sp>
      <p:sp>
        <p:nvSpPr>
          <p:cNvPr id="21" name="object 21"/>
          <p:cNvSpPr/>
          <p:nvPr/>
        </p:nvSpPr>
        <p:spPr>
          <a:xfrm>
            <a:off x="9564623" y="6390132"/>
            <a:ext cx="59690" cy="60960"/>
          </a:xfrm>
          <a:custGeom>
            <a:avLst/>
            <a:gdLst/>
            <a:ahLst/>
            <a:cxnLst/>
            <a:rect l="l" t="t" r="r" b="b"/>
            <a:pathLst>
              <a:path w="59690" h="60960">
                <a:moveTo>
                  <a:pt x="0" y="60959"/>
                </a:moveTo>
                <a:lnTo>
                  <a:pt x="59435" y="60959"/>
                </a:lnTo>
                <a:lnTo>
                  <a:pt x="59435" y="0"/>
                </a:lnTo>
                <a:lnTo>
                  <a:pt x="0" y="0"/>
                </a:lnTo>
                <a:lnTo>
                  <a:pt x="0" y="60959"/>
                </a:lnTo>
                <a:close/>
              </a:path>
            </a:pathLst>
          </a:custGeom>
          <a:solidFill>
            <a:srgbClr val="F6C100"/>
          </a:solidFill>
        </p:spPr>
        <p:txBody>
          <a:bodyPr wrap="square" lIns="0" tIns="0" rIns="0" bIns="0" rtlCol="0"/>
          <a:lstStyle/>
          <a:p/>
        </p:txBody>
      </p:sp>
      <p:sp>
        <p:nvSpPr>
          <p:cNvPr id="22" name="object 22"/>
          <p:cNvSpPr txBox="1"/>
          <p:nvPr/>
        </p:nvSpPr>
        <p:spPr>
          <a:xfrm>
            <a:off x="9638156" y="6352844"/>
            <a:ext cx="740410"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中长期经营贷款</a:t>
            </a:r>
            <a:endParaRPr sz="800">
              <a:latin typeface="微软雅黑"/>
              <a:cs typeface="微软雅黑"/>
            </a:endParaRPr>
          </a:p>
        </p:txBody>
      </p:sp>
      <p:sp>
        <p:nvSpPr>
          <p:cNvPr id="23" name="object 23"/>
          <p:cNvSpPr/>
          <p:nvPr/>
        </p:nvSpPr>
        <p:spPr>
          <a:xfrm>
            <a:off x="10654283" y="6390132"/>
            <a:ext cx="59690" cy="60960"/>
          </a:xfrm>
          <a:custGeom>
            <a:avLst/>
            <a:gdLst/>
            <a:ahLst/>
            <a:cxnLst/>
            <a:rect l="l" t="t" r="r" b="b"/>
            <a:pathLst>
              <a:path w="59690" h="60960">
                <a:moveTo>
                  <a:pt x="0" y="60959"/>
                </a:moveTo>
                <a:lnTo>
                  <a:pt x="59435" y="60959"/>
                </a:lnTo>
                <a:lnTo>
                  <a:pt x="59435" y="0"/>
                </a:lnTo>
                <a:lnTo>
                  <a:pt x="0" y="0"/>
                </a:lnTo>
                <a:lnTo>
                  <a:pt x="0" y="60959"/>
                </a:lnTo>
                <a:close/>
              </a:path>
            </a:pathLst>
          </a:custGeom>
          <a:solidFill>
            <a:srgbClr val="F78A22"/>
          </a:solidFill>
        </p:spPr>
        <p:txBody>
          <a:bodyPr wrap="square" lIns="0" tIns="0" rIns="0" bIns="0" rtlCol="0"/>
          <a:lstStyle/>
          <a:p/>
        </p:txBody>
      </p:sp>
      <p:sp>
        <p:nvSpPr>
          <p:cNvPr id="24" name="object 24"/>
          <p:cNvSpPr txBox="1"/>
          <p:nvPr/>
        </p:nvSpPr>
        <p:spPr>
          <a:xfrm>
            <a:off x="10728452" y="6352844"/>
            <a:ext cx="63817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短期经营贷款</a:t>
            </a:r>
            <a:endParaRPr sz="800">
              <a:latin typeface="微软雅黑"/>
              <a:cs typeface="微软雅黑"/>
            </a:endParaRPr>
          </a:p>
        </p:txBody>
      </p:sp>
      <p:sp>
        <p:nvSpPr>
          <p:cNvPr id="25" name="object 25"/>
          <p:cNvSpPr txBox="1"/>
          <p:nvPr/>
        </p:nvSpPr>
        <p:spPr>
          <a:xfrm>
            <a:off x="829767" y="1143254"/>
            <a:ext cx="10822940" cy="2397760"/>
          </a:xfrm>
          <a:prstGeom prst="rect">
            <a:avLst/>
          </a:prstGeom>
        </p:spPr>
        <p:txBody>
          <a:bodyPr wrap="square" lIns="0" tIns="0" rIns="0" bIns="0" rtlCol="0" vert="horz">
            <a:spAutoFit/>
          </a:bodyPr>
          <a:lstStyle/>
          <a:p>
            <a:pPr algn="just" marL="299085" marR="5715" indent="-287020">
              <a:lnSpc>
                <a:spcPct val="150000"/>
              </a:lnSpc>
            </a:pPr>
            <a:r>
              <a:rPr dirty="0" sz="1400" spc="540">
                <a:solidFill>
                  <a:srgbClr val="1D9FD1"/>
                </a:solidFill>
                <a:latin typeface="Arial Unicode MS"/>
                <a:cs typeface="Arial Unicode MS"/>
              </a:rPr>
              <a:t>◆ </a:t>
            </a:r>
            <a:r>
              <a:rPr dirty="0" sz="1400" spc="15">
                <a:solidFill>
                  <a:srgbClr val="5E666F"/>
                </a:solidFill>
                <a:latin typeface="微软雅黑"/>
                <a:cs typeface="微软雅黑"/>
              </a:rPr>
              <a:t>消费者的需求在不断变化，年轻一代的银行客户追求便捷、个性化、安全且价格适中的数字服务。国家统计局《</a:t>
            </a:r>
            <a:r>
              <a:rPr dirty="0" sz="1400" spc="15">
                <a:solidFill>
                  <a:srgbClr val="5E666F"/>
                </a:solidFill>
                <a:latin typeface="Arial"/>
                <a:cs typeface="Arial"/>
              </a:rPr>
              <a:t>2018</a:t>
            </a:r>
            <a:r>
              <a:rPr dirty="0" sz="1400" spc="15">
                <a:solidFill>
                  <a:srgbClr val="5E666F"/>
                </a:solidFill>
                <a:latin typeface="微软雅黑"/>
                <a:cs typeface="微软雅黑"/>
              </a:rPr>
              <a:t>年国民经济和社  </a:t>
            </a:r>
            <a:r>
              <a:rPr dirty="0" sz="1400" spc="10">
                <a:solidFill>
                  <a:srgbClr val="5E666F"/>
                </a:solidFill>
                <a:latin typeface="微软雅黑"/>
                <a:cs typeface="微软雅黑"/>
              </a:rPr>
              <a:t>会发</a:t>
            </a:r>
            <a:r>
              <a:rPr dirty="0" sz="1400">
                <a:solidFill>
                  <a:srgbClr val="5E666F"/>
                </a:solidFill>
                <a:latin typeface="微软雅黑"/>
                <a:cs typeface="微软雅黑"/>
              </a:rPr>
              <a:t>展</a:t>
            </a:r>
            <a:r>
              <a:rPr dirty="0" sz="1400" spc="10">
                <a:solidFill>
                  <a:srgbClr val="5E666F"/>
                </a:solidFill>
                <a:latin typeface="微软雅黑"/>
                <a:cs typeface="微软雅黑"/>
              </a:rPr>
              <a:t>统计</a:t>
            </a:r>
            <a:r>
              <a:rPr dirty="0" sz="1400">
                <a:solidFill>
                  <a:srgbClr val="5E666F"/>
                </a:solidFill>
                <a:latin typeface="微软雅黑"/>
                <a:cs typeface="微软雅黑"/>
              </a:rPr>
              <a:t>公</a:t>
            </a:r>
            <a:r>
              <a:rPr dirty="0" sz="1400" spc="15">
                <a:solidFill>
                  <a:srgbClr val="5E666F"/>
                </a:solidFill>
                <a:latin typeface="微软雅黑"/>
                <a:cs typeface="微软雅黑"/>
              </a:rPr>
              <a:t>报</a:t>
            </a:r>
            <a:r>
              <a:rPr dirty="0" sz="1400">
                <a:solidFill>
                  <a:srgbClr val="5E666F"/>
                </a:solidFill>
                <a:latin typeface="微软雅黑"/>
                <a:cs typeface="微软雅黑"/>
              </a:rPr>
              <a:t>》</a:t>
            </a:r>
            <a:r>
              <a:rPr dirty="0" sz="1400" spc="10">
                <a:solidFill>
                  <a:srgbClr val="5E666F"/>
                </a:solidFill>
                <a:latin typeface="微软雅黑"/>
                <a:cs typeface="微软雅黑"/>
              </a:rPr>
              <a:t>数据</a:t>
            </a:r>
            <a:r>
              <a:rPr dirty="0" sz="1400">
                <a:solidFill>
                  <a:srgbClr val="5E666F"/>
                </a:solidFill>
                <a:latin typeface="微软雅黑"/>
                <a:cs typeface="微软雅黑"/>
              </a:rPr>
              <a:t>显</a:t>
            </a:r>
            <a:r>
              <a:rPr dirty="0" sz="1400" spc="10">
                <a:solidFill>
                  <a:srgbClr val="5E666F"/>
                </a:solidFill>
                <a:latin typeface="微软雅黑"/>
                <a:cs typeface="微软雅黑"/>
              </a:rPr>
              <a:t>示，</a:t>
            </a:r>
            <a:r>
              <a:rPr dirty="0" sz="1400">
                <a:solidFill>
                  <a:srgbClr val="5E666F"/>
                </a:solidFill>
                <a:latin typeface="微软雅黑"/>
                <a:cs typeface="微软雅黑"/>
              </a:rPr>
              <a:t>截</a:t>
            </a:r>
            <a:r>
              <a:rPr dirty="0" sz="1400" spc="10">
                <a:solidFill>
                  <a:srgbClr val="5E666F"/>
                </a:solidFill>
                <a:latin typeface="微软雅黑"/>
                <a:cs typeface="微软雅黑"/>
              </a:rPr>
              <a:t>至</a:t>
            </a:r>
            <a:r>
              <a:rPr dirty="0" sz="1400">
                <a:solidFill>
                  <a:srgbClr val="5E666F"/>
                </a:solidFill>
                <a:latin typeface="Arial"/>
                <a:cs typeface="Arial"/>
              </a:rPr>
              <a:t>2</a:t>
            </a:r>
            <a:r>
              <a:rPr dirty="0" sz="1400" spc="-15">
                <a:solidFill>
                  <a:srgbClr val="5E666F"/>
                </a:solidFill>
                <a:latin typeface="Arial"/>
                <a:cs typeface="Arial"/>
              </a:rPr>
              <a:t>01</a:t>
            </a:r>
            <a:r>
              <a:rPr dirty="0" sz="1400" spc="10">
                <a:solidFill>
                  <a:srgbClr val="5E666F"/>
                </a:solidFill>
                <a:latin typeface="Arial"/>
                <a:cs typeface="Arial"/>
              </a:rPr>
              <a:t>8</a:t>
            </a:r>
            <a:r>
              <a:rPr dirty="0" sz="1400" spc="10">
                <a:solidFill>
                  <a:srgbClr val="5E666F"/>
                </a:solidFill>
                <a:latin typeface="微软雅黑"/>
                <a:cs typeface="微软雅黑"/>
              </a:rPr>
              <a:t>年</a:t>
            </a:r>
            <a:r>
              <a:rPr dirty="0" sz="1400">
                <a:solidFill>
                  <a:srgbClr val="5E666F"/>
                </a:solidFill>
                <a:latin typeface="微软雅黑"/>
                <a:cs typeface="微软雅黑"/>
              </a:rPr>
              <a:t>底</a:t>
            </a:r>
            <a:r>
              <a:rPr dirty="0" sz="1400" spc="10">
                <a:solidFill>
                  <a:srgbClr val="5E666F"/>
                </a:solidFill>
                <a:latin typeface="微软雅黑"/>
                <a:cs typeface="微软雅黑"/>
              </a:rPr>
              <a:t>中</a:t>
            </a:r>
            <a:r>
              <a:rPr dirty="0" sz="1400">
                <a:solidFill>
                  <a:srgbClr val="5E666F"/>
                </a:solidFill>
                <a:latin typeface="微软雅黑"/>
                <a:cs typeface="微软雅黑"/>
              </a:rPr>
              <a:t>国</a:t>
            </a:r>
            <a:r>
              <a:rPr dirty="0" sz="1400" spc="10">
                <a:solidFill>
                  <a:srgbClr val="5E666F"/>
                </a:solidFill>
                <a:latin typeface="微软雅黑"/>
                <a:cs typeface="微软雅黑"/>
              </a:rPr>
              <a:t>移动</a:t>
            </a:r>
            <a:r>
              <a:rPr dirty="0" sz="1400">
                <a:solidFill>
                  <a:srgbClr val="5E666F"/>
                </a:solidFill>
                <a:latin typeface="微软雅黑"/>
                <a:cs typeface="微软雅黑"/>
              </a:rPr>
              <a:t>电话</a:t>
            </a:r>
            <a:r>
              <a:rPr dirty="0" sz="1400" spc="10">
                <a:solidFill>
                  <a:srgbClr val="5E666F"/>
                </a:solidFill>
                <a:latin typeface="微软雅黑"/>
                <a:cs typeface="微软雅黑"/>
              </a:rPr>
              <a:t>用户</a:t>
            </a:r>
            <a:r>
              <a:rPr dirty="0" sz="1400" spc="-15">
                <a:solidFill>
                  <a:srgbClr val="5E666F"/>
                </a:solidFill>
                <a:latin typeface="Arial"/>
                <a:cs typeface="Arial"/>
              </a:rPr>
              <a:t>1</a:t>
            </a:r>
            <a:r>
              <a:rPr dirty="0" sz="1400" spc="-5">
                <a:solidFill>
                  <a:srgbClr val="5E666F"/>
                </a:solidFill>
                <a:latin typeface="Arial"/>
                <a:cs typeface="Arial"/>
              </a:rPr>
              <a:t>5</a:t>
            </a:r>
            <a:r>
              <a:rPr dirty="0" sz="1400" spc="-10">
                <a:solidFill>
                  <a:srgbClr val="5E666F"/>
                </a:solidFill>
                <a:latin typeface="Arial"/>
                <a:cs typeface="Arial"/>
              </a:rPr>
              <a:t>.</a:t>
            </a:r>
            <a:r>
              <a:rPr dirty="0" sz="1400" spc="10">
                <a:solidFill>
                  <a:srgbClr val="5E666F"/>
                </a:solidFill>
                <a:latin typeface="Arial"/>
                <a:cs typeface="Arial"/>
              </a:rPr>
              <a:t>7</a:t>
            </a:r>
            <a:r>
              <a:rPr dirty="0" sz="1400">
                <a:solidFill>
                  <a:srgbClr val="5E666F"/>
                </a:solidFill>
                <a:latin typeface="微软雅黑"/>
                <a:cs typeface="微软雅黑"/>
              </a:rPr>
              <a:t>亿</a:t>
            </a:r>
            <a:r>
              <a:rPr dirty="0" sz="1400" spc="15">
                <a:solidFill>
                  <a:srgbClr val="5E666F"/>
                </a:solidFill>
                <a:latin typeface="微软雅黑"/>
                <a:cs typeface="微软雅黑"/>
              </a:rPr>
              <a:t>户</a:t>
            </a:r>
            <a:r>
              <a:rPr dirty="0" sz="1400">
                <a:solidFill>
                  <a:srgbClr val="5E666F"/>
                </a:solidFill>
                <a:latin typeface="微软雅黑"/>
                <a:cs typeface="微软雅黑"/>
              </a:rPr>
              <a:t>，同</a:t>
            </a:r>
            <a:r>
              <a:rPr dirty="0" sz="1400" spc="10">
                <a:solidFill>
                  <a:srgbClr val="5E666F"/>
                </a:solidFill>
                <a:latin typeface="微软雅黑"/>
                <a:cs typeface="微软雅黑"/>
              </a:rPr>
              <a:t>比增</a:t>
            </a:r>
            <a:r>
              <a:rPr dirty="0" sz="1400">
                <a:solidFill>
                  <a:srgbClr val="5E666F"/>
                </a:solidFill>
                <a:latin typeface="微软雅黑"/>
                <a:cs typeface="微软雅黑"/>
              </a:rPr>
              <a:t>长</a:t>
            </a:r>
            <a:r>
              <a:rPr dirty="0" sz="1400" spc="-5">
                <a:solidFill>
                  <a:srgbClr val="5E666F"/>
                </a:solidFill>
                <a:latin typeface="Arial"/>
                <a:cs typeface="Arial"/>
              </a:rPr>
              <a:t>1</a:t>
            </a:r>
            <a:r>
              <a:rPr dirty="0" sz="1400" spc="-15">
                <a:solidFill>
                  <a:srgbClr val="5E666F"/>
                </a:solidFill>
                <a:latin typeface="Arial"/>
                <a:cs typeface="Arial"/>
              </a:rPr>
              <a:t>0</a:t>
            </a:r>
            <a:r>
              <a:rPr dirty="0" sz="1400" spc="5">
                <a:solidFill>
                  <a:srgbClr val="5E666F"/>
                </a:solidFill>
                <a:latin typeface="Arial"/>
                <a:cs typeface="Arial"/>
              </a:rPr>
              <a:t>.</a:t>
            </a:r>
            <a:r>
              <a:rPr dirty="0" sz="1400" spc="-5">
                <a:solidFill>
                  <a:srgbClr val="5E666F"/>
                </a:solidFill>
                <a:latin typeface="Arial"/>
                <a:cs typeface="Arial"/>
              </a:rPr>
              <a:t>5%</a:t>
            </a:r>
            <a:r>
              <a:rPr dirty="0" sz="1400" spc="10">
                <a:solidFill>
                  <a:srgbClr val="5E666F"/>
                </a:solidFill>
                <a:latin typeface="微软雅黑"/>
                <a:cs typeface="微软雅黑"/>
              </a:rPr>
              <a:t>；</a:t>
            </a:r>
            <a:r>
              <a:rPr dirty="0" sz="1400">
                <a:solidFill>
                  <a:srgbClr val="5E666F"/>
                </a:solidFill>
                <a:latin typeface="微软雅黑"/>
                <a:cs typeface="微软雅黑"/>
              </a:rPr>
              <a:t>移</a:t>
            </a:r>
            <a:r>
              <a:rPr dirty="0" sz="1400" spc="10">
                <a:solidFill>
                  <a:srgbClr val="5E666F"/>
                </a:solidFill>
                <a:latin typeface="微软雅黑"/>
                <a:cs typeface="微软雅黑"/>
              </a:rPr>
              <a:t>动电</a:t>
            </a:r>
            <a:r>
              <a:rPr dirty="0" sz="1400">
                <a:solidFill>
                  <a:srgbClr val="5E666F"/>
                </a:solidFill>
                <a:latin typeface="微软雅黑"/>
                <a:cs typeface="微软雅黑"/>
              </a:rPr>
              <a:t>话</a:t>
            </a:r>
            <a:r>
              <a:rPr dirty="0" sz="1400" spc="10">
                <a:solidFill>
                  <a:srgbClr val="5E666F"/>
                </a:solidFill>
                <a:latin typeface="微软雅黑"/>
                <a:cs typeface="微软雅黑"/>
              </a:rPr>
              <a:t>普</a:t>
            </a:r>
            <a:r>
              <a:rPr dirty="0" sz="1400">
                <a:solidFill>
                  <a:srgbClr val="5E666F"/>
                </a:solidFill>
                <a:latin typeface="微软雅黑"/>
                <a:cs typeface="微软雅黑"/>
              </a:rPr>
              <a:t>及</a:t>
            </a:r>
            <a:r>
              <a:rPr dirty="0" sz="1400" spc="10">
                <a:solidFill>
                  <a:srgbClr val="5E666F"/>
                </a:solidFill>
                <a:latin typeface="微软雅黑"/>
                <a:cs typeface="微软雅黑"/>
              </a:rPr>
              <a:t>率达</a:t>
            </a:r>
            <a:r>
              <a:rPr dirty="0" sz="1400" spc="15">
                <a:solidFill>
                  <a:srgbClr val="5E666F"/>
                </a:solidFill>
                <a:latin typeface="微软雅黑"/>
                <a:cs typeface="微软雅黑"/>
              </a:rPr>
              <a:t>到</a:t>
            </a:r>
            <a:r>
              <a:rPr dirty="0" sz="1400" spc="-125">
                <a:solidFill>
                  <a:srgbClr val="5E666F"/>
                </a:solidFill>
                <a:latin typeface="Arial"/>
                <a:cs typeface="Arial"/>
              </a:rPr>
              <a:t>1</a:t>
            </a:r>
            <a:r>
              <a:rPr dirty="0" sz="1400">
                <a:solidFill>
                  <a:srgbClr val="5E666F"/>
                </a:solidFill>
                <a:latin typeface="Arial"/>
                <a:cs typeface="Arial"/>
              </a:rPr>
              <a:t>1</a:t>
            </a:r>
            <a:r>
              <a:rPr dirty="0" sz="1400" spc="-15">
                <a:solidFill>
                  <a:srgbClr val="5E666F"/>
                </a:solidFill>
                <a:latin typeface="Arial"/>
                <a:cs typeface="Arial"/>
              </a:rPr>
              <a:t>2</a:t>
            </a:r>
            <a:r>
              <a:rPr dirty="0" sz="1400" spc="5">
                <a:solidFill>
                  <a:srgbClr val="5E666F"/>
                </a:solidFill>
                <a:latin typeface="Arial"/>
                <a:cs typeface="Arial"/>
              </a:rPr>
              <a:t>.</a:t>
            </a:r>
            <a:r>
              <a:rPr dirty="0" sz="1400" spc="10">
                <a:solidFill>
                  <a:srgbClr val="5E666F"/>
                </a:solidFill>
                <a:latin typeface="Arial"/>
                <a:cs typeface="Arial"/>
              </a:rPr>
              <a:t>2</a:t>
            </a:r>
            <a:r>
              <a:rPr dirty="0" sz="1400">
                <a:solidFill>
                  <a:srgbClr val="5E666F"/>
                </a:solidFill>
                <a:latin typeface="微软雅黑"/>
                <a:cs typeface="微软雅黑"/>
              </a:rPr>
              <a:t>部</a:t>
            </a:r>
            <a:r>
              <a:rPr dirty="0" sz="1400" spc="5">
                <a:solidFill>
                  <a:srgbClr val="5E666F"/>
                </a:solidFill>
                <a:latin typeface="Arial"/>
                <a:cs typeface="Arial"/>
              </a:rPr>
              <a:t>/</a:t>
            </a:r>
            <a:r>
              <a:rPr dirty="0" sz="1400" spc="10">
                <a:solidFill>
                  <a:srgbClr val="5E666F"/>
                </a:solidFill>
                <a:latin typeface="微软雅黑"/>
                <a:cs typeface="微软雅黑"/>
              </a:rPr>
              <a:t>百</a:t>
            </a:r>
            <a:r>
              <a:rPr dirty="0" sz="1400">
                <a:solidFill>
                  <a:srgbClr val="5E666F"/>
                </a:solidFill>
                <a:latin typeface="微软雅黑"/>
                <a:cs typeface="微软雅黑"/>
              </a:rPr>
              <a:t>人</a:t>
            </a:r>
            <a:r>
              <a:rPr dirty="0" sz="1400" spc="10">
                <a:solidFill>
                  <a:srgbClr val="5E666F"/>
                </a:solidFill>
                <a:latin typeface="微软雅黑"/>
                <a:cs typeface="微软雅黑"/>
              </a:rPr>
              <a:t>，同</a:t>
            </a:r>
            <a:r>
              <a:rPr dirty="0" sz="1400">
                <a:solidFill>
                  <a:srgbClr val="5E666F"/>
                </a:solidFill>
                <a:latin typeface="微软雅黑"/>
                <a:cs typeface="微软雅黑"/>
              </a:rPr>
              <a:t>比增 </a:t>
            </a:r>
            <a:r>
              <a:rPr dirty="0" sz="1400">
                <a:solidFill>
                  <a:srgbClr val="5E666F"/>
                </a:solidFill>
                <a:latin typeface="微软雅黑"/>
                <a:cs typeface="微软雅黑"/>
              </a:rPr>
              <a:t> </a:t>
            </a:r>
            <a:r>
              <a:rPr dirty="0" sz="1400" spc="10">
                <a:solidFill>
                  <a:srgbClr val="5E666F"/>
                </a:solidFill>
                <a:latin typeface="微软雅黑"/>
                <a:cs typeface="微软雅黑"/>
              </a:rPr>
              <a:t>长</a:t>
            </a:r>
            <a:r>
              <a:rPr dirty="0" sz="1400" spc="10">
                <a:solidFill>
                  <a:srgbClr val="5E666F"/>
                </a:solidFill>
                <a:latin typeface="Arial"/>
                <a:cs typeface="Arial"/>
              </a:rPr>
              <a:t>9.5%</a:t>
            </a:r>
            <a:r>
              <a:rPr dirty="0" sz="1400" spc="10">
                <a:solidFill>
                  <a:srgbClr val="5E666F"/>
                </a:solidFill>
                <a:latin typeface="微软雅黑"/>
                <a:cs typeface="微软雅黑"/>
              </a:rPr>
              <a:t>。</a:t>
            </a:r>
            <a:r>
              <a:rPr dirty="0" sz="1400" spc="10" b="1" i="1">
                <a:solidFill>
                  <a:srgbClr val="1D9FD1"/>
                </a:solidFill>
                <a:latin typeface="微软雅黑"/>
                <a:cs typeface="微软雅黑"/>
              </a:rPr>
              <a:t>移动电话的普及和社交媒体的广泛渗透使得年轻一代的银行客户更喜欢通过数字化方式获取银行服务，金融需求更加快速便  </a:t>
            </a:r>
            <a:r>
              <a:rPr dirty="0" sz="1400" b="1" i="1">
                <a:solidFill>
                  <a:srgbClr val="1D9FD1"/>
                </a:solidFill>
                <a:latin typeface="微软雅黑"/>
                <a:cs typeface="微软雅黑"/>
              </a:rPr>
              <a:t>捷。</a:t>
            </a:r>
            <a:r>
              <a:rPr dirty="0" sz="1400">
                <a:solidFill>
                  <a:srgbClr val="4F555F"/>
                </a:solidFill>
                <a:latin typeface="微软雅黑"/>
                <a:cs typeface="微软雅黑"/>
              </a:rPr>
              <a:t>银行客户需求的变化促使传统银行服务向数字化方向转型。</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另一方面，中国人民银行数据显示，近四年来，中国境内金融机构住户贷款中，中长期消费贷款和短期消费贷款的比例持续上升，消费  </a:t>
            </a:r>
            <a:r>
              <a:rPr dirty="0" sz="1400" spc="-5">
                <a:solidFill>
                  <a:srgbClr val="5E666F"/>
                </a:solidFill>
                <a:latin typeface="微软雅黑"/>
                <a:cs typeface="微软雅黑"/>
              </a:rPr>
              <a:t>贷款占住户贷款之比由</a:t>
            </a:r>
            <a:r>
              <a:rPr dirty="0" sz="1400" spc="-5">
                <a:solidFill>
                  <a:srgbClr val="5E666F"/>
                </a:solidFill>
                <a:latin typeface="Arial"/>
                <a:cs typeface="Arial"/>
              </a:rPr>
              <a:t>2015</a:t>
            </a:r>
            <a:r>
              <a:rPr dirty="0" sz="1400" spc="-5">
                <a:solidFill>
                  <a:srgbClr val="5E666F"/>
                </a:solidFill>
                <a:latin typeface="微软雅黑"/>
                <a:cs typeface="微软雅黑"/>
              </a:rPr>
              <a:t>年的</a:t>
            </a:r>
            <a:r>
              <a:rPr dirty="0" sz="1400" spc="-5">
                <a:solidFill>
                  <a:srgbClr val="5E666F"/>
                </a:solidFill>
                <a:latin typeface="Arial"/>
                <a:cs typeface="Arial"/>
              </a:rPr>
              <a:t>68.0%</a:t>
            </a:r>
            <a:r>
              <a:rPr dirty="0" sz="1400" spc="-5">
                <a:solidFill>
                  <a:srgbClr val="5E666F"/>
                </a:solidFill>
                <a:latin typeface="微软雅黑"/>
                <a:cs typeface="微软雅黑"/>
              </a:rPr>
              <a:t>上升至</a:t>
            </a:r>
            <a:r>
              <a:rPr dirty="0" sz="1400" spc="-5">
                <a:solidFill>
                  <a:srgbClr val="5E666F"/>
                </a:solidFill>
                <a:latin typeface="Arial"/>
                <a:cs typeface="Arial"/>
              </a:rPr>
              <a:t>78.3%</a:t>
            </a:r>
            <a:r>
              <a:rPr dirty="0" sz="1400" spc="-5">
                <a:solidFill>
                  <a:srgbClr val="5E666F"/>
                </a:solidFill>
                <a:latin typeface="微软雅黑"/>
                <a:cs typeface="微软雅黑"/>
              </a:rPr>
              <a:t>。</a:t>
            </a:r>
            <a:r>
              <a:rPr dirty="0" sz="1400" spc="-5" b="1" i="1">
                <a:solidFill>
                  <a:srgbClr val="1D9FD1"/>
                </a:solidFill>
                <a:latin typeface="微软雅黑"/>
                <a:cs typeface="微软雅黑"/>
              </a:rPr>
              <a:t>中国境内住户消费信贷需求的上升倒逼将银行提高消费信贷服务的比例和效率。</a:t>
            </a:r>
            <a:endParaRPr sz="1400">
              <a:latin typeface="微软雅黑"/>
              <a:cs typeface="微软雅黑"/>
            </a:endParaRPr>
          </a:p>
          <a:p>
            <a:pPr>
              <a:lnSpc>
                <a:spcPct val="100000"/>
              </a:lnSpc>
              <a:spcBef>
                <a:spcPts val="33"/>
              </a:spcBef>
            </a:pPr>
            <a:endParaRPr sz="1900">
              <a:latin typeface="Times New Roman"/>
              <a:cs typeface="Times New Roman"/>
            </a:endParaRPr>
          </a:p>
          <a:p>
            <a:pPr marL="911860">
              <a:lnSpc>
                <a:spcPct val="100000"/>
              </a:lnSpc>
              <a:tabLst>
                <a:tab pos="6848475" algn="l"/>
              </a:tabLst>
            </a:pPr>
            <a:r>
              <a:rPr dirty="0" sz="1200" spc="-5">
                <a:solidFill>
                  <a:srgbClr val="4E565F"/>
                </a:solidFill>
                <a:latin typeface="微软雅黑"/>
                <a:cs typeface="微软雅黑"/>
              </a:rPr>
              <a:t>亿欧智库：</a:t>
            </a:r>
            <a:r>
              <a:rPr dirty="0" sz="1200" spc="-5">
                <a:solidFill>
                  <a:srgbClr val="4E565F"/>
                </a:solidFill>
                <a:latin typeface="微软雅黑"/>
                <a:cs typeface="微软雅黑"/>
              </a:rPr>
              <a:t>2017-2018</a:t>
            </a:r>
            <a:r>
              <a:rPr dirty="0" sz="1200" spc="-5">
                <a:solidFill>
                  <a:srgbClr val="4E565F"/>
                </a:solidFill>
                <a:latin typeface="微软雅黑"/>
                <a:cs typeface="微软雅黑"/>
              </a:rPr>
              <a:t>年底中国移动电话用户数量及普及率	</a:t>
            </a:r>
            <a:r>
              <a:rPr dirty="0" baseline="2314" sz="1800">
                <a:solidFill>
                  <a:srgbClr val="4E565F"/>
                </a:solidFill>
                <a:latin typeface="微软雅黑"/>
                <a:cs typeface="微软雅黑"/>
              </a:rPr>
              <a:t>亿欧智库：中国境内金融机构住户贷款结构图</a:t>
            </a:r>
            <a:endParaRPr baseline="2314" sz="1800">
              <a:latin typeface="微软雅黑"/>
              <a:cs typeface="微软雅黑"/>
            </a:endParaRPr>
          </a:p>
        </p:txBody>
      </p:sp>
      <p:sp>
        <p:nvSpPr>
          <p:cNvPr id="26" name="object 26"/>
          <p:cNvSpPr/>
          <p:nvPr/>
        </p:nvSpPr>
        <p:spPr>
          <a:xfrm>
            <a:off x="1308532" y="4844796"/>
            <a:ext cx="305435" cy="376555"/>
          </a:xfrm>
          <a:custGeom>
            <a:avLst/>
            <a:gdLst/>
            <a:ahLst/>
            <a:cxnLst/>
            <a:rect l="l" t="t" r="r" b="b"/>
            <a:pathLst>
              <a:path w="305434" h="376554">
                <a:moveTo>
                  <a:pt x="113105" y="0"/>
                </a:moveTo>
                <a:lnTo>
                  <a:pt x="8965" y="72135"/>
                </a:lnTo>
                <a:lnTo>
                  <a:pt x="4992" y="76547"/>
                </a:lnTo>
                <a:lnTo>
                  <a:pt x="996" y="83613"/>
                </a:lnTo>
                <a:lnTo>
                  <a:pt x="0" y="92942"/>
                </a:lnTo>
                <a:lnTo>
                  <a:pt x="5028" y="104139"/>
                </a:lnTo>
                <a:lnTo>
                  <a:pt x="24708" y="134847"/>
                </a:lnTo>
                <a:lnTo>
                  <a:pt x="137023" y="308186"/>
                </a:lnTo>
                <a:lnTo>
                  <a:pt x="165868" y="353351"/>
                </a:lnTo>
                <a:lnTo>
                  <a:pt x="177240" y="372363"/>
                </a:lnTo>
                <a:lnTo>
                  <a:pt x="181177" y="372363"/>
                </a:lnTo>
                <a:lnTo>
                  <a:pt x="185241" y="376427"/>
                </a:lnTo>
                <a:lnTo>
                  <a:pt x="197179" y="372363"/>
                </a:lnTo>
                <a:lnTo>
                  <a:pt x="218051" y="357566"/>
                </a:lnTo>
                <a:lnTo>
                  <a:pt x="246804" y="334851"/>
                </a:lnTo>
                <a:lnTo>
                  <a:pt x="277796" y="309874"/>
                </a:lnTo>
                <a:lnTo>
                  <a:pt x="305383" y="288289"/>
                </a:lnTo>
                <a:lnTo>
                  <a:pt x="159999" y="71138"/>
                </a:lnTo>
                <a:lnTo>
                  <a:pt x="133013" y="30451"/>
                </a:lnTo>
                <a:lnTo>
                  <a:pt x="113105" y="0"/>
                </a:lnTo>
                <a:close/>
              </a:path>
            </a:pathLst>
          </a:custGeom>
          <a:solidFill>
            <a:srgbClr val="CFD7DC"/>
          </a:solidFill>
        </p:spPr>
        <p:txBody>
          <a:bodyPr wrap="square" lIns="0" tIns="0" rIns="0" bIns="0" rtlCol="0"/>
          <a:lstStyle/>
          <a:p/>
        </p:txBody>
      </p:sp>
      <p:sp>
        <p:nvSpPr>
          <p:cNvPr id="27" name="object 27"/>
          <p:cNvSpPr/>
          <p:nvPr/>
        </p:nvSpPr>
        <p:spPr>
          <a:xfrm>
            <a:off x="749847" y="5161788"/>
            <a:ext cx="571500" cy="545465"/>
          </a:xfrm>
          <a:custGeom>
            <a:avLst/>
            <a:gdLst/>
            <a:ahLst/>
            <a:cxnLst/>
            <a:rect l="l" t="t" r="r" b="b"/>
            <a:pathLst>
              <a:path w="571500" h="545464">
                <a:moveTo>
                  <a:pt x="494016" y="239649"/>
                </a:moveTo>
                <a:lnTo>
                  <a:pt x="174636" y="239649"/>
                </a:lnTo>
                <a:lnTo>
                  <a:pt x="310919" y="251714"/>
                </a:lnTo>
                <a:lnTo>
                  <a:pt x="294879" y="387477"/>
                </a:lnTo>
                <a:lnTo>
                  <a:pt x="130541" y="523354"/>
                </a:lnTo>
                <a:lnTo>
                  <a:pt x="178291" y="539621"/>
                </a:lnTo>
                <a:lnTo>
                  <a:pt x="228733" y="545150"/>
                </a:lnTo>
                <a:lnTo>
                  <a:pt x="279752" y="539749"/>
                </a:lnTo>
                <a:lnTo>
                  <a:pt x="329231" y="523226"/>
                </a:lnTo>
                <a:lnTo>
                  <a:pt x="375054" y="495388"/>
                </a:lnTo>
                <a:lnTo>
                  <a:pt x="407633" y="461065"/>
                </a:lnTo>
                <a:lnTo>
                  <a:pt x="432708" y="421187"/>
                </a:lnTo>
                <a:lnTo>
                  <a:pt x="449510" y="376898"/>
                </a:lnTo>
                <a:lnTo>
                  <a:pt x="457270" y="329339"/>
                </a:lnTo>
                <a:lnTo>
                  <a:pt x="455217" y="279653"/>
                </a:lnTo>
                <a:lnTo>
                  <a:pt x="455217" y="271653"/>
                </a:lnTo>
                <a:lnTo>
                  <a:pt x="494016" y="239649"/>
                </a:lnTo>
                <a:close/>
              </a:path>
              <a:path w="571500" h="545464">
                <a:moveTo>
                  <a:pt x="216322" y="89507"/>
                </a:moveTo>
                <a:lnTo>
                  <a:pt x="169505" y="96689"/>
                </a:lnTo>
                <a:lnTo>
                  <a:pt x="125572" y="113460"/>
                </a:lnTo>
                <a:lnTo>
                  <a:pt x="86447" y="139827"/>
                </a:lnTo>
                <a:lnTo>
                  <a:pt x="48481" y="177330"/>
                </a:lnTo>
                <a:lnTo>
                  <a:pt x="21290" y="221375"/>
                </a:lnTo>
                <a:lnTo>
                  <a:pt x="5065" y="269845"/>
                </a:lnTo>
                <a:lnTo>
                  <a:pt x="0" y="320626"/>
                </a:lnTo>
                <a:lnTo>
                  <a:pt x="6284" y="371602"/>
                </a:lnTo>
                <a:lnTo>
                  <a:pt x="174636" y="239649"/>
                </a:lnTo>
                <a:lnTo>
                  <a:pt x="494016" y="239649"/>
                </a:lnTo>
                <a:lnTo>
                  <a:pt x="571460" y="175768"/>
                </a:lnTo>
                <a:lnTo>
                  <a:pt x="563459" y="171831"/>
                </a:lnTo>
                <a:lnTo>
                  <a:pt x="559395" y="167767"/>
                </a:lnTo>
                <a:lnTo>
                  <a:pt x="559395" y="163830"/>
                </a:lnTo>
                <a:lnTo>
                  <a:pt x="546467" y="145500"/>
                </a:lnTo>
                <a:lnTo>
                  <a:pt x="521190" y="107823"/>
                </a:lnTo>
                <a:lnTo>
                  <a:pt x="318933" y="107823"/>
                </a:lnTo>
                <a:lnTo>
                  <a:pt x="310919" y="103886"/>
                </a:lnTo>
                <a:lnTo>
                  <a:pt x="264101" y="91908"/>
                </a:lnTo>
                <a:lnTo>
                  <a:pt x="216322" y="89507"/>
                </a:lnTo>
                <a:close/>
              </a:path>
              <a:path w="571500" h="545464">
                <a:moveTo>
                  <a:pt x="451204" y="0"/>
                </a:moveTo>
                <a:lnTo>
                  <a:pt x="318933" y="107823"/>
                </a:lnTo>
                <a:lnTo>
                  <a:pt x="521190" y="107823"/>
                </a:lnTo>
                <a:lnTo>
                  <a:pt x="518858" y="104346"/>
                </a:lnTo>
                <a:lnTo>
                  <a:pt x="484469" y="51976"/>
                </a:lnTo>
                <a:lnTo>
                  <a:pt x="451204" y="0"/>
                </a:lnTo>
                <a:close/>
              </a:path>
            </a:pathLst>
          </a:custGeom>
          <a:solidFill>
            <a:srgbClr val="78909C"/>
          </a:solidFill>
        </p:spPr>
        <p:txBody>
          <a:bodyPr wrap="square" lIns="0" tIns="0" rIns="0" bIns="0" rtlCol="0"/>
          <a:lstStyle/>
          <a:p/>
        </p:txBody>
      </p:sp>
      <p:sp>
        <p:nvSpPr>
          <p:cNvPr id="28" name="object 28"/>
          <p:cNvSpPr/>
          <p:nvPr/>
        </p:nvSpPr>
        <p:spPr>
          <a:xfrm>
            <a:off x="1432593" y="4681728"/>
            <a:ext cx="337185" cy="455295"/>
          </a:xfrm>
          <a:custGeom>
            <a:avLst/>
            <a:gdLst/>
            <a:ahLst/>
            <a:cxnLst/>
            <a:rect l="l" t="t" r="r" b="b"/>
            <a:pathLst>
              <a:path w="337185" h="455295">
                <a:moveTo>
                  <a:pt x="140555" y="0"/>
                </a:moveTo>
                <a:lnTo>
                  <a:pt x="12412" y="87757"/>
                </a:lnTo>
                <a:lnTo>
                  <a:pt x="7750" y="92906"/>
                </a:lnTo>
                <a:lnTo>
                  <a:pt x="2363" y="102187"/>
                </a:lnTo>
                <a:lnTo>
                  <a:pt x="0" y="115206"/>
                </a:lnTo>
                <a:lnTo>
                  <a:pt x="4411" y="131572"/>
                </a:lnTo>
                <a:lnTo>
                  <a:pt x="44346" y="193798"/>
                </a:lnTo>
                <a:lnTo>
                  <a:pt x="77346" y="243090"/>
                </a:lnTo>
                <a:lnTo>
                  <a:pt x="113964" y="297148"/>
                </a:lnTo>
                <a:lnTo>
                  <a:pt x="150398" y="350456"/>
                </a:lnTo>
                <a:lnTo>
                  <a:pt x="182844" y="397498"/>
                </a:lnTo>
                <a:lnTo>
                  <a:pt x="207500" y="432758"/>
                </a:lnTo>
                <a:lnTo>
                  <a:pt x="229629" y="455247"/>
                </a:lnTo>
                <a:lnTo>
                  <a:pt x="236406" y="454669"/>
                </a:lnTo>
                <a:lnTo>
                  <a:pt x="244695" y="450723"/>
                </a:lnTo>
                <a:lnTo>
                  <a:pt x="264118" y="434982"/>
                </a:lnTo>
                <a:lnTo>
                  <a:pt x="336770" y="374904"/>
                </a:lnTo>
                <a:lnTo>
                  <a:pt x="156557" y="135636"/>
                </a:lnTo>
                <a:lnTo>
                  <a:pt x="196562" y="99695"/>
                </a:lnTo>
                <a:lnTo>
                  <a:pt x="140555" y="0"/>
                </a:lnTo>
                <a:close/>
              </a:path>
            </a:pathLst>
          </a:custGeom>
          <a:solidFill>
            <a:srgbClr val="CFD7DC"/>
          </a:solidFill>
        </p:spPr>
        <p:txBody>
          <a:bodyPr wrap="square" lIns="0" tIns="0" rIns="0" bIns="0" rtlCol="0"/>
          <a:lstStyle/>
          <a:p/>
        </p:txBody>
      </p:sp>
      <p:sp>
        <p:nvSpPr>
          <p:cNvPr id="29" name="object 29"/>
          <p:cNvSpPr/>
          <p:nvPr/>
        </p:nvSpPr>
        <p:spPr>
          <a:xfrm>
            <a:off x="1584960" y="4560696"/>
            <a:ext cx="213360" cy="200660"/>
          </a:xfrm>
          <a:custGeom>
            <a:avLst/>
            <a:gdLst/>
            <a:ahLst/>
            <a:cxnLst/>
            <a:rect l="l" t="t" r="r" b="b"/>
            <a:pathLst>
              <a:path w="213360" h="200660">
                <a:moveTo>
                  <a:pt x="152447" y="0"/>
                </a:moveTo>
                <a:lnTo>
                  <a:pt x="86534" y="18938"/>
                </a:lnTo>
                <a:lnTo>
                  <a:pt x="47920" y="34609"/>
                </a:lnTo>
                <a:lnTo>
                  <a:pt x="6804" y="57669"/>
                </a:lnTo>
                <a:lnTo>
                  <a:pt x="0" y="76707"/>
                </a:lnTo>
                <a:lnTo>
                  <a:pt x="68453" y="200278"/>
                </a:lnTo>
                <a:lnTo>
                  <a:pt x="153034" y="136525"/>
                </a:lnTo>
                <a:lnTo>
                  <a:pt x="140842" y="76707"/>
                </a:lnTo>
                <a:lnTo>
                  <a:pt x="169037" y="72770"/>
                </a:lnTo>
                <a:lnTo>
                  <a:pt x="209551" y="72770"/>
                </a:lnTo>
                <a:lnTo>
                  <a:pt x="206658" y="66790"/>
                </a:lnTo>
                <a:lnTo>
                  <a:pt x="198802" y="50291"/>
                </a:lnTo>
                <a:lnTo>
                  <a:pt x="190160" y="33031"/>
                </a:lnTo>
                <a:lnTo>
                  <a:pt x="181102" y="16890"/>
                </a:lnTo>
                <a:lnTo>
                  <a:pt x="168471" y="4337"/>
                </a:lnTo>
                <a:lnTo>
                  <a:pt x="152447" y="0"/>
                </a:lnTo>
                <a:close/>
              </a:path>
              <a:path w="213360" h="200660">
                <a:moveTo>
                  <a:pt x="209551" y="72770"/>
                </a:moveTo>
                <a:lnTo>
                  <a:pt x="169037" y="72770"/>
                </a:lnTo>
                <a:lnTo>
                  <a:pt x="177165" y="108584"/>
                </a:lnTo>
                <a:lnTo>
                  <a:pt x="213359" y="80644"/>
                </a:lnTo>
                <a:lnTo>
                  <a:pt x="209551" y="72770"/>
                </a:lnTo>
                <a:close/>
              </a:path>
            </a:pathLst>
          </a:custGeom>
          <a:solidFill>
            <a:srgbClr val="CFD7DC"/>
          </a:solidFill>
        </p:spPr>
        <p:txBody>
          <a:bodyPr wrap="square" lIns="0" tIns="0" rIns="0" bIns="0" rtlCol="0"/>
          <a:lstStyle/>
          <a:p/>
        </p:txBody>
      </p:sp>
      <p:sp>
        <p:nvSpPr>
          <p:cNvPr id="30" name="object 30"/>
          <p:cNvSpPr/>
          <p:nvPr/>
        </p:nvSpPr>
        <p:spPr>
          <a:xfrm>
            <a:off x="1196415" y="4989576"/>
            <a:ext cx="260985" cy="327660"/>
          </a:xfrm>
          <a:custGeom>
            <a:avLst/>
            <a:gdLst/>
            <a:ahLst/>
            <a:cxnLst/>
            <a:rect l="l" t="t" r="r" b="b"/>
            <a:pathLst>
              <a:path w="260984" h="327660">
                <a:moveTo>
                  <a:pt x="104445" y="0"/>
                </a:moveTo>
                <a:lnTo>
                  <a:pt x="16319" y="71881"/>
                </a:lnTo>
                <a:lnTo>
                  <a:pt x="9379" y="76410"/>
                </a:lnTo>
                <a:lnTo>
                  <a:pt x="2813" y="83915"/>
                </a:lnTo>
                <a:lnTo>
                  <a:pt x="25777" y="143769"/>
                </a:lnTo>
                <a:lnTo>
                  <a:pt x="59726" y="197998"/>
                </a:lnTo>
                <a:lnTo>
                  <a:pt x="96553" y="255488"/>
                </a:lnTo>
                <a:lnTo>
                  <a:pt x="126644" y="301091"/>
                </a:lnTo>
                <a:lnTo>
                  <a:pt x="140386" y="319659"/>
                </a:lnTo>
                <a:lnTo>
                  <a:pt x="140386" y="323723"/>
                </a:lnTo>
                <a:lnTo>
                  <a:pt x="144450" y="327660"/>
                </a:lnTo>
                <a:lnTo>
                  <a:pt x="152451" y="327660"/>
                </a:lnTo>
                <a:lnTo>
                  <a:pt x="156388" y="323723"/>
                </a:lnTo>
                <a:lnTo>
                  <a:pt x="260528" y="239775"/>
                </a:lnTo>
                <a:lnTo>
                  <a:pt x="246188" y="216749"/>
                </a:lnTo>
                <a:lnTo>
                  <a:pt x="221840" y="179389"/>
                </a:lnTo>
                <a:lnTo>
                  <a:pt x="159135" y="84346"/>
                </a:lnTo>
                <a:lnTo>
                  <a:pt x="128786" y="38001"/>
                </a:lnTo>
                <a:lnTo>
                  <a:pt x="104445" y="0"/>
                </a:lnTo>
                <a:close/>
              </a:path>
            </a:pathLst>
          </a:custGeom>
          <a:solidFill>
            <a:srgbClr val="CFD7DC"/>
          </a:solidFill>
        </p:spPr>
        <p:txBody>
          <a:bodyPr wrap="square" lIns="0" tIns="0" rIns="0" bIns="0" rtlCol="0"/>
          <a:lstStyle/>
          <a:p/>
        </p:txBody>
      </p:sp>
      <p:sp>
        <p:nvSpPr>
          <p:cNvPr id="31" name="object 31"/>
          <p:cNvSpPr/>
          <p:nvPr/>
        </p:nvSpPr>
        <p:spPr>
          <a:xfrm>
            <a:off x="1773935" y="4252399"/>
            <a:ext cx="670560" cy="597535"/>
          </a:xfrm>
          <a:custGeom>
            <a:avLst/>
            <a:gdLst/>
            <a:ahLst/>
            <a:cxnLst/>
            <a:rect l="l" t="t" r="r" b="b"/>
            <a:pathLst>
              <a:path w="670560" h="597535">
                <a:moveTo>
                  <a:pt x="440511" y="0"/>
                </a:moveTo>
                <a:lnTo>
                  <a:pt x="390150" y="5399"/>
                </a:lnTo>
                <a:lnTo>
                  <a:pt x="341520" y="21911"/>
                </a:lnTo>
                <a:lnTo>
                  <a:pt x="296163" y="49725"/>
                </a:lnTo>
                <a:lnTo>
                  <a:pt x="262104" y="84052"/>
                </a:lnTo>
                <a:lnTo>
                  <a:pt x="236866" y="123939"/>
                </a:lnTo>
                <a:lnTo>
                  <a:pt x="220643" y="168240"/>
                </a:lnTo>
                <a:lnTo>
                  <a:pt x="213632" y="215808"/>
                </a:lnTo>
                <a:lnTo>
                  <a:pt x="216026" y="265498"/>
                </a:lnTo>
                <a:lnTo>
                  <a:pt x="216026" y="273372"/>
                </a:lnTo>
                <a:lnTo>
                  <a:pt x="0" y="449140"/>
                </a:lnTo>
                <a:lnTo>
                  <a:pt x="30539" y="477310"/>
                </a:lnTo>
                <a:lnTo>
                  <a:pt x="67056" y="512576"/>
                </a:lnTo>
                <a:lnTo>
                  <a:pt x="108049" y="553081"/>
                </a:lnTo>
                <a:lnTo>
                  <a:pt x="152019" y="596968"/>
                </a:lnTo>
                <a:lnTo>
                  <a:pt x="352170" y="437202"/>
                </a:lnTo>
                <a:lnTo>
                  <a:pt x="528858" y="437202"/>
                </a:lnTo>
                <a:lnTo>
                  <a:pt x="543612" y="431576"/>
                </a:lnTo>
                <a:lnTo>
                  <a:pt x="584200" y="405198"/>
                </a:lnTo>
                <a:lnTo>
                  <a:pt x="620587" y="367707"/>
                </a:lnTo>
                <a:lnTo>
                  <a:pt x="647549" y="323694"/>
                </a:lnTo>
                <a:lnTo>
                  <a:pt x="653892" y="305376"/>
                </a:lnTo>
                <a:lnTo>
                  <a:pt x="496188" y="305376"/>
                </a:lnTo>
                <a:lnTo>
                  <a:pt x="360171" y="293438"/>
                </a:lnTo>
                <a:lnTo>
                  <a:pt x="376174" y="157548"/>
                </a:lnTo>
                <a:lnTo>
                  <a:pt x="540257" y="21785"/>
                </a:lnTo>
                <a:lnTo>
                  <a:pt x="491061" y="5525"/>
                </a:lnTo>
                <a:lnTo>
                  <a:pt x="440511" y="0"/>
                </a:lnTo>
                <a:close/>
              </a:path>
              <a:path w="670560" h="597535">
                <a:moveTo>
                  <a:pt x="528858" y="437202"/>
                </a:moveTo>
                <a:lnTo>
                  <a:pt x="352170" y="437202"/>
                </a:lnTo>
                <a:lnTo>
                  <a:pt x="360171" y="441139"/>
                </a:lnTo>
                <a:lnTo>
                  <a:pt x="406489" y="453165"/>
                </a:lnTo>
                <a:lnTo>
                  <a:pt x="453404" y="455572"/>
                </a:lnTo>
                <a:lnTo>
                  <a:pt x="499563" y="448371"/>
                </a:lnTo>
                <a:lnTo>
                  <a:pt x="528858" y="437202"/>
                </a:lnTo>
                <a:close/>
              </a:path>
              <a:path w="670560" h="597535">
                <a:moveTo>
                  <a:pt x="664209" y="173550"/>
                </a:moveTo>
                <a:lnTo>
                  <a:pt x="496188" y="305376"/>
                </a:lnTo>
                <a:lnTo>
                  <a:pt x="653892" y="305376"/>
                </a:lnTo>
                <a:lnTo>
                  <a:pt x="664319" y="275261"/>
                </a:lnTo>
                <a:lnTo>
                  <a:pt x="670129" y="224512"/>
                </a:lnTo>
                <a:lnTo>
                  <a:pt x="664209" y="173550"/>
                </a:lnTo>
                <a:close/>
              </a:path>
            </a:pathLst>
          </a:custGeom>
          <a:solidFill>
            <a:srgbClr val="78909C"/>
          </a:solidFill>
        </p:spPr>
        <p:txBody>
          <a:bodyPr wrap="square" lIns="0" tIns="0" rIns="0" bIns="0" rtlCol="0"/>
          <a:lstStyle/>
          <a:p/>
        </p:txBody>
      </p:sp>
      <p:sp>
        <p:nvSpPr>
          <p:cNvPr id="32" name="object 32"/>
          <p:cNvSpPr/>
          <p:nvPr/>
        </p:nvSpPr>
        <p:spPr>
          <a:xfrm>
            <a:off x="1365503" y="4725923"/>
            <a:ext cx="753110" cy="1219200"/>
          </a:xfrm>
          <a:custGeom>
            <a:avLst/>
            <a:gdLst/>
            <a:ahLst/>
            <a:cxnLst/>
            <a:rect l="l" t="t" r="r" b="b"/>
            <a:pathLst>
              <a:path w="753110" h="1219200">
                <a:moveTo>
                  <a:pt x="268351" y="431673"/>
                </a:moveTo>
                <a:lnTo>
                  <a:pt x="242363" y="453237"/>
                </a:lnTo>
                <a:lnTo>
                  <a:pt x="210756" y="478170"/>
                </a:lnTo>
                <a:lnTo>
                  <a:pt x="179911" y="500842"/>
                </a:lnTo>
                <a:lnTo>
                  <a:pt x="156209" y="515619"/>
                </a:lnTo>
                <a:lnTo>
                  <a:pt x="149574" y="520245"/>
                </a:lnTo>
                <a:lnTo>
                  <a:pt x="142176" y="522620"/>
                </a:lnTo>
                <a:lnTo>
                  <a:pt x="134778" y="523495"/>
                </a:lnTo>
                <a:lnTo>
                  <a:pt x="116078" y="523620"/>
                </a:lnTo>
                <a:lnTo>
                  <a:pt x="104140" y="531622"/>
                </a:lnTo>
                <a:lnTo>
                  <a:pt x="81813" y="551999"/>
                </a:lnTo>
                <a:lnTo>
                  <a:pt x="54594" y="574627"/>
                </a:lnTo>
                <a:lnTo>
                  <a:pt x="8001" y="611632"/>
                </a:lnTo>
                <a:lnTo>
                  <a:pt x="0" y="619632"/>
                </a:lnTo>
                <a:lnTo>
                  <a:pt x="132207" y="827404"/>
                </a:lnTo>
                <a:lnTo>
                  <a:pt x="132207" y="1219200"/>
                </a:lnTo>
                <a:lnTo>
                  <a:pt x="236220" y="1219200"/>
                </a:lnTo>
                <a:lnTo>
                  <a:pt x="236220" y="939380"/>
                </a:lnTo>
                <a:lnTo>
                  <a:pt x="644779" y="939380"/>
                </a:lnTo>
                <a:lnTo>
                  <a:pt x="644779" y="635635"/>
                </a:lnTo>
                <a:lnTo>
                  <a:pt x="668308" y="594499"/>
                </a:lnTo>
                <a:lnTo>
                  <a:pt x="686397" y="559688"/>
                </a:lnTo>
                <a:lnTo>
                  <a:pt x="312293" y="559688"/>
                </a:lnTo>
                <a:lnTo>
                  <a:pt x="288290" y="543687"/>
                </a:lnTo>
                <a:lnTo>
                  <a:pt x="362285" y="443738"/>
                </a:lnTo>
                <a:lnTo>
                  <a:pt x="300354" y="443738"/>
                </a:lnTo>
                <a:lnTo>
                  <a:pt x="289157" y="442424"/>
                </a:lnTo>
                <a:lnTo>
                  <a:pt x="279828" y="439229"/>
                </a:lnTo>
                <a:lnTo>
                  <a:pt x="272762" y="435272"/>
                </a:lnTo>
                <a:lnTo>
                  <a:pt x="268351" y="431673"/>
                </a:lnTo>
                <a:close/>
              </a:path>
              <a:path w="753110" h="1219200">
                <a:moveTo>
                  <a:pt x="644779" y="939380"/>
                </a:moveTo>
                <a:lnTo>
                  <a:pt x="284353" y="939380"/>
                </a:lnTo>
                <a:lnTo>
                  <a:pt x="284353" y="1219200"/>
                </a:lnTo>
                <a:lnTo>
                  <a:pt x="644779" y="1219200"/>
                </a:lnTo>
                <a:lnTo>
                  <a:pt x="644779" y="939380"/>
                </a:lnTo>
                <a:close/>
              </a:path>
              <a:path w="753110" h="1219200">
                <a:moveTo>
                  <a:pt x="388493" y="0"/>
                </a:moveTo>
                <a:lnTo>
                  <a:pt x="264287" y="95884"/>
                </a:lnTo>
                <a:lnTo>
                  <a:pt x="464566" y="359790"/>
                </a:lnTo>
                <a:lnTo>
                  <a:pt x="312293" y="559688"/>
                </a:lnTo>
                <a:lnTo>
                  <a:pt x="686397" y="559688"/>
                </a:lnTo>
                <a:lnTo>
                  <a:pt x="696647" y="539964"/>
                </a:lnTo>
                <a:lnTo>
                  <a:pt x="724030" y="481613"/>
                </a:lnTo>
                <a:lnTo>
                  <a:pt x="744688" y="429029"/>
                </a:lnTo>
                <a:lnTo>
                  <a:pt x="752856" y="391794"/>
                </a:lnTo>
                <a:lnTo>
                  <a:pt x="747515" y="379240"/>
                </a:lnTo>
                <a:lnTo>
                  <a:pt x="713821" y="333661"/>
                </a:lnTo>
                <a:lnTo>
                  <a:pt x="687053" y="302295"/>
                </a:lnTo>
                <a:lnTo>
                  <a:pt x="654728" y="266316"/>
                </a:lnTo>
                <a:lnTo>
                  <a:pt x="617640" y="226553"/>
                </a:lnTo>
                <a:lnTo>
                  <a:pt x="576580" y="183836"/>
                </a:lnTo>
                <a:lnTo>
                  <a:pt x="532343" y="138993"/>
                </a:lnTo>
                <a:lnTo>
                  <a:pt x="485721" y="92853"/>
                </a:lnTo>
                <a:lnTo>
                  <a:pt x="437506" y="46246"/>
                </a:lnTo>
                <a:lnTo>
                  <a:pt x="388493" y="0"/>
                </a:lnTo>
                <a:close/>
              </a:path>
              <a:path w="753110" h="1219200">
                <a:moveTo>
                  <a:pt x="420497" y="355726"/>
                </a:moveTo>
                <a:lnTo>
                  <a:pt x="376428" y="395224"/>
                </a:lnTo>
                <a:lnTo>
                  <a:pt x="332359" y="431673"/>
                </a:lnTo>
                <a:lnTo>
                  <a:pt x="300354" y="443738"/>
                </a:lnTo>
                <a:lnTo>
                  <a:pt x="362285" y="443738"/>
                </a:lnTo>
                <a:lnTo>
                  <a:pt x="424434" y="359790"/>
                </a:lnTo>
                <a:lnTo>
                  <a:pt x="420497" y="355726"/>
                </a:lnTo>
                <a:close/>
              </a:path>
            </a:pathLst>
          </a:custGeom>
          <a:solidFill>
            <a:srgbClr val="CFD7DC"/>
          </a:solidFill>
        </p:spPr>
        <p:txBody>
          <a:bodyPr wrap="square" lIns="0" tIns="0" rIns="0" bIns="0" rtlCol="0"/>
          <a:lstStyle/>
          <a:p/>
        </p:txBody>
      </p:sp>
      <p:sp>
        <p:nvSpPr>
          <p:cNvPr id="33" name="object 33"/>
          <p:cNvSpPr/>
          <p:nvPr/>
        </p:nvSpPr>
        <p:spPr>
          <a:xfrm>
            <a:off x="2589276" y="4664964"/>
            <a:ext cx="396240" cy="1278890"/>
          </a:xfrm>
          <a:custGeom>
            <a:avLst/>
            <a:gdLst/>
            <a:ahLst/>
            <a:cxnLst/>
            <a:rect l="l" t="t" r="r" b="b"/>
            <a:pathLst>
              <a:path w="396239" h="1278889">
                <a:moveTo>
                  <a:pt x="198119" y="0"/>
                </a:moveTo>
                <a:lnTo>
                  <a:pt x="0" y="198119"/>
                </a:lnTo>
                <a:lnTo>
                  <a:pt x="0" y="1278636"/>
                </a:lnTo>
                <a:lnTo>
                  <a:pt x="396240" y="1278636"/>
                </a:lnTo>
                <a:lnTo>
                  <a:pt x="396240" y="198119"/>
                </a:lnTo>
                <a:lnTo>
                  <a:pt x="198119" y="0"/>
                </a:lnTo>
                <a:close/>
              </a:path>
            </a:pathLst>
          </a:custGeom>
          <a:solidFill>
            <a:srgbClr val="F68B21"/>
          </a:solidFill>
        </p:spPr>
        <p:txBody>
          <a:bodyPr wrap="square" lIns="0" tIns="0" rIns="0" bIns="0" rtlCol="0"/>
          <a:lstStyle/>
          <a:p/>
        </p:txBody>
      </p:sp>
      <p:sp>
        <p:nvSpPr>
          <p:cNvPr id="34" name="object 34"/>
          <p:cNvSpPr/>
          <p:nvPr/>
        </p:nvSpPr>
        <p:spPr>
          <a:xfrm>
            <a:off x="3236976" y="4102608"/>
            <a:ext cx="396240" cy="1841500"/>
          </a:xfrm>
          <a:custGeom>
            <a:avLst/>
            <a:gdLst/>
            <a:ahLst/>
            <a:cxnLst/>
            <a:rect l="l" t="t" r="r" b="b"/>
            <a:pathLst>
              <a:path w="396239" h="1841500">
                <a:moveTo>
                  <a:pt x="198120" y="0"/>
                </a:moveTo>
                <a:lnTo>
                  <a:pt x="0" y="198120"/>
                </a:lnTo>
                <a:lnTo>
                  <a:pt x="0" y="1840992"/>
                </a:lnTo>
                <a:lnTo>
                  <a:pt x="396239" y="1840992"/>
                </a:lnTo>
                <a:lnTo>
                  <a:pt x="396239" y="198120"/>
                </a:lnTo>
                <a:lnTo>
                  <a:pt x="198120" y="0"/>
                </a:lnTo>
                <a:close/>
              </a:path>
            </a:pathLst>
          </a:custGeom>
          <a:solidFill>
            <a:srgbClr val="1D9FD1"/>
          </a:solidFill>
        </p:spPr>
        <p:txBody>
          <a:bodyPr wrap="square" lIns="0" tIns="0" rIns="0" bIns="0" rtlCol="0"/>
          <a:lstStyle/>
          <a:p/>
        </p:txBody>
      </p:sp>
      <p:sp>
        <p:nvSpPr>
          <p:cNvPr id="35" name="object 35"/>
          <p:cNvSpPr/>
          <p:nvPr/>
        </p:nvSpPr>
        <p:spPr>
          <a:xfrm>
            <a:off x="2534539" y="4461764"/>
            <a:ext cx="322580" cy="133350"/>
          </a:xfrm>
          <a:custGeom>
            <a:avLst/>
            <a:gdLst/>
            <a:ahLst/>
            <a:cxnLst/>
            <a:rect l="l" t="t" r="r" b="b"/>
            <a:pathLst>
              <a:path w="322580" h="133350">
                <a:moveTo>
                  <a:pt x="218440" y="107823"/>
                </a:moveTo>
                <a:lnTo>
                  <a:pt x="193929" y="107823"/>
                </a:lnTo>
                <a:lnTo>
                  <a:pt x="193929" y="133223"/>
                </a:lnTo>
                <a:lnTo>
                  <a:pt x="218440" y="133223"/>
                </a:lnTo>
                <a:lnTo>
                  <a:pt x="218440" y="107823"/>
                </a:lnTo>
                <a:close/>
              </a:path>
              <a:path w="322580" h="133350">
                <a:moveTo>
                  <a:pt x="162813" y="106553"/>
                </a:moveTo>
                <a:lnTo>
                  <a:pt x="139065" y="106553"/>
                </a:lnTo>
                <a:lnTo>
                  <a:pt x="139065" y="133223"/>
                </a:lnTo>
                <a:lnTo>
                  <a:pt x="162813" y="133223"/>
                </a:lnTo>
                <a:lnTo>
                  <a:pt x="162813" y="106553"/>
                </a:lnTo>
                <a:close/>
              </a:path>
              <a:path w="322580" h="133350">
                <a:moveTo>
                  <a:pt x="162813" y="0"/>
                </a:moveTo>
                <a:lnTo>
                  <a:pt x="142240" y="0"/>
                </a:lnTo>
                <a:lnTo>
                  <a:pt x="86868" y="84200"/>
                </a:lnTo>
                <a:lnTo>
                  <a:pt x="86868" y="106553"/>
                </a:lnTo>
                <a:lnTo>
                  <a:pt x="178562" y="106553"/>
                </a:lnTo>
                <a:lnTo>
                  <a:pt x="178562" y="84200"/>
                </a:lnTo>
                <a:lnTo>
                  <a:pt x="109728" y="84200"/>
                </a:lnTo>
                <a:lnTo>
                  <a:pt x="139065" y="38862"/>
                </a:lnTo>
                <a:lnTo>
                  <a:pt x="162813" y="38862"/>
                </a:lnTo>
                <a:lnTo>
                  <a:pt x="162813" y="0"/>
                </a:lnTo>
                <a:close/>
              </a:path>
              <a:path w="322580" h="133350">
                <a:moveTo>
                  <a:pt x="162813" y="38862"/>
                </a:moveTo>
                <a:lnTo>
                  <a:pt x="139065" y="38862"/>
                </a:lnTo>
                <a:lnTo>
                  <a:pt x="139065" y="84200"/>
                </a:lnTo>
                <a:lnTo>
                  <a:pt x="162813" y="84200"/>
                </a:lnTo>
                <a:lnTo>
                  <a:pt x="162813" y="38862"/>
                </a:lnTo>
                <a:close/>
              </a:path>
              <a:path w="322580" h="133350">
                <a:moveTo>
                  <a:pt x="318888" y="21081"/>
                </a:moveTo>
                <a:lnTo>
                  <a:pt x="286385" y="21081"/>
                </a:lnTo>
                <a:lnTo>
                  <a:pt x="290449" y="22606"/>
                </a:lnTo>
                <a:lnTo>
                  <a:pt x="296291" y="28702"/>
                </a:lnTo>
                <a:lnTo>
                  <a:pt x="297815" y="33147"/>
                </a:lnTo>
                <a:lnTo>
                  <a:pt x="297815" y="43942"/>
                </a:lnTo>
                <a:lnTo>
                  <a:pt x="272415" y="76073"/>
                </a:lnTo>
                <a:lnTo>
                  <a:pt x="262985" y="85480"/>
                </a:lnTo>
                <a:lnTo>
                  <a:pt x="239363" y="120189"/>
                </a:lnTo>
                <a:lnTo>
                  <a:pt x="236600" y="133223"/>
                </a:lnTo>
                <a:lnTo>
                  <a:pt x="322325" y="133223"/>
                </a:lnTo>
                <a:lnTo>
                  <a:pt x="322325" y="109600"/>
                </a:lnTo>
                <a:lnTo>
                  <a:pt x="273812" y="109600"/>
                </a:lnTo>
                <a:lnTo>
                  <a:pt x="275081" y="107315"/>
                </a:lnTo>
                <a:lnTo>
                  <a:pt x="276733" y="104902"/>
                </a:lnTo>
                <a:lnTo>
                  <a:pt x="280797" y="100075"/>
                </a:lnTo>
                <a:lnTo>
                  <a:pt x="285750" y="95250"/>
                </a:lnTo>
                <a:lnTo>
                  <a:pt x="293497" y="87884"/>
                </a:lnTo>
                <a:lnTo>
                  <a:pt x="301117" y="80518"/>
                </a:lnTo>
                <a:lnTo>
                  <a:pt x="319278" y="53975"/>
                </a:lnTo>
                <a:lnTo>
                  <a:pt x="321310" y="48641"/>
                </a:lnTo>
                <a:lnTo>
                  <a:pt x="322325" y="42925"/>
                </a:lnTo>
                <a:lnTo>
                  <a:pt x="322325" y="36956"/>
                </a:lnTo>
                <a:lnTo>
                  <a:pt x="321672" y="29557"/>
                </a:lnTo>
                <a:lnTo>
                  <a:pt x="321569" y="29083"/>
                </a:lnTo>
                <a:lnTo>
                  <a:pt x="319643" y="22479"/>
                </a:lnTo>
                <a:lnTo>
                  <a:pt x="318888" y="21081"/>
                </a:lnTo>
                <a:close/>
              </a:path>
              <a:path w="322580" h="133350">
                <a:moveTo>
                  <a:pt x="281813" y="0"/>
                </a:moveTo>
                <a:lnTo>
                  <a:pt x="243966" y="21256"/>
                </a:lnTo>
                <a:lnTo>
                  <a:pt x="239394" y="39369"/>
                </a:lnTo>
                <a:lnTo>
                  <a:pt x="247523" y="40131"/>
                </a:lnTo>
                <a:lnTo>
                  <a:pt x="255650" y="41021"/>
                </a:lnTo>
                <a:lnTo>
                  <a:pt x="263779" y="41783"/>
                </a:lnTo>
                <a:lnTo>
                  <a:pt x="264287" y="34417"/>
                </a:lnTo>
                <a:lnTo>
                  <a:pt x="266065" y="29083"/>
                </a:lnTo>
                <a:lnTo>
                  <a:pt x="269113" y="25908"/>
                </a:lnTo>
                <a:lnTo>
                  <a:pt x="272034" y="22733"/>
                </a:lnTo>
                <a:lnTo>
                  <a:pt x="276098" y="21081"/>
                </a:lnTo>
                <a:lnTo>
                  <a:pt x="318888" y="21081"/>
                </a:lnTo>
                <a:lnTo>
                  <a:pt x="316271" y="16240"/>
                </a:lnTo>
                <a:lnTo>
                  <a:pt x="311531" y="10668"/>
                </a:lnTo>
                <a:lnTo>
                  <a:pt x="305673" y="6000"/>
                </a:lnTo>
                <a:lnTo>
                  <a:pt x="298767" y="2667"/>
                </a:lnTo>
                <a:lnTo>
                  <a:pt x="290814" y="666"/>
                </a:lnTo>
                <a:lnTo>
                  <a:pt x="281813" y="0"/>
                </a:lnTo>
                <a:close/>
              </a:path>
              <a:path w="322580" h="133350">
                <a:moveTo>
                  <a:pt x="56006" y="37465"/>
                </a:moveTo>
                <a:lnTo>
                  <a:pt x="31623" y="37465"/>
                </a:lnTo>
                <a:lnTo>
                  <a:pt x="31623" y="133223"/>
                </a:lnTo>
                <a:lnTo>
                  <a:pt x="56006" y="133223"/>
                </a:lnTo>
                <a:lnTo>
                  <a:pt x="56006" y="37465"/>
                </a:lnTo>
                <a:close/>
              </a:path>
              <a:path w="322580" h="133350">
                <a:moveTo>
                  <a:pt x="56006" y="0"/>
                </a:moveTo>
                <a:lnTo>
                  <a:pt x="36194" y="0"/>
                </a:lnTo>
                <a:lnTo>
                  <a:pt x="33668" y="5903"/>
                </a:lnTo>
                <a:lnTo>
                  <a:pt x="30273" y="11414"/>
                </a:lnTo>
                <a:lnTo>
                  <a:pt x="0" y="33655"/>
                </a:lnTo>
                <a:lnTo>
                  <a:pt x="0" y="56642"/>
                </a:lnTo>
                <a:lnTo>
                  <a:pt x="8762" y="53091"/>
                </a:lnTo>
                <a:lnTo>
                  <a:pt x="16954" y="48720"/>
                </a:lnTo>
                <a:lnTo>
                  <a:pt x="24574" y="43515"/>
                </a:lnTo>
                <a:lnTo>
                  <a:pt x="31623" y="37465"/>
                </a:lnTo>
                <a:lnTo>
                  <a:pt x="56006" y="37465"/>
                </a:lnTo>
                <a:lnTo>
                  <a:pt x="56006" y="0"/>
                </a:lnTo>
                <a:close/>
              </a:path>
            </a:pathLst>
          </a:custGeom>
          <a:solidFill>
            <a:srgbClr val="F68B21"/>
          </a:solidFill>
        </p:spPr>
        <p:txBody>
          <a:bodyPr wrap="square" lIns="0" tIns="0" rIns="0" bIns="0" rtlCol="0"/>
          <a:lstStyle/>
          <a:p/>
        </p:txBody>
      </p:sp>
      <p:sp>
        <p:nvSpPr>
          <p:cNvPr id="36" name="object 36"/>
          <p:cNvSpPr/>
          <p:nvPr/>
        </p:nvSpPr>
        <p:spPr>
          <a:xfrm>
            <a:off x="2866770" y="4441444"/>
            <a:ext cx="173990" cy="176530"/>
          </a:xfrm>
          <a:custGeom>
            <a:avLst/>
            <a:gdLst/>
            <a:ahLst/>
            <a:cxnLst/>
            <a:rect l="l" t="t" r="r" b="b"/>
            <a:pathLst>
              <a:path w="173989" h="176529">
                <a:moveTo>
                  <a:pt x="158369" y="13969"/>
                </a:moveTo>
                <a:lnTo>
                  <a:pt x="63118" y="13969"/>
                </a:lnTo>
                <a:lnTo>
                  <a:pt x="63118" y="28193"/>
                </a:lnTo>
                <a:lnTo>
                  <a:pt x="140208" y="28193"/>
                </a:lnTo>
                <a:lnTo>
                  <a:pt x="114825" y="58939"/>
                </a:lnTo>
                <a:lnTo>
                  <a:pt x="79253" y="103239"/>
                </a:lnTo>
                <a:lnTo>
                  <a:pt x="58626" y="137318"/>
                </a:lnTo>
                <a:lnTo>
                  <a:pt x="57140" y="146057"/>
                </a:lnTo>
                <a:lnTo>
                  <a:pt x="58166" y="153796"/>
                </a:lnTo>
                <a:lnTo>
                  <a:pt x="98877" y="169592"/>
                </a:lnTo>
                <a:lnTo>
                  <a:pt x="111855" y="169735"/>
                </a:lnTo>
                <a:lnTo>
                  <a:pt x="125166" y="169592"/>
                </a:lnTo>
                <a:lnTo>
                  <a:pt x="166314" y="156073"/>
                </a:lnTo>
                <a:lnTo>
                  <a:pt x="166390" y="155844"/>
                </a:lnTo>
                <a:lnTo>
                  <a:pt x="112680" y="155844"/>
                </a:lnTo>
                <a:lnTo>
                  <a:pt x="102084" y="155783"/>
                </a:lnTo>
                <a:lnTo>
                  <a:pt x="78993" y="155066"/>
                </a:lnTo>
                <a:lnTo>
                  <a:pt x="72517" y="152399"/>
                </a:lnTo>
                <a:lnTo>
                  <a:pt x="72136" y="147319"/>
                </a:lnTo>
                <a:lnTo>
                  <a:pt x="72282" y="142793"/>
                </a:lnTo>
                <a:lnTo>
                  <a:pt x="101254" y="98546"/>
                </a:lnTo>
                <a:lnTo>
                  <a:pt x="137933" y="54211"/>
                </a:lnTo>
                <a:lnTo>
                  <a:pt x="158369" y="30733"/>
                </a:lnTo>
                <a:lnTo>
                  <a:pt x="158369" y="13969"/>
                </a:lnTo>
                <a:close/>
              </a:path>
              <a:path w="173989" h="176529">
                <a:moveTo>
                  <a:pt x="159004" y="105663"/>
                </a:moveTo>
                <a:lnTo>
                  <a:pt x="155067" y="145287"/>
                </a:lnTo>
                <a:lnTo>
                  <a:pt x="150114" y="151637"/>
                </a:lnTo>
                <a:lnTo>
                  <a:pt x="147447" y="153669"/>
                </a:lnTo>
                <a:lnTo>
                  <a:pt x="141986" y="154939"/>
                </a:lnTo>
                <a:lnTo>
                  <a:pt x="133731" y="155193"/>
                </a:lnTo>
                <a:lnTo>
                  <a:pt x="123229" y="155644"/>
                </a:lnTo>
                <a:lnTo>
                  <a:pt x="112680" y="155844"/>
                </a:lnTo>
                <a:lnTo>
                  <a:pt x="166390" y="155844"/>
                </a:lnTo>
                <a:lnTo>
                  <a:pt x="173609" y="111124"/>
                </a:lnTo>
                <a:lnTo>
                  <a:pt x="166751" y="108965"/>
                </a:lnTo>
                <a:lnTo>
                  <a:pt x="161925" y="107060"/>
                </a:lnTo>
                <a:lnTo>
                  <a:pt x="159004" y="105663"/>
                </a:lnTo>
                <a:close/>
              </a:path>
              <a:path w="173989" h="176529">
                <a:moveTo>
                  <a:pt x="38989" y="74167"/>
                </a:moveTo>
                <a:lnTo>
                  <a:pt x="25400" y="74167"/>
                </a:lnTo>
                <a:lnTo>
                  <a:pt x="25400" y="176529"/>
                </a:lnTo>
                <a:lnTo>
                  <a:pt x="38989" y="176529"/>
                </a:lnTo>
                <a:lnTo>
                  <a:pt x="38989" y="74167"/>
                </a:lnTo>
                <a:close/>
              </a:path>
              <a:path w="173989" h="176529">
                <a:moveTo>
                  <a:pt x="40259" y="0"/>
                </a:moveTo>
                <a:lnTo>
                  <a:pt x="32182" y="25455"/>
                </a:lnTo>
                <a:lnTo>
                  <a:pt x="22796" y="48863"/>
                </a:lnTo>
                <a:lnTo>
                  <a:pt x="12076" y="70223"/>
                </a:lnTo>
                <a:lnTo>
                  <a:pt x="0" y="89534"/>
                </a:lnTo>
                <a:lnTo>
                  <a:pt x="2286" y="94868"/>
                </a:lnTo>
                <a:lnTo>
                  <a:pt x="4318" y="100202"/>
                </a:lnTo>
                <a:lnTo>
                  <a:pt x="5968" y="105536"/>
                </a:lnTo>
                <a:lnTo>
                  <a:pt x="11041" y="98206"/>
                </a:lnTo>
                <a:lnTo>
                  <a:pt x="15970" y="90519"/>
                </a:lnTo>
                <a:lnTo>
                  <a:pt x="20756" y="82498"/>
                </a:lnTo>
                <a:lnTo>
                  <a:pt x="25400" y="74167"/>
                </a:lnTo>
                <a:lnTo>
                  <a:pt x="38989" y="74167"/>
                </a:lnTo>
                <a:lnTo>
                  <a:pt x="38989" y="45973"/>
                </a:lnTo>
                <a:lnTo>
                  <a:pt x="43106" y="36089"/>
                </a:lnTo>
                <a:lnTo>
                  <a:pt x="47069" y="25860"/>
                </a:lnTo>
                <a:lnTo>
                  <a:pt x="50865" y="15273"/>
                </a:lnTo>
                <a:lnTo>
                  <a:pt x="54483" y="4317"/>
                </a:lnTo>
                <a:lnTo>
                  <a:pt x="44958" y="1523"/>
                </a:lnTo>
                <a:lnTo>
                  <a:pt x="40259" y="0"/>
                </a:lnTo>
                <a:close/>
              </a:path>
            </a:pathLst>
          </a:custGeom>
          <a:solidFill>
            <a:srgbClr val="F68B21"/>
          </a:solidFill>
        </p:spPr>
        <p:txBody>
          <a:bodyPr wrap="square" lIns="0" tIns="0" rIns="0" bIns="0" rtlCol="0"/>
          <a:lstStyle/>
          <a:p/>
        </p:txBody>
      </p:sp>
      <p:sp>
        <p:nvSpPr>
          <p:cNvPr id="37" name="object 37"/>
          <p:cNvSpPr/>
          <p:nvPr/>
        </p:nvSpPr>
        <p:spPr>
          <a:xfrm>
            <a:off x="3181476" y="3899408"/>
            <a:ext cx="324485" cy="135890"/>
          </a:xfrm>
          <a:custGeom>
            <a:avLst/>
            <a:gdLst/>
            <a:ahLst/>
            <a:cxnLst/>
            <a:rect l="l" t="t" r="r" b="b"/>
            <a:pathLst>
              <a:path w="324485" h="135889">
                <a:moveTo>
                  <a:pt x="219201" y="107823"/>
                </a:moveTo>
                <a:lnTo>
                  <a:pt x="194690" y="107823"/>
                </a:lnTo>
                <a:lnTo>
                  <a:pt x="194690" y="133223"/>
                </a:lnTo>
                <a:lnTo>
                  <a:pt x="219201" y="133223"/>
                </a:lnTo>
                <a:lnTo>
                  <a:pt x="219201" y="107823"/>
                </a:lnTo>
                <a:close/>
              </a:path>
              <a:path w="324485" h="135889">
                <a:moveTo>
                  <a:pt x="324485" y="2413"/>
                </a:moveTo>
                <a:lnTo>
                  <a:pt x="240537" y="2413"/>
                </a:lnTo>
                <a:lnTo>
                  <a:pt x="240537" y="26035"/>
                </a:lnTo>
                <a:lnTo>
                  <a:pt x="296418" y="26035"/>
                </a:lnTo>
                <a:lnTo>
                  <a:pt x="288198" y="37655"/>
                </a:lnTo>
                <a:lnTo>
                  <a:pt x="268732" y="77089"/>
                </a:lnTo>
                <a:lnTo>
                  <a:pt x="258712" y="119415"/>
                </a:lnTo>
                <a:lnTo>
                  <a:pt x="257810" y="133223"/>
                </a:lnTo>
                <a:lnTo>
                  <a:pt x="281432" y="133223"/>
                </a:lnTo>
                <a:lnTo>
                  <a:pt x="281769" y="124152"/>
                </a:lnTo>
                <a:lnTo>
                  <a:pt x="282797" y="114474"/>
                </a:lnTo>
                <a:lnTo>
                  <a:pt x="293973" y="71643"/>
                </a:lnTo>
                <a:lnTo>
                  <a:pt x="314039" y="33718"/>
                </a:lnTo>
                <a:lnTo>
                  <a:pt x="324485" y="20828"/>
                </a:lnTo>
                <a:lnTo>
                  <a:pt x="324485" y="2413"/>
                </a:lnTo>
                <a:close/>
              </a:path>
              <a:path w="324485" h="135889">
                <a:moveTo>
                  <a:pt x="116332" y="96520"/>
                </a:moveTo>
                <a:lnTo>
                  <a:pt x="99949" y="98298"/>
                </a:lnTo>
                <a:lnTo>
                  <a:pt x="91821" y="99060"/>
                </a:lnTo>
                <a:lnTo>
                  <a:pt x="93511" y="107011"/>
                </a:lnTo>
                <a:lnTo>
                  <a:pt x="125658" y="134889"/>
                </a:lnTo>
                <a:lnTo>
                  <a:pt x="134112" y="135509"/>
                </a:lnTo>
                <a:lnTo>
                  <a:pt x="144637" y="134413"/>
                </a:lnTo>
                <a:lnTo>
                  <a:pt x="153924" y="131127"/>
                </a:lnTo>
                <a:lnTo>
                  <a:pt x="161972" y="125650"/>
                </a:lnTo>
                <a:lnTo>
                  <a:pt x="168783" y="117983"/>
                </a:lnTo>
                <a:lnTo>
                  <a:pt x="170458" y="115189"/>
                </a:lnTo>
                <a:lnTo>
                  <a:pt x="129921" y="115189"/>
                </a:lnTo>
                <a:lnTo>
                  <a:pt x="125984" y="113411"/>
                </a:lnTo>
                <a:lnTo>
                  <a:pt x="122555" y="110109"/>
                </a:lnTo>
                <a:lnTo>
                  <a:pt x="118999" y="106807"/>
                </a:lnTo>
                <a:lnTo>
                  <a:pt x="116967" y="102235"/>
                </a:lnTo>
                <a:lnTo>
                  <a:pt x="116332" y="96520"/>
                </a:lnTo>
                <a:close/>
              </a:path>
              <a:path w="324485" h="135889">
                <a:moveTo>
                  <a:pt x="172250" y="64770"/>
                </a:moveTo>
                <a:lnTo>
                  <a:pt x="139319" y="64770"/>
                </a:lnTo>
                <a:lnTo>
                  <a:pt x="143890" y="66802"/>
                </a:lnTo>
                <a:lnTo>
                  <a:pt x="151002" y="74930"/>
                </a:lnTo>
                <a:lnTo>
                  <a:pt x="152781" y="81026"/>
                </a:lnTo>
                <a:lnTo>
                  <a:pt x="152676" y="98298"/>
                </a:lnTo>
                <a:lnTo>
                  <a:pt x="151002" y="104394"/>
                </a:lnTo>
                <a:lnTo>
                  <a:pt x="143890" y="113030"/>
                </a:lnTo>
                <a:lnTo>
                  <a:pt x="139446" y="115189"/>
                </a:lnTo>
                <a:lnTo>
                  <a:pt x="170458" y="115189"/>
                </a:lnTo>
                <a:lnTo>
                  <a:pt x="172783" y="111311"/>
                </a:lnTo>
                <a:lnTo>
                  <a:pt x="175640" y="104235"/>
                </a:lnTo>
                <a:lnTo>
                  <a:pt x="177355" y="96730"/>
                </a:lnTo>
                <a:lnTo>
                  <a:pt x="177926" y="88773"/>
                </a:lnTo>
                <a:lnTo>
                  <a:pt x="177232" y="79361"/>
                </a:lnTo>
                <a:lnTo>
                  <a:pt x="175133" y="70913"/>
                </a:lnTo>
                <a:lnTo>
                  <a:pt x="172250" y="64770"/>
                </a:lnTo>
                <a:close/>
              </a:path>
              <a:path w="324485" h="135889">
                <a:moveTo>
                  <a:pt x="172338" y="2413"/>
                </a:moveTo>
                <a:lnTo>
                  <a:pt x="107442" y="2413"/>
                </a:lnTo>
                <a:lnTo>
                  <a:pt x="94742" y="71374"/>
                </a:lnTo>
                <a:lnTo>
                  <a:pt x="114681" y="74422"/>
                </a:lnTo>
                <a:lnTo>
                  <a:pt x="120269" y="67945"/>
                </a:lnTo>
                <a:lnTo>
                  <a:pt x="126619" y="64770"/>
                </a:lnTo>
                <a:lnTo>
                  <a:pt x="172250" y="64770"/>
                </a:lnTo>
                <a:lnTo>
                  <a:pt x="171604" y="63394"/>
                </a:lnTo>
                <a:lnTo>
                  <a:pt x="166624" y="56769"/>
                </a:lnTo>
                <a:lnTo>
                  <a:pt x="160619" y="51361"/>
                </a:lnTo>
                <a:lnTo>
                  <a:pt x="155952" y="48641"/>
                </a:lnTo>
                <a:lnTo>
                  <a:pt x="122174" y="48641"/>
                </a:lnTo>
                <a:lnTo>
                  <a:pt x="125984" y="26162"/>
                </a:lnTo>
                <a:lnTo>
                  <a:pt x="172338" y="26162"/>
                </a:lnTo>
                <a:lnTo>
                  <a:pt x="172338" y="2413"/>
                </a:lnTo>
                <a:close/>
              </a:path>
              <a:path w="324485" h="135889">
                <a:moveTo>
                  <a:pt x="138937" y="44450"/>
                </a:moveTo>
                <a:lnTo>
                  <a:pt x="133223" y="44450"/>
                </a:lnTo>
                <a:lnTo>
                  <a:pt x="127635" y="45847"/>
                </a:lnTo>
                <a:lnTo>
                  <a:pt x="122174" y="48641"/>
                </a:lnTo>
                <a:lnTo>
                  <a:pt x="155952" y="48641"/>
                </a:lnTo>
                <a:lnTo>
                  <a:pt x="154019" y="47513"/>
                </a:lnTo>
                <a:lnTo>
                  <a:pt x="146800" y="45213"/>
                </a:lnTo>
                <a:lnTo>
                  <a:pt x="138937" y="44450"/>
                </a:lnTo>
                <a:close/>
              </a:path>
              <a:path w="324485" h="135889">
                <a:moveTo>
                  <a:pt x="56261" y="37338"/>
                </a:moveTo>
                <a:lnTo>
                  <a:pt x="31750" y="37338"/>
                </a:lnTo>
                <a:lnTo>
                  <a:pt x="31750" y="133223"/>
                </a:lnTo>
                <a:lnTo>
                  <a:pt x="56261" y="133223"/>
                </a:lnTo>
                <a:lnTo>
                  <a:pt x="56261" y="37338"/>
                </a:lnTo>
                <a:close/>
              </a:path>
              <a:path w="324485" h="135889">
                <a:moveTo>
                  <a:pt x="56261" y="0"/>
                </a:moveTo>
                <a:lnTo>
                  <a:pt x="36449" y="0"/>
                </a:lnTo>
                <a:lnTo>
                  <a:pt x="33903" y="5885"/>
                </a:lnTo>
                <a:lnTo>
                  <a:pt x="30464" y="11366"/>
                </a:lnTo>
                <a:lnTo>
                  <a:pt x="0" y="33528"/>
                </a:lnTo>
                <a:lnTo>
                  <a:pt x="0" y="56642"/>
                </a:lnTo>
                <a:lnTo>
                  <a:pt x="8854" y="53089"/>
                </a:lnTo>
                <a:lnTo>
                  <a:pt x="17113" y="48704"/>
                </a:lnTo>
                <a:lnTo>
                  <a:pt x="24753" y="43461"/>
                </a:lnTo>
                <a:lnTo>
                  <a:pt x="31750" y="37338"/>
                </a:lnTo>
                <a:lnTo>
                  <a:pt x="56261" y="37338"/>
                </a:lnTo>
                <a:lnTo>
                  <a:pt x="56261" y="0"/>
                </a:lnTo>
                <a:close/>
              </a:path>
            </a:pathLst>
          </a:custGeom>
          <a:solidFill>
            <a:srgbClr val="1D9FD1"/>
          </a:solidFill>
        </p:spPr>
        <p:txBody>
          <a:bodyPr wrap="square" lIns="0" tIns="0" rIns="0" bIns="0" rtlCol="0"/>
          <a:lstStyle/>
          <a:p/>
        </p:txBody>
      </p:sp>
      <p:sp>
        <p:nvSpPr>
          <p:cNvPr id="38" name="object 38"/>
          <p:cNvSpPr/>
          <p:nvPr/>
        </p:nvSpPr>
        <p:spPr>
          <a:xfrm>
            <a:off x="3514852" y="3879088"/>
            <a:ext cx="174625" cy="177165"/>
          </a:xfrm>
          <a:custGeom>
            <a:avLst/>
            <a:gdLst/>
            <a:ahLst/>
            <a:cxnLst/>
            <a:rect l="l" t="t" r="r" b="b"/>
            <a:pathLst>
              <a:path w="174625" h="177164">
                <a:moveTo>
                  <a:pt x="158876" y="13843"/>
                </a:moveTo>
                <a:lnTo>
                  <a:pt x="63246" y="13843"/>
                </a:lnTo>
                <a:lnTo>
                  <a:pt x="63246" y="28193"/>
                </a:lnTo>
                <a:lnTo>
                  <a:pt x="140715" y="28193"/>
                </a:lnTo>
                <a:lnTo>
                  <a:pt x="115187" y="58941"/>
                </a:lnTo>
                <a:lnTo>
                  <a:pt x="79511" y="103292"/>
                </a:lnTo>
                <a:lnTo>
                  <a:pt x="58880" y="137334"/>
                </a:lnTo>
                <a:lnTo>
                  <a:pt x="57394" y="146059"/>
                </a:lnTo>
                <a:lnTo>
                  <a:pt x="58420" y="153797"/>
                </a:lnTo>
                <a:lnTo>
                  <a:pt x="99153" y="169648"/>
                </a:lnTo>
                <a:lnTo>
                  <a:pt x="125581" y="169648"/>
                </a:lnTo>
                <a:lnTo>
                  <a:pt x="166822" y="156146"/>
                </a:lnTo>
                <a:lnTo>
                  <a:pt x="166917" y="155860"/>
                </a:lnTo>
                <a:lnTo>
                  <a:pt x="113030" y="155860"/>
                </a:lnTo>
                <a:lnTo>
                  <a:pt x="102413" y="155785"/>
                </a:lnTo>
                <a:lnTo>
                  <a:pt x="79248" y="155067"/>
                </a:lnTo>
                <a:lnTo>
                  <a:pt x="72771" y="152400"/>
                </a:lnTo>
                <a:lnTo>
                  <a:pt x="72389" y="147319"/>
                </a:lnTo>
                <a:lnTo>
                  <a:pt x="72556" y="142793"/>
                </a:lnTo>
                <a:lnTo>
                  <a:pt x="101655" y="98546"/>
                </a:lnTo>
                <a:lnTo>
                  <a:pt x="138422" y="54211"/>
                </a:lnTo>
                <a:lnTo>
                  <a:pt x="158876" y="30734"/>
                </a:lnTo>
                <a:lnTo>
                  <a:pt x="158876" y="13843"/>
                </a:lnTo>
                <a:close/>
              </a:path>
              <a:path w="174625" h="177164">
                <a:moveTo>
                  <a:pt x="159512" y="105663"/>
                </a:moveTo>
                <a:lnTo>
                  <a:pt x="158861" y="116967"/>
                </a:lnTo>
                <a:lnTo>
                  <a:pt x="158194" y="125682"/>
                </a:lnTo>
                <a:lnTo>
                  <a:pt x="157422" y="133149"/>
                </a:lnTo>
                <a:lnTo>
                  <a:pt x="156590" y="138937"/>
                </a:lnTo>
                <a:lnTo>
                  <a:pt x="155701" y="145414"/>
                </a:lnTo>
                <a:lnTo>
                  <a:pt x="153670" y="149606"/>
                </a:lnTo>
                <a:lnTo>
                  <a:pt x="150622" y="151637"/>
                </a:lnTo>
                <a:lnTo>
                  <a:pt x="147955" y="153669"/>
                </a:lnTo>
                <a:lnTo>
                  <a:pt x="142494" y="154939"/>
                </a:lnTo>
                <a:lnTo>
                  <a:pt x="134238" y="155320"/>
                </a:lnTo>
                <a:lnTo>
                  <a:pt x="123646" y="155698"/>
                </a:lnTo>
                <a:lnTo>
                  <a:pt x="113030" y="155860"/>
                </a:lnTo>
                <a:lnTo>
                  <a:pt x="166917" y="155860"/>
                </a:lnTo>
                <a:lnTo>
                  <a:pt x="174244" y="111125"/>
                </a:lnTo>
                <a:lnTo>
                  <a:pt x="167386" y="108966"/>
                </a:lnTo>
                <a:lnTo>
                  <a:pt x="162433" y="107187"/>
                </a:lnTo>
                <a:lnTo>
                  <a:pt x="159512" y="105663"/>
                </a:lnTo>
                <a:close/>
              </a:path>
              <a:path w="174625" h="177164">
                <a:moveTo>
                  <a:pt x="39115" y="74168"/>
                </a:moveTo>
                <a:lnTo>
                  <a:pt x="25526" y="74168"/>
                </a:lnTo>
                <a:lnTo>
                  <a:pt x="25526" y="176656"/>
                </a:lnTo>
                <a:lnTo>
                  <a:pt x="39115" y="176656"/>
                </a:lnTo>
                <a:lnTo>
                  <a:pt x="39115" y="74168"/>
                </a:lnTo>
                <a:close/>
              </a:path>
              <a:path w="174625" h="177164">
                <a:moveTo>
                  <a:pt x="40386" y="0"/>
                </a:moveTo>
                <a:lnTo>
                  <a:pt x="32289" y="25455"/>
                </a:lnTo>
                <a:lnTo>
                  <a:pt x="22860" y="48863"/>
                </a:lnTo>
                <a:lnTo>
                  <a:pt x="12096" y="70223"/>
                </a:lnTo>
                <a:lnTo>
                  <a:pt x="0" y="89535"/>
                </a:lnTo>
                <a:lnTo>
                  <a:pt x="2412" y="94868"/>
                </a:lnTo>
                <a:lnTo>
                  <a:pt x="4318" y="100203"/>
                </a:lnTo>
                <a:lnTo>
                  <a:pt x="5969" y="105537"/>
                </a:lnTo>
                <a:lnTo>
                  <a:pt x="11114" y="98206"/>
                </a:lnTo>
                <a:lnTo>
                  <a:pt x="16081" y="90519"/>
                </a:lnTo>
                <a:lnTo>
                  <a:pt x="20881" y="82498"/>
                </a:lnTo>
                <a:lnTo>
                  <a:pt x="25526" y="74168"/>
                </a:lnTo>
                <a:lnTo>
                  <a:pt x="39115" y="74168"/>
                </a:lnTo>
                <a:lnTo>
                  <a:pt x="39115" y="45974"/>
                </a:lnTo>
                <a:lnTo>
                  <a:pt x="43235" y="36071"/>
                </a:lnTo>
                <a:lnTo>
                  <a:pt x="47212" y="25812"/>
                </a:lnTo>
                <a:lnTo>
                  <a:pt x="51046" y="15220"/>
                </a:lnTo>
                <a:lnTo>
                  <a:pt x="54737" y="4318"/>
                </a:lnTo>
                <a:lnTo>
                  <a:pt x="49911" y="2793"/>
                </a:lnTo>
                <a:lnTo>
                  <a:pt x="40386" y="0"/>
                </a:lnTo>
                <a:close/>
              </a:path>
            </a:pathLst>
          </a:custGeom>
          <a:solidFill>
            <a:srgbClr val="1D9FD1"/>
          </a:solidFill>
        </p:spPr>
        <p:txBody>
          <a:bodyPr wrap="square" lIns="0" tIns="0" rIns="0" bIns="0" rtlCol="0"/>
          <a:lstStyle/>
          <a:p/>
        </p:txBody>
      </p:sp>
      <p:sp>
        <p:nvSpPr>
          <p:cNvPr id="39" name="object 39"/>
          <p:cNvSpPr txBox="1"/>
          <p:nvPr/>
        </p:nvSpPr>
        <p:spPr>
          <a:xfrm>
            <a:off x="163474" y="6074359"/>
            <a:ext cx="2047239" cy="490855"/>
          </a:xfrm>
          <a:prstGeom prst="rect">
            <a:avLst/>
          </a:prstGeom>
        </p:spPr>
        <p:txBody>
          <a:bodyPr wrap="square" lIns="0" tIns="0" rIns="0" bIns="0" rtlCol="0" vert="horz">
            <a:spAutoFit/>
          </a:bodyPr>
          <a:lstStyle/>
          <a:p>
            <a:pPr marL="1119505">
              <a:lnSpc>
                <a:spcPct val="100000"/>
              </a:lnSpc>
            </a:pPr>
            <a:r>
              <a:rPr dirty="0" sz="1200">
                <a:solidFill>
                  <a:srgbClr val="4E565F"/>
                </a:solidFill>
                <a:latin typeface="微软雅黑"/>
                <a:cs typeface="微软雅黑"/>
              </a:rPr>
              <a:t>移动电话用户</a:t>
            </a:r>
            <a:endParaRPr sz="1200">
              <a:latin typeface="微软雅黑"/>
              <a:cs typeface="微软雅黑"/>
            </a:endParaRPr>
          </a:p>
          <a:p>
            <a:pPr marL="12700">
              <a:lnSpc>
                <a:spcPct val="100000"/>
              </a:lnSpc>
              <a:spcBef>
                <a:spcPts val="640"/>
              </a:spcBef>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40" name="object 40"/>
          <p:cNvSpPr txBox="1"/>
          <p:nvPr/>
        </p:nvSpPr>
        <p:spPr>
          <a:xfrm>
            <a:off x="2570733" y="6090005"/>
            <a:ext cx="432434" cy="165100"/>
          </a:xfrm>
          <a:prstGeom prst="rect">
            <a:avLst/>
          </a:prstGeom>
        </p:spPr>
        <p:txBody>
          <a:bodyPr wrap="square" lIns="0" tIns="0" rIns="0" bIns="0" rtlCol="0" vert="horz">
            <a:spAutoFit/>
          </a:bodyPr>
          <a:lstStyle/>
          <a:p>
            <a:pPr marL="12700">
              <a:lnSpc>
                <a:spcPct val="100000"/>
              </a:lnSpc>
            </a:pPr>
            <a:r>
              <a:rPr dirty="0" sz="1000" spc="-10">
                <a:solidFill>
                  <a:srgbClr val="4E565F"/>
                </a:solidFill>
                <a:latin typeface="Arial"/>
                <a:cs typeface="Arial"/>
              </a:rPr>
              <a:t>2017</a:t>
            </a:r>
            <a:r>
              <a:rPr dirty="0" sz="1000" spc="-5">
                <a:solidFill>
                  <a:srgbClr val="4E565F"/>
                </a:solidFill>
                <a:latin typeface="微软雅黑"/>
                <a:cs typeface="微软雅黑"/>
              </a:rPr>
              <a:t>年</a:t>
            </a:r>
            <a:endParaRPr sz="1000">
              <a:latin typeface="微软雅黑"/>
              <a:cs typeface="微软雅黑"/>
            </a:endParaRPr>
          </a:p>
        </p:txBody>
      </p:sp>
      <p:sp>
        <p:nvSpPr>
          <p:cNvPr id="41" name="object 41"/>
          <p:cNvSpPr/>
          <p:nvPr/>
        </p:nvSpPr>
        <p:spPr>
          <a:xfrm>
            <a:off x="633983" y="5943600"/>
            <a:ext cx="3277870" cy="0"/>
          </a:xfrm>
          <a:custGeom>
            <a:avLst/>
            <a:gdLst/>
            <a:ahLst/>
            <a:cxnLst/>
            <a:rect l="l" t="t" r="r" b="b"/>
            <a:pathLst>
              <a:path w="3277870" h="0">
                <a:moveTo>
                  <a:pt x="0" y="0"/>
                </a:moveTo>
                <a:lnTo>
                  <a:pt x="3277869" y="0"/>
                </a:lnTo>
              </a:path>
            </a:pathLst>
          </a:custGeom>
          <a:ln w="64008">
            <a:solidFill>
              <a:srgbClr val="CFD7DC"/>
            </a:solidFill>
          </a:ln>
        </p:spPr>
        <p:txBody>
          <a:bodyPr wrap="square" lIns="0" tIns="0" rIns="0" bIns="0" rtlCol="0"/>
          <a:lstStyle/>
          <a:p/>
        </p:txBody>
      </p:sp>
      <p:sp>
        <p:nvSpPr>
          <p:cNvPr id="42" name="object 42"/>
          <p:cNvSpPr txBox="1"/>
          <p:nvPr/>
        </p:nvSpPr>
        <p:spPr>
          <a:xfrm>
            <a:off x="3203829" y="6091834"/>
            <a:ext cx="432434" cy="165100"/>
          </a:xfrm>
          <a:prstGeom prst="rect">
            <a:avLst/>
          </a:prstGeom>
        </p:spPr>
        <p:txBody>
          <a:bodyPr wrap="square" lIns="0" tIns="0" rIns="0" bIns="0" rtlCol="0" vert="horz">
            <a:spAutoFit/>
          </a:bodyPr>
          <a:lstStyle/>
          <a:p>
            <a:pPr marL="12700">
              <a:lnSpc>
                <a:spcPct val="100000"/>
              </a:lnSpc>
            </a:pPr>
            <a:r>
              <a:rPr dirty="0" sz="1000" spc="-10">
                <a:solidFill>
                  <a:srgbClr val="4E565F"/>
                </a:solidFill>
                <a:latin typeface="Arial"/>
                <a:cs typeface="Arial"/>
              </a:rPr>
              <a:t>2018</a:t>
            </a:r>
            <a:r>
              <a:rPr dirty="0" sz="1000" spc="-5">
                <a:solidFill>
                  <a:srgbClr val="4E565F"/>
                </a:solidFill>
                <a:latin typeface="微软雅黑"/>
                <a:cs typeface="微软雅黑"/>
              </a:rPr>
              <a:t>年</a:t>
            </a:r>
            <a:endParaRPr sz="1000">
              <a:latin typeface="微软雅黑"/>
              <a:cs typeface="微软雅黑"/>
            </a:endParaRPr>
          </a:p>
        </p:txBody>
      </p:sp>
      <p:sp>
        <p:nvSpPr>
          <p:cNvPr id="43" name="object 43"/>
          <p:cNvSpPr/>
          <p:nvPr/>
        </p:nvSpPr>
        <p:spPr>
          <a:xfrm>
            <a:off x="4259579" y="4582667"/>
            <a:ext cx="967740" cy="967740"/>
          </a:xfrm>
          <a:custGeom>
            <a:avLst/>
            <a:gdLst/>
            <a:ahLst/>
            <a:cxnLst/>
            <a:rect l="l" t="t" r="r" b="b"/>
            <a:pathLst>
              <a:path w="967739" h="967739">
                <a:moveTo>
                  <a:pt x="483870" y="0"/>
                </a:moveTo>
                <a:lnTo>
                  <a:pt x="437274" y="2215"/>
                </a:lnTo>
                <a:lnTo>
                  <a:pt x="391930" y="8725"/>
                </a:lnTo>
                <a:lnTo>
                  <a:pt x="348042" y="19328"/>
                </a:lnTo>
                <a:lnTo>
                  <a:pt x="305811" y="33821"/>
                </a:lnTo>
                <a:lnTo>
                  <a:pt x="265442" y="52000"/>
                </a:lnTo>
                <a:lnTo>
                  <a:pt x="227136" y="73663"/>
                </a:lnTo>
                <a:lnTo>
                  <a:pt x="191097" y="98607"/>
                </a:lnTo>
                <a:lnTo>
                  <a:pt x="157527" y="126630"/>
                </a:lnTo>
                <a:lnTo>
                  <a:pt x="126630" y="157527"/>
                </a:lnTo>
                <a:lnTo>
                  <a:pt x="98607" y="191097"/>
                </a:lnTo>
                <a:lnTo>
                  <a:pt x="73663" y="227136"/>
                </a:lnTo>
                <a:lnTo>
                  <a:pt x="52000" y="265442"/>
                </a:lnTo>
                <a:lnTo>
                  <a:pt x="33821" y="305811"/>
                </a:lnTo>
                <a:lnTo>
                  <a:pt x="19328" y="348042"/>
                </a:lnTo>
                <a:lnTo>
                  <a:pt x="8725" y="391930"/>
                </a:lnTo>
                <a:lnTo>
                  <a:pt x="2215" y="437274"/>
                </a:lnTo>
                <a:lnTo>
                  <a:pt x="0" y="483869"/>
                </a:lnTo>
                <a:lnTo>
                  <a:pt x="2215" y="530465"/>
                </a:lnTo>
                <a:lnTo>
                  <a:pt x="8725" y="575809"/>
                </a:lnTo>
                <a:lnTo>
                  <a:pt x="19328" y="619697"/>
                </a:lnTo>
                <a:lnTo>
                  <a:pt x="33821" y="661928"/>
                </a:lnTo>
                <a:lnTo>
                  <a:pt x="52000" y="702297"/>
                </a:lnTo>
                <a:lnTo>
                  <a:pt x="73663" y="740603"/>
                </a:lnTo>
                <a:lnTo>
                  <a:pt x="98607" y="776642"/>
                </a:lnTo>
                <a:lnTo>
                  <a:pt x="126630" y="810212"/>
                </a:lnTo>
                <a:lnTo>
                  <a:pt x="157527" y="841109"/>
                </a:lnTo>
                <a:lnTo>
                  <a:pt x="191097" y="869132"/>
                </a:lnTo>
                <a:lnTo>
                  <a:pt x="227136" y="894076"/>
                </a:lnTo>
                <a:lnTo>
                  <a:pt x="265442" y="915739"/>
                </a:lnTo>
                <a:lnTo>
                  <a:pt x="305811" y="933918"/>
                </a:lnTo>
                <a:lnTo>
                  <a:pt x="348042" y="948411"/>
                </a:lnTo>
                <a:lnTo>
                  <a:pt x="391930" y="959014"/>
                </a:lnTo>
                <a:lnTo>
                  <a:pt x="437274" y="965524"/>
                </a:lnTo>
                <a:lnTo>
                  <a:pt x="483870" y="967739"/>
                </a:lnTo>
                <a:lnTo>
                  <a:pt x="530465" y="965524"/>
                </a:lnTo>
                <a:lnTo>
                  <a:pt x="575809" y="959014"/>
                </a:lnTo>
                <a:lnTo>
                  <a:pt x="619697" y="948411"/>
                </a:lnTo>
                <a:lnTo>
                  <a:pt x="661928" y="933918"/>
                </a:lnTo>
                <a:lnTo>
                  <a:pt x="702297" y="915739"/>
                </a:lnTo>
                <a:lnTo>
                  <a:pt x="740603" y="894076"/>
                </a:lnTo>
                <a:lnTo>
                  <a:pt x="776642" y="869132"/>
                </a:lnTo>
                <a:lnTo>
                  <a:pt x="810212" y="841109"/>
                </a:lnTo>
                <a:lnTo>
                  <a:pt x="841109" y="810212"/>
                </a:lnTo>
                <a:lnTo>
                  <a:pt x="869132" y="776642"/>
                </a:lnTo>
                <a:lnTo>
                  <a:pt x="894076" y="740603"/>
                </a:lnTo>
                <a:lnTo>
                  <a:pt x="915739" y="702297"/>
                </a:lnTo>
                <a:lnTo>
                  <a:pt x="933918" y="661928"/>
                </a:lnTo>
                <a:lnTo>
                  <a:pt x="948411" y="619697"/>
                </a:lnTo>
                <a:lnTo>
                  <a:pt x="959014" y="575809"/>
                </a:lnTo>
                <a:lnTo>
                  <a:pt x="965524" y="530465"/>
                </a:lnTo>
                <a:lnTo>
                  <a:pt x="967740" y="483869"/>
                </a:lnTo>
                <a:lnTo>
                  <a:pt x="965524" y="437274"/>
                </a:lnTo>
                <a:lnTo>
                  <a:pt x="959014" y="391930"/>
                </a:lnTo>
                <a:lnTo>
                  <a:pt x="948411" y="348042"/>
                </a:lnTo>
                <a:lnTo>
                  <a:pt x="933918" y="305811"/>
                </a:lnTo>
                <a:lnTo>
                  <a:pt x="915739" y="265442"/>
                </a:lnTo>
                <a:lnTo>
                  <a:pt x="894076" y="227136"/>
                </a:lnTo>
                <a:lnTo>
                  <a:pt x="869132" y="191097"/>
                </a:lnTo>
                <a:lnTo>
                  <a:pt x="841109" y="157527"/>
                </a:lnTo>
                <a:lnTo>
                  <a:pt x="810212" y="126630"/>
                </a:lnTo>
                <a:lnTo>
                  <a:pt x="776642" y="98607"/>
                </a:lnTo>
                <a:lnTo>
                  <a:pt x="740603" y="73663"/>
                </a:lnTo>
                <a:lnTo>
                  <a:pt x="702297" y="52000"/>
                </a:lnTo>
                <a:lnTo>
                  <a:pt x="661928" y="33821"/>
                </a:lnTo>
                <a:lnTo>
                  <a:pt x="619697" y="19328"/>
                </a:lnTo>
                <a:lnTo>
                  <a:pt x="575809" y="8725"/>
                </a:lnTo>
                <a:lnTo>
                  <a:pt x="530465" y="2215"/>
                </a:lnTo>
                <a:lnTo>
                  <a:pt x="483870" y="0"/>
                </a:lnTo>
                <a:close/>
              </a:path>
            </a:pathLst>
          </a:custGeom>
          <a:solidFill>
            <a:srgbClr val="ECECEC"/>
          </a:solidFill>
        </p:spPr>
        <p:txBody>
          <a:bodyPr wrap="square" lIns="0" tIns="0" rIns="0" bIns="0" rtlCol="0"/>
          <a:lstStyle/>
          <a:p/>
        </p:txBody>
      </p:sp>
      <p:sp>
        <p:nvSpPr>
          <p:cNvPr id="44" name="object 44"/>
          <p:cNvSpPr/>
          <p:nvPr/>
        </p:nvSpPr>
        <p:spPr>
          <a:xfrm>
            <a:off x="4165091" y="4488179"/>
            <a:ext cx="1146886" cy="1146886"/>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4340352" y="4663440"/>
            <a:ext cx="807720" cy="807720"/>
          </a:xfrm>
          <a:custGeom>
            <a:avLst/>
            <a:gdLst/>
            <a:ahLst/>
            <a:cxnLst/>
            <a:rect l="l" t="t" r="r" b="b"/>
            <a:pathLst>
              <a:path w="807720" h="807720">
                <a:moveTo>
                  <a:pt x="403860" y="0"/>
                </a:moveTo>
                <a:lnTo>
                  <a:pt x="356767" y="2717"/>
                </a:lnTo>
                <a:lnTo>
                  <a:pt x="311269" y="10668"/>
                </a:lnTo>
                <a:lnTo>
                  <a:pt x="267668" y="23548"/>
                </a:lnTo>
                <a:lnTo>
                  <a:pt x="226267" y="41054"/>
                </a:lnTo>
                <a:lnTo>
                  <a:pt x="187370" y="62884"/>
                </a:lnTo>
                <a:lnTo>
                  <a:pt x="151280" y="88734"/>
                </a:lnTo>
                <a:lnTo>
                  <a:pt x="118300" y="118300"/>
                </a:lnTo>
                <a:lnTo>
                  <a:pt x="88734" y="151280"/>
                </a:lnTo>
                <a:lnTo>
                  <a:pt x="62884" y="187370"/>
                </a:lnTo>
                <a:lnTo>
                  <a:pt x="41054" y="226267"/>
                </a:lnTo>
                <a:lnTo>
                  <a:pt x="23548" y="267668"/>
                </a:lnTo>
                <a:lnTo>
                  <a:pt x="10667" y="311269"/>
                </a:lnTo>
                <a:lnTo>
                  <a:pt x="2717" y="356767"/>
                </a:lnTo>
                <a:lnTo>
                  <a:pt x="0" y="403860"/>
                </a:lnTo>
                <a:lnTo>
                  <a:pt x="2717" y="450952"/>
                </a:lnTo>
                <a:lnTo>
                  <a:pt x="10668" y="496450"/>
                </a:lnTo>
                <a:lnTo>
                  <a:pt x="23548" y="540051"/>
                </a:lnTo>
                <a:lnTo>
                  <a:pt x="41054" y="581452"/>
                </a:lnTo>
                <a:lnTo>
                  <a:pt x="62884" y="620349"/>
                </a:lnTo>
                <a:lnTo>
                  <a:pt x="88734" y="656439"/>
                </a:lnTo>
                <a:lnTo>
                  <a:pt x="118300" y="689419"/>
                </a:lnTo>
                <a:lnTo>
                  <a:pt x="151280" y="718985"/>
                </a:lnTo>
                <a:lnTo>
                  <a:pt x="187370" y="744835"/>
                </a:lnTo>
                <a:lnTo>
                  <a:pt x="226267" y="766665"/>
                </a:lnTo>
                <a:lnTo>
                  <a:pt x="267668" y="784171"/>
                </a:lnTo>
                <a:lnTo>
                  <a:pt x="311269" y="797052"/>
                </a:lnTo>
                <a:lnTo>
                  <a:pt x="356767" y="805002"/>
                </a:lnTo>
                <a:lnTo>
                  <a:pt x="403860" y="807720"/>
                </a:lnTo>
                <a:lnTo>
                  <a:pt x="450952" y="805002"/>
                </a:lnTo>
                <a:lnTo>
                  <a:pt x="496450" y="797052"/>
                </a:lnTo>
                <a:lnTo>
                  <a:pt x="540051" y="784171"/>
                </a:lnTo>
                <a:lnTo>
                  <a:pt x="581452" y="766665"/>
                </a:lnTo>
                <a:lnTo>
                  <a:pt x="620349" y="744835"/>
                </a:lnTo>
                <a:lnTo>
                  <a:pt x="656439" y="718985"/>
                </a:lnTo>
                <a:lnTo>
                  <a:pt x="689419" y="689419"/>
                </a:lnTo>
                <a:lnTo>
                  <a:pt x="718985" y="656439"/>
                </a:lnTo>
                <a:lnTo>
                  <a:pt x="744835" y="620349"/>
                </a:lnTo>
                <a:lnTo>
                  <a:pt x="766665" y="581452"/>
                </a:lnTo>
                <a:lnTo>
                  <a:pt x="784171" y="540051"/>
                </a:lnTo>
                <a:lnTo>
                  <a:pt x="797052" y="496450"/>
                </a:lnTo>
                <a:lnTo>
                  <a:pt x="805002" y="450952"/>
                </a:lnTo>
                <a:lnTo>
                  <a:pt x="807720" y="403860"/>
                </a:lnTo>
                <a:lnTo>
                  <a:pt x="805002" y="356767"/>
                </a:lnTo>
                <a:lnTo>
                  <a:pt x="797051" y="311269"/>
                </a:lnTo>
                <a:lnTo>
                  <a:pt x="784171" y="267668"/>
                </a:lnTo>
                <a:lnTo>
                  <a:pt x="766665" y="226267"/>
                </a:lnTo>
                <a:lnTo>
                  <a:pt x="744835" y="187370"/>
                </a:lnTo>
                <a:lnTo>
                  <a:pt x="718985" y="151280"/>
                </a:lnTo>
                <a:lnTo>
                  <a:pt x="689419" y="118300"/>
                </a:lnTo>
                <a:lnTo>
                  <a:pt x="656439" y="88734"/>
                </a:lnTo>
                <a:lnTo>
                  <a:pt x="620349" y="62884"/>
                </a:lnTo>
                <a:lnTo>
                  <a:pt x="581452" y="41054"/>
                </a:lnTo>
                <a:lnTo>
                  <a:pt x="540051" y="23548"/>
                </a:lnTo>
                <a:lnTo>
                  <a:pt x="496450" y="10668"/>
                </a:lnTo>
                <a:lnTo>
                  <a:pt x="450952" y="2717"/>
                </a:lnTo>
                <a:lnTo>
                  <a:pt x="403860" y="0"/>
                </a:lnTo>
                <a:close/>
              </a:path>
            </a:pathLst>
          </a:custGeom>
          <a:solidFill>
            <a:srgbClr val="F9F9F9"/>
          </a:solidFill>
        </p:spPr>
        <p:txBody>
          <a:bodyPr wrap="square" lIns="0" tIns="0" rIns="0" bIns="0" rtlCol="0"/>
          <a:lstStyle/>
          <a:p/>
        </p:txBody>
      </p:sp>
      <p:sp>
        <p:nvSpPr>
          <p:cNvPr id="46" name="object 46"/>
          <p:cNvSpPr/>
          <p:nvPr/>
        </p:nvSpPr>
        <p:spPr>
          <a:xfrm>
            <a:off x="4116323" y="4450079"/>
            <a:ext cx="1247140" cy="1251585"/>
          </a:xfrm>
          <a:custGeom>
            <a:avLst/>
            <a:gdLst/>
            <a:ahLst/>
            <a:cxnLst/>
            <a:rect l="l" t="t" r="r" b="b"/>
            <a:pathLst>
              <a:path w="1247139" h="1251585">
                <a:moveTo>
                  <a:pt x="621029" y="0"/>
                </a:moveTo>
                <a:lnTo>
                  <a:pt x="560704" y="3302"/>
                </a:lnTo>
                <a:lnTo>
                  <a:pt x="500761" y="12446"/>
                </a:lnTo>
                <a:lnTo>
                  <a:pt x="441325" y="27559"/>
                </a:lnTo>
                <a:lnTo>
                  <a:pt x="383286" y="48768"/>
                </a:lnTo>
                <a:lnTo>
                  <a:pt x="326643" y="76073"/>
                </a:lnTo>
                <a:lnTo>
                  <a:pt x="272034" y="109474"/>
                </a:lnTo>
                <a:lnTo>
                  <a:pt x="221106" y="148336"/>
                </a:lnTo>
                <a:lnTo>
                  <a:pt x="175260" y="191262"/>
                </a:lnTo>
                <a:lnTo>
                  <a:pt x="134492" y="237871"/>
                </a:lnTo>
                <a:lnTo>
                  <a:pt x="99060" y="287655"/>
                </a:lnTo>
                <a:lnTo>
                  <a:pt x="68834" y="340360"/>
                </a:lnTo>
                <a:lnTo>
                  <a:pt x="43941" y="395351"/>
                </a:lnTo>
                <a:lnTo>
                  <a:pt x="24511" y="452374"/>
                </a:lnTo>
                <a:lnTo>
                  <a:pt x="10667" y="510667"/>
                </a:lnTo>
                <a:lnTo>
                  <a:pt x="2539" y="570103"/>
                </a:lnTo>
                <a:lnTo>
                  <a:pt x="0" y="630301"/>
                </a:lnTo>
                <a:lnTo>
                  <a:pt x="888" y="660273"/>
                </a:lnTo>
                <a:lnTo>
                  <a:pt x="7112" y="720471"/>
                </a:lnTo>
                <a:lnTo>
                  <a:pt x="19303" y="780288"/>
                </a:lnTo>
                <a:lnTo>
                  <a:pt x="37464" y="839089"/>
                </a:lnTo>
                <a:lnTo>
                  <a:pt x="61595" y="896620"/>
                </a:lnTo>
                <a:lnTo>
                  <a:pt x="92075" y="952246"/>
                </a:lnTo>
                <a:lnTo>
                  <a:pt x="128397" y="1005205"/>
                </a:lnTo>
                <a:lnTo>
                  <a:pt x="169417" y="1053846"/>
                </a:lnTo>
                <a:lnTo>
                  <a:pt x="214217" y="1097105"/>
                </a:lnTo>
                <a:lnTo>
                  <a:pt x="262381" y="1135126"/>
                </a:lnTo>
                <a:lnTo>
                  <a:pt x="313689" y="1168031"/>
                </a:lnTo>
                <a:lnTo>
                  <a:pt x="367538" y="1195578"/>
                </a:lnTo>
                <a:lnTo>
                  <a:pt x="423672" y="1217752"/>
                </a:lnTo>
                <a:lnTo>
                  <a:pt x="481329" y="1234363"/>
                </a:lnTo>
                <a:lnTo>
                  <a:pt x="540385" y="1245425"/>
                </a:lnTo>
                <a:lnTo>
                  <a:pt x="600201" y="1250721"/>
                </a:lnTo>
                <a:lnTo>
                  <a:pt x="630301" y="1251292"/>
                </a:lnTo>
                <a:lnTo>
                  <a:pt x="660400" y="1250365"/>
                </a:lnTo>
                <a:lnTo>
                  <a:pt x="720598" y="1244142"/>
                </a:lnTo>
                <a:lnTo>
                  <a:pt x="780288" y="1231988"/>
                </a:lnTo>
                <a:lnTo>
                  <a:pt x="839088" y="1213853"/>
                </a:lnTo>
                <a:lnTo>
                  <a:pt x="871378" y="1201013"/>
                </a:lnTo>
                <a:lnTo>
                  <a:pt x="628776" y="1201013"/>
                </a:lnTo>
                <a:lnTo>
                  <a:pt x="601090" y="1200442"/>
                </a:lnTo>
                <a:lnTo>
                  <a:pt x="546100" y="1195451"/>
                </a:lnTo>
                <a:lnTo>
                  <a:pt x="491743" y="1185176"/>
                </a:lnTo>
                <a:lnTo>
                  <a:pt x="438785" y="1169784"/>
                </a:lnTo>
                <a:lnTo>
                  <a:pt x="387223" y="1149286"/>
                </a:lnTo>
                <a:lnTo>
                  <a:pt x="337820" y="1123823"/>
                </a:lnTo>
                <a:lnTo>
                  <a:pt x="290575" y="1093470"/>
                </a:lnTo>
                <a:lnTo>
                  <a:pt x="246252" y="1058418"/>
                </a:lnTo>
                <a:lnTo>
                  <a:pt x="205104" y="1018413"/>
                </a:lnTo>
                <a:lnTo>
                  <a:pt x="167639" y="973836"/>
                </a:lnTo>
                <a:lnTo>
                  <a:pt x="134238" y="924941"/>
                </a:lnTo>
                <a:lnTo>
                  <a:pt x="106425" y="873633"/>
                </a:lnTo>
                <a:lnTo>
                  <a:pt x="84327" y="820801"/>
                </a:lnTo>
                <a:lnTo>
                  <a:pt x="67690" y="766826"/>
                </a:lnTo>
                <a:lnTo>
                  <a:pt x="56641" y="711835"/>
                </a:lnTo>
                <a:lnTo>
                  <a:pt x="51053" y="656463"/>
                </a:lnTo>
                <a:lnTo>
                  <a:pt x="50291" y="628777"/>
                </a:lnTo>
                <a:lnTo>
                  <a:pt x="50800" y="601091"/>
                </a:lnTo>
                <a:lnTo>
                  <a:pt x="55879" y="546100"/>
                </a:lnTo>
                <a:lnTo>
                  <a:pt x="66166" y="491744"/>
                </a:lnTo>
                <a:lnTo>
                  <a:pt x="81534" y="438785"/>
                </a:lnTo>
                <a:lnTo>
                  <a:pt x="101980" y="387096"/>
                </a:lnTo>
                <a:lnTo>
                  <a:pt x="127380" y="337693"/>
                </a:lnTo>
                <a:lnTo>
                  <a:pt x="157734" y="290576"/>
                </a:lnTo>
                <a:lnTo>
                  <a:pt x="192912" y="246253"/>
                </a:lnTo>
                <a:lnTo>
                  <a:pt x="232790" y="205232"/>
                </a:lnTo>
                <a:lnTo>
                  <a:pt x="277367" y="167640"/>
                </a:lnTo>
                <a:lnTo>
                  <a:pt x="326389" y="134239"/>
                </a:lnTo>
                <a:lnTo>
                  <a:pt x="377571" y="106426"/>
                </a:lnTo>
                <a:lnTo>
                  <a:pt x="430529" y="84328"/>
                </a:lnTo>
                <a:lnTo>
                  <a:pt x="484504" y="67691"/>
                </a:lnTo>
                <a:lnTo>
                  <a:pt x="539496" y="56642"/>
                </a:lnTo>
                <a:lnTo>
                  <a:pt x="594867" y="51054"/>
                </a:lnTo>
                <a:lnTo>
                  <a:pt x="622553" y="50292"/>
                </a:lnTo>
                <a:lnTo>
                  <a:pt x="871026" y="50292"/>
                </a:lnTo>
                <a:lnTo>
                  <a:pt x="855979" y="43942"/>
                </a:lnTo>
                <a:lnTo>
                  <a:pt x="798956" y="24511"/>
                </a:lnTo>
                <a:lnTo>
                  <a:pt x="740663" y="10668"/>
                </a:lnTo>
                <a:lnTo>
                  <a:pt x="681227" y="2540"/>
                </a:lnTo>
                <a:lnTo>
                  <a:pt x="651128" y="508"/>
                </a:lnTo>
                <a:lnTo>
                  <a:pt x="621029" y="0"/>
                </a:lnTo>
                <a:close/>
              </a:path>
              <a:path w="1247139" h="1251585">
                <a:moveTo>
                  <a:pt x="890902" y="1134922"/>
                </a:moveTo>
                <a:lnTo>
                  <a:pt x="847471" y="1156627"/>
                </a:lnTo>
                <a:lnTo>
                  <a:pt x="793876" y="1176032"/>
                </a:lnTo>
                <a:lnTo>
                  <a:pt x="739393" y="1189723"/>
                </a:lnTo>
                <a:lnTo>
                  <a:pt x="684149" y="1198054"/>
                </a:lnTo>
                <a:lnTo>
                  <a:pt x="628776" y="1201013"/>
                </a:lnTo>
                <a:lnTo>
                  <a:pt x="871378" y="1201013"/>
                </a:lnTo>
                <a:lnTo>
                  <a:pt x="897763" y="1189050"/>
                </a:lnTo>
                <a:lnTo>
                  <a:pt x="916315" y="1178319"/>
                </a:lnTo>
                <a:lnTo>
                  <a:pt x="899667" y="1159878"/>
                </a:lnTo>
                <a:lnTo>
                  <a:pt x="890902" y="1134922"/>
                </a:lnTo>
                <a:close/>
              </a:path>
              <a:path w="1247139" h="1251585">
                <a:moveTo>
                  <a:pt x="1034076" y="1096424"/>
                </a:moveTo>
                <a:lnTo>
                  <a:pt x="961350" y="1096424"/>
                </a:lnTo>
                <a:lnTo>
                  <a:pt x="970978" y="1097105"/>
                </a:lnTo>
                <a:lnTo>
                  <a:pt x="979654" y="1101334"/>
                </a:lnTo>
                <a:lnTo>
                  <a:pt x="986281" y="1108837"/>
                </a:lnTo>
                <a:lnTo>
                  <a:pt x="989478" y="1118249"/>
                </a:lnTo>
                <a:lnTo>
                  <a:pt x="988806" y="1127840"/>
                </a:lnTo>
                <a:lnTo>
                  <a:pt x="984585" y="1136506"/>
                </a:lnTo>
                <a:lnTo>
                  <a:pt x="977138" y="1143139"/>
                </a:lnTo>
                <a:lnTo>
                  <a:pt x="916315" y="1178319"/>
                </a:lnTo>
                <a:lnTo>
                  <a:pt x="919732" y="1182103"/>
                </a:lnTo>
                <a:lnTo>
                  <a:pt x="945880" y="1194474"/>
                </a:lnTo>
                <a:lnTo>
                  <a:pt x="974766" y="1196141"/>
                </a:lnTo>
                <a:lnTo>
                  <a:pt x="1003046" y="1186256"/>
                </a:lnTo>
                <a:lnTo>
                  <a:pt x="1025263" y="1166178"/>
                </a:lnTo>
                <a:lnTo>
                  <a:pt x="1037621" y="1140050"/>
                </a:lnTo>
                <a:lnTo>
                  <a:pt x="1039264" y="1111193"/>
                </a:lnTo>
                <a:lnTo>
                  <a:pt x="1034076" y="1096424"/>
                </a:lnTo>
                <a:close/>
              </a:path>
              <a:path w="1247139" h="1251585">
                <a:moveTo>
                  <a:pt x="961350" y="1096424"/>
                </a:moveTo>
                <a:lnTo>
                  <a:pt x="951864" y="1099566"/>
                </a:lnTo>
                <a:lnTo>
                  <a:pt x="890902" y="1134922"/>
                </a:lnTo>
                <a:lnTo>
                  <a:pt x="899667" y="1159878"/>
                </a:lnTo>
                <a:lnTo>
                  <a:pt x="916315" y="1178319"/>
                </a:lnTo>
                <a:lnTo>
                  <a:pt x="977138" y="1143139"/>
                </a:lnTo>
                <a:lnTo>
                  <a:pt x="984585" y="1136506"/>
                </a:lnTo>
                <a:lnTo>
                  <a:pt x="988806" y="1127840"/>
                </a:lnTo>
                <a:lnTo>
                  <a:pt x="989478" y="1118249"/>
                </a:lnTo>
                <a:lnTo>
                  <a:pt x="986281" y="1108837"/>
                </a:lnTo>
                <a:lnTo>
                  <a:pt x="979654" y="1101334"/>
                </a:lnTo>
                <a:lnTo>
                  <a:pt x="970978" y="1097105"/>
                </a:lnTo>
                <a:lnTo>
                  <a:pt x="961350" y="1096424"/>
                </a:lnTo>
                <a:close/>
              </a:path>
              <a:path w="1247139" h="1251585">
                <a:moveTo>
                  <a:pt x="954236" y="1046638"/>
                </a:moveTo>
                <a:lnTo>
                  <a:pt x="925956" y="1056513"/>
                </a:lnTo>
                <a:lnTo>
                  <a:pt x="903738" y="1076579"/>
                </a:lnTo>
                <a:lnTo>
                  <a:pt x="891381" y="1102723"/>
                </a:lnTo>
                <a:lnTo>
                  <a:pt x="889738" y="1131606"/>
                </a:lnTo>
                <a:lnTo>
                  <a:pt x="890902" y="1134922"/>
                </a:lnTo>
                <a:lnTo>
                  <a:pt x="951864" y="1099566"/>
                </a:lnTo>
                <a:lnTo>
                  <a:pt x="961350" y="1096424"/>
                </a:lnTo>
                <a:lnTo>
                  <a:pt x="1034076" y="1096424"/>
                </a:lnTo>
                <a:lnTo>
                  <a:pt x="1029335" y="1082929"/>
                </a:lnTo>
                <a:lnTo>
                  <a:pt x="1009270" y="1060656"/>
                </a:lnTo>
                <a:lnTo>
                  <a:pt x="983122" y="1048289"/>
                </a:lnTo>
                <a:lnTo>
                  <a:pt x="954236" y="1046638"/>
                </a:lnTo>
                <a:close/>
              </a:path>
              <a:path w="1247139" h="1251585">
                <a:moveTo>
                  <a:pt x="871026" y="50292"/>
                </a:moveTo>
                <a:lnTo>
                  <a:pt x="622553" y="50292"/>
                </a:lnTo>
                <a:lnTo>
                  <a:pt x="650239" y="50800"/>
                </a:lnTo>
                <a:lnTo>
                  <a:pt x="677799" y="52705"/>
                </a:lnTo>
                <a:lnTo>
                  <a:pt x="732536" y="60325"/>
                </a:lnTo>
                <a:lnTo>
                  <a:pt x="786129" y="73152"/>
                </a:lnTo>
                <a:lnTo>
                  <a:pt x="838580" y="91186"/>
                </a:lnTo>
                <a:lnTo>
                  <a:pt x="889000" y="114046"/>
                </a:lnTo>
                <a:lnTo>
                  <a:pt x="937387" y="141986"/>
                </a:lnTo>
                <a:lnTo>
                  <a:pt x="983234" y="174625"/>
                </a:lnTo>
                <a:lnTo>
                  <a:pt x="1025905" y="212217"/>
                </a:lnTo>
                <a:lnTo>
                  <a:pt x="1065276" y="254508"/>
                </a:lnTo>
                <a:lnTo>
                  <a:pt x="1100963" y="301498"/>
                </a:lnTo>
                <a:lnTo>
                  <a:pt x="1136777" y="361442"/>
                </a:lnTo>
                <a:lnTo>
                  <a:pt x="1164716" y="424942"/>
                </a:lnTo>
                <a:lnTo>
                  <a:pt x="1185037" y="491236"/>
                </a:lnTo>
                <a:lnTo>
                  <a:pt x="1197228" y="559943"/>
                </a:lnTo>
                <a:lnTo>
                  <a:pt x="1200604" y="569329"/>
                </a:lnTo>
                <a:lnTo>
                  <a:pt x="1207087" y="576453"/>
                </a:lnTo>
                <a:lnTo>
                  <a:pt x="1215784" y="580624"/>
                </a:lnTo>
                <a:lnTo>
                  <a:pt x="1225803" y="581152"/>
                </a:lnTo>
                <a:lnTo>
                  <a:pt x="1235170" y="577758"/>
                </a:lnTo>
                <a:lnTo>
                  <a:pt x="1242250" y="571246"/>
                </a:lnTo>
                <a:lnTo>
                  <a:pt x="1246377" y="562542"/>
                </a:lnTo>
                <a:lnTo>
                  <a:pt x="1246886" y="552577"/>
                </a:lnTo>
                <a:lnTo>
                  <a:pt x="1241298" y="515112"/>
                </a:lnTo>
                <a:lnTo>
                  <a:pt x="1223517" y="441579"/>
                </a:lnTo>
                <a:lnTo>
                  <a:pt x="1196975" y="370967"/>
                </a:lnTo>
                <a:lnTo>
                  <a:pt x="1162177" y="303911"/>
                </a:lnTo>
                <a:lnTo>
                  <a:pt x="1122934" y="245999"/>
                </a:lnTo>
                <a:lnTo>
                  <a:pt x="1082039" y="197612"/>
                </a:lnTo>
                <a:lnTo>
                  <a:pt x="1037209" y="154178"/>
                </a:lnTo>
                <a:lnTo>
                  <a:pt x="988822" y="116078"/>
                </a:lnTo>
                <a:lnTo>
                  <a:pt x="937513" y="83185"/>
                </a:lnTo>
                <a:lnTo>
                  <a:pt x="883665" y="55626"/>
                </a:lnTo>
                <a:lnTo>
                  <a:pt x="871026" y="50292"/>
                </a:lnTo>
                <a:close/>
              </a:path>
            </a:pathLst>
          </a:custGeom>
          <a:solidFill>
            <a:srgbClr val="F78A22"/>
          </a:solidFill>
        </p:spPr>
        <p:txBody>
          <a:bodyPr wrap="square" lIns="0" tIns="0" rIns="0" bIns="0" rtlCol="0"/>
          <a:lstStyle/>
          <a:p/>
        </p:txBody>
      </p:sp>
      <p:sp>
        <p:nvSpPr>
          <p:cNvPr id="47" name="object 47"/>
          <p:cNvSpPr/>
          <p:nvPr/>
        </p:nvSpPr>
        <p:spPr>
          <a:xfrm>
            <a:off x="4223765" y="4546853"/>
            <a:ext cx="521334" cy="1042669"/>
          </a:xfrm>
          <a:custGeom>
            <a:avLst/>
            <a:gdLst/>
            <a:ahLst/>
            <a:cxnLst/>
            <a:rect l="l" t="t" r="r" b="b"/>
            <a:pathLst>
              <a:path w="521335" h="1042670">
                <a:moveTo>
                  <a:pt x="521208" y="0"/>
                </a:moveTo>
                <a:lnTo>
                  <a:pt x="473759" y="2129"/>
                </a:lnTo>
                <a:lnTo>
                  <a:pt x="427506" y="8395"/>
                </a:lnTo>
                <a:lnTo>
                  <a:pt x="382631" y="18614"/>
                </a:lnTo>
                <a:lnTo>
                  <a:pt x="339319" y="32601"/>
                </a:lnTo>
                <a:lnTo>
                  <a:pt x="297754" y="50174"/>
                </a:lnTo>
                <a:lnTo>
                  <a:pt x="258120" y="71148"/>
                </a:lnTo>
                <a:lnTo>
                  <a:pt x="220600" y="95339"/>
                </a:lnTo>
                <a:lnTo>
                  <a:pt x="185378" y="122563"/>
                </a:lnTo>
                <a:lnTo>
                  <a:pt x="152638" y="152638"/>
                </a:lnTo>
                <a:lnTo>
                  <a:pt x="122563" y="185378"/>
                </a:lnTo>
                <a:lnTo>
                  <a:pt x="95339" y="220600"/>
                </a:lnTo>
                <a:lnTo>
                  <a:pt x="71148" y="258120"/>
                </a:lnTo>
                <a:lnTo>
                  <a:pt x="50174" y="297754"/>
                </a:lnTo>
                <a:lnTo>
                  <a:pt x="32601" y="339319"/>
                </a:lnTo>
                <a:lnTo>
                  <a:pt x="18614" y="382631"/>
                </a:lnTo>
                <a:lnTo>
                  <a:pt x="8395" y="427506"/>
                </a:lnTo>
                <a:lnTo>
                  <a:pt x="2129" y="473759"/>
                </a:lnTo>
                <a:lnTo>
                  <a:pt x="0" y="521208"/>
                </a:lnTo>
                <a:lnTo>
                  <a:pt x="2129" y="568656"/>
                </a:lnTo>
                <a:lnTo>
                  <a:pt x="8395" y="614909"/>
                </a:lnTo>
                <a:lnTo>
                  <a:pt x="18614" y="659784"/>
                </a:lnTo>
                <a:lnTo>
                  <a:pt x="32601" y="703096"/>
                </a:lnTo>
                <a:lnTo>
                  <a:pt x="50174" y="744661"/>
                </a:lnTo>
                <a:lnTo>
                  <a:pt x="71148" y="784295"/>
                </a:lnTo>
                <a:lnTo>
                  <a:pt x="95339" y="821815"/>
                </a:lnTo>
                <a:lnTo>
                  <a:pt x="122563" y="857037"/>
                </a:lnTo>
                <a:lnTo>
                  <a:pt x="152638" y="889777"/>
                </a:lnTo>
                <a:lnTo>
                  <a:pt x="185378" y="919852"/>
                </a:lnTo>
                <a:lnTo>
                  <a:pt x="220600" y="947076"/>
                </a:lnTo>
                <a:lnTo>
                  <a:pt x="258120" y="971267"/>
                </a:lnTo>
                <a:lnTo>
                  <a:pt x="297754" y="992241"/>
                </a:lnTo>
                <a:lnTo>
                  <a:pt x="339319" y="1009814"/>
                </a:lnTo>
                <a:lnTo>
                  <a:pt x="382631" y="1023801"/>
                </a:lnTo>
                <a:lnTo>
                  <a:pt x="427506" y="1034020"/>
                </a:lnTo>
                <a:lnTo>
                  <a:pt x="473759" y="1040286"/>
                </a:lnTo>
                <a:lnTo>
                  <a:pt x="521208" y="1042416"/>
                </a:lnTo>
              </a:path>
            </a:pathLst>
          </a:custGeom>
          <a:ln w="50291">
            <a:solidFill>
              <a:srgbClr val="F78A22"/>
            </a:solidFill>
          </a:ln>
        </p:spPr>
        <p:txBody>
          <a:bodyPr wrap="square" lIns="0" tIns="0" rIns="0" bIns="0" rtlCol="0"/>
          <a:lstStyle/>
          <a:p/>
        </p:txBody>
      </p:sp>
      <p:sp>
        <p:nvSpPr>
          <p:cNvPr id="48" name="object 48"/>
          <p:cNvSpPr/>
          <p:nvPr/>
        </p:nvSpPr>
        <p:spPr>
          <a:xfrm>
            <a:off x="5460491" y="4582667"/>
            <a:ext cx="967740" cy="967740"/>
          </a:xfrm>
          <a:custGeom>
            <a:avLst/>
            <a:gdLst/>
            <a:ahLst/>
            <a:cxnLst/>
            <a:rect l="l" t="t" r="r" b="b"/>
            <a:pathLst>
              <a:path w="967739" h="967739">
                <a:moveTo>
                  <a:pt x="483870" y="0"/>
                </a:moveTo>
                <a:lnTo>
                  <a:pt x="437274" y="2215"/>
                </a:lnTo>
                <a:lnTo>
                  <a:pt x="391930" y="8725"/>
                </a:lnTo>
                <a:lnTo>
                  <a:pt x="348042" y="19328"/>
                </a:lnTo>
                <a:lnTo>
                  <a:pt x="305811" y="33821"/>
                </a:lnTo>
                <a:lnTo>
                  <a:pt x="265442" y="52000"/>
                </a:lnTo>
                <a:lnTo>
                  <a:pt x="227136" y="73663"/>
                </a:lnTo>
                <a:lnTo>
                  <a:pt x="191097" y="98607"/>
                </a:lnTo>
                <a:lnTo>
                  <a:pt x="157527" y="126630"/>
                </a:lnTo>
                <a:lnTo>
                  <a:pt x="126630" y="157527"/>
                </a:lnTo>
                <a:lnTo>
                  <a:pt x="98607" y="191097"/>
                </a:lnTo>
                <a:lnTo>
                  <a:pt x="73663" y="227136"/>
                </a:lnTo>
                <a:lnTo>
                  <a:pt x="52000" y="265442"/>
                </a:lnTo>
                <a:lnTo>
                  <a:pt x="33821" y="305811"/>
                </a:lnTo>
                <a:lnTo>
                  <a:pt x="19328" y="348042"/>
                </a:lnTo>
                <a:lnTo>
                  <a:pt x="8725" y="391930"/>
                </a:lnTo>
                <a:lnTo>
                  <a:pt x="2215" y="437274"/>
                </a:lnTo>
                <a:lnTo>
                  <a:pt x="0" y="483869"/>
                </a:lnTo>
                <a:lnTo>
                  <a:pt x="2215" y="530465"/>
                </a:lnTo>
                <a:lnTo>
                  <a:pt x="8725" y="575809"/>
                </a:lnTo>
                <a:lnTo>
                  <a:pt x="19328" y="619697"/>
                </a:lnTo>
                <a:lnTo>
                  <a:pt x="33821" y="661928"/>
                </a:lnTo>
                <a:lnTo>
                  <a:pt x="52000" y="702297"/>
                </a:lnTo>
                <a:lnTo>
                  <a:pt x="73663" y="740603"/>
                </a:lnTo>
                <a:lnTo>
                  <a:pt x="98607" y="776642"/>
                </a:lnTo>
                <a:lnTo>
                  <a:pt x="126630" y="810212"/>
                </a:lnTo>
                <a:lnTo>
                  <a:pt x="157527" y="841109"/>
                </a:lnTo>
                <a:lnTo>
                  <a:pt x="191097" y="869132"/>
                </a:lnTo>
                <a:lnTo>
                  <a:pt x="227136" y="894076"/>
                </a:lnTo>
                <a:lnTo>
                  <a:pt x="265442" y="915739"/>
                </a:lnTo>
                <a:lnTo>
                  <a:pt x="305811" y="933918"/>
                </a:lnTo>
                <a:lnTo>
                  <a:pt x="348042" y="948411"/>
                </a:lnTo>
                <a:lnTo>
                  <a:pt x="391930" y="959014"/>
                </a:lnTo>
                <a:lnTo>
                  <a:pt x="437274" y="965524"/>
                </a:lnTo>
                <a:lnTo>
                  <a:pt x="483870" y="967739"/>
                </a:lnTo>
                <a:lnTo>
                  <a:pt x="530465" y="965524"/>
                </a:lnTo>
                <a:lnTo>
                  <a:pt x="575809" y="959014"/>
                </a:lnTo>
                <a:lnTo>
                  <a:pt x="619697" y="948411"/>
                </a:lnTo>
                <a:lnTo>
                  <a:pt x="661928" y="933918"/>
                </a:lnTo>
                <a:lnTo>
                  <a:pt x="702297" y="915739"/>
                </a:lnTo>
                <a:lnTo>
                  <a:pt x="740603" y="894076"/>
                </a:lnTo>
                <a:lnTo>
                  <a:pt x="776642" y="869132"/>
                </a:lnTo>
                <a:lnTo>
                  <a:pt x="810212" y="841109"/>
                </a:lnTo>
                <a:lnTo>
                  <a:pt x="841109" y="810212"/>
                </a:lnTo>
                <a:lnTo>
                  <a:pt x="869132" y="776642"/>
                </a:lnTo>
                <a:lnTo>
                  <a:pt x="894076" y="740603"/>
                </a:lnTo>
                <a:lnTo>
                  <a:pt x="915739" y="702297"/>
                </a:lnTo>
                <a:lnTo>
                  <a:pt x="933918" y="661928"/>
                </a:lnTo>
                <a:lnTo>
                  <a:pt x="948411" y="619697"/>
                </a:lnTo>
                <a:lnTo>
                  <a:pt x="959014" y="575809"/>
                </a:lnTo>
                <a:lnTo>
                  <a:pt x="965524" y="530465"/>
                </a:lnTo>
                <a:lnTo>
                  <a:pt x="967740" y="483869"/>
                </a:lnTo>
                <a:lnTo>
                  <a:pt x="965524" y="437274"/>
                </a:lnTo>
                <a:lnTo>
                  <a:pt x="959014" y="391930"/>
                </a:lnTo>
                <a:lnTo>
                  <a:pt x="948411" y="348042"/>
                </a:lnTo>
                <a:lnTo>
                  <a:pt x="933918" y="305811"/>
                </a:lnTo>
                <a:lnTo>
                  <a:pt x="915739" y="265442"/>
                </a:lnTo>
                <a:lnTo>
                  <a:pt x="894076" y="227136"/>
                </a:lnTo>
                <a:lnTo>
                  <a:pt x="869132" y="191097"/>
                </a:lnTo>
                <a:lnTo>
                  <a:pt x="841109" y="157527"/>
                </a:lnTo>
                <a:lnTo>
                  <a:pt x="810212" y="126630"/>
                </a:lnTo>
                <a:lnTo>
                  <a:pt x="776642" y="98607"/>
                </a:lnTo>
                <a:lnTo>
                  <a:pt x="740603" y="73663"/>
                </a:lnTo>
                <a:lnTo>
                  <a:pt x="702297" y="52000"/>
                </a:lnTo>
                <a:lnTo>
                  <a:pt x="661928" y="33821"/>
                </a:lnTo>
                <a:lnTo>
                  <a:pt x="619697" y="19328"/>
                </a:lnTo>
                <a:lnTo>
                  <a:pt x="575809" y="8725"/>
                </a:lnTo>
                <a:lnTo>
                  <a:pt x="530465" y="2215"/>
                </a:lnTo>
                <a:lnTo>
                  <a:pt x="483870" y="0"/>
                </a:lnTo>
                <a:close/>
              </a:path>
            </a:pathLst>
          </a:custGeom>
          <a:solidFill>
            <a:srgbClr val="ECECEC"/>
          </a:solidFill>
        </p:spPr>
        <p:txBody>
          <a:bodyPr wrap="square" lIns="0" tIns="0" rIns="0" bIns="0" rtlCol="0"/>
          <a:lstStyle/>
          <a:p/>
        </p:txBody>
      </p:sp>
      <p:sp>
        <p:nvSpPr>
          <p:cNvPr id="49" name="object 49"/>
          <p:cNvSpPr/>
          <p:nvPr/>
        </p:nvSpPr>
        <p:spPr>
          <a:xfrm>
            <a:off x="5364479" y="4488179"/>
            <a:ext cx="1148397" cy="1146886"/>
          </a:xfrm>
          <a:prstGeom prst="rect">
            <a:avLst/>
          </a:prstGeom>
          <a:blipFill>
            <a:blip r:embed="rId4" cstate="print"/>
            <a:stretch>
              <a:fillRect/>
            </a:stretch>
          </a:blipFill>
        </p:spPr>
        <p:txBody>
          <a:bodyPr wrap="square" lIns="0" tIns="0" rIns="0" bIns="0" rtlCol="0"/>
          <a:lstStyle/>
          <a:p/>
        </p:txBody>
      </p:sp>
      <p:sp>
        <p:nvSpPr>
          <p:cNvPr id="50" name="object 50"/>
          <p:cNvSpPr/>
          <p:nvPr/>
        </p:nvSpPr>
        <p:spPr>
          <a:xfrm>
            <a:off x="5324094" y="4441817"/>
            <a:ext cx="1248917" cy="1259441"/>
          </a:xfrm>
          <a:prstGeom prst="rect">
            <a:avLst/>
          </a:prstGeom>
          <a:blipFill>
            <a:blip r:embed="rId5" cstate="print"/>
            <a:stretch>
              <a:fillRect/>
            </a:stretch>
          </a:blipFill>
        </p:spPr>
        <p:txBody>
          <a:bodyPr wrap="square" lIns="0" tIns="0" rIns="0" bIns="0" rtlCol="0"/>
          <a:lstStyle/>
          <a:p/>
        </p:txBody>
      </p:sp>
      <p:sp>
        <p:nvSpPr>
          <p:cNvPr id="51" name="object 51"/>
          <p:cNvSpPr txBox="1"/>
          <p:nvPr/>
        </p:nvSpPr>
        <p:spPr>
          <a:xfrm>
            <a:off x="4519040" y="5165216"/>
            <a:ext cx="450850"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2017</a:t>
            </a:r>
            <a:r>
              <a:rPr dirty="0" sz="1000" spc="-5">
                <a:solidFill>
                  <a:srgbClr val="4E565F"/>
                </a:solidFill>
                <a:latin typeface="微软雅黑"/>
                <a:cs typeface="微软雅黑"/>
              </a:rPr>
              <a:t>年</a:t>
            </a:r>
            <a:endParaRPr sz="1000">
              <a:latin typeface="微软雅黑"/>
              <a:cs typeface="微软雅黑"/>
            </a:endParaRPr>
          </a:p>
        </p:txBody>
      </p:sp>
      <p:sp>
        <p:nvSpPr>
          <p:cNvPr id="52" name="object 52"/>
          <p:cNvSpPr txBox="1"/>
          <p:nvPr/>
        </p:nvSpPr>
        <p:spPr>
          <a:xfrm>
            <a:off x="5719698" y="5168265"/>
            <a:ext cx="450850"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2018</a:t>
            </a:r>
            <a:r>
              <a:rPr dirty="0" sz="1000" spc="-5">
                <a:solidFill>
                  <a:srgbClr val="4E565F"/>
                </a:solidFill>
                <a:latin typeface="微软雅黑"/>
                <a:cs typeface="微软雅黑"/>
              </a:rPr>
              <a:t>年</a:t>
            </a:r>
            <a:endParaRPr sz="1000">
              <a:latin typeface="微软雅黑"/>
              <a:cs typeface="微软雅黑"/>
            </a:endParaRPr>
          </a:p>
        </p:txBody>
      </p:sp>
      <p:sp>
        <p:nvSpPr>
          <p:cNvPr id="53" name="object 53"/>
          <p:cNvSpPr/>
          <p:nvPr/>
        </p:nvSpPr>
        <p:spPr>
          <a:xfrm>
            <a:off x="4401692" y="4964810"/>
            <a:ext cx="287655" cy="131445"/>
          </a:xfrm>
          <a:custGeom>
            <a:avLst/>
            <a:gdLst/>
            <a:ahLst/>
            <a:cxnLst/>
            <a:rect l="l" t="t" r="r" b="b"/>
            <a:pathLst>
              <a:path w="287654" h="131445">
                <a:moveTo>
                  <a:pt x="212979" y="103377"/>
                </a:moveTo>
                <a:lnTo>
                  <a:pt x="207264" y="103377"/>
                </a:lnTo>
                <a:lnTo>
                  <a:pt x="204851" y="104647"/>
                </a:lnTo>
                <a:lnTo>
                  <a:pt x="202595" y="107314"/>
                </a:lnTo>
                <a:lnTo>
                  <a:pt x="200660" y="109855"/>
                </a:lnTo>
                <a:lnTo>
                  <a:pt x="199644" y="113156"/>
                </a:lnTo>
                <a:lnTo>
                  <a:pt x="199683" y="121412"/>
                </a:lnTo>
                <a:lnTo>
                  <a:pt x="200660" y="124587"/>
                </a:lnTo>
                <a:lnTo>
                  <a:pt x="204724" y="129920"/>
                </a:lnTo>
                <a:lnTo>
                  <a:pt x="207137" y="131318"/>
                </a:lnTo>
                <a:lnTo>
                  <a:pt x="212852" y="131318"/>
                </a:lnTo>
                <a:lnTo>
                  <a:pt x="215392" y="130047"/>
                </a:lnTo>
                <a:lnTo>
                  <a:pt x="219329" y="124840"/>
                </a:lnTo>
                <a:lnTo>
                  <a:pt x="220345" y="121412"/>
                </a:lnTo>
                <a:lnTo>
                  <a:pt x="220305" y="113156"/>
                </a:lnTo>
                <a:lnTo>
                  <a:pt x="219329" y="109981"/>
                </a:lnTo>
                <a:lnTo>
                  <a:pt x="217327" y="107187"/>
                </a:lnTo>
                <a:lnTo>
                  <a:pt x="215392" y="104647"/>
                </a:lnTo>
                <a:lnTo>
                  <a:pt x="212979" y="103377"/>
                </a:lnTo>
                <a:close/>
              </a:path>
              <a:path w="287654" h="131445">
                <a:moveTo>
                  <a:pt x="93345" y="634"/>
                </a:moveTo>
                <a:lnTo>
                  <a:pt x="64103" y="39068"/>
                </a:lnTo>
                <a:lnTo>
                  <a:pt x="62103" y="67944"/>
                </a:lnTo>
                <a:lnTo>
                  <a:pt x="63958" y="95688"/>
                </a:lnTo>
                <a:lnTo>
                  <a:pt x="69516" y="115490"/>
                </a:lnTo>
                <a:lnTo>
                  <a:pt x="78765" y="127363"/>
                </a:lnTo>
                <a:lnTo>
                  <a:pt x="91694" y="131318"/>
                </a:lnTo>
                <a:lnTo>
                  <a:pt x="98619" y="130244"/>
                </a:lnTo>
                <a:lnTo>
                  <a:pt x="104711" y="127015"/>
                </a:lnTo>
                <a:lnTo>
                  <a:pt x="109946" y="121620"/>
                </a:lnTo>
                <a:lnTo>
                  <a:pt x="114300" y="114045"/>
                </a:lnTo>
                <a:lnTo>
                  <a:pt x="115347" y="111125"/>
                </a:lnTo>
                <a:lnTo>
                  <a:pt x="92202" y="111125"/>
                </a:lnTo>
                <a:lnTo>
                  <a:pt x="86794" y="108386"/>
                </a:lnTo>
                <a:lnTo>
                  <a:pt x="82946" y="100171"/>
                </a:lnTo>
                <a:lnTo>
                  <a:pt x="80646" y="86479"/>
                </a:lnTo>
                <a:lnTo>
                  <a:pt x="79908" y="67944"/>
                </a:lnTo>
                <a:lnTo>
                  <a:pt x="79971" y="65024"/>
                </a:lnTo>
                <a:lnTo>
                  <a:pt x="80670" y="46974"/>
                </a:lnTo>
                <a:lnTo>
                  <a:pt x="83042" y="32448"/>
                </a:lnTo>
                <a:lnTo>
                  <a:pt x="87008" y="23733"/>
                </a:lnTo>
                <a:lnTo>
                  <a:pt x="92583" y="20827"/>
                </a:lnTo>
                <a:lnTo>
                  <a:pt x="116053" y="20827"/>
                </a:lnTo>
                <a:lnTo>
                  <a:pt x="114950" y="16732"/>
                </a:lnTo>
                <a:lnTo>
                  <a:pt x="105939" y="4659"/>
                </a:lnTo>
                <a:lnTo>
                  <a:pt x="93345" y="634"/>
                </a:lnTo>
                <a:close/>
              </a:path>
              <a:path w="287654" h="131445">
                <a:moveTo>
                  <a:pt x="116053" y="20827"/>
                </a:moveTo>
                <a:lnTo>
                  <a:pt x="92583" y="20827"/>
                </a:lnTo>
                <a:lnTo>
                  <a:pt x="97750" y="23659"/>
                </a:lnTo>
                <a:lnTo>
                  <a:pt x="101441" y="32146"/>
                </a:lnTo>
                <a:lnTo>
                  <a:pt x="103655" y="46277"/>
                </a:lnTo>
                <a:lnTo>
                  <a:pt x="104356" y="65024"/>
                </a:lnTo>
                <a:lnTo>
                  <a:pt x="104320" y="67944"/>
                </a:lnTo>
                <a:lnTo>
                  <a:pt x="103632" y="85728"/>
                </a:lnTo>
                <a:lnTo>
                  <a:pt x="101346" y="99821"/>
                </a:lnTo>
                <a:lnTo>
                  <a:pt x="97536" y="108295"/>
                </a:lnTo>
                <a:lnTo>
                  <a:pt x="92202" y="111125"/>
                </a:lnTo>
                <a:lnTo>
                  <a:pt x="115347" y="111125"/>
                </a:lnTo>
                <a:lnTo>
                  <a:pt x="117727" y="104493"/>
                </a:lnTo>
                <a:lnTo>
                  <a:pt x="120189" y="93154"/>
                </a:lnTo>
                <a:lnTo>
                  <a:pt x="121675" y="80006"/>
                </a:lnTo>
                <a:lnTo>
                  <a:pt x="122174" y="65024"/>
                </a:lnTo>
                <a:lnTo>
                  <a:pt x="120366" y="36853"/>
                </a:lnTo>
                <a:lnTo>
                  <a:pt x="116053" y="20827"/>
                </a:lnTo>
                <a:close/>
              </a:path>
              <a:path w="287654" h="131445">
                <a:moveTo>
                  <a:pt x="235458" y="103124"/>
                </a:moveTo>
                <a:lnTo>
                  <a:pt x="235458" y="125856"/>
                </a:lnTo>
                <a:lnTo>
                  <a:pt x="240919" y="129539"/>
                </a:lnTo>
                <a:lnTo>
                  <a:pt x="247650" y="131318"/>
                </a:lnTo>
                <a:lnTo>
                  <a:pt x="255651" y="131318"/>
                </a:lnTo>
                <a:lnTo>
                  <a:pt x="283320" y="111125"/>
                </a:lnTo>
                <a:lnTo>
                  <a:pt x="247523" y="111125"/>
                </a:lnTo>
                <a:lnTo>
                  <a:pt x="241300" y="108457"/>
                </a:lnTo>
                <a:lnTo>
                  <a:pt x="235458" y="103124"/>
                </a:lnTo>
                <a:close/>
              </a:path>
              <a:path w="287654" h="131445">
                <a:moveTo>
                  <a:pt x="285264" y="70993"/>
                </a:moveTo>
                <a:lnTo>
                  <a:pt x="251968" y="70993"/>
                </a:lnTo>
                <a:lnTo>
                  <a:pt x="259782" y="72229"/>
                </a:lnTo>
                <a:lnTo>
                  <a:pt x="265334" y="75930"/>
                </a:lnTo>
                <a:lnTo>
                  <a:pt x="268648" y="82083"/>
                </a:lnTo>
                <a:lnTo>
                  <a:pt x="269748" y="90677"/>
                </a:lnTo>
                <a:lnTo>
                  <a:pt x="269690" y="97105"/>
                </a:lnTo>
                <a:lnTo>
                  <a:pt x="268351" y="101853"/>
                </a:lnTo>
                <a:lnTo>
                  <a:pt x="262763" y="109219"/>
                </a:lnTo>
                <a:lnTo>
                  <a:pt x="258953" y="111125"/>
                </a:lnTo>
                <a:lnTo>
                  <a:pt x="283320" y="111125"/>
                </a:lnTo>
                <a:lnTo>
                  <a:pt x="285416" y="105330"/>
                </a:lnTo>
                <a:lnTo>
                  <a:pt x="287002" y="97105"/>
                </a:lnTo>
                <a:lnTo>
                  <a:pt x="287528" y="88011"/>
                </a:lnTo>
                <a:lnTo>
                  <a:pt x="287095" y="79795"/>
                </a:lnTo>
                <a:lnTo>
                  <a:pt x="285787" y="72516"/>
                </a:lnTo>
                <a:lnTo>
                  <a:pt x="285264" y="70993"/>
                </a:lnTo>
                <a:close/>
              </a:path>
              <a:path w="287654" h="131445">
                <a:moveTo>
                  <a:pt x="284226" y="2793"/>
                </a:moveTo>
                <a:lnTo>
                  <a:pt x="239903" y="2793"/>
                </a:lnTo>
                <a:lnTo>
                  <a:pt x="239139" y="20224"/>
                </a:lnTo>
                <a:lnTo>
                  <a:pt x="237563" y="55086"/>
                </a:lnTo>
                <a:lnTo>
                  <a:pt x="236728" y="72516"/>
                </a:lnTo>
                <a:lnTo>
                  <a:pt x="242570" y="71500"/>
                </a:lnTo>
                <a:lnTo>
                  <a:pt x="247523" y="70993"/>
                </a:lnTo>
                <a:lnTo>
                  <a:pt x="285264" y="70993"/>
                </a:lnTo>
                <a:lnTo>
                  <a:pt x="283563" y="66079"/>
                </a:lnTo>
                <a:lnTo>
                  <a:pt x="280416" y="60578"/>
                </a:lnTo>
                <a:lnTo>
                  <a:pt x="275717" y="53847"/>
                </a:lnTo>
                <a:lnTo>
                  <a:pt x="270439" y="51053"/>
                </a:lnTo>
                <a:lnTo>
                  <a:pt x="252857" y="51053"/>
                </a:lnTo>
                <a:lnTo>
                  <a:pt x="254000" y="24511"/>
                </a:lnTo>
                <a:lnTo>
                  <a:pt x="284226" y="24511"/>
                </a:lnTo>
                <a:lnTo>
                  <a:pt x="284226" y="2793"/>
                </a:lnTo>
                <a:close/>
              </a:path>
              <a:path w="287654" h="131445">
                <a:moveTo>
                  <a:pt x="269240" y="50418"/>
                </a:moveTo>
                <a:lnTo>
                  <a:pt x="258572" y="50418"/>
                </a:lnTo>
                <a:lnTo>
                  <a:pt x="255778" y="50672"/>
                </a:lnTo>
                <a:lnTo>
                  <a:pt x="252857" y="51053"/>
                </a:lnTo>
                <a:lnTo>
                  <a:pt x="270439" y="51053"/>
                </a:lnTo>
                <a:lnTo>
                  <a:pt x="269240" y="50418"/>
                </a:lnTo>
                <a:close/>
              </a:path>
              <a:path w="287654" h="131445">
                <a:moveTo>
                  <a:pt x="185480" y="21716"/>
                </a:moveTo>
                <a:lnTo>
                  <a:pt x="164465" y="21716"/>
                </a:lnTo>
                <a:lnTo>
                  <a:pt x="168529" y="27431"/>
                </a:lnTo>
                <a:lnTo>
                  <a:pt x="168529" y="44068"/>
                </a:lnTo>
                <a:lnTo>
                  <a:pt x="148082" y="76326"/>
                </a:lnTo>
                <a:lnTo>
                  <a:pt x="143764" y="81787"/>
                </a:lnTo>
                <a:lnTo>
                  <a:pt x="140970" y="86487"/>
                </a:lnTo>
                <a:lnTo>
                  <a:pt x="138049" y="91186"/>
                </a:lnTo>
                <a:lnTo>
                  <a:pt x="135890" y="96265"/>
                </a:lnTo>
                <a:lnTo>
                  <a:pt x="134203" y="101853"/>
                </a:lnTo>
                <a:lnTo>
                  <a:pt x="132715" y="107187"/>
                </a:lnTo>
                <a:lnTo>
                  <a:pt x="131953" y="113156"/>
                </a:lnTo>
                <a:lnTo>
                  <a:pt x="131953" y="129158"/>
                </a:lnTo>
                <a:lnTo>
                  <a:pt x="187579" y="129158"/>
                </a:lnTo>
                <a:lnTo>
                  <a:pt x="187579" y="107187"/>
                </a:lnTo>
                <a:lnTo>
                  <a:pt x="152019" y="107187"/>
                </a:lnTo>
                <a:lnTo>
                  <a:pt x="152019" y="104647"/>
                </a:lnTo>
                <a:lnTo>
                  <a:pt x="153035" y="101853"/>
                </a:lnTo>
                <a:lnTo>
                  <a:pt x="156845" y="95250"/>
                </a:lnTo>
                <a:lnTo>
                  <a:pt x="160655" y="90550"/>
                </a:lnTo>
                <a:lnTo>
                  <a:pt x="166370" y="84455"/>
                </a:lnTo>
                <a:lnTo>
                  <a:pt x="172212" y="78105"/>
                </a:lnTo>
                <a:lnTo>
                  <a:pt x="187226" y="44068"/>
                </a:lnTo>
                <a:lnTo>
                  <a:pt x="187203" y="34797"/>
                </a:lnTo>
                <a:lnTo>
                  <a:pt x="186872" y="28932"/>
                </a:lnTo>
                <a:lnTo>
                  <a:pt x="185515" y="21812"/>
                </a:lnTo>
                <a:close/>
              </a:path>
              <a:path w="287654" h="131445">
                <a:moveTo>
                  <a:pt x="168656" y="634"/>
                </a:moveTo>
                <a:lnTo>
                  <a:pt x="160274" y="634"/>
                </a:lnTo>
                <a:lnTo>
                  <a:pt x="153584" y="1301"/>
                </a:lnTo>
                <a:lnTo>
                  <a:pt x="147240" y="3301"/>
                </a:lnTo>
                <a:lnTo>
                  <a:pt x="141253" y="6635"/>
                </a:lnTo>
                <a:lnTo>
                  <a:pt x="135636" y="11302"/>
                </a:lnTo>
                <a:lnTo>
                  <a:pt x="135636" y="34797"/>
                </a:lnTo>
                <a:lnTo>
                  <a:pt x="142112" y="26162"/>
                </a:lnTo>
                <a:lnTo>
                  <a:pt x="149098" y="21716"/>
                </a:lnTo>
                <a:lnTo>
                  <a:pt x="185480" y="21716"/>
                </a:lnTo>
                <a:lnTo>
                  <a:pt x="183253" y="15597"/>
                </a:lnTo>
                <a:lnTo>
                  <a:pt x="180086" y="10287"/>
                </a:lnTo>
                <a:lnTo>
                  <a:pt x="175260" y="3809"/>
                </a:lnTo>
                <a:lnTo>
                  <a:pt x="168656" y="634"/>
                </a:lnTo>
                <a:close/>
              </a:path>
              <a:path w="287654" h="131445">
                <a:moveTo>
                  <a:pt x="36703" y="29718"/>
                </a:moveTo>
                <a:lnTo>
                  <a:pt x="19177" y="29718"/>
                </a:lnTo>
                <a:lnTo>
                  <a:pt x="19177" y="129158"/>
                </a:lnTo>
                <a:lnTo>
                  <a:pt x="36703" y="129158"/>
                </a:lnTo>
                <a:lnTo>
                  <a:pt x="36703" y="29718"/>
                </a:lnTo>
                <a:close/>
              </a:path>
              <a:path w="287654" h="131445">
                <a:moveTo>
                  <a:pt x="36703" y="0"/>
                </a:moveTo>
                <a:lnTo>
                  <a:pt x="25654" y="0"/>
                </a:lnTo>
                <a:lnTo>
                  <a:pt x="19984" y="5832"/>
                </a:lnTo>
                <a:lnTo>
                  <a:pt x="13827" y="10937"/>
                </a:lnTo>
                <a:lnTo>
                  <a:pt x="7169" y="15305"/>
                </a:lnTo>
                <a:lnTo>
                  <a:pt x="0" y="18922"/>
                </a:lnTo>
                <a:lnTo>
                  <a:pt x="0" y="41528"/>
                </a:lnTo>
                <a:lnTo>
                  <a:pt x="19177" y="29718"/>
                </a:lnTo>
                <a:lnTo>
                  <a:pt x="36703" y="29718"/>
                </a:lnTo>
                <a:lnTo>
                  <a:pt x="36703" y="0"/>
                </a:lnTo>
                <a:close/>
              </a:path>
            </a:pathLst>
          </a:custGeom>
          <a:solidFill>
            <a:srgbClr val="F78A22"/>
          </a:solidFill>
        </p:spPr>
        <p:txBody>
          <a:bodyPr wrap="square" lIns="0" tIns="0" rIns="0" bIns="0" rtlCol="0"/>
          <a:lstStyle/>
          <a:p/>
        </p:txBody>
      </p:sp>
      <p:sp>
        <p:nvSpPr>
          <p:cNvPr id="54" name="object 54"/>
          <p:cNvSpPr/>
          <p:nvPr/>
        </p:nvSpPr>
        <p:spPr>
          <a:xfrm>
            <a:off x="4697984" y="4954396"/>
            <a:ext cx="107314" cy="161925"/>
          </a:xfrm>
          <a:custGeom>
            <a:avLst/>
            <a:gdLst/>
            <a:ahLst/>
            <a:cxnLst/>
            <a:rect l="l" t="t" r="r" b="b"/>
            <a:pathLst>
              <a:path w="107314" h="161925">
                <a:moveTo>
                  <a:pt x="55752" y="91820"/>
                </a:moveTo>
                <a:lnTo>
                  <a:pt x="4952" y="91820"/>
                </a:lnTo>
                <a:lnTo>
                  <a:pt x="4952" y="157860"/>
                </a:lnTo>
                <a:lnTo>
                  <a:pt x="18541" y="157860"/>
                </a:lnTo>
                <a:lnTo>
                  <a:pt x="18541" y="148589"/>
                </a:lnTo>
                <a:lnTo>
                  <a:pt x="55752" y="148589"/>
                </a:lnTo>
                <a:lnTo>
                  <a:pt x="55752" y="130301"/>
                </a:lnTo>
                <a:lnTo>
                  <a:pt x="18541" y="130301"/>
                </a:lnTo>
                <a:lnTo>
                  <a:pt x="18541" y="110108"/>
                </a:lnTo>
                <a:lnTo>
                  <a:pt x="55752" y="110108"/>
                </a:lnTo>
                <a:lnTo>
                  <a:pt x="55752" y="91820"/>
                </a:lnTo>
                <a:close/>
              </a:path>
              <a:path w="107314" h="161925">
                <a:moveTo>
                  <a:pt x="55752" y="148589"/>
                </a:moveTo>
                <a:lnTo>
                  <a:pt x="42163" y="148589"/>
                </a:lnTo>
                <a:lnTo>
                  <a:pt x="42163" y="156844"/>
                </a:lnTo>
                <a:lnTo>
                  <a:pt x="55752" y="156844"/>
                </a:lnTo>
                <a:lnTo>
                  <a:pt x="55752" y="148589"/>
                </a:lnTo>
                <a:close/>
              </a:path>
              <a:path w="107314" h="161925">
                <a:moveTo>
                  <a:pt x="55752" y="110108"/>
                </a:moveTo>
                <a:lnTo>
                  <a:pt x="42163" y="110108"/>
                </a:lnTo>
                <a:lnTo>
                  <a:pt x="42163" y="130301"/>
                </a:lnTo>
                <a:lnTo>
                  <a:pt x="55752" y="130301"/>
                </a:lnTo>
                <a:lnTo>
                  <a:pt x="55752" y="110108"/>
                </a:lnTo>
                <a:close/>
              </a:path>
              <a:path w="107314" h="161925">
                <a:moveTo>
                  <a:pt x="60705" y="61086"/>
                </a:moveTo>
                <a:lnTo>
                  <a:pt x="0" y="61086"/>
                </a:lnTo>
                <a:lnTo>
                  <a:pt x="0" y="79375"/>
                </a:lnTo>
                <a:lnTo>
                  <a:pt x="60705" y="79375"/>
                </a:lnTo>
                <a:lnTo>
                  <a:pt x="60705" y="61086"/>
                </a:lnTo>
                <a:close/>
              </a:path>
              <a:path w="107314" h="161925">
                <a:moveTo>
                  <a:pt x="18033" y="36702"/>
                </a:moveTo>
                <a:lnTo>
                  <a:pt x="16382" y="36702"/>
                </a:lnTo>
                <a:lnTo>
                  <a:pt x="9270" y="42798"/>
                </a:lnTo>
                <a:lnTo>
                  <a:pt x="5841" y="45846"/>
                </a:lnTo>
                <a:lnTo>
                  <a:pt x="8508" y="51180"/>
                </a:lnTo>
                <a:lnTo>
                  <a:pt x="10921" y="56260"/>
                </a:lnTo>
                <a:lnTo>
                  <a:pt x="12953" y="61086"/>
                </a:lnTo>
                <a:lnTo>
                  <a:pt x="20065" y="61086"/>
                </a:lnTo>
                <a:lnTo>
                  <a:pt x="22605" y="59054"/>
                </a:lnTo>
                <a:lnTo>
                  <a:pt x="27558" y="54863"/>
                </a:lnTo>
                <a:lnTo>
                  <a:pt x="25400" y="50037"/>
                </a:lnTo>
                <a:lnTo>
                  <a:pt x="22151" y="43814"/>
                </a:lnTo>
                <a:lnTo>
                  <a:pt x="18033" y="36702"/>
                </a:lnTo>
                <a:close/>
              </a:path>
              <a:path w="107314" h="161925">
                <a:moveTo>
                  <a:pt x="44068" y="36702"/>
                </a:moveTo>
                <a:lnTo>
                  <a:pt x="40893" y="36702"/>
                </a:lnTo>
                <a:lnTo>
                  <a:pt x="39022" y="42798"/>
                </a:lnTo>
                <a:lnTo>
                  <a:pt x="36925" y="48847"/>
                </a:lnTo>
                <a:lnTo>
                  <a:pt x="34571" y="54973"/>
                </a:lnTo>
                <a:lnTo>
                  <a:pt x="32003" y="61086"/>
                </a:lnTo>
                <a:lnTo>
                  <a:pt x="48260" y="61086"/>
                </a:lnTo>
                <a:lnTo>
                  <a:pt x="53466" y="49402"/>
                </a:lnTo>
                <a:lnTo>
                  <a:pt x="55752" y="43814"/>
                </a:lnTo>
                <a:lnTo>
                  <a:pt x="51942" y="41401"/>
                </a:lnTo>
                <a:lnTo>
                  <a:pt x="48005" y="38988"/>
                </a:lnTo>
                <a:lnTo>
                  <a:pt x="44068" y="36702"/>
                </a:lnTo>
                <a:close/>
              </a:path>
              <a:path w="107314" h="161925">
                <a:moveTo>
                  <a:pt x="58292" y="18414"/>
                </a:moveTo>
                <a:lnTo>
                  <a:pt x="2539" y="18414"/>
                </a:lnTo>
                <a:lnTo>
                  <a:pt x="2539" y="36702"/>
                </a:lnTo>
                <a:lnTo>
                  <a:pt x="58292" y="36702"/>
                </a:lnTo>
                <a:lnTo>
                  <a:pt x="58292" y="18414"/>
                </a:lnTo>
                <a:close/>
              </a:path>
              <a:path w="107314" h="161925">
                <a:moveTo>
                  <a:pt x="35940" y="0"/>
                </a:moveTo>
                <a:lnTo>
                  <a:pt x="30479" y="1269"/>
                </a:lnTo>
                <a:lnTo>
                  <a:pt x="19685" y="4063"/>
                </a:lnTo>
                <a:lnTo>
                  <a:pt x="21081" y="8508"/>
                </a:lnTo>
                <a:lnTo>
                  <a:pt x="22351" y="13334"/>
                </a:lnTo>
                <a:lnTo>
                  <a:pt x="23494" y="18414"/>
                </a:lnTo>
                <a:lnTo>
                  <a:pt x="39877" y="18414"/>
                </a:lnTo>
                <a:lnTo>
                  <a:pt x="38607" y="11683"/>
                </a:lnTo>
                <a:lnTo>
                  <a:pt x="37337" y="5460"/>
                </a:lnTo>
                <a:lnTo>
                  <a:pt x="35940" y="0"/>
                </a:lnTo>
                <a:close/>
              </a:path>
              <a:path w="107314" h="161925">
                <a:moveTo>
                  <a:pt x="104775" y="8635"/>
                </a:moveTo>
                <a:lnTo>
                  <a:pt x="64262" y="8635"/>
                </a:lnTo>
                <a:lnTo>
                  <a:pt x="64262" y="161670"/>
                </a:lnTo>
                <a:lnTo>
                  <a:pt x="78104" y="161670"/>
                </a:lnTo>
                <a:lnTo>
                  <a:pt x="78104" y="27558"/>
                </a:lnTo>
                <a:lnTo>
                  <a:pt x="103947" y="27558"/>
                </a:lnTo>
                <a:lnTo>
                  <a:pt x="104775" y="24256"/>
                </a:lnTo>
                <a:lnTo>
                  <a:pt x="104775" y="8635"/>
                </a:lnTo>
                <a:close/>
              </a:path>
              <a:path w="107314" h="161925">
                <a:moveTo>
                  <a:pt x="79628" y="118236"/>
                </a:moveTo>
                <a:lnTo>
                  <a:pt x="80899" y="126110"/>
                </a:lnTo>
                <a:lnTo>
                  <a:pt x="81787" y="133984"/>
                </a:lnTo>
                <a:lnTo>
                  <a:pt x="82295" y="141731"/>
                </a:lnTo>
                <a:lnTo>
                  <a:pt x="92201" y="141985"/>
                </a:lnTo>
                <a:lnTo>
                  <a:pt x="98805" y="139572"/>
                </a:lnTo>
                <a:lnTo>
                  <a:pt x="101980" y="134492"/>
                </a:lnTo>
                <a:lnTo>
                  <a:pt x="105282" y="129412"/>
                </a:lnTo>
                <a:lnTo>
                  <a:pt x="106806" y="122427"/>
                </a:lnTo>
                <a:lnTo>
                  <a:pt x="106806" y="119252"/>
                </a:lnTo>
                <a:lnTo>
                  <a:pt x="84327" y="119252"/>
                </a:lnTo>
                <a:lnTo>
                  <a:pt x="82423" y="118871"/>
                </a:lnTo>
                <a:lnTo>
                  <a:pt x="79628" y="118236"/>
                </a:lnTo>
                <a:close/>
              </a:path>
              <a:path w="107314" h="161925">
                <a:moveTo>
                  <a:pt x="103947" y="27558"/>
                </a:moveTo>
                <a:lnTo>
                  <a:pt x="89788" y="27558"/>
                </a:lnTo>
                <a:lnTo>
                  <a:pt x="87284" y="38822"/>
                </a:lnTo>
                <a:lnTo>
                  <a:pt x="84708" y="49752"/>
                </a:lnTo>
                <a:lnTo>
                  <a:pt x="82038" y="60348"/>
                </a:lnTo>
                <a:lnTo>
                  <a:pt x="79248" y="70611"/>
                </a:lnTo>
                <a:lnTo>
                  <a:pt x="84915" y="80662"/>
                </a:lnTo>
                <a:lnTo>
                  <a:pt x="88963" y="90439"/>
                </a:lnTo>
                <a:lnTo>
                  <a:pt x="91392" y="99954"/>
                </a:lnTo>
                <a:lnTo>
                  <a:pt x="92201" y="109219"/>
                </a:lnTo>
                <a:lnTo>
                  <a:pt x="92201" y="115823"/>
                </a:lnTo>
                <a:lnTo>
                  <a:pt x="90042" y="119252"/>
                </a:lnTo>
                <a:lnTo>
                  <a:pt x="106806" y="119252"/>
                </a:lnTo>
                <a:lnTo>
                  <a:pt x="106806" y="113537"/>
                </a:lnTo>
                <a:lnTo>
                  <a:pt x="105949" y="101655"/>
                </a:lnTo>
                <a:lnTo>
                  <a:pt x="103377" y="90201"/>
                </a:lnTo>
                <a:lnTo>
                  <a:pt x="99091" y="79176"/>
                </a:lnTo>
                <a:lnTo>
                  <a:pt x="93090" y="68579"/>
                </a:lnTo>
                <a:lnTo>
                  <a:pt x="96756" y="55082"/>
                </a:lnTo>
                <a:lnTo>
                  <a:pt x="99933" y="43179"/>
                </a:lnTo>
                <a:lnTo>
                  <a:pt x="102610" y="32896"/>
                </a:lnTo>
                <a:lnTo>
                  <a:pt x="103947" y="27558"/>
                </a:lnTo>
                <a:close/>
              </a:path>
            </a:pathLst>
          </a:custGeom>
          <a:solidFill>
            <a:srgbClr val="F78A22"/>
          </a:solidFill>
        </p:spPr>
        <p:txBody>
          <a:bodyPr wrap="square" lIns="0" tIns="0" rIns="0" bIns="0" rtlCol="0"/>
          <a:lstStyle/>
          <a:p/>
        </p:txBody>
      </p:sp>
      <p:sp>
        <p:nvSpPr>
          <p:cNvPr id="55" name="object 55"/>
          <p:cNvSpPr/>
          <p:nvPr/>
        </p:nvSpPr>
        <p:spPr>
          <a:xfrm>
            <a:off x="4803902" y="4967604"/>
            <a:ext cx="56515" cy="147320"/>
          </a:xfrm>
          <a:custGeom>
            <a:avLst/>
            <a:gdLst/>
            <a:ahLst/>
            <a:cxnLst/>
            <a:rect l="l" t="t" r="r" b="b"/>
            <a:pathLst>
              <a:path w="56514" h="147320">
                <a:moveTo>
                  <a:pt x="56387" y="0"/>
                </a:moveTo>
                <a:lnTo>
                  <a:pt x="40512" y="0"/>
                </a:lnTo>
                <a:lnTo>
                  <a:pt x="10169" y="110460"/>
                </a:lnTo>
                <a:lnTo>
                  <a:pt x="0" y="147320"/>
                </a:lnTo>
                <a:lnTo>
                  <a:pt x="15621" y="147320"/>
                </a:lnTo>
                <a:lnTo>
                  <a:pt x="56387" y="0"/>
                </a:lnTo>
                <a:close/>
              </a:path>
            </a:pathLst>
          </a:custGeom>
          <a:solidFill>
            <a:srgbClr val="F78A22"/>
          </a:solidFill>
        </p:spPr>
        <p:txBody>
          <a:bodyPr wrap="square" lIns="0" tIns="0" rIns="0" bIns="0" rtlCol="0"/>
          <a:lstStyle/>
          <a:p/>
        </p:txBody>
      </p:sp>
      <p:sp>
        <p:nvSpPr>
          <p:cNvPr id="56" name="object 56"/>
          <p:cNvSpPr/>
          <p:nvPr/>
        </p:nvSpPr>
        <p:spPr>
          <a:xfrm>
            <a:off x="4861433" y="4955666"/>
            <a:ext cx="217170" cy="160020"/>
          </a:xfrm>
          <a:custGeom>
            <a:avLst/>
            <a:gdLst/>
            <a:ahLst/>
            <a:cxnLst/>
            <a:rect l="l" t="t" r="r" b="b"/>
            <a:pathLst>
              <a:path w="217170" h="160020">
                <a:moveTo>
                  <a:pt x="96392" y="43814"/>
                </a:moveTo>
                <a:lnTo>
                  <a:pt x="9143" y="43814"/>
                </a:lnTo>
                <a:lnTo>
                  <a:pt x="9143" y="160019"/>
                </a:lnTo>
                <a:lnTo>
                  <a:pt x="24637" y="160019"/>
                </a:lnTo>
                <a:lnTo>
                  <a:pt x="24637" y="150240"/>
                </a:lnTo>
                <a:lnTo>
                  <a:pt x="96392" y="150240"/>
                </a:lnTo>
                <a:lnTo>
                  <a:pt x="96392" y="129031"/>
                </a:lnTo>
                <a:lnTo>
                  <a:pt x="24637" y="129031"/>
                </a:lnTo>
                <a:lnTo>
                  <a:pt x="24637" y="107187"/>
                </a:lnTo>
                <a:lnTo>
                  <a:pt x="96392" y="107187"/>
                </a:lnTo>
                <a:lnTo>
                  <a:pt x="96392" y="86740"/>
                </a:lnTo>
                <a:lnTo>
                  <a:pt x="24637" y="86740"/>
                </a:lnTo>
                <a:lnTo>
                  <a:pt x="24637" y="65023"/>
                </a:lnTo>
                <a:lnTo>
                  <a:pt x="96392" y="65023"/>
                </a:lnTo>
                <a:lnTo>
                  <a:pt x="96392" y="43814"/>
                </a:lnTo>
                <a:close/>
              </a:path>
              <a:path w="217170" h="160020">
                <a:moveTo>
                  <a:pt x="96392" y="150240"/>
                </a:moveTo>
                <a:lnTo>
                  <a:pt x="80899" y="150240"/>
                </a:lnTo>
                <a:lnTo>
                  <a:pt x="80899" y="159892"/>
                </a:lnTo>
                <a:lnTo>
                  <a:pt x="96392" y="159892"/>
                </a:lnTo>
                <a:lnTo>
                  <a:pt x="96392" y="150240"/>
                </a:lnTo>
                <a:close/>
              </a:path>
              <a:path w="217170" h="160020">
                <a:moveTo>
                  <a:pt x="96392" y="107187"/>
                </a:moveTo>
                <a:lnTo>
                  <a:pt x="80899" y="107187"/>
                </a:lnTo>
                <a:lnTo>
                  <a:pt x="80899" y="129031"/>
                </a:lnTo>
                <a:lnTo>
                  <a:pt x="96392" y="129031"/>
                </a:lnTo>
                <a:lnTo>
                  <a:pt x="96392" y="107187"/>
                </a:lnTo>
                <a:close/>
              </a:path>
              <a:path w="217170" h="160020">
                <a:moveTo>
                  <a:pt x="96392" y="65023"/>
                </a:moveTo>
                <a:lnTo>
                  <a:pt x="80899" y="65023"/>
                </a:lnTo>
                <a:lnTo>
                  <a:pt x="80899" y="86740"/>
                </a:lnTo>
                <a:lnTo>
                  <a:pt x="96392" y="86740"/>
                </a:lnTo>
                <a:lnTo>
                  <a:pt x="96392" y="65023"/>
                </a:lnTo>
                <a:close/>
              </a:path>
              <a:path w="217170" h="160020">
                <a:moveTo>
                  <a:pt x="59181" y="27431"/>
                </a:moveTo>
                <a:lnTo>
                  <a:pt x="43052" y="27431"/>
                </a:lnTo>
                <a:lnTo>
                  <a:pt x="42228" y="33273"/>
                </a:lnTo>
                <a:lnTo>
                  <a:pt x="40512" y="43814"/>
                </a:lnTo>
                <a:lnTo>
                  <a:pt x="56133" y="43814"/>
                </a:lnTo>
                <a:lnTo>
                  <a:pt x="57150" y="38734"/>
                </a:lnTo>
                <a:lnTo>
                  <a:pt x="58232" y="32892"/>
                </a:lnTo>
                <a:lnTo>
                  <a:pt x="59181" y="27431"/>
                </a:lnTo>
                <a:close/>
              </a:path>
              <a:path w="217170" h="160020">
                <a:moveTo>
                  <a:pt x="105537" y="5714"/>
                </a:moveTo>
                <a:lnTo>
                  <a:pt x="0" y="5714"/>
                </a:lnTo>
                <a:lnTo>
                  <a:pt x="0" y="27431"/>
                </a:lnTo>
                <a:lnTo>
                  <a:pt x="105537" y="27431"/>
                </a:lnTo>
                <a:lnTo>
                  <a:pt x="105537" y="5714"/>
                </a:lnTo>
                <a:close/>
              </a:path>
              <a:path w="217170" h="160020">
                <a:moveTo>
                  <a:pt x="171068" y="0"/>
                </a:moveTo>
                <a:lnTo>
                  <a:pt x="155320" y="0"/>
                </a:lnTo>
                <a:lnTo>
                  <a:pt x="154725" y="26380"/>
                </a:lnTo>
                <a:lnTo>
                  <a:pt x="152749" y="49498"/>
                </a:lnTo>
                <a:lnTo>
                  <a:pt x="138390" y="100089"/>
                </a:lnTo>
                <a:lnTo>
                  <a:pt x="109600" y="136397"/>
                </a:lnTo>
                <a:lnTo>
                  <a:pt x="113129" y="143208"/>
                </a:lnTo>
                <a:lnTo>
                  <a:pt x="116109" y="149351"/>
                </a:lnTo>
                <a:lnTo>
                  <a:pt x="118566" y="154828"/>
                </a:lnTo>
                <a:lnTo>
                  <a:pt x="120522" y="159638"/>
                </a:lnTo>
                <a:lnTo>
                  <a:pt x="135070" y="143730"/>
                </a:lnTo>
                <a:lnTo>
                  <a:pt x="147081" y="125523"/>
                </a:lnTo>
                <a:lnTo>
                  <a:pt x="156545" y="105007"/>
                </a:lnTo>
                <a:lnTo>
                  <a:pt x="163449" y="82168"/>
                </a:lnTo>
                <a:lnTo>
                  <a:pt x="180594" y="82168"/>
                </a:lnTo>
                <a:lnTo>
                  <a:pt x="176055" y="69107"/>
                </a:lnTo>
                <a:lnTo>
                  <a:pt x="170052" y="34289"/>
                </a:lnTo>
                <a:lnTo>
                  <a:pt x="170533" y="25931"/>
                </a:lnTo>
                <a:lnTo>
                  <a:pt x="170846" y="17430"/>
                </a:lnTo>
                <a:lnTo>
                  <a:pt x="171017" y="8786"/>
                </a:lnTo>
                <a:lnTo>
                  <a:pt x="171068" y="0"/>
                </a:lnTo>
                <a:close/>
              </a:path>
              <a:path w="217170" h="160020">
                <a:moveTo>
                  <a:pt x="180594" y="82168"/>
                </a:moveTo>
                <a:lnTo>
                  <a:pt x="163449" y="82168"/>
                </a:lnTo>
                <a:lnTo>
                  <a:pt x="170521" y="107055"/>
                </a:lnTo>
                <a:lnTo>
                  <a:pt x="179736" y="128000"/>
                </a:lnTo>
                <a:lnTo>
                  <a:pt x="191095" y="145016"/>
                </a:lnTo>
                <a:lnTo>
                  <a:pt x="204596" y="158114"/>
                </a:lnTo>
                <a:lnTo>
                  <a:pt x="206809" y="153421"/>
                </a:lnTo>
                <a:lnTo>
                  <a:pt x="209629" y="147907"/>
                </a:lnTo>
                <a:lnTo>
                  <a:pt x="213044" y="141559"/>
                </a:lnTo>
                <a:lnTo>
                  <a:pt x="217042" y="134365"/>
                </a:lnTo>
                <a:lnTo>
                  <a:pt x="199538" y="119122"/>
                </a:lnTo>
                <a:lnTo>
                  <a:pt x="185880" y="97377"/>
                </a:lnTo>
                <a:lnTo>
                  <a:pt x="180594" y="82168"/>
                </a:lnTo>
                <a:close/>
              </a:path>
            </a:pathLst>
          </a:custGeom>
          <a:solidFill>
            <a:srgbClr val="F78A22"/>
          </a:solidFill>
        </p:spPr>
        <p:txBody>
          <a:bodyPr wrap="square" lIns="0" tIns="0" rIns="0" bIns="0" rtlCol="0"/>
          <a:lstStyle/>
          <a:p/>
        </p:txBody>
      </p:sp>
      <p:sp>
        <p:nvSpPr>
          <p:cNvPr id="57" name="object 57"/>
          <p:cNvSpPr txBox="1"/>
          <p:nvPr/>
        </p:nvSpPr>
        <p:spPr>
          <a:xfrm>
            <a:off x="4798821" y="6071311"/>
            <a:ext cx="1092200" cy="195580"/>
          </a:xfrm>
          <a:prstGeom prst="rect">
            <a:avLst/>
          </a:prstGeom>
        </p:spPr>
        <p:txBody>
          <a:bodyPr wrap="square" lIns="0" tIns="0" rIns="0" bIns="0" rtlCol="0" vert="horz">
            <a:spAutoFit/>
          </a:bodyPr>
          <a:lstStyle/>
          <a:p>
            <a:pPr marL="12700">
              <a:lnSpc>
                <a:spcPct val="100000"/>
              </a:lnSpc>
            </a:pPr>
            <a:r>
              <a:rPr dirty="0" sz="1200">
                <a:solidFill>
                  <a:srgbClr val="4E565F"/>
                </a:solidFill>
                <a:latin typeface="微软雅黑"/>
                <a:cs typeface="微软雅黑"/>
              </a:rPr>
              <a:t>移动电话普及率</a:t>
            </a:r>
            <a:endParaRPr sz="1200">
              <a:latin typeface="微软雅黑"/>
              <a:cs typeface="微软雅黑"/>
            </a:endParaRPr>
          </a:p>
        </p:txBody>
      </p:sp>
      <p:sp>
        <p:nvSpPr>
          <p:cNvPr id="58" name="object 58"/>
          <p:cNvSpPr txBox="1"/>
          <p:nvPr/>
        </p:nvSpPr>
        <p:spPr>
          <a:xfrm>
            <a:off x="78739" y="6661292"/>
            <a:ext cx="3608070" cy="158750"/>
          </a:xfrm>
          <a:prstGeom prst="rect">
            <a:avLst/>
          </a:prstGeom>
        </p:spPr>
        <p:txBody>
          <a:bodyPr wrap="square" lIns="0" tIns="0" rIns="0" bIns="0" rtlCol="0" vert="horz">
            <a:spAutoFit/>
          </a:bodyPr>
          <a:lstStyle/>
          <a:p>
            <a:pPr marL="12700">
              <a:lnSpc>
                <a:spcPts val="1150"/>
              </a:lnSpc>
            </a:pPr>
            <a:r>
              <a:rPr dirty="0" sz="1050" spc="-55" i="1">
                <a:solidFill>
                  <a:srgbClr val="4F555F"/>
                </a:solidFill>
                <a:latin typeface="微软雅黑"/>
                <a:cs typeface="微软雅黑"/>
              </a:rPr>
              <a:t>来源：</a:t>
            </a:r>
            <a:r>
              <a:rPr dirty="0" sz="1050" spc="-65" i="1">
                <a:solidFill>
                  <a:srgbClr val="4F555F"/>
                </a:solidFill>
                <a:latin typeface="微软雅黑"/>
                <a:cs typeface="微软雅黑"/>
              </a:rPr>
              <a:t> </a:t>
            </a:r>
            <a:r>
              <a:rPr dirty="0" sz="1050" spc="-55" i="1">
                <a:solidFill>
                  <a:srgbClr val="4F555F"/>
                </a:solidFill>
                <a:latin typeface="微软雅黑"/>
                <a:cs typeface="微软雅黑"/>
              </a:rPr>
              <a:t>左图来源于国家统计局，右图根据中国人民银行数据整理</a:t>
            </a:r>
            <a:endParaRPr sz="1050">
              <a:latin typeface="微软雅黑"/>
              <a:cs typeface="微软雅黑"/>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5018659" y="2937764"/>
            <a:ext cx="2156460"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开放银行实践</a:t>
            </a:r>
            <a:endParaRPr sz="2800"/>
          </a:p>
        </p:txBody>
      </p:sp>
      <p:sp>
        <p:nvSpPr>
          <p:cNvPr id="8" name="object 8"/>
          <p:cNvSpPr txBox="1"/>
          <p:nvPr/>
        </p:nvSpPr>
        <p:spPr>
          <a:xfrm>
            <a:off x="11857990" y="6297221"/>
            <a:ext cx="175260" cy="177800"/>
          </a:xfrm>
          <a:prstGeom prst="rect">
            <a:avLst/>
          </a:prstGeom>
        </p:spPr>
        <p:txBody>
          <a:bodyPr wrap="square" lIns="0" tIns="0" rIns="0" bIns="0" rtlCol="0" vert="horz">
            <a:spAutoFit/>
          </a:bodyPr>
          <a:lstStyle/>
          <a:p>
            <a:pPr marL="12700">
              <a:lnSpc>
                <a:spcPts val="1310"/>
              </a:lnSpc>
            </a:pPr>
            <a:r>
              <a:rPr dirty="0" sz="1200" spc="-85">
                <a:solidFill>
                  <a:srgbClr val="F9F9F9"/>
                </a:solidFill>
                <a:latin typeface="Arial"/>
                <a:cs typeface="Arial"/>
              </a:rPr>
              <a:t>11</a:t>
            </a:r>
            <a:endParaRPr sz="1200">
              <a:latin typeface="Arial"/>
              <a:cs typeface="Arial"/>
            </a:endParaRPr>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4733035" y="3471417"/>
            <a:ext cx="2729230" cy="274320"/>
          </a:xfrm>
          <a:prstGeom prst="rect">
            <a:avLst/>
          </a:prstGeom>
        </p:spPr>
        <p:txBody>
          <a:bodyPr wrap="square" lIns="0" tIns="0" rIns="0" bIns="0" rtlCol="0" vert="horz">
            <a:spAutoFit/>
          </a:bodyPr>
          <a:lstStyle/>
          <a:p>
            <a:pPr marL="12700">
              <a:lnSpc>
                <a:spcPct val="100000"/>
              </a:lnSpc>
            </a:pPr>
            <a:r>
              <a:rPr dirty="0" sz="1800" spc="-5">
                <a:solidFill>
                  <a:srgbClr val="949B9B"/>
                </a:solidFill>
                <a:latin typeface="Arial"/>
                <a:cs typeface="Arial"/>
              </a:rPr>
              <a:t>Practices of Open</a:t>
            </a:r>
            <a:r>
              <a:rPr dirty="0" sz="1800" spc="-25">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614406" y="518159"/>
            <a:ext cx="14033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Part.1</a:t>
            </a:r>
            <a:r>
              <a:rPr dirty="0" sz="1200" spc="-80">
                <a:solidFill>
                  <a:srgbClr val="5E666F"/>
                </a:solidFill>
                <a:latin typeface="微软雅黑"/>
                <a:cs typeface="微软雅黑"/>
              </a:rPr>
              <a:t> </a:t>
            </a:r>
            <a:r>
              <a:rPr dirty="0" sz="1200">
                <a:solidFill>
                  <a:srgbClr val="5E666F"/>
                </a:solidFill>
                <a:latin typeface="微软雅黑"/>
                <a:cs typeface="微软雅黑"/>
              </a:rPr>
              <a:t>开放银行现状</a:t>
            </a:r>
            <a:endParaRPr sz="1200">
              <a:latin typeface="微软雅黑"/>
              <a:cs typeface="微软雅黑"/>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7" name="object 7"/>
          <p:cNvSpPr txBox="1"/>
          <p:nvPr/>
        </p:nvSpPr>
        <p:spPr>
          <a:xfrm>
            <a:off x="11847321" y="6310023"/>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12</a:t>
            </a:r>
            <a:endParaRPr sz="1200">
              <a:latin typeface="Arial"/>
              <a:cs typeface="Arial"/>
            </a:endParaRPr>
          </a:p>
        </p:txBody>
      </p:sp>
      <p:sp>
        <p:nvSpPr>
          <p:cNvPr id="8" name="object 8"/>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9" name="object 9"/>
          <p:cNvSpPr txBox="1"/>
          <p:nvPr/>
        </p:nvSpPr>
        <p:spPr>
          <a:xfrm>
            <a:off x="1617979" y="6437874"/>
            <a:ext cx="6769100" cy="158750"/>
          </a:xfrm>
          <a:prstGeom prst="rect">
            <a:avLst/>
          </a:prstGeom>
        </p:spPr>
        <p:txBody>
          <a:bodyPr wrap="square" lIns="0" tIns="0" rIns="0" bIns="0" rtlCol="0" vert="horz">
            <a:spAutoFit/>
          </a:bodyPr>
          <a:lstStyle/>
          <a:p>
            <a:pPr marL="12700">
              <a:lnSpc>
                <a:spcPts val="1150"/>
              </a:lnSpc>
            </a:pPr>
            <a:r>
              <a:rPr dirty="0" sz="1050" spc="-55" i="1">
                <a:solidFill>
                  <a:srgbClr val="5B616C"/>
                </a:solidFill>
                <a:latin typeface="微软雅黑"/>
                <a:cs typeface="微软雅黑"/>
              </a:rPr>
              <a:t>注：</a:t>
            </a:r>
            <a:r>
              <a:rPr dirty="0" sz="1050" spc="-40" i="1">
                <a:solidFill>
                  <a:srgbClr val="5B616C"/>
                </a:solidFill>
                <a:latin typeface="微软雅黑"/>
                <a:cs typeface="微软雅黑"/>
              </a:rPr>
              <a:t> </a:t>
            </a:r>
            <a:r>
              <a:rPr dirty="0" sz="1000" spc="-15">
                <a:solidFill>
                  <a:srgbClr val="4E565F"/>
                </a:solidFill>
                <a:latin typeface="微软雅黑"/>
                <a:cs typeface="微软雅黑"/>
              </a:rPr>
              <a:t>★</a:t>
            </a:r>
            <a:r>
              <a:rPr dirty="0" sz="1050" spc="-15" i="1">
                <a:solidFill>
                  <a:srgbClr val="4E565F"/>
                </a:solidFill>
                <a:latin typeface="微软雅黑"/>
                <a:cs typeface="微软雅黑"/>
              </a:rPr>
              <a:t>越多代表相应程度越高，如</a:t>
            </a:r>
            <a:r>
              <a:rPr dirty="0" sz="1000" spc="-15">
                <a:solidFill>
                  <a:srgbClr val="4E565F"/>
                </a:solidFill>
                <a:latin typeface="微软雅黑"/>
                <a:cs typeface="微软雅黑"/>
              </a:rPr>
              <a:t>★★★★★代表资金投入最多、风险最高、建设周期最长、银行对平台的掌控能力最强。</a:t>
            </a:r>
            <a:endParaRPr sz="10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40"/>
              </a:lnSpc>
            </a:pPr>
            <a:r>
              <a:rPr dirty="0">
                <a:solidFill>
                  <a:srgbClr val="1D9ED2"/>
                </a:solidFill>
              </a:rPr>
              <a:t>根据资金、风险、建设周期、对平台掌控能力的要求不同，开</a:t>
            </a:r>
          </a:p>
          <a:p>
            <a:pPr marL="12700">
              <a:lnSpc>
                <a:spcPts val="2740"/>
              </a:lnSpc>
            </a:pPr>
            <a:r>
              <a:rPr dirty="0" spc="-5">
                <a:solidFill>
                  <a:srgbClr val="1D9ED2"/>
                </a:solidFill>
              </a:rPr>
              <a:t>放银行建设模式可以分为四类：自建、投资、合作、联盟</a:t>
            </a:r>
          </a:p>
        </p:txBody>
      </p:sp>
      <p:graphicFrame>
        <p:nvGraphicFramePr>
          <p:cNvPr id="5" name="object 5"/>
          <p:cNvGraphicFramePr>
            <a:graphicFrameLocks noGrp="1"/>
          </p:cNvGraphicFramePr>
          <p:nvPr/>
        </p:nvGraphicFramePr>
        <p:xfrm>
          <a:off x="1288796" y="4559274"/>
          <a:ext cx="9614535" cy="1775460"/>
        </p:xfrm>
        <a:graphic>
          <a:graphicData uri="http://schemas.openxmlformats.org/drawingml/2006/table">
            <a:tbl>
              <a:tblPr firstRow="1" bandRow="1">
                <a:tableStyleId>{2D5ABB26-0587-4C30-8999-92F81FD0307C}</a:tableStyleId>
              </a:tblPr>
              <a:tblGrid>
                <a:gridCol w="1922906"/>
                <a:gridCol w="1922907"/>
                <a:gridCol w="1922780"/>
                <a:gridCol w="1922906"/>
                <a:gridCol w="1922906"/>
              </a:tblGrid>
              <a:tr h="387121">
                <a:tc>
                  <a:txBody>
                    <a:bodyPr/>
                    <a:lstStyle/>
                    <a:p>
                      <a:pPr algn="ctr" marL="1270">
                        <a:lnSpc>
                          <a:spcPct val="100000"/>
                        </a:lnSpc>
                        <a:spcBef>
                          <a:spcPts val="810"/>
                        </a:spcBef>
                      </a:pPr>
                      <a:r>
                        <a:rPr dirty="0" sz="1200">
                          <a:solidFill>
                            <a:srgbClr val="FFFFFF"/>
                          </a:solidFill>
                          <a:latin typeface="微软雅黑"/>
                          <a:cs typeface="微软雅黑"/>
                        </a:rPr>
                        <a:t>开放银行建设模式</a:t>
                      </a:r>
                      <a:endParaRPr sz="1200">
                        <a:latin typeface="微软雅黑"/>
                        <a:cs typeface="微软雅黑"/>
                      </a:endParaRPr>
                    </a:p>
                  </a:txBody>
                  <a:tcPr marL="0" marR="0" marB="0" marT="0">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810"/>
                        </a:spcBef>
                      </a:pPr>
                      <a:r>
                        <a:rPr dirty="0" sz="1200">
                          <a:solidFill>
                            <a:srgbClr val="FFFFFF"/>
                          </a:solidFill>
                          <a:latin typeface="微软雅黑"/>
                          <a:cs typeface="微软雅黑"/>
                        </a:rPr>
                        <a:t>资金投入</a:t>
                      </a:r>
                      <a:endParaRPr sz="1200">
                        <a:latin typeface="微软雅黑"/>
                        <a:cs typeface="微软雅黑"/>
                      </a:endParaRPr>
                    </a:p>
                  </a:txBody>
                  <a:tcPr marL="0" marR="0" marB="0" marT="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810"/>
                        </a:spcBef>
                      </a:pPr>
                      <a:r>
                        <a:rPr dirty="0" sz="1200">
                          <a:solidFill>
                            <a:srgbClr val="FFFFFF"/>
                          </a:solidFill>
                          <a:latin typeface="微软雅黑"/>
                          <a:cs typeface="微软雅黑"/>
                        </a:rPr>
                        <a:t>风险</a:t>
                      </a:r>
                      <a:endParaRPr sz="1200">
                        <a:latin typeface="微软雅黑"/>
                        <a:cs typeface="微软雅黑"/>
                      </a:endParaRPr>
                    </a:p>
                  </a:txBody>
                  <a:tcPr marL="0" marR="0" marB="0" marT="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810"/>
                        </a:spcBef>
                      </a:pPr>
                      <a:r>
                        <a:rPr dirty="0" sz="1200">
                          <a:solidFill>
                            <a:srgbClr val="FFFFFF"/>
                          </a:solidFill>
                          <a:latin typeface="微软雅黑"/>
                          <a:cs typeface="微软雅黑"/>
                        </a:rPr>
                        <a:t>建设周期</a:t>
                      </a:r>
                      <a:endParaRPr sz="1200">
                        <a:latin typeface="微软雅黑"/>
                        <a:cs typeface="微软雅黑"/>
                      </a:endParaRPr>
                    </a:p>
                  </a:txBody>
                  <a:tcPr marL="0" marR="0" marB="0" marT="0">
                    <a:lnL w="6350">
                      <a:solidFill>
                        <a:srgbClr val="FFFFFF"/>
                      </a:solidFill>
                      <a:prstDash val="solid"/>
                    </a:lnL>
                    <a:lnR w="6350">
                      <a:solidFill>
                        <a:srgbClr val="FFFFFF"/>
                      </a:solidFill>
                      <a:prstDash val="solid"/>
                    </a:lnR>
                    <a:lnB w="19050">
                      <a:solidFill>
                        <a:srgbClr val="FFFFFF"/>
                      </a:solidFill>
                      <a:prstDash val="solid"/>
                    </a:lnB>
                    <a:solidFill>
                      <a:srgbClr val="1D9ED2"/>
                    </a:solidFill>
                  </a:tcPr>
                </a:tc>
                <a:tc>
                  <a:txBody>
                    <a:bodyPr/>
                    <a:lstStyle/>
                    <a:p>
                      <a:pPr algn="ctr">
                        <a:lnSpc>
                          <a:spcPct val="100000"/>
                        </a:lnSpc>
                        <a:spcBef>
                          <a:spcPts val="810"/>
                        </a:spcBef>
                      </a:pPr>
                      <a:r>
                        <a:rPr dirty="0" sz="1200">
                          <a:solidFill>
                            <a:srgbClr val="FFFFFF"/>
                          </a:solidFill>
                          <a:latin typeface="微软雅黑"/>
                          <a:cs typeface="微软雅黑"/>
                        </a:rPr>
                        <a:t>银行对平台的掌控能力</a:t>
                      </a:r>
                      <a:endParaRPr sz="1200">
                        <a:latin typeface="微软雅黑"/>
                        <a:cs typeface="微软雅黑"/>
                      </a:endParaRPr>
                    </a:p>
                  </a:txBody>
                  <a:tcPr marL="0" marR="0" marB="0" marT="0">
                    <a:lnL w="6350">
                      <a:solidFill>
                        <a:srgbClr val="FFFFFF"/>
                      </a:solidFill>
                      <a:prstDash val="solid"/>
                    </a:lnL>
                    <a:lnB w="19050">
                      <a:solidFill>
                        <a:srgbClr val="FFFFFF"/>
                      </a:solidFill>
                      <a:prstDash val="solid"/>
                    </a:lnB>
                    <a:solidFill>
                      <a:srgbClr val="1D9ED2"/>
                    </a:solidFill>
                  </a:tcPr>
                </a:tc>
              </a:tr>
              <a:tr h="347084">
                <a:tc>
                  <a:txBody>
                    <a:bodyPr/>
                    <a:lstStyle/>
                    <a:p>
                      <a:pPr algn="ctr" marL="1270">
                        <a:lnSpc>
                          <a:spcPct val="100000"/>
                        </a:lnSpc>
                        <a:spcBef>
                          <a:spcPts val="580"/>
                        </a:spcBef>
                      </a:pPr>
                      <a:r>
                        <a:rPr dirty="0" sz="1200">
                          <a:solidFill>
                            <a:srgbClr val="4E565F"/>
                          </a:solidFill>
                          <a:latin typeface="微软雅黑"/>
                          <a:cs typeface="微软雅黑"/>
                        </a:rPr>
                        <a:t>自建</a:t>
                      </a:r>
                      <a:endParaRPr sz="1200">
                        <a:latin typeface="微软雅黑"/>
                        <a:cs typeface="微软雅黑"/>
                      </a:endParaRPr>
                    </a:p>
                  </a:txBody>
                  <a:tcPr marL="0" marR="0" marB="0" marT="0">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455"/>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gn="ctr" marL="635">
                        <a:lnSpc>
                          <a:spcPct val="100000"/>
                        </a:lnSpc>
                        <a:spcBef>
                          <a:spcPts val="455"/>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gn="ctr" marL="635">
                        <a:lnSpc>
                          <a:spcPct val="100000"/>
                        </a:lnSpc>
                        <a:spcBef>
                          <a:spcPts val="455"/>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lnT w="19050">
                      <a:solidFill>
                        <a:srgbClr val="FFFFFF"/>
                      </a:solidFill>
                      <a:prstDash val="solid"/>
                    </a:lnT>
                    <a:solidFill>
                      <a:srgbClr val="E4F4FA"/>
                    </a:solidFill>
                  </a:tcPr>
                </a:tc>
                <a:tc>
                  <a:txBody>
                    <a:bodyPr/>
                    <a:lstStyle/>
                    <a:p>
                      <a:pPr algn="ctr">
                        <a:lnSpc>
                          <a:spcPct val="100000"/>
                        </a:lnSpc>
                        <a:spcBef>
                          <a:spcPts val="455"/>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T w="19050">
                      <a:solidFill>
                        <a:srgbClr val="FFFFFF"/>
                      </a:solidFill>
                      <a:prstDash val="solid"/>
                    </a:lnT>
                    <a:solidFill>
                      <a:srgbClr val="E4F4FA"/>
                    </a:solidFill>
                  </a:tcPr>
                </a:tc>
              </a:tr>
              <a:tr h="347046">
                <a:tc>
                  <a:txBody>
                    <a:bodyPr/>
                    <a:lstStyle/>
                    <a:p>
                      <a:pPr algn="ctr" marL="1270">
                        <a:lnSpc>
                          <a:spcPct val="100000"/>
                        </a:lnSpc>
                        <a:spcBef>
                          <a:spcPts val="655"/>
                        </a:spcBef>
                      </a:pPr>
                      <a:r>
                        <a:rPr dirty="0" sz="1200">
                          <a:solidFill>
                            <a:srgbClr val="4E565F"/>
                          </a:solidFill>
                          <a:latin typeface="微软雅黑"/>
                          <a:cs typeface="微软雅黑"/>
                        </a:rPr>
                        <a:t>投资</a:t>
                      </a:r>
                      <a:endParaRPr sz="1200">
                        <a:latin typeface="微软雅黑"/>
                        <a:cs typeface="微软雅黑"/>
                      </a:endParaRPr>
                    </a:p>
                  </a:txBody>
                  <a:tcPr marL="0" marR="0" marB="0" marT="0">
                    <a:lnR w="6350">
                      <a:solidFill>
                        <a:srgbClr val="FFFFFF"/>
                      </a:solidFill>
                      <a:prstDash val="solid"/>
                    </a:lnR>
                    <a:solidFill>
                      <a:srgbClr val="F7F7F7"/>
                    </a:solidFill>
                  </a:tcPr>
                </a:tc>
                <a:tc>
                  <a:txBody>
                    <a:bodyPr/>
                    <a:lstStyle/>
                    <a:p>
                      <a:pPr algn="ctr">
                        <a:lnSpc>
                          <a:spcPct val="100000"/>
                        </a:lnSpc>
                        <a:spcBef>
                          <a:spcPts val="530"/>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marL="1905">
                        <a:lnSpc>
                          <a:spcPct val="100000"/>
                        </a:lnSpc>
                        <a:spcBef>
                          <a:spcPts val="530"/>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marL="1905">
                        <a:lnSpc>
                          <a:spcPct val="100000"/>
                        </a:lnSpc>
                        <a:spcBef>
                          <a:spcPts val="530"/>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530"/>
                        </a:spcBef>
                      </a:pPr>
                      <a:r>
                        <a:rPr dirty="0" sz="1400" spc="-10">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solidFill>
                      <a:srgbClr val="F7F7F7"/>
                    </a:solidFill>
                  </a:tcPr>
                </a:tc>
              </a:tr>
              <a:tr h="347052">
                <a:tc>
                  <a:txBody>
                    <a:bodyPr/>
                    <a:lstStyle/>
                    <a:p>
                      <a:pPr algn="ctr" marL="1270">
                        <a:lnSpc>
                          <a:spcPct val="100000"/>
                        </a:lnSpc>
                        <a:spcBef>
                          <a:spcPts val="655"/>
                        </a:spcBef>
                      </a:pPr>
                      <a:r>
                        <a:rPr dirty="0" sz="1200">
                          <a:solidFill>
                            <a:srgbClr val="4E565F"/>
                          </a:solidFill>
                          <a:latin typeface="微软雅黑"/>
                          <a:cs typeface="微软雅黑"/>
                        </a:rPr>
                        <a:t>合作</a:t>
                      </a:r>
                      <a:endParaRPr sz="1200">
                        <a:latin typeface="微软雅黑"/>
                        <a:cs typeface="微软雅黑"/>
                      </a:endParaRPr>
                    </a:p>
                  </a:txBody>
                  <a:tcPr marL="0" marR="0" marB="0" marT="0">
                    <a:lnR w="6350">
                      <a:solidFill>
                        <a:srgbClr val="FFFFFF"/>
                      </a:solidFill>
                      <a:prstDash val="solid"/>
                    </a:lnR>
                    <a:solidFill>
                      <a:srgbClr val="E4F4FA"/>
                    </a:solidFill>
                  </a:tcPr>
                </a:tc>
                <a:tc>
                  <a:txBody>
                    <a:bodyPr/>
                    <a:lstStyle/>
                    <a:p>
                      <a:pPr algn="ctr">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E4F4FA"/>
                    </a:solidFill>
                  </a:tcPr>
                </a:tc>
                <a:tc>
                  <a:txBody>
                    <a:bodyPr/>
                    <a:lstStyle/>
                    <a:p>
                      <a:pPr algn="ctr" marL="1905">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E4F4FA"/>
                    </a:solidFill>
                  </a:tcPr>
                </a:tc>
                <a:tc>
                  <a:txBody>
                    <a:bodyPr/>
                    <a:lstStyle/>
                    <a:p>
                      <a:pPr algn="ctr">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solidFill>
                      <a:srgbClr val="E4F4FA"/>
                    </a:solidFill>
                  </a:tcPr>
                </a:tc>
              </a:tr>
              <a:tr h="347052">
                <a:tc>
                  <a:txBody>
                    <a:bodyPr/>
                    <a:lstStyle/>
                    <a:p>
                      <a:pPr algn="ctr" marL="1270">
                        <a:lnSpc>
                          <a:spcPct val="100000"/>
                        </a:lnSpc>
                        <a:spcBef>
                          <a:spcPts val="655"/>
                        </a:spcBef>
                      </a:pPr>
                      <a:r>
                        <a:rPr dirty="0" sz="1200">
                          <a:solidFill>
                            <a:srgbClr val="4E565F"/>
                          </a:solidFill>
                          <a:latin typeface="微软雅黑"/>
                          <a:cs typeface="微软雅黑"/>
                        </a:rPr>
                        <a:t>联盟</a:t>
                      </a:r>
                      <a:endParaRPr sz="1200">
                        <a:latin typeface="微软雅黑"/>
                        <a:cs typeface="微软雅黑"/>
                      </a:endParaRPr>
                    </a:p>
                  </a:txBody>
                  <a:tcPr marL="0" marR="0" marB="0" marT="0">
                    <a:lnR w="6350">
                      <a:solidFill>
                        <a:srgbClr val="FFFFFF"/>
                      </a:solidFill>
                      <a:prstDash val="solid"/>
                    </a:lnR>
                    <a:solidFill>
                      <a:srgbClr val="F7F7F7"/>
                    </a:solidFill>
                  </a:tcPr>
                </a:tc>
                <a:tc>
                  <a:txBody>
                    <a:bodyPr/>
                    <a:lstStyle/>
                    <a:p>
                      <a:pPr algn="ctr" marL="635">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marL="1270">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marL="1905">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lnR w="6350">
                      <a:solidFill>
                        <a:srgbClr val="FFFFFF"/>
                      </a:solidFill>
                      <a:prstDash val="solid"/>
                    </a:lnR>
                    <a:solidFill>
                      <a:srgbClr val="F7F7F7"/>
                    </a:solidFill>
                  </a:tcPr>
                </a:tc>
                <a:tc>
                  <a:txBody>
                    <a:bodyPr/>
                    <a:lstStyle/>
                    <a:p>
                      <a:pPr algn="ctr">
                        <a:lnSpc>
                          <a:spcPct val="100000"/>
                        </a:lnSpc>
                        <a:spcBef>
                          <a:spcPts val="525"/>
                        </a:spcBef>
                      </a:pPr>
                      <a:r>
                        <a:rPr dirty="0" sz="1400" spc="-5">
                          <a:solidFill>
                            <a:srgbClr val="4E565F"/>
                          </a:solidFill>
                          <a:latin typeface="微软雅黑"/>
                          <a:cs typeface="微软雅黑"/>
                        </a:rPr>
                        <a:t>★☆☆☆☆</a:t>
                      </a:r>
                      <a:endParaRPr sz="1400">
                        <a:latin typeface="微软雅黑"/>
                        <a:cs typeface="微软雅黑"/>
                      </a:endParaRPr>
                    </a:p>
                  </a:txBody>
                  <a:tcPr marL="0" marR="0" marB="0" marT="0">
                    <a:lnL w="6350">
                      <a:solidFill>
                        <a:srgbClr val="FFFFFF"/>
                      </a:solidFill>
                      <a:prstDash val="solid"/>
                    </a:lnL>
                    <a:solidFill>
                      <a:srgbClr val="F7F7F7"/>
                    </a:solidFill>
                  </a:tcPr>
                </a:tc>
              </a:tr>
            </a:tbl>
          </a:graphicData>
        </a:graphic>
      </p:graphicFrame>
      <p:sp>
        <p:nvSpPr>
          <p:cNvPr id="6" name="object 6"/>
          <p:cNvSpPr txBox="1"/>
          <p:nvPr/>
        </p:nvSpPr>
        <p:spPr>
          <a:xfrm>
            <a:off x="829767" y="1253490"/>
            <a:ext cx="10793095" cy="3165475"/>
          </a:xfrm>
          <a:prstGeom prst="rect">
            <a:avLst/>
          </a:prstGeom>
        </p:spPr>
        <p:txBody>
          <a:bodyPr wrap="square" lIns="0" tIns="0" rIns="0" bIns="0" rtlCol="0" vert="horz">
            <a:spAutoFit/>
          </a:bodyPr>
          <a:lstStyle/>
          <a:p>
            <a:pPr marL="12700">
              <a:lnSpc>
                <a:spcPct val="100000"/>
              </a:lnSpc>
            </a:pPr>
            <a:r>
              <a:rPr dirty="0" sz="1400" spc="540">
                <a:solidFill>
                  <a:srgbClr val="1D9FD1"/>
                </a:solidFill>
                <a:latin typeface="Arial Unicode MS"/>
                <a:cs typeface="Arial Unicode MS"/>
              </a:rPr>
              <a:t>◆</a:t>
            </a:r>
            <a:r>
              <a:rPr dirty="0" sz="1400" spc="385">
                <a:solidFill>
                  <a:srgbClr val="1D9FD1"/>
                </a:solidFill>
                <a:latin typeface="Arial Unicode MS"/>
                <a:cs typeface="Arial Unicode MS"/>
              </a:rPr>
              <a:t> </a:t>
            </a:r>
            <a:r>
              <a:rPr dirty="0" sz="1400">
                <a:solidFill>
                  <a:srgbClr val="5E666F"/>
                </a:solidFill>
                <a:latin typeface="微软雅黑"/>
                <a:cs typeface="微软雅黑"/>
              </a:rPr>
              <a:t>根据银行对开放平台的</a:t>
            </a:r>
            <a:r>
              <a:rPr dirty="0" sz="1400" b="1" i="1">
                <a:solidFill>
                  <a:srgbClr val="1D9FD1"/>
                </a:solidFill>
                <a:latin typeface="微软雅黑"/>
                <a:cs typeface="微软雅黑"/>
              </a:rPr>
              <a:t>资金、风险、建设周期、对平台掌控能力</a:t>
            </a:r>
            <a:r>
              <a:rPr dirty="0" sz="1400">
                <a:solidFill>
                  <a:srgbClr val="5E666F"/>
                </a:solidFill>
                <a:latin typeface="微软雅黑"/>
                <a:cs typeface="微软雅黑"/>
              </a:rPr>
              <a:t>要求不同，开放银行的建设模式可以分为四类：</a:t>
            </a:r>
            <a:endParaRPr sz="1400">
              <a:latin typeface="微软雅黑"/>
              <a:cs typeface="微软雅黑"/>
            </a:endParaRPr>
          </a:p>
          <a:p>
            <a:pPr marL="641985" marR="5080" indent="-343535">
              <a:lnSpc>
                <a:spcPct val="150000"/>
              </a:lnSpc>
              <a:tabLst>
                <a:tab pos="641985" algn="l"/>
              </a:tabLst>
            </a:pPr>
            <a:r>
              <a:rPr dirty="0" sz="1400" spc="-5" b="1">
                <a:solidFill>
                  <a:srgbClr val="4F5560"/>
                </a:solidFill>
                <a:latin typeface="Arial"/>
                <a:cs typeface="Arial"/>
              </a:rPr>
              <a:t>1.	</a:t>
            </a:r>
            <a:r>
              <a:rPr dirty="0" sz="1400" spc="-5" b="1" i="1">
                <a:solidFill>
                  <a:srgbClr val="1D9FD1"/>
                </a:solidFill>
                <a:latin typeface="微软雅黑"/>
                <a:cs typeface="微软雅黑"/>
              </a:rPr>
              <a:t>自建</a:t>
            </a:r>
            <a:r>
              <a:rPr dirty="0" sz="1400" spc="-5">
                <a:solidFill>
                  <a:srgbClr val="5B616C"/>
                </a:solidFill>
                <a:latin typeface="微软雅黑"/>
                <a:cs typeface="微软雅黑"/>
              </a:rPr>
              <a:t>：对于资金雄厚、技术能力强、风险承受能力高的大型银行，建设开放银行一般优先采用自建方式以获得对平台完全的掌控能  </a:t>
            </a:r>
            <a:r>
              <a:rPr dirty="0" sz="1400">
                <a:solidFill>
                  <a:srgbClr val="5B616C"/>
                </a:solidFill>
                <a:latin typeface="微软雅黑"/>
                <a:cs typeface="微软雅黑"/>
              </a:rPr>
              <a:t>力，构建引领行业的开放银行生态系统；</a:t>
            </a:r>
            <a:endParaRPr sz="1400">
              <a:latin typeface="微软雅黑"/>
              <a:cs typeface="微软雅黑"/>
            </a:endParaRPr>
          </a:p>
          <a:p>
            <a:pPr marL="641985" marR="5080" indent="-343535">
              <a:lnSpc>
                <a:spcPts val="2520"/>
              </a:lnSpc>
              <a:spcBef>
                <a:spcPts val="220"/>
              </a:spcBef>
              <a:tabLst>
                <a:tab pos="641985" algn="l"/>
              </a:tabLst>
            </a:pPr>
            <a:r>
              <a:rPr dirty="0" sz="1400" spc="-5" b="1">
                <a:solidFill>
                  <a:srgbClr val="4F5560"/>
                </a:solidFill>
                <a:latin typeface="Arial"/>
                <a:cs typeface="Arial"/>
              </a:rPr>
              <a:t>2.	</a:t>
            </a:r>
            <a:r>
              <a:rPr dirty="0" sz="1400" spc="-5" b="1" i="1">
                <a:solidFill>
                  <a:srgbClr val="1D9FD1"/>
                </a:solidFill>
                <a:latin typeface="微软雅黑"/>
                <a:cs typeface="微软雅黑"/>
              </a:rPr>
              <a:t>投资</a:t>
            </a:r>
            <a:r>
              <a:rPr dirty="0" sz="1400" spc="-5">
                <a:solidFill>
                  <a:srgbClr val="5B616C"/>
                </a:solidFill>
                <a:latin typeface="微软雅黑"/>
                <a:cs typeface="微软雅黑"/>
              </a:rPr>
              <a:t>：对于资金充足但风险承受能力相对较低的银行，可以通过投资并购金融科技公司的方式将开放银行模式快速投向市场，借助  </a:t>
            </a:r>
            <a:r>
              <a:rPr dirty="0" sz="1400">
                <a:solidFill>
                  <a:srgbClr val="5B616C"/>
                </a:solidFill>
                <a:latin typeface="微软雅黑"/>
                <a:cs typeface="微软雅黑"/>
              </a:rPr>
              <a:t>被投资公司的经验降低失败风险；</a:t>
            </a:r>
            <a:endParaRPr sz="1400">
              <a:latin typeface="微软雅黑"/>
              <a:cs typeface="微软雅黑"/>
            </a:endParaRPr>
          </a:p>
          <a:p>
            <a:pPr marL="641985" marR="5080" indent="-343535">
              <a:lnSpc>
                <a:spcPts val="2520"/>
              </a:lnSpc>
              <a:tabLst>
                <a:tab pos="641985" algn="l"/>
              </a:tabLst>
            </a:pPr>
            <a:r>
              <a:rPr dirty="0" sz="1400" spc="-5" b="1">
                <a:solidFill>
                  <a:srgbClr val="4F5560"/>
                </a:solidFill>
                <a:latin typeface="Arial"/>
                <a:cs typeface="Arial"/>
              </a:rPr>
              <a:t>3.	</a:t>
            </a:r>
            <a:r>
              <a:rPr dirty="0" sz="1400" spc="-5" b="1" i="1">
                <a:solidFill>
                  <a:srgbClr val="1D9FD1"/>
                </a:solidFill>
                <a:latin typeface="微软雅黑"/>
                <a:cs typeface="微软雅黑"/>
              </a:rPr>
              <a:t>合作</a:t>
            </a:r>
            <a:r>
              <a:rPr dirty="0" sz="1400" spc="-5">
                <a:solidFill>
                  <a:srgbClr val="5B616C"/>
                </a:solidFill>
                <a:latin typeface="微软雅黑"/>
                <a:cs typeface="微软雅黑"/>
              </a:rPr>
              <a:t>：资金实力较差、风险承受能力低的银行可以通过合作模式构建业务针对性强（如只提供贷款、理财或支付业务）的开放银行  </a:t>
            </a:r>
            <a:r>
              <a:rPr dirty="0" sz="1400">
                <a:solidFill>
                  <a:srgbClr val="5B616C"/>
                </a:solidFill>
                <a:latin typeface="微软雅黑"/>
                <a:cs typeface="微软雅黑"/>
              </a:rPr>
              <a:t>模式，通过合作伙伴的场景需求快速取得收益；</a:t>
            </a:r>
            <a:endParaRPr sz="1400">
              <a:latin typeface="微软雅黑"/>
              <a:cs typeface="微软雅黑"/>
            </a:endParaRPr>
          </a:p>
          <a:p>
            <a:pPr marL="299085">
              <a:lnSpc>
                <a:spcPct val="100000"/>
              </a:lnSpc>
              <a:spcBef>
                <a:spcPts val="615"/>
              </a:spcBef>
              <a:tabLst>
                <a:tab pos="641985" algn="l"/>
              </a:tabLst>
            </a:pPr>
            <a:r>
              <a:rPr dirty="0" sz="1400" spc="-5" b="1">
                <a:solidFill>
                  <a:srgbClr val="4F5560"/>
                </a:solidFill>
                <a:latin typeface="Arial"/>
                <a:cs typeface="Arial"/>
              </a:rPr>
              <a:t>4.	</a:t>
            </a:r>
            <a:r>
              <a:rPr dirty="0" sz="1400" spc="-5" b="1" i="1">
                <a:solidFill>
                  <a:srgbClr val="1D9FD1"/>
                </a:solidFill>
                <a:latin typeface="微软雅黑"/>
                <a:cs typeface="微软雅黑"/>
              </a:rPr>
              <a:t>联盟</a:t>
            </a:r>
            <a:r>
              <a:rPr dirty="0" sz="1400" spc="-5">
                <a:solidFill>
                  <a:srgbClr val="5B616C"/>
                </a:solidFill>
                <a:latin typeface="微软雅黑"/>
                <a:cs typeface="微软雅黑"/>
              </a:rPr>
              <a:t>：联盟模式下，资金实力差、风险承受能力低、希望能快速开展开放银行业务的银行，可以直接参与到其他更有实力的大型银</a:t>
            </a:r>
            <a:endParaRPr sz="1400">
              <a:latin typeface="微软雅黑"/>
              <a:cs typeface="微软雅黑"/>
            </a:endParaRPr>
          </a:p>
          <a:p>
            <a:pPr marL="641985">
              <a:lnSpc>
                <a:spcPct val="100000"/>
              </a:lnSpc>
              <a:spcBef>
                <a:spcPts val="840"/>
              </a:spcBef>
            </a:pPr>
            <a:r>
              <a:rPr dirty="0" sz="1400" spc="-5">
                <a:solidFill>
                  <a:srgbClr val="5B616C"/>
                </a:solidFill>
                <a:latin typeface="微软雅黑"/>
                <a:cs typeface="微软雅黑"/>
              </a:rPr>
              <a:t>行或者金融科技公司构建的生态系统中，无需自行构建平台。</a:t>
            </a:r>
            <a:endParaRPr sz="1400">
              <a:latin typeface="微软雅黑"/>
              <a:cs typeface="微软雅黑"/>
            </a:endParaRPr>
          </a:p>
          <a:p>
            <a:pPr>
              <a:lnSpc>
                <a:spcPct val="100000"/>
              </a:lnSpc>
              <a:spcBef>
                <a:spcPts val="49"/>
              </a:spcBef>
            </a:pPr>
            <a:endParaRPr sz="1300">
              <a:latin typeface="Times New Roman"/>
              <a:cs typeface="Times New Roman"/>
            </a:endParaRPr>
          </a:p>
          <a:p>
            <a:pPr algn="ctr" marR="275590">
              <a:lnSpc>
                <a:spcPct val="100000"/>
              </a:lnSpc>
            </a:pPr>
            <a:r>
              <a:rPr dirty="0" sz="1200">
                <a:solidFill>
                  <a:srgbClr val="4E565F"/>
                </a:solidFill>
                <a:latin typeface="微软雅黑"/>
                <a:cs typeface="微软雅黑"/>
              </a:rPr>
              <a:t>亿欧智库：开放银行四种建设模式</a:t>
            </a:r>
            <a:endParaRPr sz="1200">
              <a:latin typeface="微软雅黑"/>
              <a:cs typeface="微软雅黑"/>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4" name="object 4"/>
          <p:cNvSpPr/>
          <p:nvPr/>
        </p:nvSpPr>
        <p:spPr>
          <a:xfrm>
            <a:off x="593496" y="1203960"/>
            <a:ext cx="11237519" cy="5519157"/>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7601414" y="1379219"/>
            <a:ext cx="53340" cy="37465"/>
          </a:xfrm>
          <a:custGeom>
            <a:avLst/>
            <a:gdLst/>
            <a:ahLst/>
            <a:cxnLst/>
            <a:rect l="l" t="t" r="r" b="b"/>
            <a:pathLst>
              <a:path w="53340" h="37465">
                <a:moveTo>
                  <a:pt x="49628" y="22766"/>
                </a:moveTo>
                <a:lnTo>
                  <a:pt x="21020" y="22766"/>
                </a:lnTo>
                <a:lnTo>
                  <a:pt x="28158" y="29606"/>
                </a:lnTo>
                <a:lnTo>
                  <a:pt x="34510" y="37232"/>
                </a:lnTo>
                <a:lnTo>
                  <a:pt x="47541" y="37464"/>
                </a:lnTo>
                <a:lnTo>
                  <a:pt x="53173" y="27650"/>
                </a:lnTo>
                <a:lnTo>
                  <a:pt x="49628" y="22766"/>
                </a:lnTo>
                <a:close/>
              </a:path>
              <a:path w="53340" h="37465">
                <a:moveTo>
                  <a:pt x="30777" y="0"/>
                </a:moveTo>
                <a:lnTo>
                  <a:pt x="22395" y="0"/>
                </a:lnTo>
                <a:lnTo>
                  <a:pt x="23312" y="12640"/>
                </a:lnTo>
                <a:lnTo>
                  <a:pt x="10870" y="17113"/>
                </a:lnTo>
                <a:lnTo>
                  <a:pt x="0" y="19252"/>
                </a:lnTo>
                <a:lnTo>
                  <a:pt x="5631" y="24891"/>
                </a:lnTo>
                <a:lnTo>
                  <a:pt x="21020" y="22766"/>
                </a:lnTo>
                <a:lnTo>
                  <a:pt x="49628" y="22766"/>
                </a:lnTo>
                <a:lnTo>
                  <a:pt x="48589" y="21335"/>
                </a:lnTo>
                <a:lnTo>
                  <a:pt x="39290" y="15783"/>
                </a:lnTo>
                <a:lnTo>
                  <a:pt x="30777" y="8254"/>
                </a:lnTo>
                <a:lnTo>
                  <a:pt x="30777" y="0"/>
                </a:lnTo>
                <a:close/>
              </a:path>
            </a:pathLst>
          </a:custGeom>
          <a:solidFill>
            <a:srgbClr val="E3E6EA"/>
          </a:solidFill>
        </p:spPr>
        <p:txBody>
          <a:bodyPr wrap="square" lIns="0" tIns="0" rIns="0" bIns="0" rtlCol="0"/>
          <a:lstStyle/>
          <a:p/>
        </p:txBody>
      </p:sp>
      <p:sp>
        <p:nvSpPr>
          <p:cNvPr id="6" name="object 6"/>
          <p:cNvSpPr/>
          <p:nvPr/>
        </p:nvSpPr>
        <p:spPr>
          <a:xfrm>
            <a:off x="7837931" y="1394938"/>
            <a:ext cx="79375" cy="38100"/>
          </a:xfrm>
          <a:custGeom>
            <a:avLst/>
            <a:gdLst/>
            <a:ahLst/>
            <a:cxnLst/>
            <a:rect l="l" t="t" r="r" b="b"/>
            <a:pathLst>
              <a:path w="79375" h="38100">
                <a:moveTo>
                  <a:pt x="38719" y="9090"/>
                </a:moveTo>
                <a:lnTo>
                  <a:pt x="28162" y="10031"/>
                </a:lnTo>
                <a:lnTo>
                  <a:pt x="16033" y="14733"/>
                </a:lnTo>
                <a:lnTo>
                  <a:pt x="0" y="17555"/>
                </a:lnTo>
                <a:lnTo>
                  <a:pt x="4169" y="28031"/>
                </a:lnTo>
                <a:lnTo>
                  <a:pt x="14589" y="32113"/>
                </a:lnTo>
                <a:lnTo>
                  <a:pt x="28128" y="33932"/>
                </a:lnTo>
                <a:lnTo>
                  <a:pt x="41656" y="37621"/>
                </a:lnTo>
                <a:lnTo>
                  <a:pt x="47416" y="35800"/>
                </a:lnTo>
                <a:lnTo>
                  <a:pt x="53165" y="32097"/>
                </a:lnTo>
                <a:lnTo>
                  <a:pt x="60461" y="29156"/>
                </a:lnTo>
                <a:lnTo>
                  <a:pt x="70903" y="29156"/>
                </a:lnTo>
                <a:lnTo>
                  <a:pt x="71586" y="20697"/>
                </a:lnTo>
                <a:lnTo>
                  <a:pt x="72316" y="17555"/>
                </a:lnTo>
                <a:lnTo>
                  <a:pt x="50038" y="17555"/>
                </a:lnTo>
                <a:lnTo>
                  <a:pt x="38719" y="9090"/>
                </a:lnTo>
                <a:close/>
              </a:path>
              <a:path w="79375" h="38100">
                <a:moveTo>
                  <a:pt x="70903" y="29156"/>
                </a:moveTo>
                <a:lnTo>
                  <a:pt x="60461" y="29156"/>
                </a:lnTo>
                <a:lnTo>
                  <a:pt x="70866" y="29620"/>
                </a:lnTo>
                <a:lnTo>
                  <a:pt x="70903" y="29156"/>
                </a:lnTo>
                <a:close/>
              </a:path>
              <a:path w="79375" h="38100">
                <a:moveTo>
                  <a:pt x="65307" y="0"/>
                </a:moveTo>
                <a:lnTo>
                  <a:pt x="58404" y="4966"/>
                </a:lnTo>
                <a:lnTo>
                  <a:pt x="54619" y="12195"/>
                </a:lnTo>
                <a:lnTo>
                  <a:pt x="50038" y="17555"/>
                </a:lnTo>
                <a:lnTo>
                  <a:pt x="72316" y="17555"/>
                </a:lnTo>
                <a:lnTo>
                  <a:pt x="73485" y="12523"/>
                </a:lnTo>
                <a:lnTo>
                  <a:pt x="76170" y="5849"/>
                </a:lnTo>
                <a:lnTo>
                  <a:pt x="79248" y="1426"/>
                </a:lnTo>
                <a:lnTo>
                  <a:pt x="65307" y="0"/>
                </a:lnTo>
                <a:close/>
              </a:path>
            </a:pathLst>
          </a:custGeom>
          <a:solidFill>
            <a:srgbClr val="E3E6EA"/>
          </a:solidFill>
        </p:spPr>
        <p:txBody>
          <a:bodyPr wrap="square" lIns="0" tIns="0" rIns="0" bIns="0" rtlCol="0"/>
          <a:lstStyle/>
          <a:p/>
        </p:txBody>
      </p:sp>
      <p:sp>
        <p:nvSpPr>
          <p:cNvPr id="7" name="object 7"/>
          <p:cNvSpPr/>
          <p:nvPr/>
        </p:nvSpPr>
        <p:spPr>
          <a:xfrm>
            <a:off x="7345298" y="1412747"/>
            <a:ext cx="92710" cy="46355"/>
          </a:xfrm>
          <a:custGeom>
            <a:avLst/>
            <a:gdLst/>
            <a:ahLst/>
            <a:cxnLst/>
            <a:rect l="l" t="t" r="r" b="b"/>
            <a:pathLst>
              <a:path w="92709" h="46355">
                <a:moveTo>
                  <a:pt x="74999" y="28701"/>
                </a:moveTo>
                <a:lnTo>
                  <a:pt x="37719" y="28701"/>
                </a:lnTo>
                <a:lnTo>
                  <a:pt x="39749" y="32422"/>
                </a:lnTo>
                <a:lnTo>
                  <a:pt x="41386" y="39989"/>
                </a:lnTo>
                <a:lnTo>
                  <a:pt x="45380" y="46007"/>
                </a:lnTo>
                <a:lnTo>
                  <a:pt x="54482" y="45085"/>
                </a:lnTo>
                <a:lnTo>
                  <a:pt x="63716" y="40112"/>
                </a:lnTo>
                <a:lnTo>
                  <a:pt x="71770" y="32829"/>
                </a:lnTo>
                <a:lnTo>
                  <a:pt x="74999" y="28701"/>
                </a:lnTo>
                <a:close/>
              </a:path>
              <a:path w="92709" h="46355">
                <a:moveTo>
                  <a:pt x="2946" y="11765"/>
                </a:moveTo>
                <a:lnTo>
                  <a:pt x="0" y="20574"/>
                </a:lnTo>
                <a:lnTo>
                  <a:pt x="8381" y="20574"/>
                </a:lnTo>
                <a:lnTo>
                  <a:pt x="12573" y="36956"/>
                </a:lnTo>
                <a:lnTo>
                  <a:pt x="25146" y="36956"/>
                </a:lnTo>
                <a:lnTo>
                  <a:pt x="37719" y="28701"/>
                </a:lnTo>
                <a:lnTo>
                  <a:pt x="74999" y="28701"/>
                </a:lnTo>
                <a:lnTo>
                  <a:pt x="77468" y="25546"/>
                </a:lnTo>
                <a:lnTo>
                  <a:pt x="79628" y="20574"/>
                </a:lnTo>
                <a:lnTo>
                  <a:pt x="82182" y="14466"/>
                </a:lnTo>
                <a:lnTo>
                  <a:pt x="82718" y="14198"/>
                </a:lnTo>
                <a:lnTo>
                  <a:pt x="27699" y="14198"/>
                </a:lnTo>
                <a:lnTo>
                  <a:pt x="14144" y="11826"/>
                </a:lnTo>
                <a:lnTo>
                  <a:pt x="2946" y="11765"/>
                </a:lnTo>
                <a:close/>
              </a:path>
              <a:path w="92709" h="46355">
                <a:moveTo>
                  <a:pt x="92201" y="0"/>
                </a:moveTo>
                <a:lnTo>
                  <a:pt x="76027" y="1778"/>
                </a:lnTo>
                <a:lnTo>
                  <a:pt x="51536" y="2286"/>
                </a:lnTo>
                <a:lnTo>
                  <a:pt x="37719" y="4063"/>
                </a:lnTo>
                <a:lnTo>
                  <a:pt x="41909" y="12318"/>
                </a:lnTo>
                <a:lnTo>
                  <a:pt x="37719" y="12318"/>
                </a:lnTo>
                <a:lnTo>
                  <a:pt x="27699" y="14198"/>
                </a:lnTo>
                <a:lnTo>
                  <a:pt x="82718" y="14198"/>
                </a:lnTo>
                <a:lnTo>
                  <a:pt x="87455" y="11826"/>
                </a:lnTo>
                <a:lnTo>
                  <a:pt x="92005" y="8393"/>
                </a:lnTo>
                <a:lnTo>
                  <a:pt x="92201" y="0"/>
                </a:lnTo>
                <a:close/>
              </a:path>
            </a:pathLst>
          </a:custGeom>
          <a:solidFill>
            <a:srgbClr val="E3E6EA"/>
          </a:solidFill>
        </p:spPr>
        <p:txBody>
          <a:bodyPr wrap="square" lIns="0" tIns="0" rIns="0" bIns="0" rtlCol="0"/>
          <a:lstStyle/>
          <a:p/>
        </p:txBody>
      </p:sp>
      <p:sp>
        <p:nvSpPr>
          <p:cNvPr id="8" name="object 8"/>
          <p:cNvSpPr/>
          <p:nvPr/>
        </p:nvSpPr>
        <p:spPr>
          <a:xfrm>
            <a:off x="7754576" y="1413002"/>
            <a:ext cx="64769" cy="19685"/>
          </a:xfrm>
          <a:custGeom>
            <a:avLst/>
            <a:gdLst/>
            <a:ahLst/>
            <a:cxnLst/>
            <a:rect l="l" t="t" r="r" b="b"/>
            <a:pathLst>
              <a:path w="64770" h="19684">
                <a:moveTo>
                  <a:pt x="22395" y="0"/>
                </a:moveTo>
                <a:lnTo>
                  <a:pt x="19121" y="6342"/>
                </a:lnTo>
                <a:lnTo>
                  <a:pt x="8774" y="6826"/>
                </a:lnTo>
                <a:lnTo>
                  <a:pt x="0" y="8786"/>
                </a:lnTo>
                <a:lnTo>
                  <a:pt x="1440" y="19558"/>
                </a:lnTo>
                <a:lnTo>
                  <a:pt x="64305" y="19558"/>
                </a:lnTo>
                <a:lnTo>
                  <a:pt x="62472" y="6572"/>
                </a:lnTo>
                <a:lnTo>
                  <a:pt x="50845" y="4127"/>
                </a:lnTo>
                <a:lnTo>
                  <a:pt x="33658" y="4127"/>
                </a:lnTo>
                <a:lnTo>
                  <a:pt x="22395" y="0"/>
                </a:lnTo>
                <a:close/>
              </a:path>
              <a:path w="64770" h="19684">
                <a:moveTo>
                  <a:pt x="49637" y="3873"/>
                </a:moveTo>
                <a:lnTo>
                  <a:pt x="33658" y="4127"/>
                </a:lnTo>
                <a:lnTo>
                  <a:pt x="50845" y="4127"/>
                </a:lnTo>
                <a:lnTo>
                  <a:pt x="49637" y="3873"/>
                </a:lnTo>
                <a:close/>
              </a:path>
            </a:pathLst>
          </a:custGeom>
          <a:solidFill>
            <a:srgbClr val="E3E6EA"/>
          </a:solidFill>
        </p:spPr>
        <p:txBody>
          <a:bodyPr wrap="square" lIns="0" tIns="0" rIns="0" bIns="0" rtlCol="0"/>
          <a:lstStyle/>
          <a:p/>
        </p:txBody>
      </p:sp>
      <p:sp>
        <p:nvSpPr>
          <p:cNvPr id="9" name="object 9"/>
          <p:cNvSpPr/>
          <p:nvPr/>
        </p:nvSpPr>
        <p:spPr>
          <a:xfrm>
            <a:off x="7623047" y="1441703"/>
            <a:ext cx="83820" cy="29845"/>
          </a:xfrm>
          <a:custGeom>
            <a:avLst/>
            <a:gdLst/>
            <a:ahLst/>
            <a:cxnLst/>
            <a:rect l="l" t="t" r="r" b="b"/>
            <a:pathLst>
              <a:path w="83820" h="29844">
                <a:moveTo>
                  <a:pt x="71247" y="0"/>
                </a:moveTo>
                <a:lnTo>
                  <a:pt x="54810" y="7508"/>
                </a:lnTo>
                <a:lnTo>
                  <a:pt x="34051" y="10255"/>
                </a:lnTo>
                <a:lnTo>
                  <a:pt x="14079" y="13716"/>
                </a:lnTo>
                <a:lnTo>
                  <a:pt x="0" y="23368"/>
                </a:lnTo>
                <a:lnTo>
                  <a:pt x="12900" y="28912"/>
                </a:lnTo>
                <a:lnTo>
                  <a:pt x="30908" y="29718"/>
                </a:lnTo>
                <a:lnTo>
                  <a:pt x="51274" y="28332"/>
                </a:lnTo>
                <a:lnTo>
                  <a:pt x="71247" y="27305"/>
                </a:lnTo>
                <a:lnTo>
                  <a:pt x="75372" y="16430"/>
                </a:lnTo>
                <a:lnTo>
                  <a:pt x="82248" y="10699"/>
                </a:lnTo>
                <a:lnTo>
                  <a:pt x="83623" y="6445"/>
                </a:lnTo>
                <a:lnTo>
                  <a:pt x="71247" y="0"/>
                </a:lnTo>
                <a:close/>
              </a:path>
            </a:pathLst>
          </a:custGeom>
          <a:solidFill>
            <a:srgbClr val="E3E6EA"/>
          </a:solidFill>
        </p:spPr>
        <p:txBody>
          <a:bodyPr wrap="square" lIns="0" tIns="0" rIns="0" bIns="0" rtlCol="0"/>
          <a:lstStyle/>
          <a:p/>
        </p:txBody>
      </p:sp>
      <p:sp>
        <p:nvSpPr>
          <p:cNvPr id="10" name="object 10"/>
          <p:cNvSpPr txBox="1"/>
          <p:nvPr/>
        </p:nvSpPr>
        <p:spPr>
          <a:xfrm>
            <a:off x="7505445" y="2501772"/>
            <a:ext cx="2181225" cy="3402329"/>
          </a:xfrm>
          <a:prstGeom prst="rect">
            <a:avLst/>
          </a:prstGeom>
        </p:spPr>
        <p:txBody>
          <a:bodyPr wrap="square" lIns="0" tIns="0" rIns="0" bIns="0" rtlCol="0" vert="horz">
            <a:spAutoFit/>
          </a:bodyPr>
          <a:lstStyle/>
          <a:p>
            <a:pPr marL="639445">
              <a:lnSpc>
                <a:spcPct val="100000"/>
              </a:lnSpc>
            </a:pPr>
            <a:r>
              <a:rPr dirty="0" sz="1800" b="1" i="1">
                <a:solidFill>
                  <a:srgbClr val="F68B21"/>
                </a:solidFill>
                <a:latin typeface="微软雅黑"/>
                <a:cs typeface="微软雅黑"/>
              </a:rPr>
              <a:t>新加坡</a:t>
            </a:r>
            <a:endParaRPr sz="1800">
              <a:latin typeface="微软雅黑"/>
              <a:cs typeface="微软雅黑"/>
            </a:endParaRPr>
          </a:p>
          <a:p>
            <a:pPr algn="just" marL="184785" marR="157480" indent="-172720">
              <a:lnSpc>
                <a:spcPct val="150100"/>
              </a:lnSpc>
              <a:spcBef>
                <a:spcPts val="760"/>
              </a:spcBef>
            </a:pPr>
            <a:r>
              <a:rPr dirty="0" sz="1200" spc="35">
                <a:solidFill>
                  <a:srgbClr val="4F555F"/>
                </a:solidFill>
                <a:latin typeface="Arial Unicode MS"/>
                <a:cs typeface="Arial Unicode MS"/>
              </a:rPr>
              <a:t>✓ </a:t>
            </a:r>
            <a:r>
              <a:rPr dirty="0" sz="1200" spc="20">
                <a:solidFill>
                  <a:srgbClr val="4F555F"/>
                </a:solidFill>
                <a:latin typeface="Arial"/>
                <a:cs typeface="Arial"/>
              </a:rPr>
              <a:t>2016</a:t>
            </a:r>
            <a:r>
              <a:rPr dirty="0" sz="1200" spc="20">
                <a:solidFill>
                  <a:srgbClr val="4F555F"/>
                </a:solidFill>
                <a:latin typeface="微软雅黑"/>
                <a:cs typeface="微软雅黑"/>
              </a:rPr>
              <a:t>年</a:t>
            </a:r>
            <a:r>
              <a:rPr dirty="0" sz="1200" spc="20">
                <a:solidFill>
                  <a:srgbClr val="4F555F"/>
                </a:solidFill>
                <a:latin typeface="Arial"/>
                <a:cs typeface="Arial"/>
              </a:rPr>
              <a:t>11</a:t>
            </a:r>
            <a:r>
              <a:rPr dirty="0" sz="1200" spc="20">
                <a:solidFill>
                  <a:srgbClr val="4F555F"/>
                </a:solidFill>
                <a:latin typeface="微软雅黑"/>
                <a:cs typeface="微软雅黑"/>
              </a:rPr>
              <a:t>月</a:t>
            </a:r>
            <a:r>
              <a:rPr dirty="0" sz="1200" spc="-275">
                <a:solidFill>
                  <a:srgbClr val="4F555F"/>
                </a:solidFill>
                <a:latin typeface="微软雅黑"/>
                <a:cs typeface="微软雅黑"/>
              </a:rPr>
              <a:t> </a:t>
            </a:r>
            <a:r>
              <a:rPr dirty="0" sz="1200" spc="80">
                <a:solidFill>
                  <a:srgbClr val="4F555F"/>
                </a:solidFill>
                <a:latin typeface="微软雅黑"/>
                <a:cs typeface="微软雅黑"/>
              </a:rPr>
              <a:t>，新加坡金融  </a:t>
            </a:r>
            <a:r>
              <a:rPr dirty="0" sz="1200" spc="75">
                <a:solidFill>
                  <a:srgbClr val="4F555F"/>
                </a:solidFill>
                <a:latin typeface="微软雅黑"/>
                <a:cs typeface="微软雅黑"/>
              </a:rPr>
              <a:t>管理局（</a:t>
            </a:r>
            <a:r>
              <a:rPr dirty="0" sz="1200" spc="-254">
                <a:solidFill>
                  <a:srgbClr val="4F555F"/>
                </a:solidFill>
                <a:latin typeface="微软雅黑"/>
                <a:cs typeface="微软雅黑"/>
              </a:rPr>
              <a:t> </a:t>
            </a:r>
            <a:r>
              <a:rPr dirty="0" sz="1200" spc="-5">
                <a:solidFill>
                  <a:srgbClr val="4F555F"/>
                </a:solidFill>
                <a:latin typeface="Arial"/>
                <a:cs typeface="Arial"/>
              </a:rPr>
              <a:t>MAS</a:t>
            </a:r>
            <a:r>
              <a:rPr dirty="0" sz="1200" spc="-240">
                <a:solidFill>
                  <a:srgbClr val="4F555F"/>
                </a:solidFill>
                <a:latin typeface="Arial"/>
                <a:cs typeface="Arial"/>
              </a:rPr>
              <a:t> </a:t>
            </a:r>
            <a:r>
              <a:rPr dirty="0" sz="1200">
                <a:solidFill>
                  <a:srgbClr val="4F555F"/>
                </a:solidFill>
                <a:latin typeface="微软雅黑"/>
                <a:cs typeface="微软雅黑"/>
              </a:rPr>
              <a:t>）</a:t>
            </a:r>
            <a:r>
              <a:rPr dirty="0" sz="1200" spc="-265">
                <a:solidFill>
                  <a:srgbClr val="4F555F"/>
                </a:solidFill>
                <a:latin typeface="微软雅黑"/>
                <a:cs typeface="微软雅黑"/>
              </a:rPr>
              <a:t> </a:t>
            </a:r>
            <a:r>
              <a:rPr dirty="0" sz="1200" spc="80">
                <a:solidFill>
                  <a:srgbClr val="4F555F"/>
                </a:solidFill>
                <a:latin typeface="微软雅黑"/>
                <a:cs typeface="微软雅黑"/>
              </a:rPr>
              <a:t>联合新加  </a:t>
            </a:r>
            <a:r>
              <a:rPr dirty="0" sz="1200" spc="45">
                <a:solidFill>
                  <a:srgbClr val="4F555F"/>
                </a:solidFill>
                <a:latin typeface="微软雅黑"/>
                <a:cs typeface="微软雅黑"/>
              </a:rPr>
              <a:t>坡银行协会发布</a:t>
            </a:r>
            <a:r>
              <a:rPr dirty="0" sz="1200">
                <a:solidFill>
                  <a:srgbClr val="4F555F"/>
                </a:solidFill>
                <a:latin typeface="Arial"/>
                <a:cs typeface="Arial"/>
              </a:rPr>
              <a:t>AP</a:t>
            </a:r>
            <a:r>
              <a:rPr dirty="0" sz="1200" spc="50">
                <a:solidFill>
                  <a:srgbClr val="4F555F"/>
                </a:solidFill>
                <a:latin typeface="Arial"/>
                <a:cs typeface="Arial"/>
              </a:rPr>
              <a:t>I</a:t>
            </a:r>
            <a:r>
              <a:rPr dirty="0" sz="1200" spc="30">
                <a:solidFill>
                  <a:srgbClr val="4F555F"/>
                </a:solidFill>
                <a:latin typeface="微软雅黑"/>
                <a:cs typeface="微软雅黑"/>
              </a:rPr>
              <a:t>指</a:t>
            </a:r>
            <a:r>
              <a:rPr dirty="0" sz="1200" spc="45">
                <a:solidFill>
                  <a:srgbClr val="4F555F"/>
                </a:solidFill>
                <a:latin typeface="微软雅黑"/>
                <a:cs typeface="微软雅黑"/>
              </a:rPr>
              <a:t>导</a:t>
            </a:r>
            <a:r>
              <a:rPr dirty="0" sz="1200">
                <a:solidFill>
                  <a:srgbClr val="4F555F"/>
                </a:solidFill>
                <a:latin typeface="微软雅黑"/>
                <a:cs typeface="微软雅黑"/>
              </a:rPr>
              <a:t>手 </a:t>
            </a:r>
            <a:r>
              <a:rPr dirty="0" sz="1200">
                <a:solidFill>
                  <a:srgbClr val="4F555F"/>
                </a:solidFill>
                <a:latin typeface="微软雅黑"/>
                <a:cs typeface="微软雅黑"/>
              </a:rPr>
              <a:t> 册，</a:t>
            </a:r>
            <a:r>
              <a:rPr dirty="0" sz="1200" b="1" i="1">
                <a:solidFill>
                  <a:srgbClr val="1C9ED2"/>
                </a:solidFill>
                <a:latin typeface="微软雅黑"/>
                <a:cs typeface="微软雅黑"/>
              </a:rPr>
              <a:t>提供在没有监管</a:t>
            </a:r>
            <a:r>
              <a:rPr dirty="0" sz="1200" spc="10" b="1" i="1">
                <a:solidFill>
                  <a:srgbClr val="1C9ED2"/>
                </a:solidFill>
                <a:latin typeface="微软雅黑"/>
                <a:cs typeface="微软雅黑"/>
              </a:rPr>
              <a:t>情</a:t>
            </a:r>
            <a:r>
              <a:rPr dirty="0" sz="1200" b="1" i="1">
                <a:solidFill>
                  <a:srgbClr val="1C9ED2"/>
                </a:solidFill>
                <a:latin typeface="微软雅黑"/>
                <a:cs typeface="微软雅黑"/>
              </a:rPr>
              <a:t>况下 </a:t>
            </a:r>
            <a:r>
              <a:rPr dirty="0" sz="1200" b="1" i="1">
                <a:solidFill>
                  <a:srgbClr val="1C9ED2"/>
                </a:solidFill>
                <a:latin typeface="微软雅黑"/>
                <a:cs typeface="微软雅黑"/>
              </a:rPr>
              <a:t> 开放银行的指导方针</a:t>
            </a:r>
            <a:r>
              <a:rPr dirty="0" sz="1200">
                <a:solidFill>
                  <a:srgbClr val="4F555F"/>
                </a:solidFill>
                <a:latin typeface="微软雅黑"/>
                <a:cs typeface="微软雅黑"/>
              </a:rPr>
              <a:t>；</a:t>
            </a:r>
            <a:endParaRPr sz="1200">
              <a:latin typeface="微软雅黑"/>
              <a:cs typeface="微软雅黑"/>
            </a:endParaRPr>
          </a:p>
          <a:p>
            <a:pPr algn="just" marL="184785" marR="155575" indent="-172720">
              <a:lnSpc>
                <a:spcPct val="150000"/>
              </a:lnSpc>
            </a:pPr>
            <a:r>
              <a:rPr dirty="0" sz="1200" spc="35">
                <a:solidFill>
                  <a:srgbClr val="4F555F"/>
                </a:solidFill>
                <a:latin typeface="Arial Unicode MS"/>
                <a:cs typeface="Arial Unicode MS"/>
              </a:rPr>
              <a:t>✓ </a:t>
            </a:r>
            <a:r>
              <a:rPr dirty="0" sz="1200" spc="20">
                <a:solidFill>
                  <a:srgbClr val="4F555F"/>
                </a:solidFill>
                <a:latin typeface="Arial"/>
                <a:cs typeface="Arial"/>
              </a:rPr>
              <a:t>2017</a:t>
            </a:r>
            <a:r>
              <a:rPr dirty="0" sz="1200" spc="20">
                <a:solidFill>
                  <a:srgbClr val="4F555F"/>
                </a:solidFill>
                <a:latin typeface="微软雅黑"/>
                <a:cs typeface="微软雅黑"/>
              </a:rPr>
              <a:t>年</a:t>
            </a:r>
            <a:r>
              <a:rPr dirty="0" sz="1200" spc="20">
                <a:solidFill>
                  <a:srgbClr val="4F555F"/>
                </a:solidFill>
                <a:latin typeface="Arial"/>
                <a:cs typeface="Arial"/>
              </a:rPr>
              <a:t>11</a:t>
            </a:r>
            <a:r>
              <a:rPr dirty="0" sz="1200" spc="20">
                <a:solidFill>
                  <a:srgbClr val="4F555F"/>
                </a:solidFill>
                <a:latin typeface="微软雅黑"/>
                <a:cs typeface="微软雅黑"/>
              </a:rPr>
              <a:t>月</a:t>
            </a:r>
            <a:r>
              <a:rPr dirty="0" sz="1200" spc="-270">
                <a:solidFill>
                  <a:srgbClr val="4F555F"/>
                </a:solidFill>
                <a:latin typeface="微软雅黑"/>
                <a:cs typeface="微软雅黑"/>
              </a:rPr>
              <a:t> </a:t>
            </a:r>
            <a:r>
              <a:rPr dirty="0" sz="1200" spc="80">
                <a:solidFill>
                  <a:srgbClr val="4F555F"/>
                </a:solidFill>
                <a:latin typeface="微软雅黑"/>
                <a:cs typeface="微软雅黑"/>
              </a:rPr>
              <a:t>，新加坡星展  </a:t>
            </a:r>
            <a:r>
              <a:rPr dirty="0" sz="1200" spc="80">
                <a:solidFill>
                  <a:srgbClr val="4F555F"/>
                </a:solidFill>
                <a:latin typeface="微软雅黑"/>
                <a:cs typeface="微软雅黑"/>
              </a:rPr>
              <a:t>银行（</a:t>
            </a:r>
            <a:r>
              <a:rPr dirty="0" sz="1200" spc="-240">
                <a:solidFill>
                  <a:srgbClr val="4F555F"/>
                </a:solidFill>
                <a:latin typeface="微软雅黑"/>
                <a:cs typeface="微软雅黑"/>
              </a:rPr>
              <a:t> </a:t>
            </a:r>
            <a:r>
              <a:rPr dirty="0" sz="1200" spc="25">
                <a:solidFill>
                  <a:srgbClr val="4F555F"/>
                </a:solidFill>
                <a:latin typeface="Arial"/>
                <a:cs typeface="Arial"/>
              </a:rPr>
              <a:t>DBS</a:t>
            </a:r>
            <a:r>
              <a:rPr dirty="0" sz="1200" spc="25">
                <a:solidFill>
                  <a:srgbClr val="4F555F"/>
                </a:solidFill>
                <a:latin typeface="微软雅黑"/>
                <a:cs typeface="微软雅黑"/>
              </a:rPr>
              <a:t>）</a:t>
            </a:r>
            <a:r>
              <a:rPr dirty="0" sz="1200" spc="-250">
                <a:solidFill>
                  <a:srgbClr val="4F555F"/>
                </a:solidFill>
                <a:latin typeface="微软雅黑"/>
                <a:cs typeface="微软雅黑"/>
              </a:rPr>
              <a:t> </a:t>
            </a:r>
            <a:r>
              <a:rPr dirty="0" sz="1200" spc="90">
                <a:solidFill>
                  <a:srgbClr val="4F555F"/>
                </a:solidFill>
                <a:latin typeface="微软雅黑"/>
                <a:cs typeface="微软雅黑"/>
              </a:rPr>
              <a:t>推出开发者  </a:t>
            </a:r>
            <a:r>
              <a:rPr dirty="0" sz="1200">
                <a:solidFill>
                  <a:srgbClr val="4F555F"/>
                </a:solidFill>
                <a:latin typeface="微软雅黑"/>
                <a:cs typeface="微软雅黑"/>
              </a:rPr>
              <a:t>平台，使新加坡和香</a:t>
            </a:r>
            <a:r>
              <a:rPr dirty="0" sz="1200" spc="10">
                <a:solidFill>
                  <a:srgbClr val="4F555F"/>
                </a:solidFill>
                <a:latin typeface="微软雅黑"/>
                <a:cs typeface="微软雅黑"/>
              </a:rPr>
              <a:t>港</a:t>
            </a:r>
            <a:r>
              <a:rPr dirty="0" sz="1200">
                <a:solidFill>
                  <a:srgbClr val="4F555F"/>
                </a:solidFill>
                <a:latin typeface="微软雅黑"/>
                <a:cs typeface="微软雅黑"/>
              </a:rPr>
              <a:t>的第 </a:t>
            </a:r>
            <a:r>
              <a:rPr dirty="0" sz="1200">
                <a:solidFill>
                  <a:srgbClr val="4F555F"/>
                </a:solidFill>
                <a:latin typeface="微软雅黑"/>
                <a:cs typeface="微软雅黑"/>
              </a:rPr>
              <a:t> </a:t>
            </a:r>
            <a:r>
              <a:rPr dirty="0" sz="1200" spc="45">
                <a:solidFill>
                  <a:srgbClr val="4F555F"/>
                </a:solidFill>
                <a:latin typeface="微软雅黑"/>
                <a:cs typeface="微软雅黑"/>
              </a:rPr>
              <a:t>三方</a:t>
            </a:r>
            <a:r>
              <a:rPr dirty="0" sz="1200" spc="30">
                <a:solidFill>
                  <a:srgbClr val="4F555F"/>
                </a:solidFill>
                <a:latin typeface="微软雅黑"/>
                <a:cs typeface="微软雅黑"/>
              </a:rPr>
              <a:t>开</a:t>
            </a:r>
            <a:r>
              <a:rPr dirty="0" sz="1200" spc="45">
                <a:solidFill>
                  <a:srgbClr val="4F555F"/>
                </a:solidFill>
                <a:latin typeface="微软雅黑"/>
                <a:cs typeface="微软雅黑"/>
              </a:rPr>
              <a:t>发</a:t>
            </a:r>
            <a:r>
              <a:rPr dirty="0" sz="1200" spc="30">
                <a:solidFill>
                  <a:srgbClr val="4F555F"/>
                </a:solidFill>
                <a:latin typeface="微软雅黑"/>
                <a:cs typeface="微软雅黑"/>
              </a:rPr>
              <a:t>商</a:t>
            </a:r>
            <a:r>
              <a:rPr dirty="0" sz="1200" spc="45">
                <a:solidFill>
                  <a:srgbClr val="4F555F"/>
                </a:solidFill>
                <a:latin typeface="微软雅黑"/>
                <a:cs typeface="微软雅黑"/>
              </a:rPr>
              <a:t>能</a:t>
            </a:r>
            <a:r>
              <a:rPr dirty="0" sz="1200" spc="30">
                <a:solidFill>
                  <a:srgbClr val="4F555F"/>
                </a:solidFill>
                <a:latin typeface="微软雅黑"/>
                <a:cs typeface="微软雅黑"/>
              </a:rPr>
              <a:t>够</a:t>
            </a:r>
            <a:r>
              <a:rPr dirty="0" sz="1200" spc="45">
                <a:solidFill>
                  <a:srgbClr val="4F555F"/>
                </a:solidFill>
                <a:latin typeface="微软雅黑"/>
                <a:cs typeface="微软雅黑"/>
              </a:rPr>
              <a:t>访问</a:t>
            </a:r>
            <a:r>
              <a:rPr dirty="0" sz="1200" spc="-15">
                <a:solidFill>
                  <a:srgbClr val="4F555F"/>
                </a:solidFill>
                <a:latin typeface="Arial"/>
                <a:cs typeface="Arial"/>
              </a:rPr>
              <a:t>15</a:t>
            </a:r>
            <a:r>
              <a:rPr dirty="0" sz="1200" spc="45">
                <a:solidFill>
                  <a:srgbClr val="4F555F"/>
                </a:solidFill>
                <a:latin typeface="Arial"/>
                <a:cs typeface="Arial"/>
              </a:rPr>
              <a:t>0</a:t>
            </a:r>
            <a:r>
              <a:rPr dirty="0" sz="1200">
                <a:solidFill>
                  <a:srgbClr val="4F555F"/>
                </a:solidFill>
                <a:latin typeface="微软雅黑"/>
                <a:cs typeface="微软雅黑"/>
              </a:rPr>
              <a:t>多</a:t>
            </a:r>
            <a:endParaRPr sz="1200">
              <a:latin typeface="微软雅黑"/>
              <a:cs typeface="微软雅黑"/>
            </a:endParaRPr>
          </a:p>
          <a:p>
            <a:pPr marL="184785" marR="5080">
              <a:lnSpc>
                <a:spcPct val="150000"/>
              </a:lnSpc>
            </a:pPr>
            <a:r>
              <a:rPr dirty="0" sz="1200" spc="55">
                <a:solidFill>
                  <a:srgbClr val="4F555F"/>
                </a:solidFill>
                <a:latin typeface="微软雅黑"/>
                <a:cs typeface="微软雅黑"/>
              </a:rPr>
              <a:t>个</a:t>
            </a:r>
            <a:r>
              <a:rPr dirty="0" sz="1200" spc="55">
                <a:solidFill>
                  <a:srgbClr val="4F555F"/>
                </a:solidFill>
                <a:latin typeface="Arial"/>
                <a:cs typeface="Arial"/>
              </a:rPr>
              <a:t>API</a:t>
            </a:r>
            <a:r>
              <a:rPr dirty="0" sz="1200" spc="55">
                <a:solidFill>
                  <a:srgbClr val="4F555F"/>
                </a:solidFill>
                <a:latin typeface="微软雅黑"/>
                <a:cs typeface="微软雅黑"/>
              </a:rPr>
              <a:t>，</a:t>
            </a:r>
            <a:r>
              <a:rPr dirty="0" sz="1200" spc="55">
                <a:solidFill>
                  <a:srgbClr val="4F555F"/>
                </a:solidFill>
                <a:latin typeface="Arial"/>
                <a:cs typeface="Arial"/>
              </a:rPr>
              <a:t>API</a:t>
            </a:r>
            <a:r>
              <a:rPr dirty="0" sz="1200" spc="55">
                <a:solidFill>
                  <a:srgbClr val="4F555F"/>
                </a:solidFill>
                <a:latin typeface="微软雅黑"/>
                <a:cs typeface="微软雅黑"/>
              </a:rPr>
              <a:t>类别包括账户、  </a:t>
            </a:r>
            <a:r>
              <a:rPr dirty="0" sz="1200">
                <a:solidFill>
                  <a:srgbClr val="4F555F"/>
                </a:solidFill>
                <a:latin typeface="微软雅黑"/>
                <a:cs typeface="微软雅黑"/>
              </a:rPr>
              <a:t>客户关系、支付、销售等</a:t>
            </a:r>
            <a:endParaRPr sz="1200">
              <a:latin typeface="微软雅黑"/>
              <a:cs typeface="微软雅黑"/>
            </a:endParaRPr>
          </a:p>
        </p:txBody>
      </p:sp>
      <p:sp>
        <p:nvSpPr>
          <p:cNvPr id="11" name="object 11"/>
          <p:cNvSpPr txBox="1"/>
          <p:nvPr/>
        </p:nvSpPr>
        <p:spPr>
          <a:xfrm>
            <a:off x="393903" y="2501772"/>
            <a:ext cx="2179320" cy="3676650"/>
          </a:xfrm>
          <a:prstGeom prst="rect">
            <a:avLst/>
          </a:prstGeom>
        </p:spPr>
        <p:txBody>
          <a:bodyPr wrap="square" lIns="0" tIns="0" rIns="0" bIns="0" rtlCol="0" vert="horz">
            <a:spAutoFit/>
          </a:bodyPr>
          <a:lstStyle/>
          <a:p>
            <a:pPr algn="ctr" marR="327025">
              <a:lnSpc>
                <a:spcPct val="100000"/>
              </a:lnSpc>
            </a:pPr>
            <a:r>
              <a:rPr dirty="0" sz="1800" b="1" i="1">
                <a:solidFill>
                  <a:srgbClr val="1D9ED2"/>
                </a:solidFill>
                <a:latin typeface="微软雅黑"/>
                <a:cs typeface="微软雅黑"/>
              </a:rPr>
              <a:t>英国</a:t>
            </a:r>
            <a:endParaRPr sz="1800">
              <a:latin typeface="微软雅黑"/>
              <a:cs typeface="微软雅黑"/>
            </a:endParaRPr>
          </a:p>
          <a:p>
            <a:pPr algn="just" marL="184785" marR="156210" indent="-172720">
              <a:lnSpc>
                <a:spcPct val="150100"/>
              </a:lnSpc>
              <a:spcBef>
                <a:spcPts val="760"/>
              </a:spcBef>
            </a:pPr>
            <a:r>
              <a:rPr dirty="0" sz="1200" spc="35">
                <a:solidFill>
                  <a:srgbClr val="4F555F"/>
                </a:solidFill>
                <a:latin typeface="Arial Unicode MS"/>
                <a:cs typeface="Arial Unicode MS"/>
              </a:rPr>
              <a:t>✓ </a:t>
            </a:r>
            <a:r>
              <a:rPr dirty="0" sz="1200" spc="15">
                <a:solidFill>
                  <a:srgbClr val="4F555F"/>
                </a:solidFill>
                <a:latin typeface="Arial"/>
                <a:cs typeface="Arial"/>
              </a:rPr>
              <a:t>2015</a:t>
            </a:r>
            <a:r>
              <a:rPr dirty="0" sz="1200" spc="15">
                <a:solidFill>
                  <a:srgbClr val="4F555F"/>
                </a:solidFill>
                <a:latin typeface="微软雅黑"/>
                <a:cs typeface="微软雅黑"/>
              </a:rPr>
              <a:t>年</a:t>
            </a:r>
            <a:r>
              <a:rPr dirty="0" sz="1200" spc="15">
                <a:solidFill>
                  <a:srgbClr val="4F555F"/>
                </a:solidFill>
                <a:latin typeface="Arial"/>
                <a:cs typeface="Arial"/>
              </a:rPr>
              <a:t>8</a:t>
            </a:r>
            <a:r>
              <a:rPr dirty="0" sz="1200" spc="15">
                <a:solidFill>
                  <a:srgbClr val="4F555F"/>
                </a:solidFill>
                <a:latin typeface="微软雅黑"/>
                <a:cs typeface="微软雅黑"/>
              </a:rPr>
              <a:t>月，</a:t>
            </a:r>
            <a:r>
              <a:rPr dirty="0" sz="1200" spc="15" b="1" i="1">
                <a:solidFill>
                  <a:srgbClr val="1C9ED2"/>
                </a:solidFill>
                <a:latin typeface="微软雅黑"/>
                <a:cs typeface="微软雅黑"/>
              </a:rPr>
              <a:t>开放银行工作  </a:t>
            </a:r>
            <a:r>
              <a:rPr dirty="0" sz="1200" spc="55" b="1" i="1">
                <a:solidFill>
                  <a:srgbClr val="1C9ED2"/>
                </a:solidFill>
                <a:latin typeface="微软雅黑"/>
                <a:cs typeface="微软雅黑"/>
              </a:rPr>
              <a:t>组（</a:t>
            </a:r>
            <a:r>
              <a:rPr dirty="0" sz="1200" spc="-260" b="1" i="1">
                <a:solidFill>
                  <a:srgbClr val="1C9ED2"/>
                </a:solidFill>
                <a:latin typeface="微软雅黑"/>
                <a:cs typeface="微软雅黑"/>
              </a:rPr>
              <a:t> </a:t>
            </a:r>
            <a:r>
              <a:rPr dirty="0" sz="1200" b="1">
                <a:solidFill>
                  <a:srgbClr val="1C9ED2"/>
                </a:solidFill>
                <a:latin typeface="Arial"/>
                <a:cs typeface="Arial"/>
              </a:rPr>
              <a:t>OBWG</a:t>
            </a:r>
            <a:r>
              <a:rPr dirty="0" sz="1200" spc="-245" b="1">
                <a:solidFill>
                  <a:srgbClr val="1C9ED2"/>
                </a:solidFill>
                <a:latin typeface="Arial"/>
                <a:cs typeface="Arial"/>
              </a:rPr>
              <a:t> </a:t>
            </a:r>
            <a:r>
              <a:rPr dirty="0" sz="1200" b="1" i="1">
                <a:solidFill>
                  <a:srgbClr val="1C9ED2"/>
                </a:solidFill>
                <a:latin typeface="微软雅黑"/>
                <a:cs typeface="微软雅黑"/>
              </a:rPr>
              <a:t>）</a:t>
            </a:r>
            <a:r>
              <a:rPr dirty="0" sz="1200" spc="-260" b="1" i="1">
                <a:solidFill>
                  <a:srgbClr val="1C9ED2"/>
                </a:solidFill>
                <a:latin typeface="微软雅黑"/>
                <a:cs typeface="微软雅黑"/>
              </a:rPr>
              <a:t> </a:t>
            </a:r>
            <a:r>
              <a:rPr dirty="0" sz="1200" spc="85" b="1" i="1">
                <a:solidFill>
                  <a:srgbClr val="1C9ED2"/>
                </a:solidFill>
                <a:latin typeface="微软雅黑"/>
                <a:cs typeface="微软雅黑"/>
              </a:rPr>
              <a:t>成立并制定  </a:t>
            </a:r>
            <a:r>
              <a:rPr dirty="0" sz="1200" spc="85" b="1" i="1">
                <a:solidFill>
                  <a:srgbClr val="1C9ED2"/>
                </a:solidFill>
                <a:latin typeface="微软雅黑"/>
                <a:cs typeface="微软雅黑"/>
              </a:rPr>
              <a:t>开放银行标准</a:t>
            </a:r>
            <a:r>
              <a:rPr dirty="0" sz="1200" spc="-290" b="1" i="1">
                <a:solidFill>
                  <a:srgbClr val="1C9ED2"/>
                </a:solidFill>
                <a:latin typeface="微软雅黑"/>
                <a:cs typeface="微软雅黑"/>
              </a:rPr>
              <a:t> </a:t>
            </a:r>
            <a:r>
              <a:rPr dirty="0" sz="1200" spc="25">
                <a:solidFill>
                  <a:srgbClr val="4F555F"/>
                </a:solidFill>
                <a:latin typeface="微软雅黑"/>
                <a:cs typeface="微软雅黑"/>
              </a:rPr>
              <a:t>；</a:t>
            </a:r>
            <a:r>
              <a:rPr dirty="0" sz="1200" spc="25">
                <a:solidFill>
                  <a:srgbClr val="4F555F"/>
                </a:solidFill>
                <a:latin typeface="Arial"/>
                <a:cs typeface="Arial"/>
              </a:rPr>
              <a:t>2016</a:t>
            </a:r>
            <a:r>
              <a:rPr dirty="0" sz="1200" spc="25">
                <a:solidFill>
                  <a:srgbClr val="4F555F"/>
                </a:solidFill>
                <a:latin typeface="微软雅黑"/>
                <a:cs typeface="微软雅黑"/>
              </a:rPr>
              <a:t>年</a:t>
            </a:r>
            <a:r>
              <a:rPr dirty="0" sz="1200" spc="-285">
                <a:solidFill>
                  <a:srgbClr val="4F555F"/>
                </a:solidFill>
                <a:latin typeface="微软雅黑"/>
                <a:cs typeface="微软雅黑"/>
              </a:rPr>
              <a:t> </a:t>
            </a:r>
            <a:r>
              <a:rPr dirty="0" sz="1200">
                <a:solidFill>
                  <a:srgbClr val="4F555F"/>
                </a:solidFill>
                <a:latin typeface="微软雅黑"/>
                <a:cs typeface="微软雅黑"/>
              </a:rPr>
              <a:t>，</a:t>
            </a:r>
            <a:endParaRPr sz="1200">
              <a:latin typeface="微软雅黑"/>
              <a:cs typeface="微软雅黑"/>
            </a:endParaRPr>
          </a:p>
          <a:p>
            <a:pPr marL="184785" marR="5080">
              <a:lnSpc>
                <a:spcPct val="150000"/>
              </a:lnSpc>
            </a:pPr>
            <a:r>
              <a:rPr dirty="0" sz="1200" spc="70" b="1" i="1">
                <a:solidFill>
                  <a:srgbClr val="1C9ED2"/>
                </a:solidFill>
                <a:latin typeface="微软雅黑"/>
                <a:cs typeface="微软雅黑"/>
              </a:rPr>
              <a:t>开放</a:t>
            </a:r>
            <a:r>
              <a:rPr dirty="0" sz="1200" spc="55" b="1" i="1">
                <a:solidFill>
                  <a:srgbClr val="1C9ED2"/>
                </a:solidFill>
                <a:latin typeface="微软雅黑"/>
                <a:cs typeface="微软雅黑"/>
              </a:rPr>
              <a:t>银</a:t>
            </a:r>
            <a:r>
              <a:rPr dirty="0" sz="1200" spc="70" b="1" i="1">
                <a:solidFill>
                  <a:srgbClr val="1C9ED2"/>
                </a:solidFill>
                <a:latin typeface="微软雅黑"/>
                <a:cs typeface="微软雅黑"/>
              </a:rPr>
              <a:t>行实</a:t>
            </a:r>
            <a:r>
              <a:rPr dirty="0" sz="1200" spc="55" b="1" i="1">
                <a:solidFill>
                  <a:srgbClr val="1C9ED2"/>
                </a:solidFill>
                <a:latin typeface="微软雅黑"/>
                <a:cs typeface="微软雅黑"/>
              </a:rPr>
              <a:t>施实</a:t>
            </a:r>
            <a:r>
              <a:rPr dirty="0" sz="1200" spc="70" b="1" i="1">
                <a:solidFill>
                  <a:srgbClr val="1C9ED2"/>
                </a:solidFill>
                <a:latin typeface="微软雅黑"/>
                <a:cs typeface="微软雅黑"/>
              </a:rPr>
              <a:t>体（</a:t>
            </a:r>
            <a:r>
              <a:rPr dirty="0" sz="1200" b="1">
                <a:solidFill>
                  <a:srgbClr val="1C9ED2"/>
                </a:solidFill>
                <a:latin typeface="Arial"/>
                <a:cs typeface="Arial"/>
              </a:rPr>
              <a:t>OBI</a:t>
            </a:r>
            <a:r>
              <a:rPr dirty="0" sz="1200" spc="65" b="1">
                <a:solidFill>
                  <a:srgbClr val="1C9ED2"/>
                </a:solidFill>
                <a:latin typeface="Arial"/>
                <a:cs typeface="Arial"/>
              </a:rPr>
              <a:t>E</a:t>
            </a:r>
            <a:r>
              <a:rPr dirty="0" sz="1200" b="1" i="1">
                <a:solidFill>
                  <a:srgbClr val="1C9ED2"/>
                </a:solidFill>
                <a:latin typeface="微软雅黑"/>
                <a:cs typeface="微软雅黑"/>
              </a:rPr>
              <a:t>）  成立</a:t>
            </a:r>
            <a:r>
              <a:rPr dirty="0" sz="1200">
                <a:solidFill>
                  <a:srgbClr val="4F555F"/>
                </a:solidFill>
                <a:latin typeface="微软雅黑"/>
                <a:cs typeface="微软雅黑"/>
              </a:rPr>
              <a:t>，并在竞争和市场管理  </a:t>
            </a:r>
            <a:r>
              <a:rPr dirty="0" sz="1200" spc="20">
                <a:solidFill>
                  <a:srgbClr val="4F555F"/>
                </a:solidFill>
                <a:latin typeface="微软雅黑"/>
                <a:cs typeface="微软雅黑"/>
              </a:rPr>
              <a:t>局（</a:t>
            </a:r>
            <a:r>
              <a:rPr dirty="0" sz="1200" spc="20">
                <a:solidFill>
                  <a:srgbClr val="4F555F"/>
                </a:solidFill>
                <a:latin typeface="Arial"/>
                <a:cs typeface="Arial"/>
              </a:rPr>
              <a:t>CMA</a:t>
            </a:r>
            <a:r>
              <a:rPr dirty="0" sz="1200" spc="20">
                <a:solidFill>
                  <a:srgbClr val="4F555F"/>
                </a:solidFill>
                <a:latin typeface="微软雅黑"/>
                <a:cs typeface="微软雅黑"/>
              </a:rPr>
              <a:t>）的管理下， </a:t>
            </a:r>
            <a:r>
              <a:rPr dirty="0" sz="1200">
                <a:solidFill>
                  <a:srgbClr val="4F555F"/>
                </a:solidFill>
                <a:latin typeface="微软雅黑"/>
                <a:cs typeface="微软雅黑"/>
              </a:rPr>
              <a:t>负  </a:t>
            </a:r>
            <a:r>
              <a:rPr dirty="0" sz="1200">
                <a:solidFill>
                  <a:srgbClr val="4F555F"/>
                </a:solidFill>
                <a:latin typeface="微软雅黑"/>
                <a:cs typeface="微软雅黑"/>
              </a:rPr>
              <a:t>责与银行及各方合作制定相  关标准；</a:t>
            </a:r>
            <a:endParaRPr sz="1200">
              <a:latin typeface="微软雅黑"/>
              <a:cs typeface="微软雅黑"/>
            </a:endParaRPr>
          </a:p>
          <a:p>
            <a:pPr algn="just" marL="184785" marR="157480" indent="-172720">
              <a:lnSpc>
                <a:spcPct val="15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汇丰银行允许英国千禧一代  客户查看他们在其他银行的  账户，包括巴克莱银行、劳</a:t>
            </a:r>
            <a:endParaRPr sz="1200">
              <a:latin typeface="微软雅黑"/>
              <a:cs typeface="微软雅黑"/>
            </a:endParaRPr>
          </a:p>
          <a:p>
            <a:pPr marL="184785">
              <a:lnSpc>
                <a:spcPct val="100000"/>
              </a:lnSpc>
              <a:spcBef>
                <a:spcPts val="720"/>
              </a:spcBef>
            </a:pPr>
            <a:r>
              <a:rPr dirty="0" sz="1200">
                <a:solidFill>
                  <a:srgbClr val="4F555F"/>
                </a:solidFill>
                <a:latin typeface="微软雅黑"/>
                <a:cs typeface="微软雅黑"/>
              </a:rPr>
              <a:t>埃德银行和美国银行等</a:t>
            </a:r>
            <a:endParaRPr sz="1200">
              <a:latin typeface="微软雅黑"/>
              <a:cs typeface="微软雅黑"/>
            </a:endParaRPr>
          </a:p>
        </p:txBody>
      </p:sp>
      <p:sp>
        <p:nvSpPr>
          <p:cNvPr id="12" name="object 12"/>
          <p:cNvSpPr txBox="1"/>
          <p:nvPr/>
        </p:nvSpPr>
        <p:spPr>
          <a:xfrm>
            <a:off x="2750566" y="2501772"/>
            <a:ext cx="2068195" cy="3676650"/>
          </a:xfrm>
          <a:prstGeom prst="rect">
            <a:avLst/>
          </a:prstGeom>
        </p:spPr>
        <p:txBody>
          <a:bodyPr wrap="square" lIns="0" tIns="0" rIns="0" bIns="0" rtlCol="0" vert="horz">
            <a:spAutoFit/>
          </a:bodyPr>
          <a:lstStyle/>
          <a:p>
            <a:pPr algn="ctr" marR="147955">
              <a:lnSpc>
                <a:spcPct val="100000"/>
              </a:lnSpc>
            </a:pPr>
            <a:r>
              <a:rPr dirty="0" sz="1800" b="1" i="1">
                <a:solidFill>
                  <a:srgbClr val="62C2E4"/>
                </a:solidFill>
                <a:latin typeface="微软雅黑"/>
                <a:cs typeface="微软雅黑"/>
              </a:rPr>
              <a:t>欧盟</a:t>
            </a:r>
            <a:endParaRPr sz="1800">
              <a:latin typeface="微软雅黑"/>
              <a:cs typeface="微软雅黑"/>
            </a:endParaRPr>
          </a:p>
          <a:p>
            <a:pPr algn="just" marL="184785" marR="6350" indent="-172720">
              <a:lnSpc>
                <a:spcPct val="150000"/>
              </a:lnSpc>
              <a:spcBef>
                <a:spcPts val="760"/>
              </a:spcBef>
            </a:pPr>
            <a:r>
              <a:rPr dirty="0" sz="1200" spc="35">
                <a:solidFill>
                  <a:srgbClr val="4F555F"/>
                </a:solidFill>
                <a:latin typeface="Arial Unicode MS"/>
                <a:cs typeface="Arial Unicode MS"/>
              </a:rPr>
              <a:t>✓ </a:t>
            </a:r>
            <a:r>
              <a:rPr dirty="0" sz="1200" spc="-10">
                <a:solidFill>
                  <a:srgbClr val="4F555F"/>
                </a:solidFill>
                <a:latin typeface="Arial"/>
                <a:cs typeface="Arial"/>
              </a:rPr>
              <a:t>2015</a:t>
            </a:r>
            <a:r>
              <a:rPr dirty="0" sz="1200" spc="-10">
                <a:solidFill>
                  <a:srgbClr val="4F555F"/>
                </a:solidFill>
                <a:latin typeface="微软雅黑"/>
                <a:cs typeface="微软雅黑"/>
              </a:rPr>
              <a:t>年</a:t>
            </a:r>
            <a:r>
              <a:rPr dirty="0" sz="1200" spc="-10">
                <a:solidFill>
                  <a:srgbClr val="4F555F"/>
                </a:solidFill>
                <a:latin typeface="Arial"/>
                <a:cs typeface="Arial"/>
              </a:rPr>
              <a:t>11</a:t>
            </a:r>
            <a:r>
              <a:rPr dirty="0" sz="1200" spc="-10">
                <a:solidFill>
                  <a:srgbClr val="4F555F"/>
                </a:solidFill>
                <a:latin typeface="微软雅黑"/>
                <a:cs typeface="微软雅黑"/>
              </a:rPr>
              <a:t>月修订</a:t>
            </a:r>
            <a:r>
              <a:rPr dirty="0" sz="1200" spc="-10" b="1" i="1">
                <a:solidFill>
                  <a:srgbClr val="1C9ED2"/>
                </a:solidFill>
                <a:latin typeface="微软雅黑"/>
                <a:cs typeface="微软雅黑"/>
              </a:rPr>
              <a:t>《支付服务  </a:t>
            </a:r>
            <a:r>
              <a:rPr dirty="0" sz="1200" spc="50" b="1" i="1">
                <a:solidFill>
                  <a:srgbClr val="1C9ED2"/>
                </a:solidFill>
                <a:latin typeface="微软雅黑"/>
                <a:cs typeface="微软雅黑"/>
              </a:rPr>
              <a:t>指令》（</a:t>
            </a:r>
            <a:r>
              <a:rPr dirty="0" sz="1200" spc="50" b="1">
                <a:solidFill>
                  <a:srgbClr val="1C9ED2"/>
                </a:solidFill>
                <a:latin typeface="Arial"/>
                <a:cs typeface="Arial"/>
              </a:rPr>
              <a:t>PSD2</a:t>
            </a:r>
            <a:r>
              <a:rPr dirty="0" sz="1200" spc="50" b="1" i="1">
                <a:solidFill>
                  <a:srgbClr val="1C9ED2"/>
                </a:solidFill>
                <a:latin typeface="微软雅黑"/>
                <a:cs typeface="微软雅黑"/>
              </a:rPr>
              <a:t>）</a:t>
            </a:r>
            <a:r>
              <a:rPr dirty="0" sz="1200" spc="50">
                <a:solidFill>
                  <a:srgbClr val="4F555F"/>
                </a:solidFill>
                <a:latin typeface="微软雅黑"/>
                <a:cs typeface="微软雅黑"/>
              </a:rPr>
              <a:t>，要求银  </a:t>
            </a:r>
            <a:r>
              <a:rPr dirty="0" sz="1200">
                <a:solidFill>
                  <a:srgbClr val="4F555F"/>
                </a:solidFill>
                <a:latin typeface="微软雅黑"/>
                <a:cs typeface="微软雅黑"/>
              </a:rPr>
              <a:t>行</a:t>
            </a:r>
            <a:r>
              <a:rPr dirty="0" sz="1200" spc="-220">
                <a:solidFill>
                  <a:srgbClr val="4F555F"/>
                </a:solidFill>
                <a:latin typeface="微软雅黑"/>
                <a:cs typeface="微软雅黑"/>
              </a:rPr>
              <a:t> </a:t>
            </a:r>
            <a:r>
              <a:rPr dirty="0" sz="1200">
                <a:solidFill>
                  <a:srgbClr val="4F555F"/>
                </a:solidFill>
                <a:latin typeface="微软雅黑"/>
                <a:cs typeface="微软雅黑"/>
              </a:rPr>
              <a:t>向</a:t>
            </a:r>
            <a:r>
              <a:rPr dirty="0" sz="1200" spc="-220">
                <a:solidFill>
                  <a:srgbClr val="4F555F"/>
                </a:solidFill>
                <a:latin typeface="微软雅黑"/>
                <a:cs typeface="微软雅黑"/>
              </a:rPr>
              <a:t> </a:t>
            </a:r>
            <a:r>
              <a:rPr dirty="0" sz="1200" spc="70">
                <a:solidFill>
                  <a:srgbClr val="4F555F"/>
                </a:solidFill>
                <a:latin typeface="微软雅黑"/>
                <a:cs typeface="微软雅黑"/>
              </a:rPr>
              <a:t>第三</a:t>
            </a:r>
            <a:r>
              <a:rPr dirty="0" sz="1200" spc="-220">
                <a:solidFill>
                  <a:srgbClr val="4F555F"/>
                </a:solidFill>
                <a:latin typeface="微软雅黑"/>
                <a:cs typeface="微软雅黑"/>
              </a:rPr>
              <a:t> </a:t>
            </a:r>
            <a:r>
              <a:rPr dirty="0" sz="1200">
                <a:solidFill>
                  <a:srgbClr val="4F555F"/>
                </a:solidFill>
                <a:latin typeface="微软雅黑"/>
                <a:cs typeface="微软雅黑"/>
              </a:rPr>
              <a:t>方</a:t>
            </a:r>
            <a:r>
              <a:rPr dirty="0" sz="1200" spc="-220">
                <a:solidFill>
                  <a:srgbClr val="4F555F"/>
                </a:solidFill>
                <a:latin typeface="微软雅黑"/>
                <a:cs typeface="微软雅黑"/>
              </a:rPr>
              <a:t> </a:t>
            </a:r>
            <a:r>
              <a:rPr dirty="0" sz="1200" spc="70">
                <a:solidFill>
                  <a:srgbClr val="4F555F"/>
                </a:solidFill>
                <a:latin typeface="微软雅黑"/>
                <a:cs typeface="微软雅黑"/>
              </a:rPr>
              <a:t>开放</a:t>
            </a:r>
            <a:r>
              <a:rPr dirty="0" sz="1200" spc="-220">
                <a:solidFill>
                  <a:srgbClr val="4F555F"/>
                </a:solidFill>
                <a:latin typeface="微软雅黑"/>
                <a:cs typeface="微软雅黑"/>
              </a:rPr>
              <a:t> </a:t>
            </a:r>
            <a:r>
              <a:rPr dirty="0" sz="1200" spc="90">
                <a:solidFill>
                  <a:srgbClr val="4F555F"/>
                </a:solidFill>
                <a:latin typeface="微软雅黑"/>
                <a:cs typeface="微软雅黑"/>
              </a:rPr>
              <a:t>其数据</a:t>
            </a:r>
            <a:r>
              <a:rPr dirty="0" sz="1200" spc="-220">
                <a:solidFill>
                  <a:srgbClr val="4F555F"/>
                </a:solidFill>
                <a:latin typeface="微软雅黑"/>
                <a:cs typeface="微软雅黑"/>
              </a:rPr>
              <a:t> </a:t>
            </a:r>
            <a:r>
              <a:rPr dirty="0" sz="1200">
                <a:solidFill>
                  <a:srgbClr val="4F555F"/>
                </a:solidFill>
                <a:latin typeface="微软雅黑"/>
                <a:cs typeface="微软雅黑"/>
              </a:rPr>
              <a:t>；  </a:t>
            </a:r>
            <a:r>
              <a:rPr dirty="0" sz="1200" spc="-15">
                <a:solidFill>
                  <a:srgbClr val="4F555F"/>
                </a:solidFill>
                <a:latin typeface="Arial"/>
                <a:cs typeface="Arial"/>
              </a:rPr>
              <a:t>2</a:t>
            </a:r>
            <a:r>
              <a:rPr dirty="0" sz="1200" spc="-5">
                <a:solidFill>
                  <a:srgbClr val="4F555F"/>
                </a:solidFill>
                <a:latin typeface="Arial"/>
                <a:cs typeface="Arial"/>
              </a:rPr>
              <a:t>0</a:t>
            </a:r>
            <a:r>
              <a:rPr dirty="0" sz="1200" spc="-15">
                <a:solidFill>
                  <a:srgbClr val="4F555F"/>
                </a:solidFill>
                <a:latin typeface="Arial"/>
                <a:cs typeface="Arial"/>
              </a:rPr>
              <a:t>1</a:t>
            </a:r>
            <a:r>
              <a:rPr dirty="0" sz="1200">
                <a:solidFill>
                  <a:srgbClr val="4F555F"/>
                </a:solidFill>
                <a:latin typeface="Arial"/>
                <a:cs typeface="Arial"/>
              </a:rPr>
              <a:t>6</a:t>
            </a:r>
            <a:r>
              <a:rPr dirty="0" sz="1200">
                <a:solidFill>
                  <a:srgbClr val="4F555F"/>
                </a:solidFill>
                <a:latin typeface="微软雅黑"/>
                <a:cs typeface="微软雅黑"/>
              </a:rPr>
              <a:t>年</a:t>
            </a:r>
            <a:r>
              <a:rPr dirty="0" sz="1200" spc="10">
                <a:solidFill>
                  <a:srgbClr val="4F555F"/>
                </a:solidFill>
                <a:latin typeface="微软雅黑"/>
                <a:cs typeface="微软雅黑"/>
              </a:rPr>
              <a:t>推出《</a:t>
            </a:r>
            <a:r>
              <a:rPr dirty="0" sz="1200">
                <a:solidFill>
                  <a:srgbClr val="4F555F"/>
                </a:solidFill>
                <a:latin typeface="微软雅黑"/>
                <a:cs typeface="微软雅黑"/>
              </a:rPr>
              <a:t>通用数据保护 </a:t>
            </a:r>
            <a:r>
              <a:rPr dirty="0" sz="1200">
                <a:solidFill>
                  <a:srgbClr val="4F555F"/>
                </a:solidFill>
                <a:latin typeface="微软雅黑"/>
                <a:cs typeface="微软雅黑"/>
              </a:rPr>
              <a:t> </a:t>
            </a:r>
            <a:r>
              <a:rPr dirty="0" sz="1200" spc="45">
                <a:solidFill>
                  <a:srgbClr val="4F555F"/>
                </a:solidFill>
                <a:latin typeface="微软雅黑"/>
                <a:cs typeface="微软雅黑"/>
              </a:rPr>
              <a:t>条例》（</a:t>
            </a:r>
            <a:r>
              <a:rPr dirty="0" sz="1200">
                <a:solidFill>
                  <a:srgbClr val="4F555F"/>
                </a:solidFill>
                <a:latin typeface="Arial"/>
                <a:cs typeface="Arial"/>
              </a:rPr>
              <a:t>GDP</a:t>
            </a:r>
            <a:r>
              <a:rPr dirty="0" sz="1200" spc="35">
                <a:solidFill>
                  <a:srgbClr val="4F555F"/>
                </a:solidFill>
                <a:latin typeface="Arial"/>
                <a:cs typeface="Arial"/>
              </a:rPr>
              <a:t>R</a:t>
            </a:r>
            <a:r>
              <a:rPr dirty="0" sz="1200" spc="45">
                <a:solidFill>
                  <a:srgbClr val="4F555F"/>
                </a:solidFill>
                <a:latin typeface="微软雅黑"/>
                <a:cs typeface="微软雅黑"/>
              </a:rPr>
              <a:t>），</a:t>
            </a:r>
            <a:r>
              <a:rPr dirty="0" sz="1200" spc="55">
                <a:solidFill>
                  <a:srgbClr val="4F555F"/>
                </a:solidFill>
                <a:latin typeface="微软雅黑"/>
                <a:cs typeface="微软雅黑"/>
              </a:rPr>
              <a:t>引</a:t>
            </a:r>
            <a:r>
              <a:rPr dirty="0" sz="1200" spc="45">
                <a:solidFill>
                  <a:srgbClr val="4F555F"/>
                </a:solidFill>
                <a:latin typeface="微软雅黑"/>
                <a:cs typeface="微软雅黑"/>
              </a:rPr>
              <a:t>导</a:t>
            </a:r>
            <a:r>
              <a:rPr dirty="0" sz="1200">
                <a:solidFill>
                  <a:srgbClr val="4F555F"/>
                </a:solidFill>
                <a:latin typeface="微软雅黑"/>
                <a:cs typeface="微软雅黑"/>
              </a:rPr>
              <a:t>开 </a:t>
            </a:r>
            <a:r>
              <a:rPr dirty="0" sz="1200">
                <a:solidFill>
                  <a:srgbClr val="4F555F"/>
                </a:solidFill>
                <a:latin typeface="微软雅黑"/>
                <a:cs typeface="微软雅黑"/>
              </a:rPr>
              <a:t> 放银行标准构建；</a:t>
            </a:r>
            <a:endParaRPr sz="1200">
              <a:latin typeface="微软雅黑"/>
              <a:cs typeface="微软雅黑"/>
            </a:endParaRPr>
          </a:p>
          <a:p>
            <a:pPr algn="just" marL="184785" marR="5080" indent="-172720">
              <a:lnSpc>
                <a:spcPct val="150000"/>
              </a:lnSpc>
            </a:pPr>
            <a:r>
              <a:rPr dirty="0" sz="1200" spc="35">
                <a:solidFill>
                  <a:srgbClr val="4F555F"/>
                </a:solidFill>
                <a:latin typeface="Arial Unicode MS"/>
                <a:cs typeface="Arial Unicode MS"/>
              </a:rPr>
              <a:t>✓</a:t>
            </a:r>
            <a:r>
              <a:rPr dirty="0" sz="1200" spc="55">
                <a:solidFill>
                  <a:srgbClr val="4F555F"/>
                </a:solidFill>
                <a:latin typeface="Arial Unicode MS"/>
                <a:cs typeface="Arial Unicode MS"/>
              </a:rPr>
              <a:t> </a:t>
            </a:r>
            <a:r>
              <a:rPr dirty="0" sz="1200" spc="-5">
                <a:solidFill>
                  <a:srgbClr val="4F555F"/>
                </a:solidFill>
                <a:latin typeface="Arial"/>
                <a:cs typeface="Arial"/>
              </a:rPr>
              <a:t>2017</a:t>
            </a:r>
            <a:r>
              <a:rPr dirty="0" sz="1200" spc="-210">
                <a:solidFill>
                  <a:srgbClr val="4F555F"/>
                </a:solidFill>
                <a:latin typeface="Arial"/>
                <a:cs typeface="Arial"/>
              </a:rPr>
              <a:t> </a:t>
            </a:r>
            <a:r>
              <a:rPr dirty="0" sz="1200">
                <a:solidFill>
                  <a:srgbClr val="4F555F"/>
                </a:solidFill>
                <a:latin typeface="微软雅黑"/>
                <a:cs typeface="微软雅黑"/>
              </a:rPr>
              <a:t>年</a:t>
            </a:r>
            <a:r>
              <a:rPr dirty="0" sz="1200" spc="-240">
                <a:solidFill>
                  <a:srgbClr val="4F555F"/>
                </a:solidFill>
                <a:latin typeface="微软雅黑"/>
                <a:cs typeface="微软雅黑"/>
              </a:rPr>
              <a:t> </a:t>
            </a:r>
            <a:r>
              <a:rPr dirty="0" sz="1200">
                <a:solidFill>
                  <a:srgbClr val="4F555F"/>
                </a:solidFill>
                <a:latin typeface="Arial"/>
                <a:cs typeface="Arial"/>
              </a:rPr>
              <a:t>5</a:t>
            </a:r>
            <a:r>
              <a:rPr dirty="0" sz="1200" spc="-210">
                <a:solidFill>
                  <a:srgbClr val="4F555F"/>
                </a:solidFill>
                <a:latin typeface="Arial"/>
                <a:cs typeface="Arial"/>
              </a:rPr>
              <a:t> </a:t>
            </a:r>
            <a:r>
              <a:rPr dirty="0" sz="1200" spc="60">
                <a:solidFill>
                  <a:srgbClr val="4F555F"/>
                </a:solidFill>
                <a:latin typeface="微软雅黑"/>
                <a:cs typeface="微软雅黑"/>
              </a:rPr>
              <a:t>月，</a:t>
            </a:r>
            <a:r>
              <a:rPr dirty="0" sz="1200" spc="-240">
                <a:solidFill>
                  <a:srgbClr val="4F555F"/>
                </a:solidFill>
                <a:latin typeface="微软雅黑"/>
                <a:cs typeface="微软雅黑"/>
              </a:rPr>
              <a:t> </a:t>
            </a:r>
            <a:r>
              <a:rPr dirty="0" sz="1200" spc="85">
                <a:solidFill>
                  <a:srgbClr val="4F555F"/>
                </a:solidFill>
                <a:latin typeface="微软雅黑"/>
                <a:cs typeface="微软雅黑"/>
              </a:rPr>
              <a:t>西班牙</a:t>
            </a:r>
            <a:r>
              <a:rPr dirty="0" sz="1200" spc="-225">
                <a:solidFill>
                  <a:srgbClr val="4F555F"/>
                </a:solidFill>
                <a:latin typeface="微软雅黑"/>
                <a:cs typeface="微软雅黑"/>
              </a:rPr>
              <a:t> </a:t>
            </a:r>
            <a:r>
              <a:rPr dirty="0" sz="1200" spc="-25">
                <a:solidFill>
                  <a:srgbClr val="4F555F"/>
                </a:solidFill>
                <a:latin typeface="Arial"/>
                <a:cs typeface="Arial"/>
              </a:rPr>
              <a:t>BBVA  </a:t>
            </a:r>
            <a:r>
              <a:rPr dirty="0" sz="1200" spc="20">
                <a:solidFill>
                  <a:srgbClr val="4F555F"/>
                </a:solidFill>
                <a:latin typeface="微软雅黑"/>
                <a:cs typeface="微软雅黑"/>
              </a:rPr>
              <a:t>银行成</a:t>
            </a:r>
            <a:r>
              <a:rPr dirty="0" sz="1200" spc="30">
                <a:solidFill>
                  <a:srgbClr val="4F555F"/>
                </a:solidFill>
                <a:latin typeface="微软雅黑"/>
                <a:cs typeface="微软雅黑"/>
              </a:rPr>
              <a:t>为</a:t>
            </a:r>
            <a:r>
              <a:rPr dirty="0" sz="1200" spc="20">
                <a:solidFill>
                  <a:srgbClr val="4F555F"/>
                </a:solidFill>
                <a:latin typeface="微软雅黑"/>
                <a:cs typeface="微软雅黑"/>
              </a:rPr>
              <a:t>全</a:t>
            </a:r>
            <a:r>
              <a:rPr dirty="0" sz="1200" spc="30">
                <a:solidFill>
                  <a:srgbClr val="4F555F"/>
                </a:solidFill>
                <a:latin typeface="微软雅黑"/>
                <a:cs typeface="微软雅黑"/>
              </a:rPr>
              <a:t>球</a:t>
            </a:r>
            <a:r>
              <a:rPr dirty="0" sz="1200" spc="20">
                <a:solidFill>
                  <a:srgbClr val="4F555F"/>
                </a:solidFill>
                <a:latin typeface="微软雅黑"/>
                <a:cs typeface="微软雅黑"/>
              </a:rPr>
              <a:t>第一</a:t>
            </a:r>
            <a:r>
              <a:rPr dirty="0" sz="1200" spc="30">
                <a:solidFill>
                  <a:srgbClr val="4F555F"/>
                </a:solidFill>
                <a:latin typeface="微软雅黑"/>
                <a:cs typeface="微软雅黑"/>
              </a:rPr>
              <a:t>家</a:t>
            </a:r>
            <a:r>
              <a:rPr dirty="0" sz="1200" spc="20">
                <a:solidFill>
                  <a:srgbClr val="4F555F"/>
                </a:solidFill>
                <a:latin typeface="微软雅黑"/>
                <a:cs typeface="微软雅黑"/>
              </a:rPr>
              <a:t>以商</a:t>
            </a:r>
            <a:r>
              <a:rPr dirty="0" sz="1200">
                <a:solidFill>
                  <a:srgbClr val="4F555F"/>
                </a:solidFill>
                <a:latin typeface="微软雅黑"/>
                <a:cs typeface="微软雅黑"/>
              </a:rPr>
              <a:t>业 </a:t>
            </a:r>
            <a:r>
              <a:rPr dirty="0" sz="1200">
                <a:solidFill>
                  <a:srgbClr val="4F555F"/>
                </a:solidFill>
                <a:latin typeface="微软雅黑"/>
                <a:cs typeface="微软雅黑"/>
              </a:rPr>
              <a:t> </a:t>
            </a:r>
            <a:r>
              <a:rPr dirty="0" sz="1200" spc="70">
                <a:solidFill>
                  <a:srgbClr val="4F555F"/>
                </a:solidFill>
                <a:latin typeface="微软雅黑"/>
                <a:cs typeface="微软雅黑"/>
              </a:rPr>
              <a:t>化运</a:t>
            </a:r>
            <a:r>
              <a:rPr dirty="0" sz="1200" spc="80">
                <a:solidFill>
                  <a:srgbClr val="4F555F"/>
                </a:solidFill>
                <a:latin typeface="微软雅黑"/>
                <a:cs typeface="微软雅黑"/>
              </a:rPr>
              <a:t>作</a:t>
            </a:r>
            <a:r>
              <a:rPr dirty="0" sz="1200" spc="70">
                <a:solidFill>
                  <a:srgbClr val="4F555F"/>
                </a:solidFill>
                <a:latin typeface="微软雅黑"/>
                <a:cs typeface="微软雅黑"/>
              </a:rPr>
              <a:t>开</a:t>
            </a:r>
            <a:r>
              <a:rPr dirty="0" sz="1200" spc="75">
                <a:solidFill>
                  <a:srgbClr val="4F555F"/>
                </a:solidFill>
                <a:latin typeface="微软雅黑"/>
                <a:cs typeface="微软雅黑"/>
              </a:rPr>
              <a:t>放</a:t>
            </a:r>
            <a:r>
              <a:rPr dirty="0" sz="1200">
                <a:solidFill>
                  <a:srgbClr val="4F555F"/>
                </a:solidFill>
                <a:latin typeface="Arial"/>
                <a:cs typeface="Arial"/>
              </a:rPr>
              <a:t>AP</a:t>
            </a:r>
            <a:r>
              <a:rPr dirty="0" sz="1200" spc="85">
                <a:solidFill>
                  <a:srgbClr val="4F555F"/>
                </a:solidFill>
                <a:latin typeface="Arial"/>
                <a:cs typeface="Arial"/>
              </a:rPr>
              <a:t>I</a:t>
            </a:r>
            <a:r>
              <a:rPr dirty="0" sz="1200" spc="70">
                <a:solidFill>
                  <a:srgbClr val="4F555F"/>
                </a:solidFill>
                <a:latin typeface="微软雅黑"/>
                <a:cs typeface="微软雅黑"/>
              </a:rPr>
              <a:t>的</a:t>
            </a:r>
            <a:r>
              <a:rPr dirty="0" sz="1200" spc="80">
                <a:solidFill>
                  <a:srgbClr val="4F555F"/>
                </a:solidFill>
                <a:latin typeface="微软雅黑"/>
                <a:cs typeface="微软雅黑"/>
              </a:rPr>
              <a:t>银</a:t>
            </a:r>
            <a:r>
              <a:rPr dirty="0" sz="1200" spc="85">
                <a:solidFill>
                  <a:srgbClr val="4F555F"/>
                </a:solidFill>
                <a:latin typeface="微软雅黑"/>
                <a:cs typeface="微软雅黑"/>
              </a:rPr>
              <a:t>行</a:t>
            </a:r>
            <a:r>
              <a:rPr dirty="0" sz="1200" spc="75">
                <a:solidFill>
                  <a:srgbClr val="4F555F"/>
                </a:solidFill>
                <a:latin typeface="微软雅黑"/>
                <a:cs typeface="微软雅黑"/>
              </a:rPr>
              <a:t>。</a:t>
            </a:r>
            <a:r>
              <a:rPr dirty="0" sz="1200">
                <a:solidFill>
                  <a:srgbClr val="4F555F"/>
                </a:solidFill>
                <a:latin typeface="微软雅黑"/>
                <a:cs typeface="微软雅黑"/>
              </a:rPr>
              <a:t>目 </a:t>
            </a:r>
            <a:r>
              <a:rPr dirty="0" sz="1200">
                <a:solidFill>
                  <a:srgbClr val="4F555F"/>
                </a:solidFill>
                <a:latin typeface="微软雅黑"/>
                <a:cs typeface="微软雅黑"/>
              </a:rPr>
              <a:t> </a:t>
            </a:r>
            <a:r>
              <a:rPr dirty="0" sz="1200" spc="20">
                <a:solidFill>
                  <a:srgbClr val="4F555F"/>
                </a:solidFill>
                <a:latin typeface="微软雅黑"/>
                <a:cs typeface="微软雅黑"/>
              </a:rPr>
              <a:t>前其在</a:t>
            </a:r>
            <a:r>
              <a:rPr dirty="0" sz="1200" spc="30">
                <a:solidFill>
                  <a:srgbClr val="4F555F"/>
                </a:solidFill>
                <a:latin typeface="微软雅黑"/>
                <a:cs typeface="微软雅黑"/>
              </a:rPr>
              <a:t>西</a:t>
            </a:r>
            <a:r>
              <a:rPr dirty="0" sz="1200" spc="20">
                <a:solidFill>
                  <a:srgbClr val="4F555F"/>
                </a:solidFill>
                <a:latin typeface="微软雅黑"/>
                <a:cs typeface="微软雅黑"/>
              </a:rPr>
              <a:t>班</a:t>
            </a:r>
            <a:r>
              <a:rPr dirty="0" sz="1200" spc="40">
                <a:solidFill>
                  <a:srgbClr val="4F555F"/>
                </a:solidFill>
                <a:latin typeface="微软雅黑"/>
                <a:cs typeface="微软雅黑"/>
              </a:rPr>
              <a:t>牙</a:t>
            </a:r>
            <a:r>
              <a:rPr dirty="0" sz="1200" spc="20">
                <a:solidFill>
                  <a:srgbClr val="4F555F"/>
                </a:solidFill>
                <a:latin typeface="微软雅黑"/>
                <a:cs typeface="微软雅黑"/>
              </a:rPr>
              <a:t>、美</a:t>
            </a:r>
            <a:r>
              <a:rPr dirty="0" sz="1200" spc="35">
                <a:solidFill>
                  <a:srgbClr val="4F555F"/>
                </a:solidFill>
                <a:latin typeface="微软雅黑"/>
                <a:cs typeface="微软雅黑"/>
              </a:rPr>
              <a:t>国</a:t>
            </a:r>
            <a:r>
              <a:rPr dirty="0" sz="1200" spc="20">
                <a:solidFill>
                  <a:srgbClr val="4F555F"/>
                </a:solidFill>
                <a:latin typeface="微软雅黑"/>
                <a:cs typeface="微软雅黑"/>
              </a:rPr>
              <a:t>、墨西 </a:t>
            </a:r>
            <a:r>
              <a:rPr dirty="0" sz="1200" spc="20">
                <a:solidFill>
                  <a:srgbClr val="4F555F"/>
                </a:solidFill>
                <a:latin typeface="微软雅黑"/>
                <a:cs typeface="微软雅黑"/>
              </a:rPr>
              <a:t> 哥提供</a:t>
            </a:r>
            <a:r>
              <a:rPr dirty="0" sz="1200" spc="30">
                <a:solidFill>
                  <a:srgbClr val="4F555F"/>
                </a:solidFill>
                <a:latin typeface="微软雅黑"/>
                <a:cs typeface="微软雅黑"/>
              </a:rPr>
              <a:t>包</a:t>
            </a:r>
            <a:r>
              <a:rPr dirty="0" sz="1200" spc="20">
                <a:solidFill>
                  <a:srgbClr val="4F555F"/>
                </a:solidFill>
                <a:latin typeface="微软雅黑"/>
                <a:cs typeface="微软雅黑"/>
              </a:rPr>
              <a:t>括</a:t>
            </a:r>
            <a:r>
              <a:rPr dirty="0" sz="1200" spc="30">
                <a:solidFill>
                  <a:srgbClr val="4F555F"/>
                </a:solidFill>
                <a:latin typeface="微软雅黑"/>
                <a:cs typeface="微软雅黑"/>
              </a:rPr>
              <a:t>客户</a:t>
            </a:r>
            <a:r>
              <a:rPr dirty="0" sz="1200" spc="20">
                <a:solidFill>
                  <a:srgbClr val="4F555F"/>
                </a:solidFill>
                <a:latin typeface="微软雅黑"/>
                <a:cs typeface="微软雅黑"/>
              </a:rPr>
              <a:t>、</a:t>
            </a:r>
            <a:r>
              <a:rPr dirty="0" sz="1200" spc="35">
                <a:solidFill>
                  <a:srgbClr val="4F555F"/>
                </a:solidFill>
                <a:latin typeface="微软雅黑"/>
                <a:cs typeface="微软雅黑"/>
              </a:rPr>
              <a:t>账</a:t>
            </a:r>
            <a:r>
              <a:rPr dirty="0" sz="1200" spc="20">
                <a:solidFill>
                  <a:srgbClr val="4F555F"/>
                </a:solidFill>
                <a:latin typeface="微软雅黑"/>
                <a:cs typeface="微软雅黑"/>
              </a:rPr>
              <a:t>户</a:t>
            </a:r>
            <a:r>
              <a:rPr dirty="0" sz="1200" spc="25">
                <a:solidFill>
                  <a:srgbClr val="4F555F"/>
                </a:solidFill>
                <a:latin typeface="微软雅黑"/>
                <a:cs typeface="微软雅黑"/>
              </a:rPr>
              <a:t>、</a:t>
            </a:r>
            <a:r>
              <a:rPr dirty="0" sz="1200">
                <a:solidFill>
                  <a:srgbClr val="4F555F"/>
                </a:solidFill>
                <a:latin typeface="微软雅黑"/>
                <a:cs typeface="微软雅黑"/>
              </a:rPr>
              <a:t>银</a:t>
            </a:r>
            <a:endParaRPr sz="1200">
              <a:latin typeface="微软雅黑"/>
              <a:cs typeface="微软雅黑"/>
            </a:endParaRPr>
          </a:p>
          <a:p>
            <a:pPr marL="184785">
              <a:lnSpc>
                <a:spcPct val="100000"/>
              </a:lnSpc>
              <a:spcBef>
                <a:spcPts val="720"/>
              </a:spcBef>
            </a:pPr>
            <a:r>
              <a:rPr dirty="0" sz="1200" spc="90">
                <a:solidFill>
                  <a:srgbClr val="4F555F"/>
                </a:solidFill>
                <a:latin typeface="微软雅黑"/>
                <a:cs typeface="微软雅黑"/>
              </a:rPr>
              <a:t>行卡、</a:t>
            </a:r>
            <a:r>
              <a:rPr dirty="0" sz="1200" spc="-245">
                <a:solidFill>
                  <a:srgbClr val="4F555F"/>
                </a:solidFill>
                <a:latin typeface="微软雅黑"/>
                <a:cs typeface="微软雅黑"/>
              </a:rPr>
              <a:t> </a:t>
            </a:r>
            <a:r>
              <a:rPr dirty="0" sz="1200" spc="110">
                <a:solidFill>
                  <a:srgbClr val="4F555F"/>
                </a:solidFill>
                <a:latin typeface="微软雅黑"/>
                <a:cs typeface="微软雅黑"/>
              </a:rPr>
              <a:t>支付在内的共</a:t>
            </a:r>
            <a:r>
              <a:rPr dirty="0" sz="1200" spc="-240">
                <a:solidFill>
                  <a:srgbClr val="4F555F"/>
                </a:solidFill>
                <a:latin typeface="微软雅黑"/>
                <a:cs typeface="微软雅黑"/>
              </a:rPr>
              <a:t> </a:t>
            </a:r>
            <a:r>
              <a:rPr dirty="0" sz="1200" spc="-10">
                <a:solidFill>
                  <a:srgbClr val="4F555F"/>
                </a:solidFill>
                <a:latin typeface="Arial"/>
                <a:cs typeface="Arial"/>
              </a:rPr>
              <a:t>12</a:t>
            </a:r>
            <a:r>
              <a:rPr dirty="0" sz="1200" spc="-210">
                <a:solidFill>
                  <a:srgbClr val="4F555F"/>
                </a:solidFill>
                <a:latin typeface="Arial"/>
                <a:cs typeface="Arial"/>
              </a:rPr>
              <a:t> </a:t>
            </a:r>
            <a:r>
              <a:rPr dirty="0" sz="1200">
                <a:solidFill>
                  <a:srgbClr val="4F555F"/>
                </a:solidFill>
                <a:latin typeface="微软雅黑"/>
                <a:cs typeface="微软雅黑"/>
              </a:rPr>
              <a:t>类</a:t>
            </a:r>
            <a:endParaRPr sz="1200">
              <a:latin typeface="微软雅黑"/>
              <a:cs typeface="微软雅黑"/>
            </a:endParaRPr>
          </a:p>
        </p:txBody>
      </p:sp>
      <p:sp>
        <p:nvSpPr>
          <p:cNvPr id="13" name="object 13"/>
          <p:cNvSpPr txBox="1"/>
          <p:nvPr/>
        </p:nvSpPr>
        <p:spPr>
          <a:xfrm>
            <a:off x="5147309" y="2501772"/>
            <a:ext cx="2181225" cy="2853690"/>
          </a:xfrm>
          <a:prstGeom prst="rect">
            <a:avLst/>
          </a:prstGeom>
        </p:spPr>
        <p:txBody>
          <a:bodyPr wrap="square" lIns="0" tIns="0" rIns="0" bIns="0" rtlCol="0" vert="horz">
            <a:spAutoFit/>
          </a:bodyPr>
          <a:lstStyle/>
          <a:p>
            <a:pPr marL="492759">
              <a:lnSpc>
                <a:spcPct val="100000"/>
              </a:lnSpc>
            </a:pPr>
            <a:r>
              <a:rPr dirty="0" sz="1800" b="1" i="1">
                <a:solidFill>
                  <a:srgbClr val="9CD2E8"/>
                </a:solidFill>
                <a:latin typeface="微软雅黑"/>
                <a:cs typeface="微软雅黑"/>
              </a:rPr>
              <a:t>澳大利亚</a:t>
            </a:r>
            <a:endParaRPr sz="1800">
              <a:latin typeface="微软雅黑"/>
              <a:cs typeface="微软雅黑"/>
            </a:endParaRPr>
          </a:p>
          <a:p>
            <a:pPr marL="184785" marR="5080" indent="-172720">
              <a:lnSpc>
                <a:spcPct val="150100"/>
              </a:lnSpc>
              <a:spcBef>
                <a:spcPts val="760"/>
              </a:spcBef>
            </a:pPr>
            <a:r>
              <a:rPr dirty="0" sz="1200" spc="35">
                <a:solidFill>
                  <a:srgbClr val="4F555F"/>
                </a:solidFill>
                <a:latin typeface="Arial Unicode MS"/>
                <a:cs typeface="Arial Unicode MS"/>
              </a:rPr>
              <a:t>✓ </a:t>
            </a:r>
            <a:r>
              <a:rPr dirty="0" sz="1200" spc="15">
                <a:solidFill>
                  <a:srgbClr val="4F555F"/>
                </a:solidFill>
                <a:latin typeface="Arial"/>
                <a:cs typeface="Arial"/>
              </a:rPr>
              <a:t>2018</a:t>
            </a:r>
            <a:r>
              <a:rPr dirty="0" sz="1200" spc="15">
                <a:solidFill>
                  <a:srgbClr val="4F555F"/>
                </a:solidFill>
                <a:latin typeface="微软雅黑"/>
                <a:cs typeface="微软雅黑"/>
              </a:rPr>
              <a:t>年</a:t>
            </a:r>
            <a:r>
              <a:rPr dirty="0" sz="1200" spc="15">
                <a:solidFill>
                  <a:srgbClr val="4F555F"/>
                </a:solidFill>
                <a:latin typeface="Arial"/>
                <a:cs typeface="Arial"/>
              </a:rPr>
              <a:t>5</a:t>
            </a:r>
            <a:r>
              <a:rPr dirty="0" sz="1200" spc="15">
                <a:solidFill>
                  <a:srgbClr val="4F555F"/>
                </a:solidFill>
                <a:latin typeface="微软雅黑"/>
                <a:cs typeface="微软雅黑"/>
              </a:rPr>
              <a:t>月，澳大利亚竞争  </a:t>
            </a:r>
            <a:r>
              <a:rPr dirty="0" sz="1200" spc="-5">
                <a:solidFill>
                  <a:srgbClr val="4F555F"/>
                </a:solidFill>
                <a:latin typeface="微软雅黑"/>
                <a:cs typeface="微软雅黑"/>
              </a:rPr>
              <a:t>和消费者委员会发布</a:t>
            </a:r>
            <a:r>
              <a:rPr dirty="0" sz="1200" spc="-5" b="1" i="1">
                <a:solidFill>
                  <a:srgbClr val="1C9ED2"/>
                </a:solidFill>
                <a:latin typeface="微软雅黑"/>
                <a:cs typeface="微软雅黑"/>
              </a:rPr>
              <a:t>《消费  </a:t>
            </a:r>
            <a:r>
              <a:rPr dirty="0" sz="1200" spc="80" b="1" i="1">
                <a:solidFill>
                  <a:srgbClr val="1C9ED2"/>
                </a:solidFill>
                <a:latin typeface="微软雅黑"/>
                <a:cs typeface="微软雅黑"/>
              </a:rPr>
              <a:t>数据权利》（</a:t>
            </a:r>
            <a:r>
              <a:rPr dirty="0" sz="1200" spc="-280" b="1" i="1">
                <a:solidFill>
                  <a:srgbClr val="1C9ED2"/>
                </a:solidFill>
                <a:latin typeface="微软雅黑"/>
                <a:cs typeface="微软雅黑"/>
              </a:rPr>
              <a:t> </a:t>
            </a:r>
            <a:r>
              <a:rPr dirty="0" sz="1200" spc="-10" b="1">
                <a:solidFill>
                  <a:srgbClr val="1C9ED2"/>
                </a:solidFill>
                <a:latin typeface="Arial"/>
                <a:cs typeface="Arial"/>
              </a:rPr>
              <a:t>CDR</a:t>
            </a:r>
            <a:r>
              <a:rPr dirty="0" sz="1200" spc="-254" b="1">
                <a:solidFill>
                  <a:srgbClr val="1C9ED2"/>
                </a:solidFill>
                <a:latin typeface="Arial"/>
                <a:cs typeface="Arial"/>
              </a:rPr>
              <a:t> </a:t>
            </a:r>
            <a:r>
              <a:rPr dirty="0" sz="1200" spc="70" b="1" i="1">
                <a:solidFill>
                  <a:srgbClr val="1C9ED2"/>
                </a:solidFill>
                <a:latin typeface="微软雅黑"/>
                <a:cs typeface="微软雅黑"/>
              </a:rPr>
              <a:t>）框架</a:t>
            </a:r>
            <a:r>
              <a:rPr dirty="0" sz="1200" spc="70">
                <a:solidFill>
                  <a:srgbClr val="4F555F"/>
                </a:solidFill>
                <a:latin typeface="微软雅黑"/>
                <a:cs typeface="微软雅黑"/>
              </a:rPr>
              <a:t>；</a:t>
            </a:r>
            <a:endParaRPr sz="1200">
              <a:latin typeface="微软雅黑"/>
              <a:cs typeface="微软雅黑"/>
            </a:endParaRPr>
          </a:p>
          <a:p>
            <a:pPr marL="184785" marR="5080" indent="-172720">
              <a:lnSpc>
                <a:spcPct val="150000"/>
              </a:lnSpc>
            </a:pPr>
            <a:r>
              <a:rPr dirty="0" sz="1200" spc="35">
                <a:solidFill>
                  <a:srgbClr val="4F555F"/>
                </a:solidFill>
                <a:latin typeface="Arial Unicode MS"/>
                <a:cs typeface="Arial Unicode MS"/>
              </a:rPr>
              <a:t>✓ </a:t>
            </a:r>
            <a:r>
              <a:rPr dirty="0" sz="1200" spc="35">
                <a:solidFill>
                  <a:srgbClr val="4F555F"/>
                </a:solidFill>
                <a:latin typeface="Arial"/>
                <a:cs typeface="Arial"/>
              </a:rPr>
              <a:t>CDR</a:t>
            </a:r>
            <a:r>
              <a:rPr dirty="0" sz="1200" spc="35">
                <a:solidFill>
                  <a:srgbClr val="4F555F"/>
                </a:solidFill>
                <a:latin typeface="微软雅黑"/>
                <a:cs typeface="微软雅黑"/>
              </a:rPr>
              <a:t>框架 </a:t>
            </a:r>
            <a:r>
              <a:rPr dirty="0" sz="1200" spc="75">
                <a:solidFill>
                  <a:srgbClr val="4F555F"/>
                </a:solidFill>
                <a:latin typeface="微软雅黑"/>
                <a:cs typeface="微软雅黑"/>
              </a:rPr>
              <a:t>要求， </a:t>
            </a:r>
            <a:r>
              <a:rPr dirty="0" sz="1200" spc="80">
                <a:solidFill>
                  <a:srgbClr val="4F555F"/>
                </a:solidFill>
                <a:latin typeface="微软雅黑"/>
                <a:cs typeface="微软雅黑"/>
              </a:rPr>
              <a:t>澳大利亚  </a:t>
            </a:r>
            <a:r>
              <a:rPr dirty="0" sz="1200">
                <a:solidFill>
                  <a:srgbClr val="4F555F"/>
                </a:solidFill>
                <a:latin typeface="微软雅黑"/>
                <a:cs typeface="微软雅黑"/>
              </a:rPr>
              <a:t>四大主要银行（澳新银行、  </a:t>
            </a:r>
            <a:r>
              <a:rPr dirty="0" sz="1200">
                <a:solidFill>
                  <a:srgbClr val="4F555F"/>
                </a:solidFill>
                <a:latin typeface="微软雅黑"/>
                <a:cs typeface="微软雅黑"/>
              </a:rPr>
              <a:t>澳大利亚联邦银行、澳大利  </a:t>
            </a:r>
            <a:r>
              <a:rPr dirty="0" sz="1200" spc="-5">
                <a:solidFill>
                  <a:srgbClr val="4F555F"/>
                </a:solidFill>
                <a:latin typeface="微软雅黑"/>
                <a:cs typeface="微软雅黑"/>
              </a:rPr>
              <a:t>亚国民银行和西太平</a:t>
            </a:r>
            <a:r>
              <a:rPr dirty="0" sz="1200" spc="5">
                <a:solidFill>
                  <a:srgbClr val="4F555F"/>
                </a:solidFill>
                <a:latin typeface="微软雅黑"/>
                <a:cs typeface="微软雅黑"/>
              </a:rPr>
              <a:t>洋</a:t>
            </a:r>
            <a:r>
              <a:rPr dirty="0" sz="1200" spc="-5">
                <a:solidFill>
                  <a:srgbClr val="4F555F"/>
                </a:solidFill>
                <a:latin typeface="微软雅黑"/>
                <a:cs typeface="微软雅黑"/>
              </a:rPr>
              <a:t>银行</a:t>
            </a:r>
            <a:r>
              <a:rPr dirty="0" sz="1200">
                <a:solidFill>
                  <a:srgbClr val="4F555F"/>
                </a:solidFill>
                <a:latin typeface="微软雅黑"/>
                <a:cs typeface="微软雅黑"/>
              </a:rPr>
              <a:t>） </a:t>
            </a:r>
            <a:r>
              <a:rPr dirty="0" sz="1200">
                <a:solidFill>
                  <a:srgbClr val="4F555F"/>
                </a:solidFill>
                <a:latin typeface="微软雅黑"/>
                <a:cs typeface="微软雅黑"/>
              </a:rPr>
              <a:t> </a:t>
            </a:r>
            <a:r>
              <a:rPr dirty="0" sz="1200" spc="15">
                <a:solidFill>
                  <a:srgbClr val="4F555F"/>
                </a:solidFill>
                <a:latin typeface="微软雅黑"/>
                <a:cs typeface="微软雅黑"/>
              </a:rPr>
              <a:t>在</a:t>
            </a:r>
            <a:r>
              <a:rPr dirty="0" sz="1200" spc="15">
                <a:solidFill>
                  <a:srgbClr val="4F555F"/>
                </a:solidFill>
                <a:latin typeface="Arial"/>
                <a:cs typeface="Arial"/>
              </a:rPr>
              <a:t>2019</a:t>
            </a:r>
            <a:r>
              <a:rPr dirty="0" sz="1200" spc="15">
                <a:solidFill>
                  <a:srgbClr val="4F555F"/>
                </a:solidFill>
                <a:latin typeface="微软雅黑"/>
                <a:cs typeface="微软雅黑"/>
              </a:rPr>
              <a:t>年</a:t>
            </a:r>
            <a:r>
              <a:rPr dirty="0" sz="1200" spc="15">
                <a:solidFill>
                  <a:srgbClr val="4F555F"/>
                </a:solidFill>
                <a:latin typeface="Arial"/>
                <a:cs typeface="Arial"/>
              </a:rPr>
              <a:t>6</a:t>
            </a:r>
            <a:r>
              <a:rPr dirty="0" sz="1200" spc="15">
                <a:solidFill>
                  <a:srgbClr val="4F555F"/>
                </a:solidFill>
                <a:latin typeface="微软雅黑"/>
                <a:cs typeface="微软雅黑"/>
              </a:rPr>
              <a:t>月前向第三方供  </a:t>
            </a:r>
            <a:r>
              <a:rPr dirty="0" sz="1200">
                <a:solidFill>
                  <a:srgbClr val="4F555F"/>
                </a:solidFill>
                <a:latin typeface="微软雅黑"/>
                <a:cs typeface="微软雅黑"/>
              </a:rPr>
              <a:t>应商提供银行数据</a:t>
            </a:r>
            <a:endParaRPr sz="1200">
              <a:latin typeface="微软雅黑"/>
              <a:cs typeface="微软雅黑"/>
            </a:endParaRPr>
          </a:p>
        </p:txBody>
      </p:sp>
      <p:sp>
        <p:nvSpPr>
          <p:cNvPr id="14" name="object 14"/>
          <p:cNvSpPr/>
          <p:nvPr/>
        </p:nvSpPr>
        <p:spPr>
          <a:xfrm>
            <a:off x="2584704" y="3000755"/>
            <a:ext cx="0" cy="3168015"/>
          </a:xfrm>
          <a:custGeom>
            <a:avLst/>
            <a:gdLst/>
            <a:ahLst/>
            <a:cxnLst/>
            <a:rect l="l" t="t" r="r" b="b"/>
            <a:pathLst>
              <a:path w="0" h="3168015">
                <a:moveTo>
                  <a:pt x="0" y="0"/>
                </a:moveTo>
                <a:lnTo>
                  <a:pt x="0" y="3167989"/>
                </a:lnTo>
              </a:path>
            </a:pathLst>
          </a:custGeom>
          <a:ln w="3175">
            <a:solidFill>
              <a:srgbClr val="BABABA"/>
            </a:solidFill>
          </a:ln>
        </p:spPr>
        <p:txBody>
          <a:bodyPr wrap="square" lIns="0" tIns="0" rIns="0" bIns="0" rtlCol="0"/>
          <a:lstStyle/>
          <a:p/>
        </p:txBody>
      </p:sp>
      <p:sp>
        <p:nvSpPr>
          <p:cNvPr id="15" name="object 15"/>
          <p:cNvSpPr/>
          <p:nvPr/>
        </p:nvSpPr>
        <p:spPr>
          <a:xfrm>
            <a:off x="4981955" y="3000755"/>
            <a:ext cx="0" cy="3168015"/>
          </a:xfrm>
          <a:custGeom>
            <a:avLst/>
            <a:gdLst/>
            <a:ahLst/>
            <a:cxnLst/>
            <a:rect l="l" t="t" r="r" b="b"/>
            <a:pathLst>
              <a:path w="0" h="3168015">
                <a:moveTo>
                  <a:pt x="0" y="0"/>
                </a:moveTo>
                <a:lnTo>
                  <a:pt x="0" y="3167989"/>
                </a:lnTo>
              </a:path>
            </a:pathLst>
          </a:custGeom>
          <a:ln w="3175">
            <a:solidFill>
              <a:srgbClr val="BABABA"/>
            </a:solidFill>
          </a:ln>
        </p:spPr>
        <p:txBody>
          <a:bodyPr wrap="square" lIns="0" tIns="0" rIns="0" bIns="0" rtlCol="0"/>
          <a:lstStyle/>
          <a:p/>
        </p:txBody>
      </p:sp>
      <p:sp>
        <p:nvSpPr>
          <p:cNvPr id="16" name="object 16"/>
          <p:cNvSpPr/>
          <p:nvPr/>
        </p:nvSpPr>
        <p:spPr>
          <a:xfrm>
            <a:off x="7339583" y="3000755"/>
            <a:ext cx="0" cy="3168015"/>
          </a:xfrm>
          <a:custGeom>
            <a:avLst/>
            <a:gdLst/>
            <a:ahLst/>
            <a:cxnLst/>
            <a:rect l="l" t="t" r="r" b="b"/>
            <a:pathLst>
              <a:path w="0" h="3168015">
                <a:moveTo>
                  <a:pt x="0" y="0"/>
                </a:moveTo>
                <a:lnTo>
                  <a:pt x="0" y="3167989"/>
                </a:lnTo>
              </a:path>
            </a:pathLst>
          </a:custGeom>
          <a:ln w="3175">
            <a:solidFill>
              <a:srgbClr val="BABABA"/>
            </a:solidFill>
          </a:ln>
        </p:spPr>
        <p:txBody>
          <a:bodyPr wrap="square" lIns="0" tIns="0" rIns="0" bIns="0" rtlCol="0"/>
          <a:lstStyle/>
          <a:p/>
        </p:txBody>
      </p:sp>
      <p:sp>
        <p:nvSpPr>
          <p:cNvPr id="17" name="object 17"/>
          <p:cNvSpPr/>
          <p:nvPr/>
        </p:nvSpPr>
        <p:spPr>
          <a:xfrm>
            <a:off x="9697211" y="3000755"/>
            <a:ext cx="0" cy="3168015"/>
          </a:xfrm>
          <a:custGeom>
            <a:avLst/>
            <a:gdLst/>
            <a:ahLst/>
            <a:cxnLst/>
            <a:rect l="l" t="t" r="r" b="b"/>
            <a:pathLst>
              <a:path w="0" h="3168015">
                <a:moveTo>
                  <a:pt x="0" y="0"/>
                </a:moveTo>
                <a:lnTo>
                  <a:pt x="0" y="3167989"/>
                </a:lnTo>
              </a:path>
            </a:pathLst>
          </a:custGeom>
          <a:ln w="3175">
            <a:solidFill>
              <a:srgbClr val="BABABA"/>
            </a:solidFill>
          </a:ln>
        </p:spPr>
        <p:txBody>
          <a:bodyPr wrap="square" lIns="0" tIns="0" rIns="0" bIns="0" rtlCol="0"/>
          <a:lstStyle/>
          <a:p/>
        </p:txBody>
      </p:sp>
      <p:sp>
        <p:nvSpPr>
          <p:cNvPr id="18" name="object 18"/>
          <p:cNvSpPr/>
          <p:nvPr/>
        </p:nvSpPr>
        <p:spPr>
          <a:xfrm>
            <a:off x="752094" y="1236725"/>
            <a:ext cx="1127759" cy="1127760"/>
          </a:xfrm>
          <a:prstGeom prst="rect">
            <a:avLst/>
          </a:prstGeom>
          <a:blipFill>
            <a:blip r:embed="rId4" cstate="print"/>
            <a:stretch>
              <a:fillRect/>
            </a:stretch>
          </a:blipFill>
        </p:spPr>
        <p:txBody>
          <a:bodyPr wrap="square" lIns="0" tIns="0" rIns="0" bIns="0" rtlCol="0"/>
          <a:lstStyle/>
          <a:p/>
        </p:txBody>
      </p:sp>
      <p:sp>
        <p:nvSpPr>
          <p:cNvPr id="19" name="object 19"/>
          <p:cNvSpPr/>
          <p:nvPr/>
        </p:nvSpPr>
        <p:spPr>
          <a:xfrm>
            <a:off x="752094" y="1236725"/>
            <a:ext cx="1127760" cy="1127760"/>
          </a:xfrm>
          <a:custGeom>
            <a:avLst/>
            <a:gdLst/>
            <a:ahLst/>
            <a:cxnLst/>
            <a:rect l="l" t="t" r="r" b="b"/>
            <a:pathLst>
              <a:path w="1127760" h="1127760">
                <a:moveTo>
                  <a:pt x="0" y="563879"/>
                </a:moveTo>
                <a:lnTo>
                  <a:pt x="2069" y="515228"/>
                </a:lnTo>
                <a:lnTo>
                  <a:pt x="8166" y="467726"/>
                </a:lnTo>
                <a:lnTo>
                  <a:pt x="18120" y="421542"/>
                </a:lnTo>
                <a:lnTo>
                  <a:pt x="31762" y="376845"/>
                </a:lnTo>
                <a:lnTo>
                  <a:pt x="48924" y="333804"/>
                </a:lnTo>
                <a:lnTo>
                  <a:pt x="69435" y="292590"/>
                </a:lnTo>
                <a:lnTo>
                  <a:pt x="93126" y="253371"/>
                </a:lnTo>
                <a:lnTo>
                  <a:pt x="119829" y="216316"/>
                </a:lnTo>
                <a:lnTo>
                  <a:pt x="149373" y="181595"/>
                </a:lnTo>
                <a:lnTo>
                  <a:pt x="181590" y="149378"/>
                </a:lnTo>
                <a:lnTo>
                  <a:pt x="216311" y="119833"/>
                </a:lnTo>
                <a:lnTo>
                  <a:pt x="253365" y="93129"/>
                </a:lnTo>
                <a:lnTo>
                  <a:pt x="292584" y="69437"/>
                </a:lnTo>
                <a:lnTo>
                  <a:pt x="333799" y="48926"/>
                </a:lnTo>
                <a:lnTo>
                  <a:pt x="376840" y="31764"/>
                </a:lnTo>
                <a:lnTo>
                  <a:pt x="421537" y="18121"/>
                </a:lnTo>
                <a:lnTo>
                  <a:pt x="467723" y="8166"/>
                </a:lnTo>
                <a:lnTo>
                  <a:pt x="515227" y="2069"/>
                </a:lnTo>
                <a:lnTo>
                  <a:pt x="563880" y="0"/>
                </a:lnTo>
                <a:lnTo>
                  <a:pt x="612531" y="2069"/>
                </a:lnTo>
                <a:lnTo>
                  <a:pt x="660033" y="8166"/>
                </a:lnTo>
                <a:lnTo>
                  <a:pt x="706217" y="18121"/>
                </a:lnTo>
                <a:lnTo>
                  <a:pt x="750914" y="31764"/>
                </a:lnTo>
                <a:lnTo>
                  <a:pt x="793955" y="48926"/>
                </a:lnTo>
                <a:lnTo>
                  <a:pt x="835169" y="69437"/>
                </a:lnTo>
                <a:lnTo>
                  <a:pt x="874388" y="93129"/>
                </a:lnTo>
                <a:lnTo>
                  <a:pt x="911443" y="119833"/>
                </a:lnTo>
                <a:lnTo>
                  <a:pt x="946164" y="149378"/>
                </a:lnTo>
                <a:lnTo>
                  <a:pt x="978381" y="181595"/>
                </a:lnTo>
                <a:lnTo>
                  <a:pt x="1007926" y="216316"/>
                </a:lnTo>
                <a:lnTo>
                  <a:pt x="1034630" y="253371"/>
                </a:lnTo>
                <a:lnTo>
                  <a:pt x="1058322" y="292590"/>
                </a:lnTo>
                <a:lnTo>
                  <a:pt x="1078833" y="333804"/>
                </a:lnTo>
                <a:lnTo>
                  <a:pt x="1095995" y="376845"/>
                </a:lnTo>
                <a:lnTo>
                  <a:pt x="1109638" y="421542"/>
                </a:lnTo>
                <a:lnTo>
                  <a:pt x="1119593" y="467726"/>
                </a:lnTo>
                <a:lnTo>
                  <a:pt x="1125690" y="515228"/>
                </a:lnTo>
                <a:lnTo>
                  <a:pt x="1127760" y="563879"/>
                </a:lnTo>
                <a:lnTo>
                  <a:pt x="1125690" y="612531"/>
                </a:lnTo>
                <a:lnTo>
                  <a:pt x="1119593" y="660033"/>
                </a:lnTo>
                <a:lnTo>
                  <a:pt x="1109638" y="706217"/>
                </a:lnTo>
                <a:lnTo>
                  <a:pt x="1095995" y="750914"/>
                </a:lnTo>
                <a:lnTo>
                  <a:pt x="1078833" y="793955"/>
                </a:lnTo>
                <a:lnTo>
                  <a:pt x="1058322" y="835169"/>
                </a:lnTo>
                <a:lnTo>
                  <a:pt x="1034630" y="874388"/>
                </a:lnTo>
                <a:lnTo>
                  <a:pt x="1007926" y="911443"/>
                </a:lnTo>
                <a:lnTo>
                  <a:pt x="978381" y="946164"/>
                </a:lnTo>
                <a:lnTo>
                  <a:pt x="946164" y="978381"/>
                </a:lnTo>
                <a:lnTo>
                  <a:pt x="911443" y="1007926"/>
                </a:lnTo>
                <a:lnTo>
                  <a:pt x="874388" y="1034630"/>
                </a:lnTo>
                <a:lnTo>
                  <a:pt x="835169" y="1058322"/>
                </a:lnTo>
                <a:lnTo>
                  <a:pt x="793955" y="1078833"/>
                </a:lnTo>
                <a:lnTo>
                  <a:pt x="750914" y="1095995"/>
                </a:lnTo>
                <a:lnTo>
                  <a:pt x="706217" y="1109638"/>
                </a:lnTo>
                <a:lnTo>
                  <a:pt x="660033" y="1119593"/>
                </a:lnTo>
                <a:lnTo>
                  <a:pt x="612531" y="1125690"/>
                </a:lnTo>
                <a:lnTo>
                  <a:pt x="563880" y="1127760"/>
                </a:lnTo>
                <a:lnTo>
                  <a:pt x="515227" y="1125690"/>
                </a:lnTo>
                <a:lnTo>
                  <a:pt x="467723" y="1119593"/>
                </a:lnTo>
                <a:lnTo>
                  <a:pt x="421537" y="1109638"/>
                </a:lnTo>
                <a:lnTo>
                  <a:pt x="376840" y="1095995"/>
                </a:lnTo>
                <a:lnTo>
                  <a:pt x="333799" y="1078833"/>
                </a:lnTo>
                <a:lnTo>
                  <a:pt x="292584" y="1058322"/>
                </a:lnTo>
                <a:lnTo>
                  <a:pt x="253365" y="1034630"/>
                </a:lnTo>
                <a:lnTo>
                  <a:pt x="216311" y="1007926"/>
                </a:lnTo>
                <a:lnTo>
                  <a:pt x="181590" y="978381"/>
                </a:lnTo>
                <a:lnTo>
                  <a:pt x="149373" y="946164"/>
                </a:lnTo>
                <a:lnTo>
                  <a:pt x="119829" y="911443"/>
                </a:lnTo>
                <a:lnTo>
                  <a:pt x="93126" y="874388"/>
                </a:lnTo>
                <a:lnTo>
                  <a:pt x="69435" y="835169"/>
                </a:lnTo>
                <a:lnTo>
                  <a:pt x="48924" y="793955"/>
                </a:lnTo>
                <a:lnTo>
                  <a:pt x="31762" y="750914"/>
                </a:lnTo>
                <a:lnTo>
                  <a:pt x="18120" y="706217"/>
                </a:lnTo>
                <a:lnTo>
                  <a:pt x="8166" y="660033"/>
                </a:lnTo>
                <a:lnTo>
                  <a:pt x="2069" y="612531"/>
                </a:lnTo>
                <a:lnTo>
                  <a:pt x="0" y="563879"/>
                </a:lnTo>
                <a:close/>
              </a:path>
            </a:pathLst>
          </a:custGeom>
          <a:ln w="50292">
            <a:solidFill>
              <a:srgbClr val="F9F9F9"/>
            </a:solidFill>
          </a:ln>
        </p:spPr>
        <p:txBody>
          <a:bodyPr wrap="square" lIns="0" tIns="0" rIns="0" bIns="0" rtlCol="0"/>
          <a:lstStyle/>
          <a:p/>
        </p:txBody>
      </p:sp>
      <p:sp>
        <p:nvSpPr>
          <p:cNvPr id="20" name="object 20"/>
          <p:cNvSpPr/>
          <p:nvPr/>
        </p:nvSpPr>
        <p:spPr>
          <a:xfrm>
            <a:off x="3143250" y="1236725"/>
            <a:ext cx="1127760" cy="1127760"/>
          </a:xfrm>
          <a:prstGeom prst="rect">
            <a:avLst/>
          </a:prstGeom>
          <a:blipFill>
            <a:blip r:embed="rId5" cstate="print"/>
            <a:stretch>
              <a:fillRect/>
            </a:stretch>
          </a:blipFill>
        </p:spPr>
        <p:txBody>
          <a:bodyPr wrap="square" lIns="0" tIns="0" rIns="0" bIns="0" rtlCol="0"/>
          <a:lstStyle/>
          <a:p/>
        </p:txBody>
      </p:sp>
      <p:sp>
        <p:nvSpPr>
          <p:cNvPr id="21" name="object 21"/>
          <p:cNvSpPr/>
          <p:nvPr/>
        </p:nvSpPr>
        <p:spPr>
          <a:xfrm>
            <a:off x="3143250" y="1236725"/>
            <a:ext cx="1127760" cy="1127760"/>
          </a:xfrm>
          <a:custGeom>
            <a:avLst/>
            <a:gdLst/>
            <a:ahLst/>
            <a:cxnLst/>
            <a:rect l="l" t="t" r="r" b="b"/>
            <a:pathLst>
              <a:path w="1127760" h="1127760">
                <a:moveTo>
                  <a:pt x="0" y="563879"/>
                </a:moveTo>
                <a:lnTo>
                  <a:pt x="2069" y="515228"/>
                </a:lnTo>
                <a:lnTo>
                  <a:pt x="8166" y="467726"/>
                </a:lnTo>
                <a:lnTo>
                  <a:pt x="18121" y="421542"/>
                </a:lnTo>
                <a:lnTo>
                  <a:pt x="31764" y="376845"/>
                </a:lnTo>
                <a:lnTo>
                  <a:pt x="48926" y="333804"/>
                </a:lnTo>
                <a:lnTo>
                  <a:pt x="69437" y="292590"/>
                </a:lnTo>
                <a:lnTo>
                  <a:pt x="93129" y="253371"/>
                </a:lnTo>
                <a:lnTo>
                  <a:pt x="119833" y="216316"/>
                </a:lnTo>
                <a:lnTo>
                  <a:pt x="149378" y="181595"/>
                </a:lnTo>
                <a:lnTo>
                  <a:pt x="181595" y="149378"/>
                </a:lnTo>
                <a:lnTo>
                  <a:pt x="216316" y="119833"/>
                </a:lnTo>
                <a:lnTo>
                  <a:pt x="253371" y="93129"/>
                </a:lnTo>
                <a:lnTo>
                  <a:pt x="292590" y="69437"/>
                </a:lnTo>
                <a:lnTo>
                  <a:pt x="333804" y="48926"/>
                </a:lnTo>
                <a:lnTo>
                  <a:pt x="376845" y="31764"/>
                </a:lnTo>
                <a:lnTo>
                  <a:pt x="421542" y="18121"/>
                </a:lnTo>
                <a:lnTo>
                  <a:pt x="467726" y="8166"/>
                </a:lnTo>
                <a:lnTo>
                  <a:pt x="515228" y="2069"/>
                </a:lnTo>
                <a:lnTo>
                  <a:pt x="563879" y="0"/>
                </a:lnTo>
                <a:lnTo>
                  <a:pt x="612531" y="2069"/>
                </a:lnTo>
                <a:lnTo>
                  <a:pt x="660033" y="8166"/>
                </a:lnTo>
                <a:lnTo>
                  <a:pt x="706217" y="18121"/>
                </a:lnTo>
                <a:lnTo>
                  <a:pt x="750914" y="31764"/>
                </a:lnTo>
                <a:lnTo>
                  <a:pt x="793955" y="48926"/>
                </a:lnTo>
                <a:lnTo>
                  <a:pt x="835169" y="69437"/>
                </a:lnTo>
                <a:lnTo>
                  <a:pt x="874388" y="93129"/>
                </a:lnTo>
                <a:lnTo>
                  <a:pt x="911443" y="119833"/>
                </a:lnTo>
                <a:lnTo>
                  <a:pt x="946164" y="149378"/>
                </a:lnTo>
                <a:lnTo>
                  <a:pt x="978381" y="181595"/>
                </a:lnTo>
                <a:lnTo>
                  <a:pt x="1007926" y="216316"/>
                </a:lnTo>
                <a:lnTo>
                  <a:pt x="1034630" y="253371"/>
                </a:lnTo>
                <a:lnTo>
                  <a:pt x="1058322" y="292590"/>
                </a:lnTo>
                <a:lnTo>
                  <a:pt x="1078833" y="333804"/>
                </a:lnTo>
                <a:lnTo>
                  <a:pt x="1095995" y="376845"/>
                </a:lnTo>
                <a:lnTo>
                  <a:pt x="1109638" y="421542"/>
                </a:lnTo>
                <a:lnTo>
                  <a:pt x="1119593" y="467726"/>
                </a:lnTo>
                <a:lnTo>
                  <a:pt x="1125690" y="515228"/>
                </a:lnTo>
                <a:lnTo>
                  <a:pt x="1127760" y="563879"/>
                </a:lnTo>
                <a:lnTo>
                  <a:pt x="1125690" y="612531"/>
                </a:lnTo>
                <a:lnTo>
                  <a:pt x="1119593" y="660033"/>
                </a:lnTo>
                <a:lnTo>
                  <a:pt x="1109638" y="706217"/>
                </a:lnTo>
                <a:lnTo>
                  <a:pt x="1095995" y="750914"/>
                </a:lnTo>
                <a:lnTo>
                  <a:pt x="1078833" y="793955"/>
                </a:lnTo>
                <a:lnTo>
                  <a:pt x="1058322" y="835169"/>
                </a:lnTo>
                <a:lnTo>
                  <a:pt x="1034630" y="874388"/>
                </a:lnTo>
                <a:lnTo>
                  <a:pt x="1007926" y="911443"/>
                </a:lnTo>
                <a:lnTo>
                  <a:pt x="978381" y="946164"/>
                </a:lnTo>
                <a:lnTo>
                  <a:pt x="946164" y="978381"/>
                </a:lnTo>
                <a:lnTo>
                  <a:pt x="911443" y="1007926"/>
                </a:lnTo>
                <a:lnTo>
                  <a:pt x="874388" y="1034630"/>
                </a:lnTo>
                <a:lnTo>
                  <a:pt x="835169" y="1058322"/>
                </a:lnTo>
                <a:lnTo>
                  <a:pt x="793955" y="1078833"/>
                </a:lnTo>
                <a:lnTo>
                  <a:pt x="750914" y="1095995"/>
                </a:lnTo>
                <a:lnTo>
                  <a:pt x="706217" y="1109638"/>
                </a:lnTo>
                <a:lnTo>
                  <a:pt x="660033" y="1119593"/>
                </a:lnTo>
                <a:lnTo>
                  <a:pt x="612531" y="1125690"/>
                </a:lnTo>
                <a:lnTo>
                  <a:pt x="563879" y="1127760"/>
                </a:lnTo>
                <a:lnTo>
                  <a:pt x="515228" y="1125690"/>
                </a:lnTo>
                <a:lnTo>
                  <a:pt x="467726" y="1119593"/>
                </a:lnTo>
                <a:lnTo>
                  <a:pt x="421542" y="1109638"/>
                </a:lnTo>
                <a:lnTo>
                  <a:pt x="376845" y="1095995"/>
                </a:lnTo>
                <a:lnTo>
                  <a:pt x="333804" y="1078833"/>
                </a:lnTo>
                <a:lnTo>
                  <a:pt x="292590" y="1058322"/>
                </a:lnTo>
                <a:lnTo>
                  <a:pt x="253371" y="1034630"/>
                </a:lnTo>
                <a:lnTo>
                  <a:pt x="216316" y="1007926"/>
                </a:lnTo>
                <a:lnTo>
                  <a:pt x="181595" y="978381"/>
                </a:lnTo>
                <a:lnTo>
                  <a:pt x="149378" y="946164"/>
                </a:lnTo>
                <a:lnTo>
                  <a:pt x="119833" y="911443"/>
                </a:lnTo>
                <a:lnTo>
                  <a:pt x="93129" y="874388"/>
                </a:lnTo>
                <a:lnTo>
                  <a:pt x="69437" y="835169"/>
                </a:lnTo>
                <a:lnTo>
                  <a:pt x="48926" y="793955"/>
                </a:lnTo>
                <a:lnTo>
                  <a:pt x="31764" y="750914"/>
                </a:lnTo>
                <a:lnTo>
                  <a:pt x="18121" y="706217"/>
                </a:lnTo>
                <a:lnTo>
                  <a:pt x="8166" y="660033"/>
                </a:lnTo>
                <a:lnTo>
                  <a:pt x="2069" y="612531"/>
                </a:lnTo>
                <a:lnTo>
                  <a:pt x="0" y="563879"/>
                </a:lnTo>
                <a:close/>
              </a:path>
            </a:pathLst>
          </a:custGeom>
          <a:ln w="50292">
            <a:solidFill>
              <a:srgbClr val="F9F9F9"/>
            </a:solidFill>
          </a:ln>
        </p:spPr>
        <p:txBody>
          <a:bodyPr wrap="square" lIns="0" tIns="0" rIns="0" bIns="0" rtlCol="0"/>
          <a:lstStyle/>
          <a:p/>
        </p:txBody>
      </p:sp>
      <p:sp>
        <p:nvSpPr>
          <p:cNvPr id="22" name="object 22"/>
          <p:cNvSpPr/>
          <p:nvPr/>
        </p:nvSpPr>
        <p:spPr>
          <a:xfrm>
            <a:off x="5532882" y="1236725"/>
            <a:ext cx="1127760" cy="1127760"/>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5532882" y="1236725"/>
            <a:ext cx="1127760" cy="1127760"/>
          </a:xfrm>
          <a:custGeom>
            <a:avLst/>
            <a:gdLst/>
            <a:ahLst/>
            <a:cxnLst/>
            <a:rect l="l" t="t" r="r" b="b"/>
            <a:pathLst>
              <a:path w="1127759" h="1127760">
                <a:moveTo>
                  <a:pt x="0" y="563879"/>
                </a:moveTo>
                <a:lnTo>
                  <a:pt x="2069" y="515228"/>
                </a:lnTo>
                <a:lnTo>
                  <a:pt x="8166" y="467726"/>
                </a:lnTo>
                <a:lnTo>
                  <a:pt x="18121" y="421542"/>
                </a:lnTo>
                <a:lnTo>
                  <a:pt x="31764" y="376845"/>
                </a:lnTo>
                <a:lnTo>
                  <a:pt x="48926" y="333804"/>
                </a:lnTo>
                <a:lnTo>
                  <a:pt x="69437" y="292590"/>
                </a:lnTo>
                <a:lnTo>
                  <a:pt x="93129" y="253371"/>
                </a:lnTo>
                <a:lnTo>
                  <a:pt x="119833" y="216316"/>
                </a:lnTo>
                <a:lnTo>
                  <a:pt x="149378" y="181595"/>
                </a:lnTo>
                <a:lnTo>
                  <a:pt x="181595" y="149378"/>
                </a:lnTo>
                <a:lnTo>
                  <a:pt x="216316" y="119833"/>
                </a:lnTo>
                <a:lnTo>
                  <a:pt x="253371" y="93129"/>
                </a:lnTo>
                <a:lnTo>
                  <a:pt x="292590" y="69437"/>
                </a:lnTo>
                <a:lnTo>
                  <a:pt x="333804" y="48926"/>
                </a:lnTo>
                <a:lnTo>
                  <a:pt x="376845" y="31764"/>
                </a:lnTo>
                <a:lnTo>
                  <a:pt x="421542" y="18121"/>
                </a:lnTo>
                <a:lnTo>
                  <a:pt x="467726" y="8166"/>
                </a:lnTo>
                <a:lnTo>
                  <a:pt x="515228" y="2069"/>
                </a:lnTo>
                <a:lnTo>
                  <a:pt x="563879" y="0"/>
                </a:lnTo>
                <a:lnTo>
                  <a:pt x="612531" y="2069"/>
                </a:lnTo>
                <a:lnTo>
                  <a:pt x="660033" y="8166"/>
                </a:lnTo>
                <a:lnTo>
                  <a:pt x="706217" y="18121"/>
                </a:lnTo>
                <a:lnTo>
                  <a:pt x="750914" y="31764"/>
                </a:lnTo>
                <a:lnTo>
                  <a:pt x="793955" y="48926"/>
                </a:lnTo>
                <a:lnTo>
                  <a:pt x="835169" y="69437"/>
                </a:lnTo>
                <a:lnTo>
                  <a:pt x="874388" y="93129"/>
                </a:lnTo>
                <a:lnTo>
                  <a:pt x="911443" y="119833"/>
                </a:lnTo>
                <a:lnTo>
                  <a:pt x="946164" y="149378"/>
                </a:lnTo>
                <a:lnTo>
                  <a:pt x="978381" y="181595"/>
                </a:lnTo>
                <a:lnTo>
                  <a:pt x="1007926" y="216316"/>
                </a:lnTo>
                <a:lnTo>
                  <a:pt x="1034630" y="253371"/>
                </a:lnTo>
                <a:lnTo>
                  <a:pt x="1058322" y="292590"/>
                </a:lnTo>
                <a:lnTo>
                  <a:pt x="1078833" y="333804"/>
                </a:lnTo>
                <a:lnTo>
                  <a:pt x="1095995" y="376845"/>
                </a:lnTo>
                <a:lnTo>
                  <a:pt x="1109638" y="421542"/>
                </a:lnTo>
                <a:lnTo>
                  <a:pt x="1119593" y="467726"/>
                </a:lnTo>
                <a:lnTo>
                  <a:pt x="1125690" y="515228"/>
                </a:lnTo>
                <a:lnTo>
                  <a:pt x="1127760" y="563879"/>
                </a:lnTo>
                <a:lnTo>
                  <a:pt x="1125690" y="612531"/>
                </a:lnTo>
                <a:lnTo>
                  <a:pt x="1119593" y="660033"/>
                </a:lnTo>
                <a:lnTo>
                  <a:pt x="1109638" y="706217"/>
                </a:lnTo>
                <a:lnTo>
                  <a:pt x="1095995" y="750914"/>
                </a:lnTo>
                <a:lnTo>
                  <a:pt x="1078833" y="793955"/>
                </a:lnTo>
                <a:lnTo>
                  <a:pt x="1058322" y="835169"/>
                </a:lnTo>
                <a:lnTo>
                  <a:pt x="1034630" y="874388"/>
                </a:lnTo>
                <a:lnTo>
                  <a:pt x="1007926" y="911443"/>
                </a:lnTo>
                <a:lnTo>
                  <a:pt x="978381" y="946164"/>
                </a:lnTo>
                <a:lnTo>
                  <a:pt x="946164" y="978381"/>
                </a:lnTo>
                <a:lnTo>
                  <a:pt x="911443" y="1007926"/>
                </a:lnTo>
                <a:lnTo>
                  <a:pt x="874388" y="1034630"/>
                </a:lnTo>
                <a:lnTo>
                  <a:pt x="835169" y="1058322"/>
                </a:lnTo>
                <a:lnTo>
                  <a:pt x="793955" y="1078833"/>
                </a:lnTo>
                <a:lnTo>
                  <a:pt x="750914" y="1095995"/>
                </a:lnTo>
                <a:lnTo>
                  <a:pt x="706217" y="1109638"/>
                </a:lnTo>
                <a:lnTo>
                  <a:pt x="660033" y="1119593"/>
                </a:lnTo>
                <a:lnTo>
                  <a:pt x="612531" y="1125690"/>
                </a:lnTo>
                <a:lnTo>
                  <a:pt x="563879" y="1127760"/>
                </a:lnTo>
                <a:lnTo>
                  <a:pt x="515228" y="1125690"/>
                </a:lnTo>
                <a:lnTo>
                  <a:pt x="467726" y="1119593"/>
                </a:lnTo>
                <a:lnTo>
                  <a:pt x="421542" y="1109638"/>
                </a:lnTo>
                <a:lnTo>
                  <a:pt x="376845" y="1095995"/>
                </a:lnTo>
                <a:lnTo>
                  <a:pt x="333804" y="1078833"/>
                </a:lnTo>
                <a:lnTo>
                  <a:pt x="292590" y="1058322"/>
                </a:lnTo>
                <a:lnTo>
                  <a:pt x="253371" y="1034630"/>
                </a:lnTo>
                <a:lnTo>
                  <a:pt x="216316" y="1007926"/>
                </a:lnTo>
                <a:lnTo>
                  <a:pt x="181595" y="978381"/>
                </a:lnTo>
                <a:lnTo>
                  <a:pt x="149378" y="946164"/>
                </a:lnTo>
                <a:lnTo>
                  <a:pt x="119833" y="911443"/>
                </a:lnTo>
                <a:lnTo>
                  <a:pt x="93129" y="874388"/>
                </a:lnTo>
                <a:lnTo>
                  <a:pt x="69437" y="835169"/>
                </a:lnTo>
                <a:lnTo>
                  <a:pt x="48926" y="793955"/>
                </a:lnTo>
                <a:lnTo>
                  <a:pt x="31764" y="750914"/>
                </a:lnTo>
                <a:lnTo>
                  <a:pt x="18121" y="706217"/>
                </a:lnTo>
                <a:lnTo>
                  <a:pt x="8166" y="660033"/>
                </a:lnTo>
                <a:lnTo>
                  <a:pt x="2069" y="612531"/>
                </a:lnTo>
                <a:lnTo>
                  <a:pt x="0" y="563879"/>
                </a:lnTo>
                <a:close/>
              </a:path>
            </a:pathLst>
          </a:custGeom>
          <a:ln w="50292">
            <a:solidFill>
              <a:srgbClr val="F9F9F9"/>
            </a:solidFill>
          </a:ln>
        </p:spPr>
        <p:txBody>
          <a:bodyPr wrap="square" lIns="0" tIns="0" rIns="0" bIns="0" rtlCol="0"/>
          <a:lstStyle/>
          <a:p/>
        </p:txBody>
      </p:sp>
      <p:sp>
        <p:nvSpPr>
          <p:cNvPr id="24" name="object 24"/>
          <p:cNvSpPr/>
          <p:nvPr/>
        </p:nvSpPr>
        <p:spPr>
          <a:xfrm>
            <a:off x="7922514" y="1236725"/>
            <a:ext cx="1127759" cy="1127760"/>
          </a:xfrm>
          <a:prstGeom prst="rect">
            <a:avLst/>
          </a:prstGeom>
          <a:blipFill>
            <a:blip r:embed="rId7" cstate="print"/>
            <a:stretch>
              <a:fillRect/>
            </a:stretch>
          </a:blipFill>
        </p:spPr>
        <p:txBody>
          <a:bodyPr wrap="square" lIns="0" tIns="0" rIns="0" bIns="0" rtlCol="0"/>
          <a:lstStyle/>
          <a:p/>
        </p:txBody>
      </p:sp>
      <p:sp>
        <p:nvSpPr>
          <p:cNvPr id="25" name="object 25"/>
          <p:cNvSpPr/>
          <p:nvPr/>
        </p:nvSpPr>
        <p:spPr>
          <a:xfrm>
            <a:off x="7922514" y="1236725"/>
            <a:ext cx="1127760" cy="1127760"/>
          </a:xfrm>
          <a:custGeom>
            <a:avLst/>
            <a:gdLst/>
            <a:ahLst/>
            <a:cxnLst/>
            <a:rect l="l" t="t" r="r" b="b"/>
            <a:pathLst>
              <a:path w="1127759" h="1127760">
                <a:moveTo>
                  <a:pt x="0" y="563879"/>
                </a:moveTo>
                <a:lnTo>
                  <a:pt x="2069" y="515228"/>
                </a:lnTo>
                <a:lnTo>
                  <a:pt x="8166" y="467726"/>
                </a:lnTo>
                <a:lnTo>
                  <a:pt x="18121" y="421542"/>
                </a:lnTo>
                <a:lnTo>
                  <a:pt x="31764" y="376845"/>
                </a:lnTo>
                <a:lnTo>
                  <a:pt x="48926" y="333804"/>
                </a:lnTo>
                <a:lnTo>
                  <a:pt x="69437" y="292590"/>
                </a:lnTo>
                <a:lnTo>
                  <a:pt x="93129" y="253371"/>
                </a:lnTo>
                <a:lnTo>
                  <a:pt x="119833" y="216316"/>
                </a:lnTo>
                <a:lnTo>
                  <a:pt x="149378" y="181595"/>
                </a:lnTo>
                <a:lnTo>
                  <a:pt x="181595" y="149378"/>
                </a:lnTo>
                <a:lnTo>
                  <a:pt x="216316" y="119833"/>
                </a:lnTo>
                <a:lnTo>
                  <a:pt x="253371" y="93129"/>
                </a:lnTo>
                <a:lnTo>
                  <a:pt x="292590" y="69437"/>
                </a:lnTo>
                <a:lnTo>
                  <a:pt x="333804" y="48926"/>
                </a:lnTo>
                <a:lnTo>
                  <a:pt x="376845" y="31764"/>
                </a:lnTo>
                <a:lnTo>
                  <a:pt x="421542" y="18121"/>
                </a:lnTo>
                <a:lnTo>
                  <a:pt x="467726" y="8166"/>
                </a:lnTo>
                <a:lnTo>
                  <a:pt x="515228" y="2069"/>
                </a:lnTo>
                <a:lnTo>
                  <a:pt x="563879" y="0"/>
                </a:lnTo>
                <a:lnTo>
                  <a:pt x="612531" y="2069"/>
                </a:lnTo>
                <a:lnTo>
                  <a:pt x="660033" y="8166"/>
                </a:lnTo>
                <a:lnTo>
                  <a:pt x="706217" y="18121"/>
                </a:lnTo>
                <a:lnTo>
                  <a:pt x="750914" y="31764"/>
                </a:lnTo>
                <a:lnTo>
                  <a:pt x="793955" y="48926"/>
                </a:lnTo>
                <a:lnTo>
                  <a:pt x="835169" y="69437"/>
                </a:lnTo>
                <a:lnTo>
                  <a:pt x="874388" y="93129"/>
                </a:lnTo>
                <a:lnTo>
                  <a:pt x="911443" y="119833"/>
                </a:lnTo>
                <a:lnTo>
                  <a:pt x="946164" y="149378"/>
                </a:lnTo>
                <a:lnTo>
                  <a:pt x="978381" y="181595"/>
                </a:lnTo>
                <a:lnTo>
                  <a:pt x="1007926" y="216316"/>
                </a:lnTo>
                <a:lnTo>
                  <a:pt x="1034630" y="253371"/>
                </a:lnTo>
                <a:lnTo>
                  <a:pt x="1058322" y="292590"/>
                </a:lnTo>
                <a:lnTo>
                  <a:pt x="1078833" y="333804"/>
                </a:lnTo>
                <a:lnTo>
                  <a:pt x="1095995" y="376845"/>
                </a:lnTo>
                <a:lnTo>
                  <a:pt x="1109638" y="421542"/>
                </a:lnTo>
                <a:lnTo>
                  <a:pt x="1119593" y="467726"/>
                </a:lnTo>
                <a:lnTo>
                  <a:pt x="1125690" y="515228"/>
                </a:lnTo>
                <a:lnTo>
                  <a:pt x="1127759" y="563879"/>
                </a:lnTo>
                <a:lnTo>
                  <a:pt x="1125690" y="612531"/>
                </a:lnTo>
                <a:lnTo>
                  <a:pt x="1119593" y="660033"/>
                </a:lnTo>
                <a:lnTo>
                  <a:pt x="1109638" y="706217"/>
                </a:lnTo>
                <a:lnTo>
                  <a:pt x="1095995" y="750914"/>
                </a:lnTo>
                <a:lnTo>
                  <a:pt x="1078833" y="793955"/>
                </a:lnTo>
                <a:lnTo>
                  <a:pt x="1058322" y="835169"/>
                </a:lnTo>
                <a:lnTo>
                  <a:pt x="1034630" y="874388"/>
                </a:lnTo>
                <a:lnTo>
                  <a:pt x="1007926" y="911443"/>
                </a:lnTo>
                <a:lnTo>
                  <a:pt x="978381" y="946164"/>
                </a:lnTo>
                <a:lnTo>
                  <a:pt x="946164" y="978381"/>
                </a:lnTo>
                <a:lnTo>
                  <a:pt x="911443" y="1007926"/>
                </a:lnTo>
                <a:lnTo>
                  <a:pt x="874388" y="1034630"/>
                </a:lnTo>
                <a:lnTo>
                  <a:pt x="835169" y="1058322"/>
                </a:lnTo>
                <a:lnTo>
                  <a:pt x="793955" y="1078833"/>
                </a:lnTo>
                <a:lnTo>
                  <a:pt x="750914" y="1095995"/>
                </a:lnTo>
                <a:lnTo>
                  <a:pt x="706217" y="1109638"/>
                </a:lnTo>
                <a:lnTo>
                  <a:pt x="660033" y="1119593"/>
                </a:lnTo>
                <a:lnTo>
                  <a:pt x="612531" y="1125690"/>
                </a:lnTo>
                <a:lnTo>
                  <a:pt x="563879" y="1127760"/>
                </a:lnTo>
                <a:lnTo>
                  <a:pt x="515228" y="1125690"/>
                </a:lnTo>
                <a:lnTo>
                  <a:pt x="467726" y="1119593"/>
                </a:lnTo>
                <a:lnTo>
                  <a:pt x="421542" y="1109638"/>
                </a:lnTo>
                <a:lnTo>
                  <a:pt x="376845" y="1095995"/>
                </a:lnTo>
                <a:lnTo>
                  <a:pt x="333804" y="1078833"/>
                </a:lnTo>
                <a:lnTo>
                  <a:pt x="292590" y="1058322"/>
                </a:lnTo>
                <a:lnTo>
                  <a:pt x="253371" y="1034630"/>
                </a:lnTo>
                <a:lnTo>
                  <a:pt x="216316" y="1007926"/>
                </a:lnTo>
                <a:lnTo>
                  <a:pt x="181595" y="978381"/>
                </a:lnTo>
                <a:lnTo>
                  <a:pt x="149378" y="946164"/>
                </a:lnTo>
                <a:lnTo>
                  <a:pt x="119833" y="911443"/>
                </a:lnTo>
                <a:lnTo>
                  <a:pt x="93129" y="874388"/>
                </a:lnTo>
                <a:lnTo>
                  <a:pt x="69437" y="835169"/>
                </a:lnTo>
                <a:lnTo>
                  <a:pt x="48926" y="793955"/>
                </a:lnTo>
                <a:lnTo>
                  <a:pt x="31764" y="750914"/>
                </a:lnTo>
                <a:lnTo>
                  <a:pt x="18121" y="706217"/>
                </a:lnTo>
                <a:lnTo>
                  <a:pt x="8166" y="660033"/>
                </a:lnTo>
                <a:lnTo>
                  <a:pt x="2069" y="612531"/>
                </a:lnTo>
                <a:lnTo>
                  <a:pt x="0" y="563879"/>
                </a:lnTo>
                <a:close/>
              </a:path>
            </a:pathLst>
          </a:custGeom>
          <a:ln w="50292">
            <a:solidFill>
              <a:srgbClr val="F9F9F9"/>
            </a:solidFill>
          </a:ln>
        </p:spPr>
        <p:txBody>
          <a:bodyPr wrap="square" lIns="0" tIns="0" rIns="0" bIns="0" rtlCol="0"/>
          <a:lstStyle/>
          <a:p/>
        </p:txBody>
      </p:sp>
      <p:sp>
        <p:nvSpPr>
          <p:cNvPr id="26" name="object 26"/>
          <p:cNvSpPr txBox="1"/>
          <p:nvPr/>
        </p:nvSpPr>
        <p:spPr>
          <a:xfrm>
            <a:off x="9863708" y="2501772"/>
            <a:ext cx="2045970" cy="3128010"/>
          </a:xfrm>
          <a:prstGeom prst="rect">
            <a:avLst/>
          </a:prstGeom>
        </p:spPr>
        <p:txBody>
          <a:bodyPr wrap="square" lIns="0" tIns="0" rIns="0" bIns="0" rtlCol="0" vert="horz">
            <a:spAutoFit/>
          </a:bodyPr>
          <a:lstStyle/>
          <a:p>
            <a:pPr algn="ctr" marR="8890">
              <a:lnSpc>
                <a:spcPct val="100000"/>
              </a:lnSpc>
            </a:pPr>
            <a:r>
              <a:rPr dirty="0" sz="1800" b="1" i="1">
                <a:solidFill>
                  <a:srgbClr val="F9D769"/>
                </a:solidFill>
                <a:latin typeface="微软雅黑"/>
                <a:cs typeface="微软雅黑"/>
              </a:rPr>
              <a:t>美国</a:t>
            </a:r>
            <a:endParaRPr sz="1800">
              <a:latin typeface="微软雅黑"/>
              <a:cs typeface="微软雅黑"/>
            </a:endParaRPr>
          </a:p>
          <a:p>
            <a:pPr algn="just" marL="184785" marR="22225" indent="-172720">
              <a:lnSpc>
                <a:spcPct val="150100"/>
              </a:lnSpc>
              <a:spcBef>
                <a:spcPts val="760"/>
              </a:spcBef>
            </a:pPr>
            <a:r>
              <a:rPr dirty="0" sz="1200" spc="35">
                <a:solidFill>
                  <a:srgbClr val="4F555F"/>
                </a:solidFill>
                <a:latin typeface="Arial Unicode MS"/>
                <a:cs typeface="Arial Unicode MS"/>
              </a:rPr>
              <a:t>✓</a:t>
            </a:r>
            <a:r>
              <a:rPr dirty="0" sz="1200" spc="-10">
                <a:solidFill>
                  <a:srgbClr val="4F555F"/>
                </a:solidFill>
                <a:latin typeface="Arial Unicode MS"/>
                <a:cs typeface="Arial Unicode MS"/>
              </a:rPr>
              <a:t> </a:t>
            </a:r>
            <a:r>
              <a:rPr dirty="0" sz="1200">
                <a:solidFill>
                  <a:srgbClr val="4F555F"/>
                </a:solidFill>
                <a:latin typeface="微软雅黑"/>
                <a:cs typeface="微软雅黑"/>
              </a:rPr>
              <a:t>美国联邦当局</a:t>
            </a:r>
            <a:r>
              <a:rPr dirty="0" sz="1200" b="1" i="1">
                <a:solidFill>
                  <a:srgbClr val="1C9ED2"/>
                </a:solidFill>
                <a:latin typeface="微软雅黑"/>
                <a:cs typeface="微软雅黑"/>
              </a:rPr>
              <a:t>没有为开放银  </a:t>
            </a:r>
            <a:r>
              <a:rPr dirty="0" sz="1200" spc="-5" b="1" i="1">
                <a:solidFill>
                  <a:srgbClr val="1C9ED2"/>
                </a:solidFill>
                <a:latin typeface="微软雅黑"/>
                <a:cs typeface="微软雅黑"/>
              </a:rPr>
              <a:t>行发布具体的监管规</a:t>
            </a:r>
            <a:r>
              <a:rPr dirty="0" sz="1200" spc="10" b="1" i="1">
                <a:solidFill>
                  <a:srgbClr val="1C9ED2"/>
                </a:solidFill>
                <a:latin typeface="微软雅黑"/>
                <a:cs typeface="微软雅黑"/>
              </a:rPr>
              <a:t>定</a:t>
            </a:r>
            <a:r>
              <a:rPr dirty="0" sz="1200" spc="-5" b="1" i="1">
                <a:solidFill>
                  <a:srgbClr val="1C9ED2"/>
                </a:solidFill>
                <a:latin typeface="微软雅黑"/>
                <a:cs typeface="微软雅黑"/>
              </a:rPr>
              <a:t>，</a:t>
            </a:r>
            <a:r>
              <a:rPr dirty="0" sz="1200" b="1" i="1">
                <a:solidFill>
                  <a:srgbClr val="1C9ED2"/>
                </a:solidFill>
                <a:latin typeface="微软雅黑"/>
                <a:cs typeface="微软雅黑"/>
              </a:rPr>
              <a:t>但 </a:t>
            </a:r>
            <a:r>
              <a:rPr dirty="0" sz="1200" b="1" i="1">
                <a:solidFill>
                  <a:srgbClr val="1C9ED2"/>
                </a:solidFill>
                <a:latin typeface="微软雅黑"/>
                <a:cs typeface="微软雅黑"/>
              </a:rPr>
              <a:t> </a:t>
            </a:r>
            <a:r>
              <a:rPr dirty="0" sz="1200" b="1" i="1">
                <a:solidFill>
                  <a:srgbClr val="1C9ED2"/>
                </a:solidFill>
                <a:latin typeface="微软雅黑"/>
                <a:cs typeface="微软雅黑"/>
              </a:rPr>
              <a:t>发布了指导意见</a:t>
            </a:r>
            <a:r>
              <a:rPr dirty="0" sz="1200">
                <a:solidFill>
                  <a:srgbClr val="4F555F"/>
                </a:solidFill>
                <a:latin typeface="微软雅黑"/>
                <a:cs typeface="微软雅黑"/>
              </a:rPr>
              <a:t>；</a:t>
            </a:r>
            <a:endParaRPr sz="1200">
              <a:latin typeface="微软雅黑"/>
              <a:cs typeface="微软雅黑"/>
            </a:endParaRPr>
          </a:p>
          <a:p>
            <a:pPr algn="just" marL="184785" marR="5080" indent="-172720">
              <a:lnSpc>
                <a:spcPct val="150000"/>
              </a:lnSpc>
            </a:pPr>
            <a:r>
              <a:rPr dirty="0" sz="1200" spc="35">
                <a:solidFill>
                  <a:srgbClr val="4F555F"/>
                </a:solidFill>
                <a:latin typeface="Arial Unicode MS"/>
                <a:cs typeface="Arial Unicode MS"/>
              </a:rPr>
              <a:t>✓ </a:t>
            </a:r>
            <a:r>
              <a:rPr dirty="0" sz="1200" spc="20">
                <a:solidFill>
                  <a:srgbClr val="4F555F"/>
                </a:solidFill>
                <a:latin typeface="Arial"/>
                <a:cs typeface="Arial"/>
              </a:rPr>
              <a:t>2016</a:t>
            </a:r>
            <a:r>
              <a:rPr dirty="0" sz="1200" spc="20">
                <a:solidFill>
                  <a:srgbClr val="4F555F"/>
                </a:solidFill>
                <a:latin typeface="微软雅黑"/>
                <a:cs typeface="微软雅黑"/>
              </a:rPr>
              <a:t>年</a:t>
            </a:r>
            <a:r>
              <a:rPr dirty="0" sz="1200" spc="20">
                <a:solidFill>
                  <a:srgbClr val="4F555F"/>
                </a:solidFill>
                <a:latin typeface="Arial"/>
                <a:cs typeface="Arial"/>
              </a:rPr>
              <a:t>11</a:t>
            </a:r>
            <a:r>
              <a:rPr dirty="0" sz="1200" spc="20">
                <a:solidFill>
                  <a:srgbClr val="4F555F"/>
                </a:solidFill>
                <a:latin typeface="微软雅黑"/>
                <a:cs typeface="微软雅黑"/>
              </a:rPr>
              <a:t>月</a:t>
            </a:r>
            <a:r>
              <a:rPr dirty="0" sz="1200" spc="-260">
                <a:solidFill>
                  <a:srgbClr val="4F555F"/>
                </a:solidFill>
                <a:latin typeface="微软雅黑"/>
                <a:cs typeface="微软雅黑"/>
              </a:rPr>
              <a:t> </a:t>
            </a:r>
            <a:r>
              <a:rPr dirty="0" sz="1200" spc="80">
                <a:solidFill>
                  <a:srgbClr val="4F555F"/>
                </a:solidFill>
                <a:latin typeface="微软雅黑"/>
                <a:cs typeface="微软雅黑"/>
              </a:rPr>
              <a:t>，花旗银行在  </a:t>
            </a:r>
            <a:r>
              <a:rPr dirty="0" sz="1200" spc="110">
                <a:solidFill>
                  <a:srgbClr val="4F555F"/>
                </a:solidFill>
                <a:latin typeface="微软雅黑"/>
                <a:cs typeface="微软雅黑"/>
              </a:rPr>
              <a:t>全球推出花旗开发者中心</a:t>
            </a:r>
            <a:r>
              <a:rPr dirty="0" sz="1200" spc="-235">
                <a:solidFill>
                  <a:srgbClr val="4F555F"/>
                </a:solidFill>
                <a:latin typeface="微软雅黑"/>
                <a:cs typeface="微软雅黑"/>
              </a:rPr>
              <a:t> </a:t>
            </a:r>
            <a:endParaRPr sz="1200">
              <a:latin typeface="微软雅黑"/>
              <a:cs typeface="微软雅黑"/>
            </a:endParaRPr>
          </a:p>
          <a:p>
            <a:pPr algn="just" marL="184785" marR="22225">
              <a:lnSpc>
                <a:spcPct val="150000"/>
              </a:lnSpc>
            </a:pPr>
            <a:r>
              <a:rPr dirty="0" sz="1200" spc="5">
                <a:solidFill>
                  <a:srgbClr val="4F555F"/>
                </a:solidFill>
                <a:latin typeface="微软雅黑"/>
                <a:cs typeface="微软雅黑"/>
              </a:rPr>
              <a:t>（</a:t>
            </a:r>
            <a:r>
              <a:rPr dirty="0" sz="1200" spc="5">
                <a:solidFill>
                  <a:srgbClr val="4F555F"/>
                </a:solidFill>
                <a:latin typeface="Arial"/>
                <a:cs typeface="Arial"/>
              </a:rPr>
              <a:t>Citi </a:t>
            </a:r>
            <a:r>
              <a:rPr dirty="0" sz="1200" spc="-5">
                <a:solidFill>
                  <a:srgbClr val="4F555F"/>
                </a:solidFill>
                <a:latin typeface="Arial"/>
                <a:cs typeface="Arial"/>
              </a:rPr>
              <a:t>Developer </a:t>
            </a:r>
            <a:r>
              <a:rPr dirty="0" sz="1200" spc="5">
                <a:solidFill>
                  <a:srgbClr val="4F555F"/>
                </a:solidFill>
                <a:latin typeface="Arial"/>
                <a:cs typeface="Arial"/>
              </a:rPr>
              <a:t>Hub</a:t>
            </a:r>
            <a:r>
              <a:rPr dirty="0" sz="1200" spc="5">
                <a:solidFill>
                  <a:srgbClr val="4F555F"/>
                </a:solidFill>
                <a:latin typeface="微软雅黑"/>
                <a:cs typeface="微软雅黑"/>
              </a:rPr>
              <a:t>），  </a:t>
            </a:r>
            <a:r>
              <a:rPr dirty="0" sz="1200" spc="-5">
                <a:solidFill>
                  <a:srgbClr val="4F555F"/>
                </a:solidFill>
                <a:latin typeface="微软雅黑"/>
                <a:cs typeface="微软雅黑"/>
              </a:rPr>
              <a:t>截至目前共开放包括</a:t>
            </a:r>
            <a:r>
              <a:rPr dirty="0" sz="1200" spc="5">
                <a:solidFill>
                  <a:srgbClr val="4F555F"/>
                </a:solidFill>
                <a:latin typeface="微软雅黑"/>
                <a:cs typeface="微软雅黑"/>
              </a:rPr>
              <a:t>用</a:t>
            </a:r>
            <a:r>
              <a:rPr dirty="0" sz="1200" spc="-5">
                <a:solidFill>
                  <a:srgbClr val="4F555F"/>
                </a:solidFill>
                <a:latin typeface="微软雅黑"/>
                <a:cs typeface="微软雅黑"/>
              </a:rPr>
              <a:t>户账 </a:t>
            </a:r>
            <a:r>
              <a:rPr dirty="0" sz="1200" spc="-5">
                <a:solidFill>
                  <a:srgbClr val="4F555F"/>
                </a:solidFill>
                <a:latin typeface="微软雅黑"/>
                <a:cs typeface="微软雅黑"/>
              </a:rPr>
              <a:t> </a:t>
            </a:r>
            <a:r>
              <a:rPr dirty="0" sz="1200">
                <a:solidFill>
                  <a:srgbClr val="4F555F"/>
                </a:solidFill>
                <a:latin typeface="微软雅黑"/>
                <a:cs typeface="微软雅黑"/>
              </a:rPr>
              <a:t>户访问、授权、资金</a:t>
            </a:r>
            <a:r>
              <a:rPr dirty="0" sz="1200" spc="10">
                <a:solidFill>
                  <a:srgbClr val="4F555F"/>
                </a:solidFill>
                <a:latin typeface="微软雅黑"/>
                <a:cs typeface="微软雅黑"/>
              </a:rPr>
              <a:t>转</a:t>
            </a:r>
            <a:r>
              <a:rPr dirty="0" sz="1200">
                <a:solidFill>
                  <a:srgbClr val="4F555F"/>
                </a:solidFill>
                <a:latin typeface="微软雅黑"/>
                <a:cs typeface="微软雅黑"/>
              </a:rPr>
              <a:t>移、 </a:t>
            </a:r>
            <a:r>
              <a:rPr dirty="0" sz="1200">
                <a:solidFill>
                  <a:srgbClr val="4F555F"/>
                </a:solidFill>
                <a:latin typeface="微软雅黑"/>
                <a:cs typeface="微软雅黑"/>
              </a:rPr>
              <a:t> 银行卡管理、支付积</a:t>
            </a:r>
            <a:r>
              <a:rPr dirty="0" sz="1200" spc="10">
                <a:solidFill>
                  <a:srgbClr val="4F555F"/>
                </a:solidFill>
                <a:latin typeface="微软雅黑"/>
                <a:cs typeface="微软雅黑"/>
              </a:rPr>
              <a:t>分</a:t>
            </a:r>
            <a:r>
              <a:rPr dirty="0" sz="1200">
                <a:solidFill>
                  <a:srgbClr val="4F555F"/>
                </a:solidFill>
                <a:latin typeface="微软雅黑"/>
                <a:cs typeface="微软雅黑"/>
              </a:rPr>
              <a:t>在内 </a:t>
            </a:r>
            <a:r>
              <a:rPr dirty="0" sz="1200">
                <a:solidFill>
                  <a:srgbClr val="4F555F"/>
                </a:solidFill>
                <a:latin typeface="微软雅黑"/>
                <a:cs typeface="微软雅黑"/>
              </a:rPr>
              <a:t> 的</a:t>
            </a:r>
            <a:r>
              <a:rPr dirty="0" sz="1200">
                <a:solidFill>
                  <a:srgbClr val="4F555F"/>
                </a:solidFill>
                <a:latin typeface="Arial"/>
                <a:cs typeface="Arial"/>
              </a:rPr>
              <a:t>10</a:t>
            </a:r>
            <a:r>
              <a:rPr dirty="0" sz="1200">
                <a:solidFill>
                  <a:srgbClr val="4F555F"/>
                </a:solidFill>
                <a:latin typeface="微软雅黑"/>
                <a:cs typeface="微软雅黑"/>
              </a:rPr>
              <a:t>大类</a:t>
            </a:r>
            <a:r>
              <a:rPr dirty="0" sz="1200">
                <a:solidFill>
                  <a:srgbClr val="4F555F"/>
                </a:solidFill>
                <a:latin typeface="Arial"/>
                <a:cs typeface="Arial"/>
              </a:rPr>
              <a:t>API</a:t>
            </a:r>
            <a:endParaRPr sz="1200">
              <a:latin typeface="Arial"/>
              <a:cs typeface="Arial"/>
            </a:endParaRPr>
          </a:p>
        </p:txBody>
      </p:sp>
      <p:sp>
        <p:nvSpPr>
          <p:cNvPr id="27" name="object 27"/>
          <p:cNvSpPr/>
          <p:nvPr/>
        </p:nvSpPr>
        <p:spPr>
          <a:xfrm>
            <a:off x="10313669" y="1236725"/>
            <a:ext cx="1127759" cy="1127760"/>
          </a:xfrm>
          <a:prstGeom prst="rect">
            <a:avLst/>
          </a:prstGeom>
          <a:blipFill>
            <a:blip r:embed="rId8" cstate="print"/>
            <a:stretch>
              <a:fillRect/>
            </a:stretch>
          </a:blipFill>
        </p:spPr>
        <p:txBody>
          <a:bodyPr wrap="square" lIns="0" tIns="0" rIns="0" bIns="0" rtlCol="0"/>
          <a:lstStyle/>
          <a:p/>
        </p:txBody>
      </p:sp>
      <p:sp>
        <p:nvSpPr>
          <p:cNvPr id="28" name="object 28"/>
          <p:cNvSpPr/>
          <p:nvPr/>
        </p:nvSpPr>
        <p:spPr>
          <a:xfrm>
            <a:off x="10313669" y="1236725"/>
            <a:ext cx="1127760" cy="1127760"/>
          </a:xfrm>
          <a:custGeom>
            <a:avLst/>
            <a:gdLst/>
            <a:ahLst/>
            <a:cxnLst/>
            <a:rect l="l" t="t" r="r" b="b"/>
            <a:pathLst>
              <a:path w="1127759" h="1127760">
                <a:moveTo>
                  <a:pt x="0" y="563879"/>
                </a:moveTo>
                <a:lnTo>
                  <a:pt x="2069" y="515228"/>
                </a:lnTo>
                <a:lnTo>
                  <a:pt x="8166" y="467726"/>
                </a:lnTo>
                <a:lnTo>
                  <a:pt x="18121" y="421542"/>
                </a:lnTo>
                <a:lnTo>
                  <a:pt x="31764" y="376845"/>
                </a:lnTo>
                <a:lnTo>
                  <a:pt x="48926" y="333804"/>
                </a:lnTo>
                <a:lnTo>
                  <a:pt x="69437" y="292590"/>
                </a:lnTo>
                <a:lnTo>
                  <a:pt x="93129" y="253371"/>
                </a:lnTo>
                <a:lnTo>
                  <a:pt x="119833" y="216316"/>
                </a:lnTo>
                <a:lnTo>
                  <a:pt x="149378" y="181595"/>
                </a:lnTo>
                <a:lnTo>
                  <a:pt x="181595" y="149378"/>
                </a:lnTo>
                <a:lnTo>
                  <a:pt x="216316" y="119833"/>
                </a:lnTo>
                <a:lnTo>
                  <a:pt x="253371" y="93129"/>
                </a:lnTo>
                <a:lnTo>
                  <a:pt x="292590" y="69437"/>
                </a:lnTo>
                <a:lnTo>
                  <a:pt x="333804" y="48926"/>
                </a:lnTo>
                <a:lnTo>
                  <a:pt x="376845" y="31764"/>
                </a:lnTo>
                <a:lnTo>
                  <a:pt x="421542" y="18121"/>
                </a:lnTo>
                <a:lnTo>
                  <a:pt x="467726" y="8166"/>
                </a:lnTo>
                <a:lnTo>
                  <a:pt x="515228" y="2069"/>
                </a:lnTo>
                <a:lnTo>
                  <a:pt x="563879" y="0"/>
                </a:lnTo>
                <a:lnTo>
                  <a:pt x="612531" y="2069"/>
                </a:lnTo>
                <a:lnTo>
                  <a:pt x="660033" y="8166"/>
                </a:lnTo>
                <a:lnTo>
                  <a:pt x="706217" y="18121"/>
                </a:lnTo>
                <a:lnTo>
                  <a:pt x="750914" y="31764"/>
                </a:lnTo>
                <a:lnTo>
                  <a:pt x="793955" y="48926"/>
                </a:lnTo>
                <a:lnTo>
                  <a:pt x="835169" y="69437"/>
                </a:lnTo>
                <a:lnTo>
                  <a:pt x="874388" y="93129"/>
                </a:lnTo>
                <a:lnTo>
                  <a:pt x="911443" y="119833"/>
                </a:lnTo>
                <a:lnTo>
                  <a:pt x="946164" y="149378"/>
                </a:lnTo>
                <a:lnTo>
                  <a:pt x="978381" y="181595"/>
                </a:lnTo>
                <a:lnTo>
                  <a:pt x="1007926" y="216316"/>
                </a:lnTo>
                <a:lnTo>
                  <a:pt x="1034630" y="253371"/>
                </a:lnTo>
                <a:lnTo>
                  <a:pt x="1058322" y="292590"/>
                </a:lnTo>
                <a:lnTo>
                  <a:pt x="1078833" y="333804"/>
                </a:lnTo>
                <a:lnTo>
                  <a:pt x="1095995" y="376845"/>
                </a:lnTo>
                <a:lnTo>
                  <a:pt x="1109638" y="421542"/>
                </a:lnTo>
                <a:lnTo>
                  <a:pt x="1119593" y="467726"/>
                </a:lnTo>
                <a:lnTo>
                  <a:pt x="1125690" y="515228"/>
                </a:lnTo>
                <a:lnTo>
                  <a:pt x="1127759" y="563879"/>
                </a:lnTo>
                <a:lnTo>
                  <a:pt x="1125690" y="612531"/>
                </a:lnTo>
                <a:lnTo>
                  <a:pt x="1119593" y="660033"/>
                </a:lnTo>
                <a:lnTo>
                  <a:pt x="1109638" y="706217"/>
                </a:lnTo>
                <a:lnTo>
                  <a:pt x="1095995" y="750914"/>
                </a:lnTo>
                <a:lnTo>
                  <a:pt x="1078833" y="793955"/>
                </a:lnTo>
                <a:lnTo>
                  <a:pt x="1058322" y="835169"/>
                </a:lnTo>
                <a:lnTo>
                  <a:pt x="1034630" y="874388"/>
                </a:lnTo>
                <a:lnTo>
                  <a:pt x="1007926" y="911443"/>
                </a:lnTo>
                <a:lnTo>
                  <a:pt x="978381" y="946164"/>
                </a:lnTo>
                <a:lnTo>
                  <a:pt x="946164" y="978381"/>
                </a:lnTo>
                <a:lnTo>
                  <a:pt x="911443" y="1007926"/>
                </a:lnTo>
                <a:lnTo>
                  <a:pt x="874388" y="1034630"/>
                </a:lnTo>
                <a:lnTo>
                  <a:pt x="835169" y="1058322"/>
                </a:lnTo>
                <a:lnTo>
                  <a:pt x="793955" y="1078833"/>
                </a:lnTo>
                <a:lnTo>
                  <a:pt x="750914" y="1095995"/>
                </a:lnTo>
                <a:lnTo>
                  <a:pt x="706217" y="1109638"/>
                </a:lnTo>
                <a:lnTo>
                  <a:pt x="660033" y="1119593"/>
                </a:lnTo>
                <a:lnTo>
                  <a:pt x="612531" y="1125690"/>
                </a:lnTo>
                <a:lnTo>
                  <a:pt x="563879" y="1127760"/>
                </a:lnTo>
                <a:lnTo>
                  <a:pt x="515228" y="1125690"/>
                </a:lnTo>
                <a:lnTo>
                  <a:pt x="467726" y="1119593"/>
                </a:lnTo>
                <a:lnTo>
                  <a:pt x="421542" y="1109638"/>
                </a:lnTo>
                <a:lnTo>
                  <a:pt x="376845" y="1095995"/>
                </a:lnTo>
                <a:lnTo>
                  <a:pt x="333804" y="1078833"/>
                </a:lnTo>
                <a:lnTo>
                  <a:pt x="292590" y="1058322"/>
                </a:lnTo>
                <a:lnTo>
                  <a:pt x="253371" y="1034630"/>
                </a:lnTo>
                <a:lnTo>
                  <a:pt x="216316" y="1007926"/>
                </a:lnTo>
                <a:lnTo>
                  <a:pt x="181595" y="978381"/>
                </a:lnTo>
                <a:lnTo>
                  <a:pt x="149378" y="946164"/>
                </a:lnTo>
                <a:lnTo>
                  <a:pt x="119833" y="911443"/>
                </a:lnTo>
                <a:lnTo>
                  <a:pt x="93129" y="874388"/>
                </a:lnTo>
                <a:lnTo>
                  <a:pt x="69437" y="835169"/>
                </a:lnTo>
                <a:lnTo>
                  <a:pt x="48926" y="793955"/>
                </a:lnTo>
                <a:lnTo>
                  <a:pt x="31764" y="750914"/>
                </a:lnTo>
                <a:lnTo>
                  <a:pt x="18121" y="706217"/>
                </a:lnTo>
                <a:lnTo>
                  <a:pt x="8166" y="660033"/>
                </a:lnTo>
                <a:lnTo>
                  <a:pt x="2069" y="612531"/>
                </a:lnTo>
                <a:lnTo>
                  <a:pt x="0" y="563879"/>
                </a:lnTo>
                <a:close/>
              </a:path>
            </a:pathLst>
          </a:custGeom>
          <a:ln w="50292">
            <a:solidFill>
              <a:srgbClr val="F9F9F9"/>
            </a:solidFill>
          </a:ln>
        </p:spPr>
        <p:txBody>
          <a:bodyPr wrap="square" lIns="0" tIns="0" rIns="0" bIns="0" rtlCol="0"/>
          <a:lstStyle/>
          <a:p/>
        </p:txBody>
      </p:sp>
      <p:sp>
        <p:nvSpPr>
          <p:cNvPr id="29" name="object 29"/>
          <p:cNvSpPr txBox="1">
            <a:spLocks noGrp="1"/>
          </p:cNvSpPr>
          <p:nvPr>
            <p:ph type="title"/>
          </p:nvPr>
        </p:nvSpPr>
        <p:spPr>
          <a:prstGeom prst="rect"/>
        </p:spPr>
        <p:txBody>
          <a:bodyPr wrap="square" lIns="0" tIns="0" rIns="0" bIns="0" rtlCol="0" vert="horz">
            <a:spAutoFit/>
          </a:bodyPr>
          <a:lstStyle/>
          <a:p>
            <a:pPr marL="12700">
              <a:lnSpc>
                <a:spcPts val="2740"/>
              </a:lnSpc>
            </a:pPr>
            <a:r>
              <a:rPr dirty="0">
                <a:solidFill>
                  <a:srgbClr val="1D9ED2"/>
                </a:solidFill>
              </a:rPr>
              <a:t>开放银行国际实践：欧洲、澳大利亚等国家和地区的开放银行</a:t>
            </a:r>
          </a:p>
          <a:p>
            <a:pPr marL="12700">
              <a:lnSpc>
                <a:spcPts val="2740"/>
              </a:lnSpc>
            </a:pPr>
            <a:r>
              <a:rPr dirty="0" spc="-5">
                <a:solidFill>
                  <a:srgbClr val="1D9ED2"/>
                </a:solidFill>
              </a:rPr>
              <a:t>由监管驱动，新加坡、美国等国家和地区由市场驱动</a:t>
            </a:r>
          </a:p>
        </p:txBody>
      </p:sp>
      <p:sp>
        <p:nvSpPr>
          <p:cNvPr id="30" name="object 30"/>
          <p:cNvSpPr txBox="1"/>
          <p:nvPr/>
        </p:nvSpPr>
        <p:spPr>
          <a:xfrm>
            <a:off x="2922777" y="6273447"/>
            <a:ext cx="577215" cy="179705"/>
          </a:xfrm>
          <a:prstGeom prst="rect">
            <a:avLst/>
          </a:prstGeom>
        </p:spPr>
        <p:txBody>
          <a:bodyPr wrap="square" lIns="0" tIns="0" rIns="0" bIns="0" rtlCol="0" vert="horz">
            <a:spAutoFit/>
          </a:bodyPr>
          <a:lstStyle/>
          <a:p>
            <a:pPr marL="12700">
              <a:lnSpc>
                <a:spcPts val="1310"/>
              </a:lnSpc>
            </a:pPr>
            <a:r>
              <a:rPr dirty="0" sz="1200">
                <a:solidFill>
                  <a:srgbClr val="4F555F"/>
                </a:solidFill>
                <a:latin typeface="Arial"/>
                <a:cs typeface="Arial"/>
              </a:rPr>
              <a:t>API</a:t>
            </a:r>
            <a:r>
              <a:rPr dirty="0" sz="1200">
                <a:solidFill>
                  <a:srgbClr val="4F555F"/>
                </a:solidFill>
                <a:latin typeface="微软雅黑"/>
                <a:cs typeface="微软雅黑"/>
              </a:rPr>
              <a:t>接口</a:t>
            </a:r>
            <a:endParaRPr sz="1200">
              <a:latin typeface="微软雅黑"/>
              <a:cs typeface="微软雅黑"/>
            </a:endParaRPr>
          </a:p>
        </p:txBody>
      </p:sp>
      <p:sp>
        <p:nvSpPr>
          <p:cNvPr id="31" name="object 31"/>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13</a:t>
            </a:r>
            <a:endParaRPr sz="1200">
              <a:latin typeface="Arial"/>
              <a:cs typeface="Arial"/>
            </a:endParaRPr>
          </a:p>
        </p:txBody>
      </p:sp>
      <p:sp>
        <p:nvSpPr>
          <p:cNvPr id="32" name="object 3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spc="-5">
                <a:solidFill>
                  <a:srgbClr val="1D9ED2"/>
                </a:solidFill>
              </a:rPr>
              <a:t>花旗银行：开发者中心在全球</a:t>
            </a:r>
            <a:r>
              <a:rPr dirty="0" spc="-5">
                <a:solidFill>
                  <a:srgbClr val="1D9ED2"/>
                </a:solidFill>
                <a:latin typeface="微软雅黑"/>
                <a:cs typeface="微软雅黑"/>
              </a:rPr>
              <a:t>16</a:t>
            </a:r>
            <a:r>
              <a:rPr dirty="0" spc="-5">
                <a:solidFill>
                  <a:srgbClr val="1D9ED2"/>
                </a:solidFill>
              </a:rPr>
              <a:t>个国家或地区提供开放银行服</a:t>
            </a:r>
          </a:p>
          <a:p>
            <a:pPr marL="12700">
              <a:lnSpc>
                <a:spcPts val="2735"/>
              </a:lnSpc>
            </a:pPr>
            <a:r>
              <a:rPr dirty="0" spc="-5">
                <a:solidFill>
                  <a:srgbClr val="1D9ED2"/>
                </a:solidFill>
              </a:rPr>
              <a:t>务，开放</a:t>
            </a:r>
            <a:r>
              <a:rPr dirty="0" spc="-5">
                <a:solidFill>
                  <a:srgbClr val="1D9ED2"/>
                </a:solidFill>
                <a:latin typeface="微软雅黑"/>
                <a:cs typeface="微软雅黑"/>
              </a:rPr>
              <a:t>11</a:t>
            </a:r>
            <a:r>
              <a:rPr dirty="0" spc="-5">
                <a:solidFill>
                  <a:srgbClr val="1D9ED2"/>
                </a:solidFill>
              </a:rPr>
              <a:t>大类</a:t>
            </a:r>
            <a:r>
              <a:rPr dirty="0" spc="-5">
                <a:solidFill>
                  <a:srgbClr val="1D9ED2"/>
                </a:solidFill>
                <a:latin typeface="微软雅黑"/>
                <a:cs typeface="微软雅黑"/>
              </a:rPr>
              <a:t>API</a:t>
            </a:r>
            <a:r>
              <a:rPr dirty="0" spc="-5">
                <a:solidFill>
                  <a:srgbClr val="1D9ED2"/>
                </a:solidFill>
              </a:rPr>
              <a:t>产品</a:t>
            </a:r>
          </a:p>
        </p:txBody>
      </p:sp>
      <p:sp>
        <p:nvSpPr>
          <p:cNvPr id="6" name="object 6"/>
          <p:cNvSpPr txBox="1"/>
          <p:nvPr/>
        </p:nvSpPr>
        <p:spPr>
          <a:xfrm>
            <a:off x="829767" y="1164376"/>
            <a:ext cx="10817225" cy="973455"/>
          </a:xfrm>
          <a:prstGeom prst="rect">
            <a:avLst/>
          </a:prstGeom>
        </p:spPr>
        <p:txBody>
          <a:bodyPr wrap="square" lIns="0" tIns="0" rIns="0" bIns="0" rtlCol="0" vert="horz">
            <a:spAutoFit/>
          </a:bodyPr>
          <a:lstStyle/>
          <a:p>
            <a:pPr algn="just" marL="299085" marR="5080" indent="-287020">
              <a:lnSpc>
                <a:spcPct val="150100"/>
              </a:lnSpc>
            </a:pPr>
            <a:r>
              <a:rPr dirty="0" sz="1400" spc="540">
                <a:solidFill>
                  <a:srgbClr val="1D9FD1"/>
                </a:solidFill>
                <a:latin typeface="Arial Unicode MS"/>
                <a:cs typeface="Arial Unicode MS"/>
              </a:rPr>
              <a:t>◆ </a:t>
            </a:r>
            <a:r>
              <a:rPr dirty="0" sz="1400">
                <a:solidFill>
                  <a:srgbClr val="4F555F"/>
                </a:solidFill>
                <a:latin typeface="微软雅黑"/>
                <a:cs typeface="微软雅黑"/>
              </a:rPr>
              <a:t>花旗银行在美国、 墨西哥、英国、 </a:t>
            </a:r>
            <a:r>
              <a:rPr dirty="0" sz="1400" spc="-5">
                <a:solidFill>
                  <a:srgbClr val="4F555F"/>
                </a:solidFill>
                <a:latin typeface="微软雅黑"/>
                <a:cs typeface="微软雅黑"/>
              </a:rPr>
              <a:t>波兰、俄国、澳大利亚、中国香港、 中国台湾、泰国、越南、印度、印度尼西亚、马来西亚、菲律  </a:t>
            </a:r>
            <a:r>
              <a:rPr dirty="0" sz="1400" spc="-5">
                <a:solidFill>
                  <a:srgbClr val="4F555F"/>
                </a:solidFill>
                <a:latin typeface="微软雅黑"/>
                <a:cs typeface="微软雅黑"/>
              </a:rPr>
              <a:t>宾、新加坡、阿联酋共</a:t>
            </a:r>
            <a:r>
              <a:rPr dirty="0" sz="1400" spc="-5" b="1">
                <a:solidFill>
                  <a:srgbClr val="1D9FD1"/>
                </a:solidFill>
                <a:latin typeface="Arial"/>
                <a:cs typeface="Arial"/>
              </a:rPr>
              <a:t>16</a:t>
            </a:r>
            <a:r>
              <a:rPr dirty="0" sz="1400" spc="-5" b="1" i="1">
                <a:solidFill>
                  <a:srgbClr val="1D9FD1"/>
                </a:solidFill>
                <a:latin typeface="微软雅黑"/>
                <a:cs typeface="微软雅黑"/>
              </a:rPr>
              <a:t>个国家或地区</a:t>
            </a:r>
            <a:r>
              <a:rPr dirty="0" sz="1400" spc="-5">
                <a:solidFill>
                  <a:srgbClr val="4F555F"/>
                </a:solidFill>
                <a:latin typeface="微软雅黑"/>
                <a:cs typeface="微软雅黑"/>
              </a:rPr>
              <a:t>提供开放银行服务。截止</a:t>
            </a:r>
            <a:r>
              <a:rPr dirty="0" sz="1400" spc="-5">
                <a:solidFill>
                  <a:srgbClr val="4F555F"/>
                </a:solidFill>
                <a:latin typeface="Arial"/>
                <a:cs typeface="Arial"/>
              </a:rPr>
              <a:t>2019</a:t>
            </a:r>
            <a:r>
              <a:rPr dirty="0" sz="1400" spc="-5">
                <a:solidFill>
                  <a:srgbClr val="4F555F"/>
                </a:solidFill>
                <a:latin typeface="微软雅黑"/>
                <a:cs typeface="微软雅黑"/>
              </a:rPr>
              <a:t>年</a:t>
            </a:r>
            <a:r>
              <a:rPr dirty="0" sz="1400" spc="-5">
                <a:solidFill>
                  <a:srgbClr val="4F555F"/>
                </a:solidFill>
                <a:latin typeface="Arial"/>
                <a:cs typeface="Arial"/>
              </a:rPr>
              <a:t>6</a:t>
            </a:r>
            <a:r>
              <a:rPr dirty="0" sz="1400" spc="-5">
                <a:solidFill>
                  <a:srgbClr val="4F555F"/>
                </a:solidFill>
                <a:latin typeface="微软雅黑"/>
                <a:cs typeface="微软雅黑"/>
              </a:rPr>
              <a:t>月，花旗银行开放者中心提供账户、</a:t>
            </a:r>
            <a:r>
              <a:rPr dirty="0" sz="1400" spc="-5">
                <a:solidFill>
                  <a:srgbClr val="4F555F"/>
                </a:solidFill>
                <a:latin typeface="Arial"/>
                <a:cs typeface="Arial"/>
              </a:rPr>
              <a:t>ATM</a:t>
            </a:r>
            <a:r>
              <a:rPr dirty="0" sz="1400" spc="-5">
                <a:solidFill>
                  <a:srgbClr val="4F555F"/>
                </a:solidFill>
                <a:latin typeface="微软雅黑"/>
                <a:cs typeface="微软雅黑"/>
              </a:rPr>
              <a:t>分支定位器、授权、  银行卡、客户信息、保险、资金转移、新手指引、积分支付、服务、实用程序共</a:t>
            </a:r>
            <a:r>
              <a:rPr dirty="0" sz="1400" spc="-5" b="1">
                <a:solidFill>
                  <a:srgbClr val="1D9FD1"/>
                </a:solidFill>
                <a:latin typeface="Arial"/>
                <a:cs typeface="Arial"/>
              </a:rPr>
              <a:t>11</a:t>
            </a:r>
            <a:r>
              <a:rPr dirty="0" sz="1400" spc="-5" b="1" i="1">
                <a:solidFill>
                  <a:srgbClr val="1D9FD1"/>
                </a:solidFill>
                <a:latin typeface="微软雅黑"/>
                <a:cs typeface="微软雅黑"/>
              </a:rPr>
              <a:t>大类</a:t>
            </a:r>
            <a:r>
              <a:rPr dirty="0" sz="1400" spc="-5" b="1">
                <a:solidFill>
                  <a:srgbClr val="1A9FD2"/>
                </a:solidFill>
                <a:latin typeface="Arial"/>
                <a:cs typeface="Arial"/>
              </a:rPr>
              <a:t>API</a:t>
            </a:r>
            <a:r>
              <a:rPr dirty="0" sz="1400" spc="-5" b="1" i="1">
                <a:solidFill>
                  <a:srgbClr val="1A9FD2"/>
                </a:solidFill>
                <a:latin typeface="微软雅黑"/>
                <a:cs typeface="微软雅黑"/>
              </a:rPr>
              <a:t>产品</a:t>
            </a:r>
            <a:r>
              <a:rPr dirty="0" sz="1400" spc="-5">
                <a:solidFill>
                  <a:srgbClr val="1A9FD2"/>
                </a:solidFill>
                <a:latin typeface="微软雅黑"/>
                <a:cs typeface="微软雅黑"/>
              </a:rPr>
              <a:t>。</a:t>
            </a:r>
            <a:endParaRPr sz="1400">
              <a:latin typeface="微软雅黑"/>
              <a:cs typeface="微软雅黑"/>
            </a:endParaRPr>
          </a:p>
        </p:txBody>
      </p:sp>
      <p:sp>
        <p:nvSpPr>
          <p:cNvPr id="7" name="object 7"/>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14</a:t>
            </a:r>
            <a:endParaRPr sz="1200">
              <a:latin typeface="Arial"/>
              <a:cs typeface="Arial"/>
            </a:endParaRPr>
          </a:p>
        </p:txBody>
      </p:sp>
      <p:sp>
        <p:nvSpPr>
          <p:cNvPr id="8" name="object 8"/>
          <p:cNvSpPr/>
          <p:nvPr/>
        </p:nvSpPr>
        <p:spPr>
          <a:xfrm>
            <a:off x="3060954" y="5992367"/>
            <a:ext cx="569595" cy="283845"/>
          </a:xfrm>
          <a:custGeom>
            <a:avLst/>
            <a:gdLst/>
            <a:ahLst/>
            <a:cxnLst/>
            <a:rect l="l" t="t" r="r" b="b"/>
            <a:pathLst>
              <a:path w="569595" h="283845">
                <a:moveTo>
                  <a:pt x="569594" y="14922"/>
                </a:moveTo>
                <a:lnTo>
                  <a:pt x="563445" y="60766"/>
                </a:lnTo>
                <a:lnTo>
                  <a:pt x="550361" y="103874"/>
                </a:lnTo>
                <a:lnTo>
                  <a:pt x="530958" y="143694"/>
                </a:lnTo>
                <a:lnTo>
                  <a:pt x="505853" y="179671"/>
                </a:lnTo>
                <a:lnTo>
                  <a:pt x="475662" y="211251"/>
                </a:lnTo>
                <a:lnTo>
                  <a:pt x="441002" y="237882"/>
                </a:lnTo>
                <a:lnTo>
                  <a:pt x="402490" y="259009"/>
                </a:lnTo>
                <a:lnTo>
                  <a:pt x="360741" y="274079"/>
                </a:lnTo>
                <a:lnTo>
                  <a:pt x="316373" y="282538"/>
                </a:lnTo>
                <a:lnTo>
                  <a:pt x="270001" y="283832"/>
                </a:lnTo>
                <a:lnTo>
                  <a:pt x="220871" y="276985"/>
                </a:lnTo>
                <a:lnTo>
                  <a:pt x="174875" y="262231"/>
                </a:lnTo>
                <a:lnTo>
                  <a:pt x="132719" y="240314"/>
                </a:lnTo>
                <a:lnTo>
                  <a:pt x="95110" y="211976"/>
                </a:lnTo>
                <a:lnTo>
                  <a:pt x="62755" y="177961"/>
                </a:lnTo>
                <a:lnTo>
                  <a:pt x="36359" y="139013"/>
                </a:lnTo>
                <a:lnTo>
                  <a:pt x="16630" y="95875"/>
                </a:lnTo>
                <a:lnTo>
                  <a:pt x="4275" y="49289"/>
                </a:lnTo>
                <a:lnTo>
                  <a:pt x="0" y="0"/>
                </a:lnTo>
              </a:path>
            </a:pathLst>
          </a:custGeom>
          <a:ln w="22860">
            <a:solidFill>
              <a:srgbClr val="7E7E7E"/>
            </a:solidFill>
          </a:ln>
        </p:spPr>
        <p:txBody>
          <a:bodyPr wrap="square" lIns="0" tIns="0" rIns="0" bIns="0" rtlCol="0"/>
          <a:lstStyle/>
          <a:p/>
        </p:txBody>
      </p:sp>
      <p:sp>
        <p:nvSpPr>
          <p:cNvPr id="9" name="object 9"/>
          <p:cNvSpPr/>
          <p:nvPr/>
        </p:nvSpPr>
        <p:spPr>
          <a:xfrm>
            <a:off x="3060954" y="2673857"/>
            <a:ext cx="0" cy="3319779"/>
          </a:xfrm>
          <a:custGeom>
            <a:avLst/>
            <a:gdLst/>
            <a:ahLst/>
            <a:cxnLst/>
            <a:rect l="l" t="t" r="r" b="b"/>
            <a:pathLst>
              <a:path w="0" h="3319779">
                <a:moveTo>
                  <a:pt x="0" y="3319284"/>
                </a:moveTo>
                <a:lnTo>
                  <a:pt x="0" y="0"/>
                </a:lnTo>
              </a:path>
            </a:pathLst>
          </a:custGeom>
          <a:ln w="22860">
            <a:solidFill>
              <a:srgbClr val="7E7E7E"/>
            </a:solidFill>
          </a:ln>
        </p:spPr>
        <p:txBody>
          <a:bodyPr wrap="square" lIns="0" tIns="0" rIns="0" bIns="0" rtlCol="0"/>
          <a:lstStyle/>
          <a:p/>
        </p:txBody>
      </p:sp>
      <p:sp>
        <p:nvSpPr>
          <p:cNvPr id="10" name="object 10"/>
          <p:cNvSpPr/>
          <p:nvPr/>
        </p:nvSpPr>
        <p:spPr>
          <a:xfrm>
            <a:off x="3630929" y="2597657"/>
            <a:ext cx="635" cy="3410585"/>
          </a:xfrm>
          <a:custGeom>
            <a:avLst/>
            <a:gdLst/>
            <a:ahLst/>
            <a:cxnLst/>
            <a:rect l="l" t="t" r="r" b="b"/>
            <a:pathLst>
              <a:path w="635" h="3410585">
                <a:moveTo>
                  <a:pt x="0" y="3410508"/>
                </a:moveTo>
                <a:lnTo>
                  <a:pt x="127" y="0"/>
                </a:lnTo>
              </a:path>
            </a:pathLst>
          </a:custGeom>
          <a:ln w="22859">
            <a:solidFill>
              <a:srgbClr val="7E7E7E"/>
            </a:solidFill>
          </a:ln>
        </p:spPr>
        <p:txBody>
          <a:bodyPr wrap="square" lIns="0" tIns="0" rIns="0" bIns="0" rtlCol="0"/>
          <a:lstStyle/>
          <a:p/>
        </p:txBody>
      </p:sp>
      <p:sp>
        <p:nvSpPr>
          <p:cNvPr id="11" name="object 11"/>
          <p:cNvSpPr/>
          <p:nvPr/>
        </p:nvSpPr>
        <p:spPr>
          <a:xfrm>
            <a:off x="8501633" y="5992367"/>
            <a:ext cx="568325" cy="283845"/>
          </a:xfrm>
          <a:custGeom>
            <a:avLst/>
            <a:gdLst/>
            <a:ahLst/>
            <a:cxnLst/>
            <a:rect l="l" t="t" r="r" b="b"/>
            <a:pathLst>
              <a:path w="568325" h="283845">
                <a:moveTo>
                  <a:pt x="568071" y="14884"/>
                </a:moveTo>
                <a:lnTo>
                  <a:pt x="561932" y="60728"/>
                </a:lnTo>
                <a:lnTo>
                  <a:pt x="548880" y="103838"/>
                </a:lnTo>
                <a:lnTo>
                  <a:pt x="529530" y="143659"/>
                </a:lnTo>
                <a:lnTo>
                  <a:pt x="504495" y="179639"/>
                </a:lnTo>
                <a:lnTo>
                  <a:pt x="474392" y="211223"/>
                </a:lnTo>
                <a:lnTo>
                  <a:pt x="439835" y="237858"/>
                </a:lnTo>
                <a:lnTo>
                  <a:pt x="401439" y="258990"/>
                </a:lnTo>
                <a:lnTo>
                  <a:pt x="359819" y="274065"/>
                </a:lnTo>
                <a:lnTo>
                  <a:pt x="315590" y="282530"/>
                </a:lnTo>
                <a:lnTo>
                  <a:pt x="269367" y="283832"/>
                </a:lnTo>
                <a:lnTo>
                  <a:pt x="220359" y="276992"/>
                </a:lnTo>
                <a:lnTo>
                  <a:pt x="174474" y="262243"/>
                </a:lnTo>
                <a:lnTo>
                  <a:pt x="132418" y="240328"/>
                </a:lnTo>
                <a:lnTo>
                  <a:pt x="94897" y="211991"/>
                </a:lnTo>
                <a:lnTo>
                  <a:pt x="62615" y="177975"/>
                </a:lnTo>
                <a:lnTo>
                  <a:pt x="36279" y="139025"/>
                </a:lnTo>
                <a:lnTo>
                  <a:pt x="16594" y="95883"/>
                </a:lnTo>
                <a:lnTo>
                  <a:pt x="4266" y="49293"/>
                </a:lnTo>
                <a:lnTo>
                  <a:pt x="0" y="0"/>
                </a:lnTo>
              </a:path>
            </a:pathLst>
          </a:custGeom>
          <a:ln w="22860">
            <a:solidFill>
              <a:srgbClr val="7E7E7E"/>
            </a:solidFill>
          </a:ln>
        </p:spPr>
        <p:txBody>
          <a:bodyPr wrap="square" lIns="0" tIns="0" rIns="0" bIns="0" rtlCol="0"/>
          <a:lstStyle/>
          <a:p/>
        </p:txBody>
      </p:sp>
      <p:sp>
        <p:nvSpPr>
          <p:cNvPr id="12" name="object 12"/>
          <p:cNvSpPr/>
          <p:nvPr/>
        </p:nvSpPr>
        <p:spPr>
          <a:xfrm>
            <a:off x="8492490" y="2603754"/>
            <a:ext cx="0" cy="3388360"/>
          </a:xfrm>
          <a:custGeom>
            <a:avLst/>
            <a:gdLst/>
            <a:ahLst/>
            <a:cxnLst/>
            <a:rect l="l" t="t" r="r" b="b"/>
            <a:pathLst>
              <a:path w="0" h="3388360">
                <a:moveTo>
                  <a:pt x="0" y="3388296"/>
                </a:moveTo>
                <a:lnTo>
                  <a:pt x="0" y="0"/>
                </a:lnTo>
              </a:path>
            </a:pathLst>
          </a:custGeom>
          <a:ln w="22860">
            <a:solidFill>
              <a:srgbClr val="7E7E7E"/>
            </a:solidFill>
          </a:ln>
        </p:spPr>
        <p:txBody>
          <a:bodyPr wrap="square" lIns="0" tIns="0" rIns="0" bIns="0" rtlCol="0"/>
          <a:lstStyle/>
          <a:p/>
        </p:txBody>
      </p:sp>
      <p:sp>
        <p:nvSpPr>
          <p:cNvPr id="13" name="object 13"/>
          <p:cNvSpPr/>
          <p:nvPr/>
        </p:nvSpPr>
        <p:spPr>
          <a:xfrm>
            <a:off x="9070085" y="2696717"/>
            <a:ext cx="635" cy="3360420"/>
          </a:xfrm>
          <a:custGeom>
            <a:avLst/>
            <a:gdLst/>
            <a:ahLst/>
            <a:cxnLst/>
            <a:rect l="l" t="t" r="r" b="b"/>
            <a:pathLst>
              <a:path w="634" h="3360420">
                <a:moveTo>
                  <a:pt x="0" y="3360318"/>
                </a:moveTo>
                <a:lnTo>
                  <a:pt x="381" y="0"/>
                </a:lnTo>
              </a:path>
            </a:pathLst>
          </a:custGeom>
          <a:ln w="22860">
            <a:solidFill>
              <a:srgbClr val="7E7E7E"/>
            </a:solidFill>
          </a:ln>
        </p:spPr>
        <p:txBody>
          <a:bodyPr wrap="square" lIns="0" tIns="0" rIns="0" bIns="0" rtlCol="0"/>
          <a:lstStyle/>
          <a:p/>
        </p:txBody>
      </p:sp>
      <p:sp>
        <p:nvSpPr>
          <p:cNvPr id="14" name="object 14"/>
          <p:cNvSpPr/>
          <p:nvPr/>
        </p:nvSpPr>
        <p:spPr>
          <a:xfrm>
            <a:off x="3631057" y="2318766"/>
            <a:ext cx="284480" cy="278130"/>
          </a:xfrm>
          <a:custGeom>
            <a:avLst/>
            <a:gdLst/>
            <a:ahLst/>
            <a:cxnLst/>
            <a:rect l="l" t="t" r="r" b="b"/>
            <a:pathLst>
              <a:path w="284479" h="278130">
                <a:moveTo>
                  <a:pt x="0" y="277749"/>
                </a:moveTo>
                <a:lnTo>
                  <a:pt x="4748" y="232414"/>
                </a:lnTo>
                <a:lnTo>
                  <a:pt x="16257" y="189512"/>
                </a:lnTo>
                <a:lnTo>
                  <a:pt x="33961" y="149594"/>
                </a:lnTo>
                <a:lnTo>
                  <a:pt x="57300" y="113211"/>
                </a:lnTo>
                <a:lnTo>
                  <a:pt x="85709" y="80914"/>
                </a:lnTo>
                <a:lnTo>
                  <a:pt x="118625" y="53254"/>
                </a:lnTo>
                <a:lnTo>
                  <a:pt x="155485" y="30782"/>
                </a:lnTo>
                <a:lnTo>
                  <a:pt x="195726" y="14048"/>
                </a:lnTo>
                <a:lnTo>
                  <a:pt x="238785" y="3603"/>
                </a:lnTo>
                <a:lnTo>
                  <a:pt x="284098" y="0"/>
                </a:lnTo>
              </a:path>
            </a:pathLst>
          </a:custGeom>
          <a:ln w="22860">
            <a:solidFill>
              <a:srgbClr val="7E7E7E"/>
            </a:solidFill>
          </a:ln>
        </p:spPr>
        <p:txBody>
          <a:bodyPr wrap="square" lIns="0" tIns="0" rIns="0" bIns="0" rtlCol="0"/>
          <a:lstStyle/>
          <a:p/>
        </p:txBody>
      </p:sp>
      <p:sp>
        <p:nvSpPr>
          <p:cNvPr id="15" name="object 15"/>
          <p:cNvSpPr/>
          <p:nvPr/>
        </p:nvSpPr>
        <p:spPr>
          <a:xfrm>
            <a:off x="8215630" y="2318892"/>
            <a:ext cx="276860" cy="285115"/>
          </a:xfrm>
          <a:custGeom>
            <a:avLst/>
            <a:gdLst/>
            <a:ahLst/>
            <a:cxnLst/>
            <a:rect l="l" t="t" r="r" b="b"/>
            <a:pathLst>
              <a:path w="276859" h="285114">
                <a:moveTo>
                  <a:pt x="0" y="0"/>
                </a:moveTo>
                <a:lnTo>
                  <a:pt x="45186" y="4759"/>
                </a:lnTo>
                <a:lnTo>
                  <a:pt x="87949" y="16299"/>
                </a:lnTo>
                <a:lnTo>
                  <a:pt x="127738" y="34054"/>
                </a:lnTo>
                <a:lnTo>
                  <a:pt x="164004" y="57458"/>
                </a:lnTo>
                <a:lnTo>
                  <a:pt x="196199" y="85947"/>
                </a:lnTo>
                <a:lnTo>
                  <a:pt x="223771" y="118954"/>
                </a:lnTo>
                <a:lnTo>
                  <a:pt x="246173" y="155914"/>
                </a:lnTo>
                <a:lnTo>
                  <a:pt x="262855" y="196262"/>
                </a:lnTo>
                <a:lnTo>
                  <a:pt x="273267" y="239433"/>
                </a:lnTo>
                <a:lnTo>
                  <a:pt x="276860" y="284861"/>
                </a:lnTo>
              </a:path>
            </a:pathLst>
          </a:custGeom>
          <a:ln w="22860">
            <a:solidFill>
              <a:srgbClr val="7E7E7E"/>
            </a:solidFill>
          </a:ln>
        </p:spPr>
        <p:txBody>
          <a:bodyPr wrap="square" lIns="0" tIns="0" rIns="0" bIns="0" rtlCol="0"/>
          <a:lstStyle/>
          <a:p/>
        </p:txBody>
      </p:sp>
      <p:sp>
        <p:nvSpPr>
          <p:cNvPr id="16" name="object 16"/>
          <p:cNvSpPr/>
          <p:nvPr/>
        </p:nvSpPr>
        <p:spPr>
          <a:xfrm>
            <a:off x="3876294" y="2318766"/>
            <a:ext cx="4338955" cy="635"/>
          </a:xfrm>
          <a:custGeom>
            <a:avLst/>
            <a:gdLst/>
            <a:ahLst/>
            <a:cxnLst/>
            <a:rect l="l" t="t" r="r" b="b"/>
            <a:pathLst>
              <a:path w="4338955" h="635">
                <a:moveTo>
                  <a:pt x="4338955" y="126"/>
                </a:moveTo>
                <a:lnTo>
                  <a:pt x="0" y="0"/>
                </a:lnTo>
              </a:path>
            </a:pathLst>
          </a:custGeom>
          <a:ln w="22860">
            <a:solidFill>
              <a:srgbClr val="7E7E7E"/>
            </a:solidFill>
          </a:ln>
        </p:spPr>
        <p:txBody>
          <a:bodyPr wrap="square" lIns="0" tIns="0" rIns="0" bIns="0" rtlCol="0"/>
          <a:lstStyle/>
          <a:p/>
        </p:txBody>
      </p:sp>
      <p:sp>
        <p:nvSpPr>
          <p:cNvPr id="17" name="object 17"/>
          <p:cNvSpPr/>
          <p:nvPr/>
        </p:nvSpPr>
        <p:spPr>
          <a:xfrm>
            <a:off x="2929127" y="3419855"/>
            <a:ext cx="253365" cy="253365"/>
          </a:xfrm>
          <a:custGeom>
            <a:avLst/>
            <a:gdLst/>
            <a:ahLst/>
            <a:cxnLst/>
            <a:rect l="l" t="t" r="r" b="b"/>
            <a:pathLst>
              <a:path w="253364" h="253364">
                <a:moveTo>
                  <a:pt x="126492" y="0"/>
                </a:moveTo>
                <a:lnTo>
                  <a:pt x="77259" y="9941"/>
                </a:lnTo>
                <a:lnTo>
                  <a:pt x="37052" y="37052"/>
                </a:lnTo>
                <a:lnTo>
                  <a:pt x="9941" y="77259"/>
                </a:lnTo>
                <a:lnTo>
                  <a:pt x="0" y="126492"/>
                </a:lnTo>
                <a:lnTo>
                  <a:pt x="9941" y="175724"/>
                </a:lnTo>
                <a:lnTo>
                  <a:pt x="37052" y="215931"/>
                </a:lnTo>
                <a:lnTo>
                  <a:pt x="77259" y="243042"/>
                </a:lnTo>
                <a:lnTo>
                  <a:pt x="126492" y="252984"/>
                </a:lnTo>
                <a:lnTo>
                  <a:pt x="175724" y="243042"/>
                </a:lnTo>
                <a:lnTo>
                  <a:pt x="215931" y="215931"/>
                </a:lnTo>
                <a:lnTo>
                  <a:pt x="243042" y="175724"/>
                </a:lnTo>
                <a:lnTo>
                  <a:pt x="252984" y="126492"/>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18" name="object 18"/>
          <p:cNvSpPr/>
          <p:nvPr/>
        </p:nvSpPr>
        <p:spPr>
          <a:xfrm>
            <a:off x="2929127" y="3419855"/>
            <a:ext cx="253365" cy="253365"/>
          </a:xfrm>
          <a:custGeom>
            <a:avLst/>
            <a:gdLst/>
            <a:ahLst/>
            <a:cxnLst/>
            <a:rect l="l" t="t" r="r" b="b"/>
            <a:pathLst>
              <a:path w="253364" h="253364">
                <a:moveTo>
                  <a:pt x="0" y="126492"/>
                </a:moveTo>
                <a:lnTo>
                  <a:pt x="9941" y="77259"/>
                </a:lnTo>
                <a:lnTo>
                  <a:pt x="37052" y="37052"/>
                </a:lnTo>
                <a:lnTo>
                  <a:pt x="77259" y="9941"/>
                </a:lnTo>
                <a:lnTo>
                  <a:pt x="126492" y="0"/>
                </a:lnTo>
                <a:lnTo>
                  <a:pt x="175724" y="9941"/>
                </a:lnTo>
                <a:lnTo>
                  <a:pt x="215931" y="37052"/>
                </a:lnTo>
                <a:lnTo>
                  <a:pt x="243042" y="77259"/>
                </a:lnTo>
                <a:lnTo>
                  <a:pt x="252984" y="126492"/>
                </a:lnTo>
                <a:lnTo>
                  <a:pt x="243042" y="175724"/>
                </a:lnTo>
                <a:lnTo>
                  <a:pt x="215931" y="215931"/>
                </a:lnTo>
                <a:lnTo>
                  <a:pt x="175724" y="243042"/>
                </a:lnTo>
                <a:lnTo>
                  <a:pt x="126492" y="252984"/>
                </a:lnTo>
                <a:lnTo>
                  <a:pt x="77259" y="243042"/>
                </a:lnTo>
                <a:lnTo>
                  <a:pt x="37052" y="215931"/>
                </a:lnTo>
                <a:lnTo>
                  <a:pt x="9941" y="175724"/>
                </a:lnTo>
                <a:lnTo>
                  <a:pt x="0" y="126492"/>
                </a:lnTo>
                <a:close/>
              </a:path>
            </a:pathLst>
          </a:custGeom>
          <a:ln w="152400">
            <a:solidFill>
              <a:srgbClr val="1D9ED2"/>
            </a:solidFill>
          </a:ln>
        </p:spPr>
        <p:txBody>
          <a:bodyPr wrap="square" lIns="0" tIns="0" rIns="0" bIns="0" rtlCol="0"/>
          <a:lstStyle/>
          <a:p/>
        </p:txBody>
      </p:sp>
      <p:sp>
        <p:nvSpPr>
          <p:cNvPr id="19" name="object 19"/>
          <p:cNvSpPr txBox="1"/>
          <p:nvPr/>
        </p:nvSpPr>
        <p:spPr>
          <a:xfrm>
            <a:off x="755700" y="3021273"/>
            <a:ext cx="2006600" cy="1110615"/>
          </a:xfrm>
          <a:prstGeom prst="rect">
            <a:avLst/>
          </a:prstGeom>
        </p:spPr>
        <p:txBody>
          <a:bodyPr wrap="square" lIns="0" tIns="0" rIns="0" bIns="0" rtlCol="0" vert="horz">
            <a:spAutoFit/>
          </a:bodyPr>
          <a:lstStyle/>
          <a:p>
            <a:pPr algn="just" marL="12700" marR="5080" indent="1370965">
              <a:lnSpc>
                <a:spcPct val="150100"/>
              </a:lnSpc>
            </a:pPr>
            <a:r>
              <a:rPr dirty="0" sz="1200" b="1" i="1">
                <a:solidFill>
                  <a:srgbClr val="4E565F"/>
                </a:solidFill>
                <a:latin typeface="微软雅黑"/>
                <a:cs typeface="微软雅黑"/>
              </a:rPr>
              <a:t>账户信息  </a:t>
            </a:r>
            <a:r>
              <a:rPr dirty="0" sz="1200">
                <a:solidFill>
                  <a:srgbClr val="4E565F"/>
                </a:solidFill>
                <a:latin typeface="微软雅黑"/>
                <a:cs typeface="微软雅黑"/>
              </a:rPr>
              <a:t>允许开发者检索已授权到其应  用程序的花旗客户的账户信息</a:t>
            </a:r>
            <a:endParaRPr sz="1200">
              <a:latin typeface="微软雅黑"/>
              <a:cs typeface="微软雅黑"/>
            </a:endParaRPr>
          </a:p>
          <a:p>
            <a:pPr marL="1231265">
              <a:lnSpc>
                <a:spcPct val="100000"/>
              </a:lnSpc>
              <a:spcBef>
                <a:spcPts val="720"/>
              </a:spcBef>
            </a:pPr>
            <a:r>
              <a:rPr dirty="0" sz="1200">
                <a:solidFill>
                  <a:srgbClr val="4E565F"/>
                </a:solidFill>
                <a:latin typeface="微软雅黑"/>
                <a:cs typeface="微软雅黑"/>
              </a:rPr>
              <a:t>和交易数据</a:t>
            </a:r>
            <a:endParaRPr sz="1200">
              <a:latin typeface="微软雅黑"/>
              <a:cs typeface="微软雅黑"/>
            </a:endParaRPr>
          </a:p>
        </p:txBody>
      </p:sp>
      <p:sp>
        <p:nvSpPr>
          <p:cNvPr id="20" name="object 20"/>
          <p:cNvSpPr/>
          <p:nvPr/>
        </p:nvSpPr>
        <p:spPr>
          <a:xfrm>
            <a:off x="2929127" y="4454652"/>
            <a:ext cx="253365" cy="253365"/>
          </a:xfrm>
          <a:custGeom>
            <a:avLst/>
            <a:gdLst/>
            <a:ahLst/>
            <a:cxnLst/>
            <a:rect l="l" t="t" r="r" b="b"/>
            <a:pathLst>
              <a:path w="253364" h="253364">
                <a:moveTo>
                  <a:pt x="126492" y="0"/>
                </a:moveTo>
                <a:lnTo>
                  <a:pt x="77259" y="9941"/>
                </a:lnTo>
                <a:lnTo>
                  <a:pt x="37052" y="37052"/>
                </a:lnTo>
                <a:lnTo>
                  <a:pt x="9941" y="77259"/>
                </a:lnTo>
                <a:lnTo>
                  <a:pt x="0" y="126492"/>
                </a:lnTo>
                <a:lnTo>
                  <a:pt x="9941" y="175724"/>
                </a:lnTo>
                <a:lnTo>
                  <a:pt x="37052" y="215931"/>
                </a:lnTo>
                <a:lnTo>
                  <a:pt x="77259" y="243042"/>
                </a:lnTo>
                <a:lnTo>
                  <a:pt x="126492" y="252984"/>
                </a:lnTo>
                <a:lnTo>
                  <a:pt x="175724" y="243042"/>
                </a:lnTo>
                <a:lnTo>
                  <a:pt x="215931" y="215931"/>
                </a:lnTo>
                <a:lnTo>
                  <a:pt x="243042" y="175724"/>
                </a:lnTo>
                <a:lnTo>
                  <a:pt x="252984" y="126492"/>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21" name="object 21"/>
          <p:cNvSpPr/>
          <p:nvPr/>
        </p:nvSpPr>
        <p:spPr>
          <a:xfrm>
            <a:off x="2929127" y="4454652"/>
            <a:ext cx="253365" cy="253365"/>
          </a:xfrm>
          <a:custGeom>
            <a:avLst/>
            <a:gdLst/>
            <a:ahLst/>
            <a:cxnLst/>
            <a:rect l="l" t="t" r="r" b="b"/>
            <a:pathLst>
              <a:path w="253364" h="253364">
                <a:moveTo>
                  <a:pt x="0" y="126492"/>
                </a:moveTo>
                <a:lnTo>
                  <a:pt x="9941" y="77259"/>
                </a:lnTo>
                <a:lnTo>
                  <a:pt x="37052" y="37052"/>
                </a:lnTo>
                <a:lnTo>
                  <a:pt x="77259" y="9941"/>
                </a:lnTo>
                <a:lnTo>
                  <a:pt x="126492" y="0"/>
                </a:lnTo>
                <a:lnTo>
                  <a:pt x="175724" y="9941"/>
                </a:lnTo>
                <a:lnTo>
                  <a:pt x="215931" y="37052"/>
                </a:lnTo>
                <a:lnTo>
                  <a:pt x="243042" y="77259"/>
                </a:lnTo>
                <a:lnTo>
                  <a:pt x="252984" y="126492"/>
                </a:lnTo>
                <a:lnTo>
                  <a:pt x="243042" y="175724"/>
                </a:lnTo>
                <a:lnTo>
                  <a:pt x="215931" y="215931"/>
                </a:lnTo>
                <a:lnTo>
                  <a:pt x="175724" y="243042"/>
                </a:lnTo>
                <a:lnTo>
                  <a:pt x="126492" y="252984"/>
                </a:lnTo>
                <a:lnTo>
                  <a:pt x="77259" y="243042"/>
                </a:lnTo>
                <a:lnTo>
                  <a:pt x="37052" y="215931"/>
                </a:lnTo>
                <a:lnTo>
                  <a:pt x="9941" y="175724"/>
                </a:lnTo>
                <a:lnTo>
                  <a:pt x="0" y="126492"/>
                </a:lnTo>
                <a:close/>
              </a:path>
            </a:pathLst>
          </a:custGeom>
          <a:ln w="152400">
            <a:solidFill>
              <a:srgbClr val="F78B21"/>
            </a:solidFill>
          </a:ln>
        </p:spPr>
        <p:txBody>
          <a:bodyPr wrap="square" lIns="0" tIns="0" rIns="0" bIns="0" rtlCol="0"/>
          <a:lstStyle/>
          <a:p/>
        </p:txBody>
      </p:sp>
      <p:sp>
        <p:nvSpPr>
          <p:cNvPr id="22" name="object 22"/>
          <p:cNvSpPr txBox="1"/>
          <p:nvPr/>
        </p:nvSpPr>
        <p:spPr>
          <a:xfrm>
            <a:off x="755700" y="4295084"/>
            <a:ext cx="2006600" cy="836294"/>
          </a:xfrm>
          <a:prstGeom prst="rect">
            <a:avLst/>
          </a:prstGeom>
        </p:spPr>
        <p:txBody>
          <a:bodyPr wrap="square" lIns="0" tIns="0" rIns="0" bIns="0" rtlCol="0" vert="horz">
            <a:spAutoFit/>
          </a:bodyPr>
          <a:lstStyle/>
          <a:p>
            <a:pPr algn="r" marL="12700" marR="5080" indent="904875">
              <a:lnSpc>
                <a:spcPct val="150100"/>
              </a:lnSpc>
            </a:pPr>
            <a:r>
              <a:rPr dirty="0" sz="1200" spc="-125" b="1">
                <a:solidFill>
                  <a:srgbClr val="4E565F"/>
                </a:solidFill>
                <a:latin typeface="Arial"/>
                <a:cs typeface="Arial"/>
              </a:rPr>
              <a:t>A</a:t>
            </a:r>
            <a:r>
              <a:rPr dirty="0" sz="1200" b="1">
                <a:solidFill>
                  <a:srgbClr val="4E565F"/>
                </a:solidFill>
                <a:latin typeface="Arial"/>
                <a:cs typeface="Arial"/>
              </a:rPr>
              <a:t>T</a:t>
            </a:r>
            <a:r>
              <a:rPr dirty="0" sz="1200" spc="-10" b="1">
                <a:solidFill>
                  <a:srgbClr val="4E565F"/>
                </a:solidFill>
                <a:latin typeface="Arial"/>
                <a:cs typeface="Arial"/>
              </a:rPr>
              <a:t>M</a:t>
            </a:r>
            <a:r>
              <a:rPr dirty="0" sz="1200" spc="-5" b="1" i="1">
                <a:solidFill>
                  <a:srgbClr val="4E565F"/>
                </a:solidFill>
                <a:latin typeface="微软雅黑"/>
                <a:cs typeface="微软雅黑"/>
              </a:rPr>
              <a:t>分支定位器  </a:t>
            </a:r>
            <a:r>
              <a:rPr dirty="0" sz="1200">
                <a:solidFill>
                  <a:srgbClr val="4E565F"/>
                </a:solidFill>
                <a:latin typeface="微软雅黑"/>
                <a:cs typeface="微软雅黑"/>
              </a:rPr>
              <a:t>允许开发者获取特定国家或地  区</a:t>
            </a:r>
            <a:r>
              <a:rPr dirty="0" sz="1200" spc="-5">
                <a:solidFill>
                  <a:srgbClr val="4E565F"/>
                </a:solidFill>
                <a:latin typeface="微软雅黑"/>
                <a:cs typeface="微软雅黑"/>
              </a:rPr>
              <a:t>的</a:t>
            </a:r>
            <a:r>
              <a:rPr dirty="0" sz="1200" spc="-85">
                <a:solidFill>
                  <a:srgbClr val="4E565F"/>
                </a:solidFill>
                <a:latin typeface="Arial"/>
                <a:cs typeface="Arial"/>
              </a:rPr>
              <a:t>A</a:t>
            </a:r>
            <a:r>
              <a:rPr dirty="0" sz="1200" spc="5">
                <a:solidFill>
                  <a:srgbClr val="4E565F"/>
                </a:solidFill>
                <a:latin typeface="Arial"/>
                <a:cs typeface="Arial"/>
              </a:rPr>
              <a:t>T</a:t>
            </a:r>
            <a:r>
              <a:rPr dirty="0" sz="1200" spc="-5">
                <a:solidFill>
                  <a:srgbClr val="4E565F"/>
                </a:solidFill>
                <a:latin typeface="Arial"/>
                <a:cs typeface="Arial"/>
              </a:rPr>
              <a:t>M</a:t>
            </a:r>
            <a:r>
              <a:rPr dirty="0" sz="1200">
                <a:solidFill>
                  <a:srgbClr val="4E565F"/>
                </a:solidFill>
                <a:latin typeface="微软雅黑"/>
                <a:cs typeface="微软雅黑"/>
              </a:rPr>
              <a:t>和分支机构位置</a:t>
            </a:r>
            <a:endParaRPr sz="1200">
              <a:latin typeface="微软雅黑"/>
              <a:cs typeface="微软雅黑"/>
            </a:endParaRPr>
          </a:p>
        </p:txBody>
      </p:sp>
      <p:sp>
        <p:nvSpPr>
          <p:cNvPr id="23" name="object 23"/>
          <p:cNvSpPr/>
          <p:nvPr/>
        </p:nvSpPr>
        <p:spPr>
          <a:xfrm>
            <a:off x="2929127" y="5490971"/>
            <a:ext cx="253365" cy="253365"/>
          </a:xfrm>
          <a:custGeom>
            <a:avLst/>
            <a:gdLst/>
            <a:ahLst/>
            <a:cxnLst/>
            <a:rect l="l" t="t" r="r" b="b"/>
            <a:pathLst>
              <a:path w="253364" h="253364">
                <a:moveTo>
                  <a:pt x="126492" y="0"/>
                </a:moveTo>
                <a:lnTo>
                  <a:pt x="77259" y="9941"/>
                </a:lnTo>
                <a:lnTo>
                  <a:pt x="37052" y="37052"/>
                </a:lnTo>
                <a:lnTo>
                  <a:pt x="9941" y="77259"/>
                </a:lnTo>
                <a:lnTo>
                  <a:pt x="0" y="126491"/>
                </a:lnTo>
                <a:lnTo>
                  <a:pt x="9941" y="175729"/>
                </a:lnTo>
                <a:lnTo>
                  <a:pt x="37052" y="215936"/>
                </a:lnTo>
                <a:lnTo>
                  <a:pt x="77259" y="243044"/>
                </a:lnTo>
                <a:lnTo>
                  <a:pt x="126492" y="252983"/>
                </a:lnTo>
                <a:lnTo>
                  <a:pt x="175724" y="243044"/>
                </a:lnTo>
                <a:lnTo>
                  <a:pt x="215931" y="215936"/>
                </a:lnTo>
                <a:lnTo>
                  <a:pt x="243042" y="175729"/>
                </a:lnTo>
                <a:lnTo>
                  <a:pt x="252984" y="126491"/>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24" name="object 24"/>
          <p:cNvSpPr/>
          <p:nvPr/>
        </p:nvSpPr>
        <p:spPr>
          <a:xfrm>
            <a:off x="2929127" y="5490971"/>
            <a:ext cx="253365" cy="253365"/>
          </a:xfrm>
          <a:custGeom>
            <a:avLst/>
            <a:gdLst/>
            <a:ahLst/>
            <a:cxnLst/>
            <a:rect l="l" t="t" r="r" b="b"/>
            <a:pathLst>
              <a:path w="253364" h="253364">
                <a:moveTo>
                  <a:pt x="0" y="126491"/>
                </a:moveTo>
                <a:lnTo>
                  <a:pt x="9941" y="77259"/>
                </a:lnTo>
                <a:lnTo>
                  <a:pt x="37052" y="37052"/>
                </a:lnTo>
                <a:lnTo>
                  <a:pt x="77259" y="9941"/>
                </a:lnTo>
                <a:lnTo>
                  <a:pt x="126492" y="0"/>
                </a:lnTo>
                <a:lnTo>
                  <a:pt x="175724" y="9941"/>
                </a:lnTo>
                <a:lnTo>
                  <a:pt x="215931" y="37052"/>
                </a:lnTo>
                <a:lnTo>
                  <a:pt x="243042" y="77259"/>
                </a:lnTo>
                <a:lnTo>
                  <a:pt x="252984" y="126491"/>
                </a:lnTo>
                <a:lnTo>
                  <a:pt x="243042" y="175729"/>
                </a:lnTo>
                <a:lnTo>
                  <a:pt x="215931" y="215936"/>
                </a:lnTo>
                <a:lnTo>
                  <a:pt x="175724" y="243044"/>
                </a:lnTo>
                <a:lnTo>
                  <a:pt x="126492" y="252983"/>
                </a:lnTo>
                <a:lnTo>
                  <a:pt x="77259" y="243044"/>
                </a:lnTo>
                <a:lnTo>
                  <a:pt x="37052" y="215936"/>
                </a:lnTo>
                <a:lnTo>
                  <a:pt x="9941" y="175729"/>
                </a:lnTo>
                <a:lnTo>
                  <a:pt x="0" y="126491"/>
                </a:lnTo>
                <a:close/>
              </a:path>
            </a:pathLst>
          </a:custGeom>
          <a:ln w="152400">
            <a:solidFill>
              <a:srgbClr val="52B4DE"/>
            </a:solidFill>
          </a:ln>
        </p:spPr>
        <p:txBody>
          <a:bodyPr wrap="square" lIns="0" tIns="0" rIns="0" bIns="0" rtlCol="0"/>
          <a:lstStyle/>
          <a:p/>
        </p:txBody>
      </p:sp>
      <p:sp>
        <p:nvSpPr>
          <p:cNvPr id="25" name="object 25"/>
          <p:cNvSpPr txBox="1"/>
          <p:nvPr/>
        </p:nvSpPr>
        <p:spPr>
          <a:xfrm>
            <a:off x="755700" y="5377941"/>
            <a:ext cx="2006600" cy="744220"/>
          </a:xfrm>
          <a:prstGeom prst="rect">
            <a:avLst/>
          </a:prstGeom>
        </p:spPr>
        <p:txBody>
          <a:bodyPr wrap="square" lIns="0" tIns="0" rIns="0" bIns="0" rtlCol="0" vert="horz">
            <a:spAutoFit/>
          </a:bodyPr>
          <a:lstStyle/>
          <a:p>
            <a:pPr marL="12700" indent="1675764">
              <a:lnSpc>
                <a:spcPct val="100000"/>
              </a:lnSpc>
            </a:pPr>
            <a:r>
              <a:rPr dirty="0" sz="1200" b="1" i="1">
                <a:solidFill>
                  <a:srgbClr val="4E565F"/>
                </a:solidFill>
                <a:latin typeface="微软雅黑"/>
                <a:cs typeface="微软雅黑"/>
              </a:rPr>
              <a:t>授权</a:t>
            </a:r>
            <a:endParaRPr sz="1200">
              <a:latin typeface="微软雅黑"/>
              <a:cs typeface="微软雅黑"/>
            </a:endParaRPr>
          </a:p>
          <a:p>
            <a:pPr marL="12700">
              <a:lnSpc>
                <a:spcPct val="100000"/>
              </a:lnSpc>
              <a:spcBef>
                <a:spcPts val="720"/>
              </a:spcBef>
            </a:pPr>
            <a:r>
              <a:rPr dirty="0" sz="1200">
                <a:solidFill>
                  <a:srgbClr val="4E565F"/>
                </a:solidFill>
                <a:latin typeface="微软雅黑"/>
                <a:cs typeface="微软雅黑"/>
              </a:rPr>
              <a:t>验证花旗客户账户并授权应用</a:t>
            </a:r>
            <a:endParaRPr sz="1200">
              <a:latin typeface="微软雅黑"/>
              <a:cs typeface="微软雅黑"/>
            </a:endParaRPr>
          </a:p>
          <a:p>
            <a:pPr marL="774065">
              <a:lnSpc>
                <a:spcPct val="100000"/>
              </a:lnSpc>
              <a:spcBef>
                <a:spcPts val="720"/>
              </a:spcBef>
            </a:pPr>
            <a:r>
              <a:rPr dirty="0" sz="1200">
                <a:solidFill>
                  <a:srgbClr val="4E565F"/>
                </a:solidFill>
                <a:latin typeface="微软雅黑"/>
                <a:cs typeface="微软雅黑"/>
              </a:rPr>
              <a:t>程序访问账户数据</a:t>
            </a:r>
            <a:endParaRPr sz="1200">
              <a:latin typeface="微软雅黑"/>
              <a:cs typeface="微软雅黑"/>
            </a:endParaRPr>
          </a:p>
        </p:txBody>
      </p:sp>
      <p:sp>
        <p:nvSpPr>
          <p:cNvPr id="26" name="object 26"/>
          <p:cNvSpPr/>
          <p:nvPr/>
        </p:nvSpPr>
        <p:spPr>
          <a:xfrm>
            <a:off x="3497579" y="4972811"/>
            <a:ext cx="253365" cy="253365"/>
          </a:xfrm>
          <a:custGeom>
            <a:avLst/>
            <a:gdLst/>
            <a:ahLst/>
            <a:cxnLst/>
            <a:rect l="l" t="t" r="r" b="b"/>
            <a:pathLst>
              <a:path w="253364" h="253364">
                <a:moveTo>
                  <a:pt x="126492" y="0"/>
                </a:moveTo>
                <a:lnTo>
                  <a:pt x="77259" y="9941"/>
                </a:lnTo>
                <a:lnTo>
                  <a:pt x="37052" y="37052"/>
                </a:lnTo>
                <a:lnTo>
                  <a:pt x="9941" y="77259"/>
                </a:lnTo>
                <a:lnTo>
                  <a:pt x="0" y="126492"/>
                </a:lnTo>
                <a:lnTo>
                  <a:pt x="9941" y="175724"/>
                </a:lnTo>
                <a:lnTo>
                  <a:pt x="37052" y="215931"/>
                </a:lnTo>
                <a:lnTo>
                  <a:pt x="77259" y="243042"/>
                </a:lnTo>
                <a:lnTo>
                  <a:pt x="126492" y="252983"/>
                </a:lnTo>
                <a:lnTo>
                  <a:pt x="175724" y="243042"/>
                </a:lnTo>
                <a:lnTo>
                  <a:pt x="215931" y="215931"/>
                </a:lnTo>
                <a:lnTo>
                  <a:pt x="243042" y="175724"/>
                </a:lnTo>
                <a:lnTo>
                  <a:pt x="252984" y="126492"/>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27" name="object 27"/>
          <p:cNvSpPr/>
          <p:nvPr/>
        </p:nvSpPr>
        <p:spPr>
          <a:xfrm>
            <a:off x="3497579" y="4972811"/>
            <a:ext cx="253365" cy="253365"/>
          </a:xfrm>
          <a:custGeom>
            <a:avLst/>
            <a:gdLst/>
            <a:ahLst/>
            <a:cxnLst/>
            <a:rect l="l" t="t" r="r" b="b"/>
            <a:pathLst>
              <a:path w="253364" h="253364">
                <a:moveTo>
                  <a:pt x="0" y="126492"/>
                </a:moveTo>
                <a:lnTo>
                  <a:pt x="9941" y="77259"/>
                </a:lnTo>
                <a:lnTo>
                  <a:pt x="37052" y="37052"/>
                </a:lnTo>
                <a:lnTo>
                  <a:pt x="77259" y="9941"/>
                </a:lnTo>
                <a:lnTo>
                  <a:pt x="126492" y="0"/>
                </a:lnTo>
                <a:lnTo>
                  <a:pt x="175724" y="9941"/>
                </a:lnTo>
                <a:lnTo>
                  <a:pt x="215931" y="37052"/>
                </a:lnTo>
                <a:lnTo>
                  <a:pt x="243042" y="77259"/>
                </a:lnTo>
                <a:lnTo>
                  <a:pt x="252984" y="126492"/>
                </a:lnTo>
                <a:lnTo>
                  <a:pt x="243042" y="175724"/>
                </a:lnTo>
                <a:lnTo>
                  <a:pt x="215931" y="215931"/>
                </a:lnTo>
                <a:lnTo>
                  <a:pt x="175724" y="243042"/>
                </a:lnTo>
                <a:lnTo>
                  <a:pt x="126492" y="252983"/>
                </a:lnTo>
                <a:lnTo>
                  <a:pt x="77259" y="243042"/>
                </a:lnTo>
                <a:lnTo>
                  <a:pt x="37052" y="215931"/>
                </a:lnTo>
                <a:lnTo>
                  <a:pt x="9941" y="175724"/>
                </a:lnTo>
                <a:lnTo>
                  <a:pt x="0" y="126492"/>
                </a:lnTo>
                <a:close/>
              </a:path>
            </a:pathLst>
          </a:custGeom>
          <a:ln w="152400">
            <a:solidFill>
              <a:srgbClr val="F5A621"/>
            </a:solidFill>
          </a:ln>
        </p:spPr>
        <p:txBody>
          <a:bodyPr wrap="square" lIns="0" tIns="0" rIns="0" bIns="0" rtlCol="0"/>
          <a:lstStyle/>
          <a:p/>
        </p:txBody>
      </p:sp>
      <p:sp>
        <p:nvSpPr>
          <p:cNvPr id="28" name="object 28"/>
          <p:cNvSpPr txBox="1"/>
          <p:nvPr/>
        </p:nvSpPr>
        <p:spPr>
          <a:xfrm>
            <a:off x="3993641" y="4889880"/>
            <a:ext cx="2006600" cy="835660"/>
          </a:xfrm>
          <a:prstGeom prst="rect">
            <a:avLst/>
          </a:prstGeom>
        </p:spPr>
        <p:txBody>
          <a:bodyPr wrap="square" lIns="0" tIns="0" rIns="0" bIns="0" rtlCol="0" vert="horz">
            <a:spAutoFit/>
          </a:bodyPr>
          <a:lstStyle/>
          <a:p>
            <a:pPr marL="12700" marR="5080">
              <a:lnSpc>
                <a:spcPct val="150000"/>
              </a:lnSpc>
            </a:pPr>
            <a:r>
              <a:rPr dirty="0" sz="1200" b="1" i="1">
                <a:solidFill>
                  <a:srgbClr val="4E565F"/>
                </a:solidFill>
                <a:latin typeface="微软雅黑"/>
                <a:cs typeface="微软雅黑"/>
              </a:rPr>
              <a:t>银行卡  </a:t>
            </a:r>
            <a:r>
              <a:rPr dirty="0" sz="1200">
                <a:solidFill>
                  <a:srgbClr val="4E565F"/>
                </a:solidFill>
                <a:latin typeface="微软雅黑"/>
                <a:cs typeface="微软雅黑"/>
              </a:rPr>
              <a:t>提供为花旗客户管理信用卡和  借记卡的能力</a:t>
            </a:r>
            <a:endParaRPr sz="1200">
              <a:latin typeface="微软雅黑"/>
              <a:cs typeface="微软雅黑"/>
            </a:endParaRPr>
          </a:p>
        </p:txBody>
      </p:sp>
      <p:sp>
        <p:nvSpPr>
          <p:cNvPr id="29" name="object 29"/>
          <p:cNvSpPr/>
          <p:nvPr/>
        </p:nvSpPr>
        <p:spPr>
          <a:xfrm>
            <a:off x="3497579" y="3936491"/>
            <a:ext cx="253365" cy="254635"/>
          </a:xfrm>
          <a:custGeom>
            <a:avLst/>
            <a:gdLst/>
            <a:ahLst/>
            <a:cxnLst/>
            <a:rect l="l" t="t" r="r" b="b"/>
            <a:pathLst>
              <a:path w="253364" h="254635">
                <a:moveTo>
                  <a:pt x="126492" y="0"/>
                </a:moveTo>
                <a:lnTo>
                  <a:pt x="77259" y="10007"/>
                </a:lnTo>
                <a:lnTo>
                  <a:pt x="37052" y="37290"/>
                </a:lnTo>
                <a:lnTo>
                  <a:pt x="9941" y="77741"/>
                </a:lnTo>
                <a:lnTo>
                  <a:pt x="0" y="127253"/>
                </a:lnTo>
                <a:lnTo>
                  <a:pt x="9941" y="176766"/>
                </a:lnTo>
                <a:lnTo>
                  <a:pt x="37052" y="217217"/>
                </a:lnTo>
                <a:lnTo>
                  <a:pt x="77259" y="244500"/>
                </a:lnTo>
                <a:lnTo>
                  <a:pt x="126492" y="254507"/>
                </a:lnTo>
                <a:lnTo>
                  <a:pt x="175724" y="244500"/>
                </a:lnTo>
                <a:lnTo>
                  <a:pt x="215931" y="217217"/>
                </a:lnTo>
                <a:lnTo>
                  <a:pt x="243042" y="176766"/>
                </a:lnTo>
                <a:lnTo>
                  <a:pt x="252984" y="127253"/>
                </a:lnTo>
                <a:lnTo>
                  <a:pt x="243042" y="77741"/>
                </a:lnTo>
                <a:lnTo>
                  <a:pt x="215931" y="37290"/>
                </a:lnTo>
                <a:lnTo>
                  <a:pt x="175724" y="10007"/>
                </a:lnTo>
                <a:lnTo>
                  <a:pt x="126492" y="0"/>
                </a:lnTo>
                <a:close/>
              </a:path>
            </a:pathLst>
          </a:custGeom>
          <a:solidFill>
            <a:srgbClr val="F9F9F9"/>
          </a:solidFill>
        </p:spPr>
        <p:txBody>
          <a:bodyPr wrap="square" lIns="0" tIns="0" rIns="0" bIns="0" rtlCol="0"/>
          <a:lstStyle/>
          <a:p/>
        </p:txBody>
      </p:sp>
      <p:sp>
        <p:nvSpPr>
          <p:cNvPr id="30" name="object 30"/>
          <p:cNvSpPr/>
          <p:nvPr/>
        </p:nvSpPr>
        <p:spPr>
          <a:xfrm>
            <a:off x="3497579" y="3936491"/>
            <a:ext cx="253365" cy="254635"/>
          </a:xfrm>
          <a:custGeom>
            <a:avLst/>
            <a:gdLst/>
            <a:ahLst/>
            <a:cxnLst/>
            <a:rect l="l" t="t" r="r" b="b"/>
            <a:pathLst>
              <a:path w="253364" h="254635">
                <a:moveTo>
                  <a:pt x="0" y="127253"/>
                </a:moveTo>
                <a:lnTo>
                  <a:pt x="9941" y="77741"/>
                </a:lnTo>
                <a:lnTo>
                  <a:pt x="37052" y="37290"/>
                </a:lnTo>
                <a:lnTo>
                  <a:pt x="77259" y="10007"/>
                </a:lnTo>
                <a:lnTo>
                  <a:pt x="126492" y="0"/>
                </a:lnTo>
                <a:lnTo>
                  <a:pt x="175724" y="10007"/>
                </a:lnTo>
                <a:lnTo>
                  <a:pt x="215931" y="37290"/>
                </a:lnTo>
                <a:lnTo>
                  <a:pt x="243042" y="77741"/>
                </a:lnTo>
                <a:lnTo>
                  <a:pt x="252984" y="127253"/>
                </a:lnTo>
                <a:lnTo>
                  <a:pt x="243042" y="176766"/>
                </a:lnTo>
                <a:lnTo>
                  <a:pt x="215931" y="217217"/>
                </a:lnTo>
                <a:lnTo>
                  <a:pt x="175724" y="244500"/>
                </a:lnTo>
                <a:lnTo>
                  <a:pt x="126492" y="254507"/>
                </a:lnTo>
                <a:lnTo>
                  <a:pt x="77259" y="244500"/>
                </a:lnTo>
                <a:lnTo>
                  <a:pt x="37052" y="217217"/>
                </a:lnTo>
                <a:lnTo>
                  <a:pt x="9941" y="176766"/>
                </a:lnTo>
                <a:lnTo>
                  <a:pt x="0" y="127253"/>
                </a:lnTo>
                <a:close/>
              </a:path>
            </a:pathLst>
          </a:custGeom>
          <a:ln w="152400">
            <a:solidFill>
              <a:srgbClr val="9DD2E8"/>
            </a:solidFill>
          </a:ln>
        </p:spPr>
        <p:txBody>
          <a:bodyPr wrap="square" lIns="0" tIns="0" rIns="0" bIns="0" rtlCol="0"/>
          <a:lstStyle/>
          <a:p/>
        </p:txBody>
      </p:sp>
      <p:sp>
        <p:nvSpPr>
          <p:cNvPr id="31" name="object 31"/>
          <p:cNvSpPr txBox="1"/>
          <p:nvPr/>
        </p:nvSpPr>
        <p:spPr>
          <a:xfrm>
            <a:off x="4000627" y="3649345"/>
            <a:ext cx="2006600" cy="1109980"/>
          </a:xfrm>
          <a:prstGeom prst="rect">
            <a:avLst/>
          </a:prstGeom>
        </p:spPr>
        <p:txBody>
          <a:bodyPr wrap="square" lIns="0" tIns="0" rIns="0" bIns="0" rtlCol="0" vert="horz">
            <a:spAutoFit/>
          </a:bodyPr>
          <a:lstStyle/>
          <a:p>
            <a:pPr marL="12700" marR="5080">
              <a:lnSpc>
                <a:spcPct val="150000"/>
              </a:lnSpc>
            </a:pPr>
            <a:r>
              <a:rPr dirty="0" sz="1200" b="1" i="1">
                <a:solidFill>
                  <a:srgbClr val="4E565F"/>
                </a:solidFill>
                <a:latin typeface="微软雅黑"/>
                <a:cs typeface="微软雅黑"/>
              </a:rPr>
              <a:t>客户信息  </a:t>
            </a:r>
            <a:r>
              <a:rPr dirty="0" sz="1200">
                <a:solidFill>
                  <a:srgbClr val="4E565F"/>
                </a:solidFill>
                <a:latin typeface="微软雅黑"/>
                <a:cs typeface="微软雅黑"/>
              </a:rPr>
              <a:t>允许开发者检索花旗银行客户  的基本信息，如姓名、地址、  电子邮箱和电话号码等</a:t>
            </a:r>
            <a:endParaRPr sz="1200">
              <a:latin typeface="微软雅黑"/>
              <a:cs typeface="微软雅黑"/>
            </a:endParaRPr>
          </a:p>
        </p:txBody>
      </p:sp>
      <p:sp>
        <p:nvSpPr>
          <p:cNvPr id="32" name="object 32"/>
          <p:cNvSpPr/>
          <p:nvPr/>
        </p:nvSpPr>
        <p:spPr>
          <a:xfrm>
            <a:off x="3497579" y="2901695"/>
            <a:ext cx="253365" cy="253365"/>
          </a:xfrm>
          <a:custGeom>
            <a:avLst/>
            <a:gdLst/>
            <a:ahLst/>
            <a:cxnLst/>
            <a:rect l="l" t="t" r="r" b="b"/>
            <a:pathLst>
              <a:path w="253364" h="253364">
                <a:moveTo>
                  <a:pt x="126492" y="0"/>
                </a:moveTo>
                <a:lnTo>
                  <a:pt x="77259" y="9941"/>
                </a:lnTo>
                <a:lnTo>
                  <a:pt x="37052" y="37052"/>
                </a:lnTo>
                <a:lnTo>
                  <a:pt x="9941" y="77259"/>
                </a:lnTo>
                <a:lnTo>
                  <a:pt x="0" y="126491"/>
                </a:lnTo>
                <a:lnTo>
                  <a:pt x="9941" y="175724"/>
                </a:lnTo>
                <a:lnTo>
                  <a:pt x="37052" y="215931"/>
                </a:lnTo>
                <a:lnTo>
                  <a:pt x="77259" y="243042"/>
                </a:lnTo>
                <a:lnTo>
                  <a:pt x="126492" y="252983"/>
                </a:lnTo>
                <a:lnTo>
                  <a:pt x="175724" y="243042"/>
                </a:lnTo>
                <a:lnTo>
                  <a:pt x="215931" y="215931"/>
                </a:lnTo>
                <a:lnTo>
                  <a:pt x="243042" y="175724"/>
                </a:lnTo>
                <a:lnTo>
                  <a:pt x="252984" y="126491"/>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33" name="object 33"/>
          <p:cNvSpPr/>
          <p:nvPr/>
        </p:nvSpPr>
        <p:spPr>
          <a:xfrm>
            <a:off x="3497579" y="2901695"/>
            <a:ext cx="253365" cy="253365"/>
          </a:xfrm>
          <a:custGeom>
            <a:avLst/>
            <a:gdLst/>
            <a:ahLst/>
            <a:cxnLst/>
            <a:rect l="l" t="t" r="r" b="b"/>
            <a:pathLst>
              <a:path w="253364" h="253364">
                <a:moveTo>
                  <a:pt x="0" y="126491"/>
                </a:moveTo>
                <a:lnTo>
                  <a:pt x="9941" y="77259"/>
                </a:lnTo>
                <a:lnTo>
                  <a:pt x="37052" y="37052"/>
                </a:lnTo>
                <a:lnTo>
                  <a:pt x="77259" y="9941"/>
                </a:lnTo>
                <a:lnTo>
                  <a:pt x="126492" y="0"/>
                </a:lnTo>
                <a:lnTo>
                  <a:pt x="175724" y="9941"/>
                </a:lnTo>
                <a:lnTo>
                  <a:pt x="215931" y="37052"/>
                </a:lnTo>
                <a:lnTo>
                  <a:pt x="243042" y="77259"/>
                </a:lnTo>
                <a:lnTo>
                  <a:pt x="252984" y="126491"/>
                </a:lnTo>
                <a:lnTo>
                  <a:pt x="243042" y="175724"/>
                </a:lnTo>
                <a:lnTo>
                  <a:pt x="215931" y="215931"/>
                </a:lnTo>
                <a:lnTo>
                  <a:pt x="175724" y="243042"/>
                </a:lnTo>
                <a:lnTo>
                  <a:pt x="126492" y="252983"/>
                </a:lnTo>
                <a:lnTo>
                  <a:pt x="77259" y="243042"/>
                </a:lnTo>
                <a:lnTo>
                  <a:pt x="37052" y="215931"/>
                </a:lnTo>
                <a:lnTo>
                  <a:pt x="9941" y="175724"/>
                </a:lnTo>
                <a:lnTo>
                  <a:pt x="0" y="126491"/>
                </a:lnTo>
                <a:close/>
              </a:path>
            </a:pathLst>
          </a:custGeom>
          <a:ln w="152400">
            <a:solidFill>
              <a:srgbClr val="F7B820"/>
            </a:solidFill>
          </a:ln>
        </p:spPr>
        <p:txBody>
          <a:bodyPr wrap="square" lIns="0" tIns="0" rIns="0" bIns="0" rtlCol="0"/>
          <a:lstStyle/>
          <a:p/>
        </p:txBody>
      </p:sp>
      <p:sp>
        <p:nvSpPr>
          <p:cNvPr id="34" name="object 34"/>
          <p:cNvSpPr txBox="1"/>
          <p:nvPr/>
        </p:nvSpPr>
        <p:spPr>
          <a:xfrm>
            <a:off x="4000627" y="2626939"/>
            <a:ext cx="2006600" cy="836294"/>
          </a:xfrm>
          <a:prstGeom prst="rect">
            <a:avLst/>
          </a:prstGeom>
        </p:spPr>
        <p:txBody>
          <a:bodyPr wrap="square" lIns="0" tIns="0" rIns="0" bIns="0" rtlCol="0" vert="horz">
            <a:spAutoFit/>
          </a:bodyPr>
          <a:lstStyle/>
          <a:p>
            <a:pPr marL="12700" marR="5080">
              <a:lnSpc>
                <a:spcPct val="150100"/>
              </a:lnSpc>
            </a:pPr>
            <a:r>
              <a:rPr dirty="0" sz="1200" b="1" i="1">
                <a:solidFill>
                  <a:srgbClr val="4E565F"/>
                </a:solidFill>
                <a:latin typeface="微软雅黑"/>
                <a:cs typeface="微软雅黑"/>
              </a:rPr>
              <a:t>保险  </a:t>
            </a:r>
            <a:r>
              <a:rPr dirty="0" sz="1200">
                <a:solidFill>
                  <a:srgbClr val="4E565F"/>
                </a:solidFill>
                <a:latin typeface="微软雅黑"/>
                <a:cs typeface="微软雅黑"/>
              </a:rPr>
              <a:t>允许保险平台获取符合保险预  订条件的花旗银行客户帐户</a:t>
            </a:r>
            <a:endParaRPr sz="1200">
              <a:latin typeface="微软雅黑"/>
              <a:cs typeface="微软雅黑"/>
            </a:endParaRPr>
          </a:p>
        </p:txBody>
      </p:sp>
      <p:sp>
        <p:nvSpPr>
          <p:cNvPr id="35" name="object 35"/>
          <p:cNvSpPr/>
          <p:nvPr/>
        </p:nvSpPr>
        <p:spPr>
          <a:xfrm>
            <a:off x="8375904" y="2901695"/>
            <a:ext cx="253365" cy="253365"/>
          </a:xfrm>
          <a:custGeom>
            <a:avLst/>
            <a:gdLst/>
            <a:ahLst/>
            <a:cxnLst/>
            <a:rect l="l" t="t" r="r" b="b"/>
            <a:pathLst>
              <a:path w="253365" h="253364">
                <a:moveTo>
                  <a:pt x="126492" y="0"/>
                </a:moveTo>
                <a:lnTo>
                  <a:pt x="77259" y="9941"/>
                </a:lnTo>
                <a:lnTo>
                  <a:pt x="37052" y="37052"/>
                </a:lnTo>
                <a:lnTo>
                  <a:pt x="9941" y="77259"/>
                </a:lnTo>
                <a:lnTo>
                  <a:pt x="0" y="126491"/>
                </a:lnTo>
                <a:lnTo>
                  <a:pt x="9941" y="175724"/>
                </a:lnTo>
                <a:lnTo>
                  <a:pt x="37052" y="215931"/>
                </a:lnTo>
                <a:lnTo>
                  <a:pt x="77259" y="243042"/>
                </a:lnTo>
                <a:lnTo>
                  <a:pt x="126492" y="252983"/>
                </a:lnTo>
                <a:lnTo>
                  <a:pt x="175724" y="243042"/>
                </a:lnTo>
                <a:lnTo>
                  <a:pt x="215931" y="215931"/>
                </a:lnTo>
                <a:lnTo>
                  <a:pt x="243042" y="175724"/>
                </a:lnTo>
                <a:lnTo>
                  <a:pt x="252984" y="126491"/>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36" name="object 36"/>
          <p:cNvSpPr/>
          <p:nvPr/>
        </p:nvSpPr>
        <p:spPr>
          <a:xfrm>
            <a:off x="8375904" y="2901695"/>
            <a:ext cx="253365" cy="253365"/>
          </a:xfrm>
          <a:custGeom>
            <a:avLst/>
            <a:gdLst/>
            <a:ahLst/>
            <a:cxnLst/>
            <a:rect l="l" t="t" r="r" b="b"/>
            <a:pathLst>
              <a:path w="253365" h="253364">
                <a:moveTo>
                  <a:pt x="0" y="126491"/>
                </a:moveTo>
                <a:lnTo>
                  <a:pt x="9941" y="77259"/>
                </a:lnTo>
                <a:lnTo>
                  <a:pt x="37052" y="37052"/>
                </a:lnTo>
                <a:lnTo>
                  <a:pt x="77259" y="9941"/>
                </a:lnTo>
                <a:lnTo>
                  <a:pt x="126492" y="0"/>
                </a:lnTo>
                <a:lnTo>
                  <a:pt x="175724" y="9941"/>
                </a:lnTo>
                <a:lnTo>
                  <a:pt x="215931" y="37052"/>
                </a:lnTo>
                <a:lnTo>
                  <a:pt x="243042" y="77259"/>
                </a:lnTo>
                <a:lnTo>
                  <a:pt x="252984" y="126491"/>
                </a:lnTo>
                <a:lnTo>
                  <a:pt x="243042" y="175724"/>
                </a:lnTo>
                <a:lnTo>
                  <a:pt x="215931" y="215931"/>
                </a:lnTo>
                <a:lnTo>
                  <a:pt x="175724" y="243042"/>
                </a:lnTo>
                <a:lnTo>
                  <a:pt x="126492" y="252983"/>
                </a:lnTo>
                <a:lnTo>
                  <a:pt x="77259" y="243042"/>
                </a:lnTo>
                <a:lnTo>
                  <a:pt x="37052" y="215931"/>
                </a:lnTo>
                <a:lnTo>
                  <a:pt x="9941" y="175724"/>
                </a:lnTo>
                <a:lnTo>
                  <a:pt x="0" y="126491"/>
                </a:lnTo>
                <a:close/>
              </a:path>
            </a:pathLst>
          </a:custGeom>
          <a:ln w="152400">
            <a:solidFill>
              <a:srgbClr val="BEE1F0"/>
            </a:solidFill>
          </a:ln>
        </p:spPr>
        <p:txBody>
          <a:bodyPr wrap="square" lIns="0" tIns="0" rIns="0" bIns="0" rtlCol="0"/>
          <a:lstStyle/>
          <a:p/>
        </p:txBody>
      </p:sp>
      <p:sp>
        <p:nvSpPr>
          <p:cNvPr id="37" name="object 37"/>
          <p:cNvSpPr txBox="1"/>
          <p:nvPr/>
        </p:nvSpPr>
        <p:spPr>
          <a:xfrm>
            <a:off x="6244590" y="2718561"/>
            <a:ext cx="2007235" cy="744220"/>
          </a:xfrm>
          <a:prstGeom prst="rect">
            <a:avLst/>
          </a:prstGeom>
        </p:spPr>
        <p:txBody>
          <a:bodyPr wrap="square" lIns="0" tIns="0" rIns="0" bIns="0" rtlCol="0" vert="horz">
            <a:spAutoFit/>
          </a:bodyPr>
          <a:lstStyle/>
          <a:p>
            <a:pPr marL="12700" indent="1371600">
              <a:lnSpc>
                <a:spcPct val="100000"/>
              </a:lnSpc>
            </a:pPr>
            <a:r>
              <a:rPr dirty="0" sz="1200" b="1" i="1">
                <a:solidFill>
                  <a:srgbClr val="4E565F"/>
                </a:solidFill>
                <a:latin typeface="微软雅黑"/>
                <a:cs typeface="微软雅黑"/>
              </a:rPr>
              <a:t>资金转移</a:t>
            </a:r>
            <a:endParaRPr sz="1200">
              <a:latin typeface="微软雅黑"/>
              <a:cs typeface="微软雅黑"/>
            </a:endParaRPr>
          </a:p>
          <a:p>
            <a:pPr marL="12700">
              <a:lnSpc>
                <a:spcPct val="100000"/>
              </a:lnSpc>
              <a:spcBef>
                <a:spcPts val="720"/>
              </a:spcBef>
            </a:pPr>
            <a:r>
              <a:rPr dirty="0" sz="1200">
                <a:solidFill>
                  <a:srgbClr val="4E565F"/>
                </a:solidFill>
                <a:latin typeface="微软雅黑"/>
                <a:cs typeface="微软雅黑"/>
              </a:rPr>
              <a:t>为花旗客户提供跨账户和跨机</a:t>
            </a:r>
            <a:endParaRPr sz="1200">
              <a:latin typeface="微软雅黑"/>
              <a:cs typeface="微软雅黑"/>
            </a:endParaRPr>
          </a:p>
          <a:p>
            <a:pPr marL="1231900">
              <a:lnSpc>
                <a:spcPct val="100000"/>
              </a:lnSpc>
              <a:spcBef>
                <a:spcPts val="720"/>
              </a:spcBef>
            </a:pPr>
            <a:r>
              <a:rPr dirty="0" sz="1200">
                <a:solidFill>
                  <a:srgbClr val="4E565F"/>
                </a:solidFill>
                <a:latin typeface="微软雅黑"/>
                <a:cs typeface="微软雅黑"/>
              </a:rPr>
              <a:t>构转账能力</a:t>
            </a:r>
            <a:endParaRPr sz="1200">
              <a:latin typeface="微软雅黑"/>
              <a:cs typeface="微软雅黑"/>
            </a:endParaRPr>
          </a:p>
        </p:txBody>
      </p:sp>
      <p:sp>
        <p:nvSpPr>
          <p:cNvPr id="38" name="object 38"/>
          <p:cNvSpPr/>
          <p:nvPr/>
        </p:nvSpPr>
        <p:spPr>
          <a:xfrm>
            <a:off x="8375904" y="3936491"/>
            <a:ext cx="253365" cy="254635"/>
          </a:xfrm>
          <a:custGeom>
            <a:avLst/>
            <a:gdLst/>
            <a:ahLst/>
            <a:cxnLst/>
            <a:rect l="l" t="t" r="r" b="b"/>
            <a:pathLst>
              <a:path w="253365" h="254635">
                <a:moveTo>
                  <a:pt x="126492" y="0"/>
                </a:moveTo>
                <a:lnTo>
                  <a:pt x="77259" y="10007"/>
                </a:lnTo>
                <a:lnTo>
                  <a:pt x="37052" y="37290"/>
                </a:lnTo>
                <a:lnTo>
                  <a:pt x="9941" y="77741"/>
                </a:lnTo>
                <a:lnTo>
                  <a:pt x="0" y="127253"/>
                </a:lnTo>
                <a:lnTo>
                  <a:pt x="9941" y="176766"/>
                </a:lnTo>
                <a:lnTo>
                  <a:pt x="37052" y="217217"/>
                </a:lnTo>
                <a:lnTo>
                  <a:pt x="77259" y="244500"/>
                </a:lnTo>
                <a:lnTo>
                  <a:pt x="126492" y="254507"/>
                </a:lnTo>
                <a:lnTo>
                  <a:pt x="175724" y="244500"/>
                </a:lnTo>
                <a:lnTo>
                  <a:pt x="215931" y="217217"/>
                </a:lnTo>
                <a:lnTo>
                  <a:pt x="243042" y="176766"/>
                </a:lnTo>
                <a:lnTo>
                  <a:pt x="252984" y="127253"/>
                </a:lnTo>
                <a:lnTo>
                  <a:pt x="243042" y="77741"/>
                </a:lnTo>
                <a:lnTo>
                  <a:pt x="215931" y="37290"/>
                </a:lnTo>
                <a:lnTo>
                  <a:pt x="175724" y="10007"/>
                </a:lnTo>
                <a:lnTo>
                  <a:pt x="126492" y="0"/>
                </a:lnTo>
                <a:close/>
              </a:path>
            </a:pathLst>
          </a:custGeom>
          <a:solidFill>
            <a:srgbClr val="F9F9F9"/>
          </a:solidFill>
        </p:spPr>
        <p:txBody>
          <a:bodyPr wrap="square" lIns="0" tIns="0" rIns="0" bIns="0" rtlCol="0"/>
          <a:lstStyle/>
          <a:p/>
        </p:txBody>
      </p:sp>
      <p:sp>
        <p:nvSpPr>
          <p:cNvPr id="39" name="object 39"/>
          <p:cNvSpPr/>
          <p:nvPr/>
        </p:nvSpPr>
        <p:spPr>
          <a:xfrm>
            <a:off x="8375904" y="3936491"/>
            <a:ext cx="253365" cy="254635"/>
          </a:xfrm>
          <a:custGeom>
            <a:avLst/>
            <a:gdLst/>
            <a:ahLst/>
            <a:cxnLst/>
            <a:rect l="l" t="t" r="r" b="b"/>
            <a:pathLst>
              <a:path w="253365" h="254635">
                <a:moveTo>
                  <a:pt x="0" y="127253"/>
                </a:moveTo>
                <a:lnTo>
                  <a:pt x="9941" y="77741"/>
                </a:lnTo>
                <a:lnTo>
                  <a:pt x="37052" y="37290"/>
                </a:lnTo>
                <a:lnTo>
                  <a:pt x="77259" y="10007"/>
                </a:lnTo>
                <a:lnTo>
                  <a:pt x="126492" y="0"/>
                </a:lnTo>
                <a:lnTo>
                  <a:pt x="175724" y="10007"/>
                </a:lnTo>
                <a:lnTo>
                  <a:pt x="215931" y="37290"/>
                </a:lnTo>
                <a:lnTo>
                  <a:pt x="243042" y="77741"/>
                </a:lnTo>
                <a:lnTo>
                  <a:pt x="252984" y="127253"/>
                </a:lnTo>
                <a:lnTo>
                  <a:pt x="243042" y="176766"/>
                </a:lnTo>
                <a:lnTo>
                  <a:pt x="215931" y="217217"/>
                </a:lnTo>
                <a:lnTo>
                  <a:pt x="175724" y="244500"/>
                </a:lnTo>
                <a:lnTo>
                  <a:pt x="126492" y="254507"/>
                </a:lnTo>
                <a:lnTo>
                  <a:pt x="77259" y="244500"/>
                </a:lnTo>
                <a:lnTo>
                  <a:pt x="37052" y="217217"/>
                </a:lnTo>
                <a:lnTo>
                  <a:pt x="9941" y="176766"/>
                </a:lnTo>
                <a:lnTo>
                  <a:pt x="0" y="127253"/>
                </a:lnTo>
                <a:close/>
              </a:path>
            </a:pathLst>
          </a:custGeom>
          <a:ln w="152399">
            <a:solidFill>
              <a:srgbClr val="F6D356"/>
            </a:solidFill>
          </a:ln>
        </p:spPr>
        <p:txBody>
          <a:bodyPr wrap="square" lIns="0" tIns="0" rIns="0" bIns="0" rtlCol="0"/>
          <a:lstStyle/>
          <a:p/>
        </p:txBody>
      </p:sp>
      <p:sp>
        <p:nvSpPr>
          <p:cNvPr id="40" name="object 40"/>
          <p:cNvSpPr txBox="1"/>
          <p:nvPr/>
        </p:nvSpPr>
        <p:spPr>
          <a:xfrm>
            <a:off x="6244590" y="3740784"/>
            <a:ext cx="2007235" cy="744220"/>
          </a:xfrm>
          <a:prstGeom prst="rect">
            <a:avLst/>
          </a:prstGeom>
        </p:spPr>
        <p:txBody>
          <a:bodyPr wrap="square" lIns="0" tIns="0" rIns="0" bIns="0" rtlCol="0" vert="horz">
            <a:spAutoFit/>
          </a:bodyPr>
          <a:lstStyle/>
          <a:p>
            <a:pPr marL="12700" indent="1371600">
              <a:lnSpc>
                <a:spcPct val="100000"/>
              </a:lnSpc>
            </a:pPr>
            <a:r>
              <a:rPr dirty="0" sz="1200" b="1" i="1">
                <a:solidFill>
                  <a:srgbClr val="4E565F"/>
                </a:solidFill>
                <a:latin typeface="微软雅黑"/>
                <a:cs typeface="微软雅黑"/>
              </a:rPr>
              <a:t>新手指引</a:t>
            </a:r>
            <a:endParaRPr sz="1200">
              <a:latin typeface="微软雅黑"/>
              <a:cs typeface="微软雅黑"/>
            </a:endParaRPr>
          </a:p>
          <a:p>
            <a:pPr marL="12700">
              <a:lnSpc>
                <a:spcPct val="100000"/>
              </a:lnSpc>
              <a:spcBef>
                <a:spcPts val="720"/>
              </a:spcBef>
            </a:pPr>
            <a:r>
              <a:rPr dirty="0" sz="1200">
                <a:solidFill>
                  <a:srgbClr val="4E565F"/>
                </a:solidFill>
                <a:latin typeface="微软雅黑"/>
                <a:cs typeface="微软雅黑"/>
              </a:rPr>
              <a:t>允许开发者为新客户启动基本</a:t>
            </a:r>
            <a:endParaRPr sz="1200">
              <a:latin typeface="微软雅黑"/>
              <a:cs typeface="微软雅黑"/>
            </a:endParaRPr>
          </a:p>
          <a:p>
            <a:pPr marL="1231900">
              <a:lnSpc>
                <a:spcPct val="100000"/>
              </a:lnSpc>
              <a:spcBef>
                <a:spcPts val="720"/>
              </a:spcBef>
            </a:pPr>
            <a:r>
              <a:rPr dirty="0" sz="1200">
                <a:solidFill>
                  <a:srgbClr val="4E565F"/>
                </a:solidFill>
                <a:latin typeface="微软雅黑"/>
                <a:cs typeface="微软雅黑"/>
              </a:rPr>
              <a:t>的开户流程</a:t>
            </a:r>
            <a:endParaRPr sz="1200">
              <a:latin typeface="微软雅黑"/>
              <a:cs typeface="微软雅黑"/>
            </a:endParaRPr>
          </a:p>
        </p:txBody>
      </p:sp>
      <p:sp>
        <p:nvSpPr>
          <p:cNvPr id="41" name="object 41"/>
          <p:cNvSpPr/>
          <p:nvPr/>
        </p:nvSpPr>
        <p:spPr>
          <a:xfrm>
            <a:off x="8375904" y="4972811"/>
            <a:ext cx="253365" cy="253365"/>
          </a:xfrm>
          <a:custGeom>
            <a:avLst/>
            <a:gdLst/>
            <a:ahLst/>
            <a:cxnLst/>
            <a:rect l="l" t="t" r="r" b="b"/>
            <a:pathLst>
              <a:path w="253365" h="253364">
                <a:moveTo>
                  <a:pt x="126492" y="0"/>
                </a:moveTo>
                <a:lnTo>
                  <a:pt x="77259" y="9941"/>
                </a:lnTo>
                <a:lnTo>
                  <a:pt x="37052" y="37052"/>
                </a:lnTo>
                <a:lnTo>
                  <a:pt x="9941" y="77259"/>
                </a:lnTo>
                <a:lnTo>
                  <a:pt x="0" y="126492"/>
                </a:lnTo>
                <a:lnTo>
                  <a:pt x="9941" y="175724"/>
                </a:lnTo>
                <a:lnTo>
                  <a:pt x="37052" y="215931"/>
                </a:lnTo>
                <a:lnTo>
                  <a:pt x="77259" y="243042"/>
                </a:lnTo>
                <a:lnTo>
                  <a:pt x="126492" y="252983"/>
                </a:lnTo>
                <a:lnTo>
                  <a:pt x="175724" y="243042"/>
                </a:lnTo>
                <a:lnTo>
                  <a:pt x="215931" y="215931"/>
                </a:lnTo>
                <a:lnTo>
                  <a:pt x="243042" y="175724"/>
                </a:lnTo>
                <a:lnTo>
                  <a:pt x="252984" y="126492"/>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42" name="object 42"/>
          <p:cNvSpPr/>
          <p:nvPr/>
        </p:nvSpPr>
        <p:spPr>
          <a:xfrm>
            <a:off x="8375904" y="4972811"/>
            <a:ext cx="253365" cy="253365"/>
          </a:xfrm>
          <a:custGeom>
            <a:avLst/>
            <a:gdLst/>
            <a:ahLst/>
            <a:cxnLst/>
            <a:rect l="l" t="t" r="r" b="b"/>
            <a:pathLst>
              <a:path w="253365" h="253364">
                <a:moveTo>
                  <a:pt x="0" y="126492"/>
                </a:moveTo>
                <a:lnTo>
                  <a:pt x="9941" y="77259"/>
                </a:lnTo>
                <a:lnTo>
                  <a:pt x="37052" y="37052"/>
                </a:lnTo>
                <a:lnTo>
                  <a:pt x="77259" y="9941"/>
                </a:lnTo>
                <a:lnTo>
                  <a:pt x="126492" y="0"/>
                </a:lnTo>
                <a:lnTo>
                  <a:pt x="175724" y="9941"/>
                </a:lnTo>
                <a:lnTo>
                  <a:pt x="215931" y="37052"/>
                </a:lnTo>
                <a:lnTo>
                  <a:pt x="243042" y="77259"/>
                </a:lnTo>
                <a:lnTo>
                  <a:pt x="252984" y="126492"/>
                </a:lnTo>
                <a:lnTo>
                  <a:pt x="243042" y="175724"/>
                </a:lnTo>
                <a:lnTo>
                  <a:pt x="215931" y="215931"/>
                </a:lnTo>
                <a:lnTo>
                  <a:pt x="175724" y="243042"/>
                </a:lnTo>
                <a:lnTo>
                  <a:pt x="126492" y="252983"/>
                </a:lnTo>
                <a:lnTo>
                  <a:pt x="77259" y="243042"/>
                </a:lnTo>
                <a:lnTo>
                  <a:pt x="37052" y="215931"/>
                </a:lnTo>
                <a:lnTo>
                  <a:pt x="9941" y="175724"/>
                </a:lnTo>
                <a:lnTo>
                  <a:pt x="0" y="126492"/>
                </a:lnTo>
                <a:close/>
              </a:path>
            </a:pathLst>
          </a:custGeom>
          <a:ln w="152400">
            <a:solidFill>
              <a:srgbClr val="5FCA49"/>
            </a:solidFill>
          </a:ln>
        </p:spPr>
        <p:txBody>
          <a:bodyPr wrap="square" lIns="0" tIns="0" rIns="0" bIns="0" rtlCol="0"/>
          <a:lstStyle/>
          <a:p/>
        </p:txBody>
      </p:sp>
      <p:sp>
        <p:nvSpPr>
          <p:cNvPr id="43" name="object 43"/>
          <p:cNvSpPr txBox="1"/>
          <p:nvPr/>
        </p:nvSpPr>
        <p:spPr>
          <a:xfrm>
            <a:off x="6244590" y="4889880"/>
            <a:ext cx="2007235" cy="835660"/>
          </a:xfrm>
          <a:prstGeom prst="rect">
            <a:avLst/>
          </a:prstGeom>
        </p:spPr>
        <p:txBody>
          <a:bodyPr wrap="square" lIns="0" tIns="0" rIns="0" bIns="0" rtlCol="0" vert="horz">
            <a:spAutoFit/>
          </a:bodyPr>
          <a:lstStyle/>
          <a:p>
            <a:pPr algn="just" marL="12700" marR="5080" indent="1371600">
              <a:lnSpc>
                <a:spcPct val="150000"/>
              </a:lnSpc>
            </a:pPr>
            <a:r>
              <a:rPr dirty="0" sz="1200" b="1" i="1">
                <a:solidFill>
                  <a:srgbClr val="4E565F"/>
                </a:solidFill>
                <a:latin typeface="微软雅黑"/>
                <a:cs typeface="微软雅黑"/>
              </a:rPr>
              <a:t>积分支付  </a:t>
            </a:r>
            <a:r>
              <a:rPr dirty="0" sz="1200">
                <a:solidFill>
                  <a:srgbClr val="4E565F"/>
                </a:solidFill>
                <a:latin typeface="微软雅黑"/>
                <a:cs typeface="微软雅黑"/>
              </a:rPr>
              <a:t>使应用程序能够接受花旗客户  以花旗奖励积分支付购买费用</a:t>
            </a:r>
            <a:endParaRPr sz="1200">
              <a:latin typeface="微软雅黑"/>
              <a:cs typeface="微软雅黑"/>
            </a:endParaRPr>
          </a:p>
        </p:txBody>
      </p:sp>
      <p:sp>
        <p:nvSpPr>
          <p:cNvPr id="44" name="object 44"/>
          <p:cNvSpPr/>
          <p:nvPr/>
        </p:nvSpPr>
        <p:spPr>
          <a:xfrm>
            <a:off x="8944356" y="5490971"/>
            <a:ext cx="253365" cy="253365"/>
          </a:xfrm>
          <a:custGeom>
            <a:avLst/>
            <a:gdLst/>
            <a:ahLst/>
            <a:cxnLst/>
            <a:rect l="l" t="t" r="r" b="b"/>
            <a:pathLst>
              <a:path w="253365" h="253364">
                <a:moveTo>
                  <a:pt x="126492" y="0"/>
                </a:moveTo>
                <a:lnTo>
                  <a:pt x="77259" y="9941"/>
                </a:lnTo>
                <a:lnTo>
                  <a:pt x="37052" y="37052"/>
                </a:lnTo>
                <a:lnTo>
                  <a:pt x="9941" y="77259"/>
                </a:lnTo>
                <a:lnTo>
                  <a:pt x="0" y="126491"/>
                </a:lnTo>
                <a:lnTo>
                  <a:pt x="9941" y="175729"/>
                </a:lnTo>
                <a:lnTo>
                  <a:pt x="37052" y="215936"/>
                </a:lnTo>
                <a:lnTo>
                  <a:pt x="77259" y="243044"/>
                </a:lnTo>
                <a:lnTo>
                  <a:pt x="126492" y="252983"/>
                </a:lnTo>
                <a:lnTo>
                  <a:pt x="175724" y="243044"/>
                </a:lnTo>
                <a:lnTo>
                  <a:pt x="215931" y="215936"/>
                </a:lnTo>
                <a:lnTo>
                  <a:pt x="243042" y="175729"/>
                </a:lnTo>
                <a:lnTo>
                  <a:pt x="252984" y="126491"/>
                </a:lnTo>
                <a:lnTo>
                  <a:pt x="243042" y="77259"/>
                </a:lnTo>
                <a:lnTo>
                  <a:pt x="215931" y="37052"/>
                </a:lnTo>
                <a:lnTo>
                  <a:pt x="175724" y="9941"/>
                </a:lnTo>
                <a:lnTo>
                  <a:pt x="126492" y="0"/>
                </a:lnTo>
                <a:close/>
              </a:path>
            </a:pathLst>
          </a:custGeom>
          <a:solidFill>
            <a:srgbClr val="F9F9F9"/>
          </a:solidFill>
        </p:spPr>
        <p:txBody>
          <a:bodyPr wrap="square" lIns="0" tIns="0" rIns="0" bIns="0" rtlCol="0"/>
          <a:lstStyle/>
          <a:p/>
        </p:txBody>
      </p:sp>
      <p:sp>
        <p:nvSpPr>
          <p:cNvPr id="45" name="object 45"/>
          <p:cNvSpPr/>
          <p:nvPr/>
        </p:nvSpPr>
        <p:spPr>
          <a:xfrm>
            <a:off x="8944356" y="5490971"/>
            <a:ext cx="253365" cy="253365"/>
          </a:xfrm>
          <a:custGeom>
            <a:avLst/>
            <a:gdLst/>
            <a:ahLst/>
            <a:cxnLst/>
            <a:rect l="l" t="t" r="r" b="b"/>
            <a:pathLst>
              <a:path w="253365" h="253364">
                <a:moveTo>
                  <a:pt x="0" y="126491"/>
                </a:moveTo>
                <a:lnTo>
                  <a:pt x="9941" y="77259"/>
                </a:lnTo>
                <a:lnTo>
                  <a:pt x="37052" y="37052"/>
                </a:lnTo>
                <a:lnTo>
                  <a:pt x="77259" y="9941"/>
                </a:lnTo>
                <a:lnTo>
                  <a:pt x="126492" y="0"/>
                </a:lnTo>
                <a:lnTo>
                  <a:pt x="175724" y="9941"/>
                </a:lnTo>
                <a:lnTo>
                  <a:pt x="215931" y="37052"/>
                </a:lnTo>
                <a:lnTo>
                  <a:pt x="243042" y="77259"/>
                </a:lnTo>
                <a:lnTo>
                  <a:pt x="252984" y="126491"/>
                </a:lnTo>
                <a:lnTo>
                  <a:pt x="243042" y="175729"/>
                </a:lnTo>
                <a:lnTo>
                  <a:pt x="215931" y="215936"/>
                </a:lnTo>
                <a:lnTo>
                  <a:pt x="175724" y="243044"/>
                </a:lnTo>
                <a:lnTo>
                  <a:pt x="126492" y="252983"/>
                </a:lnTo>
                <a:lnTo>
                  <a:pt x="77259" y="243044"/>
                </a:lnTo>
                <a:lnTo>
                  <a:pt x="37052" y="215936"/>
                </a:lnTo>
                <a:lnTo>
                  <a:pt x="9941" y="175729"/>
                </a:lnTo>
                <a:lnTo>
                  <a:pt x="0" y="126491"/>
                </a:lnTo>
                <a:close/>
              </a:path>
            </a:pathLst>
          </a:custGeom>
          <a:ln w="152400">
            <a:solidFill>
              <a:srgbClr val="F8EA83"/>
            </a:solidFill>
          </a:ln>
        </p:spPr>
        <p:txBody>
          <a:bodyPr wrap="square" lIns="0" tIns="0" rIns="0" bIns="0" rtlCol="0"/>
          <a:lstStyle/>
          <a:p/>
        </p:txBody>
      </p:sp>
      <p:sp>
        <p:nvSpPr>
          <p:cNvPr id="46" name="object 46"/>
          <p:cNvSpPr txBox="1"/>
          <p:nvPr/>
        </p:nvSpPr>
        <p:spPr>
          <a:xfrm>
            <a:off x="9441560" y="5292669"/>
            <a:ext cx="2006600" cy="836294"/>
          </a:xfrm>
          <a:prstGeom prst="rect">
            <a:avLst/>
          </a:prstGeom>
        </p:spPr>
        <p:txBody>
          <a:bodyPr wrap="square" lIns="0" tIns="0" rIns="0" bIns="0" rtlCol="0" vert="horz">
            <a:spAutoFit/>
          </a:bodyPr>
          <a:lstStyle/>
          <a:p>
            <a:pPr marL="12700" marR="5080">
              <a:lnSpc>
                <a:spcPct val="150100"/>
              </a:lnSpc>
            </a:pPr>
            <a:r>
              <a:rPr dirty="0" sz="1200" spc="-5" b="1" i="1">
                <a:solidFill>
                  <a:srgbClr val="4E565F"/>
                </a:solidFill>
                <a:latin typeface="微软雅黑"/>
                <a:cs typeface="微软雅黑"/>
              </a:rPr>
              <a:t>服务  </a:t>
            </a:r>
            <a:r>
              <a:rPr dirty="0" sz="1200">
                <a:solidFill>
                  <a:srgbClr val="4E565F"/>
                </a:solidFill>
                <a:latin typeface="微软雅黑"/>
                <a:cs typeface="微软雅黑"/>
              </a:rPr>
              <a:t>允许花旗客户查看银行对账单  </a:t>
            </a:r>
            <a:r>
              <a:rPr dirty="0" sz="1200" spc="-10">
                <a:solidFill>
                  <a:srgbClr val="4E565F"/>
                </a:solidFill>
                <a:latin typeface="微软雅黑"/>
                <a:cs typeface="微软雅黑"/>
              </a:rPr>
              <a:t>或通知、修改</a:t>
            </a:r>
            <a:r>
              <a:rPr dirty="0" sz="1200" spc="-10">
                <a:solidFill>
                  <a:srgbClr val="4E565F"/>
                </a:solidFill>
                <a:latin typeface="Arial"/>
                <a:cs typeface="Arial"/>
              </a:rPr>
              <a:t>ATM</a:t>
            </a:r>
            <a:r>
              <a:rPr dirty="0" sz="1200" spc="-10">
                <a:solidFill>
                  <a:srgbClr val="4E565F"/>
                </a:solidFill>
                <a:latin typeface="微软雅黑"/>
                <a:cs typeface="微软雅黑"/>
              </a:rPr>
              <a:t>密码</a:t>
            </a:r>
            <a:endParaRPr sz="1200">
              <a:latin typeface="微软雅黑"/>
              <a:cs typeface="微软雅黑"/>
            </a:endParaRPr>
          </a:p>
        </p:txBody>
      </p:sp>
      <p:sp>
        <p:nvSpPr>
          <p:cNvPr id="47" name="object 47"/>
          <p:cNvSpPr/>
          <p:nvPr/>
        </p:nvSpPr>
        <p:spPr>
          <a:xfrm>
            <a:off x="8965692" y="4151376"/>
            <a:ext cx="253365" cy="253365"/>
          </a:xfrm>
          <a:custGeom>
            <a:avLst/>
            <a:gdLst/>
            <a:ahLst/>
            <a:cxnLst/>
            <a:rect l="l" t="t" r="r" b="b"/>
            <a:pathLst>
              <a:path w="253365" h="253364">
                <a:moveTo>
                  <a:pt x="126491" y="0"/>
                </a:moveTo>
                <a:lnTo>
                  <a:pt x="77259" y="9941"/>
                </a:lnTo>
                <a:lnTo>
                  <a:pt x="37052" y="37052"/>
                </a:lnTo>
                <a:lnTo>
                  <a:pt x="9941" y="77259"/>
                </a:lnTo>
                <a:lnTo>
                  <a:pt x="0" y="126492"/>
                </a:lnTo>
                <a:lnTo>
                  <a:pt x="9941" y="175724"/>
                </a:lnTo>
                <a:lnTo>
                  <a:pt x="37052" y="215931"/>
                </a:lnTo>
                <a:lnTo>
                  <a:pt x="77259" y="243042"/>
                </a:lnTo>
                <a:lnTo>
                  <a:pt x="126491" y="252984"/>
                </a:lnTo>
                <a:lnTo>
                  <a:pt x="175724" y="243042"/>
                </a:lnTo>
                <a:lnTo>
                  <a:pt x="215931" y="215931"/>
                </a:lnTo>
                <a:lnTo>
                  <a:pt x="243042" y="175724"/>
                </a:lnTo>
                <a:lnTo>
                  <a:pt x="252983" y="126492"/>
                </a:lnTo>
                <a:lnTo>
                  <a:pt x="243042" y="77259"/>
                </a:lnTo>
                <a:lnTo>
                  <a:pt x="215931" y="37052"/>
                </a:lnTo>
                <a:lnTo>
                  <a:pt x="175724" y="9941"/>
                </a:lnTo>
                <a:lnTo>
                  <a:pt x="126491" y="0"/>
                </a:lnTo>
                <a:close/>
              </a:path>
            </a:pathLst>
          </a:custGeom>
          <a:solidFill>
            <a:srgbClr val="F9F9F9"/>
          </a:solidFill>
        </p:spPr>
        <p:txBody>
          <a:bodyPr wrap="square" lIns="0" tIns="0" rIns="0" bIns="0" rtlCol="0"/>
          <a:lstStyle/>
          <a:p/>
        </p:txBody>
      </p:sp>
      <p:sp>
        <p:nvSpPr>
          <p:cNvPr id="48" name="object 48"/>
          <p:cNvSpPr/>
          <p:nvPr/>
        </p:nvSpPr>
        <p:spPr>
          <a:xfrm>
            <a:off x="8965692" y="4151376"/>
            <a:ext cx="253365" cy="253365"/>
          </a:xfrm>
          <a:custGeom>
            <a:avLst/>
            <a:gdLst/>
            <a:ahLst/>
            <a:cxnLst/>
            <a:rect l="l" t="t" r="r" b="b"/>
            <a:pathLst>
              <a:path w="253365" h="253364">
                <a:moveTo>
                  <a:pt x="0" y="126492"/>
                </a:moveTo>
                <a:lnTo>
                  <a:pt x="9941" y="77259"/>
                </a:lnTo>
                <a:lnTo>
                  <a:pt x="37052" y="37052"/>
                </a:lnTo>
                <a:lnTo>
                  <a:pt x="77259" y="9941"/>
                </a:lnTo>
                <a:lnTo>
                  <a:pt x="126491" y="0"/>
                </a:lnTo>
                <a:lnTo>
                  <a:pt x="175724" y="9941"/>
                </a:lnTo>
                <a:lnTo>
                  <a:pt x="215931" y="37052"/>
                </a:lnTo>
                <a:lnTo>
                  <a:pt x="243042" y="77259"/>
                </a:lnTo>
                <a:lnTo>
                  <a:pt x="252983" y="126492"/>
                </a:lnTo>
                <a:lnTo>
                  <a:pt x="243042" y="175724"/>
                </a:lnTo>
                <a:lnTo>
                  <a:pt x="215931" y="215931"/>
                </a:lnTo>
                <a:lnTo>
                  <a:pt x="175724" y="243042"/>
                </a:lnTo>
                <a:lnTo>
                  <a:pt x="126491" y="252984"/>
                </a:lnTo>
                <a:lnTo>
                  <a:pt x="77259" y="243042"/>
                </a:lnTo>
                <a:lnTo>
                  <a:pt x="37052" y="215931"/>
                </a:lnTo>
                <a:lnTo>
                  <a:pt x="9941" y="175724"/>
                </a:lnTo>
                <a:lnTo>
                  <a:pt x="0" y="126492"/>
                </a:lnTo>
                <a:close/>
              </a:path>
            </a:pathLst>
          </a:custGeom>
          <a:ln w="152400">
            <a:solidFill>
              <a:srgbClr val="92B83A"/>
            </a:solidFill>
          </a:ln>
        </p:spPr>
        <p:txBody>
          <a:bodyPr wrap="square" lIns="0" tIns="0" rIns="0" bIns="0" rtlCol="0"/>
          <a:lstStyle/>
          <a:p/>
        </p:txBody>
      </p:sp>
      <p:sp>
        <p:nvSpPr>
          <p:cNvPr id="49" name="object 49"/>
          <p:cNvSpPr txBox="1"/>
          <p:nvPr/>
        </p:nvSpPr>
        <p:spPr>
          <a:xfrm>
            <a:off x="9441560" y="3753611"/>
            <a:ext cx="2006600" cy="1384300"/>
          </a:xfrm>
          <a:prstGeom prst="rect">
            <a:avLst/>
          </a:prstGeom>
        </p:spPr>
        <p:txBody>
          <a:bodyPr wrap="square" lIns="0" tIns="0" rIns="0" bIns="0" rtlCol="0" vert="horz">
            <a:spAutoFit/>
          </a:bodyPr>
          <a:lstStyle/>
          <a:p>
            <a:pPr marL="12700" marR="5080">
              <a:lnSpc>
                <a:spcPct val="150000"/>
              </a:lnSpc>
            </a:pPr>
            <a:r>
              <a:rPr dirty="0" sz="1200" b="1" i="1">
                <a:solidFill>
                  <a:srgbClr val="4E565F"/>
                </a:solidFill>
                <a:latin typeface="微软雅黑"/>
                <a:cs typeface="微软雅黑"/>
              </a:rPr>
              <a:t>实用程序  </a:t>
            </a:r>
            <a:r>
              <a:rPr dirty="0" sz="1200" spc="-5">
                <a:solidFill>
                  <a:srgbClr val="4E565F"/>
                </a:solidFill>
                <a:latin typeface="微软雅黑"/>
                <a:cs typeface="微软雅黑"/>
              </a:rPr>
              <a:t>允许开发者检索应用于特定国  </a:t>
            </a:r>
            <a:r>
              <a:rPr dirty="0" sz="1200">
                <a:solidFill>
                  <a:srgbClr val="4E565F"/>
                </a:solidFill>
                <a:latin typeface="微软雅黑"/>
                <a:cs typeface="微软雅黑"/>
              </a:rPr>
              <a:t>家或地区的有效值、字段属性 </a:t>
            </a:r>
            <a:r>
              <a:rPr dirty="0" sz="1200">
                <a:solidFill>
                  <a:srgbClr val="4E565F"/>
                </a:solidFill>
                <a:latin typeface="微软雅黑"/>
                <a:cs typeface="微软雅黑"/>
              </a:rPr>
              <a:t> 和验证数组，简化跨地区应用  程序开发并识别差异</a:t>
            </a:r>
            <a:endParaRPr sz="1200">
              <a:latin typeface="微软雅黑"/>
              <a:cs typeface="微软雅黑"/>
            </a:endParaRPr>
          </a:p>
        </p:txBody>
      </p:sp>
      <p:sp>
        <p:nvSpPr>
          <p:cNvPr id="50" name="object 50"/>
          <p:cNvSpPr txBox="1"/>
          <p:nvPr/>
        </p:nvSpPr>
        <p:spPr>
          <a:xfrm>
            <a:off x="77215" y="6661292"/>
            <a:ext cx="2563495" cy="158750"/>
          </a:xfrm>
          <a:prstGeom prst="rect">
            <a:avLst/>
          </a:prstGeom>
        </p:spPr>
        <p:txBody>
          <a:bodyPr wrap="square" lIns="0" tIns="0" rIns="0" bIns="0" rtlCol="0" vert="horz">
            <a:spAutoFit/>
          </a:bodyPr>
          <a:lstStyle/>
          <a:p>
            <a:pPr marL="12700">
              <a:lnSpc>
                <a:spcPts val="1150"/>
              </a:lnSpc>
            </a:pPr>
            <a:r>
              <a:rPr dirty="0" sz="1050" spc="-55" i="1">
                <a:solidFill>
                  <a:srgbClr val="4F555F"/>
                </a:solidFill>
                <a:latin typeface="微软雅黑"/>
                <a:cs typeface="微软雅黑"/>
              </a:rPr>
              <a:t>来源：</a:t>
            </a:r>
            <a:r>
              <a:rPr dirty="0" sz="1050" spc="-65" i="1">
                <a:solidFill>
                  <a:srgbClr val="4F555F"/>
                </a:solidFill>
                <a:latin typeface="微软雅黑"/>
                <a:cs typeface="微软雅黑"/>
              </a:rPr>
              <a:t> </a:t>
            </a:r>
            <a:r>
              <a:rPr dirty="0" sz="1050" spc="-45" i="1">
                <a:solidFill>
                  <a:srgbClr val="4F555F"/>
                </a:solidFill>
                <a:latin typeface="微软雅黑"/>
                <a:cs typeface="微软雅黑"/>
              </a:rPr>
              <a:t>花旗银行开发者中心官网，</a:t>
            </a:r>
            <a:r>
              <a:rPr dirty="0" sz="1000" spc="-45" i="1">
                <a:solidFill>
                  <a:srgbClr val="4F555F"/>
                </a:solidFill>
                <a:latin typeface="Arial"/>
                <a:cs typeface="Arial"/>
              </a:rPr>
              <a:t>2019</a:t>
            </a:r>
            <a:r>
              <a:rPr dirty="0" sz="1050" spc="-45" i="1">
                <a:solidFill>
                  <a:srgbClr val="4F555F"/>
                </a:solidFill>
                <a:latin typeface="微软雅黑"/>
                <a:cs typeface="微软雅黑"/>
              </a:rPr>
              <a:t>年</a:t>
            </a:r>
            <a:r>
              <a:rPr dirty="0" sz="1000" spc="-45" i="1">
                <a:solidFill>
                  <a:srgbClr val="4F555F"/>
                </a:solidFill>
                <a:latin typeface="Arial"/>
                <a:cs typeface="Arial"/>
              </a:rPr>
              <a:t>6</a:t>
            </a:r>
            <a:r>
              <a:rPr dirty="0" sz="1050" spc="-45" i="1">
                <a:solidFill>
                  <a:srgbClr val="4F555F"/>
                </a:solidFill>
                <a:latin typeface="微软雅黑"/>
                <a:cs typeface="微软雅黑"/>
              </a:rPr>
              <a:t>月</a:t>
            </a:r>
            <a:endParaRPr sz="1050">
              <a:latin typeface="微软雅黑"/>
              <a:cs typeface="微软雅黑"/>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花旗银行：开发者中心由一个沙盒组成，开发者可以在其中进</a:t>
            </a:r>
          </a:p>
          <a:p>
            <a:pPr marL="12700">
              <a:lnSpc>
                <a:spcPts val="2735"/>
              </a:lnSpc>
            </a:pPr>
            <a:r>
              <a:rPr dirty="0" spc="-5">
                <a:solidFill>
                  <a:srgbClr val="1D9ED2"/>
                </a:solidFill>
              </a:rPr>
              <a:t>行与生产环境形式与功能均相同的</a:t>
            </a:r>
            <a:r>
              <a:rPr dirty="0" spc="-5">
                <a:solidFill>
                  <a:srgbClr val="1D9ED2"/>
                </a:solidFill>
                <a:latin typeface="微软雅黑"/>
                <a:cs typeface="微软雅黑"/>
              </a:rPr>
              <a:t>API</a:t>
            </a:r>
            <a:r>
              <a:rPr dirty="0" spc="-5">
                <a:solidFill>
                  <a:srgbClr val="1D9ED2"/>
                </a:solidFill>
              </a:rPr>
              <a:t>调用</a:t>
            </a:r>
          </a:p>
        </p:txBody>
      </p:sp>
      <p:sp>
        <p:nvSpPr>
          <p:cNvPr id="5" name="object 5"/>
          <p:cNvSpPr txBox="1"/>
          <p:nvPr/>
        </p:nvSpPr>
        <p:spPr>
          <a:xfrm>
            <a:off x="829767" y="1165265"/>
            <a:ext cx="10819765" cy="1613535"/>
          </a:xfrm>
          <a:prstGeom prst="rect">
            <a:avLst/>
          </a:prstGeom>
        </p:spPr>
        <p:txBody>
          <a:bodyPr wrap="square" lIns="0" tIns="0" rIns="0" bIns="0" rtlCol="0" vert="horz">
            <a:spAutoFit/>
          </a:bodyPr>
          <a:lstStyle/>
          <a:p>
            <a:pPr algn="just" marL="299085" marR="6350" indent="-287020">
              <a:lnSpc>
                <a:spcPct val="150100"/>
              </a:lnSpc>
            </a:pPr>
            <a:r>
              <a:rPr dirty="0" sz="1400" spc="540">
                <a:solidFill>
                  <a:srgbClr val="1D9FD1"/>
                </a:solidFill>
                <a:latin typeface="Arial Unicode MS"/>
                <a:cs typeface="Arial Unicode MS"/>
              </a:rPr>
              <a:t>◆ </a:t>
            </a:r>
            <a:r>
              <a:rPr dirty="0" sz="1400" spc="10">
                <a:solidFill>
                  <a:srgbClr val="4F555F"/>
                </a:solidFill>
                <a:latin typeface="微软雅黑"/>
                <a:cs typeface="微软雅黑"/>
              </a:rPr>
              <a:t>花旗银行的开放银行服务是</a:t>
            </a:r>
            <a:r>
              <a:rPr dirty="0" sz="1400" spc="10">
                <a:solidFill>
                  <a:srgbClr val="4E565F"/>
                </a:solidFill>
                <a:latin typeface="微软雅黑"/>
                <a:cs typeface="微软雅黑"/>
              </a:rPr>
              <a:t>允许开发者连接到花旗银行核心金融功能的一组</a:t>
            </a:r>
            <a:r>
              <a:rPr dirty="0" sz="1400" spc="10">
                <a:solidFill>
                  <a:srgbClr val="4E565F"/>
                </a:solidFill>
                <a:latin typeface="Arial"/>
                <a:cs typeface="Arial"/>
              </a:rPr>
              <a:t>API</a:t>
            </a:r>
            <a:r>
              <a:rPr dirty="0" sz="1400" spc="10">
                <a:solidFill>
                  <a:srgbClr val="4F555F"/>
                </a:solidFill>
                <a:latin typeface="微软雅黑"/>
                <a:cs typeface="微软雅黑"/>
              </a:rPr>
              <a:t>。截止</a:t>
            </a:r>
            <a:r>
              <a:rPr dirty="0" sz="1400" spc="10">
                <a:solidFill>
                  <a:srgbClr val="4F555F"/>
                </a:solidFill>
                <a:latin typeface="Arial"/>
                <a:cs typeface="Arial"/>
              </a:rPr>
              <a:t>2019</a:t>
            </a:r>
            <a:r>
              <a:rPr dirty="0" sz="1400" spc="10">
                <a:solidFill>
                  <a:srgbClr val="4F555F"/>
                </a:solidFill>
                <a:latin typeface="微软雅黑"/>
                <a:cs typeface="微软雅黑"/>
              </a:rPr>
              <a:t>年</a:t>
            </a:r>
            <a:r>
              <a:rPr dirty="0" sz="1400" spc="10">
                <a:solidFill>
                  <a:srgbClr val="4F555F"/>
                </a:solidFill>
                <a:latin typeface="Arial"/>
                <a:cs typeface="Arial"/>
              </a:rPr>
              <a:t>6</a:t>
            </a:r>
            <a:r>
              <a:rPr dirty="0" sz="1400" spc="10">
                <a:solidFill>
                  <a:srgbClr val="4F555F"/>
                </a:solidFill>
                <a:latin typeface="微软雅黑"/>
                <a:cs typeface="微软雅黑"/>
              </a:rPr>
              <a:t>月，花旗银行提供开放银行服务的</a:t>
            </a:r>
            <a:r>
              <a:rPr dirty="0" sz="1400" spc="10">
                <a:solidFill>
                  <a:srgbClr val="4F555F"/>
                </a:solidFill>
                <a:latin typeface="Arial"/>
                <a:cs typeface="Arial"/>
              </a:rPr>
              <a:t>16</a:t>
            </a:r>
            <a:r>
              <a:rPr dirty="0" sz="1400" spc="10">
                <a:solidFill>
                  <a:srgbClr val="4F555F"/>
                </a:solidFill>
                <a:latin typeface="微软雅黑"/>
                <a:cs typeface="微软雅黑"/>
              </a:rPr>
              <a:t>个  </a:t>
            </a:r>
            <a:r>
              <a:rPr dirty="0" sz="1400">
                <a:solidFill>
                  <a:srgbClr val="4F555F"/>
                </a:solidFill>
                <a:latin typeface="微软雅黑"/>
                <a:cs typeface="微软雅黑"/>
              </a:rPr>
              <a:t>国家和地区均提供账户信息、客户信息、积分支付的访问，其他</a:t>
            </a:r>
            <a:r>
              <a:rPr dirty="0" sz="1400">
                <a:solidFill>
                  <a:srgbClr val="4F555F"/>
                </a:solidFill>
                <a:latin typeface="Arial"/>
                <a:cs typeface="Arial"/>
              </a:rPr>
              <a:t>7</a:t>
            </a:r>
            <a:r>
              <a:rPr dirty="0" sz="1400">
                <a:solidFill>
                  <a:srgbClr val="4F555F"/>
                </a:solidFill>
                <a:latin typeface="微软雅黑"/>
                <a:cs typeface="微软雅黑"/>
              </a:rPr>
              <a:t>大类</a:t>
            </a:r>
            <a:r>
              <a:rPr dirty="0" sz="1400">
                <a:solidFill>
                  <a:srgbClr val="4F555F"/>
                </a:solidFill>
                <a:latin typeface="Arial"/>
                <a:cs typeface="Arial"/>
              </a:rPr>
              <a:t>API</a:t>
            </a:r>
            <a:r>
              <a:rPr dirty="0" sz="1400">
                <a:solidFill>
                  <a:srgbClr val="4F555F"/>
                </a:solidFill>
                <a:latin typeface="微软雅黑"/>
                <a:cs typeface="微软雅黑"/>
              </a:rPr>
              <a:t>产品的访问权限在各地区有所差异。</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spc="5">
                <a:solidFill>
                  <a:srgbClr val="4E565F"/>
                </a:solidFill>
                <a:latin typeface="微软雅黑"/>
                <a:cs typeface="微软雅黑"/>
              </a:rPr>
              <a:t>花旗银行开发者中心由一个</a:t>
            </a:r>
            <a:r>
              <a:rPr dirty="0" sz="1400" spc="5" b="1" i="1">
                <a:solidFill>
                  <a:srgbClr val="1D9FD1"/>
                </a:solidFill>
                <a:latin typeface="微软雅黑"/>
                <a:cs typeface="微软雅黑"/>
              </a:rPr>
              <a:t>提供模拟测试数据的沙盒</a:t>
            </a:r>
            <a:r>
              <a:rPr dirty="0" sz="1400" spc="5">
                <a:solidFill>
                  <a:srgbClr val="4E565F"/>
                </a:solidFill>
                <a:latin typeface="微软雅黑"/>
                <a:cs typeface="微软雅黑"/>
              </a:rPr>
              <a:t>组成，开发者可以在其中进行</a:t>
            </a:r>
            <a:r>
              <a:rPr dirty="0" sz="1400" spc="5" b="1" i="1">
                <a:solidFill>
                  <a:srgbClr val="1D9FD1"/>
                </a:solidFill>
                <a:latin typeface="微软雅黑"/>
                <a:cs typeface="微软雅黑"/>
              </a:rPr>
              <a:t>与实际经营环境形式与功能均相同的</a:t>
            </a:r>
            <a:r>
              <a:rPr dirty="0" sz="1400" spc="5" b="1">
                <a:solidFill>
                  <a:srgbClr val="1D9FD1"/>
                </a:solidFill>
                <a:latin typeface="Arial"/>
                <a:cs typeface="Arial"/>
              </a:rPr>
              <a:t>API</a:t>
            </a:r>
            <a:r>
              <a:rPr dirty="0" sz="1400" spc="5" b="1" i="1">
                <a:solidFill>
                  <a:srgbClr val="1D9FD1"/>
                </a:solidFill>
                <a:latin typeface="微软雅黑"/>
                <a:cs typeface="微软雅黑"/>
              </a:rPr>
              <a:t>调用</a:t>
            </a:r>
            <a:r>
              <a:rPr dirty="0" sz="1400" spc="5">
                <a:solidFill>
                  <a:srgbClr val="1A9FD2"/>
                </a:solidFill>
                <a:latin typeface="微软雅黑"/>
                <a:cs typeface="微软雅黑"/>
              </a:rPr>
              <a:t>。</a:t>
            </a:r>
            <a:r>
              <a:rPr dirty="0" sz="1400" spc="5">
                <a:solidFill>
                  <a:srgbClr val="4F555F"/>
                </a:solidFill>
                <a:latin typeface="微软雅黑"/>
                <a:cs typeface="微软雅黑"/>
              </a:rPr>
              <a:t>在投  </a:t>
            </a:r>
            <a:r>
              <a:rPr dirty="0" sz="1400" spc="5">
                <a:solidFill>
                  <a:srgbClr val="4F555F"/>
                </a:solidFill>
                <a:latin typeface="微软雅黑"/>
                <a:cs typeface="微软雅黑"/>
              </a:rPr>
              <a:t>入生产之前，把公共</a:t>
            </a:r>
            <a:r>
              <a:rPr dirty="0" sz="1400" spc="5">
                <a:solidFill>
                  <a:srgbClr val="4F555F"/>
                </a:solidFill>
                <a:latin typeface="Arial"/>
                <a:cs typeface="Arial"/>
              </a:rPr>
              <a:t>API</a:t>
            </a:r>
            <a:r>
              <a:rPr dirty="0" sz="1400" spc="5">
                <a:solidFill>
                  <a:srgbClr val="4F555F"/>
                </a:solidFill>
                <a:latin typeface="微软雅黑"/>
                <a:cs typeface="微软雅黑"/>
              </a:rPr>
              <a:t>放进沙盒中可以在保护客户数据的前提下验证产品。花旗银行开发者中心的操作流程包括五个步骤：</a:t>
            </a:r>
            <a:r>
              <a:rPr dirty="0" sz="1400" spc="5" b="1" i="1">
                <a:solidFill>
                  <a:srgbClr val="1D9FD1"/>
                </a:solidFill>
                <a:latin typeface="微软雅黑"/>
                <a:cs typeface="微软雅黑"/>
              </a:rPr>
              <a:t>注册、获  </a:t>
            </a:r>
            <a:r>
              <a:rPr dirty="0" sz="1400" b="1" i="1">
                <a:solidFill>
                  <a:srgbClr val="1D9FD1"/>
                </a:solidFill>
                <a:latin typeface="微软雅黑"/>
                <a:cs typeface="微软雅黑"/>
              </a:rPr>
              <a:t>取客户</a:t>
            </a:r>
            <a:r>
              <a:rPr dirty="0" sz="1400" b="1">
                <a:solidFill>
                  <a:srgbClr val="1D9FD1"/>
                </a:solidFill>
                <a:latin typeface="Arial"/>
                <a:cs typeface="Arial"/>
              </a:rPr>
              <a:t>ID</a:t>
            </a:r>
            <a:r>
              <a:rPr dirty="0" sz="1400" b="1" i="1">
                <a:solidFill>
                  <a:srgbClr val="1D9FD1"/>
                </a:solidFill>
                <a:latin typeface="微软雅黑"/>
                <a:cs typeface="微软雅黑"/>
              </a:rPr>
              <a:t>和密钥、授权、沙盒测试以及投入生产的后续步骤</a:t>
            </a:r>
            <a:r>
              <a:rPr dirty="0" sz="1400">
                <a:solidFill>
                  <a:srgbClr val="1A9FD2"/>
                </a:solidFill>
                <a:latin typeface="微软雅黑"/>
                <a:cs typeface="微软雅黑"/>
              </a:rPr>
              <a:t>。</a:t>
            </a:r>
            <a:endParaRPr sz="1400">
              <a:latin typeface="微软雅黑"/>
              <a:cs typeface="微软雅黑"/>
            </a:endParaRP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15</a:t>
            </a:r>
            <a:endParaRPr sz="1200">
              <a:latin typeface="Arial"/>
              <a:cs typeface="Arial"/>
            </a:endParaRPr>
          </a:p>
        </p:txBody>
      </p:sp>
      <p:sp>
        <p:nvSpPr>
          <p:cNvPr id="7" name="object 7"/>
          <p:cNvSpPr/>
          <p:nvPr/>
        </p:nvSpPr>
        <p:spPr>
          <a:xfrm>
            <a:off x="1301496" y="3086100"/>
            <a:ext cx="9590532" cy="1182624"/>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163474" y="4658359"/>
            <a:ext cx="2650490" cy="1906905"/>
          </a:xfrm>
          <a:prstGeom prst="rect">
            <a:avLst/>
          </a:prstGeom>
        </p:spPr>
        <p:txBody>
          <a:bodyPr wrap="square" lIns="0" tIns="0" rIns="0" bIns="0" rtlCol="0" vert="horz">
            <a:spAutoFit/>
          </a:bodyPr>
          <a:lstStyle/>
          <a:p>
            <a:pPr marL="833755" marR="5080" indent="-172720">
              <a:lnSpc>
                <a:spcPct val="150000"/>
              </a:lnSpc>
            </a:pPr>
            <a:r>
              <a:rPr dirty="0" sz="1000" spc="25">
                <a:solidFill>
                  <a:srgbClr val="4E565F"/>
                </a:solidFill>
                <a:latin typeface="Arial Unicode MS"/>
                <a:cs typeface="Arial Unicode MS"/>
              </a:rPr>
              <a:t>✓ </a:t>
            </a:r>
            <a:r>
              <a:rPr dirty="0" sz="1000" spc="35">
                <a:solidFill>
                  <a:srgbClr val="4E565F"/>
                </a:solidFill>
                <a:latin typeface="微软雅黑"/>
                <a:cs typeface="微软雅黑"/>
              </a:rPr>
              <a:t>开始构建</a:t>
            </a:r>
            <a:r>
              <a:rPr dirty="0" sz="1000" spc="35">
                <a:solidFill>
                  <a:srgbClr val="4E565F"/>
                </a:solidFill>
                <a:latin typeface="Arial"/>
                <a:cs typeface="Arial"/>
              </a:rPr>
              <a:t>API</a:t>
            </a:r>
            <a:r>
              <a:rPr dirty="0" sz="1000" spc="35">
                <a:solidFill>
                  <a:srgbClr val="4E565F"/>
                </a:solidFill>
                <a:latin typeface="微软雅黑"/>
                <a:cs typeface="微软雅黑"/>
              </a:rPr>
              <a:t>之前，需要注册一  </a:t>
            </a:r>
            <a:r>
              <a:rPr dirty="0" sz="1000" spc="-5">
                <a:solidFill>
                  <a:srgbClr val="4E565F"/>
                </a:solidFill>
                <a:latin typeface="微软雅黑"/>
                <a:cs typeface="微软雅黑"/>
              </a:rPr>
              <a:t>个账户；</a:t>
            </a:r>
            <a:endParaRPr sz="1000">
              <a:latin typeface="微软雅黑"/>
              <a:cs typeface="微软雅黑"/>
            </a:endParaRPr>
          </a:p>
          <a:p>
            <a:pPr marL="833755" marR="5080" indent="-172720">
              <a:lnSpc>
                <a:spcPts val="1800"/>
              </a:lnSpc>
              <a:spcBef>
                <a:spcPts val="160"/>
              </a:spcBef>
            </a:pPr>
            <a:r>
              <a:rPr dirty="0" sz="1000" spc="25">
                <a:solidFill>
                  <a:srgbClr val="4E565F"/>
                </a:solidFill>
                <a:latin typeface="Arial Unicode MS"/>
                <a:cs typeface="Arial Unicode MS"/>
              </a:rPr>
              <a:t>✓ </a:t>
            </a:r>
            <a:r>
              <a:rPr dirty="0" sz="1000" spc="10">
                <a:solidFill>
                  <a:srgbClr val="4E565F"/>
                </a:solidFill>
                <a:latin typeface="微软雅黑"/>
                <a:cs typeface="微软雅黑"/>
              </a:rPr>
              <a:t>提交注册表单并经花旗审核后，  </a:t>
            </a:r>
            <a:r>
              <a:rPr dirty="0" sz="1000" spc="0">
                <a:solidFill>
                  <a:srgbClr val="4E565F"/>
                </a:solidFill>
                <a:latin typeface="微软雅黑"/>
                <a:cs typeface="微软雅黑"/>
              </a:rPr>
              <a:t>会</a:t>
            </a:r>
            <a:r>
              <a:rPr dirty="0" sz="1000" spc="10">
                <a:solidFill>
                  <a:srgbClr val="4E565F"/>
                </a:solidFill>
                <a:latin typeface="微软雅黑"/>
                <a:cs typeface="微软雅黑"/>
              </a:rPr>
              <a:t>向注册</a:t>
            </a:r>
            <a:r>
              <a:rPr dirty="0" sz="1000" spc="0">
                <a:solidFill>
                  <a:srgbClr val="4E565F"/>
                </a:solidFill>
                <a:latin typeface="微软雅黑"/>
                <a:cs typeface="微软雅黑"/>
              </a:rPr>
              <a:t>人</a:t>
            </a:r>
            <a:r>
              <a:rPr dirty="0" sz="1000" spc="10">
                <a:solidFill>
                  <a:srgbClr val="4E565F"/>
                </a:solidFill>
                <a:latin typeface="微软雅黑"/>
                <a:cs typeface="微软雅黑"/>
              </a:rPr>
              <a:t>发送</a:t>
            </a:r>
            <a:r>
              <a:rPr dirty="0" sz="1000" spc="0">
                <a:solidFill>
                  <a:srgbClr val="4E565F"/>
                </a:solidFill>
                <a:latin typeface="微软雅黑"/>
                <a:cs typeface="微软雅黑"/>
              </a:rPr>
              <a:t>邀</a:t>
            </a:r>
            <a:r>
              <a:rPr dirty="0" sz="1000" spc="10">
                <a:solidFill>
                  <a:srgbClr val="4E565F"/>
                </a:solidFill>
                <a:latin typeface="微软雅黑"/>
                <a:cs typeface="微软雅黑"/>
              </a:rPr>
              <a:t>请电</a:t>
            </a:r>
            <a:r>
              <a:rPr dirty="0" sz="1000" spc="0">
                <a:solidFill>
                  <a:srgbClr val="4E565F"/>
                </a:solidFill>
                <a:latin typeface="微软雅黑"/>
                <a:cs typeface="微软雅黑"/>
              </a:rPr>
              <a:t>子</a:t>
            </a:r>
            <a:r>
              <a:rPr dirty="0" sz="1000" spc="10">
                <a:solidFill>
                  <a:srgbClr val="4E565F"/>
                </a:solidFill>
                <a:latin typeface="微软雅黑"/>
                <a:cs typeface="微软雅黑"/>
              </a:rPr>
              <a:t>邮</a:t>
            </a:r>
            <a:r>
              <a:rPr dirty="0" sz="1000" spc="20">
                <a:solidFill>
                  <a:srgbClr val="4E565F"/>
                </a:solidFill>
                <a:latin typeface="微软雅黑"/>
                <a:cs typeface="微软雅黑"/>
              </a:rPr>
              <a:t>件</a:t>
            </a:r>
            <a:r>
              <a:rPr dirty="0" sz="1000" spc="-5">
                <a:solidFill>
                  <a:srgbClr val="4E565F"/>
                </a:solidFill>
                <a:latin typeface="微软雅黑"/>
                <a:cs typeface="微软雅黑"/>
              </a:rPr>
              <a:t>，</a:t>
            </a:r>
            <a:endParaRPr sz="1000">
              <a:latin typeface="微软雅黑"/>
              <a:cs typeface="微软雅黑"/>
            </a:endParaRPr>
          </a:p>
          <a:p>
            <a:pPr marL="833755" marR="6985">
              <a:lnSpc>
                <a:spcPts val="1800"/>
              </a:lnSpc>
            </a:pPr>
            <a:r>
              <a:rPr dirty="0" sz="1000" spc="0">
                <a:solidFill>
                  <a:srgbClr val="4E565F"/>
                </a:solidFill>
                <a:latin typeface="微软雅黑"/>
                <a:cs typeface="微软雅黑"/>
              </a:rPr>
              <a:t>在</a:t>
            </a:r>
            <a:r>
              <a:rPr dirty="0" sz="1000" spc="10">
                <a:solidFill>
                  <a:srgbClr val="4E565F"/>
                </a:solidFill>
                <a:latin typeface="微软雅黑"/>
                <a:cs typeface="微软雅黑"/>
              </a:rPr>
              <a:t>规定时</a:t>
            </a:r>
            <a:r>
              <a:rPr dirty="0" sz="1000" spc="0">
                <a:solidFill>
                  <a:srgbClr val="4E565F"/>
                </a:solidFill>
                <a:latin typeface="微软雅黑"/>
                <a:cs typeface="微软雅黑"/>
              </a:rPr>
              <a:t>间</a:t>
            </a:r>
            <a:r>
              <a:rPr dirty="0" sz="1000" spc="10">
                <a:solidFill>
                  <a:srgbClr val="4E565F"/>
                </a:solidFill>
                <a:latin typeface="微软雅黑"/>
                <a:cs typeface="微软雅黑"/>
              </a:rPr>
              <a:t>内单</a:t>
            </a:r>
            <a:r>
              <a:rPr dirty="0" sz="1000" spc="0">
                <a:solidFill>
                  <a:srgbClr val="4E565F"/>
                </a:solidFill>
                <a:latin typeface="微软雅黑"/>
                <a:cs typeface="微软雅黑"/>
              </a:rPr>
              <a:t>击</a:t>
            </a:r>
            <a:r>
              <a:rPr dirty="0" sz="1000" spc="10">
                <a:solidFill>
                  <a:srgbClr val="4E565F"/>
                </a:solidFill>
                <a:latin typeface="微软雅黑"/>
                <a:cs typeface="微软雅黑"/>
              </a:rPr>
              <a:t>电子</a:t>
            </a:r>
            <a:r>
              <a:rPr dirty="0" sz="1000" spc="0">
                <a:solidFill>
                  <a:srgbClr val="4E565F"/>
                </a:solidFill>
                <a:latin typeface="微软雅黑"/>
                <a:cs typeface="微软雅黑"/>
              </a:rPr>
              <a:t>邮</a:t>
            </a:r>
            <a:r>
              <a:rPr dirty="0" sz="1000" spc="10">
                <a:solidFill>
                  <a:srgbClr val="4E565F"/>
                </a:solidFill>
                <a:latin typeface="微软雅黑"/>
                <a:cs typeface="微软雅黑"/>
              </a:rPr>
              <a:t>件</a:t>
            </a:r>
            <a:r>
              <a:rPr dirty="0" sz="1000" spc="0">
                <a:solidFill>
                  <a:srgbClr val="4E565F"/>
                </a:solidFill>
                <a:latin typeface="微软雅黑"/>
                <a:cs typeface="微软雅黑"/>
              </a:rPr>
              <a:t>中</a:t>
            </a:r>
            <a:r>
              <a:rPr dirty="0" sz="1000" spc="-5">
                <a:solidFill>
                  <a:srgbClr val="4E565F"/>
                </a:solidFill>
                <a:latin typeface="微软雅黑"/>
                <a:cs typeface="微软雅黑"/>
              </a:rPr>
              <a:t>的 </a:t>
            </a:r>
            <a:r>
              <a:rPr dirty="0" sz="1000" spc="-5">
                <a:solidFill>
                  <a:srgbClr val="4E565F"/>
                </a:solidFill>
                <a:latin typeface="微软雅黑"/>
                <a:cs typeface="微软雅黑"/>
              </a:rPr>
              <a:t> </a:t>
            </a:r>
            <a:r>
              <a:rPr dirty="0" sz="1000" spc="-5">
                <a:solidFill>
                  <a:srgbClr val="4E565F"/>
                </a:solidFill>
                <a:latin typeface="微软雅黑"/>
                <a:cs typeface="微软雅黑"/>
              </a:rPr>
              <a:t>链接即可激活账户；</a:t>
            </a:r>
            <a:endParaRPr sz="1000">
              <a:latin typeface="微软雅黑"/>
              <a:cs typeface="微软雅黑"/>
            </a:endParaRPr>
          </a:p>
          <a:p>
            <a:pPr marL="661670">
              <a:lnSpc>
                <a:spcPct val="100000"/>
              </a:lnSpc>
              <a:spcBef>
                <a:spcPts val="440"/>
              </a:spcBef>
            </a:pPr>
            <a:r>
              <a:rPr dirty="0" sz="1000" spc="25">
                <a:solidFill>
                  <a:srgbClr val="4E565F"/>
                </a:solidFill>
                <a:latin typeface="Arial Unicode MS"/>
                <a:cs typeface="Arial Unicode MS"/>
              </a:rPr>
              <a:t>✓</a:t>
            </a:r>
            <a:r>
              <a:rPr dirty="0" sz="1000" spc="204">
                <a:solidFill>
                  <a:srgbClr val="4E565F"/>
                </a:solidFill>
                <a:latin typeface="Arial Unicode MS"/>
                <a:cs typeface="Arial Unicode MS"/>
              </a:rPr>
              <a:t> </a:t>
            </a:r>
            <a:r>
              <a:rPr dirty="0" sz="1000" spc="-5">
                <a:solidFill>
                  <a:srgbClr val="4E565F"/>
                </a:solidFill>
                <a:latin typeface="微软雅黑"/>
                <a:cs typeface="微软雅黑"/>
              </a:rPr>
              <a:t>激活账户后按照流程登录账户</a:t>
            </a:r>
            <a:endParaRPr sz="1000">
              <a:latin typeface="微软雅黑"/>
              <a:cs typeface="微软雅黑"/>
            </a:endParaRPr>
          </a:p>
          <a:p>
            <a:pPr marL="12700">
              <a:lnSpc>
                <a:spcPct val="100000"/>
              </a:lnSpc>
              <a:spcBef>
                <a:spcPts val="630"/>
              </a:spcBef>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9" name="object 9"/>
          <p:cNvSpPr txBox="1"/>
          <p:nvPr/>
        </p:nvSpPr>
        <p:spPr>
          <a:xfrm>
            <a:off x="1541780" y="4385182"/>
            <a:ext cx="543560" cy="195580"/>
          </a:xfrm>
          <a:prstGeom prst="rect">
            <a:avLst/>
          </a:prstGeom>
        </p:spPr>
        <p:txBody>
          <a:bodyPr wrap="square" lIns="0" tIns="0" rIns="0" bIns="0" rtlCol="0" vert="horz">
            <a:spAutoFit/>
          </a:bodyPr>
          <a:lstStyle/>
          <a:p>
            <a:pPr marL="12700">
              <a:lnSpc>
                <a:spcPct val="100000"/>
              </a:lnSpc>
            </a:pPr>
            <a:r>
              <a:rPr dirty="0" sz="1200" b="1">
                <a:solidFill>
                  <a:srgbClr val="4E565F"/>
                </a:solidFill>
                <a:latin typeface="Arial"/>
                <a:cs typeface="Arial"/>
              </a:rPr>
              <a:t>01.</a:t>
            </a:r>
            <a:r>
              <a:rPr dirty="0" sz="1200" b="1" i="1">
                <a:solidFill>
                  <a:srgbClr val="4E565F"/>
                </a:solidFill>
                <a:latin typeface="微软雅黑"/>
                <a:cs typeface="微软雅黑"/>
              </a:rPr>
              <a:t>注册</a:t>
            </a:r>
            <a:endParaRPr sz="1200">
              <a:latin typeface="微软雅黑"/>
              <a:cs typeface="微软雅黑"/>
            </a:endParaRPr>
          </a:p>
        </p:txBody>
      </p:sp>
      <p:sp>
        <p:nvSpPr>
          <p:cNvPr id="10" name="object 10"/>
          <p:cNvSpPr txBox="1"/>
          <p:nvPr/>
        </p:nvSpPr>
        <p:spPr>
          <a:xfrm>
            <a:off x="2953892" y="4658359"/>
            <a:ext cx="1999614"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35">
                <a:solidFill>
                  <a:srgbClr val="4E565F"/>
                </a:solidFill>
                <a:latin typeface="微软雅黑"/>
                <a:cs typeface="微软雅黑"/>
              </a:rPr>
              <a:t>在</a:t>
            </a:r>
            <a:r>
              <a:rPr dirty="0" sz="1000" spc="35">
                <a:solidFill>
                  <a:srgbClr val="4E565F"/>
                </a:solidFill>
                <a:latin typeface="Arial"/>
                <a:cs typeface="Arial"/>
              </a:rPr>
              <a:t>API</a:t>
            </a:r>
            <a:r>
              <a:rPr dirty="0" sz="1000" spc="35">
                <a:solidFill>
                  <a:srgbClr val="4E565F"/>
                </a:solidFill>
                <a:latin typeface="微软雅黑"/>
                <a:cs typeface="微软雅黑"/>
              </a:rPr>
              <a:t>密钥工作区注册应用程序  </a:t>
            </a:r>
            <a:r>
              <a:rPr dirty="0" sz="1000" spc="-5">
                <a:solidFill>
                  <a:srgbClr val="4E565F"/>
                </a:solidFill>
                <a:latin typeface="微软雅黑"/>
                <a:cs typeface="微软雅黑"/>
              </a:rPr>
              <a:t>以获取客户</a:t>
            </a:r>
            <a:r>
              <a:rPr dirty="0" sz="1000" spc="-5">
                <a:solidFill>
                  <a:srgbClr val="4E565F"/>
                </a:solidFill>
                <a:latin typeface="Arial"/>
                <a:cs typeface="Arial"/>
              </a:rPr>
              <a:t>ID</a:t>
            </a:r>
            <a:r>
              <a:rPr dirty="0" sz="1000" spc="-5">
                <a:solidFill>
                  <a:srgbClr val="4E565F"/>
                </a:solidFill>
                <a:latin typeface="微软雅黑"/>
                <a:cs typeface="微软雅黑"/>
              </a:rPr>
              <a:t>和密钥；</a:t>
            </a:r>
            <a:endParaRPr sz="1000">
              <a:latin typeface="微软雅黑"/>
              <a:cs typeface="微软雅黑"/>
            </a:endParaRPr>
          </a:p>
        </p:txBody>
      </p:sp>
      <p:sp>
        <p:nvSpPr>
          <p:cNvPr id="11" name="object 11"/>
          <p:cNvSpPr txBox="1"/>
          <p:nvPr/>
        </p:nvSpPr>
        <p:spPr>
          <a:xfrm>
            <a:off x="2953892" y="5420614"/>
            <a:ext cx="2001520" cy="850900"/>
          </a:xfrm>
          <a:prstGeom prst="rect">
            <a:avLst/>
          </a:prstGeom>
        </p:spPr>
        <p:txBody>
          <a:bodyPr wrap="square" lIns="0" tIns="0" rIns="0" bIns="0" rtlCol="0" vert="horz">
            <a:spAutoFit/>
          </a:bodyPr>
          <a:lstStyle/>
          <a:p>
            <a:pPr marL="184785">
              <a:lnSpc>
                <a:spcPct val="100000"/>
              </a:lnSpc>
            </a:pPr>
            <a:r>
              <a:rPr dirty="0" sz="1000" spc="-5">
                <a:solidFill>
                  <a:srgbClr val="4E565F"/>
                </a:solidFill>
                <a:latin typeface="微软雅黑"/>
                <a:cs typeface="微软雅黑"/>
              </a:rPr>
              <a:t>用于请求信息时的身份确认；</a:t>
            </a:r>
            <a:endParaRPr sz="1000">
              <a:latin typeface="微软雅黑"/>
              <a:cs typeface="微软雅黑"/>
            </a:endParaRPr>
          </a:p>
          <a:p>
            <a:pPr algn="just" marL="184785" marR="5080" indent="-172720">
              <a:lnSpc>
                <a:spcPct val="150000"/>
              </a:lnSpc>
            </a:pPr>
            <a:r>
              <a:rPr dirty="0" sz="1000" spc="25">
                <a:solidFill>
                  <a:srgbClr val="4E565F"/>
                </a:solidFill>
                <a:latin typeface="Arial Unicode MS"/>
                <a:cs typeface="Arial Unicode MS"/>
              </a:rPr>
              <a:t>✓ </a:t>
            </a:r>
            <a:r>
              <a:rPr dirty="0" sz="1000" spc="40">
                <a:solidFill>
                  <a:srgbClr val="4E565F"/>
                </a:solidFill>
                <a:latin typeface="微软雅黑"/>
                <a:cs typeface="微软雅黑"/>
              </a:rPr>
              <a:t>客户密钥： 应用程序的私有标  </a:t>
            </a:r>
            <a:r>
              <a:rPr dirty="0" sz="1000" spc="35">
                <a:solidFill>
                  <a:srgbClr val="4E565F"/>
                </a:solidFill>
                <a:latin typeface="微软雅黑"/>
                <a:cs typeface="微软雅黑"/>
              </a:rPr>
              <a:t>识</a:t>
            </a:r>
            <a:r>
              <a:rPr dirty="0" sz="1000" spc="50">
                <a:solidFill>
                  <a:srgbClr val="4E565F"/>
                </a:solidFill>
                <a:latin typeface="微软雅黑"/>
                <a:cs typeface="微软雅黑"/>
              </a:rPr>
              <a:t>符</a:t>
            </a:r>
            <a:r>
              <a:rPr dirty="0" sz="1000" spc="35">
                <a:solidFill>
                  <a:srgbClr val="4E565F"/>
                </a:solidFill>
                <a:latin typeface="微软雅黑"/>
                <a:cs typeface="微软雅黑"/>
              </a:rPr>
              <a:t>，</a:t>
            </a:r>
            <a:r>
              <a:rPr dirty="0" sz="1000" spc="50">
                <a:solidFill>
                  <a:srgbClr val="4E565F"/>
                </a:solidFill>
                <a:latin typeface="微软雅黑"/>
                <a:cs typeface="微软雅黑"/>
              </a:rPr>
              <a:t>用于</a:t>
            </a:r>
            <a:r>
              <a:rPr dirty="0" sz="1000" spc="35">
                <a:solidFill>
                  <a:srgbClr val="4E565F"/>
                </a:solidFill>
                <a:latin typeface="微软雅黑"/>
                <a:cs typeface="微软雅黑"/>
              </a:rPr>
              <a:t>在</a:t>
            </a:r>
            <a:r>
              <a:rPr dirty="0" sz="1000" spc="-10">
                <a:solidFill>
                  <a:srgbClr val="4E565F"/>
                </a:solidFill>
                <a:latin typeface="Arial"/>
                <a:cs typeface="Arial"/>
              </a:rPr>
              <a:t>AP</a:t>
            </a:r>
            <a:r>
              <a:rPr dirty="0" sz="1000" spc="50">
                <a:solidFill>
                  <a:srgbClr val="4E565F"/>
                </a:solidFill>
                <a:latin typeface="Arial"/>
                <a:cs typeface="Arial"/>
              </a:rPr>
              <a:t>I</a:t>
            </a:r>
            <a:r>
              <a:rPr dirty="0" sz="1000" spc="35">
                <a:solidFill>
                  <a:srgbClr val="4E565F"/>
                </a:solidFill>
                <a:latin typeface="微软雅黑"/>
                <a:cs typeface="微软雅黑"/>
              </a:rPr>
              <a:t>的</a:t>
            </a:r>
            <a:r>
              <a:rPr dirty="0" sz="1000" spc="50">
                <a:solidFill>
                  <a:srgbClr val="4E565F"/>
                </a:solidFill>
                <a:latin typeface="微软雅黑"/>
                <a:cs typeface="微软雅黑"/>
              </a:rPr>
              <a:t>身</a:t>
            </a:r>
            <a:r>
              <a:rPr dirty="0" sz="1000" spc="35">
                <a:solidFill>
                  <a:srgbClr val="4E565F"/>
                </a:solidFill>
                <a:latin typeface="微软雅黑"/>
                <a:cs typeface="微软雅黑"/>
              </a:rPr>
              <a:t>份</a:t>
            </a:r>
            <a:r>
              <a:rPr dirty="0" sz="1000" spc="50">
                <a:solidFill>
                  <a:srgbClr val="4E565F"/>
                </a:solidFill>
                <a:latin typeface="微软雅黑"/>
                <a:cs typeface="微软雅黑"/>
              </a:rPr>
              <a:t>验</a:t>
            </a:r>
            <a:r>
              <a:rPr dirty="0" sz="1000" spc="35">
                <a:solidFill>
                  <a:srgbClr val="4E565F"/>
                </a:solidFill>
                <a:latin typeface="微软雅黑"/>
                <a:cs typeface="微软雅黑"/>
              </a:rPr>
              <a:t>证</a:t>
            </a:r>
            <a:r>
              <a:rPr dirty="0" sz="1000" spc="-5">
                <a:solidFill>
                  <a:srgbClr val="4E565F"/>
                </a:solidFill>
                <a:latin typeface="微软雅黑"/>
                <a:cs typeface="微软雅黑"/>
              </a:rPr>
              <a:t>步 </a:t>
            </a:r>
            <a:r>
              <a:rPr dirty="0" sz="1000" spc="-5">
                <a:solidFill>
                  <a:srgbClr val="4E565F"/>
                </a:solidFill>
                <a:latin typeface="微软雅黑"/>
                <a:cs typeface="微软雅黑"/>
              </a:rPr>
              <a:t> </a:t>
            </a:r>
            <a:r>
              <a:rPr dirty="0" sz="1000" spc="-5">
                <a:solidFill>
                  <a:srgbClr val="4E565F"/>
                </a:solidFill>
                <a:latin typeface="微软雅黑"/>
                <a:cs typeface="微软雅黑"/>
              </a:rPr>
              <a:t>骤中验证客户身份</a:t>
            </a:r>
            <a:endParaRPr sz="1000">
              <a:latin typeface="微软雅黑"/>
              <a:cs typeface="微软雅黑"/>
            </a:endParaRPr>
          </a:p>
        </p:txBody>
      </p:sp>
      <p:sp>
        <p:nvSpPr>
          <p:cNvPr id="12" name="object 12"/>
          <p:cNvSpPr txBox="1"/>
          <p:nvPr/>
        </p:nvSpPr>
        <p:spPr>
          <a:xfrm>
            <a:off x="3225800" y="4385182"/>
            <a:ext cx="1457960" cy="195580"/>
          </a:xfrm>
          <a:prstGeom prst="rect">
            <a:avLst/>
          </a:prstGeom>
        </p:spPr>
        <p:txBody>
          <a:bodyPr wrap="square" lIns="0" tIns="0" rIns="0" bIns="0" rtlCol="0" vert="horz">
            <a:spAutoFit/>
          </a:bodyPr>
          <a:lstStyle/>
          <a:p>
            <a:pPr marL="12700">
              <a:lnSpc>
                <a:spcPct val="100000"/>
              </a:lnSpc>
            </a:pPr>
            <a:r>
              <a:rPr dirty="0" sz="1200" spc="-5" b="1">
                <a:solidFill>
                  <a:srgbClr val="4E565F"/>
                </a:solidFill>
                <a:latin typeface="Arial"/>
                <a:cs typeface="Arial"/>
              </a:rPr>
              <a:t>02.</a:t>
            </a:r>
            <a:r>
              <a:rPr dirty="0" sz="1200" spc="-5" b="1" i="1">
                <a:solidFill>
                  <a:srgbClr val="4E565F"/>
                </a:solidFill>
                <a:latin typeface="微软雅黑"/>
                <a:cs typeface="微软雅黑"/>
              </a:rPr>
              <a:t>获取客户</a:t>
            </a:r>
            <a:r>
              <a:rPr dirty="0" sz="1200" spc="-5" b="1">
                <a:solidFill>
                  <a:srgbClr val="4E565F"/>
                </a:solidFill>
                <a:latin typeface="Arial"/>
                <a:cs typeface="Arial"/>
              </a:rPr>
              <a:t>ID</a:t>
            </a:r>
            <a:r>
              <a:rPr dirty="0" sz="1200" spc="-5" b="1" i="1">
                <a:solidFill>
                  <a:srgbClr val="4E565F"/>
                </a:solidFill>
                <a:latin typeface="微软雅黑"/>
                <a:cs typeface="微软雅黑"/>
              </a:rPr>
              <a:t>和密钥</a:t>
            </a:r>
            <a:endParaRPr sz="1200">
              <a:latin typeface="微软雅黑"/>
              <a:cs typeface="微软雅黑"/>
            </a:endParaRPr>
          </a:p>
        </p:txBody>
      </p:sp>
      <p:sp>
        <p:nvSpPr>
          <p:cNvPr id="13" name="object 13"/>
          <p:cNvSpPr txBox="1"/>
          <p:nvPr/>
        </p:nvSpPr>
        <p:spPr>
          <a:xfrm>
            <a:off x="5095494" y="4734559"/>
            <a:ext cx="2000250" cy="3937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a:t>
            </a:r>
            <a:r>
              <a:rPr dirty="0" sz="1000" spc="220">
                <a:solidFill>
                  <a:srgbClr val="4E565F"/>
                </a:solidFill>
                <a:latin typeface="Arial Unicode MS"/>
                <a:cs typeface="Arial Unicode MS"/>
              </a:rPr>
              <a:t> </a:t>
            </a:r>
            <a:r>
              <a:rPr dirty="0" sz="1000" spc="35">
                <a:solidFill>
                  <a:srgbClr val="4E565F"/>
                </a:solidFill>
                <a:latin typeface="微软雅黑"/>
                <a:cs typeface="微软雅黑"/>
              </a:rPr>
              <a:t>在测试</a:t>
            </a:r>
            <a:r>
              <a:rPr dirty="0" sz="1000" spc="35">
                <a:solidFill>
                  <a:srgbClr val="4E565F"/>
                </a:solidFill>
                <a:latin typeface="Arial"/>
                <a:cs typeface="Arial"/>
              </a:rPr>
              <a:t>API</a:t>
            </a:r>
            <a:r>
              <a:rPr dirty="0" sz="1000" spc="35">
                <a:solidFill>
                  <a:srgbClr val="4E565F"/>
                </a:solidFill>
                <a:latin typeface="微软雅黑"/>
                <a:cs typeface="微软雅黑"/>
              </a:rPr>
              <a:t>之前，需要使用验证</a:t>
            </a:r>
            <a:endParaRPr sz="1000">
              <a:latin typeface="微软雅黑"/>
              <a:cs typeface="微软雅黑"/>
            </a:endParaRPr>
          </a:p>
          <a:p>
            <a:pPr marL="184785">
              <a:lnSpc>
                <a:spcPct val="100000"/>
              </a:lnSpc>
              <a:spcBef>
                <a:spcPts val="600"/>
              </a:spcBef>
            </a:pPr>
            <a:r>
              <a:rPr dirty="0" sz="1000" spc="-5">
                <a:solidFill>
                  <a:srgbClr val="4E565F"/>
                </a:solidFill>
                <a:latin typeface="Arial"/>
                <a:cs typeface="Arial"/>
              </a:rPr>
              <a:t>API</a:t>
            </a:r>
            <a:r>
              <a:rPr dirty="0" sz="1000" spc="-5">
                <a:solidFill>
                  <a:srgbClr val="4E565F"/>
                </a:solidFill>
                <a:latin typeface="微软雅黑"/>
                <a:cs typeface="微软雅黑"/>
              </a:rPr>
              <a:t>进行身份验证；</a:t>
            </a:r>
            <a:endParaRPr sz="1000">
              <a:latin typeface="微软雅黑"/>
              <a:cs typeface="微软雅黑"/>
            </a:endParaRPr>
          </a:p>
        </p:txBody>
      </p:sp>
      <p:sp>
        <p:nvSpPr>
          <p:cNvPr id="14" name="object 14"/>
          <p:cNvSpPr txBox="1"/>
          <p:nvPr/>
        </p:nvSpPr>
        <p:spPr>
          <a:xfrm>
            <a:off x="2953892" y="5191759"/>
            <a:ext cx="4140835" cy="1651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  </a:t>
            </a:r>
            <a:r>
              <a:rPr dirty="0" sz="1000" spc="10">
                <a:solidFill>
                  <a:srgbClr val="4E565F"/>
                </a:solidFill>
                <a:latin typeface="微软雅黑"/>
                <a:cs typeface="微软雅黑"/>
              </a:rPr>
              <a:t>客户</a:t>
            </a:r>
            <a:r>
              <a:rPr dirty="0" sz="1000" spc="10">
                <a:solidFill>
                  <a:srgbClr val="4E565F"/>
                </a:solidFill>
                <a:latin typeface="Arial"/>
                <a:cs typeface="Arial"/>
              </a:rPr>
              <a:t>ID</a:t>
            </a:r>
            <a:r>
              <a:rPr dirty="0" sz="1000" spc="10">
                <a:solidFill>
                  <a:srgbClr val="4E565F"/>
                </a:solidFill>
                <a:latin typeface="微软雅黑"/>
                <a:cs typeface="微软雅黑"/>
              </a:rPr>
              <a:t>：应用程序的公共标识符， </a:t>
            </a:r>
            <a:r>
              <a:rPr dirty="0" sz="1000" spc="25">
                <a:solidFill>
                  <a:srgbClr val="4E565F"/>
                </a:solidFill>
                <a:latin typeface="Arial Unicode MS"/>
                <a:cs typeface="Arial Unicode MS"/>
              </a:rPr>
              <a:t>✓</a:t>
            </a:r>
            <a:r>
              <a:rPr dirty="0" sz="1000" spc="185">
                <a:solidFill>
                  <a:srgbClr val="4E565F"/>
                </a:solidFill>
                <a:latin typeface="Arial Unicode MS"/>
                <a:cs typeface="Arial Unicode MS"/>
              </a:rPr>
              <a:t> </a:t>
            </a:r>
            <a:r>
              <a:rPr dirty="0" sz="1000" spc="10">
                <a:solidFill>
                  <a:srgbClr val="4E565F"/>
                </a:solidFill>
                <a:latin typeface="微软雅黑"/>
                <a:cs typeface="微软雅黑"/>
              </a:rPr>
              <a:t>双足验证：不需要花旗提供识别</a:t>
            </a:r>
            <a:endParaRPr sz="1000">
              <a:latin typeface="微软雅黑"/>
              <a:cs typeface="微软雅黑"/>
            </a:endParaRPr>
          </a:p>
        </p:txBody>
      </p:sp>
      <p:sp>
        <p:nvSpPr>
          <p:cNvPr id="15" name="object 15"/>
          <p:cNvSpPr txBox="1"/>
          <p:nvPr/>
        </p:nvSpPr>
        <p:spPr>
          <a:xfrm>
            <a:off x="5095494" y="5344414"/>
            <a:ext cx="2000250" cy="1155700"/>
          </a:xfrm>
          <a:prstGeom prst="rect">
            <a:avLst/>
          </a:prstGeom>
        </p:spPr>
        <p:txBody>
          <a:bodyPr wrap="square" lIns="0" tIns="0" rIns="0" bIns="0" rtlCol="0" vert="horz">
            <a:spAutoFit/>
          </a:bodyPr>
          <a:lstStyle/>
          <a:p>
            <a:pPr marL="184785" marR="5080">
              <a:lnSpc>
                <a:spcPct val="150000"/>
              </a:lnSpc>
            </a:pPr>
            <a:r>
              <a:rPr dirty="0" sz="1000" spc="0">
                <a:solidFill>
                  <a:srgbClr val="4E565F"/>
                </a:solidFill>
                <a:latin typeface="微软雅黑"/>
                <a:cs typeface="微软雅黑"/>
              </a:rPr>
              <a:t>信</a:t>
            </a:r>
            <a:r>
              <a:rPr dirty="0" sz="1000" spc="10">
                <a:solidFill>
                  <a:srgbClr val="4E565F"/>
                </a:solidFill>
                <a:latin typeface="微软雅黑"/>
                <a:cs typeface="微软雅黑"/>
              </a:rPr>
              <a:t>息或财</a:t>
            </a:r>
            <a:r>
              <a:rPr dirty="0" sz="1000" spc="0">
                <a:solidFill>
                  <a:srgbClr val="4E565F"/>
                </a:solidFill>
                <a:latin typeface="微软雅黑"/>
                <a:cs typeface="微软雅黑"/>
              </a:rPr>
              <a:t>务</a:t>
            </a:r>
            <a:r>
              <a:rPr dirty="0" sz="1000" spc="10">
                <a:solidFill>
                  <a:srgbClr val="4E565F"/>
                </a:solidFill>
                <a:latin typeface="微软雅黑"/>
                <a:cs typeface="微软雅黑"/>
              </a:rPr>
              <a:t>历史</a:t>
            </a:r>
            <a:r>
              <a:rPr dirty="0" sz="1000" spc="0">
                <a:solidFill>
                  <a:srgbClr val="4E565F"/>
                </a:solidFill>
                <a:latin typeface="微软雅黑"/>
                <a:cs typeface="微软雅黑"/>
              </a:rPr>
              <a:t>时</a:t>
            </a:r>
            <a:r>
              <a:rPr dirty="0" sz="1000" spc="10">
                <a:solidFill>
                  <a:srgbClr val="4E565F"/>
                </a:solidFill>
                <a:latin typeface="微软雅黑"/>
                <a:cs typeface="微软雅黑"/>
              </a:rPr>
              <a:t>使</a:t>
            </a:r>
            <a:r>
              <a:rPr dirty="0" sz="1000" spc="25">
                <a:solidFill>
                  <a:srgbClr val="4E565F"/>
                </a:solidFill>
                <a:latin typeface="微软雅黑"/>
                <a:cs typeface="微软雅黑"/>
              </a:rPr>
              <a:t>用</a:t>
            </a:r>
            <a:r>
              <a:rPr dirty="0" sz="1000" spc="0">
                <a:solidFill>
                  <a:srgbClr val="4E565F"/>
                </a:solidFill>
                <a:latin typeface="微软雅黑"/>
                <a:cs typeface="微软雅黑"/>
              </a:rPr>
              <a:t>，</a:t>
            </a:r>
            <a:r>
              <a:rPr dirty="0" sz="1000" spc="10">
                <a:solidFill>
                  <a:srgbClr val="4E565F"/>
                </a:solidFill>
                <a:latin typeface="微软雅黑"/>
                <a:cs typeface="微软雅黑"/>
              </a:rPr>
              <a:t>如</a:t>
            </a:r>
            <a:r>
              <a:rPr dirty="0" sz="1000" spc="0">
                <a:solidFill>
                  <a:srgbClr val="4E565F"/>
                </a:solidFill>
                <a:latin typeface="微软雅黑"/>
                <a:cs typeface="微软雅黑"/>
              </a:rPr>
              <a:t>交</a:t>
            </a:r>
            <a:r>
              <a:rPr dirty="0" sz="1000" spc="-5">
                <a:solidFill>
                  <a:srgbClr val="4E565F"/>
                </a:solidFill>
                <a:latin typeface="微软雅黑"/>
                <a:cs typeface="微软雅黑"/>
              </a:rPr>
              <a:t>换 </a:t>
            </a:r>
            <a:r>
              <a:rPr dirty="0" sz="1000" spc="-5">
                <a:solidFill>
                  <a:srgbClr val="4E565F"/>
                </a:solidFill>
                <a:latin typeface="微软雅黑"/>
                <a:cs typeface="微软雅黑"/>
              </a:rPr>
              <a:t> </a:t>
            </a:r>
            <a:r>
              <a:rPr dirty="0" sz="1000" spc="-5">
                <a:solidFill>
                  <a:srgbClr val="4E565F"/>
                </a:solidFill>
                <a:latin typeface="微软雅黑"/>
                <a:cs typeface="微软雅黑"/>
              </a:rPr>
              <a:t>奖励积分或提交产品应用；</a:t>
            </a:r>
            <a:endParaRPr sz="1000">
              <a:latin typeface="微软雅黑"/>
              <a:cs typeface="微软雅黑"/>
            </a:endParaRPr>
          </a:p>
          <a:p>
            <a:pPr algn="just" marL="184785" marR="5080" indent="-172720">
              <a:lnSpc>
                <a:spcPct val="150000"/>
              </a:lnSpc>
            </a:pPr>
            <a:r>
              <a:rPr dirty="0" sz="1000" spc="25">
                <a:solidFill>
                  <a:srgbClr val="4E565F"/>
                </a:solidFill>
                <a:latin typeface="Arial Unicode MS"/>
                <a:cs typeface="Arial Unicode MS"/>
              </a:rPr>
              <a:t>✓ </a:t>
            </a:r>
            <a:r>
              <a:rPr dirty="0" sz="1000" spc="10">
                <a:solidFill>
                  <a:srgbClr val="4E565F"/>
                </a:solidFill>
                <a:latin typeface="微软雅黑"/>
                <a:cs typeface="微软雅黑"/>
              </a:rPr>
              <a:t>三足验证：需要访问特定客户的  </a:t>
            </a:r>
            <a:r>
              <a:rPr dirty="0" sz="1000" spc="0">
                <a:solidFill>
                  <a:srgbClr val="4E565F"/>
                </a:solidFill>
                <a:latin typeface="微软雅黑"/>
                <a:cs typeface="微软雅黑"/>
              </a:rPr>
              <a:t>敏</a:t>
            </a:r>
            <a:r>
              <a:rPr dirty="0" sz="1000" spc="10">
                <a:solidFill>
                  <a:srgbClr val="4E565F"/>
                </a:solidFill>
                <a:latin typeface="微软雅黑"/>
                <a:cs typeface="微软雅黑"/>
              </a:rPr>
              <a:t>感数据</a:t>
            </a:r>
            <a:r>
              <a:rPr dirty="0" sz="1000" spc="0">
                <a:solidFill>
                  <a:srgbClr val="4E565F"/>
                </a:solidFill>
                <a:latin typeface="微软雅黑"/>
                <a:cs typeface="微软雅黑"/>
              </a:rPr>
              <a:t>时</a:t>
            </a:r>
            <a:r>
              <a:rPr dirty="0" sz="1000" spc="10">
                <a:solidFill>
                  <a:srgbClr val="4E565F"/>
                </a:solidFill>
                <a:latin typeface="微软雅黑"/>
                <a:cs typeface="微软雅黑"/>
              </a:rPr>
              <a:t>使</a:t>
            </a:r>
            <a:r>
              <a:rPr dirty="0" sz="1000" spc="25">
                <a:solidFill>
                  <a:srgbClr val="4E565F"/>
                </a:solidFill>
                <a:latin typeface="微软雅黑"/>
                <a:cs typeface="微软雅黑"/>
              </a:rPr>
              <a:t>用</a:t>
            </a:r>
            <a:r>
              <a:rPr dirty="0" sz="1000" spc="0">
                <a:solidFill>
                  <a:srgbClr val="4E565F"/>
                </a:solidFill>
                <a:latin typeface="微软雅黑"/>
                <a:cs typeface="微软雅黑"/>
              </a:rPr>
              <a:t>，</a:t>
            </a:r>
            <a:r>
              <a:rPr dirty="0" sz="1000" spc="10">
                <a:solidFill>
                  <a:srgbClr val="4E565F"/>
                </a:solidFill>
                <a:latin typeface="微软雅黑"/>
                <a:cs typeface="微软雅黑"/>
              </a:rPr>
              <a:t>如查</a:t>
            </a:r>
            <a:r>
              <a:rPr dirty="0" sz="1000" spc="0">
                <a:solidFill>
                  <a:srgbClr val="4E565F"/>
                </a:solidFill>
                <a:latin typeface="微软雅黑"/>
                <a:cs typeface="微软雅黑"/>
              </a:rPr>
              <a:t>询</a:t>
            </a:r>
            <a:r>
              <a:rPr dirty="0" sz="1000" spc="10">
                <a:solidFill>
                  <a:srgbClr val="4E565F"/>
                </a:solidFill>
                <a:latin typeface="微软雅黑"/>
                <a:cs typeface="微软雅黑"/>
              </a:rPr>
              <a:t>余</a:t>
            </a:r>
            <a:r>
              <a:rPr dirty="0" sz="1000" spc="0">
                <a:solidFill>
                  <a:srgbClr val="4E565F"/>
                </a:solidFill>
                <a:latin typeface="微软雅黑"/>
                <a:cs typeface="微软雅黑"/>
              </a:rPr>
              <a:t>额</a:t>
            </a:r>
            <a:r>
              <a:rPr dirty="0" sz="1000" spc="-5">
                <a:solidFill>
                  <a:srgbClr val="4E565F"/>
                </a:solidFill>
                <a:latin typeface="微软雅黑"/>
                <a:cs typeface="微软雅黑"/>
              </a:rPr>
              <a:t>或 </a:t>
            </a:r>
            <a:r>
              <a:rPr dirty="0" sz="1000" spc="-5">
                <a:solidFill>
                  <a:srgbClr val="4E565F"/>
                </a:solidFill>
                <a:latin typeface="微软雅黑"/>
                <a:cs typeface="微软雅黑"/>
              </a:rPr>
              <a:t> </a:t>
            </a:r>
            <a:r>
              <a:rPr dirty="0" sz="1000" spc="-5">
                <a:solidFill>
                  <a:srgbClr val="4E565F"/>
                </a:solidFill>
                <a:latin typeface="微软雅黑"/>
                <a:cs typeface="微软雅黑"/>
              </a:rPr>
              <a:t>查看个人信息</a:t>
            </a:r>
            <a:endParaRPr sz="1000">
              <a:latin typeface="微软雅黑"/>
              <a:cs typeface="微软雅黑"/>
            </a:endParaRPr>
          </a:p>
        </p:txBody>
      </p:sp>
      <p:sp>
        <p:nvSpPr>
          <p:cNvPr id="16" name="object 16"/>
          <p:cNvSpPr txBox="1"/>
          <p:nvPr/>
        </p:nvSpPr>
        <p:spPr>
          <a:xfrm>
            <a:off x="5824220" y="4385182"/>
            <a:ext cx="543560" cy="195580"/>
          </a:xfrm>
          <a:prstGeom prst="rect">
            <a:avLst/>
          </a:prstGeom>
        </p:spPr>
        <p:txBody>
          <a:bodyPr wrap="square" lIns="0" tIns="0" rIns="0" bIns="0" rtlCol="0" vert="horz">
            <a:spAutoFit/>
          </a:bodyPr>
          <a:lstStyle/>
          <a:p>
            <a:pPr marL="12700">
              <a:lnSpc>
                <a:spcPct val="100000"/>
              </a:lnSpc>
            </a:pPr>
            <a:r>
              <a:rPr dirty="0" sz="1200" b="1">
                <a:solidFill>
                  <a:srgbClr val="4E565F"/>
                </a:solidFill>
                <a:latin typeface="Arial"/>
                <a:cs typeface="Arial"/>
              </a:rPr>
              <a:t>03.</a:t>
            </a:r>
            <a:r>
              <a:rPr dirty="0" sz="1200" b="1" i="1">
                <a:solidFill>
                  <a:srgbClr val="4E565F"/>
                </a:solidFill>
                <a:latin typeface="微软雅黑"/>
                <a:cs typeface="微软雅黑"/>
              </a:rPr>
              <a:t>授权</a:t>
            </a:r>
            <a:endParaRPr sz="1200">
              <a:latin typeface="微软雅黑"/>
              <a:cs typeface="微软雅黑"/>
            </a:endParaRPr>
          </a:p>
        </p:txBody>
      </p:sp>
      <p:sp>
        <p:nvSpPr>
          <p:cNvPr id="17" name="object 17"/>
          <p:cNvSpPr txBox="1"/>
          <p:nvPr/>
        </p:nvSpPr>
        <p:spPr>
          <a:xfrm>
            <a:off x="7236714" y="4658359"/>
            <a:ext cx="2000885" cy="1612900"/>
          </a:xfrm>
          <a:prstGeom prst="rect">
            <a:avLst/>
          </a:prstGeom>
        </p:spPr>
        <p:txBody>
          <a:bodyPr wrap="square" lIns="0" tIns="0" rIns="0" bIns="0" rtlCol="0" vert="horz">
            <a:spAutoFit/>
          </a:bodyPr>
          <a:lstStyle/>
          <a:p>
            <a:pPr marL="184785" marR="6350" indent="-172720">
              <a:lnSpc>
                <a:spcPct val="150000"/>
              </a:lnSpc>
            </a:pPr>
            <a:r>
              <a:rPr dirty="0" sz="1000" spc="25">
                <a:solidFill>
                  <a:srgbClr val="4E565F"/>
                </a:solidFill>
                <a:latin typeface="Arial Unicode MS"/>
                <a:cs typeface="Arial Unicode MS"/>
              </a:rPr>
              <a:t>✓ </a:t>
            </a:r>
            <a:r>
              <a:rPr dirty="0" sz="1000" spc="35">
                <a:solidFill>
                  <a:srgbClr val="4E565F"/>
                </a:solidFill>
                <a:latin typeface="微软雅黑"/>
                <a:cs typeface="微软雅黑"/>
              </a:rPr>
              <a:t>选择</a:t>
            </a:r>
            <a:r>
              <a:rPr dirty="0" sz="1000" spc="35">
                <a:solidFill>
                  <a:srgbClr val="4E565F"/>
                </a:solidFill>
                <a:latin typeface="Arial"/>
                <a:cs typeface="Arial"/>
              </a:rPr>
              <a:t>API</a:t>
            </a:r>
            <a:r>
              <a:rPr dirty="0" sz="1000" spc="35">
                <a:solidFill>
                  <a:srgbClr val="4E565F"/>
                </a:solidFill>
                <a:latin typeface="微软雅黑"/>
                <a:cs typeface="微软雅黑"/>
              </a:rPr>
              <a:t>并开始在沙盒中进行测  </a:t>
            </a:r>
            <a:r>
              <a:rPr dirty="0" sz="1000" spc="-5">
                <a:solidFill>
                  <a:srgbClr val="4E565F"/>
                </a:solidFill>
                <a:latin typeface="微软雅黑"/>
                <a:cs typeface="微软雅黑"/>
              </a:rPr>
              <a:t>试；</a:t>
            </a:r>
            <a:endParaRPr sz="1000">
              <a:latin typeface="微软雅黑"/>
              <a:cs typeface="微软雅黑"/>
            </a:endParaRPr>
          </a:p>
          <a:p>
            <a:pPr marL="184785" marR="5080" indent="-172720">
              <a:lnSpc>
                <a:spcPts val="1800"/>
              </a:lnSpc>
              <a:spcBef>
                <a:spcPts val="160"/>
              </a:spcBef>
            </a:pPr>
            <a:r>
              <a:rPr dirty="0" sz="1000" spc="25">
                <a:solidFill>
                  <a:srgbClr val="4E565F"/>
                </a:solidFill>
                <a:latin typeface="Arial Unicode MS"/>
                <a:cs typeface="Arial Unicode MS"/>
              </a:rPr>
              <a:t>✓ </a:t>
            </a:r>
            <a:r>
              <a:rPr dirty="0" sz="1000" spc="35">
                <a:solidFill>
                  <a:srgbClr val="4E565F"/>
                </a:solidFill>
                <a:latin typeface="微软雅黑"/>
                <a:cs typeface="微软雅黑"/>
              </a:rPr>
              <a:t>根据花旗银行开放者中心的</a:t>
            </a:r>
            <a:r>
              <a:rPr dirty="0" sz="1000" spc="35">
                <a:solidFill>
                  <a:srgbClr val="4E565F"/>
                </a:solidFill>
                <a:latin typeface="Arial"/>
                <a:cs typeface="Arial"/>
              </a:rPr>
              <a:t>API  </a:t>
            </a:r>
            <a:r>
              <a:rPr dirty="0" sz="1000" spc="0">
                <a:solidFill>
                  <a:srgbClr val="4E565F"/>
                </a:solidFill>
                <a:latin typeface="微软雅黑"/>
                <a:cs typeface="微软雅黑"/>
              </a:rPr>
              <a:t>文</a:t>
            </a:r>
            <a:r>
              <a:rPr dirty="0" sz="1000" spc="10">
                <a:solidFill>
                  <a:srgbClr val="4E565F"/>
                </a:solidFill>
                <a:latin typeface="微软雅黑"/>
                <a:cs typeface="微软雅黑"/>
              </a:rPr>
              <a:t>档展示</a:t>
            </a:r>
            <a:r>
              <a:rPr dirty="0" sz="1000" spc="0">
                <a:solidFill>
                  <a:srgbClr val="4E565F"/>
                </a:solidFill>
                <a:latin typeface="微软雅黑"/>
                <a:cs typeface="微软雅黑"/>
              </a:rPr>
              <a:t>的</a:t>
            </a:r>
            <a:r>
              <a:rPr dirty="0" sz="1000" spc="10">
                <a:solidFill>
                  <a:srgbClr val="4E565F"/>
                </a:solidFill>
                <a:latin typeface="微软雅黑"/>
                <a:cs typeface="微软雅黑"/>
              </a:rPr>
              <a:t>流程</a:t>
            </a:r>
            <a:r>
              <a:rPr dirty="0" sz="1000" spc="0">
                <a:solidFill>
                  <a:srgbClr val="4E565F"/>
                </a:solidFill>
                <a:latin typeface="微软雅黑"/>
                <a:cs typeface="微软雅黑"/>
              </a:rPr>
              <a:t>进</a:t>
            </a:r>
            <a:r>
              <a:rPr dirty="0" sz="1000" spc="10">
                <a:solidFill>
                  <a:srgbClr val="4E565F"/>
                </a:solidFill>
                <a:latin typeface="微软雅黑"/>
                <a:cs typeface="微软雅黑"/>
              </a:rPr>
              <a:t>行格</a:t>
            </a:r>
            <a:r>
              <a:rPr dirty="0" sz="1000" spc="0">
                <a:solidFill>
                  <a:srgbClr val="4E565F"/>
                </a:solidFill>
                <a:latin typeface="微软雅黑"/>
                <a:cs typeface="微软雅黑"/>
              </a:rPr>
              <a:t>式</a:t>
            </a:r>
            <a:r>
              <a:rPr dirty="0" sz="1000" spc="25">
                <a:solidFill>
                  <a:srgbClr val="4E565F"/>
                </a:solidFill>
                <a:latin typeface="微软雅黑"/>
                <a:cs typeface="微软雅黑"/>
              </a:rPr>
              <a:t>化</a:t>
            </a:r>
            <a:r>
              <a:rPr dirty="0" sz="1000" spc="0">
                <a:solidFill>
                  <a:srgbClr val="4E565F"/>
                </a:solidFill>
                <a:latin typeface="微软雅黑"/>
                <a:cs typeface="微软雅黑"/>
              </a:rPr>
              <a:t>，</a:t>
            </a:r>
            <a:r>
              <a:rPr dirty="0" sz="1000" spc="-5">
                <a:solidFill>
                  <a:srgbClr val="4E565F"/>
                </a:solidFill>
                <a:latin typeface="微软雅黑"/>
                <a:cs typeface="微软雅黑"/>
              </a:rPr>
              <a:t>利</a:t>
            </a:r>
            <a:endParaRPr sz="1000">
              <a:latin typeface="微软雅黑"/>
              <a:cs typeface="微软雅黑"/>
            </a:endParaRPr>
          </a:p>
          <a:p>
            <a:pPr algn="just" marL="184785" marR="5080">
              <a:lnSpc>
                <a:spcPts val="1800"/>
              </a:lnSpc>
            </a:pPr>
            <a:r>
              <a:rPr dirty="0" sz="1000" spc="35">
                <a:solidFill>
                  <a:srgbClr val="4E565F"/>
                </a:solidFill>
                <a:latin typeface="微软雅黑"/>
                <a:cs typeface="微软雅黑"/>
              </a:rPr>
              <a:t>用</a:t>
            </a:r>
            <a:r>
              <a:rPr dirty="0" sz="1000" spc="50">
                <a:solidFill>
                  <a:srgbClr val="4E565F"/>
                </a:solidFill>
                <a:latin typeface="微软雅黑"/>
                <a:cs typeface="微软雅黑"/>
              </a:rPr>
              <a:t>开</a:t>
            </a:r>
            <a:r>
              <a:rPr dirty="0" sz="1000" spc="35">
                <a:solidFill>
                  <a:srgbClr val="4E565F"/>
                </a:solidFill>
                <a:latin typeface="微软雅黑"/>
                <a:cs typeface="微软雅黑"/>
              </a:rPr>
              <a:t>发</a:t>
            </a:r>
            <a:r>
              <a:rPr dirty="0" sz="1000" spc="50">
                <a:solidFill>
                  <a:srgbClr val="4E565F"/>
                </a:solidFill>
                <a:latin typeface="微软雅黑"/>
                <a:cs typeface="微软雅黑"/>
              </a:rPr>
              <a:t>者的</a:t>
            </a:r>
            <a:r>
              <a:rPr dirty="0" sz="1000" spc="35">
                <a:solidFill>
                  <a:srgbClr val="4E565F"/>
                </a:solidFill>
                <a:latin typeface="微软雅黑"/>
                <a:cs typeface="微软雅黑"/>
              </a:rPr>
              <a:t>访</a:t>
            </a:r>
            <a:r>
              <a:rPr dirty="0" sz="1000" spc="50">
                <a:solidFill>
                  <a:srgbClr val="4E565F"/>
                </a:solidFill>
                <a:latin typeface="微软雅黑"/>
                <a:cs typeface="微软雅黑"/>
              </a:rPr>
              <a:t>问</a:t>
            </a:r>
            <a:r>
              <a:rPr dirty="0" sz="1000" spc="35">
                <a:solidFill>
                  <a:srgbClr val="4E565F"/>
                </a:solidFill>
                <a:latin typeface="微软雅黑"/>
                <a:cs typeface="微软雅黑"/>
              </a:rPr>
              <a:t>令</a:t>
            </a:r>
            <a:r>
              <a:rPr dirty="0" sz="1000" spc="50">
                <a:solidFill>
                  <a:srgbClr val="4E565F"/>
                </a:solidFill>
                <a:latin typeface="微软雅黑"/>
                <a:cs typeface="微软雅黑"/>
              </a:rPr>
              <a:t>牌</a:t>
            </a:r>
            <a:r>
              <a:rPr dirty="0" sz="1000" spc="35">
                <a:solidFill>
                  <a:srgbClr val="4E565F"/>
                </a:solidFill>
                <a:latin typeface="微软雅黑"/>
                <a:cs typeface="微软雅黑"/>
              </a:rPr>
              <a:t>以</a:t>
            </a:r>
            <a:r>
              <a:rPr dirty="0" sz="1000" spc="50">
                <a:solidFill>
                  <a:srgbClr val="4E565F"/>
                </a:solidFill>
                <a:latin typeface="微软雅黑"/>
                <a:cs typeface="微软雅黑"/>
              </a:rPr>
              <a:t>及</a:t>
            </a:r>
            <a:r>
              <a:rPr dirty="0" sz="1000" spc="50">
                <a:solidFill>
                  <a:srgbClr val="4E565F"/>
                </a:solidFill>
                <a:latin typeface="微软雅黑"/>
                <a:cs typeface="微软雅黑"/>
              </a:rPr>
              <a:t>该</a:t>
            </a:r>
            <a:r>
              <a:rPr dirty="0" sz="1000" spc="-10">
                <a:solidFill>
                  <a:srgbClr val="4E565F"/>
                </a:solidFill>
                <a:latin typeface="Arial"/>
                <a:cs typeface="Arial"/>
              </a:rPr>
              <a:t>API  </a:t>
            </a:r>
            <a:r>
              <a:rPr dirty="0" sz="1000" spc="35">
                <a:solidFill>
                  <a:srgbClr val="4E565F"/>
                </a:solidFill>
                <a:latin typeface="微软雅黑"/>
                <a:cs typeface="微软雅黑"/>
              </a:rPr>
              <a:t>所</a:t>
            </a:r>
            <a:r>
              <a:rPr dirty="0" sz="1000" spc="50">
                <a:solidFill>
                  <a:srgbClr val="4E565F"/>
                </a:solidFill>
                <a:latin typeface="微软雅黑"/>
                <a:cs typeface="微软雅黑"/>
              </a:rPr>
              <a:t>需</a:t>
            </a:r>
            <a:r>
              <a:rPr dirty="0" sz="1000" spc="35">
                <a:solidFill>
                  <a:srgbClr val="4E565F"/>
                </a:solidFill>
                <a:latin typeface="微软雅黑"/>
                <a:cs typeface="微软雅黑"/>
              </a:rPr>
              <a:t>的</a:t>
            </a:r>
            <a:r>
              <a:rPr dirty="0" sz="1000" spc="50">
                <a:solidFill>
                  <a:srgbClr val="4E565F"/>
                </a:solidFill>
                <a:latin typeface="微软雅黑"/>
                <a:cs typeface="微软雅黑"/>
              </a:rPr>
              <a:t>信</a:t>
            </a:r>
            <a:r>
              <a:rPr dirty="0" sz="1000" spc="50">
                <a:solidFill>
                  <a:srgbClr val="4E565F"/>
                </a:solidFill>
                <a:latin typeface="微软雅黑"/>
                <a:cs typeface="微软雅黑"/>
              </a:rPr>
              <a:t>息</a:t>
            </a:r>
            <a:r>
              <a:rPr dirty="0" sz="1000" spc="45">
                <a:solidFill>
                  <a:srgbClr val="4E565F"/>
                </a:solidFill>
                <a:latin typeface="微软雅黑"/>
                <a:cs typeface="微软雅黑"/>
              </a:rPr>
              <a:t>，</a:t>
            </a:r>
            <a:r>
              <a:rPr dirty="0" sz="1000" spc="50">
                <a:solidFill>
                  <a:srgbClr val="4E565F"/>
                </a:solidFill>
                <a:latin typeface="微软雅黑"/>
                <a:cs typeface="微软雅黑"/>
              </a:rPr>
              <a:t>使</a:t>
            </a:r>
            <a:r>
              <a:rPr dirty="0" sz="1000" spc="35">
                <a:solidFill>
                  <a:srgbClr val="4E565F"/>
                </a:solidFill>
                <a:latin typeface="微软雅黑"/>
                <a:cs typeface="微软雅黑"/>
              </a:rPr>
              <a:t>用</a:t>
            </a:r>
            <a:r>
              <a:rPr dirty="0" sz="1000" spc="-10">
                <a:solidFill>
                  <a:srgbClr val="4E565F"/>
                </a:solidFill>
                <a:latin typeface="Arial"/>
                <a:cs typeface="Arial"/>
              </a:rPr>
              <a:t>AP</a:t>
            </a:r>
            <a:r>
              <a:rPr dirty="0" sz="1000" spc="50">
                <a:solidFill>
                  <a:srgbClr val="4E565F"/>
                </a:solidFill>
                <a:latin typeface="Arial"/>
                <a:cs typeface="Arial"/>
              </a:rPr>
              <a:t>I</a:t>
            </a:r>
            <a:r>
              <a:rPr dirty="0" sz="1000" spc="35">
                <a:solidFill>
                  <a:srgbClr val="4E565F"/>
                </a:solidFill>
                <a:latin typeface="微软雅黑"/>
                <a:cs typeface="微软雅黑"/>
              </a:rPr>
              <a:t>沙</a:t>
            </a:r>
            <a:r>
              <a:rPr dirty="0" sz="1000" spc="50">
                <a:solidFill>
                  <a:srgbClr val="4E565F"/>
                </a:solidFill>
                <a:latin typeface="微软雅黑"/>
                <a:cs typeface="微软雅黑"/>
              </a:rPr>
              <a:t>盒</a:t>
            </a:r>
            <a:r>
              <a:rPr dirty="0" sz="1000" spc="35">
                <a:solidFill>
                  <a:srgbClr val="4E565F"/>
                </a:solidFill>
                <a:latin typeface="微软雅黑"/>
                <a:cs typeface="微软雅黑"/>
              </a:rPr>
              <a:t>数</a:t>
            </a:r>
            <a:r>
              <a:rPr dirty="0" sz="1000" spc="-5">
                <a:solidFill>
                  <a:srgbClr val="4E565F"/>
                </a:solidFill>
                <a:latin typeface="微软雅黑"/>
                <a:cs typeface="微软雅黑"/>
              </a:rPr>
              <a:t>据 </a:t>
            </a:r>
            <a:r>
              <a:rPr dirty="0" sz="1000" spc="-5">
                <a:solidFill>
                  <a:srgbClr val="4E565F"/>
                </a:solidFill>
                <a:latin typeface="微软雅黑"/>
                <a:cs typeface="微软雅黑"/>
              </a:rPr>
              <a:t> </a:t>
            </a:r>
            <a:r>
              <a:rPr dirty="0" sz="1000" spc="-5">
                <a:solidFill>
                  <a:srgbClr val="4E565F"/>
                </a:solidFill>
                <a:latin typeface="微软雅黑"/>
                <a:cs typeface="微软雅黑"/>
              </a:rPr>
              <a:t>构建应用程序</a:t>
            </a:r>
            <a:endParaRPr sz="1000">
              <a:latin typeface="微软雅黑"/>
              <a:cs typeface="微软雅黑"/>
            </a:endParaRPr>
          </a:p>
        </p:txBody>
      </p:sp>
      <p:sp>
        <p:nvSpPr>
          <p:cNvPr id="18" name="object 18"/>
          <p:cNvSpPr txBox="1"/>
          <p:nvPr/>
        </p:nvSpPr>
        <p:spPr>
          <a:xfrm>
            <a:off x="7813040" y="4385182"/>
            <a:ext cx="848994" cy="195580"/>
          </a:xfrm>
          <a:prstGeom prst="rect">
            <a:avLst/>
          </a:prstGeom>
        </p:spPr>
        <p:txBody>
          <a:bodyPr wrap="square" lIns="0" tIns="0" rIns="0" bIns="0" rtlCol="0" vert="horz">
            <a:spAutoFit/>
          </a:bodyPr>
          <a:lstStyle/>
          <a:p>
            <a:pPr marL="12700">
              <a:lnSpc>
                <a:spcPct val="100000"/>
              </a:lnSpc>
            </a:pPr>
            <a:r>
              <a:rPr dirty="0" sz="1200" b="1">
                <a:solidFill>
                  <a:srgbClr val="4E565F"/>
                </a:solidFill>
                <a:latin typeface="Arial"/>
                <a:cs typeface="Arial"/>
              </a:rPr>
              <a:t>04.</a:t>
            </a:r>
            <a:r>
              <a:rPr dirty="0" sz="1200" b="1" i="1">
                <a:solidFill>
                  <a:srgbClr val="4E565F"/>
                </a:solidFill>
                <a:latin typeface="微软雅黑"/>
                <a:cs typeface="微软雅黑"/>
              </a:rPr>
              <a:t>沙盒测试</a:t>
            </a:r>
            <a:endParaRPr sz="1200">
              <a:latin typeface="微软雅黑"/>
              <a:cs typeface="微软雅黑"/>
            </a:endParaRPr>
          </a:p>
        </p:txBody>
      </p:sp>
      <p:sp>
        <p:nvSpPr>
          <p:cNvPr id="19" name="object 19"/>
          <p:cNvSpPr txBox="1"/>
          <p:nvPr/>
        </p:nvSpPr>
        <p:spPr>
          <a:xfrm>
            <a:off x="9377933" y="4658359"/>
            <a:ext cx="2002789" cy="1155700"/>
          </a:xfrm>
          <a:prstGeom prst="rect">
            <a:avLst/>
          </a:prstGeom>
        </p:spPr>
        <p:txBody>
          <a:bodyPr wrap="square" lIns="0" tIns="0" rIns="0" bIns="0" rtlCol="0" vert="horz">
            <a:spAutoFit/>
          </a:bodyPr>
          <a:lstStyle/>
          <a:p>
            <a:pPr algn="just" marL="184785" marR="5080" indent="-172720">
              <a:lnSpc>
                <a:spcPct val="150000"/>
              </a:lnSpc>
            </a:pPr>
            <a:r>
              <a:rPr dirty="0" sz="1000" spc="25">
                <a:solidFill>
                  <a:srgbClr val="4E565F"/>
                </a:solidFill>
                <a:latin typeface="Arial Unicode MS"/>
                <a:cs typeface="Arial Unicode MS"/>
              </a:rPr>
              <a:t>✓ </a:t>
            </a:r>
            <a:r>
              <a:rPr dirty="0" sz="1000" spc="10">
                <a:solidFill>
                  <a:srgbClr val="4E565F"/>
                </a:solidFill>
                <a:latin typeface="微软雅黑"/>
                <a:cs typeface="微软雅黑"/>
              </a:rPr>
              <a:t>如果开发者与花旗双方认为可以  </a:t>
            </a:r>
            <a:r>
              <a:rPr dirty="0" sz="1000" spc="0">
                <a:solidFill>
                  <a:srgbClr val="4E565F"/>
                </a:solidFill>
                <a:latin typeface="微软雅黑"/>
                <a:cs typeface="微软雅黑"/>
              </a:rPr>
              <a:t>合</a:t>
            </a:r>
            <a:r>
              <a:rPr dirty="0" sz="1000" spc="10">
                <a:solidFill>
                  <a:srgbClr val="4E565F"/>
                </a:solidFill>
                <a:latin typeface="微软雅黑"/>
                <a:cs typeface="微软雅黑"/>
              </a:rPr>
              <a:t>作，经</a:t>
            </a:r>
            <a:r>
              <a:rPr dirty="0" sz="1000" spc="0">
                <a:solidFill>
                  <a:srgbClr val="4E565F"/>
                </a:solidFill>
                <a:latin typeface="微软雅黑"/>
                <a:cs typeface="微软雅黑"/>
              </a:rPr>
              <a:t>过</a:t>
            </a:r>
            <a:r>
              <a:rPr dirty="0" sz="1000" spc="10">
                <a:solidFill>
                  <a:srgbClr val="4E565F"/>
                </a:solidFill>
                <a:latin typeface="微软雅黑"/>
                <a:cs typeface="微软雅黑"/>
              </a:rPr>
              <a:t>花旗</a:t>
            </a:r>
            <a:r>
              <a:rPr dirty="0" sz="1000" spc="0">
                <a:solidFill>
                  <a:srgbClr val="4E565F"/>
                </a:solidFill>
                <a:latin typeface="微软雅黑"/>
                <a:cs typeface="微软雅黑"/>
              </a:rPr>
              <a:t>的</a:t>
            </a:r>
            <a:r>
              <a:rPr dirty="0" sz="1000" spc="10">
                <a:solidFill>
                  <a:srgbClr val="4E565F"/>
                </a:solidFill>
                <a:latin typeface="微软雅黑"/>
                <a:cs typeface="微软雅黑"/>
              </a:rPr>
              <a:t>调查</a:t>
            </a:r>
            <a:r>
              <a:rPr dirty="0" sz="1000" spc="5">
                <a:solidFill>
                  <a:srgbClr val="4E565F"/>
                </a:solidFill>
                <a:latin typeface="微软雅黑"/>
                <a:cs typeface="微软雅黑"/>
              </a:rPr>
              <a:t>后</a:t>
            </a:r>
            <a:r>
              <a:rPr dirty="0" sz="1000" spc="10">
                <a:solidFill>
                  <a:srgbClr val="4E565F"/>
                </a:solidFill>
                <a:latin typeface="微软雅黑"/>
                <a:cs typeface="微软雅黑"/>
              </a:rPr>
              <a:t>，</a:t>
            </a:r>
            <a:r>
              <a:rPr dirty="0" sz="1000" spc="0">
                <a:solidFill>
                  <a:srgbClr val="4E565F"/>
                </a:solidFill>
                <a:latin typeface="微软雅黑"/>
                <a:cs typeface="微软雅黑"/>
              </a:rPr>
              <a:t>双方 </a:t>
            </a:r>
            <a:r>
              <a:rPr dirty="0" sz="1000" spc="0">
                <a:solidFill>
                  <a:srgbClr val="4E565F"/>
                </a:solidFill>
                <a:latin typeface="微软雅黑"/>
                <a:cs typeface="微软雅黑"/>
              </a:rPr>
              <a:t> </a:t>
            </a:r>
            <a:r>
              <a:rPr dirty="0" sz="1000" spc="-5">
                <a:solidFill>
                  <a:srgbClr val="4E565F"/>
                </a:solidFill>
                <a:latin typeface="微软雅黑"/>
                <a:cs typeface="微软雅黑"/>
              </a:rPr>
              <a:t>将一起进行测试；</a:t>
            </a:r>
            <a:endParaRPr sz="1000">
              <a:latin typeface="微软雅黑"/>
              <a:cs typeface="微软雅黑"/>
            </a:endParaRPr>
          </a:p>
          <a:p>
            <a:pPr algn="just" marL="184785" marR="7620" indent="-172720">
              <a:lnSpc>
                <a:spcPct val="150000"/>
              </a:lnSpc>
            </a:pPr>
            <a:r>
              <a:rPr dirty="0" sz="1000" spc="25">
                <a:solidFill>
                  <a:srgbClr val="4E565F"/>
                </a:solidFill>
                <a:latin typeface="Arial Unicode MS"/>
                <a:cs typeface="Arial Unicode MS"/>
              </a:rPr>
              <a:t>✓ </a:t>
            </a:r>
            <a:r>
              <a:rPr dirty="0" sz="1000" spc="10">
                <a:solidFill>
                  <a:srgbClr val="4E565F"/>
                </a:solidFill>
                <a:latin typeface="微软雅黑"/>
                <a:cs typeface="微软雅黑"/>
              </a:rPr>
              <a:t>测试完成，双方将转向实际经营  </a:t>
            </a:r>
            <a:r>
              <a:rPr dirty="0" sz="1000" spc="-5">
                <a:solidFill>
                  <a:srgbClr val="4E565F"/>
                </a:solidFill>
                <a:latin typeface="微软雅黑"/>
                <a:cs typeface="微软雅黑"/>
              </a:rPr>
              <a:t>的后续步骤</a:t>
            </a:r>
            <a:endParaRPr sz="1000">
              <a:latin typeface="微软雅黑"/>
              <a:cs typeface="微软雅黑"/>
            </a:endParaRPr>
          </a:p>
        </p:txBody>
      </p:sp>
      <p:sp>
        <p:nvSpPr>
          <p:cNvPr id="20" name="object 20"/>
          <p:cNvSpPr txBox="1"/>
          <p:nvPr/>
        </p:nvSpPr>
        <p:spPr>
          <a:xfrm>
            <a:off x="9573514" y="4385182"/>
            <a:ext cx="1610360" cy="195580"/>
          </a:xfrm>
          <a:prstGeom prst="rect">
            <a:avLst/>
          </a:prstGeom>
        </p:spPr>
        <p:txBody>
          <a:bodyPr wrap="square" lIns="0" tIns="0" rIns="0" bIns="0" rtlCol="0" vert="horz">
            <a:spAutoFit/>
          </a:bodyPr>
          <a:lstStyle/>
          <a:p>
            <a:pPr marL="12700">
              <a:lnSpc>
                <a:spcPct val="100000"/>
              </a:lnSpc>
            </a:pPr>
            <a:r>
              <a:rPr dirty="0" sz="1200" b="1">
                <a:solidFill>
                  <a:srgbClr val="4E565F"/>
                </a:solidFill>
                <a:latin typeface="Arial"/>
                <a:cs typeface="Arial"/>
              </a:rPr>
              <a:t>05.</a:t>
            </a:r>
            <a:r>
              <a:rPr dirty="0" sz="1200" b="1" i="1">
                <a:solidFill>
                  <a:srgbClr val="4E565F"/>
                </a:solidFill>
                <a:latin typeface="微软雅黑"/>
                <a:cs typeface="微软雅黑"/>
              </a:rPr>
              <a:t>投入生产的后续步骤</a:t>
            </a:r>
            <a:endParaRPr sz="1200">
              <a:latin typeface="微软雅黑"/>
              <a:cs typeface="微软雅黑"/>
            </a:endParaRPr>
          </a:p>
        </p:txBody>
      </p:sp>
      <p:sp>
        <p:nvSpPr>
          <p:cNvPr id="21" name="object 21"/>
          <p:cNvSpPr/>
          <p:nvPr/>
        </p:nvSpPr>
        <p:spPr>
          <a:xfrm>
            <a:off x="2884932" y="4762500"/>
            <a:ext cx="0" cy="1692275"/>
          </a:xfrm>
          <a:custGeom>
            <a:avLst/>
            <a:gdLst/>
            <a:ahLst/>
            <a:cxnLst/>
            <a:rect l="l" t="t" r="r" b="b"/>
            <a:pathLst>
              <a:path w="0" h="1692275">
                <a:moveTo>
                  <a:pt x="0" y="0"/>
                </a:moveTo>
                <a:lnTo>
                  <a:pt x="0" y="1691995"/>
                </a:lnTo>
              </a:path>
            </a:pathLst>
          </a:custGeom>
          <a:ln w="3175">
            <a:solidFill>
              <a:srgbClr val="BABABA"/>
            </a:solidFill>
          </a:ln>
        </p:spPr>
        <p:txBody>
          <a:bodyPr wrap="square" lIns="0" tIns="0" rIns="0" bIns="0" rtlCol="0"/>
          <a:lstStyle/>
          <a:p/>
        </p:txBody>
      </p:sp>
      <p:sp>
        <p:nvSpPr>
          <p:cNvPr id="22" name="object 22"/>
          <p:cNvSpPr/>
          <p:nvPr/>
        </p:nvSpPr>
        <p:spPr>
          <a:xfrm>
            <a:off x="5026152" y="4762500"/>
            <a:ext cx="0" cy="1692275"/>
          </a:xfrm>
          <a:custGeom>
            <a:avLst/>
            <a:gdLst/>
            <a:ahLst/>
            <a:cxnLst/>
            <a:rect l="l" t="t" r="r" b="b"/>
            <a:pathLst>
              <a:path w="0" h="1692275">
                <a:moveTo>
                  <a:pt x="0" y="0"/>
                </a:moveTo>
                <a:lnTo>
                  <a:pt x="0" y="1691995"/>
                </a:lnTo>
              </a:path>
            </a:pathLst>
          </a:custGeom>
          <a:ln w="3175">
            <a:solidFill>
              <a:srgbClr val="BABABA"/>
            </a:solidFill>
          </a:ln>
        </p:spPr>
        <p:txBody>
          <a:bodyPr wrap="square" lIns="0" tIns="0" rIns="0" bIns="0" rtlCol="0"/>
          <a:lstStyle/>
          <a:p/>
        </p:txBody>
      </p:sp>
      <p:sp>
        <p:nvSpPr>
          <p:cNvPr id="23" name="object 23"/>
          <p:cNvSpPr/>
          <p:nvPr/>
        </p:nvSpPr>
        <p:spPr>
          <a:xfrm>
            <a:off x="7165847" y="4762500"/>
            <a:ext cx="0" cy="1692275"/>
          </a:xfrm>
          <a:custGeom>
            <a:avLst/>
            <a:gdLst/>
            <a:ahLst/>
            <a:cxnLst/>
            <a:rect l="l" t="t" r="r" b="b"/>
            <a:pathLst>
              <a:path w="0" h="1692275">
                <a:moveTo>
                  <a:pt x="0" y="0"/>
                </a:moveTo>
                <a:lnTo>
                  <a:pt x="0" y="1691995"/>
                </a:lnTo>
              </a:path>
            </a:pathLst>
          </a:custGeom>
          <a:ln w="3175">
            <a:solidFill>
              <a:srgbClr val="BABABA"/>
            </a:solidFill>
          </a:ln>
        </p:spPr>
        <p:txBody>
          <a:bodyPr wrap="square" lIns="0" tIns="0" rIns="0" bIns="0" rtlCol="0"/>
          <a:lstStyle/>
          <a:p/>
        </p:txBody>
      </p:sp>
      <p:sp>
        <p:nvSpPr>
          <p:cNvPr id="24" name="object 24"/>
          <p:cNvSpPr/>
          <p:nvPr/>
        </p:nvSpPr>
        <p:spPr>
          <a:xfrm>
            <a:off x="9307068" y="4762500"/>
            <a:ext cx="0" cy="1692275"/>
          </a:xfrm>
          <a:custGeom>
            <a:avLst/>
            <a:gdLst/>
            <a:ahLst/>
            <a:cxnLst/>
            <a:rect l="l" t="t" r="r" b="b"/>
            <a:pathLst>
              <a:path w="0" h="1692275">
                <a:moveTo>
                  <a:pt x="0" y="0"/>
                </a:moveTo>
                <a:lnTo>
                  <a:pt x="0" y="1691995"/>
                </a:lnTo>
              </a:path>
            </a:pathLst>
          </a:custGeom>
          <a:ln w="3175">
            <a:solidFill>
              <a:srgbClr val="BABABA"/>
            </a:solidFill>
          </a:ln>
        </p:spPr>
        <p:txBody>
          <a:bodyPr wrap="square" lIns="0" tIns="0" rIns="0" bIns="0" rtlCol="0"/>
          <a:lstStyle/>
          <a:p/>
        </p:txBody>
      </p:sp>
      <p:sp>
        <p:nvSpPr>
          <p:cNvPr id="25" name="object 25"/>
          <p:cNvSpPr txBox="1"/>
          <p:nvPr/>
        </p:nvSpPr>
        <p:spPr>
          <a:xfrm>
            <a:off x="77215" y="6661292"/>
            <a:ext cx="2563495" cy="158750"/>
          </a:xfrm>
          <a:prstGeom prst="rect">
            <a:avLst/>
          </a:prstGeom>
        </p:spPr>
        <p:txBody>
          <a:bodyPr wrap="square" lIns="0" tIns="0" rIns="0" bIns="0" rtlCol="0" vert="horz">
            <a:spAutoFit/>
          </a:bodyPr>
          <a:lstStyle/>
          <a:p>
            <a:pPr marL="12700">
              <a:lnSpc>
                <a:spcPts val="1150"/>
              </a:lnSpc>
            </a:pPr>
            <a:r>
              <a:rPr dirty="0" sz="1050" spc="-55" i="1">
                <a:solidFill>
                  <a:srgbClr val="4F555F"/>
                </a:solidFill>
                <a:latin typeface="微软雅黑"/>
                <a:cs typeface="微软雅黑"/>
              </a:rPr>
              <a:t>来源：</a:t>
            </a:r>
            <a:r>
              <a:rPr dirty="0" sz="1050" spc="-65" i="1">
                <a:solidFill>
                  <a:srgbClr val="4F555F"/>
                </a:solidFill>
                <a:latin typeface="微软雅黑"/>
                <a:cs typeface="微软雅黑"/>
              </a:rPr>
              <a:t> </a:t>
            </a:r>
            <a:r>
              <a:rPr dirty="0" sz="1050" spc="-45" i="1">
                <a:solidFill>
                  <a:srgbClr val="4F555F"/>
                </a:solidFill>
                <a:latin typeface="微软雅黑"/>
                <a:cs typeface="微软雅黑"/>
              </a:rPr>
              <a:t>花旗银行开发者中心官网，</a:t>
            </a:r>
            <a:r>
              <a:rPr dirty="0" sz="1000" spc="-45" i="1">
                <a:solidFill>
                  <a:srgbClr val="4F555F"/>
                </a:solidFill>
                <a:latin typeface="Arial"/>
                <a:cs typeface="Arial"/>
              </a:rPr>
              <a:t>2019</a:t>
            </a:r>
            <a:r>
              <a:rPr dirty="0" sz="1050" spc="-45" i="1">
                <a:solidFill>
                  <a:srgbClr val="4F555F"/>
                </a:solidFill>
                <a:latin typeface="微软雅黑"/>
                <a:cs typeface="微软雅黑"/>
              </a:rPr>
              <a:t>年</a:t>
            </a:r>
            <a:r>
              <a:rPr dirty="0" sz="1000" spc="-45" i="1">
                <a:solidFill>
                  <a:srgbClr val="4F555F"/>
                </a:solidFill>
                <a:latin typeface="Arial"/>
                <a:cs typeface="Arial"/>
              </a:rPr>
              <a:t>6</a:t>
            </a:r>
            <a:r>
              <a:rPr dirty="0" sz="1050" spc="-45" i="1">
                <a:solidFill>
                  <a:srgbClr val="4F555F"/>
                </a:solidFill>
                <a:latin typeface="微软雅黑"/>
                <a:cs typeface="微软雅黑"/>
              </a:rPr>
              <a:t>月</a:t>
            </a:r>
            <a:endParaRPr sz="1050">
              <a:latin typeface="微软雅黑"/>
              <a:cs typeface="微软雅黑"/>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latin typeface="微软雅黑"/>
                <a:cs typeface="微软雅黑"/>
              </a:rPr>
              <a:t>solarisBank</a:t>
            </a:r>
            <a:r>
              <a:rPr dirty="0">
                <a:solidFill>
                  <a:srgbClr val="1D9ED2"/>
                </a:solidFill>
              </a:rPr>
              <a:t>：通过“银行即服务”平台，连接银行与合作伙</a:t>
            </a:r>
          </a:p>
          <a:p>
            <a:pPr marL="12700">
              <a:lnSpc>
                <a:spcPts val="2735"/>
              </a:lnSpc>
            </a:pPr>
            <a:r>
              <a:rPr dirty="0" spc="-5">
                <a:solidFill>
                  <a:srgbClr val="1D9ED2"/>
                </a:solidFill>
              </a:rPr>
              <a:t>伴，把银行服务无缝集合到非银企业的产品中</a:t>
            </a:r>
          </a:p>
        </p:txBody>
      </p:sp>
      <p:sp>
        <p:nvSpPr>
          <p:cNvPr id="5" name="object 5"/>
          <p:cNvSpPr txBox="1">
            <a:spLocks noGrp="1"/>
          </p:cNvSpPr>
          <p:nvPr>
            <p:ph type="body" idx="1"/>
          </p:nvPr>
        </p:nvSpPr>
        <p:spPr>
          <a:prstGeom prst="rect"/>
        </p:spPr>
        <p:txBody>
          <a:bodyPr wrap="square" lIns="0" tIns="0" rIns="0" bIns="0" rtlCol="0" vert="horz">
            <a:spAutoFit/>
          </a:bodyPr>
          <a:lstStyle/>
          <a:p>
            <a:pPr marL="589280" marR="5080" indent="-287020">
              <a:lnSpc>
                <a:spcPct val="150000"/>
              </a:lnSpc>
            </a:pPr>
            <a:r>
              <a:rPr dirty="0" spc="540">
                <a:solidFill>
                  <a:srgbClr val="1D9FD1"/>
                </a:solidFill>
                <a:latin typeface="Arial Unicode MS"/>
                <a:cs typeface="Arial Unicode MS"/>
              </a:rPr>
              <a:t>◆ </a:t>
            </a:r>
            <a:r>
              <a:rPr dirty="0"/>
              <a:t>由于资金、技术等条件限制，中小银行难以如花旗银行等大型银行一样自建或者通过投资的方式建立自己的开放银行平台。在这一背景  </a:t>
            </a:r>
            <a:r>
              <a:rPr dirty="0" spc="-5"/>
              <a:t>下，为中小银行提供开放银行服务的“第三方开放银行平台”应运而生，美国的</a:t>
            </a:r>
            <a:r>
              <a:rPr dirty="0" spc="-5">
                <a:latin typeface="Arial"/>
                <a:cs typeface="Arial"/>
              </a:rPr>
              <a:t>Yodlee</a:t>
            </a:r>
            <a:r>
              <a:rPr dirty="0" spc="-5"/>
              <a:t>和德国的</a:t>
            </a:r>
            <a:r>
              <a:rPr dirty="0" spc="-5">
                <a:latin typeface="Arial"/>
                <a:cs typeface="Arial"/>
              </a:rPr>
              <a:t>solarisBank</a:t>
            </a:r>
            <a:r>
              <a:rPr dirty="0" spc="-5"/>
              <a:t>便是其中翘楚。</a:t>
            </a:r>
          </a:p>
          <a:p>
            <a:pPr marL="302895">
              <a:lnSpc>
                <a:spcPct val="100000"/>
              </a:lnSpc>
              <a:spcBef>
                <a:spcPts val="840"/>
              </a:spcBef>
            </a:pPr>
            <a:r>
              <a:rPr dirty="0" spc="545">
                <a:solidFill>
                  <a:srgbClr val="1D9FD1"/>
                </a:solidFill>
                <a:latin typeface="Arial Unicode MS"/>
                <a:cs typeface="Arial Unicode MS"/>
              </a:rPr>
              <a:t>◆</a:t>
            </a:r>
            <a:r>
              <a:rPr dirty="0" spc="795">
                <a:solidFill>
                  <a:srgbClr val="1D9FD1"/>
                </a:solidFill>
                <a:latin typeface="Arial Unicode MS"/>
                <a:cs typeface="Arial Unicode MS"/>
              </a:rPr>
              <a:t> </a:t>
            </a:r>
            <a:r>
              <a:rPr dirty="0" spc="15"/>
              <a:t>成立于</a:t>
            </a:r>
            <a:r>
              <a:rPr dirty="0" spc="15">
                <a:latin typeface="Arial"/>
                <a:cs typeface="Arial"/>
              </a:rPr>
              <a:t>2016</a:t>
            </a:r>
            <a:r>
              <a:rPr dirty="0" spc="15"/>
              <a:t>年</a:t>
            </a:r>
            <a:r>
              <a:rPr dirty="0" spc="15">
                <a:latin typeface="Arial"/>
                <a:cs typeface="Arial"/>
              </a:rPr>
              <a:t>3</a:t>
            </a:r>
            <a:r>
              <a:rPr dirty="0" spc="15"/>
              <a:t>月的</a:t>
            </a:r>
            <a:r>
              <a:rPr dirty="0" spc="15">
                <a:latin typeface="Arial"/>
                <a:cs typeface="Arial"/>
              </a:rPr>
              <a:t>solarisBank</a:t>
            </a:r>
            <a:r>
              <a:rPr dirty="0" spc="15"/>
              <a:t>是总部位于德国柏林的一家具有银行牌照的金融科技公司，可以通过其执照权利进入整个欧盟市场。</a:t>
            </a:r>
          </a:p>
          <a:p>
            <a:pPr marL="589280" marR="9525">
              <a:lnSpc>
                <a:spcPct val="150000"/>
              </a:lnSpc>
            </a:pPr>
            <a:r>
              <a:rPr dirty="0" spc="-5">
                <a:latin typeface="Arial"/>
                <a:cs typeface="Arial"/>
              </a:rPr>
              <a:t>solarisBank</a:t>
            </a:r>
            <a:r>
              <a:rPr dirty="0" spc="-5"/>
              <a:t>提供了一个完全数字化的</a:t>
            </a:r>
            <a:r>
              <a:rPr dirty="0" spc="-5" b="1" i="1">
                <a:solidFill>
                  <a:srgbClr val="1D9FD1"/>
                </a:solidFill>
                <a:latin typeface="微软雅黑"/>
                <a:cs typeface="微软雅黑"/>
              </a:rPr>
              <a:t>“银行即服务”（ </a:t>
            </a:r>
            <a:r>
              <a:rPr dirty="0" spc="-5" b="1">
                <a:solidFill>
                  <a:srgbClr val="1D9FD1"/>
                </a:solidFill>
                <a:latin typeface="Arial"/>
                <a:cs typeface="Arial"/>
              </a:rPr>
              <a:t>banking-as-a-service</a:t>
            </a:r>
            <a:r>
              <a:rPr dirty="0" spc="-5" b="1" i="1">
                <a:solidFill>
                  <a:srgbClr val="1D9FD1"/>
                </a:solidFill>
                <a:latin typeface="微软雅黑"/>
                <a:cs typeface="微软雅黑"/>
              </a:rPr>
              <a:t>）平台</a:t>
            </a:r>
            <a:r>
              <a:rPr dirty="0" spc="-5"/>
              <a:t>，使得非银企业可以通过使用该平台的</a:t>
            </a:r>
            <a:r>
              <a:rPr dirty="0" spc="-5">
                <a:latin typeface="Arial"/>
                <a:cs typeface="Arial"/>
              </a:rPr>
              <a:t>API</a:t>
            </a:r>
            <a:r>
              <a:rPr dirty="0" spc="-5"/>
              <a:t>将银行  </a:t>
            </a:r>
            <a:r>
              <a:rPr dirty="0"/>
              <a:t>服务集合到自己的产品中，构建自己的金融服务，实现银行与合作伙伴的无缝连接。</a:t>
            </a:r>
          </a:p>
          <a:p>
            <a:pPr marL="302895">
              <a:lnSpc>
                <a:spcPct val="100000"/>
              </a:lnSpc>
              <a:spcBef>
                <a:spcPts val="840"/>
              </a:spcBef>
            </a:pPr>
            <a:r>
              <a:rPr dirty="0" spc="540">
                <a:solidFill>
                  <a:srgbClr val="1D9FD1"/>
                </a:solidFill>
                <a:latin typeface="Arial Unicode MS"/>
                <a:cs typeface="Arial Unicode MS"/>
              </a:rPr>
              <a:t>◆</a:t>
            </a:r>
            <a:r>
              <a:rPr dirty="0" spc="695">
                <a:solidFill>
                  <a:srgbClr val="1D9FD1"/>
                </a:solidFill>
                <a:latin typeface="Arial Unicode MS"/>
                <a:cs typeface="Arial Unicode MS"/>
              </a:rPr>
              <a:t> </a:t>
            </a:r>
            <a:r>
              <a:rPr dirty="0" spc="10"/>
              <a:t>其官网数据显示，截至</a:t>
            </a:r>
            <a:r>
              <a:rPr dirty="0" spc="10">
                <a:latin typeface="Arial"/>
                <a:cs typeface="Arial"/>
              </a:rPr>
              <a:t>2019</a:t>
            </a:r>
            <a:r>
              <a:rPr dirty="0" spc="10"/>
              <a:t>年</a:t>
            </a:r>
            <a:r>
              <a:rPr dirty="0" spc="10">
                <a:latin typeface="Arial"/>
                <a:cs typeface="Arial"/>
              </a:rPr>
              <a:t>6</a:t>
            </a:r>
            <a:r>
              <a:rPr dirty="0" spc="10"/>
              <a:t>月，</a:t>
            </a:r>
            <a:r>
              <a:rPr dirty="0" spc="10">
                <a:latin typeface="Arial"/>
                <a:cs typeface="Arial"/>
              </a:rPr>
              <a:t>solarisBank</a:t>
            </a:r>
            <a:r>
              <a:rPr dirty="0" spc="10"/>
              <a:t>提供</a:t>
            </a:r>
            <a:r>
              <a:rPr dirty="0" spc="10" b="1" i="1">
                <a:solidFill>
                  <a:srgbClr val="1D9FD1"/>
                </a:solidFill>
                <a:latin typeface="微软雅黑"/>
                <a:cs typeface="微软雅黑"/>
              </a:rPr>
              <a:t>超过</a:t>
            </a:r>
            <a:r>
              <a:rPr dirty="0" spc="10" b="1">
                <a:solidFill>
                  <a:srgbClr val="1D9FD1"/>
                </a:solidFill>
                <a:latin typeface="Arial"/>
                <a:cs typeface="Arial"/>
              </a:rPr>
              <a:t>180</a:t>
            </a:r>
            <a:r>
              <a:rPr dirty="0" spc="10" b="1" i="1">
                <a:solidFill>
                  <a:srgbClr val="1D9FD1"/>
                </a:solidFill>
                <a:latin typeface="微软雅黑"/>
                <a:cs typeface="微软雅黑"/>
              </a:rPr>
              <a:t>个</a:t>
            </a:r>
            <a:r>
              <a:rPr dirty="0" spc="10" b="1">
                <a:solidFill>
                  <a:srgbClr val="1D9FD1"/>
                </a:solidFill>
                <a:latin typeface="Arial"/>
                <a:cs typeface="Arial"/>
              </a:rPr>
              <a:t>API</a:t>
            </a:r>
            <a:r>
              <a:rPr dirty="0" spc="10" b="1" i="1">
                <a:solidFill>
                  <a:srgbClr val="1D9FD1"/>
                </a:solidFill>
                <a:latin typeface="微软雅黑"/>
                <a:cs typeface="微软雅黑"/>
              </a:rPr>
              <a:t>接口</a:t>
            </a:r>
            <a:r>
              <a:rPr dirty="0" spc="10"/>
              <a:t>，涉及数字银行与银行卡、贷款、支付、认证、区块链共</a:t>
            </a:r>
            <a:r>
              <a:rPr dirty="0" spc="10" b="1" i="1">
                <a:solidFill>
                  <a:srgbClr val="1D9FD1"/>
                </a:solidFill>
                <a:latin typeface="微软雅黑"/>
                <a:cs typeface="微软雅黑"/>
              </a:rPr>
              <a:t>五大</a:t>
            </a:r>
          </a:p>
          <a:p>
            <a:pPr marL="589280">
              <a:lnSpc>
                <a:spcPct val="100000"/>
              </a:lnSpc>
              <a:spcBef>
                <a:spcPts val="840"/>
              </a:spcBef>
            </a:pPr>
            <a:r>
              <a:rPr dirty="0" spc="-5" b="1" i="1">
                <a:solidFill>
                  <a:srgbClr val="1D9FD1"/>
                </a:solidFill>
                <a:latin typeface="微软雅黑"/>
                <a:cs typeface="微软雅黑"/>
              </a:rPr>
              <a:t>类功能</a:t>
            </a:r>
            <a:r>
              <a:rPr dirty="0" spc="-5"/>
              <a:t>，包括数字银行、银行卡、消费贷款、中小企业贷款、支付、虚拟</a:t>
            </a:r>
            <a:r>
              <a:rPr dirty="0" spc="-5">
                <a:latin typeface="Arial"/>
                <a:cs typeface="Arial"/>
              </a:rPr>
              <a:t>IBAN</a:t>
            </a:r>
            <a:r>
              <a:rPr dirty="0" spc="-5"/>
              <a:t>账户、</a:t>
            </a:r>
            <a:r>
              <a:rPr dirty="0" spc="-5">
                <a:latin typeface="Arial"/>
                <a:cs typeface="Arial"/>
              </a:rPr>
              <a:t>KYC</a:t>
            </a:r>
            <a:r>
              <a:rPr dirty="0" spc="-5"/>
              <a:t>平台、区块链工厂共</a:t>
            </a:r>
            <a:r>
              <a:rPr dirty="0" spc="-5" b="1" i="1">
                <a:solidFill>
                  <a:srgbClr val="1D9FD1"/>
                </a:solidFill>
                <a:latin typeface="微软雅黑"/>
                <a:cs typeface="微软雅黑"/>
              </a:rPr>
              <a:t>八种服务</a:t>
            </a:r>
            <a:r>
              <a:rPr dirty="0" spc="-5">
                <a:solidFill>
                  <a:srgbClr val="1A9FD2"/>
                </a:solidFill>
              </a:rPr>
              <a:t>。</a:t>
            </a:r>
          </a:p>
        </p:txBody>
      </p:sp>
      <p:sp>
        <p:nvSpPr>
          <p:cNvPr id="6" name="object 6"/>
          <p:cNvSpPr/>
          <p:nvPr/>
        </p:nvSpPr>
        <p:spPr>
          <a:xfrm>
            <a:off x="3012948" y="3956303"/>
            <a:ext cx="0" cy="1668780"/>
          </a:xfrm>
          <a:custGeom>
            <a:avLst/>
            <a:gdLst/>
            <a:ahLst/>
            <a:cxnLst/>
            <a:rect l="l" t="t" r="r" b="b"/>
            <a:pathLst>
              <a:path w="0" h="1668779">
                <a:moveTo>
                  <a:pt x="0" y="1668310"/>
                </a:moveTo>
                <a:lnTo>
                  <a:pt x="0" y="0"/>
                </a:lnTo>
              </a:path>
            </a:pathLst>
          </a:custGeom>
          <a:ln w="3175">
            <a:solidFill>
              <a:srgbClr val="BABABA"/>
            </a:solidFill>
          </a:ln>
        </p:spPr>
        <p:txBody>
          <a:bodyPr wrap="square" lIns="0" tIns="0" rIns="0" bIns="0" rtlCol="0"/>
          <a:lstStyle/>
          <a:p/>
        </p:txBody>
      </p:sp>
      <p:sp>
        <p:nvSpPr>
          <p:cNvPr id="7" name="object 7"/>
          <p:cNvSpPr/>
          <p:nvPr/>
        </p:nvSpPr>
        <p:spPr>
          <a:xfrm>
            <a:off x="2853689" y="4490465"/>
            <a:ext cx="320040" cy="321945"/>
          </a:xfrm>
          <a:custGeom>
            <a:avLst/>
            <a:gdLst/>
            <a:ahLst/>
            <a:cxnLst/>
            <a:rect l="l" t="t" r="r" b="b"/>
            <a:pathLst>
              <a:path w="320039" h="321945">
                <a:moveTo>
                  <a:pt x="160020" y="0"/>
                </a:moveTo>
                <a:lnTo>
                  <a:pt x="109435" y="8199"/>
                </a:lnTo>
                <a:lnTo>
                  <a:pt x="65507" y="31028"/>
                </a:lnTo>
                <a:lnTo>
                  <a:pt x="30870" y="65836"/>
                </a:lnTo>
                <a:lnTo>
                  <a:pt x="8156" y="109971"/>
                </a:lnTo>
                <a:lnTo>
                  <a:pt x="0" y="160781"/>
                </a:lnTo>
                <a:lnTo>
                  <a:pt x="8156" y="211592"/>
                </a:lnTo>
                <a:lnTo>
                  <a:pt x="30870" y="255727"/>
                </a:lnTo>
                <a:lnTo>
                  <a:pt x="65507" y="290535"/>
                </a:lnTo>
                <a:lnTo>
                  <a:pt x="109435" y="313364"/>
                </a:lnTo>
                <a:lnTo>
                  <a:pt x="160020" y="321563"/>
                </a:lnTo>
                <a:lnTo>
                  <a:pt x="210604" y="313364"/>
                </a:lnTo>
                <a:lnTo>
                  <a:pt x="254532" y="290535"/>
                </a:lnTo>
                <a:lnTo>
                  <a:pt x="289169" y="255727"/>
                </a:lnTo>
                <a:lnTo>
                  <a:pt x="311883" y="211592"/>
                </a:lnTo>
                <a:lnTo>
                  <a:pt x="320040" y="160781"/>
                </a:lnTo>
                <a:lnTo>
                  <a:pt x="311883" y="109971"/>
                </a:lnTo>
                <a:lnTo>
                  <a:pt x="289169" y="65836"/>
                </a:lnTo>
                <a:lnTo>
                  <a:pt x="254532" y="31028"/>
                </a:lnTo>
                <a:lnTo>
                  <a:pt x="210604" y="8199"/>
                </a:lnTo>
                <a:lnTo>
                  <a:pt x="160020" y="0"/>
                </a:lnTo>
                <a:close/>
              </a:path>
            </a:pathLst>
          </a:custGeom>
          <a:solidFill>
            <a:srgbClr val="F9F9F9"/>
          </a:solidFill>
        </p:spPr>
        <p:txBody>
          <a:bodyPr wrap="square" lIns="0" tIns="0" rIns="0" bIns="0" rtlCol="0"/>
          <a:lstStyle/>
          <a:p/>
        </p:txBody>
      </p:sp>
      <p:sp>
        <p:nvSpPr>
          <p:cNvPr id="8" name="object 8"/>
          <p:cNvSpPr/>
          <p:nvPr/>
        </p:nvSpPr>
        <p:spPr>
          <a:xfrm>
            <a:off x="2853689" y="4490465"/>
            <a:ext cx="320040" cy="321945"/>
          </a:xfrm>
          <a:custGeom>
            <a:avLst/>
            <a:gdLst/>
            <a:ahLst/>
            <a:cxnLst/>
            <a:rect l="l" t="t" r="r" b="b"/>
            <a:pathLst>
              <a:path w="320039" h="321945">
                <a:moveTo>
                  <a:pt x="0" y="160781"/>
                </a:moveTo>
                <a:lnTo>
                  <a:pt x="8156" y="109971"/>
                </a:lnTo>
                <a:lnTo>
                  <a:pt x="30870" y="65836"/>
                </a:lnTo>
                <a:lnTo>
                  <a:pt x="65507" y="31028"/>
                </a:lnTo>
                <a:lnTo>
                  <a:pt x="109435" y="8199"/>
                </a:lnTo>
                <a:lnTo>
                  <a:pt x="160020" y="0"/>
                </a:lnTo>
                <a:lnTo>
                  <a:pt x="210604" y="8199"/>
                </a:lnTo>
                <a:lnTo>
                  <a:pt x="254532" y="31028"/>
                </a:lnTo>
                <a:lnTo>
                  <a:pt x="289169" y="65836"/>
                </a:lnTo>
                <a:lnTo>
                  <a:pt x="311883" y="109971"/>
                </a:lnTo>
                <a:lnTo>
                  <a:pt x="320040" y="160781"/>
                </a:lnTo>
                <a:lnTo>
                  <a:pt x="311883" y="211592"/>
                </a:lnTo>
                <a:lnTo>
                  <a:pt x="289169" y="255727"/>
                </a:lnTo>
                <a:lnTo>
                  <a:pt x="254532" y="290535"/>
                </a:lnTo>
                <a:lnTo>
                  <a:pt x="210604" y="313364"/>
                </a:lnTo>
                <a:lnTo>
                  <a:pt x="160020" y="321563"/>
                </a:lnTo>
                <a:lnTo>
                  <a:pt x="109435" y="313364"/>
                </a:lnTo>
                <a:lnTo>
                  <a:pt x="65507" y="290535"/>
                </a:lnTo>
                <a:lnTo>
                  <a:pt x="30870" y="255727"/>
                </a:lnTo>
                <a:lnTo>
                  <a:pt x="8156" y="211592"/>
                </a:lnTo>
                <a:lnTo>
                  <a:pt x="0" y="160781"/>
                </a:lnTo>
                <a:close/>
              </a:path>
            </a:pathLst>
          </a:custGeom>
          <a:ln w="19812">
            <a:solidFill>
              <a:srgbClr val="7E7E7E"/>
            </a:solidFill>
          </a:ln>
        </p:spPr>
        <p:txBody>
          <a:bodyPr wrap="square" lIns="0" tIns="0" rIns="0" bIns="0" rtlCol="0"/>
          <a:lstStyle/>
          <a:p/>
        </p:txBody>
      </p:sp>
      <p:sp>
        <p:nvSpPr>
          <p:cNvPr id="9" name="object 9"/>
          <p:cNvSpPr/>
          <p:nvPr/>
        </p:nvSpPr>
        <p:spPr>
          <a:xfrm>
            <a:off x="2853689" y="5359146"/>
            <a:ext cx="320040" cy="321945"/>
          </a:xfrm>
          <a:custGeom>
            <a:avLst/>
            <a:gdLst/>
            <a:ahLst/>
            <a:cxnLst/>
            <a:rect l="l" t="t" r="r" b="b"/>
            <a:pathLst>
              <a:path w="320039" h="321945">
                <a:moveTo>
                  <a:pt x="160020" y="0"/>
                </a:moveTo>
                <a:lnTo>
                  <a:pt x="109435" y="8199"/>
                </a:lnTo>
                <a:lnTo>
                  <a:pt x="65507" y="31028"/>
                </a:lnTo>
                <a:lnTo>
                  <a:pt x="30870" y="65836"/>
                </a:lnTo>
                <a:lnTo>
                  <a:pt x="8156" y="109971"/>
                </a:lnTo>
                <a:lnTo>
                  <a:pt x="0" y="160781"/>
                </a:lnTo>
                <a:lnTo>
                  <a:pt x="8156" y="211601"/>
                </a:lnTo>
                <a:lnTo>
                  <a:pt x="30870" y="255738"/>
                </a:lnTo>
                <a:lnTo>
                  <a:pt x="65507" y="290542"/>
                </a:lnTo>
                <a:lnTo>
                  <a:pt x="109435" y="313367"/>
                </a:lnTo>
                <a:lnTo>
                  <a:pt x="160020" y="321563"/>
                </a:lnTo>
                <a:lnTo>
                  <a:pt x="210604" y="313367"/>
                </a:lnTo>
                <a:lnTo>
                  <a:pt x="254532" y="290542"/>
                </a:lnTo>
                <a:lnTo>
                  <a:pt x="289169" y="255738"/>
                </a:lnTo>
                <a:lnTo>
                  <a:pt x="311883" y="211601"/>
                </a:lnTo>
                <a:lnTo>
                  <a:pt x="320040" y="160781"/>
                </a:lnTo>
                <a:lnTo>
                  <a:pt x="311883" y="109971"/>
                </a:lnTo>
                <a:lnTo>
                  <a:pt x="289169" y="65836"/>
                </a:lnTo>
                <a:lnTo>
                  <a:pt x="254532" y="31028"/>
                </a:lnTo>
                <a:lnTo>
                  <a:pt x="210604" y="8199"/>
                </a:lnTo>
                <a:lnTo>
                  <a:pt x="160020" y="0"/>
                </a:lnTo>
                <a:close/>
              </a:path>
            </a:pathLst>
          </a:custGeom>
          <a:solidFill>
            <a:srgbClr val="F9F9F9"/>
          </a:solidFill>
        </p:spPr>
        <p:txBody>
          <a:bodyPr wrap="square" lIns="0" tIns="0" rIns="0" bIns="0" rtlCol="0"/>
          <a:lstStyle/>
          <a:p/>
        </p:txBody>
      </p:sp>
      <p:sp>
        <p:nvSpPr>
          <p:cNvPr id="10" name="object 10"/>
          <p:cNvSpPr/>
          <p:nvPr/>
        </p:nvSpPr>
        <p:spPr>
          <a:xfrm>
            <a:off x="2853689" y="5359146"/>
            <a:ext cx="320040" cy="321945"/>
          </a:xfrm>
          <a:custGeom>
            <a:avLst/>
            <a:gdLst/>
            <a:ahLst/>
            <a:cxnLst/>
            <a:rect l="l" t="t" r="r" b="b"/>
            <a:pathLst>
              <a:path w="320039" h="321945">
                <a:moveTo>
                  <a:pt x="0" y="160781"/>
                </a:moveTo>
                <a:lnTo>
                  <a:pt x="8156" y="109971"/>
                </a:lnTo>
                <a:lnTo>
                  <a:pt x="30870" y="65836"/>
                </a:lnTo>
                <a:lnTo>
                  <a:pt x="65507" y="31028"/>
                </a:lnTo>
                <a:lnTo>
                  <a:pt x="109435" y="8199"/>
                </a:lnTo>
                <a:lnTo>
                  <a:pt x="160020" y="0"/>
                </a:lnTo>
                <a:lnTo>
                  <a:pt x="210604" y="8199"/>
                </a:lnTo>
                <a:lnTo>
                  <a:pt x="254532" y="31028"/>
                </a:lnTo>
                <a:lnTo>
                  <a:pt x="289169" y="65836"/>
                </a:lnTo>
                <a:lnTo>
                  <a:pt x="311883" y="109971"/>
                </a:lnTo>
                <a:lnTo>
                  <a:pt x="320040" y="160781"/>
                </a:lnTo>
                <a:lnTo>
                  <a:pt x="311883" y="211601"/>
                </a:lnTo>
                <a:lnTo>
                  <a:pt x="289169" y="255738"/>
                </a:lnTo>
                <a:lnTo>
                  <a:pt x="254532" y="290542"/>
                </a:lnTo>
                <a:lnTo>
                  <a:pt x="210604" y="313367"/>
                </a:lnTo>
                <a:lnTo>
                  <a:pt x="160020" y="321563"/>
                </a:lnTo>
                <a:lnTo>
                  <a:pt x="109435" y="313367"/>
                </a:lnTo>
                <a:lnTo>
                  <a:pt x="65507" y="290542"/>
                </a:lnTo>
                <a:lnTo>
                  <a:pt x="30870" y="255738"/>
                </a:lnTo>
                <a:lnTo>
                  <a:pt x="8156" y="211601"/>
                </a:lnTo>
                <a:lnTo>
                  <a:pt x="0" y="160781"/>
                </a:lnTo>
                <a:close/>
              </a:path>
            </a:pathLst>
          </a:custGeom>
          <a:ln w="19812">
            <a:solidFill>
              <a:srgbClr val="7E7E7E"/>
            </a:solidFill>
          </a:ln>
        </p:spPr>
        <p:txBody>
          <a:bodyPr wrap="square" lIns="0" tIns="0" rIns="0" bIns="0" rtlCol="0"/>
          <a:lstStyle/>
          <a:p/>
        </p:txBody>
      </p:sp>
      <p:sp>
        <p:nvSpPr>
          <p:cNvPr id="11" name="object 11"/>
          <p:cNvSpPr/>
          <p:nvPr/>
        </p:nvSpPr>
        <p:spPr>
          <a:xfrm>
            <a:off x="743712" y="3956303"/>
            <a:ext cx="0" cy="1668780"/>
          </a:xfrm>
          <a:custGeom>
            <a:avLst/>
            <a:gdLst/>
            <a:ahLst/>
            <a:cxnLst/>
            <a:rect l="l" t="t" r="r" b="b"/>
            <a:pathLst>
              <a:path w="0" h="1668779">
                <a:moveTo>
                  <a:pt x="0" y="1668310"/>
                </a:moveTo>
                <a:lnTo>
                  <a:pt x="0" y="0"/>
                </a:lnTo>
              </a:path>
            </a:pathLst>
          </a:custGeom>
          <a:ln w="3175">
            <a:solidFill>
              <a:srgbClr val="BABABA"/>
            </a:solidFill>
          </a:ln>
        </p:spPr>
        <p:txBody>
          <a:bodyPr wrap="square" lIns="0" tIns="0" rIns="0" bIns="0" rtlCol="0"/>
          <a:lstStyle/>
          <a:p/>
        </p:txBody>
      </p:sp>
      <p:sp>
        <p:nvSpPr>
          <p:cNvPr id="12" name="object 12"/>
          <p:cNvSpPr/>
          <p:nvPr/>
        </p:nvSpPr>
        <p:spPr>
          <a:xfrm>
            <a:off x="582930" y="4490465"/>
            <a:ext cx="321945" cy="321945"/>
          </a:xfrm>
          <a:custGeom>
            <a:avLst/>
            <a:gdLst/>
            <a:ahLst/>
            <a:cxnLst/>
            <a:rect l="l" t="t" r="r" b="b"/>
            <a:pathLst>
              <a:path w="321944" h="321945">
                <a:moveTo>
                  <a:pt x="160782" y="0"/>
                </a:moveTo>
                <a:lnTo>
                  <a:pt x="109962" y="8199"/>
                </a:lnTo>
                <a:lnTo>
                  <a:pt x="65825" y="31028"/>
                </a:lnTo>
                <a:lnTo>
                  <a:pt x="31021" y="65836"/>
                </a:lnTo>
                <a:lnTo>
                  <a:pt x="8196" y="109971"/>
                </a:lnTo>
                <a:lnTo>
                  <a:pt x="0" y="160781"/>
                </a:lnTo>
                <a:lnTo>
                  <a:pt x="8196" y="211592"/>
                </a:lnTo>
                <a:lnTo>
                  <a:pt x="31021" y="255727"/>
                </a:lnTo>
                <a:lnTo>
                  <a:pt x="65825" y="290535"/>
                </a:lnTo>
                <a:lnTo>
                  <a:pt x="109962" y="313364"/>
                </a:lnTo>
                <a:lnTo>
                  <a:pt x="160782" y="321563"/>
                </a:lnTo>
                <a:lnTo>
                  <a:pt x="211601" y="313364"/>
                </a:lnTo>
                <a:lnTo>
                  <a:pt x="255738" y="290535"/>
                </a:lnTo>
                <a:lnTo>
                  <a:pt x="290542" y="255727"/>
                </a:lnTo>
                <a:lnTo>
                  <a:pt x="313367" y="211592"/>
                </a:lnTo>
                <a:lnTo>
                  <a:pt x="321564" y="160781"/>
                </a:lnTo>
                <a:lnTo>
                  <a:pt x="313367" y="109971"/>
                </a:lnTo>
                <a:lnTo>
                  <a:pt x="290542" y="65836"/>
                </a:lnTo>
                <a:lnTo>
                  <a:pt x="255738" y="31028"/>
                </a:lnTo>
                <a:lnTo>
                  <a:pt x="211601" y="8199"/>
                </a:lnTo>
                <a:lnTo>
                  <a:pt x="160782" y="0"/>
                </a:lnTo>
                <a:close/>
              </a:path>
            </a:pathLst>
          </a:custGeom>
          <a:solidFill>
            <a:srgbClr val="F9F9F9"/>
          </a:solidFill>
        </p:spPr>
        <p:txBody>
          <a:bodyPr wrap="square" lIns="0" tIns="0" rIns="0" bIns="0" rtlCol="0"/>
          <a:lstStyle/>
          <a:p/>
        </p:txBody>
      </p:sp>
      <p:sp>
        <p:nvSpPr>
          <p:cNvPr id="13" name="object 13"/>
          <p:cNvSpPr/>
          <p:nvPr/>
        </p:nvSpPr>
        <p:spPr>
          <a:xfrm>
            <a:off x="582930" y="4490465"/>
            <a:ext cx="321945" cy="321945"/>
          </a:xfrm>
          <a:custGeom>
            <a:avLst/>
            <a:gdLst/>
            <a:ahLst/>
            <a:cxnLst/>
            <a:rect l="l" t="t" r="r" b="b"/>
            <a:pathLst>
              <a:path w="321944" h="321945">
                <a:moveTo>
                  <a:pt x="0" y="160781"/>
                </a:moveTo>
                <a:lnTo>
                  <a:pt x="8196" y="109971"/>
                </a:lnTo>
                <a:lnTo>
                  <a:pt x="31021" y="65836"/>
                </a:lnTo>
                <a:lnTo>
                  <a:pt x="65825" y="31028"/>
                </a:lnTo>
                <a:lnTo>
                  <a:pt x="109962" y="8199"/>
                </a:lnTo>
                <a:lnTo>
                  <a:pt x="160782" y="0"/>
                </a:lnTo>
                <a:lnTo>
                  <a:pt x="211601" y="8199"/>
                </a:lnTo>
                <a:lnTo>
                  <a:pt x="255738" y="31028"/>
                </a:lnTo>
                <a:lnTo>
                  <a:pt x="290542" y="65836"/>
                </a:lnTo>
                <a:lnTo>
                  <a:pt x="313367" y="109971"/>
                </a:lnTo>
                <a:lnTo>
                  <a:pt x="321564" y="160781"/>
                </a:lnTo>
                <a:lnTo>
                  <a:pt x="313367" y="211592"/>
                </a:lnTo>
                <a:lnTo>
                  <a:pt x="290542" y="255727"/>
                </a:lnTo>
                <a:lnTo>
                  <a:pt x="255738" y="290535"/>
                </a:lnTo>
                <a:lnTo>
                  <a:pt x="211601" y="313364"/>
                </a:lnTo>
                <a:lnTo>
                  <a:pt x="160782" y="321563"/>
                </a:lnTo>
                <a:lnTo>
                  <a:pt x="109962" y="313364"/>
                </a:lnTo>
                <a:lnTo>
                  <a:pt x="65825" y="290535"/>
                </a:lnTo>
                <a:lnTo>
                  <a:pt x="31021" y="255727"/>
                </a:lnTo>
                <a:lnTo>
                  <a:pt x="8196" y="211592"/>
                </a:lnTo>
                <a:lnTo>
                  <a:pt x="0" y="160781"/>
                </a:lnTo>
                <a:close/>
              </a:path>
            </a:pathLst>
          </a:custGeom>
          <a:ln w="19812">
            <a:solidFill>
              <a:srgbClr val="7E7E7E"/>
            </a:solidFill>
          </a:ln>
        </p:spPr>
        <p:txBody>
          <a:bodyPr wrap="square" lIns="0" tIns="0" rIns="0" bIns="0" rtlCol="0"/>
          <a:lstStyle/>
          <a:p/>
        </p:txBody>
      </p:sp>
      <p:sp>
        <p:nvSpPr>
          <p:cNvPr id="14" name="object 14"/>
          <p:cNvSpPr/>
          <p:nvPr/>
        </p:nvSpPr>
        <p:spPr>
          <a:xfrm>
            <a:off x="582930" y="5359146"/>
            <a:ext cx="321945" cy="321945"/>
          </a:xfrm>
          <a:custGeom>
            <a:avLst/>
            <a:gdLst/>
            <a:ahLst/>
            <a:cxnLst/>
            <a:rect l="l" t="t" r="r" b="b"/>
            <a:pathLst>
              <a:path w="321944" h="321945">
                <a:moveTo>
                  <a:pt x="160782" y="0"/>
                </a:moveTo>
                <a:lnTo>
                  <a:pt x="109962" y="8199"/>
                </a:lnTo>
                <a:lnTo>
                  <a:pt x="65825" y="31028"/>
                </a:lnTo>
                <a:lnTo>
                  <a:pt x="31021" y="65836"/>
                </a:lnTo>
                <a:lnTo>
                  <a:pt x="8196" y="109971"/>
                </a:lnTo>
                <a:lnTo>
                  <a:pt x="0" y="160781"/>
                </a:lnTo>
                <a:lnTo>
                  <a:pt x="8196" y="211601"/>
                </a:lnTo>
                <a:lnTo>
                  <a:pt x="31021" y="255738"/>
                </a:lnTo>
                <a:lnTo>
                  <a:pt x="65825" y="290542"/>
                </a:lnTo>
                <a:lnTo>
                  <a:pt x="109962" y="313367"/>
                </a:lnTo>
                <a:lnTo>
                  <a:pt x="160782" y="321563"/>
                </a:lnTo>
                <a:lnTo>
                  <a:pt x="211601" y="313367"/>
                </a:lnTo>
                <a:lnTo>
                  <a:pt x="255738" y="290542"/>
                </a:lnTo>
                <a:lnTo>
                  <a:pt x="290542" y="255738"/>
                </a:lnTo>
                <a:lnTo>
                  <a:pt x="313367" y="211601"/>
                </a:lnTo>
                <a:lnTo>
                  <a:pt x="321564" y="160781"/>
                </a:lnTo>
                <a:lnTo>
                  <a:pt x="313367" y="109971"/>
                </a:lnTo>
                <a:lnTo>
                  <a:pt x="290542" y="65836"/>
                </a:lnTo>
                <a:lnTo>
                  <a:pt x="255738" y="31028"/>
                </a:lnTo>
                <a:lnTo>
                  <a:pt x="211601" y="8199"/>
                </a:lnTo>
                <a:lnTo>
                  <a:pt x="160782" y="0"/>
                </a:lnTo>
                <a:close/>
              </a:path>
            </a:pathLst>
          </a:custGeom>
          <a:solidFill>
            <a:srgbClr val="F9F9F9"/>
          </a:solidFill>
        </p:spPr>
        <p:txBody>
          <a:bodyPr wrap="square" lIns="0" tIns="0" rIns="0" bIns="0" rtlCol="0"/>
          <a:lstStyle/>
          <a:p/>
        </p:txBody>
      </p:sp>
      <p:sp>
        <p:nvSpPr>
          <p:cNvPr id="15" name="object 15"/>
          <p:cNvSpPr/>
          <p:nvPr/>
        </p:nvSpPr>
        <p:spPr>
          <a:xfrm>
            <a:off x="582930" y="5359146"/>
            <a:ext cx="321945" cy="321945"/>
          </a:xfrm>
          <a:custGeom>
            <a:avLst/>
            <a:gdLst/>
            <a:ahLst/>
            <a:cxnLst/>
            <a:rect l="l" t="t" r="r" b="b"/>
            <a:pathLst>
              <a:path w="321944" h="321945">
                <a:moveTo>
                  <a:pt x="0" y="160781"/>
                </a:moveTo>
                <a:lnTo>
                  <a:pt x="8196" y="109971"/>
                </a:lnTo>
                <a:lnTo>
                  <a:pt x="31021" y="65836"/>
                </a:lnTo>
                <a:lnTo>
                  <a:pt x="65825" y="31028"/>
                </a:lnTo>
                <a:lnTo>
                  <a:pt x="109962" y="8199"/>
                </a:lnTo>
                <a:lnTo>
                  <a:pt x="160782" y="0"/>
                </a:lnTo>
                <a:lnTo>
                  <a:pt x="211601" y="8199"/>
                </a:lnTo>
                <a:lnTo>
                  <a:pt x="255738" y="31028"/>
                </a:lnTo>
                <a:lnTo>
                  <a:pt x="290542" y="65836"/>
                </a:lnTo>
                <a:lnTo>
                  <a:pt x="313367" y="109971"/>
                </a:lnTo>
                <a:lnTo>
                  <a:pt x="321564" y="160781"/>
                </a:lnTo>
                <a:lnTo>
                  <a:pt x="313367" y="211601"/>
                </a:lnTo>
                <a:lnTo>
                  <a:pt x="290542" y="255738"/>
                </a:lnTo>
                <a:lnTo>
                  <a:pt x="255738" y="290542"/>
                </a:lnTo>
                <a:lnTo>
                  <a:pt x="211601" y="313367"/>
                </a:lnTo>
                <a:lnTo>
                  <a:pt x="160782" y="321563"/>
                </a:lnTo>
                <a:lnTo>
                  <a:pt x="109962" y="313367"/>
                </a:lnTo>
                <a:lnTo>
                  <a:pt x="65825" y="290542"/>
                </a:lnTo>
                <a:lnTo>
                  <a:pt x="31021" y="255738"/>
                </a:lnTo>
                <a:lnTo>
                  <a:pt x="8196" y="211601"/>
                </a:lnTo>
                <a:lnTo>
                  <a:pt x="0" y="160781"/>
                </a:lnTo>
                <a:close/>
              </a:path>
            </a:pathLst>
          </a:custGeom>
          <a:ln w="19812">
            <a:solidFill>
              <a:srgbClr val="7E7E7E"/>
            </a:solidFill>
          </a:ln>
        </p:spPr>
        <p:txBody>
          <a:bodyPr wrap="square" lIns="0" tIns="0" rIns="0" bIns="0" rtlCol="0"/>
          <a:lstStyle/>
          <a:p/>
        </p:txBody>
      </p:sp>
      <p:sp>
        <p:nvSpPr>
          <p:cNvPr id="16" name="object 16"/>
          <p:cNvSpPr/>
          <p:nvPr/>
        </p:nvSpPr>
        <p:spPr>
          <a:xfrm>
            <a:off x="5283708" y="3956303"/>
            <a:ext cx="0" cy="1668780"/>
          </a:xfrm>
          <a:custGeom>
            <a:avLst/>
            <a:gdLst/>
            <a:ahLst/>
            <a:cxnLst/>
            <a:rect l="l" t="t" r="r" b="b"/>
            <a:pathLst>
              <a:path w="0" h="1668779">
                <a:moveTo>
                  <a:pt x="0" y="1668310"/>
                </a:moveTo>
                <a:lnTo>
                  <a:pt x="0" y="0"/>
                </a:lnTo>
              </a:path>
            </a:pathLst>
          </a:custGeom>
          <a:ln w="3175">
            <a:solidFill>
              <a:srgbClr val="BABABA"/>
            </a:solidFill>
          </a:ln>
        </p:spPr>
        <p:txBody>
          <a:bodyPr wrap="square" lIns="0" tIns="0" rIns="0" bIns="0" rtlCol="0"/>
          <a:lstStyle/>
          <a:p/>
        </p:txBody>
      </p:sp>
      <p:sp>
        <p:nvSpPr>
          <p:cNvPr id="17" name="object 17"/>
          <p:cNvSpPr/>
          <p:nvPr/>
        </p:nvSpPr>
        <p:spPr>
          <a:xfrm>
            <a:off x="5122926" y="4490465"/>
            <a:ext cx="321945" cy="321945"/>
          </a:xfrm>
          <a:custGeom>
            <a:avLst/>
            <a:gdLst/>
            <a:ahLst/>
            <a:cxnLst/>
            <a:rect l="l" t="t" r="r" b="b"/>
            <a:pathLst>
              <a:path w="321945" h="321945">
                <a:moveTo>
                  <a:pt x="160782" y="0"/>
                </a:moveTo>
                <a:lnTo>
                  <a:pt x="109971" y="8199"/>
                </a:lnTo>
                <a:lnTo>
                  <a:pt x="65836" y="31028"/>
                </a:lnTo>
                <a:lnTo>
                  <a:pt x="31028" y="65836"/>
                </a:lnTo>
                <a:lnTo>
                  <a:pt x="8199" y="109971"/>
                </a:lnTo>
                <a:lnTo>
                  <a:pt x="0" y="160781"/>
                </a:lnTo>
                <a:lnTo>
                  <a:pt x="8199" y="211592"/>
                </a:lnTo>
                <a:lnTo>
                  <a:pt x="31028" y="255727"/>
                </a:lnTo>
                <a:lnTo>
                  <a:pt x="65836" y="290535"/>
                </a:lnTo>
                <a:lnTo>
                  <a:pt x="109971" y="313364"/>
                </a:lnTo>
                <a:lnTo>
                  <a:pt x="160782" y="321563"/>
                </a:lnTo>
                <a:lnTo>
                  <a:pt x="211592" y="313364"/>
                </a:lnTo>
                <a:lnTo>
                  <a:pt x="255727" y="290535"/>
                </a:lnTo>
                <a:lnTo>
                  <a:pt x="290535" y="255727"/>
                </a:lnTo>
                <a:lnTo>
                  <a:pt x="313364" y="211592"/>
                </a:lnTo>
                <a:lnTo>
                  <a:pt x="321563" y="160781"/>
                </a:lnTo>
                <a:lnTo>
                  <a:pt x="313364" y="109971"/>
                </a:lnTo>
                <a:lnTo>
                  <a:pt x="290535" y="65836"/>
                </a:lnTo>
                <a:lnTo>
                  <a:pt x="255727" y="31028"/>
                </a:lnTo>
                <a:lnTo>
                  <a:pt x="211592" y="8199"/>
                </a:lnTo>
                <a:lnTo>
                  <a:pt x="160782" y="0"/>
                </a:lnTo>
                <a:close/>
              </a:path>
            </a:pathLst>
          </a:custGeom>
          <a:solidFill>
            <a:srgbClr val="F9F9F9"/>
          </a:solidFill>
        </p:spPr>
        <p:txBody>
          <a:bodyPr wrap="square" lIns="0" tIns="0" rIns="0" bIns="0" rtlCol="0"/>
          <a:lstStyle/>
          <a:p/>
        </p:txBody>
      </p:sp>
      <p:sp>
        <p:nvSpPr>
          <p:cNvPr id="18" name="object 18"/>
          <p:cNvSpPr/>
          <p:nvPr/>
        </p:nvSpPr>
        <p:spPr>
          <a:xfrm>
            <a:off x="5122926" y="4490465"/>
            <a:ext cx="321945" cy="321945"/>
          </a:xfrm>
          <a:custGeom>
            <a:avLst/>
            <a:gdLst/>
            <a:ahLst/>
            <a:cxnLst/>
            <a:rect l="l" t="t" r="r" b="b"/>
            <a:pathLst>
              <a:path w="321945" h="321945">
                <a:moveTo>
                  <a:pt x="0" y="160781"/>
                </a:moveTo>
                <a:lnTo>
                  <a:pt x="8199" y="109971"/>
                </a:lnTo>
                <a:lnTo>
                  <a:pt x="31028" y="65836"/>
                </a:lnTo>
                <a:lnTo>
                  <a:pt x="65836" y="31028"/>
                </a:lnTo>
                <a:lnTo>
                  <a:pt x="109971" y="8199"/>
                </a:lnTo>
                <a:lnTo>
                  <a:pt x="160782" y="0"/>
                </a:lnTo>
                <a:lnTo>
                  <a:pt x="211592" y="8199"/>
                </a:lnTo>
                <a:lnTo>
                  <a:pt x="255727" y="31028"/>
                </a:lnTo>
                <a:lnTo>
                  <a:pt x="290535" y="65836"/>
                </a:lnTo>
                <a:lnTo>
                  <a:pt x="313364" y="109971"/>
                </a:lnTo>
                <a:lnTo>
                  <a:pt x="321563" y="160781"/>
                </a:lnTo>
                <a:lnTo>
                  <a:pt x="313364" y="211592"/>
                </a:lnTo>
                <a:lnTo>
                  <a:pt x="290535" y="255727"/>
                </a:lnTo>
                <a:lnTo>
                  <a:pt x="255727" y="290535"/>
                </a:lnTo>
                <a:lnTo>
                  <a:pt x="211592" y="313364"/>
                </a:lnTo>
                <a:lnTo>
                  <a:pt x="160782" y="321563"/>
                </a:lnTo>
                <a:lnTo>
                  <a:pt x="109971" y="313364"/>
                </a:lnTo>
                <a:lnTo>
                  <a:pt x="65836" y="290535"/>
                </a:lnTo>
                <a:lnTo>
                  <a:pt x="31028" y="255727"/>
                </a:lnTo>
                <a:lnTo>
                  <a:pt x="8199" y="211592"/>
                </a:lnTo>
                <a:lnTo>
                  <a:pt x="0" y="160781"/>
                </a:lnTo>
                <a:close/>
              </a:path>
            </a:pathLst>
          </a:custGeom>
          <a:ln w="19812">
            <a:solidFill>
              <a:srgbClr val="7E7E7E"/>
            </a:solidFill>
          </a:ln>
        </p:spPr>
        <p:txBody>
          <a:bodyPr wrap="square" lIns="0" tIns="0" rIns="0" bIns="0" rtlCol="0"/>
          <a:lstStyle/>
          <a:p/>
        </p:txBody>
      </p:sp>
      <p:sp>
        <p:nvSpPr>
          <p:cNvPr id="19" name="object 19"/>
          <p:cNvSpPr/>
          <p:nvPr/>
        </p:nvSpPr>
        <p:spPr>
          <a:xfrm>
            <a:off x="5122926" y="5359146"/>
            <a:ext cx="321945" cy="321945"/>
          </a:xfrm>
          <a:custGeom>
            <a:avLst/>
            <a:gdLst/>
            <a:ahLst/>
            <a:cxnLst/>
            <a:rect l="l" t="t" r="r" b="b"/>
            <a:pathLst>
              <a:path w="321945" h="321945">
                <a:moveTo>
                  <a:pt x="160782" y="0"/>
                </a:moveTo>
                <a:lnTo>
                  <a:pt x="109971" y="8199"/>
                </a:lnTo>
                <a:lnTo>
                  <a:pt x="65836" y="31028"/>
                </a:lnTo>
                <a:lnTo>
                  <a:pt x="31028" y="65836"/>
                </a:lnTo>
                <a:lnTo>
                  <a:pt x="8199" y="109971"/>
                </a:lnTo>
                <a:lnTo>
                  <a:pt x="0" y="160781"/>
                </a:lnTo>
                <a:lnTo>
                  <a:pt x="8199" y="211601"/>
                </a:lnTo>
                <a:lnTo>
                  <a:pt x="31028" y="255738"/>
                </a:lnTo>
                <a:lnTo>
                  <a:pt x="65836" y="290542"/>
                </a:lnTo>
                <a:lnTo>
                  <a:pt x="109971" y="313367"/>
                </a:lnTo>
                <a:lnTo>
                  <a:pt x="160782" y="321563"/>
                </a:lnTo>
                <a:lnTo>
                  <a:pt x="211592" y="313367"/>
                </a:lnTo>
                <a:lnTo>
                  <a:pt x="255727" y="290542"/>
                </a:lnTo>
                <a:lnTo>
                  <a:pt x="290535" y="255738"/>
                </a:lnTo>
                <a:lnTo>
                  <a:pt x="313364" y="211601"/>
                </a:lnTo>
                <a:lnTo>
                  <a:pt x="321563" y="160781"/>
                </a:lnTo>
                <a:lnTo>
                  <a:pt x="313364" y="109971"/>
                </a:lnTo>
                <a:lnTo>
                  <a:pt x="290535" y="65836"/>
                </a:lnTo>
                <a:lnTo>
                  <a:pt x="255727" y="31028"/>
                </a:lnTo>
                <a:lnTo>
                  <a:pt x="211592" y="8199"/>
                </a:lnTo>
                <a:lnTo>
                  <a:pt x="160782" y="0"/>
                </a:lnTo>
                <a:close/>
              </a:path>
            </a:pathLst>
          </a:custGeom>
          <a:solidFill>
            <a:srgbClr val="F9F9F9"/>
          </a:solidFill>
        </p:spPr>
        <p:txBody>
          <a:bodyPr wrap="square" lIns="0" tIns="0" rIns="0" bIns="0" rtlCol="0"/>
          <a:lstStyle/>
          <a:p/>
        </p:txBody>
      </p:sp>
      <p:sp>
        <p:nvSpPr>
          <p:cNvPr id="20" name="object 20"/>
          <p:cNvSpPr/>
          <p:nvPr/>
        </p:nvSpPr>
        <p:spPr>
          <a:xfrm>
            <a:off x="5122926" y="5359146"/>
            <a:ext cx="321945" cy="321945"/>
          </a:xfrm>
          <a:custGeom>
            <a:avLst/>
            <a:gdLst/>
            <a:ahLst/>
            <a:cxnLst/>
            <a:rect l="l" t="t" r="r" b="b"/>
            <a:pathLst>
              <a:path w="321945" h="321945">
                <a:moveTo>
                  <a:pt x="0" y="160781"/>
                </a:moveTo>
                <a:lnTo>
                  <a:pt x="8199" y="109971"/>
                </a:lnTo>
                <a:lnTo>
                  <a:pt x="31028" y="65836"/>
                </a:lnTo>
                <a:lnTo>
                  <a:pt x="65836" y="31028"/>
                </a:lnTo>
                <a:lnTo>
                  <a:pt x="109971" y="8199"/>
                </a:lnTo>
                <a:lnTo>
                  <a:pt x="160782" y="0"/>
                </a:lnTo>
                <a:lnTo>
                  <a:pt x="211592" y="8199"/>
                </a:lnTo>
                <a:lnTo>
                  <a:pt x="255727" y="31028"/>
                </a:lnTo>
                <a:lnTo>
                  <a:pt x="290535" y="65836"/>
                </a:lnTo>
                <a:lnTo>
                  <a:pt x="313364" y="109971"/>
                </a:lnTo>
                <a:lnTo>
                  <a:pt x="321563" y="160781"/>
                </a:lnTo>
                <a:lnTo>
                  <a:pt x="313364" y="211601"/>
                </a:lnTo>
                <a:lnTo>
                  <a:pt x="290535" y="255738"/>
                </a:lnTo>
                <a:lnTo>
                  <a:pt x="255727" y="290542"/>
                </a:lnTo>
                <a:lnTo>
                  <a:pt x="211592" y="313367"/>
                </a:lnTo>
                <a:lnTo>
                  <a:pt x="160782" y="321563"/>
                </a:lnTo>
                <a:lnTo>
                  <a:pt x="109971" y="313367"/>
                </a:lnTo>
                <a:lnTo>
                  <a:pt x="65836" y="290542"/>
                </a:lnTo>
                <a:lnTo>
                  <a:pt x="31028" y="255738"/>
                </a:lnTo>
                <a:lnTo>
                  <a:pt x="8199" y="211601"/>
                </a:lnTo>
                <a:lnTo>
                  <a:pt x="0" y="160781"/>
                </a:lnTo>
                <a:close/>
              </a:path>
            </a:pathLst>
          </a:custGeom>
          <a:ln w="19812">
            <a:solidFill>
              <a:srgbClr val="7E7E7E"/>
            </a:solidFill>
          </a:ln>
        </p:spPr>
        <p:txBody>
          <a:bodyPr wrap="square" lIns="0" tIns="0" rIns="0" bIns="0" rtlCol="0"/>
          <a:lstStyle/>
          <a:p/>
        </p:txBody>
      </p:sp>
      <p:sp>
        <p:nvSpPr>
          <p:cNvPr id="21" name="object 21"/>
          <p:cNvSpPr/>
          <p:nvPr/>
        </p:nvSpPr>
        <p:spPr>
          <a:xfrm>
            <a:off x="7552943" y="3956303"/>
            <a:ext cx="0" cy="692785"/>
          </a:xfrm>
          <a:custGeom>
            <a:avLst/>
            <a:gdLst/>
            <a:ahLst/>
            <a:cxnLst/>
            <a:rect l="l" t="t" r="r" b="b"/>
            <a:pathLst>
              <a:path w="0" h="692785">
                <a:moveTo>
                  <a:pt x="0" y="692531"/>
                </a:moveTo>
                <a:lnTo>
                  <a:pt x="0" y="0"/>
                </a:lnTo>
              </a:path>
            </a:pathLst>
          </a:custGeom>
          <a:ln w="3175">
            <a:solidFill>
              <a:srgbClr val="BABABA"/>
            </a:solidFill>
          </a:ln>
        </p:spPr>
        <p:txBody>
          <a:bodyPr wrap="square" lIns="0" tIns="0" rIns="0" bIns="0" rtlCol="0"/>
          <a:lstStyle/>
          <a:p/>
        </p:txBody>
      </p:sp>
      <p:sp>
        <p:nvSpPr>
          <p:cNvPr id="22" name="object 22"/>
          <p:cNvSpPr/>
          <p:nvPr/>
        </p:nvSpPr>
        <p:spPr>
          <a:xfrm>
            <a:off x="7393685" y="4490465"/>
            <a:ext cx="320040" cy="321945"/>
          </a:xfrm>
          <a:custGeom>
            <a:avLst/>
            <a:gdLst/>
            <a:ahLst/>
            <a:cxnLst/>
            <a:rect l="l" t="t" r="r" b="b"/>
            <a:pathLst>
              <a:path w="320040" h="321945">
                <a:moveTo>
                  <a:pt x="160020" y="0"/>
                </a:moveTo>
                <a:lnTo>
                  <a:pt x="109435" y="8199"/>
                </a:lnTo>
                <a:lnTo>
                  <a:pt x="65507" y="31028"/>
                </a:lnTo>
                <a:lnTo>
                  <a:pt x="30870" y="65836"/>
                </a:lnTo>
                <a:lnTo>
                  <a:pt x="8156" y="109971"/>
                </a:lnTo>
                <a:lnTo>
                  <a:pt x="0" y="160781"/>
                </a:lnTo>
                <a:lnTo>
                  <a:pt x="8156" y="211592"/>
                </a:lnTo>
                <a:lnTo>
                  <a:pt x="30870" y="255727"/>
                </a:lnTo>
                <a:lnTo>
                  <a:pt x="65507" y="290535"/>
                </a:lnTo>
                <a:lnTo>
                  <a:pt x="109435" y="313364"/>
                </a:lnTo>
                <a:lnTo>
                  <a:pt x="160020" y="321563"/>
                </a:lnTo>
                <a:lnTo>
                  <a:pt x="210604" y="313364"/>
                </a:lnTo>
                <a:lnTo>
                  <a:pt x="254532" y="290535"/>
                </a:lnTo>
                <a:lnTo>
                  <a:pt x="289169" y="255727"/>
                </a:lnTo>
                <a:lnTo>
                  <a:pt x="311883" y="211592"/>
                </a:lnTo>
                <a:lnTo>
                  <a:pt x="320040" y="160781"/>
                </a:lnTo>
                <a:lnTo>
                  <a:pt x="311883" y="109971"/>
                </a:lnTo>
                <a:lnTo>
                  <a:pt x="289169" y="65836"/>
                </a:lnTo>
                <a:lnTo>
                  <a:pt x="254532" y="31028"/>
                </a:lnTo>
                <a:lnTo>
                  <a:pt x="210604" y="8199"/>
                </a:lnTo>
                <a:lnTo>
                  <a:pt x="160020" y="0"/>
                </a:lnTo>
                <a:close/>
              </a:path>
            </a:pathLst>
          </a:custGeom>
          <a:solidFill>
            <a:srgbClr val="F9F9F9"/>
          </a:solidFill>
        </p:spPr>
        <p:txBody>
          <a:bodyPr wrap="square" lIns="0" tIns="0" rIns="0" bIns="0" rtlCol="0"/>
          <a:lstStyle/>
          <a:p/>
        </p:txBody>
      </p:sp>
      <p:sp>
        <p:nvSpPr>
          <p:cNvPr id="23" name="object 23"/>
          <p:cNvSpPr/>
          <p:nvPr/>
        </p:nvSpPr>
        <p:spPr>
          <a:xfrm>
            <a:off x="7393685" y="4490465"/>
            <a:ext cx="320040" cy="321945"/>
          </a:xfrm>
          <a:custGeom>
            <a:avLst/>
            <a:gdLst/>
            <a:ahLst/>
            <a:cxnLst/>
            <a:rect l="l" t="t" r="r" b="b"/>
            <a:pathLst>
              <a:path w="320040" h="321945">
                <a:moveTo>
                  <a:pt x="0" y="160781"/>
                </a:moveTo>
                <a:lnTo>
                  <a:pt x="8156" y="109971"/>
                </a:lnTo>
                <a:lnTo>
                  <a:pt x="30870" y="65836"/>
                </a:lnTo>
                <a:lnTo>
                  <a:pt x="65507" y="31028"/>
                </a:lnTo>
                <a:lnTo>
                  <a:pt x="109435" y="8199"/>
                </a:lnTo>
                <a:lnTo>
                  <a:pt x="160020" y="0"/>
                </a:lnTo>
                <a:lnTo>
                  <a:pt x="210604" y="8199"/>
                </a:lnTo>
                <a:lnTo>
                  <a:pt x="254532" y="31028"/>
                </a:lnTo>
                <a:lnTo>
                  <a:pt x="289169" y="65836"/>
                </a:lnTo>
                <a:lnTo>
                  <a:pt x="311883" y="109971"/>
                </a:lnTo>
                <a:lnTo>
                  <a:pt x="320040" y="160781"/>
                </a:lnTo>
                <a:lnTo>
                  <a:pt x="311883" y="211592"/>
                </a:lnTo>
                <a:lnTo>
                  <a:pt x="289169" y="255727"/>
                </a:lnTo>
                <a:lnTo>
                  <a:pt x="254532" y="290535"/>
                </a:lnTo>
                <a:lnTo>
                  <a:pt x="210604" y="313364"/>
                </a:lnTo>
                <a:lnTo>
                  <a:pt x="160020" y="321563"/>
                </a:lnTo>
                <a:lnTo>
                  <a:pt x="109435" y="313364"/>
                </a:lnTo>
                <a:lnTo>
                  <a:pt x="65507" y="290535"/>
                </a:lnTo>
                <a:lnTo>
                  <a:pt x="30870" y="255727"/>
                </a:lnTo>
                <a:lnTo>
                  <a:pt x="8156" y="211592"/>
                </a:lnTo>
                <a:lnTo>
                  <a:pt x="0" y="160781"/>
                </a:lnTo>
                <a:close/>
              </a:path>
            </a:pathLst>
          </a:custGeom>
          <a:ln w="19812">
            <a:solidFill>
              <a:srgbClr val="7E7E7E"/>
            </a:solidFill>
          </a:ln>
        </p:spPr>
        <p:txBody>
          <a:bodyPr wrap="square" lIns="0" tIns="0" rIns="0" bIns="0" rtlCol="0"/>
          <a:lstStyle/>
          <a:p/>
        </p:txBody>
      </p:sp>
      <p:sp>
        <p:nvSpPr>
          <p:cNvPr id="24" name="object 24"/>
          <p:cNvSpPr/>
          <p:nvPr/>
        </p:nvSpPr>
        <p:spPr>
          <a:xfrm>
            <a:off x="7552943" y="3761232"/>
            <a:ext cx="1670685" cy="325120"/>
          </a:xfrm>
          <a:custGeom>
            <a:avLst/>
            <a:gdLst/>
            <a:ahLst/>
            <a:cxnLst/>
            <a:rect l="l" t="t" r="r" b="b"/>
            <a:pathLst>
              <a:path w="1670684" h="325120">
                <a:moveTo>
                  <a:pt x="1616202"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1616202" y="324612"/>
                </a:lnTo>
                <a:lnTo>
                  <a:pt x="1637246" y="320355"/>
                </a:lnTo>
                <a:lnTo>
                  <a:pt x="1654444" y="308752"/>
                </a:lnTo>
                <a:lnTo>
                  <a:pt x="1666047" y="291554"/>
                </a:lnTo>
                <a:lnTo>
                  <a:pt x="1670303" y="270510"/>
                </a:lnTo>
                <a:lnTo>
                  <a:pt x="1670303" y="54102"/>
                </a:lnTo>
                <a:lnTo>
                  <a:pt x="1666047" y="33057"/>
                </a:lnTo>
                <a:lnTo>
                  <a:pt x="1654444" y="15859"/>
                </a:lnTo>
                <a:lnTo>
                  <a:pt x="1637246" y="4256"/>
                </a:lnTo>
                <a:lnTo>
                  <a:pt x="1616202" y="0"/>
                </a:lnTo>
                <a:close/>
              </a:path>
            </a:pathLst>
          </a:custGeom>
          <a:solidFill>
            <a:srgbClr val="F6C100"/>
          </a:solidFill>
        </p:spPr>
        <p:txBody>
          <a:bodyPr wrap="square" lIns="0" tIns="0" rIns="0" bIns="0" rtlCol="0"/>
          <a:lstStyle/>
          <a:p/>
        </p:txBody>
      </p:sp>
      <p:sp>
        <p:nvSpPr>
          <p:cNvPr id="25" name="object 25"/>
          <p:cNvSpPr txBox="1"/>
          <p:nvPr/>
        </p:nvSpPr>
        <p:spPr>
          <a:xfrm>
            <a:off x="8197722" y="3812032"/>
            <a:ext cx="38227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认证</a:t>
            </a:r>
            <a:endParaRPr sz="1400">
              <a:latin typeface="微软雅黑"/>
              <a:cs typeface="微软雅黑"/>
            </a:endParaRPr>
          </a:p>
        </p:txBody>
      </p:sp>
      <p:sp>
        <p:nvSpPr>
          <p:cNvPr id="26" name="object 26"/>
          <p:cNvSpPr/>
          <p:nvPr/>
        </p:nvSpPr>
        <p:spPr>
          <a:xfrm>
            <a:off x="5283708" y="3761232"/>
            <a:ext cx="1668780" cy="325120"/>
          </a:xfrm>
          <a:custGeom>
            <a:avLst/>
            <a:gdLst/>
            <a:ahLst/>
            <a:cxnLst/>
            <a:rect l="l" t="t" r="r" b="b"/>
            <a:pathLst>
              <a:path w="1668779" h="325120">
                <a:moveTo>
                  <a:pt x="1614677"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1614677" y="324612"/>
                </a:lnTo>
                <a:lnTo>
                  <a:pt x="1635722" y="320355"/>
                </a:lnTo>
                <a:lnTo>
                  <a:pt x="1652920" y="308752"/>
                </a:lnTo>
                <a:lnTo>
                  <a:pt x="1664523" y="291554"/>
                </a:lnTo>
                <a:lnTo>
                  <a:pt x="1668780" y="270510"/>
                </a:lnTo>
                <a:lnTo>
                  <a:pt x="1668780" y="54102"/>
                </a:lnTo>
                <a:lnTo>
                  <a:pt x="1664523" y="33057"/>
                </a:lnTo>
                <a:lnTo>
                  <a:pt x="1652920" y="15859"/>
                </a:lnTo>
                <a:lnTo>
                  <a:pt x="1635722" y="4256"/>
                </a:lnTo>
                <a:lnTo>
                  <a:pt x="1614677" y="0"/>
                </a:lnTo>
                <a:close/>
              </a:path>
            </a:pathLst>
          </a:custGeom>
          <a:solidFill>
            <a:srgbClr val="F78A22"/>
          </a:solidFill>
        </p:spPr>
        <p:txBody>
          <a:bodyPr wrap="square" lIns="0" tIns="0" rIns="0" bIns="0" rtlCol="0"/>
          <a:lstStyle/>
          <a:p/>
        </p:txBody>
      </p:sp>
      <p:sp>
        <p:nvSpPr>
          <p:cNvPr id="27" name="object 27"/>
          <p:cNvSpPr txBox="1"/>
          <p:nvPr/>
        </p:nvSpPr>
        <p:spPr>
          <a:xfrm>
            <a:off x="5927597" y="3812032"/>
            <a:ext cx="38227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支付</a:t>
            </a:r>
            <a:endParaRPr sz="1400">
              <a:latin typeface="微软雅黑"/>
              <a:cs typeface="微软雅黑"/>
            </a:endParaRPr>
          </a:p>
        </p:txBody>
      </p:sp>
      <p:sp>
        <p:nvSpPr>
          <p:cNvPr id="28" name="object 28"/>
          <p:cNvSpPr/>
          <p:nvPr/>
        </p:nvSpPr>
        <p:spPr>
          <a:xfrm>
            <a:off x="9822180" y="3956303"/>
            <a:ext cx="0" cy="656590"/>
          </a:xfrm>
          <a:custGeom>
            <a:avLst/>
            <a:gdLst/>
            <a:ahLst/>
            <a:cxnLst/>
            <a:rect l="l" t="t" r="r" b="b"/>
            <a:pathLst>
              <a:path w="0" h="656589">
                <a:moveTo>
                  <a:pt x="0" y="656082"/>
                </a:moveTo>
                <a:lnTo>
                  <a:pt x="0" y="0"/>
                </a:lnTo>
              </a:path>
            </a:pathLst>
          </a:custGeom>
          <a:ln w="3175">
            <a:solidFill>
              <a:srgbClr val="BABABA"/>
            </a:solidFill>
          </a:ln>
        </p:spPr>
        <p:txBody>
          <a:bodyPr wrap="square" lIns="0" tIns="0" rIns="0" bIns="0" rtlCol="0"/>
          <a:lstStyle/>
          <a:p/>
        </p:txBody>
      </p:sp>
      <p:sp>
        <p:nvSpPr>
          <p:cNvPr id="29" name="object 29"/>
          <p:cNvSpPr/>
          <p:nvPr/>
        </p:nvSpPr>
        <p:spPr>
          <a:xfrm>
            <a:off x="9662921" y="4490465"/>
            <a:ext cx="321945" cy="321945"/>
          </a:xfrm>
          <a:custGeom>
            <a:avLst/>
            <a:gdLst/>
            <a:ahLst/>
            <a:cxnLst/>
            <a:rect l="l" t="t" r="r" b="b"/>
            <a:pathLst>
              <a:path w="321945" h="321945">
                <a:moveTo>
                  <a:pt x="160781" y="0"/>
                </a:moveTo>
                <a:lnTo>
                  <a:pt x="109971" y="8199"/>
                </a:lnTo>
                <a:lnTo>
                  <a:pt x="65836" y="31028"/>
                </a:lnTo>
                <a:lnTo>
                  <a:pt x="31028" y="65836"/>
                </a:lnTo>
                <a:lnTo>
                  <a:pt x="8199" y="109971"/>
                </a:lnTo>
                <a:lnTo>
                  <a:pt x="0" y="160781"/>
                </a:lnTo>
                <a:lnTo>
                  <a:pt x="8199" y="211592"/>
                </a:lnTo>
                <a:lnTo>
                  <a:pt x="31028" y="255727"/>
                </a:lnTo>
                <a:lnTo>
                  <a:pt x="65836" y="290535"/>
                </a:lnTo>
                <a:lnTo>
                  <a:pt x="109971" y="313364"/>
                </a:lnTo>
                <a:lnTo>
                  <a:pt x="160781" y="321563"/>
                </a:lnTo>
                <a:lnTo>
                  <a:pt x="211592" y="313364"/>
                </a:lnTo>
                <a:lnTo>
                  <a:pt x="255727" y="290535"/>
                </a:lnTo>
                <a:lnTo>
                  <a:pt x="290535" y="255727"/>
                </a:lnTo>
                <a:lnTo>
                  <a:pt x="313364" y="211592"/>
                </a:lnTo>
                <a:lnTo>
                  <a:pt x="321563" y="160781"/>
                </a:lnTo>
                <a:lnTo>
                  <a:pt x="313364" y="109971"/>
                </a:lnTo>
                <a:lnTo>
                  <a:pt x="290535" y="65836"/>
                </a:lnTo>
                <a:lnTo>
                  <a:pt x="255727" y="31028"/>
                </a:lnTo>
                <a:lnTo>
                  <a:pt x="211592" y="8199"/>
                </a:lnTo>
                <a:lnTo>
                  <a:pt x="160781" y="0"/>
                </a:lnTo>
                <a:close/>
              </a:path>
            </a:pathLst>
          </a:custGeom>
          <a:solidFill>
            <a:srgbClr val="F9F9F9"/>
          </a:solidFill>
        </p:spPr>
        <p:txBody>
          <a:bodyPr wrap="square" lIns="0" tIns="0" rIns="0" bIns="0" rtlCol="0"/>
          <a:lstStyle/>
          <a:p/>
        </p:txBody>
      </p:sp>
      <p:sp>
        <p:nvSpPr>
          <p:cNvPr id="30" name="object 30"/>
          <p:cNvSpPr/>
          <p:nvPr/>
        </p:nvSpPr>
        <p:spPr>
          <a:xfrm>
            <a:off x="9662921" y="4490465"/>
            <a:ext cx="321945" cy="321945"/>
          </a:xfrm>
          <a:custGeom>
            <a:avLst/>
            <a:gdLst/>
            <a:ahLst/>
            <a:cxnLst/>
            <a:rect l="l" t="t" r="r" b="b"/>
            <a:pathLst>
              <a:path w="321945" h="321945">
                <a:moveTo>
                  <a:pt x="0" y="160781"/>
                </a:moveTo>
                <a:lnTo>
                  <a:pt x="8199" y="109971"/>
                </a:lnTo>
                <a:lnTo>
                  <a:pt x="31028" y="65836"/>
                </a:lnTo>
                <a:lnTo>
                  <a:pt x="65836" y="31028"/>
                </a:lnTo>
                <a:lnTo>
                  <a:pt x="109971" y="8199"/>
                </a:lnTo>
                <a:lnTo>
                  <a:pt x="160781" y="0"/>
                </a:lnTo>
                <a:lnTo>
                  <a:pt x="211592" y="8199"/>
                </a:lnTo>
                <a:lnTo>
                  <a:pt x="255727" y="31028"/>
                </a:lnTo>
                <a:lnTo>
                  <a:pt x="290535" y="65836"/>
                </a:lnTo>
                <a:lnTo>
                  <a:pt x="313364" y="109971"/>
                </a:lnTo>
                <a:lnTo>
                  <a:pt x="321563" y="160781"/>
                </a:lnTo>
                <a:lnTo>
                  <a:pt x="313364" y="211592"/>
                </a:lnTo>
                <a:lnTo>
                  <a:pt x="290535" y="255727"/>
                </a:lnTo>
                <a:lnTo>
                  <a:pt x="255727" y="290535"/>
                </a:lnTo>
                <a:lnTo>
                  <a:pt x="211592" y="313364"/>
                </a:lnTo>
                <a:lnTo>
                  <a:pt x="160781" y="321563"/>
                </a:lnTo>
                <a:lnTo>
                  <a:pt x="109971" y="313364"/>
                </a:lnTo>
                <a:lnTo>
                  <a:pt x="65836" y="290535"/>
                </a:lnTo>
                <a:lnTo>
                  <a:pt x="31028" y="255727"/>
                </a:lnTo>
                <a:lnTo>
                  <a:pt x="8199" y="211592"/>
                </a:lnTo>
                <a:lnTo>
                  <a:pt x="0" y="160781"/>
                </a:lnTo>
                <a:close/>
              </a:path>
            </a:pathLst>
          </a:custGeom>
          <a:ln w="19812">
            <a:solidFill>
              <a:srgbClr val="7E7E7E"/>
            </a:solidFill>
          </a:ln>
        </p:spPr>
        <p:txBody>
          <a:bodyPr wrap="square" lIns="0" tIns="0" rIns="0" bIns="0" rtlCol="0"/>
          <a:lstStyle/>
          <a:p/>
        </p:txBody>
      </p:sp>
      <p:graphicFrame>
        <p:nvGraphicFramePr>
          <p:cNvPr id="31" name="object 31"/>
          <p:cNvGraphicFramePr>
            <a:graphicFrameLocks noGrp="1"/>
          </p:cNvGraphicFramePr>
          <p:nvPr/>
        </p:nvGraphicFramePr>
        <p:xfrm>
          <a:off x="678815" y="3956303"/>
          <a:ext cx="10853420" cy="2233930"/>
        </p:xfrm>
        <a:graphic>
          <a:graphicData uri="http://schemas.openxmlformats.org/drawingml/2006/table">
            <a:tbl>
              <a:tblPr firstRow="1" bandRow="1">
                <a:tableStyleId>{2D5ABB26-0587-4C30-8999-92F81FD0307C}</a:tableStyleId>
              </a:tblPr>
              <a:tblGrid>
                <a:gridCol w="226593"/>
                <a:gridCol w="1789201"/>
                <a:gridCol w="482498"/>
                <a:gridCol w="1789036"/>
                <a:gridCol w="482485"/>
                <a:gridCol w="1788972"/>
                <a:gridCol w="482549"/>
                <a:gridCol w="1789163"/>
                <a:gridCol w="482295"/>
                <a:gridCol w="1540116"/>
              </a:tblGrid>
              <a:tr h="1124014">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750">
                        <a:latin typeface="Times New Roman"/>
                        <a:cs typeface="Times New Roman"/>
                      </a:endParaRPr>
                    </a:p>
                    <a:p>
                      <a:pPr marL="22225">
                        <a:lnSpc>
                          <a:spcPct val="100000"/>
                        </a:lnSpc>
                      </a:pPr>
                      <a:r>
                        <a:rPr dirty="0" sz="1200" spc="-5" b="1">
                          <a:solidFill>
                            <a:srgbClr val="4E565F"/>
                          </a:solidFill>
                          <a:latin typeface="Arial"/>
                          <a:cs typeface="Arial"/>
                        </a:rPr>
                        <a:t>1</a:t>
                      </a:r>
                      <a:endParaRPr sz="12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650">
                        <a:latin typeface="Times New Roman"/>
                        <a:cs typeface="Times New Roman"/>
                      </a:endParaRPr>
                    </a:p>
                    <a:p>
                      <a:pPr marL="119380">
                        <a:lnSpc>
                          <a:spcPct val="100000"/>
                        </a:lnSpc>
                      </a:pPr>
                      <a:r>
                        <a:rPr dirty="0" sz="1200" b="1" i="1">
                          <a:solidFill>
                            <a:srgbClr val="4E565F"/>
                          </a:solidFill>
                          <a:latin typeface="微软雅黑"/>
                          <a:cs typeface="微软雅黑"/>
                        </a:rPr>
                        <a:t>数字银行</a:t>
                      </a:r>
                      <a:endParaRPr sz="1200">
                        <a:latin typeface="微软雅黑"/>
                        <a:cs typeface="微软雅黑"/>
                      </a:endParaRPr>
                    </a:p>
                    <a:p>
                      <a:pPr>
                        <a:lnSpc>
                          <a:spcPct val="100000"/>
                        </a:lnSpc>
                        <a:spcBef>
                          <a:spcPts val="45"/>
                        </a:spcBef>
                      </a:pPr>
                      <a:endParaRPr sz="950">
                        <a:latin typeface="Times New Roman"/>
                        <a:cs typeface="Times New Roman"/>
                      </a:endParaRPr>
                    </a:p>
                    <a:p>
                      <a:pPr marL="120650">
                        <a:lnSpc>
                          <a:spcPct val="100000"/>
                        </a:lnSpc>
                      </a:pPr>
                      <a:r>
                        <a:rPr dirty="0" sz="1000" spc="-5">
                          <a:solidFill>
                            <a:srgbClr val="4E565F"/>
                          </a:solidFill>
                          <a:latin typeface="微软雅黑"/>
                          <a:cs typeface="微软雅黑"/>
                        </a:rPr>
                        <a:t>为数字银行解决方案提供</a:t>
                      </a:r>
                      <a:endParaRPr sz="1000">
                        <a:latin typeface="微软雅黑"/>
                        <a:cs typeface="微软雅黑"/>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750">
                        <a:latin typeface="Times New Roman"/>
                        <a:cs typeface="Times New Roman"/>
                      </a:endParaRPr>
                    </a:p>
                    <a:p>
                      <a:pPr algn="r" marR="113030">
                        <a:lnSpc>
                          <a:spcPct val="100000"/>
                        </a:lnSpc>
                      </a:pPr>
                      <a:r>
                        <a:rPr dirty="0" sz="1200" b="1">
                          <a:solidFill>
                            <a:srgbClr val="4E565F"/>
                          </a:solidFill>
                          <a:latin typeface="Arial"/>
                          <a:cs typeface="Arial"/>
                        </a:rPr>
                        <a:t>3</a:t>
                      </a:r>
                      <a:endParaRPr sz="12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650">
                        <a:latin typeface="Times New Roman"/>
                        <a:cs typeface="Times New Roman"/>
                      </a:endParaRPr>
                    </a:p>
                    <a:p>
                      <a:pPr marL="120650">
                        <a:lnSpc>
                          <a:spcPct val="100000"/>
                        </a:lnSpc>
                      </a:pPr>
                      <a:r>
                        <a:rPr dirty="0" sz="1200" b="1" i="1">
                          <a:solidFill>
                            <a:srgbClr val="4E565F"/>
                          </a:solidFill>
                          <a:latin typeface="微软雅黑"/>
                          <a:cs typeface="微软雅黑"/>
                        </a:rPr>
                        <a:t>消费贷款</a:t>
                      </a:r>
                      <a:endParaRPr sz="1200">
                        <a:latin typeface="微软雅黑"/>
                        <a:cs typeface="微软雅黑"/>
                      </a:endParaRPr>
                    </a:p>
                    <a:p>
                      <a:pPr>
                        <a:lnSpc>
                          <a:spcPct val="100000"/>
                        </a:lnSpc>
                        <a:spcBef>
                          <a:spcPts val="45"/>
                        </a:spcBef>
                      </a:pPr>
                      <a:endParaRPr sz="950">
                        <a:latin typeface="Times New Roman"/>
                        <a:cs typeface="Times New Roman"/>
                      </a:endParaRPr>
                    </a:p>
                    <a:p>
                      <a:pPr marL="121920">
                        <a:lnSpc>
                          <a:spcPct val="100000"/>
                        </a:lnSpc>
                      </a:pPr>
                      <a:r>
                        <a:rPr dirty="0" sz="1000" spc="-5">
                          <a:solidFill>
                            <a:srgbClr val="4E565F"/>
                          </a:solidFill>
                          <a:latin typeface="微软雅黑"/>
                          <a:cs typeface="微软雅黑"/>
                        </a:rPr>
                        <a:t>任何企业都可以向零售客</a:t>
                      </a:r>
                      <a:endParaRPr sz="1000">
                        <a:latin typeface="微软雅黑"/>
                        <a:cs typeface="微软雅黑"/>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750">
                        <a:latin typeface="Times New Roman"/>
                        <a:cs typeface="Times New Roman"/>
                      </a:endParaRPr>
                    </a:p>
                    <a:p>
                      <a:pPr algn="r" marR="114300">
                        <a:lnSpc>
                          <a:spcPct val="100000"/>
                        </a:lnSpc>
                      </a:pPr>
                      <a:r>
                        <a:rPr dirty="0" sz="1200" b="1">
                          <a:solidFill>
                            <a:srgbClr val="4E565F"/>
                          </a:solidFill>
                          <a:latin typeface="Arial"/>
                          <a:cs typeface="Arial"/>
                        </a:rPr>
                        <a:t>5</a:t>
                      </a:r>
                      <a:endParaRPr sz="12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650">
                        <a:latin typeface="Times New Roman"/>
                        <a:cs typeface="Times New Roman"/>
                      </a:endParaRPr>
                    </a:p>
                    <a:p>
                      <a:pPr marL="121920">
                        <a:lnSpc>
                          <a:spcPct val="100000"/>
                        </a:lnSpc>
                      </a:pPr>
                      <a:r>
                        <a:rPr dirty="0" sz="1200" b="1" i="1">
                          <a:solidFill>
                            <a:srgbClr val="4E565F"/>
                          </a:solidFill>
                          <a:latin typeface="微软雅黑"/>
                          <a:cs typeface="微软雅黑"/>
                        </a:rPr>
                        <a:t>支付</a:t>
                      </a:r>
                      <a:endParaRPr sz="1200">
                        <a:latin typeface="微软雅黑"/>
                        <a:cs typeface="微软雅黑"/>
                      </a:endParaRPr>
                    </a:p>
                    <a:p>
                      <a:pPr>
                        <a:lnSpc>
                          <a:spcPct val="100000"/>
                        </a:lnSpc>
                        <a:spcBef>
                          <a:spcPts val="45"/>
                        </a:spcBef>
                      </a:pPr>
                      <a:endParaRPr sz="950">
                        <a:latin typeface="Times New Roman"/>
                        <a:cs typeface="Times New Roman"/>
                      </a:endParaRPr>
                    </a:p>
                    <a:p>
                      <a:pPr marL="123189">
                        <a:lnSpc>
                          <a:spcPct val="100000"/>
                        </a:lnSpc>
                      </a:pPr>
                      <a:r>
                        <a:rPr dirty="0" sz="1000" spc="-10">
                          <a:solidFill>
                            <a:srgbClr val="4E565F"/>
                          </a:solidFill>
                          <a:latin typeface="微软雅黑"/>
                          <a:cs typeface="微软雅黑"/>
                        </a:rPr>
                        <a:t>符合</a:t>
                      </a:r>
                      <a:r>
                        <a:rPr dirty="0" sz="1000" spc="-10">
                          <a:solidFill>
                            <a:srgbClr val="4E565F"/>
                          </a:solidFill>
                          <a:latin typeface="Arial"/>
                          <a:cs typeface="Arial"/>
                        </a:rPr>
                        <a:t>PSD2</a:t>
                      </a:r>
                      <a:r>
                        <a:rPr dirty="0" sz="1000" spc="-10">
                          <a:solidFill>
                            <a:srgbClr val="4E565F"/>
                          </a:solidFill>
                          <a:latin typeface="微软雅黑"/>
                          <a:cs typeface="微软雅黑"/>
                        </a:rPr>
                        <a:t>标准的</a:t>
                      </a:r>
                      <a:r>
                        <a:rPr dirty="0" sz="1000" spc="-10">
                          <a:solidFill>
                            <a:srgbClr val="4E565F"/>
                          </a:solidFill>
                          <a:latin typeface="Arial"/>
                          <a:cs typeface="Arial"/>
                        </a:rPr>
                        <a:t>SEPA</a:t>
                      </a:r>
                      <a:endParaRPr sz="10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750">
                        <a:latin typeface="Times New Roman"/>
                        <a:cs typeface="Times New Roman"/>
                      </a:endParaRPr>
                    </a:p>
                    <a:p>
                      <a:pPr marL="273685">
                        <a:lnSpc>
                          <a:spcPct val="100000"/>
                        </a:lnSpc>
                      </a:pPr>
                      <a:r>
                        <a:rPr dirty="0" sz="1200" spc="-5" b="1">
                          <a:solidFill>
                            <a:srgbClr val="4E565F"/>
                          </a:solidFill>
                          <a:latin typeface="Arial"/>
                          <a:cs typeface="Arial"/>
                        </a:rPr>
                        <a:t>7</a:t>
                      </a:r>
                      <a:endParaRPr sz="12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650">
                        <a:latin typeface="Times New Roman"/>
                        <a:cs typeface="Times New Roman"/>
                      </a:endParaRPr>
                    </a:p>
                    <a:p>
                      <a:pPr marL="123189">
                        <a:lnSpc>
                          <a:spcPct val="100000"/>
                        </a:lnSpc>
                      </a:pPr>
                      <a:r>
                        <a:rPr dirty="0" sz="1200" spc="-5" b="1">
                          <a:solidFill>
                            <a:srgbClr val="4E565F"/>
                          </a:solidFill>
                          <a:latin typeface="Arial"/>
                          <a:cs typeface="Arial"/>
                        </a:rPr>
                        <a:t>KYC</a:t>
                      </a:r>
                      <a:r>
                        <a:rPr dirty="0" sz="1200" spc="-5" b="1" i="1">
                          <a:solidFill>
                            <a:srgbClr val="4E565F"/>
                          </a:solidFill>
                          <a:latin typeface="微软雅黑"/>
                          <a:cs typeface="微软雅黑"/>
                        </a:rPr>
                        <a:t>平台</a:t>
                      </a:r>
                      <a:endParaRPr sz="1200">
                        <a:latin typeface="微软雅黑"/>
                        <a:cs typeface="微软雅黑"/>
                      </a:endParaRPr>
                    </a:p>
                    <a:p>
                      <a:pPr>
                        <a:lnSpc>
                          <a:spcPct val="100000"/>
                        </a:lnSpc>
                        <a:spcBef>
                          <a:spcPts val="45"/>
                        </a:spcBef>
                      </a:pPr>
                      <a:endParaRPr sz="950">
                        <a:latin typeface="Times New Roman"/>
                        <a:cs typeface="Times New Roman"/>
                      </a:endParaRPr>
                    </a:p>
                    <a:p>
                      <a:pPr marL="125095">
                        <a:lnSpc>
                          <a:spcPct val="100000"/>
                        </a:lnSpc>
                      </a:pPr>
                      <a:r>
                        <a:rPr dirty="0" sz="1000" spc="-5">
                          <a:solidFill>
                            <a:srgbClr val="4E565F"/>
                          </a:solidFill>
                          <a:latin typeface="微软雅黑"/>
                          <a:cs typeface="微软雅黑"/>
                        </a:rPr>
                        <a:t>实现零售和企业客户的数</a:t>
                      </a:r>
                      <a:endParaRPr sz="1000">
                        <a:latin typeface="微软雅黑"/>
                        <a:cs typeface="微软雅黑"/>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750">
                        <a:latin typeface="Times New Roman"/>
                        <a:cs typeface="Times New Roman"/>
                      </a:endParaRPr>
                    </a:p>
                    <a:p>
                      <a:pPr marL="272415">
                        <a:lnSpc>
                          <a:spcPct val="100000"/>
                        </a:lnSpc>
                      </a:pPr>
                      <a:r>
                        <a:rPr dirty="0" sz="1200" spc="-5" b="1">
                          <a:solidFill>
                            <a:srgbClr val="4E565F"/>
                          </a:solidFill>
                          <a:latin typeface="Arial"/>
                          <a:cs typeface="Arial"/>
                        </a:rPr>
                        <a:t>8</a:t>
                      </a:r>
                      <a:endParaRPr sz="1200">
                        <a:latin typeface="Arial"/>
                        <a:cs typeface="Arial"/>
                      </a:endParaRPr>
                    </a:p>
                  </a:txBody>
                  <a:tcPr marL="0" marR="0" marB="0" marT="0"/>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650">
                        <a:latin typeface="Times New Roman"/>
                        <a:cs typeface="Times New Roman"/>
                      </a:endParaRPr>
                    </a:p>
                    <a:p>
                      <a:pPr marL="124460">
                        <a:lnSpc>
                          <a:spcPct val="100000"/>
                        </a:lnSpc>
                      </a:pPr>
                      <a:r>
                        <a:rPr dirty="0" sz="1200" b="1" i="1">
                          <a:solidFill>
                            <a:srgbClr val="4E565F"/>
                          </a:solidFill>
                          <a:latin typeface="微软雅黑"/>
                          <a:cs typeface="微软雅黑"/>
                        </a:rPr>
                        <a:t>区块链工厂</a:t>
                      </a:r>
                      <a:endParaRPr sz="1200">
                        <a:latin typeface="微软雅黑"/>
                        <a:cs typeface="微软雅黑"/>
                      </a:endParaRPr>
                    </a:p>
                    <a:p>
                      <a:pPr>
                        <a:lnSpc>
                          <a:spcPct val="100000"/>
                        </a:lnSpc>
                        <a:spcBef>
                          <a:spcPts val="45"/>
                        </a:spcBef>
                      </a:pPr>
                      <a:endParaRPr sz="950">
                        <a:latin typeface="Times New Roman"/>
                        <a:cs typeface="Times New Roman"/>
                      </a:endParaRPr>
                    </a:p>
                    <a:p>
                      <a:pPr marL="126364">
                        <a:lnSpc>
                          <a:spcPct val="100000"/>
                        </a:lnSpc>
                      </a:pPr>
                      <a:r>
                        <a:rPr dirty="0" sz="1000" spc="-5">
                          <a:solidFill>
                            <a:srgbClr val="4E565F"/>
                          </a:solidFill>
                          <a:latin typeface="微软雅黑"/>
                          <a:cs typeface="微软雅黑"/>
                        </a:rPr>
                        <a:t>符合加密和区块链规则的</a:t>
                      </a:r>
                      <a:endParaRPr sz="1000">
                        <a:latin typeface="微软雅黑"/>
                        <a:cs typeface="微软雅黑"/>
                      </a:endParaRPr>
                    </a:p>
                  </a:txBody>
                  <a:tcPr marL="0" marR="0" marB="0" marT="0"/>
                </a:tc>
              </a:tr>
              <a:tr h="272104">
                <a:tc>
                  <a:txBody>
                    <a:bodyPr/>
                    <a:lstStyle/>
                    <a:p>
                      <a:pPr/>
                      <a:endParaRPr sz="1000">
                        <a:latin typeface="微软雅黑"/>
                        <a:cs typeface="微软雅黑"/>
                      </a:endParaRPr>
                    </a:p>
                  </a:txBody>
                  <a:tcPr marL="0" marR="0" marB="0" marT="0"/>
                </a:tc>
                <a:tc>
                  <a:txBody>
                    <a:bodyPr/>
                    <a:lstStyle/>
                    <a:p>
                      <a:pPr marL="120650">
                        <a:lnSpc>
                          <a:spcPct val="100000"/>
                        </a:lnSpc>
                        <a:spcBef>
                          <a:spcPts val="200"/>
                        </a:spcBef>
                      </a:pPr>
                      <a:r>
                        <a:rPr dirty="0" sz="1000" spc="-5">
                          <a:solidFill>
                            <a:srgbClr val="4E565F"/>
                          </a:solidFill>
                          <a:latin typeface="微软雅黑"/>
                          <a:cs typeface="微软雅黑"/>
                        </a:rPr>
                        <a:t>账户和交易</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1920">
                        <a:lnSpc>
                          <a:spcPct val="100000"/>
                        </a:lnSpc>
                        <a:spcBef>
                          <a:spcPts val="200"/>
                        </a:spcBef>
                      </a:pPr>
                      <a:r>
                        <a:rPr dirty="0" sz="1000" spc="-5">
                          <a:solidFill>
                            <a:srgbClr val="4E565F"/>
                          </a:solidFill>
                          <a:latin typeface="微软雅黑"/>
                          <a:cs typeface="微软雅黑"/>
                        </a:rPr>
                        <a:t>户提供数字消费贷款</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3189">
                        <a:lnSpc>
                          <a:spcPct val="100000"/>
                        </a:lnSpc>
                        <a:spcBef>
                          <a:spcPts val="200"/>
                        </a:spcBef>
                      </a:pPr>
                      <a:r>
                        <a:rPr dirty="0" sz="1000" spc="-5">
                          <a:solidFill>
                            <a:srgbClr val="4E565F"/>
                          </a:solidFill>
                          <a:latin typeface="微软雅黑"/>
                          <a:cs typeface="微软雅黑"/>
                        </a:rPr>
                        <a:t>和国际支付解决方案</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5095">
                        <a:lnSpc>
                          <a:spcPct val="100000"/>
                        </a:lnSpc>
                        <a:spcBef>
                          <a:spcPts val="200"/>
                        </a:spcBef>
                      </a:pPr>
                      <a:r>
                        <a:rPr dirty="0" sz="1000" spc="-5">
                          <a:solidFill>
                            <a:srgbClr val="4E565F"/>
                          </a:solidFill>
                          <a:latin typeface="微软雅黑"/>
                          <a:cs typeface="微软雅黑"/>
                        </a:rPr>
                        <a:t>字化身份认证</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6364">
                        <a:lnSpc>
                          <a:spcPct val="100000"/>
                        </a:lnSpc>
                        <a:spcBef>
                          <a:spcPts val="200"/>
                        </a:spcBef>
                      </a:pPr>
                      <a:r>
                        <a:rPr dirty="0" sz="1000" spc="-5">
                          <a:solidFill>
                            <a:srgbClr val="4E565F"/>
                          </a:solidFill>
                          <a:latin typeface="微软雅黑"/>
                          <a:cs typeface="微软雅黑"/>
                        </a:rPr>
                        <a:t>银行服务</a:t>
                      </a:r>
                      <a:endParaRPr sz="1000">
                        <a:latin typeface="微软雅黑"/>
                        <a:cs typeface="微软雅黑"/>
                      </a:endParaRPr>
                    </a:p>
                  </a:txBody>
                  <a:tcPr marL="0" marR="0" marB="0" marT="0"/>
                </a:tc>
              </a:tr>
              <a:tr h="339675">
                <a:tc>
                  <a:txBody>
                    <a:bodyPr/>
                    <a:lstStyle/>
                    <a:p>
                      <a:pPr marL="22225">
                        <a:lnSpc>
                          <a:spcPct val="100000"/>
                        </a:lnSpc>
                        <a:spcBef>
                          <a:spcPts val="630"/>
                        </a:spcBef>
                      </a:pPr>
                      <a:r>
                        <a:rPr dirty="0" sz="1200" spc="-5" b="1">
                          <a:solidFill>
                            <a:srgbClr val="4E565F"/>
                          </a:solidFill>
                          <a:latin typeface="Arial"/>
                          <a:cs typeface="Arial"/>
                        </a:rPr>
                        <a:t>2</a:t>
                      </a:r>
                      <a:endParaRPr sz="1200">
                        <a:latin typeface="Arial"/>
                        <a:cs typeface="Arial"/>
                      </a:endParaRPr>
                    </a:p>
                  </a:txBody>
                  <a:tcPr marL="0" marR="0" marB="0" marT="0">
                    <a:solidFill>
                      <a:srgbClr val="F9F9F9"/>
                    </a:solidFill>
                  </a:tcPr>
                </a:tc>
                <a:tc>
                  <a:txBody>
                    <a:bodyPr/>
                    <a:lstStyle/>
                    <a:p>
                      <a:pPr marL="119380">
                        <a:lnSpc>
                          <a:spcPct val="100000"/>
                        </a:lnSpc>
                        <a:spcBef>
                          <a:spcPts val="515"/>
                        </a:spcBef>
                      </a:pPr>
                      <a:r>
                        <a:rPr dirty="0" sz="1200" b="1" i="1">
                          <a:solidFill>
                            <a:srgbClr val="4E565F"/>
                          </a:solidFill>
                          <a:latin typeface="微软雅黑"/>
                          <a:cs typeface="微软雅黑"/>
                        </a:rPr>
                        <a:t>银行卡</a:t>
                      </a:r>
                      <a:endParaRPr sz="1200">
                        <a:latin typeface="微软雅黑"/>
                        <a:cs typeface="微软雅黑"/>
                      </a:endParaRPr>
                    </a:p>
                  </a:txBody>
                  <a:tcPr marL="0" marR="0" marB="0" marT="0"/>
                </a:tc>
                <a:tc>
                  <a:txBody>
                    <a:bodyPr/>
                    <a:lstStyle/>
                    <a:p>
                      <a:pPr algn="r" marR="113030">
                        <a:lnSpc>
                          <a:spcPct val="100000"/>
                        </a:lnSpc>
                        <a:spcBef>
                          <a:spcPts val="630"/>
                        </a:spcBef>
                      </a:pPr>
                      <a:r>
                        <a:rPr dirty="0" sz="1200" b="1">
                          <a:solidFill>
                            <a:srgbClr val="4E565F"/>
                          </a:solidFill>
                          <a:latin typeface="Arial"/>
                          <a:cs typeface="Arial"/>
                        </a:rPr>
                        <a:t>4</a:t>
                      </a:r>
                      <a:endParaRPr sz="1200">
                        <a:latin typeface="Arial"/>
                        <a:cs typeface="Arial"/>
                      </a:endParaRPr>
                    </a:p>
                  </a:txBody>
                  <a:tcPr marL="0" marR="0" marB="0" marT="0"/>
                </a:tc>
                <a:tc>
                  <a:txBody>
                    <a:bodyPr/>
                    <a:lstStyle/>
                    <a:p>
                      <a:pPr marL="120650">
                        <a:lnSpc>
                          <a:spcPct val="100000"/>
                        </a:lnSpc>
                        <a:spcBef>
                          <a:spcPts val="515"/>
                        </a:spcBef>
                      </a:pPr>
                      <a:r>
                        <a:rPr dirty="0" sz="1200" b="1" i="1">
                          <a:solidFill>
                            <a:srgbClr val="4E565F"/>
                          </a:solidFill>
                          <a:latin typeface="微软雅黑"/>
                          <a:cs typeface="微软雅黑"/>
                        </a:rPr>
                        <a:t>中小企业贷款</a:t>
                      </a:r>
                      <a:endParaRPr sz="1200">
                        <a:latin typeface="微软雅黑"/>
                        <a:cs typeface="微软雅黑"/>
                      </a:endParaRPr>
                    </a:p>
                  </a:txBody>
                  <a:tcPr marL="0" marR="0" marB="0" marT="0"/>
                </a:tc>
                <a:tc>
                  <a:txBody>
                    <a:bodyPr/>
                    <a:lstStyle/>
                    <a:p>
                      <a:pPr algn="r" marR="114300">
                        <a:lnSpc>
                          <a:spcPct val="100000"/>
                        </a:lnSpc>
                        <a:spcBef>
                          <a:spcPts val="630"/>
                        </a:spcBef>
                      </a:pPr>
                      <a:r>
                        <a:rPr dirty="0" sz="1200" b="1">
                          <a:solidFill>
                            <a:srgbClr val="4E565F"/>
                          </a:solidFill>
                          <a:latin typeface="Arial"/>
                          <a:cs typeface="Arial"/>
                        </a:rPr>
                        <a:t>6</a:t>
                      </a:r>
                      <a:endParaRPr sz="1200">
                        <a:latin typeface="Arial"/>
                        <a:cs typeface="Arial"/>
                      </a:endParaRPr>
                    </a:p>
                  </a:txBody>
                  <a:tcPr marL="0" marR="0" marB="0" marT="0"/>
                </a:tc>
                <a:tc>
                  <a:txBody>
                    <a:bodyPr/>
                    <a:lstStyle/>
                    <a:p>
                      <a:pPr marL="121920">
                        <a:lnSpc>
                          <a:spcPct val="100000"/>
                        </a:lnSpc>
                        <a:spcBef>
                          <a:spcPts val="515"/>
                        </a:spcBef>
                      </a:pPr>
                      <a:r>
                        <a:rPr dirty="0" sz="1200" spc="-10" b="1" i="1">
                          <a:solidFill>
                            <a:srgbClr val="4E565F"/>
                          </a:solidFill>
                          <a:latin typeface="微软雅黑"/>
                          <a:cs typeface="微软雅黑"/>
                        </a:rPr>
                        <a:t>虚拟</a:t>
                      </a:r>
                      <a:r>
                        <a:rPr dirty="0" sz="1200" spc="-10" b="1">
                          <a:solidFill>
                            <a:srgbClr val="4E565F"/>
                          </a:solidFill>
                          <a:latin typeface="Arial"/>
                          <a:cs typeface="Arial"/>
                        </a:rPr>
                        <a:t>IBAN</a:t>
                      </a:r>
                      <a:r>
                        <a:rPr dirty="0" sz="1200" spc="-10" b="1" i="1">
                          <a:solidFill>
                            <a:srgbClr val="4E565F"/>
                          </a:solidFill>
                          <a:latin typeface="微软雅黑"/>
                          <a:cs typeface="微软雅黑"/>
                        </a:rPr>
                        <a:t>账户</a:t>
                      </a:r>
                      <a:endParaRPr sz="1200">
                        <a:latin typeface="微软雅黑"/>
                        <a:cs typeface="微软雅黑"/>
                      </a:endParaRPr>
                    </a:p>
                  </a:txBody>
                  <a:tcPr marL="0" marR="0" marB="0" marT="0"/>
                </a:tc>
                <a:tc>
                  <a:txBody>
                    <a:bodyPr/>
                    <a:lstStyle/>
                    <a:p>
                      <a:pPr/>
                      <a:endParaRPr sz="1200">
                        <a:latin typeface="微软雅黑"/>
                        <a:cs typeface="微软雅黑"/>
                      </a:endParaRPr>
                    </a:p>
                  </a:txBody>
                  <a:tcPr marL="0" marR="0" marB="0" marT="0"/>
                </a:tc>
                <a:tc>
                  <a:txBody>
                    <a:bodyPr/>
                    <a:lstStyle/>
                    <a:p>
                      <a:pPr/>
                      <a:endParaRPr sz="1200">
                        <a:latin typeface="微软雅黑"/>
                        <a:cs typeface="微软雅黑"/>
                      </a:endParaRPr>
                    </a:p>
                  </a:txBody>
                  <a:tcPr marL="0" marR="0" marB="0" marT="0"/>
                </a:tc>
                <a:tc>
                  <a:txBody>
                    <a:bodyPr/>
                    <a:lstStyle/>
                    <a:p>
                      <a:pPr/>
                      <a:endParaRPr sz="1200">
                        <a:latin typeface="微软雅黑"/>
                        <a:cs typeface="微软雅黑"/>
                      </a:endParaRPr>
                    </a:p>
                  </a:txBody>
                  <a:tcPr marL="0" marR="0" marB="0" marT="0"/>
                </a:tc>
                <a:tc>
                  <a:txBody>
                    <a:bodyPr/>
                    <a:lstStyle/>
                    <a:p>
                      <a:pPr/>
                      <a:endParaRPr sz="1200">
                        <a:latin typeface="微软雅黑"/>
                        <a:cs typeface="微软雅黑"/>
                      </a:endParaRPr>
                    </a:p>
                  </a:txBody>
                  <a:tcPr marL="0" marR="0" marB="0" marT="0"/>
                </a:tc>
              </a:tr>
              <a:tr h="497666">
                <a:tc>
                  <a:txBody>
                    <a:bodyPr/>
                    <a:lstStyle/>
                    <a:p>
                      <a:pPr/>
                      <a:endParaRPr sz="1200">
                        <a:latin typeface="微软雅黑"/>
                        <a:cs typeface="微软雅黑"/>
                      </a:endParaRPr>
                    </a:p>
                  </a:txBody>
                  <a:tcPr marL="0" marR="0" marB="0" marT="0"/>
                </a:tc>
                <a:tc>
                  <a:txBody>
                    <a:bodyPr/>
                    <a:lstStyle/>
                    <a:p>
                      <a:pPr marL="120650">
                        <a:lnSpc>
                          <a:spcPct val="100000"/>
                        </a:lnSpc>
                        <a:spcBef>
                          <a:spcPts val="420"/>
                        </a:spcBef>
                      </a:pPr>
                      <a:r>
                        <a:rPr dirty="0" sz="1000" spc="-5">
                          <a:solidFill>
                            <a:srgbClr val="4E565F"/>
                          </a:solidFill>
                          <a:latin typeface="微软雅黑"/>
                          <a:cs typeface="微软雅黑"/>
                        </a:rPr>
                        <a:t>允许第三方在自己的品牌</a:t>
                      </a:r>
                      <a:endParaRPr sz="1000">
                        <a:latin typeface="微软雅黑"/>
                        <a:cs typeface="微软雅黑"/>
                      </a:endParaRPr>
                    </a:p>
                    <a:p>
                      <a:pPr marL="120650">
                        <a:lnSpc>
                          <a:spcPct val="100000"/>
                        </a:lnSpc>
                        <a:spcBef>
                          <a:spcPts val="600"/>
                        </a:spcBef>
                      </a:pPr>
                      <a:r>
                        <a:rPr dirty="0" sz="1000" spc="-5">
                          <a:solidFill>
                            <a:srgbClr val="4E565F"/>
                          </a:solidFill>
                          <a:latin typeface="微软雅黑"/>
                          <a:cs typeface="微软雅黑"/>
                        </a:rPr>
                        <a:t>中提供借记卡</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1920">
                        <a:lnSpc>
                          <a:spcPct val="100000"/>
                        </a:lnSpc>
                        <a:spcBef>
                          <a:spcPts val="420"/>
                        </a:spcBef>
                      </a:pPr>
                      <a:r>
                        <a:rPr dirty="0" sz="1000" spc="-5">
                          <a:solidFill>
                            <a:srgbClr val="4E565F"/>
                          </a:solidFill>
                          <a:latin typeface="微软雅黑"/>
                          <a:cs typeface="微软雅黑"/>
                        </a:rPr>
                        <a:t>在</a:t>
                      </a:r>
                      <a:r>
                        <a:rPr dirty="0" sz="1000" spc="-5">
                          <a:solidFill>
                            <a:srgbClr val="4E565F"/>
                          </a:solidFill>
                          <a:latin typeface="Arial"/>
                          <a:cs typeface="Arial"/>
                        </a:rPr>
                        <a:t>48</a:t>
                      </a:r>
                      <a:r>
                        <a:rPr dirty="0" sz="1000" spc="-5">
                          <a:solidFill>
                            <a:srgbClr val="4E565F"/>
                          </a:solidFill>
                          <a:latin typeface="微软雅黑"/>
                          <a:cs typeface="微软雅黑"/>
                        </a:rPr>
                        <a:t>小时内向中小企业</a:t>
                      </a:r>
                      <a:endParaRPr sz="1000">
                        <a:latin typeface="微软雅黑"/>
                        <a:cs typeface="微软雅黑"/>
                      </a:endParaRPr>
                    </a:p>
                    <a:p>
                      <a:pPr marL="121920">
                        <a:lnSpc>
                          <a:spcPct val="100000"/>
                        </a:lnSpc>
                        <a:spcBef>
                          <a:spcPts val="600"/>
                        </a:spcBef>
                      </a:pPr>
                      <a:r>
                        <a:rPr dirty="0" sz="1000" spc="-5">
                          <a:solidFill>
                            <a:srgbClr val="4E565F"/>
                          </a:solidFill>
                          <a:latin typeface="微软雅黑"/>
                          <a:cs typeface="微软雅黑"/>
                        </a:rPr>
                        <a:t>客户提供数字商业贷款</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marL="123189">
                        <a:lnSpc>
                          <a:spcPct val="100000"/>
                        </a:lnSpc>
                        <a:spcBef>
                          <a:spcPts val="420"/>
                        </a:spcBef>
                      </a:pPr>
                      <a:r>
                        <a:rPr dirty="0" sz="1000" spc="-5">
                          <a:solidFill>
                            <a:srgbClr val="4E565F"/>
                          </a:solidFill>
                          <a:latin typeface="微软雅黑"/>
                          <a:cs typeface="微软雅黑"/>
                        </a:rPr>
                        <a:t>客户无需开设额外的银行</a:t>
                      </a:r>
                      <a:endParaRPr sz="1000">
                        <a:latin typeface="微软雅黑"/>
                        <a:cs typeface="微软雅黑"/>
                      </a:endParaRPr>
                    </a:p>
                    <a:p>
                      <a:pPr marL="123189">
                        <a:lnSpc>
                          <a:spcPct val="100000"/>
                        </a:lnSpc>
                        <a:spcBef>
                          <a:spcPts val="600"/>
                        </a:spcBef>
                      </a:pPr>
                      <a:r>
                        <a:rPr dirty="0" sz="1000" spc="-5">
                          <a:solidFill>
                            <a:srgbClr val="4E565F"/>
                          </a:solidFill>
                          <a:latin typeface="微软雅黑"/>
                          <a:cs typeface="微软雅黑"/>
                        </a:rPr>
                        <a:t>账户即可接收国际付款</a:t>
                      </a: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c>
                  <a:txBody>
                    <a:bodyPr/>
                    <a:lstStyle/>
                    <a:p>
                      <a:pPr/>
                      <a:endParaRPr sz="1000">
                        <a:latin typeface="微软雅黑"/>
                        <a:cs typeface="微软雅黑"/>
                      </a:endParaRPr>
                    </a:p>
                  </a:txBody>
                  <a:tcPr marL="0" marR="0" marB="0" marT="0"/>
                </a:tc>
              </a:tr>
            </a:tbl>
          </a:graphicData>
        </a:graphic>
      </p:graphicFrame>
      <p:sp>
        <p:nvSpPr>
          <p:cNvPr id="32" name="object 32"/>
          <p:cNvSpPr/>
          <p:nvPr/>
        </p:nvSpPr>
        <p:spPr>
          <a:xfrm>
            <a:off x="9822180" y="3761232"/>
            <a:ext cx="1670685" cy="325120"/>
          </a:xfrm>
          <a:custGeom>
            <a:avLst/>
            <a:gdLst/>
            <a:ahLst/>
            <a:cxnLst/>
            <a:rect l="l" t="t" r="r" b="b"/>
            <a:pathLst>
              <a:path w="1670684" h="325120">
                <a:moveTo>
                  <a:pt x="1616202"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1616202" y="324612"/>
                </a:lnTo>
                <a:lnTo>
                  <a:pt x="1637246" y="320355"/>
                </a:lnTo>
                <a:lnTo>
                  <a:pt x="1654444" y="308752"/>
                </a:lnTo>
                <a:lnTo>
                  <a:pt x="1666047" y="291554"/>
                </a:lnTo>
                <a:lnTo>
                  <a:pt x="1670303" y="270510"/>
                </a:lnTo>
                <a:lnTo>
                  <a:pt x="1670303" y="54102"/>
                </a:lnTo>
                <a:lnTo>
                  <a:pt x="1666047" y="33057"/>
                </a:lnTo>
                <a:lnTo>
                  <a:pt x="1654444" y="15859"/>
                </a:lnTo>
                <a:lnTo>
                  <a:pt x="1637246" y="4256"/>
                </a:lnTo>
                <a:lnTo>
                  <a:pt x="1616202" y="0"/>
                </a:lnTo>
                <a:close/>
              </a:path>
            </a:pathLst>
          </a:custGeom>
          <a:solidFill>
            <a:srgbClr val="5FCC48"/>
          </a:solidFill>
        </p:spPr>
        <p:txBody>
          <a:bodyPr wrap="square" lIns="0" tIns="0" rIns="0" bIns="0" rtlCol="0"/>
          <a:lstStyle/>
          <a:p/>
        </p:txBody>
      </p:sp>
      <p:sp>
        <p:nvSpPr>
          <p:cNvPr id="33" name="object 33"/>
          <p:cNvSpPr txBox="1"/>
          <p:nvPr/>
        </p:nvSpPr>
        <p:spPr>
          <a:xfrm>
            <a:off x="10377931" y="3812032"/>
            <a:ext cx="560705"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区块链</a:t>
            </a:r>
            <a:endParaRPr sz="1400">
              <a:latin typeface="微软雅黑"/>
              <a:cs typeface="微软雅黑"/>
            </a:endParaRPr>
          </a:p>
        </p:txBody>
      </p:sp>
      <p:sp>
        <p:nvSpPr>
          <p:cNvPr id="34" name="object 34"/>
          <p:cNvSpPr/>
          <p:nvPr/>
        </p:nvSpPr>
        <p:spPr>
          <a:xfrm>
            <a:off x="3012948" y="3761232"/>
            <a:ext cx="1670685" cy="325120"/>
          </a:xfrm>
          <a:custGeom>
            <a:avLst/>
            <a:gdLst/>
            <a:ahLst/>
            <a:cxnLst/>
            <a:rect l="l" t="t" r="r" b="b"/>
            <a:pathLst>
              <a:path w="1670685" h="325120">
                <a:moveTo>
                  <a:pt x="1616202"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1616202" y="324612"/>
                </a:lnTo>
                <a:lnTo>
                  <a:pt x="1637246" y="320355"/>
                </a:lnTo>
                <a:lnTo>
                  <a:pt x="1654444" y="308752"/>
                </a:lnTo>
                <a:lnTo>
                  <a:pt x="1666047" y="291554"/>
                </a:lnTo>
                <a:lnTo>
                  <a:pt x="1670303" y="270510"/>
                </a:lnTo>
                <a:lnTo>
                  <a:pt x="1670303" y="54102"/>
                </a:lnTo>
                <a:lnTo>
                  <a:pt x="1666047" y="33057"/>
                </a:lnTo>
                <a:lnTo>
                  <a:pt x="1654444" y="15859"/>
                </a:lnTo>
                <a:lnTo>
                  <a:pt x="1637246" y="4256"/>
                </a:lnTo>
                <a:lnTo>
                  <a:pt x="1616202" y="0"/>
                </a:lnTo>
                <a:close/>
              </a:path>
            </a:pathLst>
          </a:custGeom>
          <a:solidFill>
            <a:srgbClr val="9DD1E7"/>
          </a:solidFill>
        </p:spPr>
        <p:txBody>
          <a:bodyPr wrap="square" lIns="0" tIns="0" rIns="0" bIns="0" rtlCol="0"/>
          <a:lstStyle/>
          <a:p/>
        </p:txBody>
      </p:sp>
      <p:sp>
        <p:nvSpPr>
          <p:cNvPr id="35" name="object 35"/>
          <p:cNvSpPr txBox="1"/>
          <p:nvPr/>
        </p:nvSpPr>
        <p:spPr>
          <a:xfrm>
            <a:off x="3657346" y="3812032"/>
            <a:ext cx="38227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贷款</a:t>
            </a:r>
            <a:endParaRPr sz="1400">
              <a:latin typeface="微软雅黑"/>
              <a:cs typeface="微软雅黑"/>
            </a:endParaRPr>
          </a:p>
        </p:txBody>
      </p:sp>
      <p:sp>
        <p:nvSpPr>
          <p:cNvPr id="36" name="object 36"/>
          <p:cNvSpPr/>
          <p:nvPr/>
        </p:nvSpPr>
        <p:spPr>
          <a:xfrm>
            <a:off x="743712" y="3761232"/>
            <a:ext cx="1668780" cy="325120"/>
          </a:xfrm>
          <a:custGeom>
            <a:avLst/>
            <a:gdLst/>
            <a:ahLst/>
            <a:cxnLst/>
            <a:rect l="l" t="t" r="r" b="b"/>
            <a:pathLst>
              <a:path w="1668780" h="325120">
                <a:moveTo>
                  <a:pt x="1614677" y="0"/>
                </a:moveTo>
                <a:lnTo>
                  <a:pt x="54101" y="0"/>
                </a:lnTo>
                <a:lnTo>
                  <a:pt x="33041" y="4256"/>
                </a:lnTo>
                <a:lnTo>
                  <a:pt x="15844" y="15859"/>
                </a:lnTo>
                <a:lnTo>
                  <a:pt x="4251" y="33057"/>
                </a:lnTo>
                <a:lnTo>
                  <a:pt x="0" y="54102"/>
                </a:lnTo>
                <a:lnTo>
                  <a:pt x="0" y="270510"/>
                </a:lnTo>
                <a:lnTo>
                  <a:pt x="4251" y="291554"/>
                </a:lnTo>
                <a:lnTo>
                  <a:pt x="15844" y="308752"/>
                </a:lnTo>
                <a:lnTo>
                  <a:pt x="33041" y="320355"/>
                </a:lnTo>
                <a:lnTo>
                  <a:pt x="54101" y="324612"/>
                </a:lnTo>
                <a:lnTo>
                  <a:pt x="1614677" y="324612"/>
                </a:lnTo>
                <a:lnTo>
                  <a:pt x="1635722" y="320355"/>
                </a:lnTo>
                <a:lnTo>
                  <a:pt x="1652920" y="308752"/>
                </a:lnTo>
                <a:lnTo>
                  <a:pt x="1664523" y="291554"/>
                </a:lnTo>
                <a:lnTo>
                  <a:pt x="1668780" y="270510"/>
                </a:lnTo>
                <a:lnTo>
                  <a:pt x="1668780" y="54102"/>
                </a:lnTo>
                <a:lnTo>
                  <a:pt x="1664523" y="33057"/>
                </a:lnTo>
                <a:lnTo>
                  <a:pt x="1652920" y="15859"/>
                </a:lnTo>
                <a:lnTo>
                  <a:pt x="1635722" y="4256"/>
                </a:lnTo>
                <a:lnTo>
                  <a:pt x="1614677" y="0"/>
                </a:lnTo>
                <a:close/>
              </a:path>
            </a:pathLst>
          </a:custGeom>
          <a:solidFill>
            <a:srgbClr val="1D9FD1"/>
          </a:solidFill>
        </p:spPr>
        <p:txBody>
          <a:bodyPr wrap="square" lIns="0" tIns="0" rIns="0" bIns="0" rtlCol="0"/>
          <a:lstStyle/>
          <a:p/>
        </p:txBody>
      </p:sp>
      <p:sp>
        <p:nvSpPr>
          <p:cNvPr id="37" name="object 37"/>
          <p:cNvSpPr txBox="1"/>
          <p:nvPr/>
        </p:nvSpPr>
        <p:spPr>
          <a:xfrm>
            <a:off x="852017" y="3812032"/>
            <a:ext cx="1454785"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数字银行与银行卡</a:t>
            </a:r>
            <a:endParaRPr sz="1400">
              <a:latin typeface="微软雅黑"/>
              <a:cs typeface="微软雅黑"/>
            </a:endParaRPr>
          </a:p>
        </p:txBody>
      </p:sp>
      <p:sp>
        <p:nvSpPr>
          <p:cNvPr id="38" name="object 38"/>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16</a:t>
            </a:r>
            <a:endParaRPr sz="1200">
              <a:latin typeface="Arial"/>
              <a:cs typeface="Arial"/>
            </a:endParaRPr>
          </a:p>
        </p:txBody>
      </p:sp>
      <p:sp>
        <p:nvSpPr>
          <p:cNvPr id="39" name="object 39"/>
          <p:cNvSpPr txBox="1"/>
          <p:nvPr/>
        </p:nvSpPr>
        <p:spPr>
          <a:xfrm>
            <a:off x="78739" y="6360974"/>
            <a:ext cx="2078989" cy="459105"/>
          </a:xfrm>
          <a:prstGeom prst="rect">
            <a:avLst/>
          </a:prstGeom>
        </p:spPr>
        <p:txBody>
          <a:bodyPr wrap="square" lIns="0" tIns="0" rIns="0" bIns="0" rtlCol="0" vert="horz">
            <a:spAutoFit/>
          </a:bodyPr>
          <a:lstStyle/>
          <a:p>
            <a:pPr marL="97155">
              <a:lnSpc>
                <a:spcPts val="1505"/>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a:p>
            <a:pPr marL="12700">
              <a:lnSpc>
                <a:spcPct val="100000"/>
              </a:lnSpc>
              <a:spcBef>
                <a:spcPts val="750"/>
              </a:spcBef>
            </a:pPr>
            <a:r>
              <a:rPr dirty="0" sz="1050" spc="-55" i="1">
                <a:solidFill>
                  <a:srgbClr val="4E565F"/>
                </a:solidFill>
                <a:latin typeface="微软雅黑"/>
                <a:cs typeface="微软雅黑"/>
              </a:rPr>
              <a:t>来源：</a:t>
            </a:r>
            <a:r>
              <a:rPr dirty="0" sz="1050" spc="-40" i="1">
                <a:solidFill>
                  <a:srgbClr val="4E565F"/>
                </a:solidFill>
                <a:latin typeface="微软雅黑"/>
                <a:cs typeface="微软雅黑"/>
              </a:rPr>
              <a:t> </a:t>
            </a:r>
            <a:r>
              <a:rPr dirty="0" sz="1000" spc="-20" i="1">
                <a:solidFill>
                  <a:srgbClr val="4E565F"/>
                </a:solidFill>
                <a:latin typeface="Arial"/>
                <a:cs typeface="Arial"/>
              </a:rPr>
              <a:t>solarisBank</a:t>
            </a:r>
            <a:r>
              <a:rPr dirty="0" sz="1050" spc="-20" i="1">
                <a:solidFill>
                  <a:srgbClr val="4E565F"/>
                </a:solidFill>
                <a:latin typeface="微软雅黑"/>
                <a:cs typeface="微软雅黑"/>
              </a:rPr>
              <a:t>官网，</a:t>
            </a:r>
            <a:r>
              <a:rPr dirty="0" sz="1000" spc="-20" i="1">
                <a:solidFill>
                  <a:srgbClr val="4E565F"/>
                </a:solidFill>
                <a:latin typeface="Arial"/>
                <a:cs typeface="Arial"/>
              </a:rPr>
              <a:t>2019</a:t>
            </a:r>
            <a:r>
              <a:rPr dirty="0" sz="1050" spc="-20" i="1">
                <a:solidFill>
                  <a:srgbClr val="4E565F"/>
                </a:solidFill>
                <a:latin typeface="微软雅黑"/>
                <a:cs typeface="微软雅黑"/>
              </a:rPr>
              <a:t>年</a:t>
            </a:r>
            <a:r>
              <a:rPr dirty="0" sz="1000" spc="-20" i="1">
                <a:solidFill>
                  <a:srgbClr val="4E565F"/>
                </a:solidFill>
                <a:latin typeface="Arial"/>
                <a:cs typeface="Arial"/>
              </a:rPr>
              <a:t>6</a:t>
            </a:r>
            <a:r>
              <a:rPr dirty="0" sz="1050" spc="-20" i="1">
                <a:solidFill>
                  <a:srgbClr val="4E565F"/>
                </a:solidFill>
                <a:latin typeface="微软雅黑"/>
                <a:cs typeface="微软雅黑"/>
              </a:rPr>
              <a:t>月</a:t>
            </a:r>
            <a:endParaRPr sz="1050">
              <a:latin typeface="微软雅黑"/>
              <a:cs typeface="微软雅黑"/>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latin typeface="微软雅黑"/>
                <a:cs typeface="微软雅黑"/>
              </a:rPr>
              <a:t>solarisBank</a:t>
            </a:r>
            <a:r>
              <a:rPr dirty="0">
                <a:solidFill>
                  <a:srgbClr val="1D9ED2"/>
                </a:solidFill>
              </a:rPr>
              <a:t>：在其“银行即服务”平台，通</a:t>
            </a:r>
            <a:r>
              <a:rPr dirty="0" spc="5">
                <a:solidFill>
                  <a:srgbClr val="1D9ED2"/>
                </a:solidFill>
              </a:rPr>
              <a:t>过</a:t>
            </a:r>
            <a:r>
              <a:rPr dirty="0">
                <a:solidFill>
                  <a:srgbClr val="1D9ED2"/>
                </a:solidFill>
                <a:latin typeface="微软雅黑"/>
                <a:cs typeface="微软雅黑"/>
              </a:rPr>
              <a:t>AP</a:t>
            </a:r>
            <a:r>
              <a:rPr dirty="0" spc="-5">
                <a:solidFill>
                  <a:srgbClr val="1D9ED2"/>
                </a:solidFill>
                <a:latin typeface="微软雅黑"/>
                <a:cs typeface="微软雅黑"/>
              </a:rPr>
              <a:t>I</a:t>
            </a:r>
            <a:r>
              <a:rPr dirty="0">
                <a:solidFill>
                  <a:srgbClr val="1D9ED2"/>
                </a:solidFill>
              </a:rPr>
              <a:t>把银行服务</a:t>
            </a:r>
          </a:p>
          <a:p>
            <a:pPr marL="12700">
              <a:lnSpc>
                <a:spcPts val="2735"/>
              </a:lnSpc>
            </a:pPr>
            <a:r>
              <a:rPr dirty="0" spc="-5">
                <a:solidFill>
                  <a:srgbClr val="1D9ED2"/>
                </a:solidFill>
              </a:rPr>
              <a:t>集成到</a:t>
            </a:r>
            <a:r>
              <a:rPr dirty="0" spc="-5">
                <a:solidFill>
                  <a:srgbClr val="1D9ED2"/>
                </a:solidFill>
                <a:latin typeface="微软雅黑"/>
                <a:cs typeface="微软雅黑"/>
              </a:rPr>
              <a:t>insha</a:t>
            </a:r>
            <a:r>
              <a:rPr dirty="0" spc="-5">
                <a:solidFill>
                  <a:srgbClr val="1D9ED2"/>
                </a:solidFill>
              </a:rPr>
              <a:t>应用程序中，帮助</a:t>
            </a:r>
            <a:r>
              <a:rPr dirty="0" spc="-5">
                <a:solidFill>
                  <a:srgbClr val="1D9ED2"/>
                </a:solidFill>
                <a:latin typeface="微软雅黑"/>
                <a:cs typeface="微软雅黑"/>
              </a:rPr>
              <a:t>Albaraka</a:t>
            </a:r>
            <a:r>
              <a:rPr dirty="0" spc="-75">
                <a:solidFill>
                  <a:srgbClr val="1D9ED2"/>
                </a:solidFill>
                <a:latin typeface="微软雅黑"/>
                <a:cs typeface="微软雅黑"/>
              </a:rPr>
              <a:t> </a:t>
            </a:r>
            <a:r>
              <a:rPr dirty="0" spc="-25">
                <a:solidFill>
                  <a:srgbClr val="1D9ED2"/>
                </a:solidFill>
              </a:rPr>
              <a:t>Türk进入欧洲市场</a:t>
            </a:r>
          </a:p>
        </p:txBody>
      </p:sp>
      <p:sp>
        <p:nvSpPr>
          <p:cNvPr id="5" name="object 5"/>
          <p:cNvSpPr txBox="1"/>
          <p:nvPr/>
        </p:nvSpPr>
        <p:spPr>
          <a:xfrm>
            <a:off x="829767" y="1167003"/>
            <a:ext cx="4753610" cy="4814570"/>
          </a:xfrm>
          <a:prstGeom prst="rect">
            <a:avLst/>
          </a:prstGeom>
        </p:spPr>
        <p:txBody>
          <a:bodyPr wrap="square" lIns="0" tIns="0" rIns="0" bIns="0" rtlCol="0" vert="horz">
            <a:spAutoFit/>
          </a:bodyPr>
          <a:lstStyle/>
          <a:p>
            <a:pPr algn="just" marL="299085" marR="5080" indent="-286385">
              <a:lnSpc>
                <a:spcPct val="150000"/>
              </a:lnSpc>
              <a:buClr>
                <a:srgbClr val="1D9FD1"/>
              </a:buClr>
              <a:buFont typeface="Arial Unicode MS"/>
              <a:buChar char="◆"/>
              <a:tabLst>
                <a:tab pos="299720" algn="l"/>
              </a:tabLst>
            </a:pPr>
            <a:r>
              <a:rPr dirty="0" sz="1400" spc="30">
                <a:solidFill>
                  <a:srgbClr val="5E666F"/>
                </a:solidFill>
                <a:latin typeface="微软雅黑"/>
                <a:cs typeface="微软雅黑"/>
              </a:rPr>
              <a:t>通过与</a:t>
            </a:r>
            <a:r>
              <a:rPr dirty="0" sz="1400" spc="30">
                <a:solidFill>
                  <a:srgbClr val="5E666F"/>
                </a:solidFill>
                <a:latin typeface="Arial"/>
                <a:cs typeface="Arial"/>
              </a:rPr>
              <a:t>solarisBank</a:t>
            </a:r>
            <a:r>
              <a:rPr dirty="0" sz="1400" spc="30">
                <a:solidFill>
                  <a:srgbClr val="5E666F"/>
                </a:solidFill>
                <a:latin typeface="微软雅黑"/>
                <a:cs typeface="微软雅黑"/>
              </a:rPr>
              <a:t>的合作，巴基斯坦</a:t>
            </a:r>
            <a:r>
              <a:rPr dirty="0" sz="1400" spc="30">
                <a:solidFill>
                  <a:srgbClr val="5E666F"/>
                </a:solidFill>
                <a:latin typeface="Arial"/>
                <a:cs typeface="Arial"/>
              </a:rPr>
              <a:t>Albaraka</a:t>
            </a:r>
            <a:r>
              <a:rPr dirty="0" sz="1400" spc="30">
                <a:solidFill>
                  <a:srgbClr val="5E666F"/>
                </a:solidFill>
                <a:latin typeface="微软雅黑"/>
                <a:cs typeface="微软雅黑"/>
              </a:rPr>
              <a:t>银行的土  </a:t>
            </a:r>
            <a:r>
              <a:rPr dirty="0" sz="1400">
                <a:solidFill>
                  <a:srgbClr val="5E666F"/>
                </a:solidFill>
                <a:latin typeface="微软雅黑"/>
                <a:cs typeface="微软雅黑"/>
              </a:rPr>
              <a:t>耳其分支机构</a:t>
            </a:r>
            <a:r>
              <a:rPr dirty="0" sz="1400">
                <a:solidFill>
                  <a:srgbClr val="5E666F"/>
                </a:solidFill>
                <a:latin typeface="Arial"/>
                <a:cs typeface="Arial"/>
              </a:rPr>
              <a:t>Albaraka Türk</a:t>
            </a:r>
            <a:r>
              <a:rPr dirty="0" sz="1400">
                <a:solidFill>
                  <a:srgbClr val="5E666F"/>
                </a:solidFill>
                <a:latin typeface="微软雅黑"/>
                <a:cs typeface="微软雅黑"/>
              </a:rPr>
              <a:t>用了六个月将“</a:t>
            </a:r>
            <a:r>
              <a:rPr dirty="0" sz="1400">
                <a:solidFill>
                  <a:srgbClr val="5E666F"/>
                </a:solidFill>
                <a:latin typeface="Arial"/>
                <a:cs typeface="Arial"/>
              </a:rPr>
              <a:t>insha</a:t>
            </a:r>
            <a:r>
              <a:rPr dirty="0" sz="1400">
                <a:solidFill>
                  <a:srgbClr val="5E666F"/>
                </a:solidFill>
                <a:latin typeface="微软雅黑"/>
                <a:cs typeface="微软雅黑"/>
              </a:rPr>
              <a:t>”推向  </a:t>
            </a:r>
            <a:r>
              <a:rPr dirty="0" sz="1400" spc="20">
                <a:solidFill>
                  <a:srgbClr val="5E666F"/>
                </a:solidFill>
                <a:latin typeface="微软雅黑"/>
                <a:cs typeface="微软雅黑"/>
              </a:rPr>
              <a:t>欧洲市场。</a:t>
            </a:r>
            <a:r>
              <a:rPr dirty="0" sz="1400" spc="20">
                <a:solidFill>
                  <a:srgbClr val="5E666F"/>
                </a:solidFill>
                <a:latin typeface="Arial"/>
                <a:cs typeface="Arial"/>
              </a:rPr>
              <a:t>insha</a:t>
            </a:r>
            <a:r>
              <a:rPr dirty="0" sz="1400" spc="20">
                <a:solidFill>
                  <a:srgbClr val="5E666F"/>
                </a:solidFill>
                <a:latin typeface="微软雅黑"/>
                <a:cs typeface="微软雅黑"/>
              </a:rPr>
              <a:t>是一个超现代的移动银行应用程序，提  </a:t>
            </a:r>
            <a:r>
              <a:rPr dirty="0" sz="1400" spc="45">
                <a:solidFill>
                  <a:srgbClr val="5E666F"/>
                </a:solidFill>
                <a:latin typeface="微软雅黑"/>
                <a:cs typeface="微软雅黑"/>
              </a:rPr>
              <a:t>供包括</a:t>
            </a:r>
            <a:r>
              <a:rPr dirty="0" sz="1400" spc="45">
                <a:solidFill>
                  <a:srgbClr val="4E565F"/>
                </a:solidFill>
                <a:latin typeface="微软雅黑"/>
                <a:cs typeface="微软雅黑"/>
              </a:rPr>
              <a:t>交易的实时更新、完全数字视频识别服务和带有  </a:t>
            </a:r>
            <a:r>
              <a:rPr dirty="0" sz="1400">
                <a:solidFill>
                  <a:srgbClr val="4E565F"/>
                </a:solidFill>
                <a:latin typeface="微软雅黑"/>
                <a:cs typeface="微软雅黑"/>
              </a:rPr>
              <a:t>推送通知和定制化标签的品牌非接触式借记卡</a:t>
            </a:r>
            <a:r>
              <a:rPr dirty="0" sz="1400">
                <a:solidFill>
                  <a:srgbClr val="5E666F"/>
                </a:solidFill>
                <a:latin typeface="微软雅黑"/>
                <a:cs typeface="微软雅黑"/>
              </a:rPr>
              <a:t>等功能。</a:t>
            </a:r>
            <a:endParaRPr sz="1400">
              <a:latin typeface="微软雅黑"/>
              <a:cs typeface="微软雅黑"/>
            </a:endParaRPr>
          </a:p>
          <a:p>
            <a:pPr marL="12700">
              <a:lnSpc>
                <a:spcPct val="100000"/>
              </a:lnSpc>
              <a:spcBef>
                <a:spcPts val="840"/>
              </a:spcBef>
            </a:pPr>
            <a:r>
              <a:rPr dirty="0" sz="1400" spc="540">
                <a:solidFill>
                  <a:srgbClr val="1D9FD1"/>
                </a:solidFill>
                <a:latin typeface="Arial Unicode MS"/>
                <a:cs typeface="Arial Unicode MS"/>
              </a:rPr>
              <a:t>◆</a:t>
            </a:r>
            <a:r>
              <a:rPr dirty="0" sz="1400" spc="525">
                <a:solidFill>
                  <a:srgbClr val="1D9FD1"/>
                </a:solidFill>
                <a:latin typeface="Arial Unicode MS"/>
                <a:cs typeface="Arial Unicode MS"/>
              </a:rPr>
              <a:t> </a:t>
            </a:r>
            <a:r>
              <a:rPr dirty="0" sz="1400" spc="5" b="1">
                <a:solidFill>
                  <a:srgbClr val="1D9FD1"/>
                </a:solidFill>
                <a:latin typeface="Arial"/>
                <a:cs typeface="Arial"/>
              </a:rPr>
              <a:t>solarisBank</a:t>
            </a:r>
            <a:r>
              <a:rPr dirty="0" sz="1400" spc="5" b="1" i="1">
                <a:solidFill>
                  <a:srgbClr val="1D9FD1"/>
                </a:solidFill>
                <a:latin typeface="微软雅黑"/>
                <a:cs typeface="微软雅黑"/>
              </a:rPr>
              <a:t>在其“银行即服务”平台中提供从账户、交</a:t>
            </a:r>
            <a:endParaRPr sz="1400">
              <a:latin typeface="微软雅黑"/>
              <a:cs typeface="微软雅黑"/>
            </a:endParaRPr>
          </a:p>
          <a:p>
            <a:pPr marL="299085">
              <a:lnSpc>
                <a:spcPct val="100000"/>
              </a:lnSpc>
              <a:spcBef>
                <a:spcPts val="840"/>
              </a:spcBef>
            </a:pPr>
            <a:r>
              <a:rPr dirty="0" sz="1400" spc="45" b="1" i="1">
                <a:solidFill>
                  <a:srgbClr val="1D9FD1"/>
                </a:solidFill>
                <a:latin typeface="微软雅黑"/>
                <a:cs typeface="微软雅黑"/>
              </a:rPr>
              <a:t>易到识别流程的所有核心数字银行服务，作为模块化白</a:t>
            </a:r>
            <a:endParaRPr sz="1400">
              <a:latin typeface="微软雅黑"/>
              <a:cs typeface="微软雅黑"/>
            </a:endParaRPr>
          </a:p>
          <a:p>
            <a:pPr marL="299085">
              <a:lnSpc>
                <a:spcPct val="100000"/>
              </a:lnSpc>
              <a:spcBef>
                <a:spcPts val="840"/>
              </a:spcBef>
            </a:pPr>
            <a:r>
              <a:rPr dirty="0" sz="1400" b="1" i="1">
                <a:solidFill>
                  <a:srgbClr val="1D9FD1"/>
                </a:solidFill>
                <a:latin typeface="微软雅黑"/>
                <a:cs typeface="微软雅黑"/>
              </a:rPr>
              <a:t>标服务，通过</a:t>
            </a:r>
            <a:r>
              <a:rPr dirty="0" sz="1400" b="1">
                <a:solidFill>
                  <a:srgbClr val="1D9FD1"/>
                </a:solidFill>
                <a:latin typeface="Arial"/>
                <a:cs typeface="Arial"/>
              </a:rPr>
              <a:t>API</a:t>
            </a:r>
            <a:r>
              <a:rPr dirty="0" sz="1400" b="1" i="1">
                <a:solidFill>
                  <a:srgbClr val="1D9FD1"/>
                </a:solidFill>
                <a:latin typeface="微软雅黑"/>
                <a:cs typeface="微软雅黑"/>
              </a:rPr>
              <a:t>直接集成到</a:t>
            </a:r>
            <a:r>
              <a:rPr dirty="0" sz="1400" b="1">
                <a:solidFill>
                  <a:srgbClr val="1D9FD1"/>
                </a:solidFill>
                <a:latin typeface="Arial"/>
                <a:cs typeface="Arial"/>
              </a:rPr>
              <a:t>insha</a:t>
            </a:r>
            <a:r>
              <a:rPr dirty="0" sz="1400" b="1" i="1">
                <a:solidFill>
                  <a:srgbClr val="1D9FD1"/>
                </a:solidFill>
                <a:latin typeface="微软雅黑"/>
                <a:cs typeface="微软雅黑"/>
              </a:rPr>
              <a:t>应用程序中。</a:t>
            </a:r>
            <a:endParaRPr sz="1400">
              <a:latin typeface="微软雅黑"/>
              <a:cs typeface="微软雅黑"/>
            </a:endParaRPr>
          </a:p>
          <a:p>
            <a:pPr algn="just" marL="299085" marR="15875" indent="-286385">
              <a:lnSpc>
                <a:spcPct val="150000"/>
              </a:lnSpc>
              <a:buClr>
                <a:srgbClr val="1D9FD1"/>
              </a:buClr>
              <a:buFont typeface="Arial Unicode MS"/>
              <a:buChar char="◆"/>
              <a:tabLst>
                <a:tab pos="299720" algn="l"/>
              </a:tabLst>
            </a:pPr>
            <a:r>
              <a:rPr dirty="0" sz="1400" spc="-5">
                <a:solidFill>
                  <a:srgbClr val="5E666F"/>
                </a:solidFill>
                <a:latin typeface="Arial"/>
                <a:cs typeface="Arial"/>
              </a:rPr>
              <a:t>solarisBank </a:t>
            </a:r>
            <a:r>
              <a:rPr dirty="0" sz="1400" spc="-5" b="1">
                <a:solidFill>
                  <a:srgbClr val="1D9FD1"/>
                </a:solidFill>
                <a:latin typeface="Arial"/>
                <a:cs typeface="Arial"/>
              </a:rPr>
              <a:t>API</a:t>
            </a:r>
            <a:r>
              <a:rPr dirty="0" sz="1400" spc="-5" b="1" i="1">
                <a:solidFill>
                  <a:srgbClr val="1D9FD1"/>
                </a:solidFill>
                <a:latin typeface="微软雅黑"/>
                <a:cs typeface="微软雅黑"/>
              </a:rPr>
              <a:t>的灵活性使</a:t>
            </a:r>
            <a:r>
              <a:rPr dirty="0" sz="1400" spc="-5" b="1">
                <a:solidFill>
                  <a:srgbClr val="1D9FD1"/>
                </a:solidFill>
                <a:latin typeface="Arial"/>
                <a:cs typeface="Arial"/>
              </a:rPr>
              <a:t>Albaraka Türk</a:t>
            </a:r>
            <a:r>
              <a:rPr dirty="0" sz="1400" spc="-5" b="1" i="1">
                <a:solidFill>
                  <a:srgbClr val="1D9FD1"/>
                </a:solidFill>
                <a:latin typeface="微软雅黑"/>
                <a:cs typeface="微软雅黑"/>
              </a:rPr>
              <a:t>能够为目标客  </a:t>
            </a:r>
            <a:r>
              <a:rPr dirty="0" sz="1400" spc="45" b="1" i="1">
                <a:solidFill>
                  <a:srgbClr val="1D9FD1"/>
                </a:solidFill>
                <a:latin typeface="微软雅黑"/>
                <a:cs typeface="微软雅黑"/>
              </a:rPr>
              <a:t>户群体定制应用程序</a:t>
            </a:r>
            <a:r>
              <a:rPr dirty="0" sz="1400" spc="45">
                <a:solidFill>
                  <a:srgbClr val="5E666F"/>
                </a:solidFill>
                <a:latin typeface="微软雅黑"/>
                <a:cs typeface="微软雅黑"/>
              </a:rPr>
              <a:t>，包括为居住在欧盟的土耳其人提  </a:t>
            </a:r>
            <a:r>
              <a:rPr dirty="0" sz="1400">
                <a:solidFill>
                  <a:srgbClr val="5E666F"/>
                </a:solidFill>
                <a:latin typeface="微软雅黑"/>
                <a:cs typeface="微软雅黑"/>
              </a:rPr>
              <a:t>供识别解决方案和数字货币汇款服务。</a:t>
            </a:r>
            <a:endParaRPr sz="1400">
              <a:latin typeface="微软雅黑"/>
              <a:cs typeface="微软雅黑"/>
            </a:endParaRPr>
          </a:p>
          <a:p>
            <a:pPr algn="just" marL="299085" marR="15240" indent="-287020">
              <a:lnSpc>
                <a:spcPct val="150000"/>
              </a:lnSpc>
            </a:pPr>
            <a:r>
              <a:rPr dirty="0" sz="1400" spc="540">
                <a:solidFill>
                  <a:srgbClr val="1D9FD1"/>
                </a:solidFill>
                <a:latin typeface="Arial Unicode MS"/>
                <a:cs typeface="Arial Unicode MS"/>
              </a:rPr>
              <a:t>◆ </a:t>
            </a:r>
            <a:r>
              <a:rPr dirty="0" sz="1400" spc="25">
                <a:solidFill>
                  <a:srgbClr val="5E666F"/>
                </a:solidFill>
                <a:latin typeface="微软雅黑"/>
                <a:cs typeface="微软雅黑"/>
              </a:rPr>
              <a:t>由于</a:t>
            </a:r>
            <a:r>
              <a:rPr dirty="0" sz="1400" spc="25">
                <a:solidFill>
                  <a:srgbClr val="5E666F"/>
                </a:solidFill>
                <a:latin typeface="Arial"/>
                <a:cs typeface="Arial"/>
              </a:rPr>
              <a:t>solarisBank</a:t>
            </a:r>
            <a:r>
              <a:rPr dirty="0" sz="1400" spc="25">
                <a:solidFill>
                  <a:srgbClr val="5E666F"/>
                </a:solidFill>
                <a:latin typeface="微软雅黑"/>
                <a:cs typeface="微软雅黑"/>
              </a:rPr>
              <a:t>在柏林注册成立，可以通过其银行执照  </a:t>
            </a:r>
            <a:r>
              <a:rPr dirty="0" sz="1400">
                <a:solidFill>
                  <a:srgbClr val="5E666F"/>
                </a:solidFill>
                <a:latin typeface="微软雅黑"/>
                <a:cs typeface="微软雅黑"/>
              </a:rPr>
              <a:t>的权利进入整个欧盟市场， </a:t>
            </a:r>
            <a:r>
              <a:rPr dirty="0" sz="1400" spc="-5">
                <a:solidFill>
                  <a:srgbClr val="5E666F"/>
                </a:solidFill>
                <a:latin typeface="Arial"/>
                <a:cs typeface="Arial"/>
              </a:rPr>
              <a:t>Albaraka Türk</a:t>
            </a:r>
            <a:r>
              <a:rPr dirty="0" sz="1400" spc="-5">
                <a:solidFill>
                  <a:srgbClr val="5E666F"/>
                </a:solidFill>
                <a:latin typeface="微软雅黑"/>
                <a:cs typeface="微软雅黑"/>
              </a:rPr>
              <a:t>只需这一个合  </a:t>
            </a:r>
            <a:r>
              <a:rPr dirty="0" sz="1400" spc="45">
                <a:solidFill>
                  <a:srgbClr val="5E666F"/>
                </a:solidFill>
                <a:latin typeface="微软雅黑"/>
                <a:cs typeface="微软雅黑"/>
              </a:rPr>
              <a:t>作伙伴就打开了进入欧洲的大门，在欧洲开展免息银行  </a:t>
            </a:r>
            <a:r>
              <a:rPr dirty="0" sz="1400">
                <a:solidFill>
                  <a:srgbClr val="5E666F"/>
                </a:solidFill>
                <a:latin typeface="微软雅黑"/>
                <a:cs typeface="微软雅黑"/>
              </a:rPr>
              <a:t>服务。</a:t>
            </a:r>
            <a:endParaRPr sz="1400">
              <a:latin typeface="微软雅黑"/>
              <a:cs typeface="微软雅黑"/>
            </a:endParaRPr>
          </a:p>
        </p:txBody>
      </p:sp>
      <p:sp>
        <p:nvSpPr>
          <p:cNvPr id="6" name="object 6"/>
          <p:cNvSpPr/>
          <p:nvPr/>
        </p:nvSpPr>
        <p:spPr>
          <a:xfrm>
            <a:off x="5934455" y="1307591"/>
            <a:ext cx="0" cy="3571875"/>
          </a:xfrm>
          <a:custGeom>
            <a:avLst/>
            <a:gdLst/>
            <a:ahLst/>
            <a:cxnLst/>
            <a:rect l="l" t="t" r="r" b="b"/>
            <a:pathLst>
              <a:path w="0" h="3571875">
                <a:moveTo>
                  <a:pt x="0" y="0"/>
                </a:moveTo>
                <a:lnTo>
                  <a:pt x="0" y="3571494"/>
                </a:lnTo>
              </a:path>
            </a:pathLst>
          </a:custGeom>
          <a:ln w="3175">
            <a:solidFill>
              <a:srgbClr val="BABABA"/>
            </a:solidFill>
          </a:ln>
        </p:spPr>
        <p:txBody>
          <a:bodyPr wrap="square" lIns="0" tIns="0" rIns="0" bIns="0" rtlCol="0"/>
          <a:lstStyle/>
          <a:p/>
        </p:txBody>
      </p:sp>
      <p:sp>
        <p:nvSpPr>
          <p:cNvPr id="7" name="object 7"/>
          <p:cNvSpPr/>
          <p:nvPr/>
        </p:nvSpPr>
        <p:spPr>
          <a:xfrm>
            <a:off x="7095743" y="2055876"/>
            <a:ext cx="0" cy="3571875"/>
          </a:xfrm>
          <a:custGeom>
            <a:avLst/>
            <a:gdLst/>
            <a:ahLst/>
            <a:cxnLst/>
            <a:rect l="l" t="t" r="r" b="b"/>
            <a:pathLst>
              <a:path w="0" h="3571875">
                <a:moveTo>
                  <a:pt x="0" y="0"/>
                </a:moveTo>
                <a:lnTo>
                  <a:pt x="0" y="3571506"/>
                </a:lnTo>
              </a:path>
            </a:pathLst>
          </a:custGeom>
          <a:ln w="3175">
            <a:solidFill>
              <a:srgbClr val="BABABA"/>
            </a:solidFill>
          </a:ln>
        </p:spPr>
        <p:txBody>
          <a:bodyPr wrap="square" lIns="0" tIns="0" rIns="0" bIns="0" rtlCol="0"/>
          <a:lstStyle/>
          <a:p/>
        </p:txBody>
      </p:sp>
      <p:sp>
        <p:nvSpPr>
          <p:cNvPr id="8" name="object 8"/>
          <p:cNvSpPr/>
          <p:nvPr/>
        </p:nvSpPr>
        <p:spPr>
          <a:xfrm>
            <a:off x="8257031" y="1307591"/>
            <a:ext cx="0" cy="3571875"/>
          </a:xfrm>
          <a:custGeom>
            <a:avLst/>
            <a:gdLst/>
            <a:ahLst/>
            <a:cxnLst/>
            <a:rect l="l" t="t" r="r" b="b"/>
            <a:pathLst>
              <a:path w="0" h="3571875">
                <a:moveTo>
                  <a:pt x="0" y="0"/>
                </a:moveTo>
                <a:lnTo>
                  <a:pt x="0" y="3571494"/>
                </a:lnTo>
              </a:path>
            </a:pathLst>
          </a:custGeom>
          <a:ln w="3175">
            <a:solidFill>
              <a:srgbClr val="BABABA"/>
            </a:solidFill>
          </a:ln>
        </p:spPr>
        <p:txBody>
          <a:bodyPr wrap="square" lIns="0" tIns="0" rIns="0" bIns="0" rtlCol="0"/>
          <a:lstStyle/>
          <a:p/>
        </p:txBody>
      </p:sp>
      <p:sp>
        <p:nvSpPr>
          <p:cNvPr id="9" name="object 9"/>
          <p:cNvSpPr/>
          <p:nvPr/>
        </p:nvSpPr>
        <p:spPr>
          <a:xfrm>
            <a:off x="9418319" y="2055876"/>
            <a:ext cx="0" cy="3571875"/>
          </a:xfrm>
          <a:custGeom>
            <a:avLst/>
            <a:gdLst/>
            <a:ahLst/>
            <a:cxnLst/>
            <a:rect l="l" t="t" r="r" b="b"/>
            <a:pathLst>
              <a:path w="0" h="3571875">
                <a:moveTo>
                  <a:pt x="0" y="0"/>
                </a:moveTo>
                <a:lnTo>
                  <a:pt x="0" y="3571506"/>
                </a:lnTo>
              </a:path>
            </a:pathLst>
          </a:custGeom>
          <a:ln w="3175">
            <a:solidFill>
              <a:srgbClr val="BABABA"/>
            </a:solidFill>
          </a:ln>
        </p:spPr>
        <p:txBody>
          <a:bodyPr wrap="square" lIns="0" tIns="0" rIns="0" bIns="0" rtlCol="0"/>
          <a:lstStyle/>
          <a:p/>
        </p:txBody>
      </p:sp>
      <p:sp>
        <p:nvSpPr>
          <p:cNvPr id="10" name="object 10"/>
          <p:cNvSpPr/>
          <p:nvPr/>
        </p:nvSpPr>
        <p:spPr>
          <a:xfrm>
            <a:off x="10581131" y="1307591"/>
            <a:ext cx="0" cy="3571875"/>
          </a:xfrm>
          <a:custGeom>
            <a:avLst/>
            <a:gdLst/>
            <a:ahLst/>
            <a:cxnLst/>
            <a:rect l="l" t="t" r="r" b="b"/>
            <a:pathLst>
              <a:path w="0" h="3571875">
                <a:moveTo>
                  <a:pt x="0" y="0"/>
                </a:moveTo>
                <a:lnTo>
                  <a:pt x="0" y="3571494"/>
                </a:lnTo>
              </a:path>
            </a:pathLst>
          </a:custGeom>
          <a:ln w="3175">
            <a:solidFill>
              <a:srgbClr val="BABABA"/>
            </a:solidFill>
          </a:ln>
        </p:spPr>
        <p:txBody>
          <a:bodyPr wrap="square" lIns="0" tIns="0" rIns="0" bIns="0" rtlCol="0"/>
          <a:lstStyle/>
          <a:p/>
        </p:txBody>
      </p:sp>
      <p:sp>
        <p:nvSpPr>
          <p:cNvPr id="11" name="object 11"/>
          <p:cNvSpPr/>
          <p:nvPr/>
        </p:nvSpPr>
        <p:spPr>
          <a:xfrm>
            <a:off x="5981700" y="4672710"/>
            <a:ext cx="277495" cy="207645"/>
          </a:xfrm>
          <a:custGeom>
            <a:avLst/>
            <a:gdLst/>
            <a:ahLst/>
            <a:cxnLst/>
            <a:rect l="l" t="t" r="r" b="b"/>
            <a:pathLst>
              <a:path w="277495" h="207645">
                <a:moveTo>
                  <a:pt x="141859" y="58165"/>
                </a:moveTo>
                <a:lnTo>
                  <a:pt x="138302" y="58419"/>
                </a:lnTo>
                <a:lnTo>
                  <a:pt x="50926" y="58419"/>
                </a:lnTo>
                <a:lnTo>
                  <a:pt x="47371" y="61213"/>
                </a:lnTo>
                <a:lnTo>
                  <a:pt x="51053" y="75311"/>
                </a:lnTo>
                <a:lnTo>
                  <a:pt x="54101" y="86232"/>
                </a:lnTo>
                <a:lnTo>
                  <a:pt x="56896" y="89281"/>
                </a:lnTo>
                <a:lnTo>
                  <a:pt x="58927" y="89407"/>
                </a:lnTo>
                <a:lnTo>
                  <a:pt x="59689" y="94361"/>
                </a:lnTo>
                <a:lnTo>
                  <a:pt x="61595" y="99821"/>
                </a:lnTo>
                <a:lnTo>
                  <a:pt x="64515" y="105028"/>
                </a:lnTo>
                <a:lnTo>
                  <a:pt x="64515" y="124840"/>
                </a:lnTo>
                <a:lnTo>
                  <a:pt x="64008" y="125475"/>
                </a:lnTo>
                <a:lnTo>
                  <a:pt x="63500" y="125730"/>
                </a:lnTo>
                <a:lnTo>
                  <a:pt x="55810" y="129855"/>
                </a:lnTo>
                <a:lnTo>
                  <a:pt x="6858" y="163449"/>
                </a:lnTo>
                <a:lnTo>
                  <a:pt x="0" y="207137"/>
                </a:lnTo>
                <a:lnTo>
                  <a:pt x="83947" y="207137"/>
                </a:lnTo>
                <a:lnTo>
                  <a:pt x="92075" y="167766"/>
                </a:lnTo>
                <a:lnTo>
                  <a:pt x="85248" y="153564"/>
                </a:lnTo>
                <a:lnTo>
                  <a:pt x="86804" y="145970"/>
                </a:lnTo>
                <a:lnTo>
                  <a:pt x="92075" y="142924"/>
                </a:lnTo>
                <a:lnTo>
                  <a:pt x="96392" y="142366"/>
                </a:lnTo>
                <a:lnTo>
                  <a:pt x="157580" y="142366"/>
                </a:lnTo>
                <a:lnTo>
                  <a:pt x="150558" y="137683"/>
                </a:lnTo>
                <a:lnTo>
                  <a:pt x="137156" y="129784"/>
                </a:lnTo>
                <a:lnTo>
                  <a:pt x="129539" y="125730"/>
                </a:lnTo>
                <a:lnTo>
                  <a:pt x="128777" y="125349"/>
                </a:lnTo>
                <a:lnTo>
                  <a:pt x="128574" y="124840"/>
                </a:lnTo>
                <a:lnTo>
                  <a:pt x="128524" y="105028"/>
                </a:lnTo>
                <a:lnTo>
                  <a:pt x="131445" y="99821"/>
                </a:lnTo>
                <a:lnTo>
                  <a:pt x="133223" y="94361"/>
                </a:lnTo>
                <a:lnTo>
                  <a:pt x="133985" y="89407"/>
                </a:lnTo>
                <a:lnTo>
                  <a:pt x="136144" y="89153"/>
                </a:lnTo>
                <a:lnTo>
                  <a:pt x="138811" y="86232"/>
                </a:lnTo>
                <a:lnTo>
                  <a:pt x="145691" y="61213"/>
                </a:lnTo>
                <a:lnTo>
                  <a:pt x="145681" y="60755"/>
                </a:lnTo>
                <a:lnTo>
                  <a:pt x="141859" y="58165"/>
                </a:lnTo>
                <a:close/>
              </a:path>
              <a:path w="277495" h="207645">
                <a:moveTo>
                  <a:pt x="157580" y="142366"/>
                </a:moveTo>
                <a:lnTo>
                  <a:pt x="96392" y="142366"/>
                </a:lnTo>
                <a:lnTo>
                  <a:pt x="100766" y="142924"/>
                </a:lnTo>
                <a:lnTo>
                  <a:pt x="106044" y="145970"/>
                </a:lnTo>
                <a:lnTo>
                  <a:pt x="107608" y="153564"/>
                </a:lnTo>
                <a:lnTo>
                  <a:pt x="100837" y="167766"/>
                </a:lnTo>
                <a:lnTo>
                  <a:pt x="108965" y="207137"/>
                </a:lnTo>
                <a:lnTo>
                  <a:pt x="192912" y="207137"/>
                </a:lnTo>
                <a:lnTo>
                  <a:pt x="192912" y="172846"/>
                </a:lnTo>
                <a:lnTo>
                  <a:pt x="190500" y="167258"/>
                </a:lnTo>
                <a:lnTo>
                  <a:pt x="186054" y="163449"/>
                </a:lnTo>
                <a:lnTo>
                  <a:pt x="167580" y="149036"/>
                </a:lnTo>
                <a:lnTo>
                  <a:pt x="157580" y="142366"/>
                </a:lnTo>
                <a:close/>
              </a:path>
              <a:path w="277495" h="207645">
                <a:moveTo>
                  <a:pt x="236474" y="1650"/>
                </a:moveTo>
                <a:lnTo>
                  <a:pt x="199262" y="1650"/>
                </a:lnTo>
                <a:lnTo>
                  <a:pt x="183336" y="4994"/>
                </a:lnTo>
                <a:lnTo>
                  <a:pt x="170338" y="14112"/>
                </a:lnTo>
                <a:lnTo>
                  <a:pt x="161579" y="27636"/>
                </a:lnTo>
                <a:lnTo>
                  <a:pt x="158369" y="44195"/>
                </a:lnTo>
                <a:lnTo>
                  <a:pt x="160448" y="57703"/>
                </a:lnTo>
                <a:lnTo>
                  <a:pt x="166242" y="69389"/>
                </a:lnTo>
                <a:lnTo>
                  <a:pt x="175085" y="78575"/>
                </a:lnTo>
                <a:lnTo>
                  <a:pt x="186309" y="84581"/>
                </a:lnTo>
                <a:lnTo>
                  <a:pt x="186309" y="106806"/>
                </a:lnTo>
                <a:lnTo>
                  <a:pt x="188595" y="107695"/>
                </a:lnTo>
                <a:lnTo>
                  <a:pt x="189737" y="106299"/>
                </a:lnTo>
                <a:lnTo>
                  <a:pt x="208661" y="86740"/>
                </a:lnTo>
                <a:lnTo>
                  <a:pt x="236474" y="86740"/>
                </a:lnTo>
                <a:lnTo>
                  <a:pt x="252400" y="83397"/>
                </a:lnTo>
                <a:lnTo>
                  <a:pt x="265398" y="74279"/>
                </a:lnTo>
                <a:lnTo>
                  <a:pt x="274157" y="60755"/>
                </a:lnTo>
                <a:lnTo>
                  <a:pt x="275521" y="53720"/>
                </a:lnTo>
                <a:lnTo>
                  <a:pt x="184785" y="53720"/>
                </a:lnTo>
                <a:lnTo>
                  <a:pt x="183641" y="52831"/>
                </a:lnTo>
                <a:lnTo>
                  <a:pt x="185292" y="45593"/>
                </a:lnTo>
                <a:lnTo>
                  <a:pt x="179832" y="40893"/>
                </a:lnTo>
                <a:lnTo>
                  <a:pt x="180339" y="39369"/>
                </a:lnTo>
                <a:lnTo>
                  <a:pt x="181483" y="39243"/>
                </a:lnTo>
                <a:lnTo>
                  <a:pt x="187451" y="38862"/>
                </a:lnTo>
                <a:lnTo>
                  <a:pt x="189737" y="33019"/>
                </a:lnTo>
                <a:lnTo>
                  <a:pt x="190119" y="32003"/>
                </a:lnTo>
                <a:lnTo>
                  <a:pt x="275004" y="32003"/>
                </a:lnTo>
                <a:lnTo>
                  <a:pt x="274157" y="27636"/>
                </a:lnTo>
                <a:lnTo>
                  <a:pt x="265398" y="14112"/>
                </a:lnTo>
                <a:lnTo>
                  <a:pt x="252400" y="4994"/>
                </a:lnTo>
                <a:lnTo>
                  <a:pt x="236474" y="1650"/>
                </a:lnTo>
                <a:close/>
              </a:path>
              <a:path w="277495" h="207645">
                <a:moveTo>
                  <a:pt x="64388" y="0"/>
                </a:moveTo>
                <a:lnTo>
                  <a:pt x="64008" y="5080"/>
                </a:lnTo>
                <a:lnTo>
                  <a:pt x="68325" y="8762"/>
                </a:lnTo>
                <a:lnTo>
                  <a:pt x="57249" y="20826"/>
                </a:lnTo>
                <a:lnTo>
                  <a:pt x="52958" y="35353"/>
                </a:lnTo>
                <a:lnTo>
                  <a:pt x="52984" y="49783"/>
                </a:lnTo>
                <a:lnTo>
                  <a:pt x="54355" y="58419"/>
                </a:lnTo>
                <a:lnTo>
                  <a:pt x="138302" y="58419"/>
                </a:lnTo>
                <a:lnTo>
                  <a:pt x="139870" y="33897"/>
                </a:lnTo>
                <a:lnTo>
                  <a:pt x="134651" y="21304"/>
                </a:lnTo>
                <a:lnTo>
                  <a:pt x="127765" y="16664"/>
                </a:lnTo>
                <a:lnTo>
                  <a:pt x="124333" y="16001"/>
                </a:lnTo>
                <a:lnTo>
                  <a:pt x="121169" y="9397"/>
                </a:lnTo>
                <a:lnTo>
                  <a:pt x="115220" y="3841"/>
                </a:lnTo>
                <a:lnTo>
                  <a:pt x="109325" y="1232"/>
                </a:lnTo>
                <a:lnTo>
                  <a:pt x="88874" y="1232"/>
                </a:lnTo>
                <a:lnTo>
                  <a:pt x="77485" y="1031"/>
                </a:lnTo>
                <a:lnTo>
                  <a:pt x="68216" y="379"/>
                </a:lnTo>
                <a:lnTo>
                  <a:pt x="64388" y="0"/>
                </a:lnTo>
                <a:close/>
              </a:path>
              <a:path w="277495" h="207645">
                <a:moveTo>
                  <a:pt x="190880" y="49783"/>
                </a:moveTo>
                <a:lnTo>
                  <a:pt x="185800" y="53086"/>
                </a:lnTo>
                <a:lnTo>
                  <a:pt x="184785" y="53720"/>
                </a:lnTo>
                <a:lnTo>
                  <a:pt x="196850" y="53720"/>
                </a:lnTo>
                <a:lnTo>
                  <a:pt x="195961" y="53086"/>
                </a:lnTo>
                <a:lnTo>
                  <a:pt x="190880" y="49783"/>
                </a:lnTo>
                <a:close/>
              </a:path>
              <a:path w="277495" h="207645">
                <a:moveTo>
                  <a:pt x="217170" y="32003"/>
                </a:moveTo>
                <a:lnTo>
                  <a:pt x="191642" y="32003"/>
                </a:lnTo>
                <a:lnTo>
                  <a:pt x="192024" y="33019"/>
                </a:lnTo>
                <a:lnTo>
                  <a:pt x="194310" y="38862"/>
                </a:lnTo>
                <a:lnTo>
                  <a:pt x="200278" y="39243"/>
                </a:lnTo>
                <a:lnTo>
                  <a:pt x="201422" y="39369"/>
                </a:lnTo>
                <a:lnTo>
                  <a:pt x="201802" y="40893"/>
                </a:lnTo>
                <a:lnTo>
                  <a:pt x="196341" y="45593"/>
                </a:lnTo>
                <a:lnTo>
                  <a:pt x="197738" y="51688"/>
                </a:lnTo>
                <a:lnTo>
                  <a:pt x="198120" y="52831"/>
                </a:lnTo>
                <a:lnTo>
                  <a:pt x="196850" y="53720"/>
                </a:lnTo>
                <a:lnTo>
                  <a:pt x="211836" y="53720"/>
                </a:lnTo>
                <a:lnTo>
                  <a:pt x="210565" y="52831"/>
                </a:lnTo>
                <a:lnTo>
                  <a:pt x="210820" y="51688"/>
                </a:lnTo>
                <a:lnTo>
                  <a:pt x="212344" y="45593"/>
                </a:lnTo>
                <a:lnTo>
                  <a:pt x="206883" y="40893"/>
                </a:lnTo>
                <a:lnTo>
                  <a:pt x="207263" y="39369"/>
                </a:lnTo>
                <a:lnTo>
                  <a:pt x="208407" y="39243"/>
                </a:lnTo>
                <a:lnTo>
                  <a:pt x="214375" y="38862"/>
                </a:lnTo>
                <a:lnTo>
                  <a:pt x="216662" y="33019"/>
                </a:lnTo>
                <a:lnTo>
                  <a:pt x="217170" y="32003"/>
                </a:lnTo>
                <a:close/>
              </a:path>
              <a:path w="277495" h="207645">
                <a:moveTo>
                  <a:pt x="217804" y="49783"/>
                </a:moveTo>
                <a:lnTo>
                  <a:pt x="212725" y="53086"/>
                </a:lnTo>
                <a:lnTo>
                  <a:pt x="211836" y="53720"/>
                </a:lnTo>
                <a:lnTo>
                  <a:pt x="223900" y="53720"/>
                </a:lnTo>
                <a:lnTo>
                  <a:pt x="222885" y="53086"/>
                </a:lnTo>
                <a:lnTo>
                  <a:pt x="217804" y="49783"/>
                </a:lnTo>
                <a:close/>
              </a:path>
              <a:path w="277495" h="207645">
                <a:moveTo>
                  <a:pt x="244094" y="32003"/>
                </a:moveTo>
                <a:lnTo>
                  <a:pt x="218694" y="32003"/>
                </a:lnTo>
                <a:lnTo>
                  <a:pt x="219075" y="33019"/>
                </a:lnTo>
                <a:lnTo>
                  <a:pt x="221361" y="38862"/>
                </a:lnTo>
                <a:lnTo>
                  <a:pt x="227329" y="39243"/>
                </a:lnTo>
                <a:lnTo>
                  <a:pt x="228346" y="39369"/>
                </a:lnTo>
                <a:lnTo>
                  <a:pt x="228853" y="40893"/>
                </a:lnTo>
                <a:lnTo>
                  <a:pt x="223392" y="45593"/>
                </a:lnTo>
                <a:lnTo>
                  <a:pt x="225044" y="52831"/>
                </a:lnTo>
                <a:lnTo>
                  <a:pt x="223900" y="53720"/>
                </a:lnTo>
                <a:lnTo>
                  <a:pt x="238760" y="53720"/>
                </a:lnTo>
                <a:lnTo>
                  <a:pt x="237616" y="52831"/>
                </a:lnTo>
                <a:lnTo>
                  <a:pt x="239267" y="45593"/>
                </a:lnTo>
                <a:lnTo>
                  <a:pt x="233807" y="40893"/>
                </a:lnTo>
                <a:lnTo>
                  <a:pt x="234314" y="39369"/>
                </a:lnTo>
                <a:lnTo>
                  <a:pt x="235458" y="39243"/>
                </a:lnTo>
                <a:lnTo>
                  <a:pt x="241426" y="38862"/>
                </a:lnTo>
                <a:lnTo>
                  <a:pt x="243712" y="33019"/>
                </a:lnTo>
                <a:lnTo>
                  <a:pt x="244094" y="32003"/>
                </a:lnTo>
                <a:close/>
              </a:path>
              <a:path w="277495" h="207645">
                <a:moveTo>
                  <a:pt x="244855" y="49783"/>
                </a:moveTo>
                <a:lnTo>
                  <a:pt x="239775" y="53086"/>
                </a:lnTo>
                <a:lnTo>
                  <a:pt x="238760" y="53720"/>
                </a:lnTo>
                <a:lnTo>
                  <a:pt x="250825" y="53720"/>
                </a:lnTo>
                <a:lnTo>
                  <a:pt x="249936" y="53086"/>
                </a:lnTo>
                <a:lnTo>
                  <a:pt x="244855" y="49783"/>
                </a:lnTo>
                <a:close/>
              </a:path>
              <a:path w="277495" h="207645">
                <a:moveTo>
                  <a:pt x="275004" y="32003"/>
                </a:moveTo>
                <a:lnTo>
                  <a:pt x="245617" y="32003"/>
                </a:lnTo>
                <a:lnTo>
                  <a:pt x="245999" y="33019"/>
                </a:lnTo>
                <a:lnTo>
                  <a:pt x="248285" y="38862"/>
                </a:lnTo>
                <a:lnTo>
                  <a:pt x="254253" y="39243"/>
                </a:lnTo>
                <a:lnTo>
                  <a:pt x="255397" y="39369"/>
                </a:lnTo>
                <a:lnTo>
                  <a:pt x="255904" y="40893"/>
                </a:lnTo>
                <a:lnTo>
                  <a:pt x="250316" y="45593"/>
                </a:lnTo>
                <a:lnTo>
                  <a:pt x="251713" y="51688"/>
                </a:lnTo>
                <a:lnTo>
                  <a:pt x="252095" y="52831"/>
                </a:lnTo>
                <a:lnTo>
                  <a:pt x="250825" y="53720"/>
                </a:lnTo>
                <a:lnTo>
                  <a:pt x="275521" y="53720"/>
                </a:lnTo>
                <a:lnTo>
                  <a:pt x="277367" y="44195"/>
                </a:lnTo>
                <a:lnTo>
                  <a:pt x="275004" y="32003"/>
                </a:lnTo>
                <a:close/>
              </a:path>
              <a:path w="277495" h="207645">
                <a:moveTo>
                  <a:pt x="99060" y="253"/>
                </a:moveTo>
                <a:lnTo>
                  <a:pt x="88874" y="1232"/>
                </a:lnTo>
                <a:lnTo>
                  <a:pt x="109325" y="1232"/>
                </a:lnTo>
                <a:lnTo>
                  <a:pt x="107509" y="428"/>
                </a:lnTo>
                <a:lnTo>
                  <a:pt x="99060" y="253"/>
                </a:lnTo>
                <a:close/>
              </a:path>
            </a:pathLst>
          </a:custGeom>
          <a:solidFill>
            <a:srgbClr val="1D9FD1"/>
          </a:solidFill>
        </p:spPr>
        <p:txBody>
          <a:bodyPr wrap="square" lIns="0" tIns="0" rIns="0" bIns="0" rtlCol="0"/>
          <a:lstStyle/>
          <a:p/>
        </p:txBody>
      </p:sp>
      <p:sp>
        <p:nvSpPr>
          <p:cNvPr id="12" name="object 12"/>
          <p:cNvSpPr/>
          <p:nvPr/>
        </p:nvSpPr>
        <p:spPr>
          <a:xfrm>
            <a:off x="8308847" y="4672710"/>
            <a:ext cx="277495" cy="207645"/>
          </a:xfrm>
          <a:custGeom>
            <a:avLst/>
            <a:gdLst/>
            <a:ahLst/>
            <a:cxnLst/>
            <a:rect l="l" t="t" r="r" b="b"/>
            <a:pathLst>
              <a:path w="277495" h="207645">
                <a:moveTo>
                  <a:pt x="141858" y="58165"/>
                </a:moveTo>
                <a:lnTo>
                  <a:pt x="138302" y="58419"/>
                </a:lnTo>
                <a:lnTo>
                  <a:pt x="50926" y="58419"/>
                </a:lnTo>
                <a:lnTo>
                  <a:pt x="47371" y="61213"/>
                </a:lnTo>
                <a:lnTo>
                  <a:pt x="51053" y="75311"/>
                </a:lnTo>
                <a:lnTo>
                  <a:pt x="54101" y="86232"/>
                </a:lnTo>
                <a:lnTo>
                  <a:pt x="56896" y="89281"/>
                </a:lnTo>
                <a:lnTo>
                  <a:pt x="58927" y="89407"/>
                </a:lnTo>
                <a:lnTo>
                  <a:pt x="59690" y="94361"/>
                </a:lnTo>
                <a:lnTo>
                  <a:pt x="61595" y="99821"/>
                </a:lnTo>
                <a:lnTo>
                  <a:pt x="64516" y="105028"/>
                </a:lnTo>
                <a:lnTo>
                  <a:pt x="64516" y="124840"/>
                </a:lnTo>
                <a:lnTo>
                  <a:pt x="64007" y="125475"/>
                </a:lnTo>
                <a:lnTo>
                  <a:pt x="63500" y="125730"/>
                </a:lnTo>
                <a:lnTo>
                  <a:pt x="55810" y="129855"/>
                </a:lnTo>
                <a:lnTo>
                  <a:pt x="6857" y="163449"/>
                </a:lnTo>
                <a:lnTo>
                  <a:pt x="0" y="207137"/>
                </a:lnTo>
                <a:lnTo>
                  <a:pt x="83947" y="207137"/>
                </a:lnTo>
                <a:lnTo>
                  <a:pt x="92075" y="167766"/>
                </a:lnTo>
                <a:lnTo>
                  <a:pt x="85248" y="153564"/>
                </a:lnTo>
                <a:lnTo>
                  <a:pt x="86804" y="145970"/>
                </a:lnTo>
                <a:lnTo>
                  <a:pt x="92075" y="142924"/>
                </a:lnTo>
                <a:lnTo>
                  <a:pt x="96393" y="142366"/>
                </a:lnTo>
                <a:lnTo>
                  <a:pt x="157580" y="142366"/>
                </a:lnTo>
                <a:lnTo>
                  <a:pt x="150558" y="137683"/>
                </a:lnTo>
                <a:lnTo>
                  <a:pt x="137156" y="129784"/>
                </a:lnTo>
                <a:lnTo>
                  <a:pt x="129540" y="125730"/>
                </a:lnTo>
                <a:lnTo>
                  <a:pt x="128777" y="125349"/>
                </a:lnTo>
                <a:lnTo>
                  <a:pt x="128574" y="124840"/>
                </a:lnTo>
                <a:lnTo>
                  <a:pt x="128524" y="105028"/>
                </a:lnTo>
                <a:lnTo>
                  <a:pt x="131445" y="99821"/>
                </a:lnTo>
                <a:lnTo>
                  <a:pt x="133223" y="94361"/>
                </a:lnTo>
                <a:lnTo>
                  <a:pt x="133984" y="89407"/>
                </a:lnTo>
                <a:lnTo>
                  <a:pt x="136144" y="89153"/>
                </a:lnTo>
                <a:lnTo>
                  <a:pt x="138810" y="86232"/>
                </a:lnTo>
                <a:lnTo>
                  <a:pt x="145691" y="61213"/>
                </a:lnTo>
                <a:lnTo>
                  <a:pt x="145681" y="60755"/>
                </a:lnTo>
                <a:lnTo>
                  <a:pt x="141858" y="58165"/>
                </a:lnTo>
                <a:close/>
              </a:path>
              <a:path w="277495" h="207645">
                <a:moveTo>
                  <a:pt x="157580" y="142366"/>
                </a:moveTo>
                <a:lnTo>
                  <a:pt x="96393" y="142366"/>
                </a:lnTo>
                <a:lnTo>
                  <a:pt x="100766" y="142924"/>
                </a:lnTo>
                <a:lnTo>
                  <a:pt x="106045" y="145970"/>
                </a:lnTo>
                <a:lnTo>
                  <a:pt x="107608" y="153564"/>
                </a:lnTo>
                <a:lnTo>
                  <a:pt x="100837" y="167766"/>
                </a:lnTo>
                <a:lnTo>
                  <a:pt x="108966" y="207137"/>
                </a:lnTo>
                <a:lnTo>
                  <a:pt x="192912" y="207137"/>
                </a:lnTo>
                <a:lnTo>
                  <a:pt x="192912" y="172846"/>
                </a:lnTo>
                <a:lnTo>
                  <a:pt x="190500" y="167258"/>
                </a:lnTo>
                <a:lnTo>
                  <a:pt x="186054" y="163449"/>
                </a:lnTo>
                <a:lnTo>
                  <a:pt x="167580" y="149036"/>
                </a:lnTo>
                <a:lnTo>
                  <a:pt x="157580" y="142366"/>
                </a:lnTo>
                <a:close/>
              </a:path>
              <a:path w="277495" h="207645">
                <a:moveTo>
                  <a:pt x="236474" y="1650"/>
                </a:moveTo>
                <a:lnTo>
                  <a:pt x="199262" y="1650"/>
                </a:lnTo>
                <a:lnTo>
                  <a:pt x="183336" y="4994"/>
                </a:lnTo>
                <a:lnTo>
                  <a:pt x="170338" y="14112"/>
                </a:lnTo>
                <a:lnTo>
                  <a:pt x="161579" y="27636"/>
                </a:lnTo>
                <a:lnTo>
                  <a:pt x="158369" y="44195"/>
                </a:lnTo>
                <a:lnTo>
                  <a:pt x="160448" y="57703"/>
                </a:lnTo>
                <a:lnTo>
                  <a:pt x="166243" y="69389"/>
                </a:lnTo>
                <a:lnTo>
                  <a:pt x="175085" y="78575"/>
                </a:lnTo>
                <a:lnTo>
                  <a:pt x="186308" y="84581"/>
                </a:lnTo>
                <a:lnTo>
                  <a:pt x="186308" y="106806"/>
                </a:lnTo>
                <a:lnTo>
                  <a:pt x="188595" y="107695"/>
                </a:lnTo>
                <a:lnTo>
                  <a:pt x="189737" y="106299"/>
                </a:lnTo>
                <a:lnTo>
                  <a:pt x="208660" y="86740"/>
                </a:lnTo>
                <a:lnTo>
                  <a:pt x="236474" y="86740"/>
                </a:lnTo>
                <a:lnTo>
                  <a:pt x="252400" y="83397"/>
                </a:lnTo>
                <a:lnTo>
                  <a:pt x="265398" y="74279"/>
                </a:lnTo>
                <a:lnTo>
                  <a:pt x="274157" y="60755"/>
                </a:lnTo>
                <a:lnTo>
                  <a:pt x="275521" y="53720"/>
                </a:lnTo>
                <a:lnTo>
                  <a:pt x="184784" y="53720"/>
                </a:lnTo>
                <a:lnTo>
                  <a:pt x="183642" y="52831"/>
                </a:lnTo>
                <a:lnTo>
                  <a:pt x="185293" y="45593"/>
                </a:lnTo>
                <a:lnTo>
                  <a:pt x="179831" y="40893"/>
                </a:lnTo>
                <a:lnTo>
                  <a:pt x="180340" y="39369"/>
                </a:lnTo>
                <a:lnTo>
                  <a:pt x="181482" y="39243"/>
                </a:lnTo>
                <a:lnTo>
                  <a:pt x="187451" y="38862"/>
                </a:lnTo>
                <a:lnTo>
                  <a:pt x="189737" y="33019"/>
                </a:lnTo>
                <a:lnTo>
                  <a:pt x="190119" y="32003"/>
                </a:lnTo>
                <a:lnTo>
                  <a:pt x="275004" y="32003"/>
                </a:lnTo>
                <a:lnTo>
                  <a:pt x="274157" y="27636"/>
                </a:lnTo>
                <a:lnTo>
                  <a:pt x="265398" y="14112"/>
                </a:lnTo>
                <a:lnTo>
                  <a:pt x="252400" y="4994"/>
                </a:lnTo>
                <a:lnTo>
                  <a:pt x="236474" y="1650"/>
                </a:lnTo>
                <a:close/>
              </a:path>
              <a:path w="277495" h="207645">
                <a:moveTo>
                  <a:pt x="64388" y="0"/>
                </a:moveTo>
                <a:lnTo>
                  <a:pt x="64007" y="5080"/>
                </a:lnTo>
                <a:lnTo>
                  <a:pt x="68325" y="8762"/>
                </a:lnTo>
                <a:lnTo>
                  <a:pt x="57249" y="20826"/>
                </a:lnTo>
                <a:lnTo>
                  <a:pt x="52958" y="35353"/>
                </a:lnTo>
                <a:lnTo>
                  <a:pt x="52984" y="49783"/>
                </a:lnTo>
                <a:lnTo>
                  <a:pt x="54355" y="58419"/>
                </a:lnTo>
                <a:lnTo>
                  <a:pt x="138302" y="58419"/>
                </a:lnTo>
                <a:lnTo>
                  <a:pt x="139870" y="33897"/>
                </a:lnTo>
                <a:lnTo>
                  <a:pt x="134651" y="21304"/>
                </a:lnTo>
                <a:lnTo>
                  <a:pt x="127765" y="16664"/>
                </a:lnTo>
                <a:lnTo>
                  <a:pt x="124332" y="16001"/>
                </a:lnTo>
                <a:lnTo>
                  <a:pt x="121169" y="9397"/>
                </a:lnTo>
                <a:lnTo>
                  <a:pt x="115220" y="3841"/>
                </a:lnTo>
                <a:lnTo>
                  <a:pt x="109325" y="1232"/>
                </a:lnTo>
                <a:lnTo>
                  <a:pt x="88874" y="1232"/>
                </a:lnTo>
                <a:lnTo>
                  <a:pt x="77485" y="1031"/>
                </a:lnTo>
                <a:lnTo>
                  <a:pt x="68216" y="379"/>
                </a:lnTo>
                <a:lnTo>
                  <a:pt x="64388" y="0"/>
                </a:lnTo>
                <a:close/>
              </a:path>
              <a:path w="277495" h="207645">
                <a:moveTo>
                  <a:pt x="190880" y="49783"/>
                </a:moveTo>
                <a:lnTo>
                  <a:pt x="185800" y="53086"/>
                </a:lnTo>
                <a:lnTo>
                  <a:pt x="184784" y="53720"/>
                </a:lnTo>
                <a:lnTo>
                  <a:pt x="196850" y="53720"/>
                </a:lnTo>
                <a:lnTo>
                  <a:pt x="195960" y="53086"/>
                </a:lnTo>
                <a:lnTo>
                  <a:pt x="190880" y="49783"/>
                </a:lnTo>
                <a:close/>
              </a:path>
              <a:path w="277495" h="207645">
                <a:moveTo>
                  <a:pt x="217170" y="32003"/>
                </a:moveTo>
                <a:lnTo>
                  <a:pt x="191643" y="32003"/>
                </a:lnTo>
                <a:lnTo>
                  <a:pt x="192024" y="33019"/>
                </a:lnTo>
                <a:lnTo>
                  <a:pt x="194309" y="38862"/>
                </a:lnTo>
                <a:lnTo>
                  <a:pt x="200278" y="39243"/>
                </a:lnTo>
                <a:lnTo>
                  <a:pt x="201295" y="39369"/>
                </a:lnTo>
                <a:lnTo>
                  <a:pt x="201802" y="40893"/>
                </a:lnTo>
                <a:lnTo>
                  <a:pt x="196342" y="45593"/>
                </a:lnTo>
                <a:lnTo>
                  <a:pt x="197738" y="51688"/>
                </a:lnTo>
                <a:lnTo>
                  <a:pt x="198120" y="52831"/>
                </a:lnTo>
                <a:lnTo>
                  <a:pt x="196850" y="53720"/>
                </a:lnTo>
                <a:lnTo>
                  <a:pt x="211835" y="53720"/>
                </a:lnTo>
                <a:lnTo>
                  <a:pt x="210566" y="52831"/>
                </a:lnTo>
                <a:lnTo>
                  <a:pt x="210820" y="51688"/>
                </a:lnTo>
                <a:lnTo>
                  <a:pt x="212344" y="45593"/>
                </a:lnTo>
                <a:lnTo>
                  <a:pt x="206882" y="40893"/>
                </a:lnTo>
                <a:lnTo>
                  <a:pt x="207263" y="39369"/>
                </a:lnTo>
                <a:lnTo>
                  <a:pt x="208406" y="39243"/>
                </a:lnTo>
                <a:lnTo>
                  <a:pt x="214375" y="38862"/>
                </a:lnTo>
                <a:lnTo>
                  <a:pt x="216661" y="33019"/>
                </a:lnTo>
                <a:lnTo>
                  <a:pt x="217170" y="32003"/>
                </a:lnTo>
                <a:close/>
              </a:path>
              <a:path w="277495" h="207645">
                <a:moveTo>
                  <a:pt x="217804" y="49783"/>
                </a:moveTo>
                <a:lnTo>
                  <a:pt x="212725" y="53086"/>
                </a:lnTo>
                <a:lnTo>
                  <a:pt x="211835" y="53720"/>
                </a:lnTo>
                <a:lnTo>
                  <a:pt x="223900" y="53720"/>
                </a:lnTo>
                <a:lnTo>
                  <a:pt x="222884" y="53086"/>
                </a:lnTo>
                <a:lnTo>
                  <a:pt x="217804" y="49783"/>
                </a:lnTo>
                <a:close/>
              </a:path>
              <a:path w="277495" h="207645">
                <a:moveTo>
                  <a:pt x="244094" y="32003"/>
                </a:moveTo>
                <a:lnTo>
                  <a:pt x="218694" y="32003"/>
                </a:lnTo>
                <a:lnTo>
                  <a:pt x="219075" y="33019"/>
                </a:lnTo>
                <a:lnTo>
                  <a:pt x="221360" y="38862"/>
                </a:lnTo>
                <a:lnTo>
                  <a:pt x="227329" y="39243"/>
                </a:lnTo>
                <a:lnTo>
                  <a:pt x="228346" y="39369"/>
                </a:lnTo>
                <a:lnTo>
                  <a:pt x="228853" y="40893"/>
                </a:lnTo>
                <a:lnTo>
                  <a:pt x="223393" y="45593"/>
                </a:lnTo>
                <a:lnTo>
                  <a:pt x="225044" y="52831"/>
                </a:lnTo>
                <a:lnTo>
                  <a:pt x="223900" y="53720"/>
                </a:lnTo>
                <a:lnTo>
                  <a:pt x="238759" y="53720"/>
                </a:lnTo>
                <a:lnTo>
                  <a:pt x="237617" y="52831"/>
                </a:lnTo>
                <a:lnTo>
                  <a:pt x="239268" y="45593"/>
                </a:lnTo>
                <a:lnTo>
                  <a:pt x="233806" y="40893"/>
                </a:lnTo>
                <a:lnTo>
                  <a:pt x="234315" y="39369"/>
                </a:lnTo>
                <a:lnTo>
                  <a:pt x="235457" y="39243"/>
                </a:lnTo>
                <a:lnTo>
                  <a:pt x="241426" y="38862"/>
                </a:lnTo>
                <a:lnTo>
                  <a:pt x="243712" y="33019"/>
                </a:lnTo>
                <a:lnTo>
                  <a:pt x="244094" y="32003"/>
                </a:lnTo>
                <a:close/>
              </a:path>
              <a:path w="277495" h="207645">
                <a:moveTo>
                  <a:pt x="244855" y="49783"/>
                </a:moveTo>
                <a:lnTo>
                  <a:pt x="239775" y="53086"/>
                </a:lnTo>
                <a:lnTo>
                  <a:pt x="238759" y="53720"/>
                </a:lnTo>
                <a:lnTo>
                  <a:pt x="250825" y="53720"/>
                </a:lnTo>
                <a:lnTo>
                  <a:pt x="249935" y="53086"/>
                </a:lnTo>
                <a:lnTo>
                  <a:pt x="244855" y="49783"/>
                </a:lnTo>
                <a:close/>
              </a:path>
              <a:path w="277495" h="207645">
                <a:moveTo>
                  <a:pt x="275004" y="32003"/>
                </a:moveTo>
                <a:lnTo>
                  <a:pt x="245618" y="32003"/>
                </a:lnTo>
                <a:lnTo>
                  <a:pt x="245999" y="33019"/>
                </a:lnTo>
                <a:lnTo>
                  <a:pt x="248284" y="38862"/>
                </a:lnTo>
                <a:lnTo>
                  <a:pt x="254253" y="39243"/>
                </a:lnTo>
                <a:lnTo>
                  <a:pt x="255397" y="39369"/>
                </a:lnTo>
                <a:lnTo>
                  <a:pt x="255904" y="40893"/>
                </a:lnTo>
                <a:lnTo>
                  <a:pt x="250317" y="45593"/>
                </a:lnTo>
                <a:lnTo>
                  <a:pt x="251713" y="51688"/>
                </a:lnTo>
                <a:lnTo>
                  <a:pt x="252095" y="52831"/>
                </a:lnTo>
                <a:lnTo>
                  <a:pt x="250825" y="53720"/>
                </a:lnTo>
                <a:lnTo>
                  <a:pt x="275521" y="53720"/>
                </a:lnTo>
                <a:lnTo>
                  <a:pt x="277368" y="44195"/>
                </a:lnTo>
                <a:lnTo>
                  <a:pt x="275004" y="32003"/>
                </a:lnTo>
                <a:close/>
              </a:path>
              <a:path w="277495" h="207645">
                <a:moveTo>
                  <a:pt x="99059" y="253"/>
                </a:moveTo>
                <a:lnTo>
                  <a:pt x="88874" y="1232"/>
                </a:lnTo>
                <a:lnTo>
                  <a:pt x="109325" y="1232"/>
                </a:lnTo>
                <a:lnTo>
                  <a:pt x="107509" y="428"/>
                </a:lnTo>
                <a:lnTo>
                  <a:pt x="99059" y="253"/>
                </a:lnTo>
                <a:close/>
              </a:path>
            </a:pathLst>
          </a:custGeom>
          <a:solidFill>
            <a:srgbClr val="1D9FD1"/>
          </a:solidFill>
        </p:spPr>
        <p:txBody>
          <a:bodyPr wrap="square" lIns="0" tIns="0" rIns="0" bIns="0" rtlCol="0"/>
          <a:lstStyle/>
          <a:p/>
        </p:txBody>
      </p:sp>
      <p:sp>
        <p:nvSpPr>
          <p:cNvPr id="13" name="object 13"/>
          <p:cNvSpPr/>
          <p:nvPr/>
        </p:nvSpPr>
        <p:spPr>
          <a:xfrm>
            <a:off x="10635995" y="4672710"/>
            <a:ext cx="277495" cy="207645"/>
          </a:xfrm>
          <a:custGeom>
            <a:avLst/>
            <a:gdLst/>
            <a:ahLst/>
            <a:cxnLst/>
            <a:rect l="l" t="t" r="r" b="b"/>
            <a:pathLst>
              <a:path w="277495" h="207645">
                <a:moveTo>
                  <a:pt x="141858" y="58165"/>
                </a:moveTo>
                <a:lnTo>
                  <a:pt x="138302" y="58419"/>
                </a:lnTo>
                <a:lnTo>
                  <a:pt x="50926" y="58419"/>
                </a:lnTo>
                <a:lnTo>
                  <a:pt x="47371" y="61213"/>
                </a:lnTo>
                <a:lnTo>
                  <a:pt x="51053" y="75311"/>
                </a:lnTo>
                <a:lnTo>
                  <a:pt x="54101" y="86232"/>
                </a:lnTo>
                <a:lnTo>
                  <a:pt x="56896" y="89281"/>
                </a:lnTo>
                <a:lnTo>
                  <a:pt x="58927" y="89407"/>
                </a:lnTo>
                <a:lnTo>
                  <a:pt x="59689" y="94361"/>
                </a:lnTo>
                <a:lnTo>
                  <a:pt x="61595" y="99821"/>
                </a:lnTo>
                <a:lnTo>
                  <a:pt x="64515" y="105028"/>
                </a:lnTo>
                <a:lnTo>
                  <a:pt x="64515" y="124840"/>
                </a:lnTo>
                <a:lnTo>
                  <a:pt x="64007" y="125475"/>
                </a:lnTo>
                <a:lnTo>
                  <a:pt x="63500" y="125730"/>
                </a:lnTo>
                <a:lnTo>
                  <a:pt x="55810" y="129855"/>
                </a:lnTo>
                <a:lnTo>
                  <a:pt x="6857" y="163449"/>
                </a:lnTo>
                <a:lnTo>
                  <a:pt x="0" y="207137"/>
                </a:lnTo>
                <a:lnTo>
                  <a:pt x="83947" y="207137"/>
                </a:lnTo>
                <a:lnTo>
                  <a:pt x="92075" y="167766"/>
                </a:lnTo>
                <a:lnTo>
                  <a:pt x="85248" y="153564"/>
                </a:lnTo>
                <a:lnTo>
                  <a:pt x="86804" y="145970"/>
                </a:lnTo>
                <a:lnTo>
                  <a:pt x="92075" y="142924"/>
                </a:lnTo>
                <a:lnTo>
                  <a:pt x="96393" y="142366"/>
                </a:lnTo>
                <a:lnTo>
                  <a:pt x="157580" y="142366"/>
                </a:lnTo>
                <a:lnTo>
                  <a:pt x="150558" y="137683"/>
                </a:lnTo>
                <a:lnTo>
                  <a:pt x="137156" y="129784"/>
                </a:lnTo>
                <a:lnTo>
                  <a:pt x="129539" y="125730"/>
                </a:lnTo>
                <a:lnTo>
                  <a:pt x="128777" y="125349"/>
                </a:lnTo>
                <a:lnTo>
                  <a:pt x="128574" y="124840"/>
                </a:lnTo>
                <a:lnTo>
                  <a:pt x="128524" y="105028"/>
                </a:lnTo>
                <a:lnTo>
                  <a:pt x="131445" y="99821"/>
                </a:lnTo>
                <a:lnTo>
                  <a:pt x="133223" y="94361"/>
                </a:lnTo>
                <a:lnTo>
                  <a:pt x="133984" y="89407"/>
                </a:lnTo>
                <a:lnTo>
                  <a:pt x="136144" y="89153"/>
                </a:lnTo>
                <a:lnTo>
                  <a:pt x="138810" y="86232"/>
                </a:lnTo>
                <a:lnTo>
                  <a:pt x="145691" y="61213"/>
                </a:lnTo>
                <a:lnTo>
                  <a:pt x="145681" y="60755"/>
                </a:lnTo>
                <a:lnTo>
                  <a:pt x="141858" y="58165"/>
                </a:lnTo>
                <a:close/>
              </a:path>
              <a:path w="277495" h="207645">
                <a:moveTo>
                  <a:pt x="157580" y="142366"/>
                </a:moveTo>
                <a:lnTo>
                  <a:pt x="96393" y="142366"/>
                </a:lnTo>
                <a:lnTo>
                  <a:pt x="100766" y="142924"/>
                </a:lnTo>
                <a:lnTo>
                  <a:pt x="106045" y="145970"/>
                </a:lnTo>
                <a:lnTo>
                  <a:pt x="107608" y="153564"/>
                </a:lnTo>
                <a:lnTo>
                  <a:pt x="100837" y="167766"/>
                </a:lnTo>
                <a:lnTo>
                  <a:pt x="108965" y="207137"/>
                </a:lnTo>
                <a:lnTo>
                  <a:pt x="192912" y="207137"/>
                </a:lnTo>
                <a:lnTo>
                  <a:pt x="192912" y="172846"/>
                </a:lnTo>
                <a:lnTo>
                  <a:pt x="190500" y="167258"/>
                </a:lnTo>
                <a:lnTo>
                  <a:pt x="186054" y="163449"/>
                </a:lnTo>
                <a:lnTo>
                  <a:pt x="167580" y="149036"/>
                </a:lnTo>
                <a:lnTo>
                  <a:pt x="157580" y="142366"/>
                </a:lnTo>
                <a:close/>
              </a:path>
              <a:path w="277495" h="207645">
                <a:moveTo>
                  <a:pt x="236474" y="1650"/>
                </a:moveTo>
                <a:lnTo>
                  <a:pt x="199262" y="1650"/>
                </a:lnTo>
                <a:lnTo>
                  <a:pt x="183336" y="4994"/>
                </a:lnTo>
                <a:lnTo>
                  <a:pt x="170338" y="14112"/>
                </a:lnTo>
                <a:lnTo>
                  <a:pt x="161579" y="27636"/>
                </a:lnTo>
                <a:lnTo>
                  <a:pt x="158369" y="44195"/>
                </a:lnTo>
                <a:lnTo>
                  <a:pt x="160448" y="57703"/>
                </a:lnTo>
                <a:lnTo>
                  <a:pt x="166243" y="69389"/>
                </a:lnTo>
                <a:lnTo>
                  <a:pt x="175085" y="78575"/>
                </a:lnTo>
                <a:lnTo>
                  <a:pt x="186308" y="84581"/>
                </a:lnTo>
                <a:lnTo>
                  <a:pt x="186308" y="106806"/>
                </a:lnTo>
                <a:lnTo>
                  <a:pt x="188595" y="107695"/>
                </a:lnTo>
                <a:lnTo>
                  <a:pt x="189737" y="106299"/>
                </a:lnTo>
                <a:lnTo>
                  <a:pt x="208660" y="86740"/>
                </a:lnTo>
                <a:lnTo>
                  <a:pt x="236474" y="86740"/>
                </a:lnTo>
                <a:lnTo>
                  <a:pt x="252400" y="83397"/>
                </a:lnTo>
                <a:lnTo>
                  <a:pt x="265398" y="74279"/>
                </a:lnTo>
                <a:lnTo>
                  <a:pt x="274157" y="60755"/>
                </a:lnTo>
                <a:lnTo>
                  <a:pt x="275521" y="53720"/>
                </a:lnTo>
                <a:lnTo>
                  <a:pt x="184784" y="53720"/>
                </a:lnTo>
                <a:lnTo>
                  <a:pt x="183642" y="52831"/>
                </a:lnTo>
                <a:lnTo>
                  <a:pt x="185293" y="45593"/>
                </a:lnTo>
                <a:lnTo>
                  <a:pt x="179831" y="40893"/>
                </a:lnTo>
                <a:lnTo>
                  <a:pt x="180339" y="39369"/>
                </a:lnTo>
                <a:lnTo>
                  <a:pt x="181482" y="39243"/>
                </a:lnTo>
                <a:lnTo>
                  <a:pt x="187451" y="38862"/>
                </a:lnTo>
                <a:lnTo>
                  <a:pt x="189737" y="33019"/>
                </a:lnTo>
                <a:lnTo>
                  <a:pt x="190119" y="32003"/>
                </a:lnTo>
                <a:lnTo>
                  <a:pt x="275004" y="32003"/>
                </a:lnTo>
                <a:lnTo>
                  <a:pt x="274157" y="27636"/>
                </a:lnTo>
                <a:lnTo>
                  <a:pt x="265398" y="14112"/>
                </a:lnTo>
                <a:lnTo>
                  <a:pt x="252400" y="4994"/>
                </a:lnTo>
                <a:lnTo>
                  <a:pt x="236474" y="1650"/>
                </a:lnTo>
                <a:close/>
              </a:path>
              <a:path w="277495" h="207645">
                <a:moveTo>
                  <a:pt x="64388" y="0"/>
                </a:moveTo>
                <a:lnTo>
                  <a:pt x="64007" y="5080"/>
                </a:lnTo>
                <a:lnTo>
                  <a:pt x="68325" y="8762"/>
                </a:lnTo>
                <a:lnTo>
                  <a:pt x="57249" y="20826"/>
                </a:lnTo>
                <a:lnTo>
                  <a:pt x="52958" y="35353"/>
                </a:lnTo>
                <a:lnTo>
                  <a:pt x="52984" y="49783"/>
                </a:lnTo>
                <a:lnTo>
                  <a:pt x="54355" y="58419"/>
                </a:lnTo>
                <a:lnTo>
                  <a:pt x="138302" y="58419"/>
                </a:lnTo>
                <a:lnTo>
                  <a:pt x="139870" y="33897"/>
                </a:lnTo>
                <a:lnTo>
                  <a:pt x="134651" y="21304"/>
                </a:lnTo>
                <a:lnTo>
                  <a:pt x="127765" y="16664"/>
                </a:lnTo>
                <a:lnTo>
                  <a:pt x="124332" y="16001"/>
                </a:lnTo>
                <a:lnTo>
                  <a:pt x="121169" y="9397"/>
                </a:lnTo>
                <a:lnTo>
                  <a:pt x="115220" y="3841"/>
                </a:lnTo>
                <a:lnTo>
                  <a:pt x="109325" y="1232"/>
                </a:lnTo>
                <a:lnTo>
                  <a:pt x="88874" y="1232"/>
                </a:lnTo>
                <a:lnTo>
                  <a:pt x="77485" y="1031"/>
                </a:lnTo>
                <a:lnTo>
                  <a:pt x="68216" y="379"/>
                </a:lnTo>
                <a:lnTo>
                  <a:pt x="64388" y="0"/>
                </a:lnTo>
                <a:close/>
              </a:path>
              <a:path w="277495" h="207645">
                <a:moveTo>
                  <a:pt x="190880" y="49783"/>
                </a:moveTo>
                <a:lnTo>
                  <a:pt x="185800" y="53086"/>
                </a:lnTo>
                <a:lnTo>
                  <a:pt x="184784" y="53720"/>
                </a:lnTo>
                <a:lnTo>
                  <a:pt x="196850" y="53720"/>
                </a:lnTo>
                <a:lnTo>
                  <a:pt x="195960" y="53086"/>
                </a:lnTo>
                <a:lnTo>
                  <a:pt x="190880" y="49783"/>
                </a:lnTo>
                <a:close/>
              </a:path>
              <a:path w="277495" h="207645">
                <a:moveTo>
                  <a:pt x="217170" y="32003"/>
                </a:moveTo>
                <a:lnTo>
                  <a:pt x="191643" y="32003"/>
                </a:lnTo>
                <a:lnTo>
                  <a:pt x="192024" y="33019"/>
                </a:lnTo>
                <a:lnTo>
                  <a:pt x="194309" y="38862"/>
                </a:lnTo>
                <a:lnTo>
                  <a:pt x="200278" y="39243"/>
                </a:lnTo>
                <a:lnTo>
                  <a:pt x="201422" y="39369"/>
                </a:lnTo>
                <a:lnTo>
                  <a:pt x="201802" y="40893"/>
                </a:lnTo>
                <a:lnTo>
                  <a:pt x="196342" y="45593"/>
                </a:lnTo>
                <a:lnTo>
                  <a:pt x="197738" y="51688"/>
                </a:lnTo>
                <a:lnTo>
                  <a:pt x="198120" y="52831"/>
                </a:lnTo>
                <a:lnTo>
                  <a:pt x="196850" y="53720"/>
                </a:lnTo>
                <a:lnTo>
                  <a:pt x="211835" y="53720"/>
                </a:lnTo>
                <a:lnTo>
                  <a:pt x="210565" y="52831"/>
                </a:lnTo>
                <a:lnTo>
                  <a:pt x="210820" y="51688"/>
                </a:lnTo>
                <a:lnTo>
                  <a:pt x="212344" y="45593"/>
                </a:lnTo>
                <a:lnTo>
                  <a:pt x="206882" y="40893"/>
                </a:lnTo>
                <a:lnTo>
                  <a:pt x="207263" y="39369"/>
                </a:lnTo>
                <a:lnTo>
                  <a:pt x="208406" y="39243"/>
                </a:lnTo>
                <a:lnTo>
                  <a:pt x="214375" y="38862"/>
                </a:lnTo>
                <a:lnTo>
                  <a:pt x="216661" y="33019"/>
                </a:lnTo>
                <a:lnTo>
                  <a:pt x="217170" y="32003"/>
                </a:lnTo>
                <a:close/>
              </a:path>
              <a:path w="277495" h="207645">
                <a:moveTo>
                  <a:pt x="217804" y="49783"/>
                </a:moveTo>
                <a:lnTo>
                  <a:pt x="212725" y="53086"/>
                </a:lnTo>
                <a:lnTo>
                  <a:pt x="211835" y="53720"/>
                </a:lnTo>
                <a:lnTo>
                  <a:pt x="223900" y="53720"/>
                </a:lnTo>
                <a:lnTo>
                  <a:pt x="222884" y="53086"/>
                </a:lnTo>
                <a:lnTo>
                  <a:pt x="217804" y="49783"/>
                </a:lnTo>
                <a:close/>
              </a:path>
              <a:path w="277495" h="207645">
                <a:moveTo>
                  <a:pt x="244094" y="32003"/>
                </a:moveTo>
                <a:lnTo>
                  <a:pt x="218694" y="32003"/>
                </a:lnTo>
                <a:lnTo>
                  <a:pt x="219075" y="33019"/>
                </a:lnTo>
                <a:lnTo>
                  <a:pt x="221360" y="38862"/>
                </a:lnTo>
                <a:lnTo>
                  <a:pt x="227329" y="39243"/>
                </a:lnTo>
                <a:lnTo>
                  <a:pt x="228346" y="39369"/>
                </a:lnTo>
                <a:lnTo>
                  <a:pt x="228853" y="40893"/>
                </a:lnTo>
                <a:lnTo>
                  <a:pt x="223393" y="45593"/>
                </a:lnTo>
                <a:lnTo>
                  <a:pt x="225044" y="52831"/>
                </a:lnTo>
                <a:lnTo>
                  <a:pt x="223900" y="53720"/>
                </a:lnTo>
                <a:lnTo>
                  <a:pt x="238759" y="53720"/>
                </a:lnTo>
                <a:lnTo>
                  <a:pt x="237617" y="52831"/>
                </a:lnTo>
                <a:lnTo>
                  <a:pt x="239268" y="45593"/>
                </a:lnTo>
                <a:lnTo>
                  <a:pt x="233806" y="40893"/>
                </a:lnTo>
                <a:lnTo>
                  <a:pt x="234314" y="39369"/>
                </a:lnTo>
                <a:lnTo>
                  <a:pt x="235457" y="39243"/>
                </a:lnTo>
                <a:lnTo>
                  <a:pt x="241426" y="38862"/>
                </a:lnTo>
                <a:lnTo>
                  <a:pt x="243712" y="33019"/>
                </a:lnTo>
                <a:lnTo>
                  <a:pt x="244094" y="32003"/>
                </a:lnTo>
                <a:close/>
              </a:path>
              <a:path w="277495" h="207645">
                <a:moveTo>
                  <a:pt x="244855" y="49783"/>
                </a:moveTo>
                <a:lnTo>
                  <a:pt x="239775" y="53086"/>
                </a:lnTo>
                <a:lnTo>
                  <a:pt x="238759" y="53720"/>
                </a:lnTo>
                <a:lnTo>
                  <a:pt x="250825" y="53720"/>
                </a:lnTo>
                <a:lnTo>
                  <a:pt x="249935" y="53086"/>
                </a:lnTo>
                <a:lnTo>
                  <a:pt x="244855" y="49783"/>
                </a:lnTo>
                <a:close/>
              </a:path>
              <a:path w="277495" h="207645">
                <a:moveTo>
                  <a:pt x="275004" y="32003"/>
                </a:moveTo>
                <a:lnTo>
                  <a:pt x="245618" y="32003"/>
                </a:lnTo>
                <a:lnTo>
                  <a:pt x="245999" y="33019"/>
                </a:lnTo>
                <a:lnTo>
                  <a:pt x="248284" y="38862"/>
                </a:lnTo>
                <a:lnTo>
                  <a:pt x="254253" y="39243"/>
                </a:lnTo>
                <a:lnTo>
                  <a:pt x="255397" y="39369"/>
                </a:lnTo>
                <a:lnTo>
                  <a:pt x="255904" y="40893"/>
                </a:lnTo>
                <a:lnTo>
                  <a:pt x="250317" y="45593"/>
                </a:lnTo>
                <a:lnTo>
                  <a:pt x="251713" y="51688"/>
                </a:lnTo>
                <a:lnTo>
                  <a:pt x="252095" y="52831"/>
                </a:lnTo>
                <a:lnTo>
                  <a:pt x="250825" y="53720"/>
                </a:lnTo>
                <a:lnTo>
                  <a:pt x="275521" y="53720"/>
                </a:lnTo>
                <a:lnTo>
                  <a:pt x="277368" y="44195"/>
                </a:lnTo>
                <a:lnTo>
                  <a:pt x="275004" y="32003"/>
                </a:lnTo>
                <a:close/>
              </a:path>
              <a:path w="277495" h="207645">
                <a:moveTo>
                  <a:pt x="99059" y="253"/>
                </a:moveTo>
                <a:lnTo>
                  <a:pt x="88874" y="1232"/>
                </a:lnTo>
                <a:lnTo>
                  <a:pt x="109325" y="1232"/>
                </a:lnTo>
                <a:lnTo>
                  <a:pt x="107509" y="428"/>
                </a:lnTo>
                <a:lnTo>
                  <a:pt x="99059" y="253"/>
                </a:lnTo>
                <a:close/>
              </a:path>
            </a:pathLst>
          </a:custGeom>
          <a:solidFill>
            <a:srgbClr val="1D9FD1"/>
          </a:solidFill>
        </p:spPr>
        <p:txBody>
          <a:bodyPr wrap="square" lIns="0" tIns="0" rIns="0" bIns="0" rtlCol="0"/>
          <a:lstStyle/>
          <a:p/>
        </p:txBody>
      </p:sp>
      <p:sp>
        <p:nvSpPr>
          <p:cNvPr id="14" name="object 14"/>
          <p:cNvSpPr/>
          <p:nvPr/>
        </p:nvSpPr>
        <p:spPr>
          <a:xfrm>
            <a:off x="7170419" y="2056002"/>
            <a:ext cx="277495" cy="208915"/>
          </a:xfrm>
          <a:custGeom>
            <a:avLst/>
            <a:gdLst/>
            <a:ahLst/>
            <a:cxnLst/>
            <a:rect l="l" t="t" r="r" b="b"/>
            <a:pathLst>
              <a:path w="277495" h="208914">
                <a:moveTo>
                  <a:pt x="64388" y="0"/>
                </a:moveTo>
                <a:lnTo>
                  <a:pt x="64007" y="5080"/>
                </a:lnTo>
                <a:lnTo>
                  <a:pt x="68325" y="8762"/>
                </a:lnTo>
                <a:lnTo>
                  <a:pt x="57249" y="20941"/>
                </a:lnTo>
                <a:lnTo>
                  <a:pt x="52958" y="35607"/>
                </a:lnTo>
                <a:lnTo>
                  <a:pt x="52980" y="50164"/>
                </a:lnTo>
                <a:lnTo>
                  <a:pt x="54355" y="58927"/>
                </a:lnTo>
                <a:lnTo>
                  <a:pt x="50926" y="58927"/>
                </a:lnTo>
                <a:lnTo>
                  <a:pt x="58927" y="90043"/>
                </a:lnTo>
                <a:lnTo>
                  <a:pt x="59689" y="95123"/>
                </a:lnTo>
                <a:lnTo>
                  <a:pt x="61595" y="100584"/>
                </a:lnTo>
                <a:lnTo>
                  <a:pt x="64515" y="105791"/>
                </a:lnTo>
                <a:lnTo>
                  <a:pt x="64515" y="125730"/>
                </a:lnTo>
                <a:lnTo>
                  <a:pt x="64007" y="126364"/>
                </a:lnTo>
                <a:lnTo>
                  <a:pt x="63500" y="126619"/>
                </a:lnTo>
                <a:lnTo>
                  <a:pt x="55810" y="130768"/>
                </a:lnTo>
                <a:lnTo>
                  <a:pt x="6857" y="164719"/>
                </a:lnTo>
                <a:lnTo>
                  <a:pt x="0" y="208661"/>
                </a:lnTo>
                <a:lnTo>
                  <a:pt x="83947" y="208661"/>
                </a:lnTo>
                <a:lnTo>
                  <a:pt x="92075" y="169037"/>
                </a:lnTo>
                <a:lnTo>
                  <a:pt x="85248" y="154687"/>
                </a:lnTo>
                <a:lnTo>
                  <a:pt x="86804" y="147018"/>
                </a:lnTo>
                <a:lnTo>
                  <a:pt x="92075" y="143944"/>
                </a:lnTo>
                <a:lnTo>
                  <a:pt x="96393" y="143383"/>
                </a:lnTo>
                <a:lnTo>
                  <a:pt x="157501" y="143383"/>
                </a:lnTo>
                <a:lnTo>
                  <a:pt x="150558" y="138715"/>
                </a:lnTo>
                <a:lnTo>
                  <a:pt x="137156" y="130750"/>
                </a:lnTo>
                <a:lnTo>
                  <a:pt x="129539" y="126619"/>
                </a:lnTo>
                <a:lnTo>
                  <a:pt x="128777" y="126364"/>
                </a:lnTo>
                <a:lnTo>
                  <a:pt x="128566" y="125730"/>
                </a:lnTo>
                <a:lnTo>
                  <a:pt x="128524" y="105791"/>
                </a:lnTo>
                <a:lnTo>
                  <a:pt x="131445" y="100584"/>
                </a:lnTo>
                <a:lnTo>
                  <a:pt x="133223" y="94996"/>
                </a:lnTo>
                <a:lnTo>
                  <a:pt x="133984" y="90043"/>
                </a:lnTo>
                <a:lnTo>
                  <a:pt x="136144" y="89916"/>
                </a:lnTo>
                <a:lnTo>
                  <a:pt x="138810" y="86868"/>
                </a:lnTo>
                <a:lnTo>
                  <a:pt x="141858" y="75819"/>
                </a:lnTo>
                <a:lnTo>
                  <a:pt x="145796" y="61213"/>
                </a:lnTo>
                <a:lnTo>
                  <a:pt x="142055" y="58800"/>
                </a:lnTo>
                <a:lnTo>
                  <a:pt x="138302" y="58800"/>
                </a:lnTo>
                <a:lnTo>
                  <a:pt x="139870" y="34111"/>
                </a:lnTo>
                <a:lnTo>
                  <a:pt x="134651" y="21399"/>
                </a:lnTo>
                <a:lnTo>
                  <a:pt x="127765" y="16688"/>
                </a:lnTo>
                <a:lnTo>
                  <a:pt x="124332" y="16001"/>
                </a:lnTo>
                <a:lnTo>
                  <a:pt x="121169" y="9451"/>
                </a:lnTo>
                <a:lnTo>
                  <a:pt x="115220" y="3889"/>
                </a:lnTo>
                <a:lnTo>
                  <a:pt x="109269" y="1232"/>
                </a:lnTo>
                <a:lnTo>
                  <a:pt x="88874" y="1232"/>
                </a:lnTo>
                <a:lnTo>
                  <a:pt x="77485" y="1031"/>
                </a:lnTo>
                <a:lnTo>
                  <a:pt x="68216" y="379"/>
                </a:lnTo>
                <a:lnTo>
                  <a:pt x="64388" y="0"/>
                </a:lnTo>
                <a:close/>
              </a:path>
              <a:path w="277495" h="208914">
                <a:moveTo>
                  <a:pt x="157501" y="143383"/>
                </a:moveTo>
                <a:lnTo>
                  <a:pt x="96393" y="143383"/>
                </a:lnTo>
                <a:lnTo>
                  <a:pt x="100766" y="143944"/>
                </a:lnTo>
                <a:lnTo>
                  <a:pt x="106045" y="147018"/>
                </a:lnTo>
                <a:lnTo>
                  <a:pt x="107608" y="154687"/>
                </a:lnTo>
                <a:lnTo>
                  <a:pt x="100837" y="169037"/>
                </a:lnTo>
                <a:lnTo>
                  <a:pt x="108965" y="208661"/>
                </a:lnTo>
                <a:lnTo>
                  <a:pt x="192912" y="208661"/>
                </a:lnTo>
                <a:lnTo>
                  <a:pt x="192912" y="174117"/>
                </a:lnTo>
                <a:lnTo>
                  <a:pt x="190500" y="168401"/>
                </a:lnTo>
                <a:lnTo>
                  <a:pt x="186054" y="164719"/>
                </a:lnTo>
                <a:lnTo>
                  <a:pt x="167580" y="150157"/>
                </a:lnTo>
                <a:lnTo>
                  <a:pt x="157501" y="143383"/>
                </a:lnTo>
                <a:close/>
              </a:path>
              <a:path w="277495" h="208914">
                <a:moveTo>
                  <a:pt x="236474" y="1650"/>
                </a:moveTo>
                <a:lnTo>
                  <a:pt x="199262" y="1650"/>
                </a:lnTo>
                <a:lnTo>
                  <a:pt x="183336" y="5018"/>
                </a:lnTo>
                <a:lnTo>
                  <a:pt x="170338" y="14208"/>
                </a:lnTo>
                <a:lnTo>
                  <a:pt x="161579" y="27850"/>
                </a:lnTo>
                <a:lnTo>
                  <a:pt x="158369" y="44576"/>
                </a:lnTo>
                <a:lnTo>
                  <a:pt x="160448" y="58124"/>
                </a:lnTo>
                <a:lnTo>
                  <a:pt x="166243" y="69897"/>
                </a:lnTo>
                <a:lnTo>
                  <a:pt x="175085" y="79170"/>
                </a:lnTo>
                <a:lnTo>
                  <a:pt x="186308" y="85217"/>
                </a:lnTo>
                <a:lnTo>
                  <a:pt x="186308" y="107569"/>
                </a:lnTo>
                <a:lnTo>
                  <a:pt x="188595" y="108585"/>
                </a:lnTo>
                <a:lnTo>
                  <a:pt x="189737" y="107187"/>
                </a:lnTo>
                <a:lnTo>
                  <a:pt x="208660" y="87375"/>
                </a:lnTo>
                <a:lnTo>
                  <a:pt x="236474" y="87375"/>
                </a:lnTo>
                <a:lnTo>
                  <a:pt x="252400" y="84010"/>
                </a:lnTo>
                <a:lnTo>
                  <a:pt x="265398" y="74834"/>
                </a:lnTo>
                <a:lnTo>
                  <a:pt x="274160" y="61213"/>
                </a:lnTo>
                <a:lnTo>
                  <a:pt x="275531" y="54101"/>
                </a:lnTo>
                <a:lnTo>
                  <a:pt x="184784" y="54101"/>
                </a:lnTo>
                <a:lnTo>
                  <a:pt x="183641" y="53212"/>
                </a:lnTo>
                <a:lnTo>
                  <a:pt x="185293" y="45974"/>
                </a:lnTo>
                <a:lnTo>
                  <a:pt x="180721" y="41910"/>
                </a:lnTo>
                <a:lnTo>
                  <a:pt x="179831" y="41148"/>
                </a:lnTo>
                <a:lnTo>
                  <a:pt x="180339" y="39624"/>
                </a:lnTo>
                <a:lnTo>
                  <a:pt x="181482" y="39624"/>
                </a:lnTo>
                <a:lnTo>
                  <a:pt x="187451" y="39116"/>
                </a:lnTo>
                <a:lnTo>
                  <a:pt x="189737" y="33274"/>
                </a:lnTo>
                <a:lnTo>
                  <a:pt x="190119" y="32258"/>
                </a:lnTo>
                <a:lnTo>
                  <a:pt x="275003" y="32258"/>
                </a:lnTo>
                <a:lnTo>
                  <a:pt x="274157" y="27850"/>
                </a:lnTo>
                <a:lnTo>
                  <a:pt x="265398" y="14208"/>
                </a:lnTo>
                <a:lnTo>
                  <a:pt x="252400" y="5018"/>
                </a:lnTo>
                <a:lnTo>
                  <a:pt x="236474" y="1650"/>
                </a:lnTo>
                <a:close/>
              </a:path>
              <a:path w="277495" h="208914">
                <a:moveTo>
                  <a:pt x="141858" y="58674"/>
                </a:moveTo>
                <a:lnTo>
                  <a:pt x="138302" y="58800"/>
                </a:lnTo>
                <a:lnTo>
                  <a:pt x="142055" y="58800"/>
                </a:lnTo>
                <a:lnTo>
                  <a:pt x="141858" y="58674"/>
                </a:lnTo>
                <a:close/>
              </a:path>
              <a:path w="277495" h="208914">
                <a:moveTo>
                  <a:pt x="190880" y="50164"/>
                </a:moveTo>
                <a:lnTo>
                  <a:pt x="185800" y="53467"/>
                </a:lnTo>
                <a:lnTo>
                  <a:pt x="184784" y="54101"/>
                </a:lnTo>
                <a:lnTo>
                  <a:pt x="196850" y="54101"/>
                </a:lnTo>
                <a:lnTo>
                  <a:pt x="195960" y="53467"/>
                </a:lnTo>
                <a:lnTo>
                  <a:pt x="190880" y="50164"/>
                </a:lnTo>
                <a:close/>
              </a:path>
              <a:path w="277495" h="208914">
                <a:moveTo>
                  <a:pt x="207263" y="39624"/>
                </a:moveTo>
                <a:lnTo>
                  <a:pt x="201422" y="39624"/>
                </a:lnTo>
                <a:lnTo>
                  <a:pt x="201802" y="41148"/>
                </a:lnTo>
                <a:lnTo>
                  <a:pt x="200913" y="41910"/>
                </a:lnTo>
                <a:lnTo>
                  <a:pt x="196341" y="45974"/>
                </a:lnTo>
                <a:lnTo>
                  <a:pt x="197738" y="52070"/>
                </a:lnTo>
                <a:lnTo>
                  <a:pt x="198120" y="53212"/>
                </a:lnTo>
                <a:lnTo>
                  <a:pt x="196850" y="54101"/>
                </a:lnTo>
                <a:lnTo>
                  <a:pt x="211835" y="54101"/>
                </a:lnTo>
                <a:lnTo>
                  <a:pt x="210565" y="53212"/>
                </a:lnTo>
                <a:lnTo>
                  <a:pt x="210820" y="52070"/>
                </a:lnTo>
                <a:lnTo>
                  <a:pt x="212344" y="45974"/>
                </a:lnTo>
                <a:lnTo>
                  <a:pt x="207772" y="41910"/>
                </a:lnTo>
                <a:lnTo>
                  <a:pt x="206882" y="41148"/>
                </a:lnTo>
                <a:lnTo>
                  <a:pt x="207263" y="39624"/>
                </a:lnTo>
                <a:close/>
              </a:path>
              <a:path w="277495" h="208914">
                <a:moveTo>
                  <a:pt x="217804" y="50164"/>
                </a:moveTo>
                <a:lnTo>
                  <a:pt x="212725" y="53467"/>
                </a:lnTo>
                <a:lnTo>
                  <a:pt x="211835" y="54101"/>
                </a:lnTo>
                <a:lnTo>
                  <a:pt x="223900" y="54101"/>
                </a:lnTo>
                <a:lnTo>
                  <a:pt x="222884" y="53467"/>
                </a:lnTo>
                <a:lnTo>
                  <a:pt x="217804" y="50164"/>
                </a:lnTo>
                <a:close/>
              </a:path>
              <a:path w="277495" h="208914">
                <a:moveTo>
                  <a:pt x="234314" y="39624"/>
                </a:moveTo>
                <a:lnTo>
                  <a:pt x="228346" y="39624"/>
                </a:lnTo>
                <a:lnTo>
                  <a:pt x="228853" y="41148"/>
                </a:lnTo>
                <a:lnTo>
                  <a:pt x="227964" y="41910"/>
                </a:lnTo>
                <a:lnTo>
                  <a:pt x="223393" y="45974"/>
                </a:lnTo>
                <a:lnTo>
                  <a:pt x="225044" y="53212"/>
                </a:lnTo>
                <a:lnTo>
                  <a:pt x="223900" y="54101"/>
                </a:lnTo>
                <a:lnTo>
                  <a:pt x="238759" y="54101"/>
                </a:lnTo>
                <a:lnTo>
                  <a:pt x="237616" y="53212"/>
                </a:lnTo>
                <a:lnTo>
                  <a:pt x="239268" y="45974"/>
                </a:lnTo>
                <a:lnTo>
                  <a:pt x="234696" y="41910"/>
                </a:lnTo>
                <a:lnTo>
                  <a:pt x="233806" y="41148"/>
                </a:lnTo>
                <a:lnTo>
                  <a:pt x="234314" y="39624"/>
                </a:lnTo>
                <a:close/>
              </a:path>
              <a:path w="277495" h="208914">
                <a:moveTo>
                  <a:pt x="244855" y="50164"/>
                </a:moveTo>
                <a:lnTo>
                  <a:pt x="239775" y="53467"/>
                </a:lnTo>
                <a:lnTo>
                  <a:pt x="238759" y="54101"/>
                </a:lnTo>
                <a:lnTo>
                  <a:pt x="250825" y="54101"/>
                </a:lnTo>
                <a:lnTo>
                  <a:pt x="249935" y="53467"/>
                </a:lnTo>
                <a:lnTo>
                  <a:pt x="244855" y="50164"/>
                </a:lnTo>
                <a:close/>
              </a:path>
              <a:path w="277495" h="208914">
                <a:moveTo>
                  <a:pt x="275003" y="32258"/>
                </a:moveTo>
                <a:lnTo>
                  <a:pt x="245618" y="32258"/>
                </a:lnTo>
                <a:lnTo>
                  <a:pt x="245999" y="33274"/>
                </a:lnTo>
                <a:lnTo>
                  <a:pt x="248284" y="39116"/>
                </a:lnTo>
                <a:lnTo>
                  <a:pt x="254253" y="39624"/>
                </a:lnTo>
                <a:lnTo>
                  <a:pt x="255397" y="39624"/>
                </a:lnTo>
                <a:lnTo>
                  <a:pt x="255904" y="41148"/>
                </a:lnTo>
                <a:lnTo>
                  <a:pt x="250316" y="45974"/>
                </a:lnTo>
                <a:lnTo>
                  <a:pt x="251713" y="52070"/>
                </a:lnTo>
                <a:lnTo>
                  <a:pt x="252095" y="53212"/>
                </a:lnTo>
                <a:lnTo>
                  <a:pt x="250825" y="54101"/>
                </a:lnTo>
                <a:lnTo>
                  <a:pt x="275531" y="54101"/>
                </a:lnTo>
                <a:lnTo>
                  <a:pt x="277368" y="44576"/>
                </a:lnTo>
                <a:lnTo>
                  <a:pt x="275003" y="32258"/>
                </a:lnTo>
                <a:close/>
              </a:path>
              <a:path w="277495" h="208914">
                <a:moveTo>
                  <a:pt x="217170" y="32258"/>
                </a:moveTo>
                <a:lnTo>
                  <a:pt x="191643" y="32258"/>
                </a:lnTo>
                <a:lnTo>
                  <a:pt x="192024" y="33274"/>
                </a:lnTo>
                <a:lnTo>
                  <a:pt x="194309" y="39116"/>
                </a:lnTo>
                <a:lnTo>
                  <a:pt x="200278" y="39624"/>
                </a:lnTo>
                <a:lnTo>
                  <a:pt x="208406" y="39624"/>
                </a:lnTo>
                <a:lnTo>
                  <a:pt x="214375" y="39116"/>
                </a:lnTo>
                <a:lnTo>
                  <a:pt x="216661" y="33274"/>
                </a:lnTo>
                <a:lnTo>
                  <a:pt x="217170" y="32258"/>
                </a:lnTo>
                <a:close/>
              </a:path>
              <a:path w="277495" h="208914">
                <a:moveTo>
                  <a:pt x="244094" y="32258"/>
                </a:moveTo>
                <a:lnTo>
                  <a:pt x="218694" y="32258"/>
                </a:lnTo>
                <a:lnTo>
                  <a:pt x="219075" y="33274"/>
                </a:lnTo>
                <a:lnTo>
                  <a:pt x="221360" y="39116"/>
                </a:lnTo>
                <a:lnTo>
                  <a:pt x="227329" y="39624"/>
                </a:lnTo>
                <a:lnTo>
                  <a:pt x="235457" y="39624"/>
                </a:lnTo>
                <a:lnTo>
                  <a:pt x="241426" y="39116"/>
                </a:lnTo>
                <a:lnTo>
                  <a:pt x="243712" y="33274"/>
                </a:lnTo>
                <a:lnTo>
                  <a:pt x="244094" y="32258"/>
                </a:lnTo>
                <a:close/>
              </a:path>
              <a:path w="277495" h="208914">
                <a:moveTo>
                  <a:pt x="99059" y="254"/>
                </a:moveTo>
                <a:lnTo>
                  <a:pt x="88874" y="1232"/>
                </a:lnTo>
                <a:lnTo>
                  <a:pt x="109269" y="1232"/>
                </a:lnTo>
                <a:lnTo>
                  <a:pt x="107509" y="446"/>
                </a:lnTo>
                <a:lnTo>
                  <a:pt x="99059" y="254"/>
                </a:lnTo>
                <a:close/>
              </a:path>
            </a:pathLst>
          </a:custGeom>
          <a:solidFill>
            <a:srgbClr val="9DD2E8"/>
          </a:solidFill>
        </p:spPr>
        <p:txBody>
          <a:bodyPr wrap="square" lIns="0" tIns="0" rIns="0" bIns="0" rtlCol="0"/>
          <a:lstStyle/>
          <a:p/>
        </p:txBody>
      </p:sp>
      <p:sp>
        <p:nvSpPr>
          <p:cNvPr id="15" name="object 15"/>
          <p:cNvSpPr/>
          <p:nvPr/>
        </p:nvSpPr>
        <p:spPr>
          <a:xfrm>
            <a:off x="9497568" y="2056002"/>
            <a:ext cx="277495" cy="208915"/>
          </a:xfrm>
          <a:custGeom>
            <a:avLst/>
            <a:gdLst/>
            <a:ahLst/>
            <a:cxnLst/>
            <a:rect l="l" t="t" r="r" b="b"/>
            <a:pathLst>
              <a:path w="277495" h="208914">
                <a:moveTo>
                  <a:pt x="64388" y="0"/>
                </a:moveTo>
                <a:lnTo>
                  <a:pt x="64007" y="5080"/>
                </a:lnTo>
                <a:lnTo>
                  <a:pt x="68325" y="8762"/>
                </a:lnTo>
                <a:lnTo>
                  <a:pt x="57249" y="20941"/>
                </a:lnTo>
                <a:lnTo>
                  <a:pt x="52958" y="35607"/>
                </a:lnTo>
                <a:lnTo>
                  <a:pt x="52980" y="50164"/>
                </a:lnTo>
                <a:lnTo>
                  <a:pt x="54355" y="58927"/>
                </a:lnTo>
                <a:lnTo>
                  <a:pt x="50926" y="58927"/>
                </a:lnTo>
                <a:lnTo>
                  <a:pt x="58927" y="90043"/>
                </a:lnTo>
                <a:lnTo>
                  <a:pt x="59689" y="95123"/>
                </a:lnTo>
                <a:lnTo>
                  <a:pt x="61595" y="100584"/>
                </a:lnTo>
                <a:lnTo>
                  <a:pt x="64515" y="105791"/>
                </a:lnTo>
                <a:lnTo>
                  <a:pt x="64515" y="125730"/>
                </a:lnTo>
                <a:lnTo>
                  <a:pt x="64007" y="126364"/>
                </a:lnTo>
                <a:lnTo>
                  <a:pt x="63500" y="126619"/>
                </a:lnTo>
                <a:lnTo>
                  <a:pt x="55810" y="130768"/>
                </a:lnTo>
                <a:lnTo>
                  <a:pt x="6857" y="164719"/>
                </a:lnTo>
                <a:lnTo>
                  <a:pt x="0" y="208661"/>
                </a:lnTo>
                <a:lnTo>
                  <a:pt x="83947" y="208661"/>
                </a:lnTo>
                <a:lnTo>
                  <a:pt x="92075" y="169037"/>
                </a:lnTo>
                <a:lnTo>
                  <a:pt x="85248" y="154687"/>
                </a:lnTo>
                <a:lnTo>
                  <a:pt x="86804" y="147018"/>
                </a:lnTo>
                <a:lnTo>
                  <a:pt x="92075" y="143944"/>
                </a:lnTo>
                <a:lnTo>
                  <a:pt x="96392" y="143383"/>
                </a:lnTo>
                <a:lnTo>
                  <a:pt x="157501" y="143383"/>
                </a:lnTo>
                <a:lnTo>
                  <a:pt x="150558" y="138715"/>
                </a:lnTo>
                <a:lnTo>
                  <a:pt x="137156" y="130750"/>
                </a:lnTo>
                <a:lnTo>
                  <a:pt x="129539" y="126619"/>
                </a:lnTo>
                <a:lnTo>
                  <a:pt x="128777" y="126364"/>
                </a:lnTo>
                <a:lnTo>
                  <a:pt x="128566" y="125730"/>
                </a:lnTo>
                <a:lnTo>
                  <a:pt x="128524" y="105791"/>
                </a:lnTo>
                <a:lnTo>
                  <a:pt x="131445" y="100584"/>
                </a:lnTo>
                <a:lnTo>
                  <a:pt x="133223" y="94996"/>
                </a:lnTo>
                <a:lnTo>
                  <a:pt x="133984" y="90043"/>
                </a:lnTo>
                <a:lnTo>
                  <a:pt x="136143" y="89916"/>
                </a:lnTo>
                <a:lnTo>
                  <a:pt x="138810" y="86868"/>
                </a:lnTo>
                <a:lnTo>
                  <a:pt x="141858" y="75819"/>
                </a:lnTo>
                <a:lnTo>
                  <a:pt x="145796" y="61213"/>
                </a:lnTo>
                <a:lnTo>
                  <a:pt x="142055" y="58800"/>
                </a:lnTo>
                <a:lnTo>
                  <a:pt x="138302" y="58800"/>
                </a:lnTo>
                <a:lnTo>
                  <a:pt x="139870" y="34111"/>
                </a:lnTo>
                <a:lnTo>
                  <a:pt x="134651" y="21399"/>
                </a:lnTo>
                <a:lnTo>
                  <a:pt x="127765" y="16688"/>
                </a:lnTo>
                <a:lnTo>
                  <a:pt x="124332" y="16001"/>
                </a:lnTo>
                <a:lnTo>
                  <a:pt x="121169" y="9451"/>
                </a:lnTo>
                <a:lnTo>
                  <a:pt x="115220" y="3889"/>
                </a:lnTo>
                <a:lnTo>
                  <a:pt x="109269" y="1232"/>
                </a:lnTo>
                <a:lnTo>
                  <a:pt x="88874" y="1232"/>
                </a:lnTo>
                <a:lnTo>
                  <a:pt x="77485" y="1031"/>
                </a:lnTo>
                <a:lnTo>
                  <a:pt x="68216" y="379"/>
                </a:lnTo>
                <a:lnTo>
                  <a:pt x="64388" y="0"/>
                </a:lnTo>
                <a:close/>
              </a:path>
              <a:path w="277495" h="208914">
                <a:moveTo>
                  <a:pt x="157501" y="143383"/>
                </a:moveTo>
                <a:lnTo>
                  <a:pt x="96392" y="143383"/>
                </a:lnTo>
                <a:lnTo>
                  <a:pt x="100766" y="143944"/>
                </a:lnTo>
                <a:lnTo>
                  <a:pt x="106045" y="147018"/>
                </a:lnTo>
                <a:lnTo>
                  <a:pt x="107608" y="154687"/>
                </a:lnTo>
                <a:lnTo>
                  <a:pt x="100837" y="169037"/>
                </a:lnTo>
                <a:lnTo>
                  <a:pt x="108965" y="208661"/>
                </a:lnTo>
                <a:lnTo>
                  <a:pt x="192912" y="208661"/>
                </a:lnTo>
                <a:lnTo>
                  <a:pt x="192912" y="174117"/>
                </a:lnTo>
                <a:lnTo>
                  <a:pt x="190500" y="168401"/>
                </a:lnTo>
                <a:lnTo>
                  <a:pt x="186054" y="164719"/>
                </a:lnTo>
                <a:lnTo>
                  <a:pt x="167580" y="150157"/>
                </a:lnTo>
                <a:lnTo>
                  <a:pt x="157501" y="143383"/>
                </a:lnTo>
                <a:close/>
              </a:path>
              <a:path w="277495" h="208914">
                <a:moveTo>
                  <a:pt x="236474" y="1650"/>
                </a:moveTo>
                <a:lnTo>
                  <a:pt x="199262" y="1650"/>
                </a:lnTo>
                <a:lnTo>
                  <a:pt x="183336" y="5018"/>
                </a:lnTo>
                <a:lnTo>
                  <a:pt x="170338" y="14208"/>
                </a:lnTo>
                <a:lnTo>
                  <a:pt x="161579" y="27850"/>
                </a:lnTo>
                <a:lnTo>
                  <a:pt x="158368" y="44576"/>
                </a:lnTo>
                <a:lnTo>
                  <a:pt x="160448" y="58124"/>
                </a:lnTo>
                <a:lnTo>
                  <a:pt x="166243" y="69897"/>
                </a:lnTo>
                <a:lnTo>
                  <a:pt x="175085" y="79170"/>
                </a:lnTo>
                <a:lnTo>
                  <a:pt x="186308" y="85217"/>
                </a:lnTo>
                <a:lnTo>
                  <a:pt x="186308" y="107569"/>
                </a:lnTo>
                <a:lnTo>
                  <a:pt x="188595" y="108585"/>
                </a:lnTo>
                <a:lnTo>
                  <a:pt x="189737" y="107187"/>
                </a:lnTo>
                <a:lnTo>
                  <a:pt x="208660" y="87375"/>
                </a:lnTo>
                <a:lnTo>
                  <a:pt x="236474" y="87375"/>
                </a:lnTo>
                <a:lnTo>
                  <a:pt x="252400" y="84010"/>
                </a:lnTo>
                <a:lnTo>
                  <a:pt x="265398" y="74834"/>
                </a:lnTo>
                <a:lnTo>
                  <a:pt x="274160" y="61213"/>
                </a:lnTo>
                <a:lnTo>
                  <a:pt x="275531" y="54101"/>
                </a:lnTo>
                <a:lnTo>
                  <a:pt x="184784" y="54101"/>
                </a:lnTo>
                <a:lnTo>
                  <a:pt x="183641" y="53212"/>
                </a:lnTo>
                <a:lnTo>
                  <a:pt x="185292" y="45974"/>
                </a:lnTo>
                <a:lnTo>
                  <a:pt x="180721" y="41910"/>
                </a:lnTo>
                <a:lnTo>
                  <a:pt x="179831" y="41148"/>
                </a:lnTo>
                <a:lnTo>
                  <a:pt x="180339" y="39624"/>
                </a:lnTo>
                <a:lnTo>
                  <a:pt x="181482" y="39624"/>
                </a:lnTo>
                <a:lnTo>
                  <a:pt x="187451" y="39116"/>
                </a:lnTo>
                <a:lnTo>
                  <a:pt x="189737" y="33274"/>
                </a:lnTo>
                <a:lnTo>
                  <a:pt x="190118" y="32258"/>
                </a:lnTo>
                <a:lnTo>
                  <a:pt x="275003" y="32258"/>
                </a:lnTo>
                <a:lnTo>
                  <a:pt x="274157" y="27850"/>
                </a:lnTo>
                <a:lnTo>
                  <a:pt x="265398" y="14208"/>
                </a:lnTo>
                <a:lnTo>
                  <a:pt x="252400" y="5018"/>
                </a:lnTo>
                <a:lnTo>
                  <a:pt x="236474" y="1650"/>
                </a:lnTo>
                <a:close/>
              </a:path>
              <a:path w="277495" h="208914">
                <a:moveTo>
                  <a:pt x="141858" y="58674"/>
                </a:moveTo>
                <a:lnTo>
                  <a:pt x="138302" y="58800"/>
                </a:lnTo>
                <a:lnTo>
                  <a:pt x="142055" y="58800"/>
                </a:lnTo>
                <a:lnTo>
                  <a:pt x="141858" y="58674"/>
                </a:lnTo>
                <a:close/>
              </a:path>
              <a:path w="277495" h="208914">
                <a:moveTo>
                  <a:pt x="190880" y="50164"/>
                </a:moveTo>
                <a:lnTo>
                  <a:pt x="185800" y="53467"/>
                </a:lnTo>
                <a:lnTo>
                  <a:pt x="184784" y="54101"/>
                </a:lnTo>
                <a:lnTo>
                  <a:pt x="196850" y="54101"/>
                </a:lnTo>
                <a:lnTo>
                  <a:pt x="195960" y="53467"/>
                </a:lnTo>
                <a:lnTo>
                  <a:pt x="190880" y="50164"/>
                </a:lnTo>
                <a:close/>
              </a:path>
              <a:path w="277495" h="208914">
                <a:moveTo>
                  <a:pt x="207263" y="39624"/>
                </a:moveTo>
                <a:lnTo>
                  <a:pt x="201422" y="39624"/>
                </a:lnTo>
                <a:lnTo>
                  <a:pt x="201802" y="41148"/>
                </a:lnTo>
                <a:lnTo>
                  <a:pt x="200913" y="41910"/>
                </a:lnTo>
                <a:lnTo>
                  <a:pt x="196341" y="45974"/>
                </a:lnTo>
                <a:lnTo>
                  <a:pt x="197738" y="52070"/>
                </a:lnTo>
                <a:lnTo>
                  <a:pt x="198120" y="53212"/>
                </a:lnTo>
                <a:lnTo>
                  <a:pt x="196850" y="54101"/>
                </a:lnTo>
                <a:lnTo>
                  <a:pt x="211835" y="54101"/>
                </a:lnTo>
                <a:lnTo>
                  <a:pt x="210565" y="53212"/>
                </a:lnTo>
                <a:lnTo>
                  <a:pt x="210820" y="52070"/>
                </a:lnTo>
                <a:lnTo>
                  <a:pt x="212343" y="45974"/>
                </a:lnTo>
                <a:lnTo>
                  <a:pt x="207772" y="41910"/>
                </a:lnTo>
                <a:lnTo>
                  <a:pt x="206882" y="41148"/>
                </a:lnTo>
                <a:lnTo>
                  <a:pt x="207263" y="39624"/>
                </a:lnTo>
                <a:close/>
              </a:path>
              <a:path w="277495" h="208914">
                <a:moveTo>
                  <a:pt x="217804" y="50164"/>
                </a:moveTo>
                <a:lnTo>
                  <a:pt x="212725" y="53467"/>
                </a:lnTo>
                <a:lnTo>
                  <a:pt x="211835" y="54101"/>
                </a:lnTo>
                <a:lnTo>
                  <a:pt x="223900" y="54101"/>
                </a:lnTo>
                <a:lnTo>
                  <a:pt x="222884" y="53467"/>
                </a:lnTo>
                <a:lnTo>
                  <a:pt x="217804" y="50164"/>
                </a:lnTo>
                <a:close/>
              </a:path>
              <a:path w="277495" h="208914">
                <a:moveTo>
                  <a:pt x="234314" y="39624"/>
                </a:moveTo>
                <a:lnTo>
                  <a:pt x="228346" y="39624"/>
                </a:lnTo>
                <a:lnTo>
                  <a:pt x="228853" y="41148"/>
                </a:lnTo>
                <a:lnTo>
                  <a:pt x="227964" y="41910"/>
                </a:lnTo>
                <a:lnTo>
                  <a:pt x="223392" y="45974"/>
                </a:lnTo>
                <a:lnTo>
                  <a:pt x="225043" y="53212"/>
                </a:lnTo>
                <a:lnTo>
                  <a:pt x="223900" y="54101"/>
                </a:lnTo>
                <a:lnTo>
                  <a:pt x="238759" y="54101"/>
                </a:lnTo>
                <a:lnTo>
                  <a:pt x="237616" y="53212"/>
                </a:lnTo>
                <a:lnTo>
                  <a:pt x="239267" y="45974"/>
                </a:lnTo>
                <a:lnTo>
                  <a:pt x="234696" y="41910"/>
                </a:lnTo>
                <a:lnTo>
                  <a:pt x="233806" y="41148"/>
                </a:lnTo>
                <a:lnTo>
                  <a:pt x="234314" y="39624"/>
                </a:lnTo>
                <a:close/>
              </a:path>
              <a:path w="277495" h="208914">
                <a:moveTo>
                  <a:pt x="244855" y="50164"/>
                </a:moveTo>
                <a:lnTo>
                  <a:pt x="239775" y="53467"/>
                </a:lnTo>
                <a:lnTo>
                  <a:pt x="238759" y="54101"/>
                </a:lnTo>
                <a:lnTo>
                  <a:pt x="250825" y="54101"/>
                </a:lnTo>
                <a:lnTo>
                  <a:pt x="249935" y="53467"/>
                </a:lnTo>
                <a:lnTo>
                  <a:pt x="244855" y="50164"/>
                </a:lnTo>
                <a:close/>
              </a:path>
              <a:path w="277495" h="208914">
                <a:moveTo>
                  <a:pt x="275003" y="32258"/>
                </a:moveTo>
                <a:lnTo>
                  <a:pt x="245617" y="32258"/>
                </a:lnTo>
                <a:lnTo>
                  <a:pt x="245999" y="33274"/>
                </a:lnTo>
                <a:lnTo>
                  <a:pt x="248284" y="39116"/>
                </a:lnTo>
                <a:lnTo>
                  <a:pt x="254253" y="39624"/>
                </a:lnTo>
                <a:lnTo>
                  <a:pt x="255397" y="39624"/>
                </a:lnTo>
                <a:lnTo>
                  <a:pt x="255904" y="41148"/>
                </a:lnTo>
                <a:lnTo>
                  <a:pt x="250316" y="45974"/>
                </a:lnTo>
                <a:lnTo>
                  <a:pt x="251713" y="52070"/>
                </a:lnTo>
                <a:lnTo>
                  <a:pt x="252095" y="53212"/>
                </a:lnTo>
                <a:lnTo>
                  <a:pt x="250825" y="54101"/>
                </a:lnTo>
                <a:lnTo>
                  <a:pt x="275531" y="54101"/>
                </a:lnTo>
                <a:lnTo>
                  <a:pt x="277367" y="44576"/>
                </a:lnTo>
                <a:lnTo>
                  <a:pt x="275003" y="32258"/>
                </a:lnTo>
                <a:close/>
              </a:path>
              <a:path w="277495" h="208914">
                <a:moveTo>
                  <a:pt x="217170" y="32258"/>
                </a:moveTo>
                <a:lnTo>
                  <a:pt x="191642" y="32258"/>
                </a:lnTo>
                <a:lnTo>
                  <a:pt x="192024" y="33274"/>
                </a:lnTo>
                <a:lnTo>
                  <a:pt x="194309" y="39116"/>
                </a:lnTo>
                <a:lnTo>
                  <a:pt x="200278" y="39624"/>
                </a:lnTo>
                <a:lnTo>
                  <a:pt x="208406" y="39624"/>
                </a:lnTo>
                <a:lnTo>
                  <a:pt x="214375" y="39116"/>
                </a:lnTo>
                <a:lnTo>
                  <a:pt x="216661" y="33274"/>
                </a:lnTo>
                <a:lnTo>
                  <a:pt x="217170" y="32258"/>
                </a:lnTo>
                <a:close/>
              </a:path>
              <a:path w="277495" h="208914">
                <a:moveTo>
                  <a:pt x="244093" y="32258"/>
                </a:moveTo>
                <a:lnTo>
                  <a:pt x="218693" y="32258"/>
                </a:lnTo>
                <a:lnTo>
                  <a:pt x="219075" y="33274"/>
                </a:lnTo>
                <a:lnTo>
                  <a:pt x="221360" y="39116"/>
                </a:lnTo>
                <a:lnTo>
                  <a:pt x="227329" y="39624"/>
                </a:lnTo>
                <a:lnTo>
                  <a:pt x="235457" y="39624"/>
                </a:lnTo>
                <a:lnTo>
                  <a:pt x="241426" y="39116"/>
                </a:lnTo>
                <a:lnTo>
                  <a:pt x="243712" y="33274"/>
                </a:lnTo>
                <a:lnTo>
                  <a:pt x="244093" y="32258"/>
                </a:lnTo>
                <a:close/>
              </a:path>
              <a:path w="277495" h="208914">
                <a:moveTo>
                  <a:pt x="99059" y="254"/>
                </a:moveTo>
                <a:lnTo>
                  <a:pt x="88874" y="1232"/>
                </a:lnTo>
                <a:lnTo>
                  <a:pt x="109269" y="1232"/>
                </a:lnTo>
                <a:lnTo>
                  <a:pt x="107509" y="446"/>
                </a:lnTo>
                <a:lnTo>
                  <a:pt x="99059" y="254"/>
                </a:lnTo>
                <a:close/>
              </a:path>
            </a:pathLst>
          </a:custGeom>
          <a:solidFill>
            <a:srgbClr val="9DD2E8"/>
          </a:solidFill>
        </p:spPr>
        <p:txBody>
          <a:bodyPr wrap="square" lIns="0" tIns="0" rIns="0" bIns="0" rtlCol="0"/>
          <a:lstStyle/>
          <a:p/>
        </p:txBody>
      </p:sp>
      <p:sp>
        <p:nvSpPr>
          <p:cNvPr id="16" name="object 16"/>
          <p:cNvSpPr txBox="1"/>
          <p:nvPr/>
        </p:nvSpPr>
        <p:spPr>
          <a:xfrm>
            <a:off x="6015354" y="1630426"/>
            <a:ext cx="830580" cy="698500"/>
          </a:xfrm>
          <a:prstGeom prst="rect">
            <a:avLst/>
          </a:prstGeom>
        </p:spPr>
        <p:txBody>
          <a:bodyPr wrap="square" lIns="0" tIns="0" rIns="0" bIns="0" rtlCol="0" vert="horz">
            <a:spAutoFit/>
          </a:bodyPr>
          <a:lstStyle/>
          <a:p>
            <a:pPr algn="just" marL="12700" marR="5080">
              <a:lnSpc>
                <a:spcPct val="150000"/>
              </a:lnSpc>
            </a:pPr>
            <a:r>
              <a:rPr dirty="0" sz="1000" spc="50">
                <a:solidFill>
                  <a:srgbClr val="4E565F"/>
                </a:solidFill>
                <a:latin typeface="微软雅黑"/>
                <a:cs typeface="微软雅黑"/>
              </a:rPr>
              <a:t>通过移动程序  或网站应用快  </a:t>
            </a:r>
            <a:r>
              <a:rPr dirty="0" sz="1000" spc="-5">
                <a:solidFill>
                  <a:srgbClr val="4E565F"/>
                </a:solidFill>
                <a:latin typeface="微软雅黑"/>
                <a:cs typeface="微软雅黑"/>
              </a:rPr>
              <a:t>速开设账户</a:t>
            </a:r>
            <a:endParaRPr sz="1000">
              <a:latin typeface="微软雅黑"/>
              <a:cs typeface="微软雅黑"/>
            </a:endParaRPr>
          </a:p>
        </p:txBody>
      </p:sp>
      <p:sp>
        <p:nvSpPr>
          <p:cNvPr id="17" name="object 17"/>
          <p:cNvSpPr txBox="1"/>
          <p:nvPr/>
        </p:nvSpPr>
        <p:spPr>
          <a:xfrm>
            <a:off x="7179056" y="4980025"/>
            <a:ext cx="830580" cy="699135"/>
          </a:xfrm>
          <a:prstGeom prst="rect">
            <a:avLst/>
          </a:prstGeom>
        </p:spPr>
        <p:txBody>
          <a:bodyPr wrap="square" lIns="0" tIns="0" rIns="0" bIns="0" rtlCol="0" vert="horz">
            <a:spAutoFit/>
          </a:bodyPr>
          <a:lstStyle/>
          <a:p>
            <a:pPr algn="just" marL="12700" marR="5080">
              <a:lnSpc>
                <a:spcPct val="150100"/>
              </a:lnSpc>
            </a:pPr>
            <a:r>
              <a:rPr dirty="0" sz="1000" spc="50">
                <a:solidFill>
                  <a:srgbClr val="4E565F"/>
                </a:solidFill>
                <a:latin typeface="微软雅黑"/>
                <a:cs typeface="微软雅黑"/>
              </a:rPr>
              <a:t>提供最新的</a:t>
            </a:r>
            <a:r>
              <a:rPr dirty="0" sz="1000" spc="-5">
                <a:solidFill>
                  <a:srgbClr val="4E565F"/>
                </a:solidFill>
                <a:latin typeface="微软雅黑"/>
                <a:cs typeface="微软雅黑"/>
              </a:rPr>
              <a:t>、 </a:t>
            </a:r>
            <a:r>
              <a:rPr dirty="0" sz="1000" spc="-5">
                <a:solidFill>
                  <a:srgbClr val="4E565F"/>
                </a:solidFill>
                <a:latin typeface="微软雅黑"/>
                <a:cs typeface="微软雅黑"/>
              </a:rPr>
              <a:t> </a:t>
            </a:r>
            <a:r>
              <a:rPr dirty="0" sz="1000" spc="50">
                <a:solidFill>
                  <a:srgbClr val="4E565F"/>
                </a:solidFill>
                <a:latin typeface="微软雅黑"/>
                <a:cs typeface="微软雅黑"/>
              </a:rPr>
              <a:t>安全的系统来 </a:t>
            </a:r>
            <a:r>
              <a:rPr dirty="0" sz="1000" spc="50">
                <a:solidFill>
                  <a:srgbClr val="4E565F"/>
                </a:solidFill>
                <a:latin typeface="微软雅黑"/>
                <a:cs typeface="微软雅黑"/>
              </a:rPr>
              <a:t> </a:t>
            </a:r>
            <a:r>
              <a:rPr dirty="0" sz="1000" spc="-5">
                <a:solidFill>
                  <a:srgbClr val="4E565F"/>
                </a:solidFill>
                <a:latin typeface="微软雅黑"/>
                <a:cs typeface="微软雅黑"/>
              </a:rPr>
              <a:t>保护金融资产</a:t>
            </a:r>
            <a:endParaRPr sz="1000">
              <a:latin typeface="微软雅黑"/>
              <a:cs typeface="微软雅黑"/>
            </a:endParaRPr>
          </a:p>
        </p:txBody>
      </p:sp>
      <p:sp>
        <p:nvSpPr>
          <p:cNvPr id="18" name="object 18"/>
          <p:cNvSpPr txBox="1"/>
          <p:nvPr/>
        </p:nvSpPr>
        <p:spPr>
          <a:xfrm>
            <a:off x="7179056" y="4703064"/>
            <a:ext cx="635000" cy="195580"/>
          </a:xfrm>
          <a:prstGeom prst="rect">
            <a:avLst/>
          </a:prstGeom>
        </p:spPr>
        <p:txBody>
          <a:bodyPr wrap="square" lIns="0" tIns="0" rIns="0" bIns="0" rtlCol="0" vert="horz">
            <a:spAutoFit/>
          </a:bodyPr>
          <a:lstStyle/>
          <a:p>
            <a:pPr marL="12700">
              <a:lnSpc>
                <a:spcPct val="100000"/>
              </a:lnSpc>
            </a:pPr>
            <a:r>
              <a:rPr dirty="0" sz="1200" b="1" i="1">
                <a:solidFill>
                  <a:srgbClr val="4E565F"/>
                </a:solidFill>
                <a:latin typeface="微软雅黑"/>
                <a:cs typeface="微软雅黑"/>
              </a:rPr>
              <a:t>安全应用</a:t>
            </a:r>
            <a:endParaRPr sz="1200">
              <a:latin typeface="微软雅黑"/>
              <a:cs typeface="微软雅黑"/>
            </a:endParaRPr>
          </a:p>
        </p:txBody>
      </p:sp>
      <p:sp>
        <p:nvSpPr>
          <p:cNvPr id="19" name="object 19"/>
          <p:cNvSpPr txBox="1"/>
          <p:nvPr/>
        </p:nvSpPr>
        <p:spPr>
          <a:xfrm>
            <a:off x="8344661" y="1630426"/>
            <a:ext cx="949325" cy="698500"/>
          </a:xfrm>
          <a:prstGeom prst="rect">
            <a:avLst/>
          </a:prstGeom>
        </p:spPr>
        <p:txBody>
          <a:bodyPr wrap="square" lIns="0" tIns="0" rIns="0" bIns="0" rtlCol="0" vert="horz">
            <a:spAutoFit/>
          </a:bodyPr>
          <a:lstStyle/>
          <a:p>
            <a:pPr marL="12700" marR="5080">
              <a:lnSpc>
                <a:spcPct val="150000"/>
              </a:lnSpc>
            </a:pPr>
            <a:r>
              <a:rPr dirty="0" sz="1000" spc="45">
                <a:solidFill>
                  <a:srgbClr val="4E565F"/>
                </a:solidFill>
                <a:latin typeface="微软雅黑"/>
                <a:cs typeface="微软雅黑"/>
              </a:rPr>
              <a:t>提供动态、详  </a:t>
            </a:r>
            <a:r>
              <a:rPr dirty="0" sz="1000" spc="35">
                <a:solidFill>
                  <a:srgbClr val="4E565F"/>
                </a:solidFill>
                <a:latin typeface="微软雅黑"/>
                <a:cs typeface="微软雅黑"/>
              </a:rPr>
              <a:t>细的费</a:t>
            </a:r>
            <a:r>
              <a:rPr dirty="0" sz="1000" spc="50">
                <a:solidFill>
                  <a:srgbClr val="4E565F"/>
                </a:solidFill>
                <a:latin typeface="微软雅黑"/>
                <a:cs typeface="微软雅黑"/>
              </a:rPr>
              <a:t>用</a:t>
            </a:r>
            <a:r>
              <a:rPr dirty="0" sz="1000" spc="35">
                <a:solidFill>
                  <a:srgbClr val="4E565F"/>
                </a:solidFill>
                <a:latin typeface="微软雅黑"/>
                <a:cs typeface="微软雅黑"/>
              </a:rPr>
              <a:t>报</a:t>
            </a:r>
            <a:r>
              <a:rPr dirty="0" sz="1000" spc="50">
                <a:solidFill>
                  <a:srgbClr val="4E565F"/>
                </a:solidFill>
                <a:latin typeface="微软雅黑"/>
                <a:cs typeface="微软雅黑"/>
              </a:rPr>
              <a:t>告</a:t>
            </a:r>
            <a:r>
              <a:rPr dirty="0" sz="1000" spc="-5">
                <a:solidFill>
                  <a:srgbClr val="4E565F"/>
                </a:solidFill>
                <a:latin typeface="微软雅黑"/>
                <a:cs typeface="微软雅黑"/>
              </a:rPr>
              <a:t>， </a:t>
            </a:r>
            <a:r>
              <a:rPr dirty="0" sz="1000" spc="-5">
                <a:solidFill>
                  <a:srgbClr val="4E565F"/>
                </a:solidFill>
                <a:latin typeface="微软雅黑"/>
                <a:cs typeface="微软雅黑"/>
              </a:rPr>
              <a:t> </a:t>
            </a:r>
            <a:r>
              <a:rPr dirty="0" sz="1000" spc="-5">
                <a:solidFill>
                  <a:srgbClr val="4E565F"/>
                </a:solidFill>
                <a:latin typeface="微软雅黑"/>
                <a:cs typeface="微软雅黑"/>
              </a:rPr>
              <a:t>用以控制支出</a:t>
            </a:r>
            <a:endParaRPr sz="1000">
              <a:latin typeface="微软雅黑"/>
              <a:cs typeface="微软雅黑"/>
            </a:endParaRPr>
          </a:p>
        </p:txBody>
      </p:sp>
      <p:sp>
        <p:nvSpPr>
          <p:cNvPr id="20" name="object 20"/>
          <p:cNvSpPr txBox="1"/>
          <p:nvPr/>
        </p:nvSpPr>
        <p:spPr>
          <a:xfrm>
            <a:off x="6015354" y="1353311"/>
            <a:ext cx="2964815" cy="195580"/>
          </a:xfrm>
          <a:prstGeom prst="rect">
            <a:avLst/>
          </a:prstGeom>
        </p:spPr>
        <p:txBody>
          <a:bodyPr wrap="square" lIns="0" tIns="0" rIns="0" bIns="0" rtlCol="0" vert="horz">
            <a:spAutoFit/>
          </a:bodyPr>
          <a:lstStyle/>
          <a:p>
            <a:pPr marL="12700">
              <a:lnSpc>
                <a:spcPct val="100000"/>
              </a:lnSpc>
              <a:tabLst>
                <a:tab pos="2341880" algn="l"/>
              </a:tabLst>
            </a:pPr>
            <a:r>
              <a:rPr dirty="0" sz="1200" b="1" i="1">
                <a:solidFill>
                  <a:srgbClr val="4E565F"/>
                </a:solidFill>
                <a:latin typeface="微软雅黑"/>
                <a:cs typeface="微软雅黑"/>
              </a:rPr>
              <a:t>快速开户	费用报告</a:t>
            </a:r>
            <a:endParaRPr sz="1200">
              <a:latin typeface="微软雅黑"/>
              <a:cs typeface="微软雅黑"/>
            </a:endParaRPr>
          </a:p>
        </p:txBody>
      </p:sp>
      <p:sp>
        <p:nvSpPr>
          <p:cNvPr id="21" name="object 21"/>
          <p:cNvSpPr txBox="1"/>
          <p:nvPr/>
        </p:nvSpPr>
        <p:spPr>
          <a:xfrm>
            <a:off x="10665968" y="1630426"/>
            <a:ext cx="830580" cy="698500"/>
          </a:xfrm>
          <a:prstGeom prst="rect">
            <a:avLst/>
          </a:prstGeom>
        </p:spPr>
        <p:txBody>
          <a:bodyPr wrap="square" lIns="0" tIns="0" rIns="0" bIns="0" rtlCol="0" vert="horz">
            <a:spAutoFit/>
          </a:bodyPr>
          <a:lstStyle/>
          <a:p>
            <a:pPr algn="just" marL="12700" marR="5080">
              <a:lnSpc>
                <a:spcPct val="150000"/>
              </a:lnSpc>
            </a:pPr>
            <a:r>
              <a:rPr dirty="0" sz="1000" spc="50">
                <a:solidFill>
                  <a:srgbClr val="4E565F"/>
                </a:solidFill>
                <a:latin typeface="微软雅黑"/>
                <a:cs typeface="微软雅黑"/>
              </a:rPr>
              <a:t>收到资金或转  移资金时将会  </a:t>
            </a:r>
            <a:r>
              <a:rPr dirty="0" sz="1000" spc="-5">
                <a:solidFill>
                  <a:srgbClr val="4E565F"/>
                </a:solidFill>
                <a:latin typeface="微软雅黑"/>
                <a:cs typeface="微软雅黑"/>
              </a:rPr>
              <a:t>迅速收到通知</a:t>
            </a:r>
            <a:endParaRPr sz="1000">
              <a:latin typeface="微软雅黑"/>
              <a:cs typeface="微软雅黑"/>
            </a:endParaRPr>
          </a:p>
        </p:txBody>
      </p:sp>
      <p:sp>
        <p:nvSpPr>
          <p:cNvPr id="22" name="object 22"/>
          <p:cNvSpPr txBox="1"/>
          <p:nvPr/>
        </p:nvSpPr>
        <p:spPr>
          <a:xfrm>
            <a:off x="10665968" y="1353311"/>
            <a:ext cx="635000" cy="195580"/>
          </a:xfrm>
          <a:prstGeom prst="rect">
            <a:avLst/>
          </a:prstGeom>
        </p:spPr>
        <p:txBody>
          <a:bodyPr wrap="square" lIns="0" tIns="0" rIns="0" bIns="0" rtlCol="0" vert="horz">
            <a:spAutoFit/>
          </a:bodyPr>
          <a:lstStyle/>
          <a:p>
            <a:pPr marL="12700">
              <a:lnSpc>
                <a:spcPct val="100000"/>
              </a:lnSpc>
            </a:pPr>
            <a:r>
              <a:rPr dirty="0" sz="1200" b="1" i="1">
                <a:solidFill>
                  <a:srgbClr val="4E565F"/>
                </a:solidFill>
                <a:latin typeface="微软雅黑"/>
                <a:cs typeface="微软雅黑"/>
              </a:rPr>
              <a:t>即时通知</a:t>
            </a:r>
            <a:endParaRPr sz="1200">
              <a:latin typeface="微软雅黑"/>
              <a:cs typeface="微软雅黑"/>
            </a:endParaRPr>
          </a:p>
        </p:txBody>
      </p:sp>
      <p:sp>
        <p:nvSpPr>
          <p:cNvPr id="23" name="object 23"/>
          <p:cNvSpPr txBox="1"/>
          <p:nvPr/>
        </p:nvSpPr>
        <p:spPr>
          <a:xfrm>
            <a:off x="9506204" y="4703064"/>
            <a:ext cx="830580" cy="975994"/>
          </a:xfrm>
          <a:prstGeom prst="rect">
            <a:avLst/>
          </a:prstGeom>
        </p:spPr>
        <p:txBody>
          <a:bodyPr wrap="square" lIns="0" tIns="0" rIns="0" bIns="0" rtlCol="0" vert="horz">
            <a:spAutoFit/>
          </a:bodyPr>
          <a:lstStyle/>
          <a:p>
            <a:pPr algn="just" marL="12700">
              <a:lnSpc>
                <a:spcPct val="100000"/>
              </a:lnSpc>
            </a:pPr>
            <a:r>
              <a:rPr dirty="0" sz="1200" b="1" i="1">
                <a:solidFill>
                  <a:srgbClr val="4E565F"/>
                </a:solidFill>
                <a:latin typeface="微软雅黑"/>
                <a:cs typeface="微软雅黑"/>
              </a:rPr>
              <a:t>安全汇款</a:t>
            </a:r>
            <a:endParaRPr sz="1200">
              <a:latin typeface="微软雅黑"/>
              <a:cs typeface="微软雅黑"/>
            </a:endParaRPr>
          </a:p>
          <a:p>
            <a:pPr algn="just" marL="12700" marR="5080">
              <a:lnSpc>
                <a:spcPct val="150100"/>
              </a:lnSpc>
              <a:spcBef>
                <a:spcPts val="740"/>
              </a:spcBef>
            </a:pPr>
            <a:r>
              <a:rPr dirty="0" sz="1000" spc="50">
                <a:solidFill>
                  <a:srgbClr val="4E565F"/>
                </a:solidFill>
                <a:latin typeface="微软雅黑"/>
                <a:cs typeface="微软雅黑"/>
              </a:rPr>
              <a:t>全天候转账至  </a:t>
            </a:r>
            <a:r>
              <a:rPr dirty="0" sz="1000" spc="100">
                <a:solidFill>
                  <a:srgbClr val="4E565F"/>
                </a:solidFill>
                <a:latin typeface="微软雅黑"/>
                <a:cs typeface="微软雅黑"/>
              </a:rPr>
              <a:t>所有</a:t>
            </a:r>
            <a:r>
              <a:rPr dirty="0" sz="1000" spc="-215">
                <a:solidFill>
                  <a:srgbClr val="4E565F"/>
                </a:solidFill>
                <a:latin typeface="微软雅黑"/>
                <a:cs typeface="微软雅黑"/>
              </a:rPr>
              <a:t> </a:t>
            </a:r>
            <a:r>
              <a:rPr dirty="0" sz="1000" spc="-10">
                <a:solidFill>
                  <a:srgbClr val="4E565F"/>
                </a:solidFill>
                <a:latin typeface="Arial"/>
                <a:cs typeface="Arial"/>
              </a:rPr>
              <a:t>SEPA </a:t>
            </a:r>
            <a:r>
              <a:rPr dirty="0" sz="1000" spc="-5">
                <a:solidFill>
                  <a:srgbClr val="4E565F"/>
                </a:solidFill>
                <a:latin typeface="微软雅黑"/>
                <a:cs typeface="微软雅黑"/>
              </a:rPr>
              <a:t>国  家和土耳其</a:t>
            </a:r>
            <a:endParaRPr sz="1000">
              <a:latin typeface="微软雅黑"/>
              <a:cs typeface="微软雅黑"/>
            </a:endParaRPr>
          </a:p>
        </p:txBody>
      </p:sp>
      <p:sp>
        <p:nvSpPr>
          <p:cNvPr id="24" name="object 24"/>
          <p:cNvSpPr/>
          <p:nvPr/>
        </p:nvSpPr>
        <p:spPr>
          <a:xfrm>
            <a:off x="5934455" y="2543555"/>
            <a:ext cx="1040892" cy="1848612"/>
          </a:xfrm>
          <a:prstGeom prst="rect">
            <a:avLst/>
          </a:prstGeom>
          <a:blipFill>
            <a:blip r:embed="rId3" cstate="print"/>
            <a:stretch>
              <a:fillRect/>
            </a:stretch>
          </a:blipFill>
        </p:spPr>
        <p:txBody>
          <a:bodyPr wrap="square" lIns="0" tIns="0" rIns="0" bIns="0" rtlCol="0"/>
          <a:lstStyle/>
          <a:p/>
        </p:txBody>
      </p:sp>
      <p:sp>
        <p:nvSpPr>
          <p:cNvPr id="25" name="object 25"/>
          <p:cNvSpPr/>
          <p:nvPr/>
        </p:nvSpPr>
        <p:spPr>
          <a:xfrm>
            <a:off x="7095743" y="2543555"/>
            <a:ext cx="1040892" cy="1848612"/>
          </a:xfrm>
          <a:prstGeom prst="rect">
            <a:avLst/>
          </a:prstGeom>
          <a:blipFill>
            <a:blip r:embed="rId4" cstate="print"/>
            <a:stretch>
              <a:fillRect/>
            </a:stretch>
          </a:blipFill>
        </p:spPr>
        <p:txBody>
          <a:bodyPr wrap="square" lIns="0" tIns="0" rIns="0" bIns="0" rtlCol="0"/>
          <a:lstStyle/>
          <a:p/>
        </p:txBody>
      </p:sp>
      <p:sp>
        <p:nvSpPr>
          <p:cNvPr id="26" name="object 26"/>
          <p:cNvSpPr/>
          <p:nvPr/>
        </p:nvSpPr>
        <p:spPr>
          <a:xfrm>
            <a:off x="8257031" y="2531364"/>
            <a:ext cx="1040892" cy="1860804"/>
          </a:xfrm>
          <a:prstGeom prst="rect">
            <a:avLst/>
          </a:prstGeom>
          <a:blipFill>
            <a:blip r:embed="rId5" cstate="print"/>
            <a:stretch>
              <a:fillRect/>
            </a:stretch>
          </a:blipFill>
        </p:spPr>
        <p:txBody>
          <a:bodyPr wrap="square" lIns="0" tIns="0" rIns="0" bIns="0" rtlCol="0"/>
          <a:lstStyle/>
          <a:p/>
        </p:txBody>
      </p:sp>
      <p:sp>
        <p:nvSpPr>
          <p:cNvPr id="27" name="object 27"/>
          <p:cNvSpPr/>
          <p:nvPr/>
        </p:nvSpPr>
        <p:spPr>
          <a:xfrm>
            <a:off x="9418319" y="2531364"/>
            <a:ext cx="1042416" cy="1860804"/>
          </a:xfrm>
          <a:prstGeom prst="rect">
            <a:avLst/>
          </a:prstGeom>
          <a:blipFill>
            <a:blip r:embed="rId6" cstate="print"/>
            <a:stretch>
              <a:fillRect/>
            </a:stretch>
          </a:blipFill>
        </p:spPr>
        <p:txBody>
          <a:bodyPr wrap="square" lIns="0" tIns="0" rIns="0" bIns="0" rtlCol="0"/>
          <a:lstStyle/>
          <a:p/>
        </p:txBody>
      </p:sp>
      <p:sp>
        <p:nvSpPr>
          <p:cNvPr id="28" name="object 28"/>
          <p:cNvSpPr/>
          <p:nvPr/>
        </p:nvSpPr>
        <p:spPr>
          <a:xfrm>
            <a:off x="10581131" y="2543555"/>
            <a:ext cx="1040892" cy="1848612"/>
          </a:xfrm>
          <a:prstGeom prst="rect">
            <a:avLst/>
          </a:prstGeom>
          <a:blipFill>
            <a:blip r:embed="rId7" cstate="print"/>
            <a:stretch>
              <a:fillRect/>
            </a:stretch>
          </a:blipFill>
        </p:spPr>
        <p:txBody>
          <a:bodyPr wrap="square" lIns="0" tIns="0" rIns="0" bIns="0" rtlCol="0"/>
          <a:lstStyle/>
          <a:p/>
        </p:txBody>
      </p:sp>
      <p:sp>
        <p:nvSpPr>
          <p:cNvPr id="29" name="object 29"/>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17</a:t>
            </a:r>
            <a:endParaRPr sz="1200">
              <a:latin typeface="Arial"/>
              <a:cs typeface="Arial"/>
            </a:endParaRPr>
          </a:p>
        </p:txBody>
      </p:sp>
      <p:sp>
        <p:nvSpPr>
          <p:cNvPr id="30" name="object 30"/>
          <p:cNvSpPr txBox="1"/>
          <p:nvPr/>
        </p:nvSpPr>
        <p:spPr>
          <a:xfrm>
            <a:off x="78739" y="6360974"/>
            <a:ext cx="1726564" cy="459105"/>
          </a:xfrm>
          <a:prstGeom prst="rect">
            <a:avLst/>
          </a:prstGeom>
        </p:spPr>
        <p:txBody>
          <a:bodyPr wrap="square" lIns="0" tIns="0" rIns="0" bIns="0" rtlCol="0" vert="horz">
            <a:spAutoFit/>
          </a:bodyPr>
          <a:lstStyle/>
          <a:p>
            <a:pPr marL="97155">
              <a:lnSpc>
                <a:spcPts val="1505"/>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a:p>
            <a:pPr marL="12700">
              <a:lnSpc>
                <a:spcPct val="100000"/>
              </a:lnSpc>
              <a:spcBef>
                <a:spcPts val="750"/>
              </a:spcBef>
            </a:pPr>
            <a:r>
              <a:rPr dirty="0" sz="1050" spc="-55" i="1">
                <a:solidFill>
                  <a:srgbClr val="4F555F"/>
                </a:solidFill>
                <a:latin typeface="微软雅黑"/>
                <a:cs typeface="微软雅黑"/>
              </a:rPr>
              <a:t>来源：</a:t>
            </a:r>
            <a:r>
              <a:rPr dirty="0" sz="1050" spc="-75" i="1">
                <a:solidFill>
                  <a:srgbClr val="4F555F"/>
                </a:solidFill>
                <a:latin typeface="微软雅黑"/>
                <a:cs typeface="微软雅黑"/>
              </a:rPr>
              <a:t> </a:t>
            </a:r>
            <a:r>
              <a:rPr dirty="0" sz="1000" spc="-25" i="1">
                <a:solidFill>
                  <a:srgbClr val="4F555F"/>
                </a:solidFill>
                <a:latin typeface="Arial"/>
                <a:cs typeface="Arial"/>
              </a:rPr>
              <a:t>insha</a:t>
            </a:r>
            <a:r>
              <a:rPr dirty="0" sz="1050" spc="-25" i="1">
                <a:solidFill>
                  <a:srgbClr val="4F555F"/>
                </a:solidFill>
                <a:latin typeface="微软雅黑"/>
                <a:cs typeface="微软雅黑"/>
              </a:rPr>
              <a:t>官网，</a:t>
            </a:r>
            <a:r>
              <a:rPr dirty="0" sz="1000" spc="-25" i="1">
                <a:solidFill>
                  <a:srgbClr val="4F555F"/>
                </a:solidFill>
                <a:latin typeface="Arial"/>
                <a:cs typeface="Arial"/>
              </a:rPr>
              <a:t>2019</a:t>
            </a:r>
            <a:r>
              <a:rPr dirty="0" sz="1050" spc="-25" i="1">
                <a:solidFill>
                  <a:srgbClr val="4F555F"/>
                </a:solidFill>
                <a:latin typeface="微软雅黑"/>
                <a:cs typeface="微软雅黑"/>
              </a:rPr>
              <a:t>年</a:t>
            </a:r>
            <a:r>
              <a:rPr dirty="0" sz="1000" spc="-25" i="1">
                <a:solidFill>
                  <a:srgbClr val="4F555F"/>
                </a:solidFill>
                <a:latin typeface="Arial"/>
                <a:cs typeface="Arial"/>
              </a:rPr>
              <a:t>6</a:t>
            </a:r>
            <a:r>
              <a:rPr dirty="0" sz="1050" spc="-25" i="1">
                <a:solidFill>
                  <a:srgbClr val="4F555F"/>
                </a:solidFill>
                <a:latin typeface="微软雅黑"/>
                <a:cs typeface="微软雅黑"/>
              </a:rPr>
              <a:t>月</a:t>
            </a:r>
            <a:endParaRPr sz="1050">
              <a:latin typeface="微软雅黑"/>
              <a:cs typeface="微软雅黑"/>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Part.1</a:t>
            </a:r>
            <a:r>
              <a:rPr dirty="0" sz="1200" spc="-105">
                <a:solidFill>
                  <a:srgbClr val="5E666F"/>
                </a:solidFill>
                <a:latin typeface="Arial"/>
                <a:cs typeface="Arial"/>
              </a:rPr>
              <a:t> </a:t>
            </a:r>
            <a:r>
              <a:rPr dirty="0" sz="1200">
                <a:solidFill>
                  <a:srgbClr val="5E666F"/>
                </a:solidFill>
                <a:latin typeface="微软雅黑"/>
                <a:cs typeface="微软雅黑"/>
              </a:rPr>
              <a:t>开放银行现状</a:t>
            </a:r>
            <a:endParaRPr sz="1200">
              <a:latin typeface="微软雅黑"/>
              <a:cs typeface="微软雅黑"/>
            </a:endParaRPr>
          </a:p>
          <a:p>
            <a:pPr marL="461645">
              <a:lnSpc>
                <a:spcPct val="100000"/>
              </a:lnSpc>
            </a:pPr>
            <a:r>
              <a:rPr dirty="0" sz="1200">
                <a:solidFill>
                  <a:srgbClr val="5E666F"/>
                </a:solidFill>
                <a:latin typeface="微软雅黑"/>
                <a:cs typeface="微软雅黑"/>
              </a:rPr>
              <a:t>开放银行实践</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开放银行国内实践：市场推动各类银行积极建设开放平台，从</a:t>
            </a:r>
          </a:p>
          <a:p>
            <a:pPr marL="12700">
              <a:lnSpc>
                <a:spcPts val="2735"/>
              </a:lnSpc>
            </a:pPr>
            <a:r>
              <a:rPr dirty="0" spc="-5">
                <a:solidFill>
                  <a:srgbClr val="1D9ED2"/>
                </a:solidFill>
              </a:rPr>
              <a:t>内部信息共享扩大为向外部机构开放能力</a:t>
            </a:r>
          </a:p>
        </p:txBody>
      </p:sp>
      <p:sp>
        <p:nvSpPr>
          <p:cNvPr id="5" name="object 5"/>
          <p:cNvSpPr/>
          <p:nvPr/>
        </p:nvSpPr>
        <p:spPr>
          <a:xfrm>
            <a:off x="30480" y="1708404"/>
            <a:ext cx="12131040" cy="4296156"/>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5537961" y="3805301"/>
            <a:ext cx="1095375" cy="226060"/>
          </a:xfrm>
          <a:prstGeom prst="rect">
            <a:avLst/>
          </a:prstGeom>
        </p:spPr>
        <p:txBody>
          <a:bodyPr wrap="square" lIns="0" tIns="0" rIns="0" bIns="0" rtlCol="0" vert="horz">
            <a:spAutoFit/>
          </a:bodyPr>
          <a:lstStyle/>
          <a:p>
            <a:pPr marL="12700">
              <a:lnSpc>
                <a:spcPct val="100000"/>
              </a:lnSpc>
            </a:pPr>
            <a:r>
              <a:rPr dirty="0" sz="1400" b="1" i="1">
                <a:solidFill>
                  <a:srgbClr val="5B616C"/>
                </a:solidFill>
                <a:latin typeface="微软雅黑"/>
                <a:cs typeface="微软雅黑"/>
              </a:rPr>
              <a:t>中国工商银行</a:t>
            </a:r>
            <a:endParaRPr sz="1400">
              <a:latin typeface="微软雅黑"/>
              <a:cs typeface="微软雅黑"/>
            </a:endParaRP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95250">
              <a:lnSpc>
                <a:spcPts val="1385"/>
              </a:lnSpc>
            </a:pPr>
            <a:fld id="{81D60167-4931-47E6-BA6A-407CBD079E47}" type="slidenum">
              <a:rPr dirty="0" spc="-5">
                <a:latin typeface="Arial"/>
                <a:cs typeface="Arial"/>
              </a:rPr>
              <a:t>18</a:t>
            </a:fld>
          </a:p>
        </p:txBody>
      </p:sp>
      <p:sp>
        <p:nvSpPr>
          <p:cNvPr id="17" name="object 17"/>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7" name="object 7"/>
          <p:cNvSpPr txBox="1"/>
          <p:nvPr/>
        </p:nvSpPr>
        <p:spPr>
          <a:xfrm>
            <a:off x="4994909" y="4235450"/>
            <a:ext cx="2336165" cy="1476375"/>
          </a:xfrm>
          <a:prstGeom prst="rect">
            <a:avLst/>
          </a:prstGeom>
        </p:spPr>
        <p:txBody>
          <a:bodyPr wrap="square" lIns="0" tIns="0" rIns="0" bIns="0" rtlCol="0" vert="horz">
            <a:spAutoFit/>
          </a:bodyPr>
          <a:lstStyle/>
          <a:p>
            <a:pPr marL="12700">
              <a:lnSpc>
                <a:spcPct val="100000"/>
              </a:lnSpc>
            </a:pPr>
            <a:r>
              <a:rPr dirty="0" sz="1200" spc="55">
                <a:solidFill>
                  <a:srgbClr val="5B616C"/>
                </a:solidFill>
                <a:latin typeface="Arial"/>
                <a:cs typeface="Arial"/>
              </a:rPr>
              <a:t>2018</a:t>
            </a:r>
            <a:r>
              <a:rPr dirty="0" sz="1200" spc="55">
                <a:solidFill>
                  <a:srgbClr val="5B616C"/>
                </a:solidFill>
                <a:latin typeface="微软雅黑"/>
                <a:cs typeface="微软雅黑"/>
              </a:rPr>
              <a:t>年</a:t>
            </a:r>
            <a:r>
              <a:rPr dirty="0" sz="1200" spc="55">
                <a:solidFill>
                  <a:srgbClr val="5B616C"/>
                </a:solidFill>
                <a:latin typeface="Arial"/>
                <a:cs typeface="Arial"/>
              </a:rPr>
              <a:t>4</a:t>
            </a:r>
            <a:r>
              <a:rPr dirty="0" sz="1200" spc="55">
                <a:solidFill>
                  <a:srgbClr val="5B616C"/>
                </a:solidFill>
                <a:latin typeface="微软雅黑"/>
                <a:cs typeface="微软雅黑"/>
              </a:rPr>
              <a:t>月上线</a:t>
            </a:r>
            <a:r>
              <a:rPr dirty="0" sz="1200" spc="55">
                <a:solidFill>
                  <a:srgbClr val="5B616C"/>
                </a:solidFill>
                <a:latin typeface="Arial"/>
                <a:cs typeface="Arial"/>
              </a:rPr>
              <a:t>API</a:t>
            </a:r>
            <a:r>
              <a:rPr dirty="0" sz="1200" spc="55">
                <a:solidFill>
                  <a:srgbClr val="5B616C"/>
                </a:solidFill>
                <a:latin typeface="微软雅黑"/>
                <a:cs typeface="微软雅黑"/>
              </a:rPr>
              <a:t>开放平台提</a:t>
            </a:r>
            <a:endParaRPr sz="1200">
              <a:latin typeface="微软雅黑"/>
              <a:cs typeface="微软雅黑"/>
            </a:endParaRPr>
          </a:p>
          <a:p>
            <a:pPr marL="12700">
              <a:lnSpc>
                <a:spcPct val="100000"/>
              </a:lnSpc>
              <a:spcBef>
                <a:spcPts val="575"/>
              </a:spcBef>
            </a:pPr>
            <a:r>
              <a:rPr dirty="0" sz="1200" spc="20">
                <a:solidFill>
                  <a:srgbClr val="5B616C"/>
                </a:solidFill>
                <a:latin typeface="微软雅黑"/>
                <a:cs typeface="微软雅黑"/>
              </a:rPr>
              <a:t>供</a:t>
            </a:r>
            <a:r>
              <a:rPr dirty="0" sz="1200" spc="20">
                <a:solidFill>
                  <a:srgbClr val="5B616C"/>
                </a:solidFill>
                <a:latin typeface="Arial"/>
                <a:cs typeface="Arial"/>
              </a:rPr>
              <a:t>9</a:t>
            </a:r>
            <a:r>
              <a:rPr dirty="0" sz="1200" spc="20">
                <a:solidFill>
                  <a:srgbClr val="5B616C"/>
                </a:solidFill>
                <a:latin typeface="微软雅黑"/>
                <a:cs typeface="微软雅黑"/>
              </a:rPr>
              <a:t>大类</a:t>
            </a:r>
            <a:r>
              <a:rPr dirty="0" sz="1200" spc="20">
                <a:solidFill>
                  <a:srgbClr val="5B616C"/>
                </a:solidFill>
                <a:latin typeface="Arial"/>
                <a:cs typeface="Arial"/>
              </a:rPr>
              <a:t>610</a:t>
            </a:r>
            <a:r>
              <a:rPr dirty="0" sz="1200" spc="20">
                <a:solidFill>
                  <a:srgbClr val="5B616C"/>
                </a:solidFill>
                <a:latin typeface="微软雅黑"/>
                <a:cs typeface="微软雅黑"/>
              </a:rPr>
              <a:t>项</a:t>
            </a:r>
            <a:r>
              <a:rPr dirty="0" sz="1200" spc="20">
                <a:solidFill>
                  <a:srgbClr val="5B616C"/>
                </a:solidFill>
                <a:latin typeface="Arial"/>
                <a:cs typeface="Arial"/>
              </a:rPr>
              <a:t>API</a:t>
            </a:r>
            <a:r>
              <a:rPr dirty="0" sz="1200" spc="20">
                <a:solidFill>
                  <a:srgbClr val="5B616C"/>
                </a:solidFill>
                <a:latin typeface="微软雅黑"/>
                <a:cs typeface="微软雅黑"/>
              </a:rPr>
              <a:t>服务，对接合</a:t>
            </a:r>
            <a:endParaRPr sz="1200">
              <a:latin typeface="微软雅黑"/>
              <a:cs typeface="微软雅黑"/>
            </a:endParaRPr>
          </a:p>
          <a:p>
            <a:pPr marL="12700" marR="5080">
              <a:lnSpc>
                <a:spcPct val="140000"/>
              </a:lnSpc>
            </a:pPr>
            <a:r>
              <a:rPr dirty="0" sz="1200" spc="30">
                <a:solidFill>
                  <a:srgbClr val="5B616C"/>
                </a:solidFill>
                <a:latin typeface="微软雅黑"/>
                <a:cs typeface="微软雅黑"/>
              </a:rPr>
              <a:t>作方</a:t>
            </a:r>
            <a:r>
              <a:rPr dirty="0" sz="1200" spc="30">
                <a:solidFill>
                  <a:srgbClr val="5B616C"/>
                </a:solidFill>
                <a:latin typeface="Arial"/>
                <a:cs typeface="Arial"/>
              </a:rPr>
              <a:t>900</a:t>
            </a:r>
            <a:r>
              <a:rPr dirty="0" sz="1200" spc="30">
                <a:solidFill>
                  <a:srgbClr val="5B616C"/>
                </a:solidFill>
                <a:latin typeface="微软雅黑"/>
                <a:cs typeface="微软雅黑"/>
              </a:rPr>
              <a:t>多家，实现账户、支付、  </a:t>
            </a:r>
            <a:r>
              <a:rPr dirty="0" sz="1200" spc="10">
                <a:solidFill>
                  <a:srgbClr val="5B616C"/>
                </a:solidFill>
                <a:latin typeface="微软雅黑"/>
                <a:cs typeface="微软雅黑"/>
              </a:rPr>
              <a:t>投资理财等产品和服务等标准化  </a:t>
            </a:r>
            <a:r>
              <a:rPr dirty="0" sz="1200">
                <a:solidFill>
                  <a:srgbClr val="5B616C"/>
                </a:solidFill>
                <a:latin typeface="微软雅黑"/>
                <a:cs typeface="微软雅黑"/>
              </a:rPr>
              <a:t>封装输出，涉及高校市场、汽车</a:t>
            </a:r>
            <a:endParaRPr sz="1200">
              <a:latin typeface="微软雅黑"/>
              <a:cs typeface="微软雅黑"/>
            </a:endParaRPr>
          </a:p>
          <a:p>
            <a:pPr algn="ctr" marR="147955">
              <a:lnSpc>
                <a:spcPct val="100000"/>
              </a:lnSpc>
              <a:spcBef>
                <a:spcPts val="575"/>
              </a:spcBef>
            </a:pPr>
            <a:r>
              <a:rPr dirty="0" sz="1200">
                <a:solidFill>
                  <a:srgbClr val="5B616C"/>
                </a:solidFill>
                <a:latin typeface="微软雅黑"/>
                <a:cs typeface="微软雅黑"/>
              </a:rPr>
              <a:t>行业、零售餐饮等领域</a:t>
            </a:r>
            <a:endParaRPr sz="1200">
              <a:latin typeface="微软雅黑"/>
              <a:cs typeface="微软雅黑"/>
            </a:endParaRPr>
          </a:p>
        </p:txBody>
      </p:sp>
      <p:sp>
        <p:nvSpPr>
          <p:cNvPr id="8" name="object 8"/>
          <p:cNvSpPr txBox="1"/>
          <p:nvPr/>
        </p:nvSpPr>
        <p:spPr>
          <a:xfrm>
            <a:off x="7855077" y="1676019"/>
            <a:ext cx="739140" cy="226060"/>
          </a:xfrm>
          <a:prstGeom prst="rect">
            <a:avLst/>
          </a:prstGeom>
        </p:spPr>
        <p:txBody>
          <a:bodyPr wrap="square" lIns="0" tIns="0" rIns="0" bIns="0" rtlCol="0" vert="horz">
            <a:spAutoFit/>
          </a:bodyPr>
          <a:lstStyle/>
          <a:p>
            <a:pPr marL="12700">
              <a:lnSpc>
                <a:spcPct val="100000"/>
              </a:lnSpc>
            </a:pPr>
            <a:r>
              <a:rPr dirty="0" sz="1400" b="1" i="1">
                <a:solidFill>
                  <a:srgbClr val="5B616C"/>
                </a:solidFill>
                <a:latin typeface="微软雅黑"/>
                <a:cs typeface="微软雅黑"/>
              </a:rPr>
              <a:t>浦发银行</a:t>
            </a:r>
            <a:endParaRPr sz="1400">
              <a:latin typeface="微软雅黑"/>
              <a:cs typeface="微软雅黑"/>
            </a:endParaRPr>
          </a:p>
        </p:txBody>
      </p:sp>
      <p:sp>
        <p:nvSpPr>
          <p:cNvPr id="9" name="object 9"/>
          <p:cNvSpPr txBox="1"/>
          <p:nvPr/>
        </p:nvSpPr>
        <p:spPr>
          <a:xfrm>
            <a:off x="7133590" y="2002536"/>
            <a:ext cx="2186940" cy="1292860"/>
          </a:xfrm>
          <a:prstGeom prst="rect">
            <a:avLst/>
          </a:prstGeom>
        </p:spPr>
        <p:txBody>
          <a:bodyPr wrap="square" lIns="0" tIns="0" rIns="0" bIns="0" rtlCol="0" vert="horz">
            <a:spAutoFit/>
          </a:bodyPr>
          <a:lstStyle/>
          <a:p>
            <a:pPr algn="ctr" marL="12700" marR="5080" indent="-4445">
              <a:lnSpc>
                <a:spcPct val="140000"/>
              </a:lnSpc>
            </a:pPr>
            <a:r>
              <a:rPr dirty="0" sz="1200" spc="-15">
                <a:solidFill>
                  <a:srgbClr val="5B616C"/>
                </a:solidFill>
                <a:latin typeface="Arial"/>
                <a:cs typeface="Arial"/>
              </a:rPr>
              <a:t>2</a:t>
            </a:r>
            <a:r>
              <a:rPr dirty="0" sz="1200" spc="-5">
                <a:solidFill>
                  <a:srgbClr val="5B616C"/>
                </a:solidFill>
                <a:latin typeface="Arial"/>
                <a:cs typeface="Arial"/>
              </a:rPr>
              <a:t>0</a:t>
            </a:r>
            <a:r>
              <a:rPr dirty="0" sz="1200" spc="-15">
                <a:solidFill>
                  <a:srgbClr val="5B616C"/>
                </a:solidFill>
                <a:latin typeface="Arial"/>
                <a:cs typeface="Arial"/>
              </a:rPr>
              <a:t>1</a:t>
            </a:r>
            <a:r>
              <a:rPr dirty="0" sz="1200" spc="80">
                <a:solidFill>
                  <a:srgbClr val="5B616C"/>
                </a:solidFill>
                <a:latin typeface="Arial"/>
                <a:cs typeface="Arial"/>
              </a:rPr>
              <a:t>8</a:t>
            </a:r>
            <a:r>
              <a:rPr dirty="0" sz="1200" spc="70">
                <a:solidFill>
                  <a:srgbClr val="5B616C"/>
                </a:solidFill>
                <a:latin typeface="微软雅黑"/>
                <a:cs typeface="微软雅黑"/>
              </a:rPr>
              <a:t>年</a:t>
            </a:r>
            <a:r>
              <a:rPr dirty="0" sz="1200" spc="75">
                <a:solidFill>
                  <a:srgbClr val="5B616C"/>
                </a:solidFill>
                <a:latin typeface="Arial"/>
                <a:cs typeface="Arial"/>
              </a:rPr>
              <a:t>7</a:t>
            </a:r>
            <a:r>
              <a:rPr dirty="0" sz="1200" spc="85">
                <a:solidFill>
                  <a:srgbClr val="5B616C"/>
                </a:solidFill>
                <a:latin typeface="微软雅黑"/>
                <a:cs typeface="微软雅黑"/>
              </a:rPr>
              <a:t>月</a:t>
            </a:r>
            <a:r>
              <a:rPr dirty="0" sz="1200" spc="80">
                <a:solidFill>
                  <a:srgbClr val="5B616C"/>
                </a:solidFill>
                <a:latin typeface="微软雅黑"/>
                <a:cs typeface="微软雅黑"/>
              </a:rPr>
              <a:t>，浦发</a:t>
            </a:r>
            <a:r>
              <a:rPr dirty="0" sz="1200" spc="70">
                <a:solidFill>
                  <a:srgbClr val="5B616C"/>
                </a:solidFill>
                <a:latin typeface="微软雅黑"/>
                <a:cs typeface="微软雅黑"/>
              </a:rPr>
              <a:t>银</a:t>
            </a:r>
            <a:r>
              <a:rPr dirty="0" sz="1200" spc="80">
                <a:solidFill>
                  <a:srgbClr val="5B616C"/>
                </a:solidFill>
                <a:latin typeface="微软雅黑"/>
                <a:cs typeface="微软雅黑"/>
              </a:rPr>
              <a:t>行推</a:t>
            </a:r>
            <a:r>
              <a:rPr dirty="0" sz="1200" spc="90">
                <a:solidFill>
                  <a:srgbClr val="5B616C"/>
                </a:solidFill>
                <a:latin typeface="微软雅黑"/>
                <a:cs typeface="微软雅黑"/>
              </a:rPr>
              <a:t>出</a:t>
            </a:r>
            <a:r>
              <a:rPr dirty="0" sz="1200">
                <a:solidFill>
                  <a:srgbClr val="5B616C"/>
                </a:solidFill>
                <a:latin typeface="Arial"/>
                <a:cs typeface="Arial"/>
              </a:rPr>
              <a:t>API  B</a:t>
            </a:r>
            <a:r>
              <a:rPr dirty="0" sz="1200" spc="-15">
                <a:solidFill>
                  <a:srgbClr val="5B616C"/>
                </a:solidFill>
                <a:latin typeface="Arial"/>
                <a:cs typeface="Arial"/>
              </a:rPr>
              <a:t>a</a:t>
            </a:r>
            <a:r>
              <a:rPr dirty="0" sz="1200" spc="-5">
                <a:solidFill>
                  <a:srgbClr val="5B616C"/>
                </a:solidFill>
                <a:latin typeface="Arial"/>
                <a:cs typeface="Arial"/>
              </a:rPr>
              <a:t>n</a:t>
            </a:r>
            <a:r>
              <a:rPr dirty="0" sz="1200" spc="95">
                <a:solidFill>
                  <a:srgbClr val="5B616C"/>
                </a:solidFill>
                <a:latin typeface="Arial"/>
                <a:cs typeface="Arial"/>
              </a:rPr>
              <a:t>k</a:t>
            </a:r>
            <a:r>
              <a:rPr dirty="0" sz="1200" spc="95">
                <a:solidFill>
                  <a:srgbClr val="5B616C"/>
                </a:solidFill>
                <a:latin typeface="微软雅黑"/>
                <a:cs typeface="微软雅黑"/>
              </a:rPr>
              <a:t>无界开放银行</a:t>
            </a:r>
            <a:r>
              <a:rPr dirty="0" sz="1200" spc="80">
                <a:solidFill>
                  <a:srgbClr val="5B616C"/>
                </a:solidFill>
                <a:latin typeface="微软雅黑"/>
                <a:cs typeface="微软雅黑"/>
              </a:rPr>
              <a:t>，</a:t>
            </a:r>
            <a:r>
              <a:rPr dirty="0" sz="1200" spc="95">
                <a:solidFill>
                  <a:srgbClr val="5B616C"/>
                </a:solidFill>
                <a:latin typeface="微软雅黑"/>
                <a:cs typeface="微软雅黑"/>
              </a:rPr>
              <a:t>以开放</a:t>
            </a:r>
            <a:r>
              <a:rPr dirty="0" sz="1200">
                <a:solidFill>
                  <a:srgbClr val="5B616C"/>
                </a:solidFill>
                <a:latin typeface="微软雅黑"/>
                <a:cs typeface="微软雅黑"/>
              </a:rPr>
              <a:t>、 </a:t>
            </a:r>
            <a:r>
              <a:rPr dirty="0" sz="1200">
                <a:solidFill>
                  <a:srgbClr val="5B616C"/>
                </a:solidFill>
                <a:latin typeface="微软雅黑"/>
                <a:cs typeface="微软雅黑"/>
              </a:rPr>
              <a:t> </a:t>
            </a:r>
            <a:r>
              <a:rPr dirty="0" sz="1200" spc="45">
                <a:solidFill>
                  <a:srgbClr val="5B616C"/>
                </a:solidFill>
                <a:latin typeface="微软雅黑"/>
                <a:cs typeface="微软雅黑"/>
              </a:rPr>
              <a:t>共享</a:t>
            </a:r>
            <a:r>
              <a:rPr dirty="0" sz="1200" spc="60">
                <a:solidFill>
                  <a:srgbClr val="5B616C"/>
                </a:solidFill>
                <a:latin typeface="微软雅黑"/>
                <a:cs typeface="微软雅黑"/>
              </a:rPr>
              <a:t>、</a:t>
            </a:r>
            <a:r>
              <a:rPr dirty="0" sz="1200" spc="45">
                <a:solidFill>
                  <a:srgbClr val="5B616C"/>
                </a:solidFill>
                <a:latin typeface="微软雅黑"/>
                <a:cs typeface="微软雅黑"/>
              </a:rPr>
              <a:t>高</a:t>
            </a:r>
            <a:r>
              <a:rPr dirty="0" sz="1200" spc="60">
                <a:solidFill>
                  <a:srgbClr val="5B616C"/>
                </a:solidFill>
                <a:latin typeface="微软雅黑"/>
                <a:cs typeface="微软雅黑"/>
              </a:rPr>
              <a:t>效</a:t>
            </a:r>
            <a:r>
              <a:rPr dirty="0" sz="1200" spc="45">
                <a:solidFill>
                  <a:srgbClr val="5B616C"/>
                </a:solidFill>
                <a:latin typeface="微软雅黑"/>
                <a:cs typeface="微软雅黑"/>
              </a:rPr>
              <a:t>、直</a:t>
            </a:r>
            <a:r>
              <a:rPr dirty="0" sz="1200" spc="55">
                <a:solidFill>
                  <a:srgbClr val="5B616C"/>
                </a:solidFill>
                <a:latin typeface="微软雅黑"/>
                <a:cs typeface="微软雅黑"/>
              </a:rPr>
              <a:t>达</a:t>
            </a:r>
            <a:r>
              <a:rPr dirty="0" sz="1200" spc="50">
                <a:solidFill>
                  <a:srgbClr val="5B616C"/>
                </a:solidFill>
                <a:latin typeface="微软雅黑"/>
                <a:cs typeface="微软雅黑"/>
              </a:rPr>
              <a:t>的</a:t>
            </a:r>
            <a:r>
              <a:rPr dirty="0" sz="1200" spc="10">
                <a:solidFill>
                  <a:srgbClr val="5B616C"/>
                </a:solidFill>
                <a:latin typeface="Arial"/>
                <a:cs typeface="Arial"/>
              </a:rPr>
              <a:t>A</a:t>
            </a:r>
            <a:r>
              <a:rPr dirty="0" sz="1200">
                <a:solidFill>
                  <a:srgbClr val="5B616C"/>
                </a:solidFill>
                <a:latin typeface="Arial"/>
                <a:cs typeface="Arial"/>
              </a:rPr>
              <a:t>P</a:t>
            </a:r>
            <a:r>
              <a:rPr dirty="0" sz="1200" spc="50">
                <a:solidFill>
                  <a:srgbClr val="5B616C"/>
                </a:solidFill>
                <a:latin typeface="Arial"/>
                <a:cs typeface="Arial"/>
              </a:rPr>
              <a:t>I</a:t>
            </a:r>
            <a:r>
              <a:rPr dirty="0" sz="1200" spc="45">
                <a:solidFill>
                  <a:srgbClr val="5B616C"/>
                </a:solidFill>
                <a:latin typeface="微软雅黑"/>
                <a:cs typeface="微软雅黑"/>
              </a:rPr>
              <a:t>开放平  </a:t>
            </a:r>
            <a:r>
              <a:rPr dirty="0" sz="1200">
                <a:solidFill>
                  <a:srgbClr val="5B616C"/>
                </a:solidFill>
                <a:latin typeface="微软雅黑"/>
                <a:cs typeface="微软雅黑"/>
              </a:rPr>
              <a:t>台为承载媒介，将能力输出后嵌 </a:t>
            </a:r>
            <a:r>
              <a:rPr dirty="0" sz="1200">
                <a:solidFill>
                  <a:srgbClr val="5B616C"/>
                </a:solidFill>
                <a:latin typeface="微软雅黑"/>
                <a:cs typeface="微软雅黑"/>
              </a:rPr>
              <a:t> 入合作伙伴的平台和业务中</a:t>
            </a:r>
            <a:endParaRPr sz="1200">
              <a:latin typeface="微软雅黑"/>
              <a:cs typeface="微软雅黑"/>
            </a:endParaRPr>
          </a:p>
        </p:txBody>
      </p:sp>
      <p:sp>
        <p:nvSpPr>
          <p:cNvPr id="10" name="object 10"/>
          <p:cNvSpPr txBox="1"/>
          <p:nvPr/>
        </p:nvSpPr>
        <p:spPr>
          <a:xfrm>
            <a:off x="1491741" y="3805301"/>
            <a:ext cx="739140" cy="226060"/>
          </a:xfrm>
          <a:prstGeom prst="rect">
            <a:avLst/>
          </a:prstGeom>
        </p:spPr>
        <p:txBody>
          <a:bodyPr wrap="square" lIns="0" tIns="0" rIns="0" bIns="0" rtlCol="0" vert="horz">
            <a:spAutoFit/>
          </a:bodyPr>
          <a:lstStyle/>
          <a:p>
            <a:pPr marL="12700">
              <a:lnSpc>
                <a:spcPct val="100000"/>
              </a:lnSpc>
            </a:pPr>
            <a:r>
              <a:rPr dirty="0" sz="1400" b="1" i="1">
                <a:solidFill>
                  <a:srgbClr val="5B616C"/>
                </a:solidFill>
                <a:latin typeface="微软雅黑"/>
                <a:cs typeface="微软雅黑"/>
              </a:rPr>
              <a:t>中国银行</a:t>
            </a:r>
            <a:endParaRPr sz="1400">
              <a:latin typeface="微软雅黑"/>
              <a:cs typeface="微软雅黑"/>
            </a:endParaRPr>
          </a:p>
        </p:txBody>
      </p:sp>
      <p:sp>
        <p:nvSpPr>
          <p:cNvPr id="11" name="object 11"/>
          <p:cNvSpPr txBox="1"/>
          <p:nvPr/>
        </p:nvSpPr>
        <p:spPr>
          <a:xfrm>
            <a:off x="770331" y="4235450"/>
            <a:ext cx="2333625" cy="1476375"/>
          </a:xfrm>
          <a:prstGeom prst="rect">
            <a:avLst/>
          </a:prstGeom>
        </p:spPr>
        <p:txBody>
          <a:bodyPr wrap="square" lIns="0" tIns="0" rIns="0" bIns="0" rtlCol="0" vert="horz">
            <a:spAutoFit/>
          </a:bodyPr>
          <a:lstStyle/>
          <a:p>
            <a:pPr algn="ctr" marR="144780">
              <a:lnSpc>
                <a:spcPct val="100000"/>
              </a:lnSpc>
            </a:pPr>
            <a:r>
              <a:rPr dirty="0" sz="1200" spc="20">
                <a:solidFill>
                  <a:srgbClr val="5B616C"/>
                </a:solidFill>
                <a:latin typeface="Arial"/>
                <a:cs typeface="Arial"/>
              </a:rPr>
              <a:t>2013</a:t>
            </a:r>
            <a:r>
              <a:rPr dirty="0" sz="1200" spc="20">
                <a:solidFill>
                  <a:srgbClr val="5B616C"/>
                </a:solidFill>
                <a:latin typeface="微软雅黑"/>
                <a:cs typeface="微软雅黑"/>
              </a:rPr>
              <a:t>年</a:t>
            </a:r>
            <a:r>
              <a:rPr dirty="0" sz="1200" spc="20">
                <a:solidFill>
                  <a:srgbClr val="5B616C"/>
                </a:solidFill>
                <a:latin typeface="Arial"/>
                <a:cs typeface="Arial"/>
              </a:rPr>
              <a:t>9</a:t>
            </a:r>
            <a:r>
              <a:rPr dirty="0" sz="1200" spc="20">
                <a:solidFill>
                  <a:srgbClr val="5B616C"/>
                </a:solidFill>
                <a:latin typeface="微软雅黑"/>
                <a:cs typeface="微软雅黑"/>
              </a:rPr>
              <a:t>月推出中银开放平台，</a:t>
            </a:r>
            <a:endParaRPr sz="1200">
              <a:latin typeface="微软雅黑"/>
              <a:cs typeface="微软雅黑"/>
            </a:endParaRPr>
          </a:p>
          <a:p>
            <a:pPr marL="12700">
              <a:lnSpc>
                <a:spcPct val="100000"/>
              </a:lnSpc>
              <a:spcBef>
                <a:spcPts val="575"/>
              </a:spcBef>
            </a:pPr>
            <a:r>
              <a:rPr dirty="0" sz="1200" spc="5">
                <a:solidFill>
                  <a:srgbClr val="5B616C"/>
                </a:solidFill>
                <a:latin typeface="微软雅黑"/>
                <a:cs typeface="微软雅黑"/>
              </a:rPr>
              <a:t>最初目的为实现总行对分行开放。</a:t>
            </a:r>
            <a:endParaRPr sz="1200">
              <a:latin typeface="微软雅黑"/>
              <a:cs typeface="微软雅黑"/>
            </a:endParaRPr>
          </a:p>
          <a:p>
            <a:pPr algn="ctr" marL="12700" marR="157480">
              <a:lnSpc>
                <a:spcPct val="140000"/>
              </a:lnSpc>
            </a:pPr>
            <a:r>
              <a:rPr dirty="0" sz="1200" spc="10">
                <a:solidFill>
                  <a:srgbClr val="5B616C"/>
                </a:solidFill>
                <a:latin typeface="微软雅黑"/>
                <a:cs typeface="微软雅黑"/>
              </a:rPr>
              <a:t>目前提供包括借记卡</a:t>
            </a:r>
            <a:r>
              <a:rPr dirty="0" sz="1200" spc="20">
                <a:solidFill>
                  <a:srgbClr val="5B616C"/>
                </a:solidFill>
                <a:latin typeface="微软雅黑"/>
                <a:cs typeface="微软雅黑"/>
              </a:rPr>
              <a:t>余</a:t>
            </a:r>
            <a:r>
              <a:rPr dirty="0" sz="1200" spc="10">
                <a:solidFill>
                  <a:srgbClr val="5B616C"/>
                </a:solidFill>
                <a:latin typeface="微软雅黑"/>
                <a:cs typeface="微软雅黑"/>
              </a:rPr>
              <a:t>额查</a:t>
            </a:r>
            <a:r>
              <a:rPr dirty="0" sz="1200" spc="15">
                <a:solidFill>
                  <a:srgbClr val="5B616C"/>
                </a:solidFill>
                <a:latin typeface="微软雅黑"/>
                <a:cs typeface="微软雅黑"/>
              </a:rPr>
              <a:t>询</a:t>
            </a:r>
            <a:r>
              <a:rPr dirty="0" sz="1200">
                <a:solidFill>
                  <a:srgbClr val="5B616C"/>
                </a:solidFill>
                <a:latin typeface="微软雅黑"/>
                <a:cs typeface="微软雅黑"/>
              </a:rPr>
              <a:t>、 </a:t>
            </a:r>
            <a:r>
              <a:rPr dirty="0" sz="1200">
                <a:solidFill>
                  <a:srgbClr val="5B616C"/>
                </a:solidFill>
                <a:latin typeface="微软雅黑"/>
                <a:cs typeface="微软雅黑"/>
              </a:rPr>
              <a:t> </a:t>
            </a:r>
            <a:r>
              <a:rPr dirty="0" sz="1200" spc="10">
                <a:solidFill>
                  <a:srgbClr val="5B616C"/>
                </a:solidFill>
                <a:latin typeface="微软雅黑"/>
                <a:cs typeface="微软雅黑"/>
              </a:rPr>
              <a:t>用户卡资料查询、信</a:t>
            </a:r>
            <a:r>
              <a:rPr dirty="0" sz="1200" spc="20">
                <a:solidFill>
                  <a:srgbClr val="5B616C"/>
                </a:solidFill>
                <a:latin typeface="微软雅黑"/>
                <a:cs typeface="微软雅黑"/>
              </a:rPr>
              <a:t>用</a:t>
            </a:r>
            <a:r>
              <a:rPr dirty="0" sz="1200" spc="10">
                <a:solidFill>
                  <a:srgbClr val="5B616C"/>
                </a:solidFill>
                <a:latin typeface="微软雅黑"/>
                <a:cs typeface="微软雅黑"/>
              </a:rPr>
              <a:t>卡余额</a:t>
            </a:r>
            <a:r>
              <a:rPr dirty="0" sz="1200">
                <a:solidFill>
                  <a:srgbClr val="5B616C"/>
                </a:solidFill>
                <a:latin typeface="微软雅黑"/>
                <a:cs typeface="微软雅黑"/>
              </a:rPr>
              <a:t>查 </a:t>
            </a:r>
            <a:r>
              <a:rPr dirty="0" sz="1200">
                <a:solidFill>
                  <a:srgbClr val="5B616C"/>
                </a:solidFill>
                <a:latin typeface="微软雅黑"/>
                <a:cs typeface="微软雅黑"/>
              </a:rPr>
              <a:t> 询、未出账单查询在内的共</a:t>
            </a:r>
            <a:r>
              <a:rPr dirty="0" sz="1200" spc="-5">
                <a:solidFill>
                  <a:srgbClr val="5B616C"/>
                </a:solidFill>
                <a:latin typeface="Arial"/>
                <a:cs typeface="Arial"/>
              </a:rPr>
              <a:t>21</a:t>
            </a:r>
            <a:r>
              <a:rPr dirty="0" sz="1200">
                <a:solidFill>
                  <a:srgbClr val="5B616C"/>
                </a:solidFill>
                <a:latin typeface="微软雅黑"/>
                <a:cs typeface="微软雅黑"/>
              </a:rPr>
              <a:t>个  </a:t>
            </a:r>
            <a:r>
              <a:rPr dirty="0" sz="1200">
                <a:solidFill>
                  <a:srgbClr val="5B616C"/>
                </a:solidFill>
                <a:latin typeface="Arial"/>
                <a:cs typeface="Arial"/>
              </a:rPr>
              <a:t>API</a:t>
            </a:r>
            <a:r>
              <a:rPr dirty="0" sz="1200">
                <a:solidFill>
                  <a:srgbClr val="5B616C"/>
                </a:solidFill>
                <a:latin typeface="微软雅黑"/>
                <a:cs typeface="微软雅黑"/>
              </a:rPr>
              <a:t>接口可供第三方接入</a:t>
            </a:r>
            <a:endParaRPr sz="1200">
              <a:latin typeface="微软雅黑"/>
              <a:cs typeface="微软雅黑"/>
            </a:endParaRPr>
          </a:p>
        </p:txBody>
      </p:sp>
      <p:sp>
        <p:nvSpPr>
          <p:cNvPr id="12" name="object 12"/>
          <p:cNvSpPr txBox="1"/>
          <p:nvPr/>
        </p:nvSpPr>
        <p:spPr>
          <a:xfrm>
            <a:off x="10001504" y="3805301"/>
            <a:ext cx="1095375" cy="226060"/>
          </a:xfrm>
          <a:prstGeom prst="rect">
            <a:avLst/>
          </a:prstGeom>
        </p:spPr>
        <p:txBody>
          <a:bodyPr wrap="square" lIns="0" tIns="0" rIns="0" bIns="0" rtlCol="0" vert="horz">
            <a:spAutoFit/>
          </a:bodyPr>
          <a:lstStyle/>
          <a:p>
            <a:pPr marL="12700">
              <a:lnSpc>
                <a:spcPct val="100000"/>
              </a:lnSpc>
            </a:pPr>
            <a:r>
              <a:rPr dirty="0" sz="1400" b="1" i="1">
                <a:solidFill>
                  <a:srgbClr val="5B616C"/>
                </a:solidFill>
                <a:latin typeface="微软雅黑"/>
                <a:cs typeface="微软雅黑"/>
              </a:rPr>
              <a:t>中国建设银行</a:t>
            </a:r>
            <a:endParaRPr sz="1400">
              <a:latin typeface="微软雅黑"/>
              <a:cs typeface="微软雅黑"/>
            </a:endParaRPr>
          </a:p>
        </p:txBody>
      </p:sp>
      <p:sp>
        <p:nvSpPr>
          <p:cNvPr id="13" name="object 13"/>
          <p:cNvSpPr txBox="1"/>
          <p:nvPr/>
        </p:nvSpPr>
        <p:spPr>
          <a:xfrm>
            <a:off x="9458325" y="4162297"/>
            <a:ext cx="2185670" cy="1549400"/>
          </a:xfrm>
          <a:prstGeom prst="rect">
            <a:avLst/>
          </a:prstGeom>
        </p:spPr>
        <p:txBody>
          <a:bodyPr wrap="square" lIns="0" tIns="73025" rIns="0" bIns="0" rtlCol="0" vert="horz">
            <a:spAutoFit/>
          </a:bodyPr>
          <a:lstStyle/>
          <a:p>
            <a:pPr algn="just" marL="12700">
              <a:lnSpc>
                <a:spcPct val="100000"/>
              </a:lnSpc>
              <a:spcBef>
                <a:spcPts val="575"/>
              </a:spcBef>
            </a:pPr>
            <a:r>
              <a:rPr dirty="0" sz="1200" spc="25">
                <a:solidFill>
                  <a:srgbClr val="5B616C"/>
                </a:solidFill>
                <a:latin typeface="Arial"/>
                <a:cs typeface="Arial"/>
              </a:rPr>
              <a:t>2018</a:t>
            </a:r>
            <a:r>
              <a:rPr dirty="0" sz="1200" spc="25">
                <a:solidFill>
                  <a:srgbClr val="5B616C"/>
                </a:solidFill>
                <a:latin typeface="微软雅黑"/>
                <a:cs typeface="微软雅黑"/>
              </a:rPr>
              <a:t>年</a:t>
            </a:r>
            <a:r>
              <a:rPr dirty="0" sz="1200" spc="25">
                <a:solidFill>
                  <a:srgbClr val="5B616C"/>
                </a:solidFill>
                <a:latin typeface="Arial"/>
                <a:cs typeface="Arial"/>
              </a:rPr>
              <a:t>8</a:t>
            </a:r>
            <a:r>
              <a:rPr dirty="0" sz="1200" spc="25">
                <a:solidFill>
                  <a:srgbClr val="5B616C"/>
                </a:solidFill>
                <a:latin typeface="微软雅黑"/>
                <a:cs typeface="微软雅黑"/>
              </a:rPr>
              <a:t>月，建行投产开放银行</a:t>
            </a:r>
            <a:endParaRPr sz="1200">
              <a:latin typeface="微软雅黑"/>
              <a:cs typeface="微软雅黑"/>
            </a:endParaRPr>
          </a:p>
          <a:p>
            <a:pPr algn="just" marL="12700">
              <a:lnSpc>
                <a:spcPct val="100000"/>
              </a:lnSpc>
              <a:spcBef>
                <a:spcPts val="575"/>
              </a:spcBef>
            </a:pPr>
            <a:r>
              <a:rPr dirty="0" sz="1200" spc="5">
                <a:solidFill>
                  <a:srgbClr val="5B616C"/>
                </a:solidFill>
                <a:latin typeface="微软雅黑"/>
                <a:cs typeface="微软雅黑"/>
              </a:rPr>
              <a:t>管理平台，将账户开立、支付结</a:t>
            </a:r>
            <a:endParaRPr sz="1200">
              <a:latin typeface="微软雅黑"/>
              <a:cs typeface="微软雅黑"/>
            </a:endParaRPr>
          </a:p>
          <a:p>
            <a:pPr algn="just" marL="12700" marR="7620">
              <a:lnSpc>
                <a:spcPct val="140000"/>
              </a:lnSpc>
            </a:pPr>
            <a:r>
              <a:rPr dirty="0" sz="1200" spc="10">
                <a:solidFill>
                  <a:srgbClr val="5B616C"/>
                </a:solidFill>
                <a:latin typeface="微软雅黑"/>
                <a:cs typeface="微软雅黑"/>
              </a:rPr>
              <a:t>算、投资理财等核心</a:t>
            </a:r>
            <a:r>
              <a:rPr dirty="0" sz="1200" spc="20">
                <a:solidFill>
                  <a:srgbClr val="5B616C"/>
                </a:solidFill>
                <a:latin typeface="微软雅黑"/>
                <a:cs typeface="微软雅黑"/>
              </a:rPr>
              <a:t>金</a:t>
            </a:r>
            <a:r>
              <a:rPr dirty="0" sz="1200" spc="10">
                <a:solidFill>
                  <a:srgbClr val="5B616C"/>
                </a:solidFill>
                <a:latin typeface="微软雅黑"/>
                <a:cs typeface="微软雅黑"/>
              </a:rPr>
              <a:t>融服务以 </a:t>
            </a:r>
            <a:r>
              <a:rPr dirty="0" sz="1200" spc="10">
                <a:solidFill>
                  <a:srgbClr val="5B616C"/>
                </a:solidFill>
                <a:latin typeface="微软雅黑"/>
                <a:cs typeface="微软雅黑"/>
              </a:rPr>
              <a:t> </a:t>
            </a:r>
            <a:r>
              <a:rPr dirty="0" sz="1200" spc="20">
                <a:solidFill>
                  <a:srgbClr val="5B616C"/>
                </a:solidFill>
                <a:latin typeface="微软雅黑"/>
                <a:cs typeface="微软雅黑"/>
              </a:rPr>
              <a:t>标准</a:t>
            </a:r>
            <a:r>
              <a:rPr dirty="0" sz="1200">
                <a:solidFill>
                  <a:srgbClr val="5B616C"/>
                </a:solidFill>
                <a:latin typeface="Arial"/>
                <a:cs typeface="Arial"/>
              </a:rPr>
              <a:t>SDK/AP</a:t>
            </a:r>
            <a:r>
              <a:rPr dirty="0" sz="1200" spc="30">
                <a:solidFill>
                  <a:srgbClr val="5B616C"/>
                </a:solidFill>
                <a:latin typeface="Arial"/>
                <a:cs typeface="Arial"/>
              </a:rPr>
              <a:t>I</a:t>
            </a:r>
            <a:r>
              <a:rPr dirty="0" sz="1200" spc="20">
                <a:solidFill>
                  <a:srgbClr val="5B616C"/>
                </a:solidFill>
                <a:latin typeface="微软雅黑"/>
                <a:cs typeface="微软雅黑"/>
              </a:rPr>
              <a:t>的方式</a:t>
            </a:r>
            <a:r>
              <a:rPr dirty="0" sz="1200" spc="10">
                <a:solidFill>
                  <a:srgbClr val="5B616C"/>
                </a:solidFill>
                <a:latin typeface="微软雅黑"/>
                <a:cs typeface="微软雅黑"/>
              </a:rPr>
              <a:t>对</a:t>
            </a:r>
            <a:r>
              <a:rPr dirty="0" sz="1200" spc="20">
                <a:solidFill>
                  <a:srgbClr val="5B616C"/>
                </a:solidFill>
                <a:latin typeface="微软雅黑"/>
                <a:cs typeface="微软雅黑"/>
              </a:rPr>
              <a:t>外发</a:t>
            </a:r>
            <a:r>
              <a:rPr dirty="0" sz="1200" spc="30">
                <a:solidFill>
                  <a:srgbClr val="5B616C"/>
                </a:solidFill>
                <a:latin typeface="微软雅黑"/>
                <a:cs typeface="微软雅黑"/>
              </a:rPr>
              <a:t>布</a:t>
            </a:r>
            <a:r>
              <a:rPr dirty="0" sz="1200">
                <a:solidFill>
                  <a:srgbClr val="5B616C"/>
                </a:solidFill>
                <a:latin typeface="微软雅黑"/>
                <a:cs typeface="微软雅黑"/>
              </a:rPr>
              <a:t>， </a:t>
            </a:r>
            <a:r>
              <a:rPr dirty="0" sz="1200">
                <a:solidFill>
                  <a:srgbClr val="5B616C"/>
                </a:solidFill>
                <a:latin typeface="微软雅黑"/>
                <a:cs typeface="微软雅黑"/>
              </a:rPr>
              <a:t> 为第三方合作伙伴提供标准化的  便捷接入、专业化的金融服务</a:t>
            </a:r>
            <a:endParaRPr sz="1200">
              <a:latin typeface="微软雅黑"/>
              <a:cs typeface="微软雅黑"/>
            </a:endParaRPr>
          </a:p>
        </p:txBody>
      </p:sp>
      <p:sp>
        <p:nvSpPr>
          <p:cNvPr id="14" name="object 14"/>
          <p:cNvSpPr txBox="1"/>
          <p:nvPr/>
        </p:nvSpPr>
        <p:spPr>
          <a:xfrm>
            <a:off x="3595878" y="1676019"/>
            <a:ext cx="739140" cy="226060"/>
          </a:xfrm>
          <a:prstGeom prst="rect">
            <a:avLst/>
          </a:prstGeom>
        </p:spPr>
        <p:txBody>
          <a:bodyPr wrap="square" lIns="0" tIns="0" rIns="0" bIns="0" rtlCol="0" vert="horz">
            <a:spAutoFit/>
          </a:bodyPr>
          <a:lstStyle/>
          <a:p>
            <a:pPr marL="12700">
              <a:lnSpc>
                <a:spcPct val="100000"/>
              </a:lnSpc>
            </a:pPr>
            <a:r>
              <a:rPr dirty="0" sz="1400" b="1" i="1">
                <a:solidFill>
                  <a:srgbClr val="5B616C"/>
                </a:solidFill>
                <a:latin typeface="微软雅黑"/>
                <a:cs typeface="微软雅黑"/>
              </a:rPr>
              <a:t>平安银行</a:t>
            </a:r>
            <a:endParaRPr sz="1400">
              <a:latin typeface="微软雅黑"/>
              <a:cs typeface="微软雅黑"/>
            </a:endParaRPr>
          </a:p>
        </p:txBody>
      </p:sp>
      <p:sp>
        <p:nvSpPr>
          <p:cNvPr id="15" name="object 15"/>
          <p:cNvSpPr txBox="1"/>
          <p:nvPr/>
        </p:nvSpPr>
        <p:spPr>
          <a:xfrm>
            <a:off x="2874391" y="2002536"/>
            <a:ext cx="2181860" cy="1549400"/>
          </a:xfrm>
          <a:prstGeom prst="rect">
            <a:avLst/>
          </a:prstGeom>
        </p:spPr>
        <p:txBody>
          <a:bodyPr wrap="square" lIns="0" tIns="0" rIns="0" bIns="0" rtlCol="0" vert="horz">
            <a:spAutoFit/>
          </a:bodyPr>
          <a:lstStyle/>
          <a:p>
            <a:pPr algn="just" marL="12700" marR="5080">
              <a:lnSpc>
                <a:spcPct val="140000"/>
              </a:lnSpc>
            </a:pPr>
            <a:r>
              <a:rPr dirty="0" sz="1200" spc="35">
                <a:solidFill>
                  <a:srgbClr val="5B616C"/>
                </a:solidFill>
                <a:latin typeface="Arial"/>
                <a:cs typeface="Arial"/>
              </a:rPr>
              <a:t>2017</a:t>
            </a:r>
            <a:r>
              <a:rPr dirty="0" sz="1200" spc="35">
                <a:solidFill>
                  <a:srgbClr val="5B616C"/>
                </a:solidFill>
                <a:latin typeface="微软雅黑"/>
                <a:cs typeface="微软雅黑"/>
              </a:rPr>
              <a:t>年底，</a:t>
            </a:r>
            <a:r>
              <a:rPr dirty="0" sz="1200" spc="-285">
                <a:solidFill>
                  <a:srgbClr val="5B616C"/>
                </a:solidFill>
                <a:latin typeface="微软雅黑"/>
                <a:cs typeface="微软雅黑"/>
              </a:rPr>
              <a:t> </a:t>
            </a:r>
            <a:r>
              <a:rPr dirty="0" sz="1200" spc="80">
                <a:solidFill>
                  <a:srgbClr val="5B616C"/>
                </a:solidFill>
                <a:latin typeface="微软雅黑"/>
                <a:cs typeface="微软雅黑"/>
              </a:rPr>
              <a:t>平安银行能力开放  </a:t>
            </a:r>
            <a:r>
              <a:rPr dirty="0" sz="1200" spc="10">
                <a:solidFill>
                  <a:srgbClr val="5B616C"/>
                </a:solidFill>
                <a:latin typeface="微软雅黑"/>
                <a:cs typeface="微软雅黑"/>
              </a:rPr>
              <a:t>平台帮助开发者、服</a:t>
            </a:r>
            <a:r>
              <a:rPr dirty="0" sz="1200" spc="20">
                <a:solidFill>
                  <a:srgbClr val="5B616C"/>
                </a:solidFill>
                <a:latin typeface="微软雅黑"/>
                <a:cs typeface="微软雅黑"/>
              </a:rPr>
              <a:t>务</a:t>
            </a:r>
            <a:r>
              <a:rPr dirty="0" sz="1200" spc="10">
                <a:solidFill>
                  <a:srgbClr val="5B616C"/>
                </a:solidFill>
                <a:latin typeface="微软雅黑"/>
                <a:cs typeface="微软雅黑"/>
              </a:rPr>
              <a:t>商、渠道 </a:t>
            </a:r>
            <a:r>
              <a:rPr dirty="0" sz="1200" spc="10">
                <a:solidFill>
                  <a:srgbClr val="5B616C"/>
                </a:solidFill>
                <a:latin typeface="微软雅黑"/>
                <a:cs typeface="微软雅黑"/>
              </a:rPr>
              <a:t> 商提供业务需要的各</a:t>
            </a:r>
            <a:r>
              <a:rPr dirty="0" sz="1200" spc="20">
                <a:solidFill>
                  <a:srgbClr val="5B616C"/>
                </a:solidFill>
                <a:latin typeface="微软雅黑"/>
                <a:cs typeface="微软雅黑"/>
              </a:rPr>
              <a:t>种</a:t>
            </a:r>
            <a:r>
              <a:rPr dirty="0" sz="1200" spc="10">
                <a:solidFill>
                  <a:srgbClr val="5B616C"/>
                </a:solidFill>
                <a:latin typeface="微软雅黑"/>
                <a:cs typeface="微软雅黑"/>
              </a:rPr>
              <a:t>能力、</a:t>
            </a:r>
            <a:r>
              <a:rPr dirty="0" sz="1200">
                <a:solidFill>
                  <a:srgbClr val="5B616C"/>
                </a:solidFill>
                <a:latin typeface="微软雅黑"/>
                <a:cs typeface="微软雅黑"/>
              </a:rPr>
              <a:t>帮 </a:t>
            </a:r>
            <a:r>
              <a:rPr dirty="0" sz="1200">
                <a:solidFill>
                  <a:srgbClr val="5B616C"/>
                </a:solidFill>
                <a:latin typeface="微软雅黑"/>
                <a:cs typeface="微软雅黑"/>
              </a:rPr>
              <a:t> </a:t>
            </a:r>
            <a:r>
              <a:rPr dirty="0" sz="1200" spc="10">
                <a:solidFill>
                  <a:srgbClr val="5B616C"/>
                </a:solidFill>
                <a:latin typeface="微软雅黑"/>
                <a:cs typeface="微软雅黑"/>
              </a:rPr>
              <a:t>助及服务接口，致力</a:t>
            </a:r>
            <a:r>
              <a:rPr dirty="0" sz="1200" spc="20">
                <a:solidFill>
                  <a:srgbClr val="5B616C"/>
                </a:solidFill>
                <a:latin typeface="微软雅黑"/>
                <a:cs typeface="微软雅黑"/>
              </a:rPr>
              <a:t>于</a:t>
            </a:r>
            <a:r>
              <a:rPr dirty="0" sz="1200" spc="10">
                <a:solidFill>
                  <a:srgbClr val="5B616C"/>
                </a:solidFill>
                <a:latin typeface="微软雅黑"/>
                <a:cs typeface="微软雅黑"/>
              </a:rPr>
              <a:t>为开发</a:t>
            </a:r>
            <a:r>
              <a:rPr dirty="0" sz="1200">
                <a:solidFill>
                  <a:srgbClr val="5B616C"/>
                </a:solidFill>
                <a:latin typeface="微软雅黑"/>
                <a:cs typeface="微软雅黑"/>
              </a:rPr>
              <a:t>者 </a:t>
            </a:r>
            <a:r>
              <a:rPr dirty="0" sz="1200">
                <a:solidFill>
                  <a:srgbClr val="5B616C"/>
                </a:solidFill>
                <a:latin typeface="微软雅黑"/>
                <a:cs typeface="微软雅黑"/>
              </a:rPr>
              <a:t> </a:t>
            </a:r>
            <a:r>
              <a:rPr dirty="0" sz="1200" spc="10">
                <a:solidFill>
                  <a:srgbClr val="5B616C"/>
                </a:solidFill>
                <a:latin typeface="微软雅黑"/>
                <a:cs typeface="微软雅黑"/>
              </a:rPr>
              <a:t>提供支付、理财、信</a:t>
            </a:r>
            <a:r>
              <a:rPr dirty="0" sz="1200" spc="20">
                <a:solidFill>
                  <a:srgbClr val="5B616C"/>
                </a:solidFill>
                <a:latin typeface="微软雅黑"/>
                <a:cs typeface="微软雅黑"/>
              </a:rPr>
              <a:t>用</a:t>
            </a:r>
            <a:r>
              <a:rPr dirty="0" sz="1200" spc="10">
                <a:solidFill>
                  <a:srgbClr val="5B616C"/>
                </a:solidFill>
                <a:latin typeface="微软雅黑"/>
                <a:cs typeface="微软雅黑"/>
              </a:rPr>
              <a:t>、安全</a:t>
            </a:r>
            <a:r>
              <a:rPr dirty="0" sz="1200">
                <a:solidFill>
                  <a:srgbClr val="5B616C"/>
                </a:solidFill>
                <a:latin typeface="微软雅黑"/>
                <a:cs typeface="微软雅黑"/>
              </a:rPr>
              <a:t>、 </a:t>
            </a:r>
            <a:r>
              <a:rPr dirty="0" sz="1200">
                <a:solidFill>
                  <a:srgbClr val="5B616C"/>
                </a:solidFill>
                <a:latin typeface="微软雅黑"/>
                <a:cs typeface="微软雅黑"/>
              </a:rPr>
              <a:t> 营销等各类能力及行业解决方案</a:t>
            </a:r>
            <a:endParaRPr sz="1200">
              <a:latin typeface="微软雅黑"/>
              <a:cs typeface="微软雅黑"/>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4663566" y="2937764"/>
            <a:ext cx="2866390"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开放银行生态结构</a:t>
            </a:r>
            <a:endParaRPr sz="2800"/>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95250">
              <a:lnSpc>
                <a:spcPts val="1385"/>
              </a:lnSpc>
            </a:pPr>
            <a:fld id="{81D60167-4931-47E6-BA6A-407CBD079E47}" type="slidenum">
              <a:rPr dirty="0" spc="-5">
                <a:latin typeface="Arial"/>
                <a:cs typeface="Arial"/>
              </a:rPr>
              <a:t>18</a:t>
            </a:fld>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4643754" y="3471417"/>
            <a:ext cx="2907030" cy="274320"/>
          </a:xfrm>
          <a:prstGeom prst="rect">
            <a:avLst/>
          </a:prstGeom>
        </p:spPr>
        <p:txBody>
          <a:bodyPr wrap="square" lIns="0" tIns="0" rIns="0" bIns="0" rtlCol="0" vert="horz">
            <a:spAutoFit/>
          </a:bodyPr>
          <a:lstStyle/>
          <a:p>
            <a:pPr marL="12700">
              <a:lnSpc>
                <a:spcPct val="100000"/>
              </a:lnSpc>
            </a:pPr>
            <a:r>
              <a:rPr dirty="0" sz="1800" spc="-5">
                <a:solidFill>
                  <a:srgbClr val="949B9B"/>
                </a:solidFill>
                <a:latin typeface="Arial"/>
                <a:cs typeface="Arial"/>
              </a:rPr>
              <a:t>Ecosystem of Open</a:t>
            </a:r>
            <a:r>
              <a:rPr dirty="0" sz="1800" spc="-30">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614406" y="518159"/>
            <a:ext cx="14033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Part.1</a:t>
            </a:r>
            <a:r>
              <a:rPr dirty="0" sz="1200" spc="-80">
                <a:solidFill>
                  <a:srgbClr val="5E666F"/>
                </a:solidFill>
                <a:latin typeface="微软雅黑"/>
                <a:cs typeface="微软雅黑"/>
              </a:rPr>
              <a:t> </a:t>
            </a:r>
            <a:r>
              <a:rPr dirty="0" sz="1200">
                <a:solidFill>
                  <a:srgbClr val="5E666F"/>
                </a:solidFill>
                <a:latin typeface="微软雅黑"/>
                <a:cs typeface="微软雅黑"/>
              </a:rPr>
              <a:t>开放银行现状</a:t>
            </a:r>
            <a:endParaRPr sz="1200">
              <a:latin typeface="微软雅黑"/>
              <a:cs typeface="微软雅黑"/>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829767" y="400811"/>
            <a:ext cx="635000" cy="378460"/>
          </a:xfrm>
          <a:prstGeom prst="rect">
            <a:avLst/>
          </a:prstGeom>
        </p:spPr>
        <p:txBody>
          <a:bodyPr wrap="square" lIns="0" tIns="0" rIns="0" bIns="0" rtlCol="0" vert="horz">
            <a:spAutoFit/>
          </a:bodyPr>
          <a:lstStyle/>
          <a:p>
            <a:pPr marL="12700">
              <a:lnSpc>
                <a:spcPct val="100000"/>
              </a:lnSpc>
            </a:pPr>
            <a:r>
              <a:rPr dirty="0" sz="2400">
                <a:solidFill>
                  <a:srgbClr val="1D9ED2"/>
                </a:solidFill>
                <a:latin typeface="微软雅黑"/>
                <a:cs typeface="微软雅黑"/>
              </a:rPr>
              <a:t>前言</a:t>
            </a:r>
            <a:endParaRPr sz="2400">
              <a:latin typeface="微软雅黑"/>
              <a:cs typeface="微软雅黑"/>
            </a:endParaRPr>
          </a:p>
        </p:txBody>
      </p:sp>
      <p:sp>
        <p:nvSpPr>
          <p:cNvPr id="5" name="object 5"/>
          <p:cNvSpPr txBox="1"/>
          <p:nvPr/>
        </p:nvSpPr>
        <p:spPr>
          <a:xfrm>
            <a:off x="829767" y="1123060"/>
            <a:ext cx="10996930" cy="4494530"/>
          </a:xfrm>
          <a:prstGeom prst="rect">
            <a:avLst/>
          </a:prstGeom>
        </p:spPr>
        <p:txBody>
          <a:bodyPr wrap="square" lIns="0" tIns="0" rIns="0" bIns="0" rtlCol="0" vert="horz">
            <a:spAutoFit/>
          </a:bodyPr>
          <a:lstStyle/>
          <a:p>
            <a:pPr marL="12700" marR="179070">
              <a:lnSpc>
                <a:spcPct val="150000"/>
              </a:lnSpc>
            </a:pPr>
            <a:r>
              <a:rPr dirty="0" sz="1400" spc="5">
                <a:solidFill>
                  <a:srgbClr val="5E666F"/>
                </a:solidFill>
                <a:latin typeface="Arial"/>
                <a:cs typeface="Arial"/>
              </a:rPr>
              <a:t>2018</a:t>
            </a:r>
            <a:r>
              <a:rPr dirty="0" sz="1400" spc="5">
                <a:solidFill>
                  <a:srgbClr val="5E666F"/>
                </a:solidFill>
                <a:latin typeface="微软雅黑"/>
                <a:cs typeface="微软雅黑"/>
              </a:rPr>
              <a:t>年</a:t>
            </a:r>
            <a:r>
              <a:rPr dirty="0" sz="1400" spc="5">
                <a:solidFill>
                  <a:srgbClr val="5E666F"/>
                </a:solidFill>
                <a:latin typeface="Arial"/>
                <a:cs typeface="Arial"/>
              </a:rPr>
              <a:t>7</a:t>
            </a:r>
            <a:r>
              <a:rPr dirty="0" sz="1400" spc="5">
                <a:solidFill>
                  <a:srgbClr val="5E666F"/>
                </a:solidFill>
                <a:latin typeface="微软雅黑"/>
                <a:cs typeface="微软雅黑"/>
              </a:rPr>
              <a:t>月，浦发银行推出</a:t>
            </a:r>
            <a:r>
              <a:rPr dirty="0" sz="1400" spc="5">
                <a:solidFill>
                  <a:srgbClr val="5E666F"/>
                </a:solidFill>
                <a:latin typeface="Arial"/>
                <a:cs typeface="Arial"/>
              </a:rPr>
              <a:t>API </a:t>
            </a:r>
            <a:r>
              <a:rPr dirty="0" sz="1400" spc="10">
                <a:solidFill>
                  <a:srgbClr val="5E666F"/>
                </a:solidFill>
                <a:latin typeface="Arial"/>
                <a:cs typeface="Arial"/>
              </a:rPr>
              <a:t>Bank</a:t>
            </a:r>
            <a:r>
              <a:rPr dirty="0" sz="1400" spc="10">
                <a:solidFill>
                  <a:srgbClr val="5E666F"/>
                </a:solidFill>
                <a:latin typeface="微软雅黑"/>
                <a:cs typeface="微软雅黑"/>
              </a:rPr>
              <a:t>无界开放银行，业界普遍认为中国进入开放银行发展元年。之后，各大银行和具有科技能力的中小银  行纷纷开始布局开放银行。据亿欧智库不完全统计，截止</a:t>
            </a:r>
            <a:r>
              <a:rPr dirty="0" sz="1400" spc="10">
                <a:solidFill>
                  <a:srgbClr val="5E666F"/>
                </a:solidFill>
                <a:latin typeface="Arial"/>
                <a:cs typeface="Arial"/>
              </a:rPr>
              <a:t>2019</a:t>
            </a:r>
            <a:r>
              <a:rPr dirty="0" sz="1400" spc="10">
                <a:solidFill>
                  <a:srgbClr val="5E666F"/>
                </a:solidFill>
                <a:latin typeface="微软雅黑"/>
                <a:cs typeface="微软雅黑"/>
              </a:rPr>
              <a:t>年</a:t>
            </a:r>
            <a:r>
              <a:rPr dirty="0" sz="1400" spc="10">
                <a:solidFill>
                  <a:srgbClr val="5E666F"/>
                </a:solidFill>
                <a:latin typeface="Arial"/>
                <a:cs typeface="Arial"/>
              </a:rPr>
              <a:t>5</a:t>
            </a:r>
            <a:r>
              <a:rPr dirty="0" sz="1400" spc="10">
                <a:solidFill>
                  <a:srgbClr val="5E666F"/>
                </a:solidFill>
                <a:latin typeface="微软雅黑"/>
                <a:cs typeface="微软雅黑"/>
              </a:rPr>
              <a:t>月，超过</a:t>
            </a:r>
            <a:r>
              <a:rPr dirty="0" sz="1400" spc="10">
                <a:solidFill>
                  <a:srgbClr val="5E666F"/>
                </a:solidFill>
                <a:latin typeface="Arial"/>
                <a:cs typeface="Arial"/>
              </a:rPr>
              <a:t>50</a:t>
            </a:r>
            <a:r>
              <a:rPr dirty="0" sz="1400" spc="10">
                <a:solidFill>
                  <a:srgbClr val="5E666F"/>
                </a:solidFill>
                <a:latin typeface="微软雅黑"/>
                <a:cs typeface="微软雅黑"/>
              </a:rPr>
              <a:t>家银行已经上线或正在建设开放银行业务。那么，什么是开</a:t>
            </a:r>
            <a:endParaRPr sz="1400">
              <a:latin typeface="微软雅黑"/>
              <a:cs typeface="微软雅黑"/>
            </a:endParaRPr>
          </a:p>
          <a:p>
            <a:pPr marL="12700" marR="5080">
              <a:lnSpc>
                <a:spcPct val="150000"/>
              </a:lnSpc>
            </a:pPr>
            <a:r>
              <a:rPr dirty="0" sz="1400" spc="10">
                <a:solidFill>
                  <a:srgbClr val="5E666F"/>
                </a:solidFill>
                <a:latin typeface="微软雅黑"/>
                <a:cs typeface="微软雅黑"/>
              </a:rPr>
              <a:t>放银行？金融科技在开放银行浪潮中发挥什么作用？开放银行又将给银行业带来怎样的变革？为了解答以上问题，亿欧智库通过桌面研究、  </a:t>
            </a:r>
            <a:r>
              <a:rPr dirty="0" sz="1400">
                <a:solidFill>
                  <a:srgbClr val="5E666F"/>
                </a:solidFill>
                <a:latin typeface="微软雅黑"/>
                <a:cs typeface="微软雅黑"/>
              </a:rPr>
              <a:t>企业调研和专家访谈，并将研究成果结成此份《</a:t>
            </a:r>
            <a:r>
              <a:rPr dirty="0" sz="1400">
                <a:solidFill>
                  <a:srgbClr val="5E666F"/>
                </a:solidFill>
                <a:latin typeface="Arial"/>
                <a:cs typeface="Arial"/>
              </a:rPr>
              <a:t>2019</a:t>
            </a:r>
            <a:r>
              <a:rPr dirty="0" sz="1400">
                <a:solidFill>
                  <a:srgbClr val="5E666F"/>
                </a:solidFill>
                <a:latin typeface="微软雅黑"/>
                <a:cs typeface="微软雅黑"/>
              </a:rPr>
              <a:t>开放银行与金融科技发展研究报告》</a:t>
            </a:r>
            <a:r>
              <a:rPr dirty="0" sz="1400" spc="-165">
                <a:solidFill>
                  <a:srgbClr val="5E666F"/>
                </a:solidFill>
                <a:latin typeface="微软雅黑"/>
                <a:cs typeface="微软雅黑"/>
              </a:rPr>
              <a:t> </a:t>
            </a:r>
            <a:r>
              <a:rPr dirty="0" sz="1400">
                <a:solidFill>
                  <a:srgbClr val="5E666F"/>
                </a:solidFill>
                <a:latin typeface="微软雅黑"/>
                <a:cs typeface="微软雅黑"/>
              </a:rPr>
              <a:t>。</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28"/>
              </a:spcBef>
            </a:pPr>
            <a:endParaRPr sz="1500">
              <a:latin typeface="Times New Roman"/>
              <a:cs typeface="Times New Roman"/>
            </a:endParaRPr>
          </a:p>
          <a:p>
            <a:pPr marL="12700">
              <a:lnSpc>
                <a:spcPct val="100000"/>
              </a:lnSpc>
            </a:pPr>
            <a:r>
              <a:rPr dirty="0" sz="1400">
                <a:solidFill>
                  <a:srgbClr val="5E666F"/>
                </a:solidFill>
                <a:latin typeface="微软雅黑"/>
                <a:cs typeface="微软雅黑"/>
              </a:rPr>
              <a:t>报告主要分为开放银行现状、开放银行与金融科技、开放银行的挑战与趋势</a:t>
            </a:r>
            <a:r>
              <a:rPr dirty="0" sz="1400" b="1" i="1">
                <a:solidFill>
                  <a:srgbClr val="1A9FD2"/>
                </a:solidFill>
                <a:latin typeface="微软雅黑"/>
                <a:cs typeface="微软雅黑"/>
              </a:rPr>
              <a:t>三大部分</a:t>
            </a:r>
            <a:r>
              <a:rPr dirty="0" sz="1400">
                <a:solidFill>
                  <a:srgbClr val="5E666F"/>
                </a:solidFill>
                <a:latin typeface="微软雅黑"/>
                <a:cs typeface="微软雅黑"/>
              </a:rPr>
              <a:t>：</a:t>
            </a:r>
            <a:endParaRPr sz="1400">
              <a:latin typeface="微软雅黑"/>
              <a:cs typeface="微软雅黑"/>
            </a:endParaRPr>
          </a:p>
          <a:p>
            <a:pPr marL="12700">
              <a:lnSpc>
                <a:spcPct val="100000"/>
              </a:lnSpc>
              <a:spcBef>
                <a:spcPts val="840"/>
              </a:spcBef>
              <a:tabLst>
                <a:tab pos="354965" algn="l"/>
              </a:tabLst>
            </a:pPr>
            <a:r>
              <a:rPr dirty="0" sz="1400" spc="-5">
                <a:solidFill>
                  <a:srgbClr val="1D9ED2"/>
                </a:solidFill>
                <a:latin typeface="Arial"/>
                <a:cs typeface="Arial"/>
              </a:rPr>
              <a:t>1.	</a:t>
            </a:r>
            <a:r>
              <a:rPr dirty="0" sz="1400">
                <a:solidFill>
                  <a:srgbClr val="5E666F"/>
                </a:solidFill>
                <a:latin typeface="微软雅黑"/>
                <a:cs typeface="微软雅黑"/>
              </a:rPr>
              <a:t>第一部分明确开放银行定义，从开放银行的发展背景出发，分析开放银行国内外实践情况；</a:t>
            </a:r>
            <a:endParaRPr sz="1400">
              <a:latin typeface="微软雅黑"/>
              <a:cs typeface="微软雅黑"/>
            </a:endParaRPr>
          </a:p>
          <a:p>
            <a:pPr marL="12700">
              <a:lnSpc>
                <a:spcPct val="100000"/>
              </a:lnSpc>
              <a:spcBef>
                <a:spcPts val="840"/>
              </a:spcBef>
              <a:tabLst>
                <a:tab pos="354965" algn="l"/>
              </a:tabLst>
            </a:pPr>
            <a:r>
              <a:rPr dirty="0" sz="1400" spc="-5">
                <a:solidFill>
                  <a:srgbClr val="1D9ED2"/>
                </a:solidFill>
                <a:latin typeface="Arial"/>
                <a:cs typeface="Arial"/>
              </a:rPr>
              <a:t>2.	</a:t>
            </a:r>
            <a:r>
              <a:rPr dirty="0" sz="1400">
                <a:solidFill>
                  <a:srgbClr val="5E666F"/>
                </a:solidFill>
                <a:latin typeface="微软雅黑"/>
                <a:cs typeface="微软雅黑"/>
              </a:rPr>
              <a:t>第二部分构建开放银行生态图谱，全面剖析金融科技如何赋能开放银行，并分析开放银行的三种形态；</a:t>
            </a:r>
            <a:endParaRPr sz="1400">
              <a:latin typeface="微软雅黑"/>
              <a:cs typeface="微软雅黑"/>
            </a:endParaRPr>
          </a:p>
          <a:p>
            <a:pPr marL="12700">
              <a:lnSpc>
                <a:spcPct val="100000"/>
              </a:lnSpc>
              <a:spcBef>
                <a:spcPts val="840"/>
              </a:spcBef>
              <a:tabLst>
                <a:tab pos="354965" algn="l"/>
              </a:tabLst>
            </a:pPr>
            <a:r>
              <a:rPr dirty="0" sz="1400">
                <a:solidFill>
                  <a:srgbClr val="1D9ED2"/>
                </a:solidFill>
                <a:latin typeface="Arial"/>
                <a:cs typeface="Arial"/>
              </a:rPr>
              <a:t>3.	</a:t>
            </a:r>
            <a:r>
              <a:rPr dirty="0" sz="1400" spc="-5">
                <a:solidFill>
                  <a:srgbClr val="5E666F"/>
                </a:solidFill>
                <a:latin typeface="微软雅黑"/>
                <a:cs typeface="微软雅黑"/>
              </a:rPr>
              <a:t>第三部分通过研究开放银行的现状，分析其面临的挑战及发展趋势。</a:t>
            </a:r>
            <a:endParaRPr sz="1400">
              <a:latin typeface="微软雅黑"/>
              <a:cs typeface="微软雅黑"/>
            </a:endParaRPr>
          </a:p>
          <a:p>
            <a:pPr>
              <a:lnSpc>
                <a:spcPct val="100000"/>
              </a:lnSpc>
            </a:pPr>
            <a:endParaRPr sz="1400">
              <a:latin typeface="Times New Roman"/>
              <a:cs typeface="Times New Roman"/>
            </a:endParaRPr>
          </a:p>
          <a:p>
            <a:pPr marL="12700" marR="180975">
              <a:lnSpc>
                <a:spcPct val="150000"/>
              </a:lnSpc>
              <a:spcBef>
                <a:spcPts val="910"/>
              </a:spcBef>
            </a:pPr>
            <a:r>
              <a:rPr dirty="0" sz="1400" spc="10">
                <a:solidFill>
                  <a:srgbClr val="5E666F"/>
                </a:solidFill>
                <a:latin typeface="微软雅黑"/>
                <a:cs typeface="微软雅黑"/>
              </a:rPr>
              <a:t>本报告是国内第三方研究机构发布的</a:t>
            </a:r>
            <a:r>
              <a:rPr dirty="0" sz="1400" spc="10" b="1" i="1">
                <a:solidFill>
                  <a:srgbClr val="1A9FD2"/>
                </a:solidFill>
                <a:latin typeface="微软雅黑"/>
                <a:cs typeface="微软雅黑"/>
              </a:rPr>
              <a:t>第一份探讨开放银行与金融科技发展</a:t>
            </a:r>
            <a:r>
              <a:rPr dirty="0" sz="1400" spc="10">
                <a:solidFill>
                  <a:srgbClr val="5E666F"/>
                </a:solidFill>
                <a:latin typeface="微软雅黑"/>
                <a:cs typeface="微软雅黑"/>
              </a:rPr>
              <a:t>的研究报告，主要有以下特点：第一，</a:t>
            </a:r>
            <a:r>
              <a:rPr dirty="0" sz="1400" spc="10" b="1" i="1">
                <a:solidFill>
                  <a:srgbClr val="1A9FD2"/>
                </a:solidFill>
                <a:latin typeface="微软雅黑"/>
                <a:cs typeface="微软雅黑"/>
              </a:rPr>
              <a:t>明确开放银行定义</a:t>
            </a:r>
            <a:r>
              <a:rPr dirty="0" sz="1400" spc="10">
                <a:solidFill>
                  <a:srgbClr val="5E666F"/>
                </a:solidFill>
                <a:latin typeface="微软雅黑"/>
                <a:cs typeface="微软雅黑"/>
              </a:rPr>
              <a:t>，并总  </a:t>
            </a:r>
            <a:r>
              <a:rPr dirty="0" sz="1400">
                <a:solidFill>
                  <a:srgbClr val="5E666F"/>
                </a:solidFill>
                <a:latin typeface="微软雅黑"/>
                <a:cs typeface="微软雅黑"/>
              </a:rPr>
              <a:t>结目前全球范围内开放银行发展情况；第二，从</a:t>
            </a:r>
            <a:r>
              <a:rPr dirty="0" sz="1400" b="1" i="1">
                <a:solidFill>
                  <a:srgbClr val="1A9FD2"/>
                </a:solidFill>
                <a:latin typeface="微软雅黑"/>
                <a:cs typeface="微软雅黑"/>
              </a:rPr>
              <a:t>国内视角</a:t>
            </a:r>
            <a:r>
              <a:rPr dirty="0" sz="1400">
                <a:solidFill>
                  <a:srgbClr val="5E666F"/>
                </a:solidFill>
                <a:latin typeface="微软雅黑"/>
                <a:cs typeface="微软雅黑"/>
              </a:rPr>
              <a:t>出发，研究中国开放银行的特点及金融科技在其中的作用。</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27"/>
              </a:spcBef>
            </a:pPr>
            <a:endParaRPr sz="1500">
              <a:latin typeface="Times New Roman"/>
              <a:cs typeface="Times New Roman"/>
            </a:endParaRPr>
          </a:p>
          <a:p>
            <a:pPr marL="12700">
              <a:lnSpc>
                <a:spcPct val="100000"/>
              </a:lnSpc>
            </a:pPr>
            <a:r>
              <a:rPr dirty="0" sz="1400">
                <a:solidFill>
                  <a:srgbClr val="5E666F"/>
                </a:solidFill>
                <a:latin typeface="微软雅黑"/>
                <a:cs typeface="微软雅黑"/>
              </a:rPr>
              <a:t>由于视野有限，本报告难免有错漏或不当之处，欢迎读者批评指正。</a:t>
            </a:r>
            <a:endParaRPr sz="1400">
              <a:latin typeface="微软雅黑"/>
              <a:cs typeface="微软雅黑"/>
            </a:endParaRPr>
          </a:p>
        </p:txBody>
      </p:sp>
      <p:sp>
        <p:nvSpPr>
          <p:cNvPr id="6" name="object 6"/>
          <p:cNvSpPr txBox="1"/>
          <p:nvPr/>
        </p:nvSpPr>
        <p:spPr>
          <a:xfrm>
            <a:off x="11932666" y="6281013"/>
            <a:ext cx="110489"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a:t>
            </a:r>
            <a:endParaRPr sz="12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开放银行生态结构</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40"/>
              </a:lnSpc>
            </a:pPr>
            <a:r>
              <a:rPr dirty="0">
                <a:solidFill>
                  <a:srgbClr val="1D9ED2"/>
                </a:solidFill>
              </a:rPr>
              <a:t>开放银行基于金融科技，形成以商业银行为中心的开放生态系</a:t>
            </a:r>
          </a:p>
          <a:p>
            <a:pPr marL="12700">
              <a:lnSpc>
                <a:spcPts val="2740"/>
              </a:lnSpc>
            </a:pPr>
            <a:r>
              <a:rPr dirty="0" spc="-5">
                <a:solidFill>
                  <a:srgbClr val="1D9ED2"/>
                </a:solidFill>
              </a:rPr>
              <a:t>统，实现银行、场景、客户的无缝连接</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20</a:t>
            </a:r>
            <a:endParaRPr sz="1200">
              <a:latin typeface="Arial"/>
              <a:cs typeface="Arial"/>
            </a:endParaRPr>
          </a:p>
        </p:txBody>
      </p:sp>
      <p:sp>
        <p:nvSpPr>
          <p:cNvPr id="7" name="object 7"/>
          <p:cNvSpPr/>
          <p:nvPr/>
        </p:nvSpPr>
        <p:spPr>
          <a:xfrm>
            <a:off x="1004316" y="4049267"/>
            <a:ext cx="1651000" cy="391795"/>
          </a:xfrm>
          <a:custGeom>
            <a:avLst/>
            <a:gdLst/>
            <a:ahLst/>
            <a:cxnLst/>
            <a:rect l="l" t="t" r="r" b="b"/>
            <a:pathLst>
              <a:path w="1651000" h="391795">
                <a:moveTo>
                  <a:pt x="1585214" y="0"/>
                </a:moveTo>
                <a:lnTo>
                  <a:pt x="65278" y="0"/>
                </a:lnTo>
                <a:lnTo>
                  <a:pt x="39867" y="5127"/>
                </a:lnTo>
                <a:lnTo>
                  <a:pt x="19118" y="19113"/>
                </a:lnTo>
                <a:lnTo>
                  <a:pt x="5129" y="39862"/>
                </a:lnTo>
                <a:lnTo>
                  <a:pt x="0" y="65277"/>
                </a:lnTo>
                <a:lnTo>
                  <a:pt x="0" y="326389"/>
                </a:lnTo>
                <a:lnTo>
                  <a:pt x="5129" y="351805"/>
                </a:lnTo>
                <a:lnTo>
                  <a:pt x="19118" y="372554"/>
                </a:lnTo>
                <a:lnTo>
                  <a:pt x="39867" y="386540"/>
                </a:lnTo>
                <a:lnTo>
                  <a:pt x="65278" y="391667"/>
                </a:lnTo>
                <a:lnTo>
                  <a:pt x="1585214" y="391667"/>
                </a:lnTo>
                <a:lnTo>
                  <a:pt x="1610629" y="386540"/>
                </a:lnTo>
                <a:lnTo>
                  <a:pt x="1631378" y="372554"/>
                </a:lnTo>
                <a:lnTo>
                  <a:pt x="1645364" y="351805"/>
                </a:lnTo>
                <a:lnTo>
                  <a:pt x="1650491" y="326389"/>
                </a:lnTo>
                <a:lnTo>
                  <a:pt x="1650491" y="65277"/>
                </a:lnTo>
                <a:lnTo>
                  <a:pt x="1645364" y="39862"/>
                </a:lnTo>
                <a:lnTo>
                  <a:pt x="1631378" y="19113"/>
                </a:lnTo>
                <a:lnTo>
                  <a:pt x="1610629" y="5127"/>
                </a:lnTo>
                <a:lnTo>
                  <a:pt x="1585214" y="0"/>
                </a:lnTo>
                <a:close/>
              </a:path>
            </a:pathLst>
          </a:custGeom>
          <a:solidFill>
            <a:srgbClr val="52B4DE"/>
          </a:solidFill>
        </p:spPr>
        <p:txBody>
          <a:bodyPr wrap="square" lIns="0" tIns="0" rIns="0" bIns="0" rtlCol="0"/>
          <a:lstStyle/>
          <a:p/>
        </p:txBody>
      </p:sp>
      <p:sp>
        <p:nvSpPr>
          <p:cNvPr id="8" name="object 8"/>
          <p:cNvSpPr/>
          <p:nvPr/>
        </p:nvSpPr>
        <p:spPr>
          <a:xfrm>
            <a:off x="1004316" y="5690615"/>
            <a:ext cx="1651000" cy="391795"/>
          </a:xfrm>
          <a:custGeom>
            <a:avLst/>
            <a:gdLst/>
            <a:ahLst/>
            <a:cxnLst/>
            <a:rect l="l" t="t" r="r" b="b"/>
            <a:pathLst>
              <a:path w="1651000" h="391795">
                <a:moveTo>
                  <a:pt x="1585214" y="0"/>
                </a:moveTo>
                <a:lnTo>
                  <a:pt x="65278" y="0"/>
                </a:lnTo>
                <a:lnTo>
                  <a:pt x="39867" y="5129"/>
                </a:lnTo>
                <a:lnTo>
                  <a:pt x="19118" y="19118"/>
                </a:lnTo>
                <a:lnTo>
                  <a:pt x="5129" y="39867"/>
                </a:lnTo>
                <a:lnTo>
                  <a:pt x="0" y="65278"/>
                </a:lnTo>
                <a:lnTo>
                  <a:pt x="0" y="326390"/>
                </a:lnTo>
                <a:lnTo>
                  <a:pt x="5129" y="351800"/>
                </a:lnTo>
                <a:lnTo>
                  <a:pt x="19118" y="372549"/>
                </a:lnTo>
                <a:lnTo>
                  <a:pt x="39867" y="386538"/>
                </a:lnTo>
                <a:lnTo>
                  <a:pt x="65278" y="391668"/>
                </a:lnTo>
                <a:lnTo>
                  <a:pt x="1585214" y="391668"/>
                </a:lnTo>
                <a:lnTo>
                  <a:pt x="1610629" y="386538"/>
                </a:lnTo>
                <a:lnTo>
                  <a:pt x="1631378" y="372549"/>
                </a:lnTo>
                <a:lnTo>
                  <a:pt x="1645364" y="351800"/>
                </a:lnTo>
                <a:lnTo>
                  <a:pt x="1650491" y="326390"/>
                </a:lnTo>
                <a:lnTo>
                  <a:pt x="1650491" y="65278"/>
                </a:lnTo>
                <a:lnTo>
                  <a:pt x="1645364" y="39867"/>
                </a:lnTo>
                <a:lnTo>
                  <a:pt x="1631378" y="19118"/>
                </a:lnTo>
                <a:lnTo>
                  <a:pt x="1610629" y="5129"/>
                </a:lnTo>
                <a:lnTo>
                  <a:pt x="1585214" y="0"/>
                </a:lnTo>
                <a:close/>
              </a:path>
            </a:pathLst>
          </a:custGeom>
          <a:solidFill>
            <a:srgbClr val="9ED2E8"/>
          </a:solidFill>
        </p:spPr>
        <p:txBody>
          <a:bodyPr wrap="square" lIns="0" tIns="0" rIns="0" bIns="0" rtlCol="0"/>
          <a:lstStyle/>
          <a:p/>
        </p:txBody>
      </p:sp>
      <p:sp>
        <p:nvSpPr>
          <p:cNvPr id="9" name="object 9"/>
          <p:cNvSpPr txBox="1"/>
          <p:nvPr/>
        </p:nvSpPr>
        <p:spPr>
          <a:xfrm>
            <a:off x="1360424" y="5789980"/>
            <a:ext cx="9398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金融云服务商</a:t>
            </a:r>
            <a:endParaRPr sz="1200">
              <a:latin typeface="微软雅黑"/>
              <a:cs typeface="微软雅黑"/>
            </a:endParaRPr>
          </a:p>
        </p:txBody>
      </p:sp>
      <p:sp>
        <p:nvSpPr>
          <p:cNvPr id="10" name="object 10"/>
          <p:cNvSpPr/>
          <p:nvPr/>
        </p:nvSpPr>
        <p:spPr>
          <a:xfrm>
            <a:off x="6934200" y="5876544"/>
            <a:ext cx="1651000" cy="390525"/>
          </a:xfrm>
          <a:custGeom>
            <a:avLst/>
            <a:gdLst/>
            <a:ahLst/>
            <a:cxnLst/>
            <a:rect l="l" t="t" r="r" b="b"/>
            <a:pathLst>
              <a:path w="1651000" h="390525">
                <a:moveTo>
                  <a:pt x="1585468" y="0"/>
                </a:moveTo>
                <a:lnTo>
                  <a:pt x="65024" y="0"/>
                </a:lnTo>
                <a:lnTo>
                  <a:pt x="39701" y="5109"/>
                </a:lnTo>
                <a:lnTo>
                  <a:pt x="19034" y="19043"/>
                </a:lnTo>
                <a:lnTo>
                  <a:pt x="5105" y="39712"/>
                </a:lnTo>
                <a:lnTo>
                  <a:pt x="0" y="65023"/>
                </a:lnTo>
                <a:lnTo>
                  <a:pt x="0" y="325119"/>
                </a:lnTo>
                <a:lnTo>
                  <a:pt x="5105" y="350431"/>
                </a:lnTo>
                <a:lnTo>
                  <a:pt x="19034" y="371100"/>
                </a:lnTo>
                <a:lnTo>
                  <a:pt x="39701" y="385034"/>
                </a:lnTo>
                <a:lnTo>
                  <a:pt x="65024" y="390143"/>
                </a:lnTo>
                <a:lnTo>
                  <a:pt x="1585468" y="390143"/>
                </a:lnTo>
                <a:lnTo>
                  <a:pt x="1610790" y="385034"/>
                </a:lnTo>
                <a:lnTo>
                  <a:pt x="1631457" y="371100"/>
                </a:lnTo>
                <a:lnTo>
                  <a:pt x="1645386" y="350431"/>
                </a:lnTo>
                <a:lnTo>
                  <a:pt x="1650492" y="325119"/>
                </a:lnTo>
                <a:lnTo>
                  <a:pt x="1650492" y="65023"/>
                </a:lnTo>
                <a:lnTo>
                  <a:pt x="1645386" y="39712"/>
                </a:lnTo>
                <a:lnTo>
                  <a:pt x="1631457" y="19043"/>
                </a:lnTo>
                <a:lnTo>
                  <a:pt x="1610790" y="5109"/>
                </a:lnTo>
                <a:lnTo>
                  <a:pt x="1585468" y="0"/>
                </a:lnTo>
                <a:close/>
              </a:path>
            </a:pathLst>
          </a:custGeom>
          <a:solidFill>
            <a:srgbClr val="1D9ED2"/>
          </a:solidFill>
        </p:spPr>
        <p:txBody>
          <a:bodyPr wrap="square" lIns="0" tIns="0" rIns="0" bIns="0" rtlCol="0"/>
          <a:lstStyle/>
          <a:p/>
        </p:txBody>
      </p:sp>
      <p:sp>
        <p:nvSpPr>
          <p:cNvPr id="11" name="object 11"/>
          <p:cNvSpPr txBox="1"/>
          <p:nvPr/>
        </p:nvSpPr>
        <p:spPr>
          <a:xfrm>
            <a:off x="7214361" y="5883859"/>
            <a:ext cx="1092200" cy="378460"/>
          </a:xfrm>
          <a:prstGeom prst="rect">
            <a:avLst/>
          </a:prstGeom>
        </p:spPr>
        <p:txBody>
          <a:bodyPr wrap="square" lIns="0" tIns="0" rIns="0" bIns="0" rtlCol="0" vert="horz">
            <a:spAutoFit/>
          </a:bodyPr>
          <a:lstStyle/>
          <a:p>
            <a:pPr marL="393700" marR="5080" indent="-381635">
              <a:lnSpc>
                <a:spcPct val="100000"/>
              </a:lnSpc>
            </a:pPr>
            <a:r>
              <a:rPr dirty="0" sz="1200">
                <a:solidFill>
                  <a:srgbClr val="F9F9F9"/>
                </a:solidFill>
                <a:latin typeface="微软雅黑"/>
                <a:cs typeface="微软雅黑"/>
              </a:rPr>
              <a:t>第三方开放银行  平台</a:t>
            </a:r>
            <a:endParaRPr sz="1200">
              <a:latin typeface="微软雅黑"/>
              <a:cs typeface="微软雅黑"/>
            </a:endParaRPr>
          </a:p>
        </p:txBody>
      </p:sp>
      <p:sp>
        <p:nvSpPr>
          <p:cNvPr id="12" name="object 12"/>
          <p:cNvSpPr/>
          <p:nvPr/>
        </p:nvSpPr>
        <p:spPr>
          <a:xfrm>
            <a:off x="3983735" y="4049267"/>
            <a:ext cx="1652270" cy="391795"/>
          </a:xfrm>
          <a:custGeom>
            <a:avLst/>
            <a:gdLst/>
            <a:ahLst/>
            <a:cxnLst/>
            <a:rect l="l" t="t" r="r" b="b"/>
            <a:pathLst>
              <a:path w="1652270" h="391795">
                <a:moveTo>
                  <a:pt x="1586738" y="0"/>
                </a:moveTo>
                <a:lnTo>
                  <a:pt x="65277" y="0"/>
                </a:lnTo>
                <a:lnTo>
                  <a:pt x="39862" y="5127"/>
                </a:lnTo>
                <a:lnTo>
                  <a:pt x="19113" y="19113"/>
                </a:lnTo>
                <a:lnTo>
                  <a:pt x="5127" y="39862"/>
                </a:lnTo>
                <a:lnTo>
                  <a:pt x="0" y="65277"/>
                </a:lnTo>
                <a:lnTo>
                  <a:pt x="0" y="326389"/>
                </a:lnTo>
                <a:lnTo>
                  <a:pt x="5127" y="351805"/>
                </a:lnTo>
                <a:lnTo>
                  <a:pt x="19113" y="372554"/>
                </a:lnTo>
                <a:lnTo>
                  <a:pt x="39862" y="386540"/>
                </a:lnTo>
                <a:lnTo>
                  <a:pt x="65277" y="391667"/>
                </a:lnTo>
                <a:lnTo>
                  <a:pt x="1586738" y="391667"/>
                </a:lnTo>
                <a:lnTo>
                  <a:pt x="1612153" y="386540"/>
                </a:lnTo>
                <a:lnTo>
                  <a:pt x="1632902" y="372554"/>
                </a:lnTo>
                <a:lnTo>
                  <a:pt x="1646888" y="351805"/>
                </a:lnTo>
                <a:lnTo>
                  <a:pt x="1652015" y="326389"/>
                </a:lnTo>
                <a:lnTo>
                  <a:pt x="1652015" y="65277"/>
                </a:lnTo>
                <a:lnTo>
                  <a:pt x="1646888" y="39862"/>
                </a:lnTo>
                <a:lnTo>
                  <a:pt x="1632902" y="19113"/>
                </a:lnTo>
                <a:lnTo>
                  <a:pt x="1612153" y="5127"/>
                </a:lnTo>
                <a:lnTo>
                  <a:pt x="1586738" y="0"/>
                </a:lnTo>
                <a:close/>
              </a:path>
            </a:pathLst>
          </a:custGeom>
          <a:solidFill>
            <a:srgbClr val="1D9ED2"/>
          </a:solidFill>
        </p:spPr>
        <p:txBody>
          <a:bodyPr wrap="square" lIns="0" tIns="0" rIns="0" bIns="0" rtlCol="0"/>
          <a:lstStyle/>
          <a:p/>
        </p:txBody>
      </p:sp>
      <p:sp>
        <p:nvSpPr>
          <p:cNvPr id="13" name="object 13"/>
          <p:cNvSpPr txBox="1"/>
          <p:nvPr/>
        </p:nvSpPr>
        <p:spPr>
          <a:xfrm>
            <a:off x="4188714" y="4148582"/>
            <a:ext cx="12446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金融科技创新公司</a:t>
            </a:r>
            <a:endParaRPr sz="1200">
              <a:latin typeface="微软雅黑"/>
              <a:cs typeface="微软雅黑"/>
            </a:endParaRPr>
          </a:p>
        </p:txBody>
      </p:sp>
      <p:sp>
        <p:nvSpPr>
          <p:cNvPr id="14" name="object 14"/>
          <p:cNvSpPr/>
          <p:nvPr/>
        </p:nvSpPr>
        <p:spPr>
          <a:xfrm>
            <a:off x="3983735" y="5143500"/>
            <a:ext cx="1652270" cy="391795"/>
          </a:xfrm>
          <a:custGeom>
            <a:avLst/>
            <a:gdLst/>
            <a:ahLst/>
            <a:cxnLst/>
            <a:rect l="l" t="t" r="r" b="b"/>
            <a:pathLst>
              <a:path w="1652270" h="391795">
                <a:moveTo>
                  <a:pt x="1586738" y="0"/>
                </a:moveTo>
                <a:lnTo>
                  <a:pt x="65277" y="0"/>
                </a:lnTo>
                <a:lnTo>
                  <a:pt x="39862" y="5127"/>
                </a:lnTo>
                <a:lnTo>
                  <a:pt x="19113" y="19113"/>
                </a:lnTo>
                <a:lnTo>
                  <a:pt x="5127" y="39862"/>
                </a:lnTo>
                <a:lnTo>
                  <a:pt x="0" y="65277"/>
                </a:lnTo>
                <a:lnTo>
                  <a:pt x="0" y="326390"/>
                </a:lnTo>
                <a:lnTo>
                  <a:pt x="5127" y="351805"/>
                </a:lnTo>
                <a:lnTo>
                  <a:pt x="19113" y="372554"/>
                </a:lnTo>
                <a:lnTo>
                  <a:pt x="39862" y="386540"/>
                </a:lnTo>
                <a:lnTo>
                  <a:pt x="65277" y="391668"/>
                </a:lnTo>
                <a:lnTo>
                  <a:pt x="1586738" y="391668"/>
                </a:lnTo>
                <a:lnTo>
                  <a:pt x="1612153" y="386540"/>
                </a:lnTo>
                <a:lnTo>
                  <a:pt x="1632902" y="372554"/>
                </a:lnTo>
                <a:lnTo>
                  <a:pt x="1646888" y="351805"/>
                </a:lnTo>
                <a:lnTo>
                  <a:pt x="1652015" y="326390"/>
                </a:lnTo>
                <a:lnTo>
                  <a:pt x="1652015" y="65277"/>
                </a:lnTo>
                <a:lnTo>
                  <a:pt x="1646888" y="39862"/>
                </a:lnTo>
                <a:lnTo>
                  <a:pt x="1632902" y="19113"/>
                </a:lnTo>
                <a:lnTo>
                  <a:pt x="1612153" y="5127"/>
                </a:lnTo>
                <a:lnTo>
                  <a:pt x="1586738" y="0"/>
                </a:lnTo>
                <a:close/>
              </a:path>
            </a:pathLst>
          </a:custGeom>
          <a:solidFill>
            <a:srgbClr val="1D9ED2"/>
          </a:solidFill>
        </p:spPr>
        <p:txBody>
          <a:bodyPr wrap="square" lIns="0" tIns="0" rIns="0" bIns="0" rtlCol="0"/>
          <a:lstStyle/>
          <a:p/>
        </p:txBody>
      </p:sp>
      <p:sp>
        <p:nvSpPr>
          <p:cNvPr id="15" name="object 15"/>
          <p:cNvSpPr txBox="1"/>
          <p:nvPr/>
        </p:nvSpPr>
        <p:spPr>
          <a:xfrm>
            <a:off x="4417314" y="5242814"/>
            <a:ext cx="7874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互联网巨头</a:t>
            </a:r>
            <a:endParaRPr sz="1200">
              <a:latin typeface="微软雅黑"/>
              <a:cs typeface="微软雅黑"/>
            </a:endParaRPr>
          </a:p>
        </p:txBody>
      </p:sp>
      <p:sp>
        <p:nvSpPr>
          <p:cNvPr id="16" name="object 16"/>
          <p:cNvSpPr/>
          <p:nvPr/>
        </p:nvSpPr>
        <p:spPr>
          <a:xfrm>
            <a:off x="3983735" y="5690615"/>
            <a:ext cx="1652270" cy="391795"/>
          </a:xfrm>
          <a:custGeom>
            <a:avLst/>
            <a:gdLst/>
            <a:ahLst/>
            <a:cxnLst/>
            <a:rect l="l" t="t" r="r" b="b"/>
            <a:pathLst>
              <a:path w="1652270" h="391795">
                <a:moveTo>
                  <a:pt x="1586738" y="0"/>
                </a:moveTo>
                <a:lnTo>
                  <a:pt x="65277" y="0"/>
                </a:lnTo>
                <a:lnTo>
                  <a:pt x="39862" y="5129"/>
                </a:lnTo>
                <a:lnTo>
                  <a:pt x="19113" y="19118"/>
                </a:lnTo>
                <a:lnTo>
                  <a:pt x="5127" y="39867"/>
                </a:lnTo>
                <a:lnTo>
                  <a:pt x="0" y="65278"/>
                </a:lnTo>
                <a:lnTo>
                  <a:pt x="0" y="326390"/>
                </a:lnTo>
                <a:lnTo>
                  <a:pt x="5127" y="351800"/>
                </a:lnTo>
                <a:lnTo>
                  <a:pt x="19113" y="372549"/>
                </a:lnTo>
                <a:lnTo>
                  <a:pt x="39862" y="386538"/>
                </a:lnTo>
                <a:lnTo>
                  <a:pt x="65277" y="391668"/>
                </a:lnTo>
                <a:lnTo>
                  <a:pt x="1586738" y="391668"/>
                </a:lnTo>
                <a:lnTo>
                  <a:pt x="1612153" y="386538"/>
                </a:lnTo>
                <a:lnTo>
                  <a:pt x="1632902" y="372549"/>
                </a:lnTo>
                <a:lnTo>
                  <a:pt x="1646888" y="351800"/>
                </a:lnTo>
                <a:lnTo>
                  <a:pt x="1652015" y="326390"/>
                </a:lnTo>
                <a:lnTo>
                  <a:pt x="1652015" y="65278"/>
                </a:lnTo>
                <a:lnTo>
                  <a:pt x="1646888" y="39867"/>
                </a:lnTo>
                <a:lnTo>
                  <a:pt x="1632902" y="19118"/>
                </a:lnTo>
                <a:lnTo>
                  <a:pt x="1612153" y="5129"/>
                </a:lnTo>
                <a:lnTo>
                  <a:pt x="1586738" y="0"/>
                </a:lnTo>
                <a:close/>
              </a:path>
            </a:pathLst>
          </a:custGeom>
          <a:solidFill>
            <a:srgbClr val="1D9ED2"/>
          </a:solidFill>
        </p:spPr>
        <p:txBody>
          <a:bodyPr wrap="square" lIns="0" tIns="0" rIns="0" bIns="0" rtlCol="0"/>
          <a:lstStyle/>
          <a:p/>
        </p:txBody>
      </p:sp>
      <p:sp>
        <p:nvSpPr>
          <p:cNvPr id="17" name="object 17"/>
          <p:cNvSpPr txBox="1"/>
          <p:nvPr/>
        </p:nvSpPr>
        <p:spPr>
          <a:xfrm>
            <a:off x="4199382" y="5789980"/>
            <a:ext cx="1223645"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传统</a:t>
            </a:r>
            <a:r>
              <a:rPr dirty="0" sz="1200" spc="-10">
                <a:solidFill>
                  <a:srgbClr val="F9F9F9"/>
                </a:solidFill>
                <a:latin typeface="微软雅黑"/>
                <a:cs typeface="微软雅黑"/>
              </a:rPr>
              <a:t>IT</a:t>
            </a:r>
            <a:r>
              <a:rPr dirty="0" sz="1200" spc="-5">
                <a:solidFill>
                  <a:srgbClr val="F9F9F9"/>
                </a:solidFill>
                <a:latin typeface="微软雅黑"/>
                <a:cs typeface="微软雅黑"/>
              </a:rPr>
              <a:t>技术服务商</a:t>
            </a:r>
            <a:endParaRPr sz="1200">
              <a:latin typeface="微软雅黑"/>
              <a:cs typeface="微软雅黑"/>
            </a:endParaRPr>
          </a:p>
        </p:txBody>
      </p:sp>
      <p:sp>
        <p:nvSpPr>
          <p:cNvPr id="18" name="object 18"/>
          <p:cNvSpPr/>
          <p:nvPr/>
        </p:nvSpPr>
        <p:spPr>
          <a:xfrm>
            <a:off x="6934200" y="3863340"/>
            <a:ext cx="1651000" cy="390525"/>
          </a:xfrm>
          <a:custGeom>
            <a:avLst/>
            <a:gdLst/>
            <a:ahLst/>
            <a:cxnLst/>
            <a:rect l="l" t="t" r="r" b="b"/>
            <a:pathLst>
              <a:path w="1651000" h="390525">
                <a:moveTo>
                  <a:pt x="1585468" y="0"/>
                </a:moveTo>
                <a:lnTo>
                  <a:pt x="65024" y="0"/>
                </a:lnTo>
                <a:lnTo>
                  <a:pt x="39701" y="5105"/>
                </a:lnTo>
                <a:lnTo>
                  <a:pt x="19034" y="19034"/>
                </a:lnTo>
                <a:lnTo>
                  <a:pt x="5105" y="39701"/>
                </a:lnTo>
                <a:lnTo>
                  <a:pt x="0" y="65024"/>
                </a:lnTo>
                <a:lnTo>
                  <a:pt x="0" y="325120"/>
                </a:lnTo>
                <a:lnTo>
                  <a:pt x="5105" y="350442"/>
                </a:lnTo>
                <a:lnTo>
                  <a:pt x="19034" y="371109"/>
                </a:lnTo>
                <a:lnTo>
                  <a:pt x="39701" y="385038"/>
                </a:lnTo>
                <a:lnTo>
                  <a:pt x="65024" y="390144"/>
                </a:lnTo>
                <a:lnTo>
                  <a:pt x="1585468" y="390144"/>
                </a:lnTo>
                <a:lnTo>
                  <a:pt x="1610790" y="385038"/>
                </a:lnTo>
                <a:lnTo>
                  <a:pt x="1631457" y="371109"/>
                </a:lnTo>
                <a:lnTo>
                  <a:pt x="1645386" y="350442"/>
                </a:lnTo>
                <a:lnTo>
                  <a:pt x="1650492" y="325120"/>
                </a:lnTo>
                <a:lnTo>
                  <a:pt x="1650492" y="65024"/>
                </a:lnTo>
                <a:lnTo>
                  <a:pt x="1645386" y="39701"/>
                </a:lnTo>
                <a:lnTo>
                  <a:pt x="1631457" y="19034"/>
                </a:lnTo>
                <a:lnTo>
                  <a:pt x="1610790" y="5105"/>
                </a:lnTo>
                <a:lnTo>
                  <a:pt x="1585468" y="0"/>
                </a:lnTo>
                <a:close/>
              </a:path>
            </a:pathLst>
          </a:custGeom>
          <a:solidFill>
            <a:srgbClr val="F68B21"/>
          </a:solidFill>
        </p:spPr>
        <p:txBody>
          <a:bodyPr wrap="square" lIns="0" tIns="0" rIns="0" bIns="0" rtlCol="0"/>
          <a:lstStyle/>
          <a:p/>
        </p:txBody>
      </p:sp>
      <p:sp>
        <p:nvSpPr>
          <p:cNvPr id="19" name="object 19"/>
          <p:cNvSpPr txBox="1"/>
          <p:nvPr/>
        </p:nvSpPr>
        <p:spPr>
          <a:xfrm>
            <a:off x="7442961" y="3961765"/>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商业银行</a:t>
            </a:r>
            <a:endParaRPr sz="1200">
              <a:latin typeface="微软雅黑"/>
              <a:cs typeface="微软雅黑"/>
            </a:endParaRPr>
          </a:p>
        </p:txBody>
      </p:sp>
      <p:sp>
        <p:nvSpPr>
          <p:cNvPr id="20" name="object 20"/>
          <p:cNvSpPr/>
          <p:nvPr/>
        </p:nvSpPr>
        <p:spPr>
          <a:xfrm>
            <a:off x="3983735" y="4596384"/>
            <a:ext cx="1652270" cy="391795"/>
          </a:xfrm>
          <a:custGeom>
            <a:avLst/>
            <a:gdLst/>
            <a:ahLst/>
            <a:cxnLst/>
            <a:rect l="l" t="t" r="r" b="b"/>
            <a:pathLst>
              <a:path w="1652270" h="391795">
                <a:moveTo>
                  <a:pt x="1586738" y="0"/>
                </a:moveTo>
                <a:lnTo>
                  <a:pt x="65277" y="0"/>
                </a:lnTo>
                <a:lnTo>
                  <a:pt x="39862" y="5127"/>
                </a:lnTo>
                <a:lnTo>
                  <a:pt x="19113" y="19113"/>
                </a:lnTo>
                <a:lnTo>
                  <a:pt x="5127" y="39862"/>
                </a:lnTo>
                <a:lnTo>
                  <a:pt x="0" y="65278"/>
                </a:lnTo>
                <a:lnTo>
                  <a:pt x="0" y="326390"/>
                </a:lnTo>
                <a:lnTo>
                  <a:pt x="5127" y="351805"/>
                </a:lnTo>
                <a:lnTo>
                  <a:pt x="19113" y="372554"/>
                </a:lnTo>
                <a:lnTo>
                  <a:pt x="39862" y="386540"/>
                </a:lnTo>
                <a:lnTo>
                  <a:pt x="65277" y="391668"/>
                </a:lnTo>
                <a:lnTo>
                  <a:pt x="1586738" y="391668"/>
                </a:lnTo>
                <a:lnTo>
                  <a:pt x="1612153" y="386540"/>
                </a:lnTo>
                <a:lnTo>
                  <a:pt x="1632902" y="372554"/>
                </a:lnTo>
                <a:lnTo>
                  <a:pt x="1646888" y="351805"/>
                </a:lnTo>
                <a:lnTo>
                  <a:pt x="1652015" y="326390"/>
                </a:lnTo>
                <a:lnTo>
                  <a:pt x="1652015" y="65278"/>
                </a:lnTo>
                <a:lnTo>
                  <a:pt x="1646888" y="39862"/>
                </a:lnTo>
                <a:lnTo>
                  <a:pt x="1632902" y="19113"/>
                </a:lnTo>
                <a:lnTo>
                  <a:pt x="1612153" y="5127"/>
                </a:lnTo>
                <a:lnTo>
                  <a:pt x="1586738" y="0"/>
                </a:lnTo>
                <a:close/>
              </a:path>
            </a:pathLst>
          </a:custGeom>
          <a:solidFill>
            <a:srgbClr val="1D9ED2"/>
          </a:solidFill>
        </p:spPr>
        <p:txBody>
          <a:bodyPr wrap="square" lIns="0" tIns="0" rIns="0" bIns="0" rtlCol="0"/>
          <a:lstStyle/>
          <a:p/>
        </p:txBody>
      </p:sp>
      <p:sp>
        <p:nvSpPr>
          <p:cNvPr id="21" name="object 21"/>
          <p:cNvSpPr txBox="1"/>
          <p:nvPr/>
        </p:nvSpPr>
        <p:spPr>
          <a:xfrm>
            <a:off x="4264914" y="4604257"/>
            <a:ext cx="1092200" cy="379095"/>
          </a:xfrm>
          <a:prstGeom prst="rect">
            <a:avLst/>
          </a:prstGeom>
        </p:spPr>
        <p:txBody>
          <a:bodyPr wrap="square" lIns="0" tIns="0" rIns="0" bIns="0" rtlCol="0" vert="horz">
            <a:spAutoFit/>
          </a:bodyPr>
          <a:lstStyle/>
          <a:p>
            <a:pPr marL="317500" marR="5080" indent="-304800">
              <a:lnSpc>
                <a:spcPct val="100000"/>
              </a:lnSpc>
            </a:pPr>
            <a:r>
              <a:rPr dirty="0" sz="1200">
                <a:solidFill>
                  <a:srgbClr val="F9F9F9"/>
                </a:solidFill>
                <a:latin typeface="微软雅黑"/>
                <a:cs typeface="微软雅黑"/>
              </a:rPr>
              <a:t>银行系金融科技  子公司</a:t>
            </a:r>
            <a:endParaRPr sz="1200">
              <a:latin typeface="微软雅黑"/>
              <a:cs typeface="微软雅黑"/>
            </a:endParaRPr>
          </a:p>
        </p:txBody>
      </p:sp>
      <p:sp>
        <p:nvSpPr>
          <p:cNvPr id="22" name="object 22"/>
          <p:cNvSpPr/>
          <p:nvPr/>
        </p:nvSpPr>
        <p:spPr>
          <a:xfrm>
            <a:off x="3835908" y="3863340"/>
            <a:ext cx="1949450" cy="2403475"/>
          </a:xfrm>
          <a:custGeom>
            <a:avLst/>
            <a:gdLst/>
            <a:ahLst/>
            <a:cxnLst/>
            <a:rect l="l" t="t" r="r" b="b"/>
            <a:pathLst>
              <a:path w="1949450" h="2403475">
                <a:moveTo>
                  <a:pt x="0" y="324866"/>
                </a:moveTo>
                <a:lnTo>
                  <a:pt x="3521" y="276852"/>
                </a:lnTo>
                <a:lnTo>
                  <a:pt x="13751" y="231028"/>
                </a:lnTo>
                <a:lnTo>
                  <a:pt x="30188" y="187896"/>
                </a:lnTo>
                <a:lnTo>
                  <a:pt x="52329" y="147958"/>
                </a:lnTo>
                <a:lnTo>
                  <a:pt x="79673" y="111716"/>
                </a:lnTo>
                <a:lnTo>
                  <a:pt x="111716" y="79673"/>
                </a:lnTo>
                <a:lnTo>
                  <a:pt x="147958" y="52329"/>
                </a:lnTo>
                <a:lnTo>
                  <a:pt x="187896" y="30188"/>
                </a:lnTo>
                <a:lnTo>
                  <a:pt x="231028" y="13751"/>
                </a:lnTo>
                <a:lnTo>
                  <a:pt x="276852" y="3521"/>
                </a:lnTo>
                <a:lnTo>
                  <a:pt x="324865" y="0"/>
                </a:lnTo>
                <a:lnTo>
                  <a:pt x="1624329" y="0"/>
                </a:lnTo>
                <a:lnTo>
                  <a:pt x="1672343" y="3521"/>
                </a:lnTo>
                <a:lnTo>
                  <a:pt x="1718167" y="13751"/>
                </a:lnTo>
                <a:lnTo>
                  <a:pt x="1761299" y="30188"/>
                </a:lnTo>
                <a:lnTo>
                  <a:pt x="1801237" y="52329"/>
                </a:lnTo>
                <a:lnTo>
                  <a:pt x="1837479" y="79673"/>
                </a:lnTo>
                <a:lnTo>
                  <a:pt x="1869522" y="111716"/>
                </a:lnTo>
                <a:lnTo>
                  <a:pt x="1896866" y="147958"/>
                </a:lnTo>
                <a:lnTo>
                  <a:pt x="1919007" y="187896"/>
                </a:lnTo>
                <a:lnTo>
                  <a:pt x="1935444" y="231028"/>
                </a:lnTo>
                <a:lnTo>
                  <a:pt x="1945674" y="276852"/>
                </a:lnTo>
                <a:lnTo>
                  <a:pt x="1949195" y="324866"/>
                </a:lnTo>
                <a:lnTo>
                  <a:pt x="1949195" y="2078469"/>
                </a:lnTo>
                <a:lnTo>
                  <a:pt x="1945674" y="2126477"/>
                </a:lnTo>
                <a:lnTo>
                  <a:pt x="1935444" y="2172298"/>
                </a:lnTo>
                <a:lnTo>
                  <a:pt x="1919007" y="2215429"/>
                </a:lnTo>
                <a:lnTo>
                  <a:pt x="1896866" y="2255369"/>
                </a:lnTo>
                <a:lnTo>
                  <a:pt x="1869522" y="2291613"/>
                </a:lnTo>
                <a:lnTo>
                  <a:pt x="1837479" y="2323660"/>
                </a:lnTo>
                <a:lnTo>
                  <a:pt x="1801237" y="2351008"/>
                </a:lnTo>
                <a:lnTo>
                  <a:pt x="1761299" y="2373152"/>
                </a:lnTo>
                <a:lnTo>
                  <a:pt x="1718167" y="2389592"/>
                </a:lnTo>
                <a:lnTo>
                  <a:pt x="1672343" y="2399825"/>
                </a:lnTo>
                <a:lnTo>
                  <a:pt x="1624329" y="2403348"/>
                </a:lnTo>
                <a:lnTo>
                  <a:pt x="324865" y="2403348"/>
                </a:lnTo>
                <a:lnTo>
                  <a:pt x="276852" y="2399825"/>
                </a:lnTo>
                <a:lnTo>
                  <a:pt x="231028" y="2389592"/>
                </a:lnTo>
                <a:lnTo>
                  <a:pt x="187896" y="2373152"/>
                </a:lnTo>
                <a:lnTo>
                  <a:pt x="147958" y="2351008"/>
                </a:lnTo>
                <a:lnTo>
                  <a:pt x="111716" y="2323660"/>
                </a:lnTo>
                <a:lnTo>
                  <a:pt x="79673" y="2291613"/>
                </a:lnTo>
                <a:lnTo>
                  <a:pt x="52329" y="2255369"/>
                </a:lnTo>
                <a:lnTo>
                  <a:pt x="30188" y="2215429"/>
                </a:lnTo>
                <a:lnTo>
                  <a:pt x="13751" y="2172298"/>
                </a:lnTo>
                <a:lnTo>
                  <a:pt x="3521" y="2126477"/>
                </a:lnTo>
                <a:lnTo>
                  <a:pt x="0" y="2078469"/>
                </a:lnTo>
                <a:lnTo>
                  <a:pt x="0" y="324866"/>
                </a:lnTo>
                <a:close/>
              </a:path>
            </a:pathLst>
          </a:custGeom>
          <a:ln w="12192">
            <a:solidFill>
              <a:srgbClr val="1D9ED2"/>
            </a:solidFill>
            <a:prstDash val="dash"/>
          </a:ln>
        </p:spPr>
        <p:txBody>
          <a:bodyPr wrap="square" lIns="0" tIns="0" rIns="0" bIns="0" rtlCol="0"/>
          <a:lstStyle/>
          <a:p/>
        </p:txBody>
      </p:sp>
      <p:sp>
        <p:nvSpPr>
          <p:cNvPr id="23" name="object 23"/>
          <p:cNvSpPr/>
          <p:nvPr/>
        </p:nvSpPr>
        <p:spPr>
          <a:xfrm>
            <a:off x="2953511" y="4840223"/>
            <a:ext cx="742950" cy="76200"/>
          </a:xfrm>
          <a:custGeom>
            <a:avLst/>
            <a:gdLst/>
            <a:ahLst/>
            <a:cxnLst/>
            <a:rect l="l" t="t" r="r" b="b"/>
            <a:pathLst>
              <a:path w="742950" h="76200">
                <a:moveTo>
                  <a:pt x="666750" y="0"/>
                </a:moveTo>
                <a:lnTo>
                  <a:pt x="666750" y="76200"/>
                </a:lnTo>
                <a:lnTo>
                  <a:pt x="730250" y="44450"/>
                </a:lnTo>
                <a:lnTo>
                  <a:pt x="679450" y="44450"/>
                </a:lnTo>
                <a:lnTo>
                  <a:pt x="679450" y="31750"/>
                </a:lnTo>
                <a:lnTo>
                  <a:pt x="730250" y="31750"/>
                </a:lnTo>
                <a:lnTo>
                  <a:pt x="666750" y="0"/>
                </a:lnTo>
                <a:close/>
              </a:path>
              <a:path w="742950" h="76200">
                <a:moveTo>
                  <a:pt x="666750" y="31750"/>
                </a:moveTo>
                <a:lnTo>
                  <a:pt x="0" y="31750"/>
                </a:lnTo>
                <a:lnTo>
                  <a:pt x="0" y="44450"/>
                </a:lnTo>
                <a:lnTo>
                  <a:pt x="666750" y="44450"/>
                </a:lnTo>
                <a:lnTo>
                  <a:pt x="666750" y="31750"/>
                </a:lnTo>
                <a:close/>
              </a:path>
              <a:path w="742950" h="76200">
                <a:moveTo>
                  <a:pt x="730250" y="31750"/>
                </a:moveTo>
                <a:lnTo>
                  <a:pt x="679450" y="31750"/>
                </a:lnTo>
                <a:lnTo>
                  <a:pt x="679450" y="44450"/>
                </a:lnTo>
                <a:lnTo>
                  <a:pt x="730250" y="44450"/>
                </a:lnTo>
                <a:lnTo>
                  <a:pt x="742950" y="38100"/>
                </a:lnTo>
                <a:lnTo>
                  <a:pt x="730250" y="31750"/>
                </a:lnTo>
                <a:close/>
              </a:path>
            </a:pathLst>
          </a:custGeom>
          <a:solidFill>
            <a:srgbClr val="929AA4"/>
          </a:solidFill>
        </p:spPr>
        <p:txBody>
          <a:bodyPr wrap="square" lIns="0" tIns="0" rIns="0" bIns="0" rtlCol="0"/>
          <a:lstStyle/>
          <a:p/>
        </p:txBody>
      </p:sp>
      <p:sp>
        <p:nvSpPr>
          <p:cNvPr id="24" name="object 24"/>
          <p:cNvSpPr/>
          <p:nvPr/>
        </p:nvSpPr>
        <p:spPr>
          <a:xfrm>
            <a:off x="8657843" y="4015740"/>
            <a:ext cx="937894" cy="76200"/>
          </a:xfrm>
          <a:custGeom>
            <a:avLst/>
            <a:gdLst/>
            <a:ahLst/>
            <a:cxnLst/>
            <a:rect l="l" t="t" r="r" b="b"/>
            <a:pathLst>
              <a:path w="937895" h="76200">
                <a:moveTo>
                  <a:pt x="861440" y="0"/>
                </a:moveTo>
                <a:lnTo>
                  <a:pt x="861440" y="76200"/>
                </a:lnTo>
                <a:lnTo>
                  <a:pt x="924940" y="44450"/>
                </a:lnTo>
                <a:lnTo>
                  <a:pt x="874140" y="44450"/>
                </a:lnTo>
                <a:lnTo>
                  <a:pt x="874140" y="31750"/>
                </a:lnTo>
                <a:lnTo>
                  <a:pt x="924940" y="31750"/>
                </a:lnTo>
                <a:lnTo>
                  <a:pt x="861440" y="0"/>
                </a:lnTo>
                <a:close/>
              </a:path>
              <a:path w="937895" h="76200">
                <a:moveTo>
                  <a:pt x="861440" y="31750"/>
                </a:moveTo>
                <a:lnTo>
                  <a:pt x="0" y="31750"/>
                </a:lnTo>
                <a:lnTo>
                  <a:pt x="0" y="44450"/>
                </a:lnTo>
                <a:lnTo>
                  <a:pt x="861440" y="44450"/>
                </a:lnTo>
                <a:lnTo>
                  <a:pt x="861440" y="31750"/>
                </a:lnTo>
                <a:close/>
              </a:path>
              <a:path w="937895" h="76200">
                <a:moveTo>
                  <a:pt x="924940" y="31750"/>
                </a:moveTo>
                <a:lnTo>
                  <a:pt x="874140" y="31750"/>
                </a:lnTo>
                <a:lnTo>
                  <a:pt x="874140" y="44450"/>
                </a:lnTo>
                <a:lnTo>
                  <a:pt x="924940" y="44450"/>
                </a:lnTo>
                <a:lnTo>
                  <a:pt x="937640" y="38100"/>
                </a:lnTo>
                <a:lnTo>
                  <a:pt x="924940" y="31750"/>
                </a:lnTo>
                <a:close/>
              </a:path>
            </a:pathLst>
          </a:custGeom>
          <a:solidFill>
            <a:srgbClr val="929AA4"/>
          </a:solidFill>
        </p:spPr>
        <p:txBody>
          <a:bodyPr wrap="square" lIns="0" tIns="0" rIns="0" bIns="0" rtlCol="0"/>
          <a:lstStyle/>
          <a:p/>
        </p:txBody>
      </p:sp>
      <p:sp>
        <p:nvSpPr>
          <p:cNvPr id="25" name="object 25"/>
          <p:cNvSpPr/>
          <p:nvPr/>
        </p:nvSpPr>
        <p:spPr>
          <a:xfrm>
            <a:off x="5940552" y="3934967"/>
            <a:ext cx="742950" cy="76200"/>
          </a:xfrm>
          <a:custGeom>
            <a:avLst/>
            <a:gdLst/>
            <a:ahLst/>
            <a:cxnLst/>
            <a:rect l="l" t="t" r="r" b="b"/>
            <a:pathLst>
              <a:path w="742950" h="76200">
                <a:moveTo>
                  <a:pt x="730250" y="31749"/>
                </a:moveTo>
                <a:lnTo>
                  <a:pt x="679450" y="31749"/>
                </a:lnTo>
                <a:lnTo>
                  <a:pt x="679450" y="44449"/>
                </a:lnTo>
                <a:lnTo>
                  <a:pt x="666750" y="44457"/>
                </a:lnTo>
                <a:lnTo>
                  <a:pt x="666750" y="76199"/>
                </a:lnTo>
                <a:lnTo>
                  <a:pt x="742950" y="38099"/>
                </a:lnTo>
                <a:lnTo>
                  <a:pt x="730250" y="31749"/>
                </a:lnTo>
                <a:close/>
              </a:path>
              <a:path w="742950" h="76200">
                <a:moveTo>
                  <a:pt x="666750" y="31757"/>
                </a:moveTo>
                <a:lnTo>
                  <a:pt x="0" y="32130"/>
                </a:lnTo>
                <a:lnTo>
                  <a:pt x="0" y="44830"/>
                </a:lnTo>
                <a:lnTo>
                  <a:pt x="666750" y="44457"/>
                </a:lnTo>
                <a:lnTo>
                  <a:pt x="666750" y="31757"/>
                </a:lnTo>
                <a:close/>
              </a:path>
              <a:path w="742950" h="76200">
                <a:moveTo>
                  <a:pt x="679450" y="31749"/>
                </a:moveTo>
                <a:lnTo>
                  <a:pt x="666750" y="31757"/>
                </a:lnTo>
                <a:lnTo>
                  <a:pt x="666750" y="44457"/>
                </a:lnTo>
                <a:lnTo>
                  <a:pt x="679450" y="44449"/>
                </a:lnTo>
                <a:lnTo>
                  <a:pt x="679450" y="31749"/>
                </a:lnTo>
                <a:close/>
              </a:path>
              <a:path w="742950" h="76200">
                <a:moveTo>
                  <a:pt x="666750" y="0"/>
                </a:moveTo>
                <a:lnTo>
                  <a:pt x="666750" y="31757"/>
                </a:lnTo>
                <a:lnTo>
                  <a:pt x="730250" y="31749"/>
                </a:lnTo>
                <a:lnTo>
                  <a:pt x="666750" y="0"/>
                </a:lnTo>
                <a:close/>
              </a:path>
            </a:pathLst>
          </a:custGeom>
          <a:solidFill>
            <a:srgbClr val="929AA4"/>
          </a:solidFill>
        </p:spPr>
        <p:txBody>
          <a:bodyPr wrap="square" lIns="0" tIns="0" rIns="0" bIns="0" rtlCol="0"/>
          <a:lstStyle/>
          <a:p/>
        </p:txBody>
      </p:sp>
      <p:sp>
        <p:nvSpPr>
          <p:cNvPr id="26" name="object 26"/>
          <p:cNvSpPr/>
          <p:nvPr/>
        </p:nvSpPr>
        <p:spPr>
          <a:xfrm>
            <a:off x="5940552" y="4108703"/>
            <a:ext cx="742950" cy="76200"/>
          </a:xfrm>
          <a:custGeom>
            <a:avLst/>
            <a:gdLst/>
            <a:ahLst/>
            <a:cxnLst/>
            <a:rect l="l" t="t" r="r" b="b"/>
            <a:pathLst>
              <a:path w="742950" h="76200">
                <a:moveTo>
                  <a:pt x="76200" y="0"/>
                </a:moveTo>
                <a:lnTo>
                  <a:pt x="0" y="38100"/>
                </a:lnTo>
                <a:lnTo>
                  <a:pt x="76200" y="76200"/>
                </a:lnTo>
                <a:lnTo>
                  <a:pt x="76200" y="44450"/>
                </a:lnTo>
                <a:lnTo>
                  <a:pt x="63500" y="44450"/>
                </a:lnTo>
                <a:lnTo>
                  <a:pt x="63500" y="31750"/>
                </a:lnTo>
                <a:lnTo>
                  <a:pt x="76200" y="31750"/>
                </a:lnTo>
                <a:lnTo>
                  <a:pt x="76200" y="0"/>
                </a:lnTo>
                <a:close/>
              </a:path>
              <a:path w="742950" h="76200">
                <a:moveTo>
                  <a:pt x="76200" y="31750"/>
                </a:moveTo>
                <a:lnTo>
                  <a:pt x="63500" y="31750"/>
                </a:lnTo>
                <a:lnTo>
                  <a:pt x="63500" y="44450"/>
                </a:lnTo>
                <a:lnTo>
                  <a:pt x="76200" y="44450"/>
                </a:lnTo>
                <a:lnTo>
                  <a:pt x="76200" y="31750"/>
                </a:lnTo>
                <a:close/>
              </a:path>
              <a:path w="742950" h="76200">
                <a:moveTo>
                  <a:pt x="742950" y="31750"/>
                </a:moveTo>
                <a:lnTo>
                  <a:pt x="76200" y="31750"/>
                </a:lnTo>
                <a:lnTo>
                  <a:pt x="76200" y="44450"/>
                </a:lnTo>
                <a:lnTo>
                  <a:pt x="742950" y="44450"/>
                </a:lnTo>
                <a:lnTo>
                  <a:pt x="742950" y="31750"/>
                </a:lnTo>
                <a:close/>
              </a:path>
            </a:pathLst>
          </a:custGeom>
          <a:solidFill>
            <a:srgbClr val="929AA4"/>
          </a:solidFill>
        </p:spPr>
        <p:txBody>
          <a:bodyPr wrap="square" lIns="0" tIns="0" rIns="0" bIns="0" rtlCol="0"/>
          <a:lstStyle/>
          <a:p/>
        </p:txBody>
      </p:sp>
      <p:sp>
        <p:nvSpPr>
          <p:cNvPr id="27" name="object 27"/>
          <p:cNvSpPr/>
          <p:nvPr/>
        </p:nvSpPr>
        <p:spPr>
          <a:xfrm>
            <a:off x="2953511" y="5013959"/>
            <a:ext cx="742950" cy="76200"/>
          </a:xfrm>
          <a:custGeom>
            <a:avLst/>
            <a:gdLst/>
            <a:ahLst/>
            <a:cxnLst/>
            <a:rect l="l" t="t" r="r" b="b"/>
            <a:pathLst>
              <a:path w="742950" h="76200">
                <a:moveTo>
                  <a:pt x="76200" y="0"/>
                </a:moveTo>
                <a:lnTo>
                  <a:pt x="0" y="38100"/>
                </a:lnTo>
                <a:lnTo>
                  <a:pt x="76200" y="76200"/>
                </a:lnTo>
                <a:lnTo>
                  <a:pt x="76200" y="44450"/>
                </a:lnTo>
                <a:lnTo>
                  <a:pt x="63500" y="44450"/>
                </a:lnTo>
                <a:lnTo>
                  <a:pt x="63500" y="31750"/>
                </a:lnTo>
                <a:lnTo>
                  <a:pt x="76200" y="31750"/>
                </a:lnTo>
                <a:lnTo>
                  <a:pt x="76200" y="0"/>
                </a:lnTo>
                <a:close/>
              </a:path>
              <a:path w="742950" h="76200">
                <a:moveTo>
                  <a:pt x="76200" y="31750"/>
                </a:moveTo>
                <a:lnTo>
                  <a:pt x="63500" y="31750"/>
                </a:lnTo>
                <a:lnTo>
                  <a:pt x="63500" y="44450"/>
                </a:lnTo>
                <a:lnTo>
                  <a:pt x="76200" y="44450"/>
                </a:lnTo>
                <a:lnTo>
                  <a:pt x="76200" y="31750"/>
                </a:lnTo>
                <a:close/>
              </a:path>
              <a:path w="742950" h="76200">
                <a:moveTo>
                  <a:pt x="742950" y="31750"/>
                </a:moveTo>
                <a:lnTo>
                  <a:pt x="76200" y="31750"/>
                </a:lnTo>
                <a:lnTo>
                  <a:pt x="76200" y="44450"/>
                </a:lnTo>
                <a:lnTo>
                  <a:pt x="742950" y="44450"/>
                </a:lnTo>
                <a:lnTo>
                  <a:pt x="742950" y="31750"/>
                </a:lnTo>
                <a:close/>
              </a:path>
            </a:pathLst>
          </a:custGeom>
          <a:solidFill>
            <a:srgbClr val="929AA4"/>
          </a:solidFill>
        </p:spPr>
        <p:txBody>
          <a:bodyPr wrap="square" lIns="0" tIns="0" rIns="0" bIns="0" rtlCol="0"/>
          <a:lstStyle/>
          <a:p/>
        </p:txBody>
      </p:sp>
      <p:sp>
        <p:nvSpPr>
          <p:cNvPr id="28" name="object 28"/>
          <p:cNvSpPr/>
          <p:nvPr/>
        </p:nvSpPr>
        <p:spPr>
          <a:xfrm>
            <a:off x="9675876" y="3863340"/>
            <a:ext cx="1651000" cy="390525"/>
          </a:xfrm>
          <a:custGeom>
            <a:avLst/>
            <a:gdLst/>
            <a:ahLst/>
            <a:cxnLst/>
            <a:rect l="l" t="t" r="r" b="b"/>
            <a:pathLst>
              <a:path w="1651000" h="390525">
                <a:moveTo>
                  <a:pt x="1585468" y="0"/>
                </a:moveTo>
                <a:lnTo>
                  <a:pt x="65024" y="0"/>
                </a:lnTo>
                <a:lnTo>
                  <a:pt x="39701" y="5105"/>
                </a:lnTo>
                <a:lnTo>
                  <a:pt x="19034" y="19034"/>
                </a:lnTo>
                <a:lnTo>
                  <a:pt x="5105" y="39701"/>
                </a:lnTo>
                <a:lnTo>
                  <a:pt x="0" y="65024"/>
                </a:lnTo>
                <a:lnTo>
                  <a:pt x="0" y="325120"/>
                </a:lnTo>
                <a:lnTo>
                  <a:pt x="5105" y="350442"/>
                </a:lnTo>
                <a:lnTo>
                  <a:pt x="19034" y="371109"/>
                </a:lnTo>
                <a:lnTo>
                  <a:pt x="39701" y="385038"/>
                </a:lnTo>
                <a:lnTo>
                  <a:pt x="65024" y="390144"/>
                </a:lnTo>
                <a:lnTo>
                  <a:pt x="1585468" y="390144"/>
                </a:lnTo>
                <a:lnTo>
                  <a:pt x="1610790" y="385038"/>
                </a:lnTo>
                <a:lnTo>
                  <a:pt x="1631457" y="371109"/>
                </a:lnTo>
                <a:lnTo>
                  <a:pt x="1645386" y="350442"/>
                </a:lnTo>
                <a:lnTo>
                  <a:pt x="1650492" y="325120"/>
                </a:lnTo>
                <a:lnTo>
                  <a:pt x="1650492" y="65024"/>
                </a:lnTo>
                <a:lnTo>
                  <a:pt x="1645386" y="39701"/>
                </a:lnTo>
                <a:lnTo>
                  <a:pt x="1631457" y="19034"/>
                </a:lnTo>
                <a:lnTo>
                  <a:pt x="1610790" y="5105"/>
                </a:lnTo>
                <a:lnTo>
                  <a:pt x="1585468" y="0"/>
                </a:lnTo>
                <a:close/>
              </a:path>
            </a:pathLst>
          </a:custGeom>
          <a:solidFill>
            <a:srgbClr val="92B93A"/>
          </a:solidFill>
        </p:spPr>
        <p:txBody>
          <a:bodyPr wrap="square" lIns="0" tIns="0" rIns="0" bIns="0" rtlCol="0"/>
          <a:lstStyle/>
          <a:p/>
        </p:txBody>
      </p:sp>
      <p:sp>
        <p:nvSpPr>
          <p:cNvPr id="29" name="object 29"/>
          <p:cNvSpPr txBox="1"/>
          <p:nvPr/>
        </p:nvSpPr>
        <p:spPr>
          <a:xfrm>
            <a:off x="10337418" y="3961765"/>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客户</a:t>
            </a:r>
            <a:endParaRPr sz="1200">
              <a:latin typeface="微软雅黑"/>
              <a:cs typeface="微软雅黑"/>
            </a:endParaRPr>
          </a:p>
        </p:txBody>
      </p:sp>
      <p:sp>
        <p:nvSpPr>
          <p:cNvPr id="30" name="object 30"/>
          <p:cNvSpPr/>
          <p:nvPr/>
        </p:nvSpPr>
        <p:spPr>
          <a:xfrm>
            <a:off x="854963" y="3863340"/>
            <a:ext cx="1949450" cy="2403475"/>
          </a:xfrm>
          <a:custGeom>
            <a:avLst/>
            <a:gdLst/>
            <a:ahLst/>
            <a:cxnLst/>
            <a:rect l="l" t="t" r="r" b="b"/>
            <a:pathLst>
              <a:path w="1949450" h="2403475">
                <a:moveTo>
                  <a:pt x="0" y="324866"/>
                </a:moveTo>
                <a:lnTo>
                  <a:pt x="3522" y="276852"/>
                </a:lnTo>
                <a:lnTo>
                  <a:pt x="13755" y="231028"/>
                </a:lnTo>
                <a:lnTo>
                  <a:pt x="30195" y="187896"/>
                </a:lnTo>
                <a:lnTo>
                  <a:pt x="52339" y="147958"/>
                </a:lnTo>
                <a:lnTo>
                  <a:pt x="79687" y="111716"/>
                </a:lnTo>
                <a:lnTo>
                  <a:pt x="111734" y="79673"/>
                </a:lnTo>
                <a:lnTo>
                  <a:pt x="147978" y="52329"/>
                </a:lnTo>
                <a:lnTo>
                  <a:pt x="187918" y="30188"/>
                </a:lnTo>
                <a:lnTo>
                  <a:pt x="231049" y="13751"/>
                </a:lnTo>
                <a:lnTo>
                  <a:pt x="276870" y="3521"/>
                </a:lnTo>
                <a:lnTo>
                  <a:pt x="324878" y="0"/>
                </a:lnTo>
                <a:lnTo>
                  <a:pt x="1624330" y="0"/>
                </a:lnTo>
                <a:lnTo>
                  <a:pt x="1672343" y="3521"/>
                </a:lnTo>
                <a:lnTo>
                  <a:pt x="1718167" y="13751"/>
                </a:lnTo>
                <a:lnTo>
                  <a:pt x="1761299" y="30188"/>
                </a:lnTo>
                <a:lnTo>
                  <a:pt x="1801237" y="52329"/>
                </a:lnTo>
                <a:lnTo>
                  <a:pt x="1837479" y="79673"/>
                </a:lnTo>
                <a:lnTo>
                  <a:pt x="1869522" y="111716"/>
                </a:lnTo>
                <a:lnTo>
                  <a:pt x="1896866" y="147958"/>
                </a:lnTo>
                <a:lnTo>
                  <a:pt x="1919007" y="187896"/>
                </a:lnTo>
                <a:lnTo>
                  <a:pt x="1935444" y="231028"/>
                </a:lnTo>
                <a:lnTo>
                  <a:pt x="1945674" y="276852"/>
                </a:lnTo>
                <a:lnTo>
                  <a:pt x="1949196" y="324866"/>
                </a:lnTo>
                <a:lnTo>
                  <a:pt x="1949196" y="2078469"/>
                </a:lnTo>
                <a:lnTo>
                  <a:pt x="1945674" y="2126477"/>
                </a:lnTo>
                <a:lnTo>
                  <a:pt x="1935444" y="2172298"/>
                </a:lnTo>
                <a:lnTo>
                  <a:pt x="1919007" y="2215429"/>
                </a:lnTo>
                <a:lnTo>
                  <a:pt x="1896866" y="2255369"/>
                </a:lnTo>
                <a:lnTo>
                  <a:pt x="1869522" y="2291613"/>
                </a:lnTo>
                <a:lnTo>
                  <a:pt x="1837479" y="2323660"/>
                </a:lnTo>
                <a:lnTo>
                  <a:pt x="1801237" y="2351008"/>
                </a:lnTo>
                <a:lnTo>
                  <a:pt x="1761299" y="2373152"/>
                </a:lnTo>
                <a:lnTo>
                  <a:pt x="1718167" y="2389592"/>
                </a:lnTo>
                <a:lnTo>
                  <a:pt x="1672343" y="2399825"/>
                </a:lnTo>
                <a:lnTo>
                  <a:pt x="1624330" y="2403348"/>
                </a:lnTo>
                <a:lnTo>
                  <a:pt x="324878" y="2403348"/>
                </a:lnTo>
                <a:lnTo>
                  <a:pt x="276870" y="2399825"/>
                </a:lnTo>
                <a:lnTo>
                  <a:pt x="231049" y="2389592"/>
                </a:lnTo>
                <a:lnTo>
                  <a:pt x="187918" y="2373152"/>
                </a:lnTo>
                <a:lnTo>
                  <a:pt x="147978" y="2351008"/>
                </a:lnTo>
                <a:lnTo>
                  <a:pt x="111734" y="2323660"/>
                </a:lnTo>
                <a:lnTo>
                  <a:pt x="79687" y="2291613"/>
                </a:lnTo>
                <a:lnTo>
                  <a:pt x="52339" y="2255369"/>
                </a:lnTo>
                <a:lnTo>
                  <a:pt x="30195" y="2215429"/>
                </a:lnTo>
                <a:lnTo>
                  <a:pt x="13755" y="2172298"/>
                </a:lnTo>
                <a:lnTo>
                  <a:pt x="3522" y="2126477"/>
                </a:lnTo>
                <a:lnTo>
                  <a:pt x="0" y="2078469"/>
                </a:lnTo>
                <a:lnTo>
                  <a:pt x="0" y="324866"/>
                </a:lnTo>
                <a:close/>
              </a:path>
            </a:pathLst>
          </a:custGeom>
          <a:ln w="12192">
            <a:solidFill>
              <a:srgbClr val="1D9ED2"/>
            </a:solidFill>
            <a:prstDash val="dash"/>
          </a:ln>
        </p:spPr>
        <p:txBody>
          <a:bodyPr wrap="square" lIns="0" tIns="0" rIns="0" bIns="0" rtlCol="0"/>
          <a:lstStyle/>
          <a:p/>
        </p:txBody>
      </p:sp>
      <p:sp>
        <p:nvSpPr>
          <p:cNvPr id="31" name="object 31"/>
          <p:cNvSpPr/>
          <p:nvPr/>
        </p:nvSpPr>
        <p:spPr>
          <a:xfrm>
            <a:off x="1830070" y="3520185"/>
            <a:ext cx="5974080" cy="259715"/>
          </a:xfrm>
          <a:custGeom>
            <a:avLst/>
            <a:gdLst/>
            <a:ahLst/>
            <a:cxnLst/>
            <a:rect l="l" t="t" r="r" b="b"/>
            <a:pathLst>
              <a:path w="5974080" h="259714">
                <a:moveTo>
                  <a:pt x="5942330" y="0"/>
                </a:moveTo>
                <a:lnTo>
                  <a:pt x="0" y="0"/>
                </a:lnTo>
                <a:lnTo>
                  <a:pt x="0" y="259714"/>
                </a:lnTo>
                <a:lnTo>
                  <a:pt x="12700" y="259714"/>
                </a:lnTo>
                <a:lnTo>
                  <a:pt x="12700" y="12700"/>
                </a:lnTo>
                <a:lnTo>
                  <a:pt x="6350" y="12700"/>
                </a:lnTo>
                <a:lnTo>
                  <a:pt x="12700" y="6350"/>
                </a:lnTo>
                <a:lnTo>
                  <a:pt x="5942330" y="6350"/>
                </a:lnTo>
                <a:lnTo>
                  <a:pt x="5942330" y="0"/>
                </a:lnTo>
                <a:close/>
              </a:path>
              <a:path w="5974080" h="259714">
                <a:moveTo>
                  <a:pt x="5929630" y="169418"/>
                </a:moveTo>
                <a:lnTo>
                  <a:pt x="5897880" y="169418"/>
                </a:lnTo>
                <a:lnTo>
                  <a:pt x="5935980" y="245618"/>
                </a:lnTo>
                <a:lnTo>
                  <a:pt x="5967730" y="182118"/>
                </a:lnTo>
                <a:lnTo>
                  <a:pt x="5929630" y="182118"/>
                </a:lnTo>
                <a:lnTo>
                  <a:pt x="5929630" y="169418"/>
                </a:lnTo>
                <a:close/>
              </a:path>
              <a:path w="5974080" h="259714">
                <a:moveTo>
                  <a:pt x="5929630" y="6350"/>
                </a:moveTo>
                <a:lnTo>
                  <a:pt x="5929630" y="182118"/>
                </a:lnTo>
                <a:lnTo>
                  <a:pt x="5942330" y="182118"/>
                </a:lnTo>
                <a:lnTo>
                  <a:pt x="5942330" y="12700"/>
                </a:lnTo>
                <a:lnTo>
                  <a:pt x="5935980" y="12700"/>
                </a:lnTo>
                <a:lnTo>
                  <a:pt x="5929630" y="6350"/>
                </a:lnTo>
                <a:close/>
              </a:path>
              <a:path w="5974080" h="259714">
                <a:moveTo>
                  <a:pt x="5974080" y="169418"/>
                </a:moveTo>
                <a:lnTo>
                  <a:pt x="5942330" y="169418"/>
                </a:lnTo>
                <a:lnTo>
                  <a:pt x="5942330" y="182118"/>
                </a:lnTo>
                <a:lnTo>
                  <a:pt x="5967730" y="182118"/>
                </a:lnTo>
                <a:lnTo>
                  <a:pt x="5974080" y="169418"/>
                </a:lnTo>
                <a:close/>
              </a:path>
              <a:path w="5974080" h="259714">
                <a:moveTo>
                  <a:pt x="12700" y="6350"/>
                </a:moveTo>
                <a:lnTo>
                  <a:pt x="6350" y="12700"/>
                </a:lnTo>
                <a:lnTo>
                  <a:pt x="12700" y="12700"/>
                </a:lnTo>
                <a:lnTo>
                  <a:pt x="12700" y="6350"/>
                </a:lnTo>
                <a:close/>
              </a:path>
              <a:path w="5974080" h="259714">
                <a:moveTo>
                  <a:pt x="5929630" y="6350"/>
                </a:moveTo>
                <a:lnTo>
                  <a:pt x="12700" y="6350"/>
                </a:lnTo>
                <a:lnTo>
                  <a:pt x="12700" y="12700"/>
                </a:lnTo>
                <a:lnTo>
                  <a:pt x="5929630" y="12700"/>
                </a:lnTo>
                <a:lnTo>
                  <a:pt x="5929630" y="6350"/>
                </a:lnTo>
                <a:close/>
              </a:path>
              <a:path w="5974080" h="259714">
                <a:moveTo>
                  <a:pt x="5942330" y="6350"/>
                </a:moveTo>
                <a:lnTo>
                  <a:pt x="5929630" y="6350"/>
                </a:lnTo>
                <a:lnTo>
                  <a:pt x="5935980" y="12700"/>
                </a:lnTo>
                <a:lnTo>
                  <a:pt x="5942330" y="12700"/>
                </a:lnTo>
                <a:lnTo>
                  <a:pt x="5942330" y="6350"/>
                </a:lnTo>
                <a:close/>
              </a:path>
            </a:pathLst>
          </a:custGeom>
          <a:solidFill>
            <a:srgbClr val="929AA4"/>
          </a:solidFill>
        </p:spPr>
        <p:txBody>
          <a:bodyPr wrap="square" lIns="0" tIns="0" rIns="0" bIns="0" rtlCol="0"/>
          <a:lstStyle/>
          <a:p/>
        </p:txBody>
      </p:sp>
      <p:sp>
        <p:nvSpPr>
          <p:cNvPr id="32" name="object 32"/>
          <p:cNvSpPr/>
          <p:nvPr/>
        </p:nvSpPr>
        <p:spPr>
          <a:xfrm>
            <a:off x="1823973" y="6344411"/>
            <a:ext cx="5974080" cy="234950"/>
          </a:xfrm>
          <a:custGeom>
            <a:avLst/>
            <a:gdLst/>
            <a:ahLst/>
            <a:cxnLst/>
            <a:rect l="l" t="t" r="r" b="b"/>
            <a:pathLst>
              <a:path w="5974080" h="234950">
                <a:moveTo>
                  <a:pt x="12700" y="0"/>
                </a:moveTo>
                <a:lnTo>
                  <a:pt x="0" y="0"/>
                </a:lnTo>
                <a:lnTo>
                  <a:pt x="0" y="234949"/>
                </a:lnTo>
                <a:lnTo>
                  <a:pt x="5942330" y="234949"/>
                </a:lnTo>
                <a:lnTo>
                  <a:pt x="5942330" y="228599"/>
                </a:lnTo>
                <a:lnTo>
                  <a:pt x="12700" y="228599"/>
                </a:lnTo>
                <a:lnTo>
                  <a:pt x="6350" y="222249"/>
                </a:lnTo>
                <a:lnTo>
                  <a:pt x="12700" y="222249"/>
                </a:lnTo>
                <a:lnTo>
                  <a:pt x="12700" y="0"/>
                </a:lnTo>
                <a:close/>
              </a:path>
              <a:path w="5974080" h="234950">
                <a:moveTo>
                  <a:pt x="12700" y="222249"/>
                </a:moveTo>
                <a:lnTo>
                  <a:pt x="6350" y="222249"/>
                </a:lnTo>
                <a:lnTo>
                  <a:pt x="12700" y="228599"/>
                </a:lnTo>
                <a:lnTo>
                  <a:pt x="12700" y="222249"/>
                </a:lnTo>
                <a:close/>
              </a:path>
              <a:path w="5974080" h="234950">
                <a:moveTo>
                  <a:pt x="5929630" y="222249"/>
                </a:moveTo>
                <a:lnTo>
                  <a:pt x="12700" y="222249"/>
                </a:lnTo>
                <a:lnTo>
                  <a:pt x="12700" y="228599"/>
                </a:lnTo>
                <a:lnTo>
                  <a:pt x="5929630" y="228599"/>
                </a:lnTo>
                <a:lnTo>
                  <a:pt x="5929630" y="222249"/>
                </a:lnTo>
                <a:close/>
              </a:path>
              <a:path w="5974080" h="234950">
                <a:moveTo>
                  <a:pt x="5942330" y="63500"/>
                </a:moveTo>
                <a:lnTo>
                  <a:pt x="5929630" y="63500"/>
                </a:lnTo>
                <a:lnTo>
                  <a:pt x="5929630" y="228599"/>
                </a:lnTo>
                <a:lnTo>
                  <a:pt x="5935980" y="222249"/>
                </a:lnTo>
                <a:lnTo>
                  <a:pt x="5942330" y="222249"/>
                </a:lnTo>
                <a:lnTo>
                  <a:pt x="5942330" y="63500"/>
                </a:lnTo>
                <a:close/>
              </a:path>
              <a:path w="5974080" h="234950">
                <a:moveTo>
                  <a:pt x="5942330" y="222249"/>
                </a:moveTo>
                <a:lnTo>
                  <a:pt x="5935980" y="222249"/>
                </a:lnTo>
                <a:lnTo>
                  <a:pt x="5929630" y="228599"/>
                </a:lnTo>
                <a:lnTo>
                  <a:pt x="5942330" y="228599"/>
                </a:lnTo>
                <a:lnTo>
                  <a:pt x="5942330" y="222249"/>
                </a:lnTo>
                <a:close/>
              </a:path>
              <a:path w="5974080" h="234950">
                <a:moveTo>
                  <a:pt x="5935980" y="0"/>
                </a:moveTo>
                <a:lnTo>
                  <a:pt x="5897880" y="76200"/>
                </a:lnTo>
                <a:lnTo>
                  <a:pt x="5929630" y="76200"/>
                </a:lnTo>
                <a:lnTo>
                  <a:pt x="5929630" y="63500"/>
                </a:lnTo>
                <a:lnTo>
                  <a:pt x="5967730" y="63500"/>
                </a:lnTo>
                <a:lnTo>
                  <a:pt x="5935980" y="0"/>
                </a:lnTo>
                <a:close/>
              </a:path>
              <a:path w="5974080" h="234950">
                <a:moveTo>
                  <a:pt x="5967730" y="63500"/>
                </a:moveTo>
                <a:lnTo>
                  <a:pt x="5942330" y="63500"/>
                </a:lnTo>
                <a:lnTo>
                  <a:pt x="5942330" y="76200"/>
                </a:lnTo>
                <a:lnTo>
                  <a:pt x="5974080" y="76200"/>
                </a:lnTo>
                <a:lnTo>
                  <a:pt x="5967730" y="63500"/>
                </a:lnTo>
                <a:close/>
              </a:path>
            </a:pathLst>
          </a:custGeom>
          <a:solidFill>
            <a:srgbClr val="929AA4"/>
          </a:solidFill>
        </p:spPr>
        <p:txBody>
          <a:bodyPr wrap="square" lIns="0" tIns="0" rIns="0" bIns="0" rtlCol="0"/>
          <a:lstStyle/>
          <a:p/>
        </p:txBody>
      </p:sp>
      <p:sp>
        <p:nvSpPr>
          <p:cNvPr id="33" name="object 33"/>
          <p:cNvSpPr/>
          <p:nvPr/>
        </p:nvSpPr>
        <p:spPr>
          <a:xfrm>
            <a:off x="5931408" y="5977166"/>
            <a:ext cx="742950" cy="76200"/>
          </a:xfrm>
          <a:custGeom>
            <a:avLst/>
            <a:gdLst/>
            <a:ahLst/>
            <a:cxnLst/>
            <a:rect l="l" t="t" r="r" b="b"/>
            <a:pathLst>
              <a:path w="742950" h="76200">
                <a:moveTo>
                  <a:pt x="730288" y="31737"/>
                </a:moveTo>
                <a:lnTo>
                  <a:pt x="679449" y="31737"/>
                </a:lnTo>
                <a:lnTo>
                  <a:pt x="679449" y="44437"/>
                </a:lnTo>
                <a:lnTo>
                  <a:pt x="666749" y="44442"/>
                </a:lnTo>
                <a:lnTo>
                  <a:pt x="666749" y="76199"/>
                </a:lnTo>
                <a:lnTo>
                  <a:pt x="742949" y="38061"/>
                </a:lnTo>
                <a:lnTo>
                  <a:pt x="730288" y="31737"/>
                </a:lnTo>
                <a:close/>
              </a:path>
              <a:path w="742950" h="76200">
                <a:moveTo>
                  <a:pt x="666749" y="31742"/>
                </a:moveTo>
                <a:lnTo>
                  <a:pt x="0" y="32042"/>
                </a:lnTo>
                <a:lnTo>
                  <a:pt x="0" y="44742"/>
                </a:lnTo>
                <a:lnTo>
                  <a:pt x="666749" y="44442"/>
                </a:lnTo>
                <a:lnTo>
                  <a:pt x="666749" y="31742"/>
                </a:lnTo>
                <a:close/>
              </a:path>
              <a:path w="742950" h="76200">
                <a:moveTo>
                  <a:pt x="679449" y="31737"/>
                </a:moveTo>
                <a:lnTo>
                  <a:pt x="666749" y="31742"/>
                </a:lnTo>
                <a:lnTo>
                  <a:pt x="666749" y="44442"/>
                </a:lnTo>
                <a:lnTo>
                  <a:pt x="679449" y="44437"/>
                </a:lnTo>
                <a:lnTo>
                  <a:pt x="679449" y="31737"/>
                </a:lnTo>
                <a:close/>
              </a:path>
              <a:path w="742950" h="76200">
                <a:moveTo>
                  <a:pt x="666749" y="0"/>
                </a:moveTo>
                <a:lnTo>
                  <a:pt x="666749" y="31742"/>
                </a:lnTo>
                <a:lnTo>
                  <a:pt x="730288" y="31737"/>
                </a:lnTo>
                <a:lnTo>
                  <a:pt x="666749" y="0"/>
                </a:lnTo>
                <a:close/>
              </a:path>
            </a:pathLst>
          </a:custGeom>
          <a:solidFill>
            <a:srgbClr val="929AA4"/>
          </a:solidFill>
        </p:spPr>
        <p:txBody>
          <a:bodyPr wrap="square" lIns="0" tIns="0" rIns="0" bIns="0" rtlCol="0"/>
          <a:lstStyle/>
          <a:p/>
        </p:txBody>
      </p:sp>
      <p:sp>
        <p:nvSpPr>
          <p:cNvPr id="34" name="object 34"/>
          <p:cNvSpPr/>
          <p:nvPr/>
        </p:nvSpPr>
        <p:spPr>
          <a:xfrm>
            <a:off x="5931408" y="6150864"/>
            <a:ext cx="742950" cy="76200"/>
          </a:xfrm>
          <a:custGeom>
            <a:avLst/>
            <a:gdLst/>
            <a:ahLst/>
            <a:cxnLst/>
            <a:rect l="l" t="t" r="r" b="b"/>
            <a:pathLst>
              <a:path w="742950" h="76200">
                <a:moveTo>
                  <a:pt x="76200" y="0"/>
                </a:moveTo>
                <a:lnTo>
                  <a:pt x="0" y="38100"/>
                </a:lnTo>
                <a:lnTo>
                  <a:pt x="76200" y="76200"/>
                </a:lnTo>
                <a:lnTo>
                  <a:pt x="76200" y="44450"/>
                </a:lnTo>
                <a:lnTo>
                  <a:pt x="63500" y="44450"/>
                </a:lnTo>
                <a:lnTo>
                  <a:pt x="63500" y="31750"/>
                </a:lnTo>
                <a:lnTo>
                  <a:pt x="76200" y="31750"/>
                </a:lnTo>
                <a:lnTo>
                  <a:pt x="76200" y="0"/>
                </a:lnTo>
                <a:close/>
              </a:path>
              <a:path w="742950" h="76200">
                <a:moveTo>
                  <a:pt x="76200" y="31750"/>
                </a:moveTo>
                <a:lnTo>
                  <a:pt x="63500" y="31750"/>
                </a:lnTo>
                <a:lnTo>
                  <a:pt x="63500" y="44450"/>
                </a:lnTo>
                <a:lnTo>
                  <a:pt x="76200" y="44450"/>
                </a:lnTo>
                <a:lnTo>
                  <a:pt x="76200" y="31750"/>
                </a:lnTo>
                <a:close/>
              </a:path>
              <a:path w="742950" h="76200">
                <a:moveTo>
                  <a:pt x="742949" y="31750"/>
                </a:moveTo>
                <a:lnTo>
                  <a:pt x="76200" y="31750"/>
                </a:lnTo>
                <a:lnTo>
                  <a:pt x="76200" y="44450"/>
                </a:lnTo>
                <a:lnTo>
                  <a:pt x="742949" y="44450"/>
                </a:lnTo>
                <a:lnTo>
                  <a:pt x="742949" y="31750"/>
                </a:lnTo>
                <a:close/>
              </a:path>
            </a:pathLst>
          </a:custGeom>
          <a:solidFill>
            <a:srgbClr val="929AA4"/>
          </a:solidFill>
        </p:spPr>
        <p:txBody>
          <a:bodyPr wrap="square" lIns="0" tIns="0" rIns="0" bIns="0" rtlCol="0"/>
          <a:lstStyle/>
          <a:p/>
        </p:txBody>
      </p:sp>
      <p:sp>
        <p:nvSpPr>
          <p:cNvPr id="35" name="object 35"/>
          <p:cNvSpPr/>
          <p:nvPr/>
        </p:nvSpPr>
        <p:spPr>
          <a:xfrm>
            <a:off x="7851647" y="4351020"/>
            <a:ext cx="76200" cy="1339215"/>
          </a:xfrm>
          <a:custGeom>
            <a:avLst/>
            <a:gdLst/>
            <a:ahLst/>
            <a:cxnLst/>
            <a:rect l="l" t="t" r="r" b="b"/>
            <a:pathLst>
              <a:path w="76200" h="1339214">
                <a:moveTo>
                  <a:pt x="31750" y="1262697"/>
                </a:moveTo>
                <a:lnTo>
                  <a:pt x="0" y="1262697"/>
                </a:lnTo>
                <a:lnTo>
                  <a:pt x="38100" y="1338897"/>
                </a:lnTo>
                <a:lnTo>
                  <a:pt x="69850" y="1275397"/>
                </a:lnTo>
                <a:lnTo>
                  <a:pt x="31750" y="1275397"/>
                </a:lnTo>
                <a:lnTo>
                  <a:pt x="31750" y="1262697"/>
                </a:lnTo>
                <a:close/>
              </a:path>
              <a:path w="76200" h="1339214">
                <a:moveTo>
                  <a:pt x="44450" y="0"/>
                </a:moveTo>
                <a:lnTo>
                  <a:pt x="31750" y="0"/>
                </a:lnTo>
                <a:lnTo>
                  <a:pt x="31750" y="1275397"/>
                </a:lnTo>
                <a:lnTo>
                  <a:pt x="44450" y="1275397"/>
                </a:lnTo>
                <a:lnTo>
                  <a:pt x="44450" y="0"/>
                </a:lnTo>
                <a:close/>
              </a:path>
              <a:path w="76200" h="1339214">
                <a:moveTo>
                  <a:pt x="76200" y="1262697"/>
                </a:moveTo>
                <a:lnTo>
                  <a:pt x="44450" y="1262697"/>
                </a:lnTo>
                <a:lnTo>
                  <a:pt x="44450" y="1275397"/>
                </a:lnTo>
                <a:lnTo>
                  <a:pt x="69850" y="1275397"/>
                </a:lnTo>
                <a:lnTo>
                  <a:pt x="76200" y="1262697"/>
                </a:lnTo>
                <a:close/>
              </a:path>
            </a:pathLst>
          </a:custGeom>
          <a:solidFill>
            <a:srgbClr val="929AA4"/>
          </a:solidFill>
        </p:spPr>
        <p:txBody>
          <a:bodyPr wrap="square" lIns="0" tIns="0" rIns="0" bIns="0" rtlCol="0"/>
          <a:lstStyle/>
          <a:p/>
        </p:txBody>
      </p:sp>
      <p:sp>
        <p:nvSpPr>
          <p:cNvPr id="36" name="object 36"/>
          <p:cNvSpPr/>
          <p:nvPr/>
        </p:nvSpPr>
        <p:spPr>
          <a:xfrm>
            <a:off x="7589519" y="4351020"/>
            <a:ext cx="76200" cy="1339215"/>
          </a:xfrm>
          <a:custGeom>
            <a:avLst/>
            <a:gdLst/>
            <a:ahLst/>
            <a:cxnLst/>
            <a:rect l="l" t="t" r="r" b="b"/>
            <a:pathLst>
              <a:path w="76200" h="1339214">
                <a:moveTo>
                  <a:pt x="44450" y="63499"/>
                </a:moveTo>
                <a:lnTo>
                  <a:pt x="31750" y="63499"/>
                </a:lnTo>
                <a:lnTo>
                  <a:pt x="31750" y="1338897"/>
                </a:lnTo>
                <a:lnTo>
                  <a:pt x="44450" y="1338897"/>
                </a:lnTo>
                <a:lnTo>
                  <a:pt x="44450" y="63499"/>
                </a:lnTo>
                <a:close/>
              </a:path>
              <a:path w="76200" h="1339214">
                <a:moveTo>
                  <a:pt x="38100" y="0"/>
                </a:moveTo>
                <a:lnTo>
                  <a:pt x="0" y="76199"/>
                </a:lnTo>
                <a:lnTo>
                  <a:pt x="31750" y="76199"/>
                </a:lnTo>
                <a:lnTo>
                  <a:pt x="31750" y="63499"/>
                </a:lnTo>
                <a:lnTo>
                  <a:pt x="69850" y="63499"/>
                </a:lnTo>
                <a:lnTo>
                  <a:pt x="38100" y="0"/>
                </a:lnTo>
                <a:close/>
              </a:path>
              <a:path w="76200" h="1339214">
                <a:moveTo>
                  <a:pt x="69850" y="63499"/>
                </a:moveTo>
                <a:lnTo>
                  <a:pt x="44450" y="63499"/>
                </a:lnTo>
                <a:lnTo>
                  <a:pt x="44450" y="76199"/>
                </a:lnTo>
                <a:lnTo>
                  <a:pt x="76200" y="76199"/>
                </a:lnTo>
                <a:lnTo>
                  <a:pt x="69850" y="63499"/>
                </a:lnTo>
                <a:close/>
              </a:path>
            </a:pathLst>
          </a:custGeom>
          <a:solidFill>
            <a:srgbClr val="929AA4"/>
          </a:solidFill>
        </p:spPr>
        <p:txBody>
          <a:bodyPr wrap="square" lIns="0" tIns="0" rIns="0" bIns="0" rtlCol="0"/>
          <a:lstStyle/>
          <a:p/>
        </p:txBody>
      </p:sp>
      <p:sp>
        <p:nvSpPr>
          <p:cNvPr id="37" name="object 37"/>
          <p:cNvSpPr/>
          <p:nvPr/>
        </p:nvSpPr>
        <p:spPr>
          <a:xfrm>
            <a:off x="1792223" y="4511040"/>
            <a:ext cx="76200" cy="1077595"/>
          </a:xfrm>
          <a:custGeom>
            <a:avLst/>
            <a:gdLst/>
            <a:ahLst/>
            <a:cxnLst/>
            <a:rect l="l" t="t" r="r" b="b"/>
            <a:pathLst>
              <a:path w="76200" h="1077595">
                <a:moveTo>
                  <a:pt x="31750" y="1001014"/>
                </a:moveTo>
                <a:lnTo>
                  <a:pt x="0" y="1001014"/>
                </a:lnTo>
                <a:lnTo>
                  <a:pt x="38100" y="1077188"/>
                </a:lnTo>
                <a:lnTo>
                  <a:pt x="69847" y="1013714"/>
                </a:lnTo>
                <a:lnTo>
                  <a:pt x="31750" y="1013714"/>
                </a:lnTo>
                <a:lnTo>
                  <a:pt x="31750" y="1001014"/>
                </a:lnTo>
                <a:close/>
              </a:path>
              <a:path w="76200" h="1077595">
                <a:moveTo>
                  <a:pt x="44450" y="0"/>
                </a:moveTo>
                <a:lnTo>
                  <a:pt x="31750" y="0"/>
                </a:lnTo>
                <a:lnTo>
                  <a:pt x="31750" y="1013714"/>
                </a:lnTo>
                <a:lnTo>
                  <a:pt x="44450" y="1013714"/>
                </a:lnTo>
                <a:lnTo>
                  <a:pt x="44450" y="0"/>
                </a:lnTo>
                <a:close/>
              </a:path>
              <a:path w="76200" h="1077595">
                <a:moveTo>
                  <a:pt x="76200" y="1001014"/>
                </a:moveTo>
                <a:lnTo>
                  <a:pt x="44450" y="1001014"/>
                </a:lnTo>
                <a:lnTo>
                  <a:pt x="44450" y="1013714"/>
                </a:lnTo>
                <a:lnTo>
                  <a:pt x="69847" y="1013714"/>
                </a:lnTo>
                <a:lnTo>
                  <a:pt x="76200" y="1001014"/>
                </a:lnTo>
                <a:close/>
              </a:path>
            </a:pathLst>
          </a:custGeom>
          <a:solidFill>
            <a:srgbClr val="929AA4"/>
          </a:solidFill>
        </p:spPr>
        <p:txBody>
          <a:bodyPr wrap="square" lIns="0" tIns="0" rIns="0" bIns="0" rtlCol="0"/>
          <a:lstStyle/>
          <a:p/>
        </p:txBody>
      </p:sp>
      <p:sp>
        <p:nvSpPr>
          <p:cNvPr id="38" name="object 38"/>
          <p:cNvSpPr txBox="1"/>
          <p:nvPr/>
        </p:nvSpPr>
        <p:spPr>
          <a:xfrm>
            <a:off x="8711945" y="3814953"/>
            <a:ext cx="657860"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产品、服务</a:t>
            </a:r>
            <a:endParaRPr sz="1000">
              <a:latin typeface="微软雅黑"/>
              <a:cs typeface="微软雅黑"/>
            </a:endParaRPr>
          </a:p>
        </p:txBody>
      </p:sp>
      <p:sp>
        <p:nvSpPr>
          <p:cNvPr id="39" name="object 39"/>
          <p:cNvSpPr txBox="1"/>
          <p:nvPr/>
        </p:nvSpPr>
        <p:spPr>
          <a:xfrm>
            <a:off x="8741791" y="5834888"/>
            <a:ext cx="657860"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数据、产品</a:t>
            </a:r>
            <a:endParaRPr sz="1000">
              <a:latin typeface="微软雅黑"/>
              <a:cs typeface="微软雅黑"/>
            </a:endParaRPr>
          </a:p>
        </p:txBody>
      </p:sp>
      <p:sp>
        <p:nvSpPr>
          <p:cNvPr id="40" name="object 40"/>
          <p:cNvSpPr txBox="1"/>
          <p:nvPr/>
        </p:nvSpPr>
        <p:spPr>
          <a:xfrm>
            <a:off x="4212716" y="6392976"/>
            <a:ext cx="784860"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硬件、云服务</a:t>
            </a:r>
            <a:endParaRPr sz="1000">
              <a:latin typeface="微软雅黑"/>
              <a:cs typeface="微软雅黑"/>
            </a:endParaRPr>
          </a:p>
        </p:txBody>
      </p:sp>
      <p:sp>
        <p:nvSpPr>
          <p:cNvPr id="41" name="object 41"/>
          <p:cNvSpPr txBox="1"/>
          <p:nvPr/>
        </p:nvSpPr>
        <p:spPr>
          <a:xfrm>
            <a:off x="3031998" y="5205221"/>
            <a:ext cx="531495"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软件集成</a:t>
            </a:r>
            <a:endParaRPr sz="1000">
              <a:latin typeface="微软雅黑"/>
              <a:cs typeface="微软雅黑"/>
            </a:endParaRPr>
          </a:p>
        </p:txBody>
      </p:sp>
      <p:sp>
        <p:nvSpPr>
          <p:cNvPr id="42" name="object 42"/>
          <p:cNvSpPr txBox="1"/>
          <p:nvPr/>
        </p:nvSpPr>
        <p:spPr>
          <a:xfrm>
            <a:off x="829767" y="1281938"/>
            <a:ext cx="10824210" cy="2184400"/>
          </a:xfrm>
          <a:prstGeom prst="rect">
            <a:avLst/>
          </a:prstGeom>
        </p:spPr>
        <p:txBody>
          <a:bodyPr wrap="square" lIns="0" tIns="0" rIns="0" bIns="0" rtlCol="0" vert="horz">
            <a:spAutoFit/>
          </a:bodyPr>
          <a:lstStyle/>
          <a:p>
            <a:pPr marL="12700">
              <a:lnSpc>
                <a:spcPct val="100000"/>
              </a:lnSpc>
            </a:pPr>
            <a:r>
              <a:rPr dirty="0" sz="1400" spc="540">
                <a:solidFill>
                  <a:srgbClr val="1A9FD2"/>
                </a:solidFill>
                <a:latin typeface="Arial Unicode MS"/>
                <a:cs typeface="Arial Unicode MS"/>
              </a:rPr>
              <a:t>◆</a:t>
            </a:r>
            <a:r>
              <a:rPr dirty="0" sz="1400" spc="390">
                <a:solidFill>
                  <a:srgbClr val="1A9FD2"/>
                </a:solidFill>
                <a:latin typeface="Arial Unicode MS"/>
                <a:cs typeface="Arial Unicode MS"/>
              </a:rPr>
              <a:t> </a:t>
            </a:r>
            <a:r>
              <a:rPr dirty="0" sz="1400">
                <a:solidFill>
                  <a:srgbClr val="5E666F"/>
                </a:solidFill>
                <a:latin typeface="微软雅黑"/>
                <a:cs typeface="微软雅黑"/>
              </a:rPr>
              <a:t>开放银行基于金融科技，形成以商业银行为中心的开放生态结构，实现</a:t>
            </a:r>
            <a:r>
              <a:rPr dirty="0" sz="1400" b="1" i="1">
                <a:solidFill>
                  <a:srgbClr val="1A9FD2"/>
                </a:solidFill>
                <a:latin typeface="微软雅黑"/>
                <a:cs typeface="微软雅黑"/>
              </a:rPr>
              <a:t>银行、场景、客户</a:t>
            </a:r>
            <a:r>
              <a:rPr dirty="0" sz="1400">
                <a:solidFill>
                  <a:srgbClr val="5E666F"/>
                </a:solidFill>
                <a:latin typeface="微软雅黑"/>
                <a:cs typeface="微软雅黑"/>
              </a:rPr>
              <a:t>的无缝连接。</a:t>
            </a:r>
            <a:endParaRPr sz="1400">
              <a:latin typeface="微软雅黑"/>
              <a:cs typeface="微软雅黑"/>
            </a:endParaRPr>
          </a:p>
          <a:p>
            <a:pPr algn="just" marL="299085" marR="5080" indent="-287020">
              <a:lnSpc>
                <a:spcPct val="150000"/>
              </a:lnSpc>
            </a:pPr>
            <a:r>
              <a:rPr dirty="0" sz="1400" spc="540">
                <a:solidFill>
                  <a:srgbClr val="1A9FD2"/>
                </a:solidFill>
                <a:latin typeface="Arial Unicode MS"/>
                <a:cs typeface="Arial Unicode MS"/>
              </a:rPr>
              <a:t>◆ </a:t>
            </a:r>
            <a:r>
              <a:rPr dirty="0" sz="1400" spc="15">
                <a:solidFill>
                  <a:srgbClr val="5E666F"/>
                </a:solidFill>
                <a:latin typeface="微软雅黑"/>
                <a:cs typeface="微软雅黑"/>
              </a:rPr>
              <a:t>开放银行生态结构包括硬件</a:t>
            </a:r>
            <a:r>
              <a:rPr dirty="0" sz="1400" spc="15">
                <a:solidFill>
                  <a:srgbClr val="5E666F"/>
                </a:solidFill>
                <a:latin typeface="Arial"/>
                <a:cs typeface="Arial"/>
              </a:rPr>
              <a:t>/</a:t>
            </a:r>
            <a:r>
              <a:rPr dirty="0" sz="1400" spc="15">
                <a:solidFill>
                  <a:srgbClr val="5E666F"/>
                </a:solidFill>
                <a:latin typeface="微软雅黑"/>
                <a:cs typeface="微软雅黑"/>
              </a:rPr>
              <a:t>数据库服务商、金融云服务商等基础设施提供商，为开放银行其他参与者提供硬件、数据库、云服务等基  </a:t>
            </a:r>
            <a:r>
              <a:rPr dirty="0" sz="1400">
                <a:solidFill>
                  <a:srgbClr val="5E666F"/>
                </a:solidFill>
                <a:latin typeface="微软雅黑"/>
                <a:cs typeface="微软雅黑"/>
              </a:rPr>
              <a:t>础设施支持。另外，金融科技创新公司、银行系金融科技子公司、互联网巨头、传统</a:t>
            </a:r>
            <a:r>
              <a:rPr dirty="0" sz="1400">
                <a:solidFill>
                  <a:srgbClr val="5E666F"/>
                </a:solidFill>
                <a:latin typeface="Arial"/>
                <a:cs typeface="Arial"/>
              </a:rPr>
              <a:t>IT</a:t>
            </a:r>
            <a:r>
              <a:rPr dirty="0" sz="1400">
                <a:solidFill>
                  <a:srgbClr val="5E666F"/>
                </a:solidFill>
                <a:latin typeface="微软雅黑"/>
                <a:cs typeface="微软雅黑"/>
              </a:rPr>
              <a:t>技术服务商和第三方开放银行平台为开放银行提  </a:t>
            </a:r>
            <a:r>
              <a:rPr dirty="0" sz="1400" spc="5">
                <a:solidFill>
                  <a:srgbClr val="5E666F"/>
                </a:solidFill>
                <a:latin typeface="微软雅黑"/>
                <a:cs typeface="微软雅黑"/>
              </a:rPr>
              <a:t>供</a:t>
            </a:r>
            <a:r>
              <a:rPr dirty="0" sz="1400" spc="5">
                <a:solidFill>
                  <a:srgbClr val="5E666F"/>
                </a:solidFill>
                <a:latin typeface="Arial"/>
                <a:cs typeface="Arial"/>
              </a:rPr>
              <a:t>IT</a:t>
            </a:r>
            <a:r>
              <a:rPr dirty="0" sz="1400" spc="5">
                <a:solidFill>
                  <a:srgbClr val="5E666F"/>
                </a:solidFill>
                <a:latin typeface="微软雅黑"/>
                <a:cs typeface="微软雅黑"/>
              </a:rPr>
              <a:t>软件及解决方案，其中，第三方开放银行平台担任开放银行与场景平台（垂直行业企业）的连接器，通常由其他</a:t>
            </a:r>
            <a:r>
              <a:rPr dirty="0" sz="1400" spc="5">
                <a:solidFill>
                  <a:srgbClr val="5E666F"/>
                </a:solidFill>
                <a:latin typeface="Arial"/>
                <a:cs typeface="Arial"/>
              </a:rPr>
              <a:t>IT</a:t>
            </a:r>
            <a:r>
              <a:rPr dirty="0" sz="1400" spc="5">
                <a:solidFill>
                  <a:srgbClr val="5E666F"/>
                </a:solidFill>
                <a:latin typeface="微软雅黑"/>
                <a:cs typeface="微软雅黑"/>
              </a:rPr>
              <a:t>软件及解决方案  </a:t>
            </a:r>
            <a:r>
              <a:rPr dirty="0" sz="1400">
                <a:solidFill>
                  <a:srgbClr val="5E666F"/>
                </a:solidFill>
                <a:latin typeface="微软雅黑"/>
                <a:cs typeface="微软雅黑"/>
              </a:rPr>
              <a:t>提供商兼任。商业银行在获取软硬件支持后，得以将自身的数据和产品向场景平台直接开放或通过第三方开放银行平台间接开放，获得  </a:t>
            </a:r>
            <a:r>
              <a:rPr dirty="0" sz="1400">
                <a:solidFill>
                  <a:srgbClr val="5E666F"/>
                </a:solidFill>
                <a:latin typeface="微软雅黑"/>
                <a:cs typeface="微软雅黑"/>
              </a:rPr>
              <a:t>垂直行业企业的数据、流量和场景。最终，客户通过场景平台获得无缝的银行服务。</a:t>
            </a:r>
            <a:endParaRPr sz="1400">
              <a:latin typeface="微软雅黑"/>
              <a:cs typeface="微软雅黑"/>
            </a:endParaRPr>
          </a:p>
          <a:p>
            <a:pPr>
              <a:lnSpc>
                <a:spcPct val="100000"/>
              </a:lnSpc>
              <a:spcBef>
                <a:spcPts val="9"/>
              </a:spcBef>
            </a:pPr>
            <a:endParaRPr sz="1400">
              <a:latin typeface="Times New Roman"/>
              <a:cs typeface="Times New Roman"/>
            </a:endParaRPr>
          </a:p>
          <a:p>
            <a:pPr marL="3533775">
              <a:lnSpc>
                <a:spcPct val="100000"/>
              </a:lnSpc>
            </a:pPr>
            <a:r>
              <a:rPr dirty="0" sz="1000" spc="-5">
                <a:solidFill>
                  <a:srgbClr val="4E565F"/>
                </a:solidFill>
                <a:latin typeface="微软雅黑"/>
                <a:cs typeface="微软雅黑"/>
              </a:rPr>
              <a:t>硬件、云服务</a:t>
            </a:r>
            <a:endParaRPr sz="1000">
              <a:latin typeface="微软雅黑"/>
              <a:cs typeface="微软雅黑"/>
            </a:endParaRPr>
          </a:p>
        </p:txBody>
      </p:sp>
      <p:sp>
        <p:nvSpPr>
          <p:cNvPr id="43" name="object 43"/>
          <p:cNvSpPr txBox="1"/>
          <p:nvPr/>
        </p:nvSpPr>
        <p:spPr>
          <a:xfrm>
            <a:off x="2938398" y="4456938"/>
            <a:ext cx="911225" cy="317500"/>
          </a:xfrm>
          <a:prstGeom prst="rect">
            <a:avLst/>
          </a:prstGeom>
        </p:spPr>
        <p:txBody>
          <a:bodyPr wrap="square" lIns="0" tIns="0" rIns="0" bIns="0" rtlCol="0" vert="horz">
            <a:spAutoFit/>
          </a:bodyPr>
          <a:lstStyle/>
          <a:p>
            <a:pPr marL="265430" marR="5080" indent="-253365">
              <a:lnSpc>
                <a:spcPct val="100000"/>
              </a:lnSpc>
            </a:pPr>
            <a:r>
              <a:rPr dirty="0" sz="1000" spc="-5">
                <a:solidFill>
                  <a:srgbClr val="4E565F"/>
                </a:solidFill>
                <a:latin typeface="微软雅黑"/>
                <a:cs typeface="微软雅黑"/>
              </a:rPr>
              <a:t>硬件、数据库、  </a:t>
            </a:r>
            <a:r>
              <a:rPr dirty="0" sz="1000" spc="-5">
                <a:solidFill>
                  <a:srgbClr val="4E565F"/>
                </a:solidFill>
                <a:latin typeface="微软雅黑"/>
                <a:cs typeface="微软雅黑"/>
              </a:rPr>
              <a:t>云服务</a:t>
            </a:r>
            <a:endParaRPr sz="1000">
              <a:latin typeface="微软雅黑"/>
              <a:cs typeface="微软雅黑"/>
            </a:endParaRPr>
          </a:p>
        </p:txBody>
      </p:sp>
      <p:sp>
        <p:nvSpPr>
          <p:cNvPr id="44" name="object 44"/>
          <p:cNvSpPr txBox="1"/>
          <p:nvPr/>
        </p:nvSpPr>
        <p:spPr>
          <a:xfrm>
            <a:off x="5859017" y="5776671"/>
            <a:ext cx="911225"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软件集成、数据</a:t>
            </a:r>
            <a:endParaRPr sz="1000">
              <a:latin typeface="微软雅黑"/>
              <a:cs typeface="微软雅黑"/>
            </a:endParaRPr>
          </a:p>
        </p:txBody>
      </p:sp>
      <p:sp>
        <p:nvSpPr>
          <p:cNvPr id="45" name="object 45"/>
          <p:cNvSpPr txBox="1"/>
          <p:nvPr/>
        </p:nvSpPr>
        <p:spPr>
          <a:xfrm>
            <a:off x="5824473" y="3732403"/>
            <a:ext cx="911225"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软件集成、数据</a:t>
            </a:r>
            <a:endParaRPr sz="1000">
              <a:latin typeface="微软雅黑"/>
              <a:cs typeface="微软雅黑"/>
            </a:endParaRPr>
          </a:p>
        </p:txBody>
      </p:sp>
      <p:sp>
        <p:nvSpPr>
          <p:cNvPr id="46" name="object 46"/>
          <p:cNvSpPr txBox="1"/>
          <p:nvPr/>
        </p:nvSpPr>
        <p:spPr>
          <a:xfrm>
            <a:off x="6175628" y="4271517"/>
            <a:ext cx="278765"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数据</a:t>
            </a:r>
            <a:endParaRPr sz="1000">
              <a:latin typeface="微软雅黑"/>
              <a:cs typeface="微软雅黑"/>
            </a:endParaRPr>
          </a:p>
        </p:txBody>
      </p:sp>
      <p:sp>
        <p:nvSpPr>
          <p:cNvPr id="47" name="object 47"/>
          <p:cNvSpPr txBox="1"/>
          <p:nvPr/>
        </p:nvSpPr>
        <p:spPr>
          <a:xfrm>
            <a:off x="6165850" y="6314338"/>
            <a:ext cx="278765" cy="165100"/>
          </a:xfrm>
          <a:prstGeom prst="rect">
            <a:avLst/>
          </a:prstGeom>
        </p:spPr>
        <p:txBody>
          <a:bodyPr wrap="square" lIns="0" tIns="0" rIns="0" bIns="0" rtlCol="0" vert="horz">
            <a:spAutoFit/>
          </a:bodyPr>
          <a:lstStyle/>
          <a:p>
            <a:pPr marL="12700">
              <a:lnSpc>
                <a:spcPct val="100000"/>
              </a:lnSpc>
            </a:pPr>
            <a:r>
              <a:rPr dirty="0" sz="1000" spc="-5">
                <a:solidFill>
                  <a:srgbClr val="4E565F"/>
                </a:solidFill>
                <a:latin typeface="微软雅黑"/>
                <a:cs typeface="微软雅黑"/>
              </a:rPr>
              <a:t>数据</a:t>
            </a:r>
            <a:endParaRPr sz="1000">
              <a:latin typeface="微软雅黑"/>
              <a:cs typeface="微软雅黑"/>
            </a:endParaRPr>
          </a:p>
        </p:txBody>
      </p:sp>
      <p:sp>
        <p:nvSpPr>
          <p:cNvPr id="48" name="object 48"/>
          <p:cNvSpPr/>
          <p:nvPr/>
        </p:nvSpPr>
        <p:spPr>
          <a:xfrm>
            <a:off x="8491728" y="4349241"/>
            <a:ext cx="1506093" cy="1228217"/>
          </a:xfrm>
          <a:prstGeom prst="rect">
            <a:avLst/>
          </a:prstGeom>
          <a:blipFill>
            <a:blip r:embed="rId3" cstate="print"/>
            <a:stretch>
              <a:fillRect/>
            </a:stretch>
          </a:blipFill>
        </p:spPr>
        <p:txBody>
          <a:bodyPr wrap="square" lIns="0" tIns="0" rIns="0" bIns="0" rtlCol="0"/>
          <a:lstStyle/>
          <a:p/>
        </p:txBody>
      </p:sp>
      <p:sp>
        <p:nvSpPr>
          <p:cNvPr id="49" name="object 49"/>
          <p:cNvSpPr txBox="1"/>
          <p:nvPr/>
        </p:nvSpPr>
        <p:spPr>
          <a:xfrm>
            <a:off x="7319518" y="4345304"/>
            <a:ext cx="152400" cy="1232535"/>
          </a:xfrm>
          <a:prstGeom prst="rect">
            <a:avLst/>
          </a:prstGeom>
        </p:spPr>
        <p:txBody>
          <a:bodyPr wrap="square" lIns="0" tIns="0" rIns="0" bIns="0" rtlCol="0" vert="horz">
            <a:spAutoFit/>
          </a:bodyPr>
          <a:lstStyle/>
          <a:p>
            <a:pPr algn="just" marL="12700">
              <a:lnSpc>
                <a:spcPct val="100000"/>
              </a:lnSpc>
            </a:pPr>
            <a:r>
              <a:rPr dirty="0" sz="1000" spc="-5">
                <a:solidFill>
                  <a:srgbClr val="4E565F"/>
                </a:solidFill>
                <a:latin typeface="微软雅黑"/>
                <a:cs typeface="微软雅黑"/>
              </a:rPr>
              <a:t>数</a:t>
            </a:r>
            <a:endParaRPr sz="1000">
              <a:latin typeface="微软雅黑"/>
              <a:cs typeface="微软雅黑"/>
            </a:endParaRPr>
          </a:p>
          <a:p>
            <a:pPr algn="just" marL="12700">
              <a:lnSpc>
                <a:spcPct val="100000"/>
              </a:lnSpc>
            </a:pPr>
            <a:r>
              <a:rPr dirty="0" sz="1000" spc="-5">
                <a:solidFill>
                  <a:srgbClr val="4E565F"/>
                </a:solidFill>
                <a:latin typeface="微软雅黑"/>
                <a:cs typeface="微软雅黑"/>
              </a:rPr>
              <a:t>据</a:t>
            </a:r>
            <a:endParaRPr sz="1000">
              <a:latin typeface="微软雅黑"/>
              <a:cs typeface="微软雅黑"/>
            </a:endParaRPr>
          </a:p>
          <a:p>
            <a:pPr algn="just" marL="12700" marR="5080">
              <a:lnSpc>
                <a:spcPct val="100000"/>
              </a:lnSpc>
            </a:pPr>
            <a:r>
              <a:rPr dirty="0" sz="1000" spc="-5">
                <a:solidFill>
                  <a:srgbClr val="4E565F"/>
                </a:solidFill>
                <a:latin typeface="微软雅黑"/>
                <a:cs typeface="微软雅黑"/>
              </a:rPr>
              <a:t>、  流  量</a:t>
            </a:r>
            <a:endParaRPr sz="1000">
              <a:latin typeface="微软雅黑"/>
              <a:cs typeface="微软雅黑"/>
            </a:endParaRPr>
          </a:p>
          <a:p>
            <a:pPr algn="just" marL="12700" marR="5080">
              <a:lnSpc>
                <a:spcPct val="100000"/>
              </a:lnSpc>
            </a:pPr>
            <a:r>
              <a:rPr dirty="0" sz="1000" spc="-5">
                <a:solidFill>
                  <a:srgbClr val="4E565F"/>
                </a:solidFill>
                <a:latin typeface="微软雅黑"/>
                <a:cs typeface="微软雅黑"/>
              </a:rPr>
              <a:t>、  场  景</a:t>
            </a:r>
            <a:endParaRPr sz="1000">
              <a:latin typeface="微软雅黑"/>
              <a:cs typeface="微软雅黑"/>
            </a:endParaRPr>
          </a:p>
        </p:txBody>
      </p:sp>
      <p:sp>
        <p:nvSpPr>
          <p:cNvPr id="50" name="object 50"/>
          <p:cNvSpPr txBox="1"/>
          <p:nvPr/>
        </p:nvSpPr>
        <p:spPr>
          <a:xfrm>
            <a:off x="1403096" y="4057142"/>
            <a:ext cx="853440" cy="1407795"/>
          </a:xfrm>
          <a:prstGeom prst="rect">
            <a:avLst/>
          </a:prstGeom>
        </p:spPr>
        <p:txBody>
          <a:bodyPr wrap="square" lIns="0" tIns="0" rIns="0" bIns="0" rtlCol="0" vert="horz">
            <a:spAutoFit/>
          </a:bodyPr>
          <a:lstStyle/>
          <a:p>
            <a:pPr marL="198120" marR="5080" indent="-186055">
              <a:lnSpc>
                <a:spcPct val="100000"/>
              </a:lnSpc>
            </a:pPr>
            <a:r>
              <a:rPr dirty="0" sz="1200">
                <a:solidFill>
                  <a:srgbClr val="F9F9F9"/>
                </a:solidFill>
                <a:latin typeface="微软雅黑"/>
                <a:cs typeface="微软雅黑"/>
              </a:rPr>
              <a:t>硬件</a:t>
            </a:r>
            <a:r>
              <a:rPr dirty="0" sz="1200">
                <a:solidFill>
                  <a:srgbClr val="F9F9F9"/>
                </a:solidFill>
                <a:latin typeface="微软雅黑"/>
                <a:cs typeface="微软雅黑"/>
              </a:rPr>
              <a:t>/</a:t>
            </a:r>
            <a:r>
              <a:rPr dirty="0" sz="1200">
                <a:solidFill>
                  <a:srgbClr val="F9F9F9"/>
                </a:solidFill>
                <a:latin typeface="微软雅黑"/>
                <a:cs typeface="微软雅黑"/>
              </a:rPr>
              <a:t>数据库  服务商</a:t>
            </a:r>
            <a:endParaRPr sz="1200">
              <a:latin typeface="微软雅黑"/>
              <a:cs typeface="微软雅黑"/>
            </a:endParaRPr>
          </a:p>
          <a:p>
            <a:pPr algn="just" marL="129539" marR="588645">
              <a:lnSpc>
                <a:spcPct val="100000"/>
              </a:lnSpc>
              <a:spcBef>
                <a:spcPts val="894"/>
              </a:spcBef>
            </a:pPr>
            <a:r>
              <a:rPr dirty="0" sz="1000" spc="-5">
                <a:solidFill>
                  <a:srgbClr val="4E565F"/>
                </a:solidFill>
                <a:latin typeface="微软雅黑"/>
                <a:cs typeface="微软雅黑"/>
              </a:rPr>
              <a:t>硬  件</a:t>
            </a:r>
            <a:endParaRPr sz="1000">
              <a:latin typeface="微软雅黑"/>
              <a:cs typeface="微软雅黑"/>
            </a:endParaRPr>
          </a:p>
          <a:p>
            <a:pPr algn="just" marL="129539" marR="588645">
              <a:lnSpc>
                <a:spcPct val="100000"/>
              </a:lnSpc>
            </a:pPr>
            <a:r>
              <a:rPr dirty="0" sz="1000" spc="-5">
                <a:solidFill>
                  <a:srgbClr val="4E565F"/>
                </a:solidFill>
                <a:latin typeface="微软雅黑"/>
                <a:cs typeface="微软雅黑"/>
              </a:rPr>
              <a:t>、  </a:t>
            </a:r>
            <a:r>
              <a:rPr dirty="0" sz="1000" spc="-5">
                <a:solidFill>
                  <a:srgbClr val="4E565F"/>
                </a:solidFill>
                <a:latin typeface="微软雅黑"/>
                <a:cs typeface="微软雅黑"/>
              </a:rPr>
              <a:t>数 </a:t>
            </a:r>
            <a:r>
              <a:rPr dirty="0" sz="1000" spc="-5">
                <a:solidFill>
                  <a:srgbClr val="4E565F"/>
                </a:solidFill>
                <a:latin typeface="微软雅黑"/>
                <a:cs typeface="微软雅黑"/>
              </a:rPr>
              <a:t> 据  库</a:t>
            </a:r>
            <a:endParaRPr sz="1000">
              <a:latin typeface="微软雅黑"/>
              <a:cs typeface="微软雅黑"/>
            </a:endParaRPr>
          </a:p>
        </p:txBody>
      </p:sp>
      <p:sp>
        <p:nvSpPr>
          <p:cNvPr id="51" name="object 51"/>
          <p:cNvSpPr/>
          <p:nvPr/>
        </p:nvSpPr>
        <p:spPr>
          <a:xfrm>
            <a:off x="9685019" y="5878067"/>
            <a:ext cx="1652270" cy="390525"/>
          </a:xfrm>
          <a:custGeom>
            <a:avLst/>
            <a:gdLst/>
            <a:ahLst/>
            <a:cxnLst/>
            <a:rect l="l" t="t" r="r" b="b"/>
            <a:pathLst>
              <a:path w="1652270" h="390525">
                <a:moveTo>
                  <a:pt x="1586991" y="0"/>
                </a:moveTo>
                <a:lnTo>
                  <a:pt x="65024" y="0"/>
                </a:lnTo>
                <a:lnTo>
                  <a:pt x="39701" y="5109"/>
                </a:lnTo>
                <a:lnTo>
                  <a:pt x="19034" y="19043"/>
                </a:lnTo>
                <a:lnTo>
                  <a:pt x="5105" y="39712"/>
                </a:lnTo>
                <a:lnTo>
                  <a:pt x="0" y="65023"/>
                </a:lnTo>
                <a:lnTo>
                  <a:pt x="0" y="325119"/>
                </a:lnTo>
                <a:lnTo>
                  <a:pt x="5105" y="350431"/>
                </a:lnTo>
                <a:lnTo>
                  <a:pt x="19034" y="371100"/>
                </a:lnTo>
                <a:lnTo>
                  <a:pt x="39701" y="385034"/>
                </a:lnTo>
                <a:lnTo>
                  <a:pt x="65024" y="390143"/>
                </a:lnTo>
                <a:lnTo>
                  <a:pt x="1586991" y="390143"/>
                </a:lnTo>
                <a:lnTo>
                  <a:pt x="1612314" y="385034"/>
                </a:lnTo>
                <a:lnTo>
                  <a:pt x="1632981" y="371100"/>
                </a:lnTo>
                <a:lnTo>
                  <a:pt x="1646910" y="350431"/>
                </a:lnTo>
                <a:lnTo>
                  <a:pt x="1652015" y="325119"/>
                </a:lnTo>
                <a:lnTo>
                  <a:pt x="1652015" y="65023"/>
                </a:lnTo>
                <a:lnTo>
                  <a:pt x="1646910" y="39712"/>
                </a:lnTo>
                <a:lnTo>
                  <a:pt x="1632981" y="19043"/>
                </a:lnTo>
                <a:lnTo>
                  <a:pt x="1612314" y="5109"/>
                </a:lnTo>
                <a:lnTo>
                  <a:pt x="1586991" y="0"/>
                </a:lnTo>
                <a:close/>
              </a:path>
            </a:pathLst>
          </a:custGeom>
          <a:solidFill>
            <a:srgbClr val="60CA49"/>
          </a:solidFill>
        </p:spPr>
        <p:txBody>
          <a:bodyPr wrap="square" lIns="0" tIns="0" rIns="0" bIns="0" rtlCol="0"/>
          <a:lstStyle/>
          <a:p/>
        </p:txBody>
      </p:sp>
      <p:sp>
        <p:nvSpPr>
          <p:cNvPr id="52" name="object 52"/>
          <p:cNvSpPr txBox="1"/>
          <p:nvPr/>
        </p:nvSpPr>
        <p:spPr>
          <a:xfrm>
            <a:off x="10195306" y="5977432"/>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场景平台</a:t>
            </a:r>
            <a:endParaRPr sz="1200">
              <a:latin typeface="微软雅黑"/>
              <a:cs typeface="微软雅黑"/>
            </a:endParaRPr>
          </a:p>
        </p:txBody>
      </p:sp>
      <p:sp>
        <p:nvSpPr>
          <p:cNvPr id="53" name="object 53"/>
          <p:cNvSpPr/>
          <p:nvPr/>
        </p:nvSpPr>
        <p:spPr>
          <a:xfrm>
            <a:off x="8657843" y="6033515"/>
            <a:ext cx="937894" cy="76200"/>
          </a:xfrm>
          <a:custGeom>
            <a:avLst/>
            <a:gdLst/>
            <a:ahLst/>
            <a:cxnLst/>
            <a:rect l="l" t="t" r="r" b="b"/>
            <a:pathLst>
              <a:path w="937895" h="76200">
                <a:moveTo>
                  <a:pt x="861440" y="0"/>
                </a:moveTo>
                <a:lnTo>
                  <a:pt x="861440" y="76200"/>
                </a:lnTo>
                <a:lnTo>
                  <a:pt x="924940" y="44450"/>
                </a:lnTo>
                <a:lnTo>
                  <a:pt x="874140" y="44450"/>
                </a:lnTo>
                <a:lnTo>
                  <a:pt x="874140" y="31750"/>
                </a:lnTo>
                <a:lnTo>
                  <a:pt x="924940" y="31750"/>
                </a:lnTo>
                <a:lnTo>
                  <a:pt x="861440" y="0"/>
                </a:lnTo>
                <a:close/>
              </a:path>
              <a:path w="937895" h="76200">
                <a:moveTo>
                  <a:pt x="861440" y="31750"/>
                </a:moveTo>
                <a:lnTo>
                  <a:pt x="0" y="31750"/>
                </a:lnTo>
                <a:lnTo>
                  <a:pt x="0" y="44450"/>
                </a:lnTo>
                <a:lnTo>
                  <a:pt x="861440" y="44450"/>
                </a:lnTo>
                <a:lnTo>
                  <a:pt x="861440" y="31750"/>
                </a:lnTo>
                <a:close/>
              </a:path>
              <a:path w="937895" h="76200">
                <a:moveTo>
                  <a:pt x="924940" y="31750"/>
                </a:moveTo>
                <a:lnTo>
                  <a:pt x="874140" y="31750"/>
                </a:lnTo>
                <a:lnTo>
                  <a:pt x="874140" y="44450"/>
                </a:lnTo>
                <a:lnTo>
                  <a:pt x="924940" y="44450"/>
                </a:lnTo>
                <a:lnTo>
                  <a:pt x="937640" y="38100"/>
                </a:lnTo>
                <a:lnTo>
                  <a:pt x="924940" y="31750"/>
                </a:lnTo>
                <a:close/>
              </a:path>
            </a:pathLst>
          </a:custGeom>
          <a:solidFill>
            <a:srgbClr val="929AA4"/>
          </a:solidFill>
        </p:spPr>
        <p:txBody>
          <a:bodyPr wrap="square" lIns="0" tIns="0" rIns="0" bIns="0" rtlCol="0"/>
          <a:lstStyle/>
          <a:p/>
        </p:txBody>
      </p:sp>
      <p:sp>
        <p:nvSpPr>
          <p:cNvPr id="54" name="object 54"/>
          <p:cNvSpPr txBox="1"/>
          <p:nvPr/>
        </p:nvSpPr>
        <p:spPr>
          <a:xfrm>
            <a:off x="10217277" y="4595876"/>
            <a:ext cx="152400" cy="774700"/>
          </a:xfrm>
          <a:prstGeom prst="rect">
            <a:avLst/>
          </a:prstGeom>
        </p:spPr>
        <p:txBody>
          <a:bodyPr wrap="square" lIns="0" tIns="0" rIns="0" bIns="0" rtlCol="0" vert="horz">
            <a:spAutoFit/>
          </a:bodyPr>
          <a:lstStyle/>
          <a:p>
            <a:pPr algn="just" marL="12700" marR="5080">
              <a:lnSpc>
                <a:spcPct val="100000"/>
              </a:lnSpc>
            </a:pPr>
            <a:r>
              <a:rPr dirty="0" sz="1000" spc="-5">
                <a:solidFill>
                  <a:srgbClr val="4E565F"/>
                </a:solidFill>
                <a:latin typeface="微软雅黑"/>
                <a:cs typeface="微软雅黑"/>
              </a:rPr>
              <a:t>产  品</a:t>
            </a:r>
            <a:endParaRPr sz="1000">
              <a:latin typeface="微软雅黑"/>
              <a:cs typeface="微软雅黑"/>
            </a:endParaRPr>
          </a:p>
          <a:p>
            <a:pPr algn="just" marL="12700" marR="5080">
              <a:lnSpc>
                <a:spcPct val="100000"/>
              </a:lnSpc>
            </a:pPr>
            <a:r>
              <a:rPr dirty="0" sz="1000" spc="-5">
                <a:solidFill>
                  <a:srgbClr val="4E565F"/>
                </a:solidFill>
                <a:latin typeface="微软雅黑"/>
                <a:cs typeface="微软雅黑"/>
              </a:rPr>
              <a:t>、  服  务</a:t>
            </a:r>
            <a:endParaRPr sz="1000">
              <a:latin typeface="微软雅黑"/>
              <a:cs typeface="微软雅黑"/>
            </a:endParaRPr>
          </a:p>
        </p:txBody>
      </p:sp>
      <p:sp>
        <p:nvSpPr>
          <p:cNvPr id="55" name="object 55"/>
          <p:cNvSpPr/>
          <p:nvPr/>
        </p:nvSpPr>
        <p:spPr>
          <a:xfrm>
            <a:off x="10472928" y="4343400"/>
            <a:ext cx="76200" cy="1339215"/>
          </a:xfrm>
          <a:custGeom>
            <a:avLst/>
            <a:gdLst/>
            <a:ahLst/>
            <a:cxnLst/>
            <a:rect l="l" t="t" r="r" b="b"/>
            <a:pathLst>
              <a:path w="76200" h="1339214">
                <a:moveTo>
                  <a:pt x="44450" y="63500"/>
                </a:moveTo>
                <a:lnTo>
                  <a:pt x="31750" y="63500"/>
                </a:lnTo>
                <a:lnTo>
                  <a:pt x="31750" y="1338884"/>
                </a:lnTo>
                <a:lnTo>
                  <a:pt x="44450" y="1338884"/>
                </a:lnTo>
                <a:lnTo>
                  <a:pt x="44450" y="63500"/>
                </a:lnTo>
                <a:close/>
              </a:path>
              <a:path w="76200" h="1339214">
                <a:moveTo>
                  <a:pt x="38100" y="0"/>
                </a:moveTo>
                <a:lnTo>
                  <a:pt x="0" y="76200"/>
                </a:lnTo>
                <a:lnTo>
                  <a:pt x="31750" y="76200"/>
                </a:lnTo>
                <a:lnTo>
                  <a:pt x="31750" y="63500"/>
                </a:lnTo>
                <a:lnTo>
                  <a:pt x="69850" y="63500"/>
                </a:lnTo>
                <a:lnTo>
                  <a:pt x="38100" y="0"/>
                </a:lnTo>
                <a:close/>
              </a:path>
              <a:path w="76200" h="1339214">
                <a:moveTo>
                  <a:pt x="69850" y="63500"/>
                </a:moveTo>
                <a:lnTo>
                  <a:pt x="44450" y="63500"/>
                </a:lnTo>
                <a:lnTo>
                  <a:pt x="44450" y="76200"/>
                </a:lnTo>
                <a:lnTo>
                  <a:pt x="76200" y="76200"/>
                </a:lnTo>
                <a:lnTo>
                  <a:pt x="69850" y="63500"/>
                </a:lnTo>
                <a:close/>
              </a:path>
            </a:pathLst>
          </a:custGeom>
          <a:solidFill>
            <a:srgbClr val="929AA4"/>
          </a:solidFill>
        </p:spPr>
        <p:txBody>
          <a:bodyPr wrap="square" lIns="0" tIns="0" rIns="0" bIns="0" rtlCol="0"/>
          <a:lstStyle/>
          <a:p/>
        </p:txBody>
      </p:sp>
      <p:sp>
        <p:nvSpPr>
          <p:cNvPr id="56" name="object 56"/>
          <p:cNvSpPr txBox="1"/>
          <p:nvPr/>
        </p:nvSpPr>
        <p:spPr>
          <a:xfrm>
            <a:off x="7960868" y="4654042"/>
            <a:ext cx="152400" cy="775335"/>
          </a:xfrm>
          <a:prstGeom prst="rect">
            <a:avLst/>
          </a:prstGeom>
        </p:spPr>
        <p:txBody>
          <a:bodyPr wrap="square" lIns="0" tIns="0" rIns="0" bIns="0" rtlCol="0" vert="horz">
            <a:spAutoFit/>
          </a:bodyPr>
          <a:lstStyle/>
          <a:p>
            <a:pPr algn="just" marL="12700" marR="5080">
              <a:lnSpc>
                <a:spcPct val="100000"/>
              </a:lnSpc>
            </a:pPr>
            <a:r>
              <a:rPr dirty="0" sz="1000" spc="-5">
                <a:solidFill>
                  <a:srgbClr val="4E565F"/>
                </a:solidFill>
                <a:latin typeface="微软雅黑"/>
                <a:cs typeface="微软雅黑"/>
              </a:rPr>
              <a:t>数  据</a:t>
            </a:r>
            <a:endParaRPr sz="1000">
              <a:latin typeface="微软雅黑"/>
              <a:cs typeface="微软雅黑"/>
            </a:endParaRPr>
          </a:p>
          <a:p>
            <a:pPr algn="just" marL="12700" marR="5080">
              <a:lnSpc>
                <a:spcPct val="100000"/>
              </a:lnSpc>
            </a:pPr>
            <a:r>
              <a:rPr dirty="0" sz="1000" spc="-5">
                <a:solidFill>
                  <a:srgbClr val="4E565F"/>
                </a:solidFill>
                <a:latin typeface="微软雅黑"/>
                <a:cs typeface="微软雅黑"/>
              </a:rPr>
              <a:t>、  </a:t>
            </a:r>
            <a:r>
              <a:rPr dirty="0" sz="1000" spc="-5">
                <a:solidFill>
                  <a:srgbClr val="4E565F"/>
                </a:solidFill>
                <a:latin typeface="微软雅黑"/>
                <a:cs typeface="微软雅黑"/>
              </a:rPr>
              <a:t>产 </a:t>
            </a:r>
            <a:r>
              <a:rPr dirty="0" sz="1000" spc="-5">
                <a:solidFill>
                  <a:srgbClr val="4E565F"/>
                </a:solidFill>
                <a:latin typeface="微软雅黑"/>
                <a:cs typeface="微软雅黑"/>
              </a:rPr>
              <a:t> 品</a:t>
            </a:r>
            <a:endParaRPr sz="1000">
              <a:latin typeface="微软雅黑"/>
              <a:cs typeface="微软雅黑"/>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开放银行生态结构</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开放银行生态包括六类参与者，相互交织，共同构成开放银行</a:t>
            </a:r>
          </a:p>
        </p:txBody>
      </p:sp>
      <p:sp>
        <p:nvSpPr>
          <p:cNvPr id="6" name="object 6"/>
          <p:cNvSpPr txBox="1"/>
          <p:nvPr/>
        </p:nvSpPr>
        <p:spPr>
          <a:xfrm>
            <a:off x="829767" y="748284"/>
            <a:ext cx="1244600" cy="347980"/>
          </a:xfrm>
          <a:prstGeom prst="rect">
            <a:avLst/>
          </a:prstGeom>
        </p:spPr>
        <p:txBody>
          <a:bodyPr wrap="square" lIns="0" tIns="0" rIns="0" bIns="0" rtlCol="0" vert="horz">
            <a:spAutoFit/>
          </a:bodyPr>
          <a:lstStyle/>
          <a:p>
            <a:pPr marL="12700">
              <a:lnSpc>
                <a:spcPts val="2735"/>
              </a:lnSpc>
            </a:pPr>
            <a:r>
              <a:rPr dirty="0" sz="2400" spc="-5">
                <a:solidFill>
                  <a:srgbClr val="1D9ED2"/>
                </a:solidFill>
                <a:latin typeface="微软雅黑"/>
                <a:cs typeface="微软雅黑"/>
              </a:rPr>
              <a:t>生态闭环</a:t>
            </a:r>
            <a:endParaRPr sz="2400">
              <a:latin typeface="微软雅黑"/>
              <a:cs typeface="微软雅黑"/>
            </a:endParaRPr>
          </a:p>
        </p:txBody>
      </p:sp>
      <p:sp>
        <p:nvSpPr>
          <p:cNvPr id="7" name="object 7"/>
          <p:cNvSpPr txBox="1"/>
          <p:nvPr/>
        </p:nvSpPr>
        <p:spPr>
          <a:xfrm>
            <a:off x="829767" y="1174623"/>
            <a:ext cx="10822940" cy="1292860"/>
          </a:xfrm>
          <a:prstGeom prst="rect">
            <a:avLst/>
          </a:prstGeom>
        </p:spPr>
        <p:txBody>
          <a:bodyPr wrap="square" lIns="0" tIns="0" rIns="0" bIns="0" rtlCol="0" vert="horz">
            <a:spAutoFit/>
          </a:bodyPr>
          <a:lstStyle/>
          <a:p>
            <a:pPr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开放银行改变了银行业的原有格局，在原有银行生态中新增了部分参与者。在金融科技浪潮推动下，开放银行生态出现六类参与者，包  </a:t>
            </a:r>
            <a:r>
              <a:rPr dirty="0" sz="1400" spc="-5">
                <a:solidFill>
                  <a:srgbClr val="5E666F"/>
                </a:solidFill>
                <a:latin typeface="微软雅黑"/>
                <a:cs typeface="微软雅黑"/>
              </a:rPr>
              <a:t>括</a:t>
            </a:r>
            <a:r>
              <a:rPr dirty="0" sz="1400" spc="-5" b="1" i="1">
                <a:solidFill>
                  <a:srgbClr val="1D9FD1"/>
                </a:solidFill>
                <a:latin typeface="微软雅黑"/>
                <a:cs typeface="微软雅黑"/>
              </a:rPr>
              <a:t>计算机硬件</a:t>
            </a:r>
            <a:r>
              <a:rPr dirty="0" sz="1400" spc="-5" b="1">
                <a:solidFill>
                  <a:srgbClr val="1D9FD1"/>
                </a:solidFill>
                <a:latin typeface="Arial"/>
                <a:cs typeface="Arial"/>
              </a:rPr>
              <a:t>/</a:t>
            </a:r>
            <a:r>
              <a:rPr dirty="0" sz="1400" spc="-5" b="1" i="1">
                <a:solidFill>
                  <a:srgbClr val="1D9FD1"/>
                </a:solidFill>
                <a:latin typeface="微软雅黑"/>
                <a:cs typeface="微软雅黑"/>
              </a:rPr>
              <a:t>数据库服务商、金融云服务商、</a:t>
            </a:r>
            <a:r>
              <a:rPr dirty="0" sz="1400" spc="-5" b="1">
                <a:solidFill>
                  <a:srgbClr val="1D9FD1"/>
                </a:solidFill>
                <a:latin typeface="Arial"/>
                <a:cs typeface="Arial"/>
              </a:rPr>
              <a:t>IT</a:t>
            </a:r>
            <a:r>
              <a:rPr dirty="0" sz="1400" spc="-5" b="1" i="1">
                <a:solidFill>
                  <a:srgbClr val="1D9FD1"/>
                </a:solidFill>
                <a:latin typeface="微软雅黑"/>
                <a:cs typeface="微软雅黑"/>
              </a:rPr>
              <a:t>软件及解决方案提供商、商业银行、垂直行业企业和客户</a:t>
            </a:r>
            <a:r>
              <a:rPr dirty="0" sz="1400" spc="-5">
                <a:solidFill>
                  <a:srgbClr val="1A9FD2"/>
                </a:solidFill>
                <a:latin typeface="微软雅黑"/>
                <a:cs typeface="微软雅黑"/>
              </a:rPr>
              <a:t>。</a:t>
            </a:r>
            <a:endParaRPr sz="1400">
              <a:latin typeface="微软雅黑"/>
              <a:cs typeface="微软雅黑"/>
            </a:endParaRPr>
          </a:p>
          <a:p>
            <a:pPr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开放银行的参与者并非简单处在生态的其中一环，而是与其他生态参与者相互交织，部分企业同属生态的不同位置，共同构成开放银行  生态闭环。</a:t>
            </a:r>
            <a:endParaRPr sz="1400">
              <a:latin typeface="微软雅黑"/>
              <a:cs typeface="微软雅黑"/>
            </a:endParaRPr>
          </a:p>
        </p:txBody>
      </p:sp>
      <p:sp>
        <p:nvSpPr>
          <p:cNvPr id="8" name="object 8"/>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21</a:t>
            </a:r>
            <a:endParaRPr sz="1200">
              <a:latin typeface="Arial"/>
              <a:cs typeface="Arial"/>
            </a:endParaRPr>
          </a:p>
        </p:txBody>
      </p:sp>
      <p:sp>
        <p:nvSpPr>
          <p:cNvPr id="9" name="object 9"/>
          <p:cNvSpPr txBox="1"/>
          <p:nvPr/>
        </p:nvSpPr>
        <p:spPr>
          <a:xfrm>
            <a:off x="2187320" y="3346450"/>
            <a:ext cx="911225" cy="165100"/>
          </a:xfrm>
          <a:prstGeom prst="rect">
            <a:avLst/>
          </a:prstGeom>
        </p:spPr>
        <p:txBody>
          <a:bodyPr wrap="square" lIns="0" tIns="0" rIns="0" bIns="0" rtlCol="0" vert="horz">
            <a:spAutoFit/>
          </a:bodyPr>
          <a:lstStyle/>
          <a:p>
            <a:pPr marL="12700">
              <a:lnSpc>
                <a:spcPct val="100000"/>
              </a:lnSpc>
            </a:pPr>
            <a:r>
              <a:rPr dirty="0" sz="1000" spc="-10">
                <a:solidFill>
                  <a:srgbClr val="6D757E"/>
                </a:solidFill>
                <a:latin typeface="微软雅黑"/>
                <a:cs typeface="微软雅黑"/>
              </a:rPr>
              <a:t>化的数据库平台</a:t>
            </a:r>
            <a:endParaRPr sz="1000">
              <a:latin typeface="微软雅黑"/>
              <a:cs typeface="微软雅黑"/>
            </a:endParaRPr>
          </a:p>
        </p:txBody>
      </p:sp>
      <p:sp>
        <p:nvSpPr>
          <p:cNvPr id="10" name="object 10"/>
          <p:cNvSpPr txBox="1"/>
          <p:nvPr/>
        </p:nvSpPr>
        <p:spPr>
          <a:xfrm>
            <a:off x="1347977" y="4541266"/>
            <a:ext cx="141732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私有云、行业云和混合云</a:t>
            </a:r>
            <a:endParaRPr sz="1000">
              <a:latin typeface="微软雅黑"/>
              <a:cs typeface="微软雅黑"/>
            </a:endParaRPr>
          </a:p>
        </p:txBody>
      </p:sp>
      <p:sp>
        <p:nvSpPr>
          <p:cNvPr id="11" name="object 11"/>
          <p:cNvSpPr txBox="1"/>
          <p:nvPr/>
        </p:nvSpPr>
        <p:spPr>
          <a:xfrm>
            <a:off x="1347977" y="3912870"/>
            <a:ext cx="1095375" cy="226060"/>
          </a:xfrm>
          <a:prstGeom prst="rect">
            <a:avLst/>
          </a:prstGeom>
        </p:spPr>
        <p:txBody>
          <a:bodyPr wrap="square" lIns="0" tIns="0" rIns="0" bIns="0" rtlCol="0" vert="horz">
            <a:spAutoFit/>
          </a:bodyPr>
          <a:lstStyle/>
          <a:p>
            <a:pPr marL="12700">
              <a:lnSpc>
                <a:spcPct val="100000"/>
              </a:lnSpc>
            </a:pPr>
            <a:r>
              <a:rPr dirty="0" sz="1400" b="1" i="1">
                <a:solidFill>
                  <a:srgbClr val="6D757E"/>
                </a:solidFill>
                <a:latin typeface="微软雅黑"/>
                <a:cs typeface="微软雅黑"/>
              </a:rPr>
              <a:t>金融云服务商</a:t>
            </a:r>
            <a:endParaRPr sz="1400">
              <a:latin typeface="微软雅黑"/>
              <a:cs typeface="微软雅黑"/>
            </a:endParaRPr>
          </a:p>
        </p:txBody>
      </p:sp>
      <p:sp>
        <p:nvSpPr>
          <p:cNvPr id="12" name="object 12"/>
          <p:cNvSpPr txBox="1"/>
          <p:nvPr/>
        </p:nvSpPr>
        <p:spPr>
          <a:xfrm>
            <a:off x="2187320" y="5659475"/>
            <a:ext cx="2303780" cy="699135"/>
          </a:xfrm>
          <a:prstGeom prst="rect">
            <a:avLst/>
          </a:prstGeom>
        </p:spPr>
        <p:txBody>
          <a:bodyPr wrap="square" lIns="0" tIns="0" rIns="0" bIns="0" rtlCol="0" vert="horz">
            <a:spAutoFit/>
          </a:bodyPr>
          <a:lstStyle/>
          <a:p>
            <a:pPr algn="just" marL="12700" marR="5080">
              <a:lnSpc>
                <a:spcPct val="150100"/>
              </a:lnSpc>
            </a:pPr>
            <a:r>
              <a:rPr dirty="0" sz="1000" spc="-5">
                <a:solidFill>
                  <a:srgbClr val="6D757E"/>
                </a:solidFill>
                <a:latin typeface="微软雅黑"/>
                <a:cs typeface="微软雅黑"/>
              </a:rPr>
              <a:t>子公司、进行技术输出的互联网巨</a:t>
            </a:r>
            <a:r>
              <a:rPr dirty="0" sz="1000" spc="0">
                <a:solidFill>
                  <a:srgbClr val="6D757E"/>
                </a:solidFill>
                <a:latin typeface="微软雅黑"/>
                <a:cs typeface="微软雅黑"/>
              </a:rPr>
              <a:t>头</a:t>
            </a:r>
            <a:r>
              <a:rPr dirty="0" sz="1000" spc="-5">
                <a:solidFill>
                  <a:srgbClr val="6D757E"/>
                </a:solidFill>
                <a:latin typeface="微软雅黑"/>
                <a:cs typeface="微软雅黑"/>
              </a:rPr>
              <a:t>和传 </a:t>
            </a:r>
            <a:r>
              <a:rPr dirty="0" sz="1000" spc="-5">
                <a:solidFill>
                  <a:srgbClr val="6D757E"/>
                </a:solidFill>
                <a:latin typeface="微软雅黑"/>
                <a:cs typeface="微软雅黑"/>
              </a:rPr>
              <a:t> </a:t>
            </a:r>
            <a:r>
              <a:rPr dirty="0" sz="1000" spc="-5">
                <a:solidFill>
                  <a:srgbClr val="6D757E"/>
                </a:solidFill>
                <a:latin typeface="微软雅黑"/>
                <a:cs typeface="微软雅黑"/>
              </a:rPr>
              <a:t>统</a:t>
            </a:r>
            <a:r>
              <a:rPr dirty="0" sz="1000" spc="-5">
                <a:solidFill>
                  <a:srgbClr val="6D757E"/>
                </a:solidFill>
                <a:latin typeface="Arial"/>
                <a:cs typeface="Arial"/>
              </a:rPr>
              <a:t>IT</a:t>
            </a:r>
            <a:r>
              <a:rPr dirty="0" sz="1000" spc="-5">
                <a:solidFill>
                  <a:srgbClr val="6D757E"/>
                </a:solidFill>
                <a:latin typeface="微软雅黑"/>
                <a:cs typeface="微软雅黑"/>
              </a:rPr>
              <a:t>技术服务商，部分企业还以“第三方  开放银行平台”的形式提供技术支撑</a:t>
            </a:r>
            <a:endParaRPr sz="1000">
              <a:latin typeface="微软雅黑"/>
              <a:cs typeface="微软雅黑"/>
            </a:endParaRPr>
          </a:p>
        </p:txBody>
      </p:sp>
      <p:sp>
        <p:nvSpPr>
          <p:cNvPr id="13" name="object 13"/>
          <p:cNvSpPr txBox="1"/>
          <p:nvPr/>
        </p:nvSpPr>
        <p:spPr>
          <a:xfrm>
            <a:off x="2187320" y="5107432"/>
            <a:ext cx="1965960" cy="226060"/>
          </a:xfrm>
          <a:prstGeom prst="rect">
            <a:avLst/>
          </a:prstGeom>
        </p:spPr>
        <p:txBody>
          <a:bodyPr wrap="square" lIns="0" tIns="0" rIns="0" bIns="0" rtlCol="0" vert="horz">
            <a:spAutoFit/>
          </a:bodyPr>
          <a:lstStyle/>
          <a:p>
            <a:pPr marL="12700">
              <a:lnSpc>
                <a:spcPct val="100000"/>
              </a:lnSpc>
            </a:pPr>
            <a:r>
              <a:rPr dirty="0" sz="1400" spc="5" b="1">
                <a:solidFill>
                  <a:srgbClr val="6D757E"/>
                </a:solidFill>
                <a:latin typeface="Arial"/>
                <a:cs typeface="Arial"/>
              </a:rPr>
              <a:t>I</a:t>
            </a:r>
            <a:r>
              <a:rPr dirty="0" sz="1400" spc="-10" b="1">
                <a:solidFill>
                  <a:srgbClr val="6D757E"/>
                </a:solidFill>
                <a:latin typeface="Arial"/>
                <a:cs typeface="Arial"/>
              </a:rPr>
              <a:t>T</a:t>
            </a:r>
            <a:r>
              <a:rPr dirty="0" sz="1400" b="1" i="1">
                <a:solidFill>
                  <a:srgbClr val="6D757E"/>
                </a:solidFill>
                <a:latin typeface="微软雅黑"/>
                <a:cs typeface="微软雅黑"/>
              </a:rPr>
              <a:t>软件及解决方案</a:t>
            </a:r>
            <a:r>
              <a:rPr dirty="0" sz="1400" spc="-10" b="1" i="1">
                <a:solidFill>
                  <a:srgbClr val="6D757E"/>
                </a:solidFill>
                <a:latin typeface="微软雅黑"/>
                <a:cs typeface="微软雅黑"/>
              </a:rPr>
              <a:t>提</a:t>
            </a:r>
            <a:r>
              <a:rPr dirty="0" sz="1400" b="1" i="1">
                <a:solidFill>
                  <a:srgbClr val="6D757E"/>
                </a:solidFill>
                <a:latin typeface="微软雅黑"/>
                <a:cs typeface="微软雅黑"/>
              </a:rPr>
              <a:t>供商</a:t>
            </a:r>
            <a:endParaRPr sz="1400">
              <a:latin typeface="微软雅黑"/>
              <a:cs typeface="微软雅黑"/>
            </a:endParaRPr>
          </a:p>
        </p:txBody>
      </p:sp>
      <p:sp>
        <p:nvSpPr>
          <p:cNvPr id="14" name="object 14"/>
          <p:cNvSpPr txBox="1"/>
          <p:nvPr/>
        </p:nvSpPr>
        <p:spPr>
          <a:xfrm>
            <a:off x="10129519" y="2716529"/>
            <a:ext cx="421640" cy="859155"/>
          </a:xfrm>
          <a:prstGeom prst="rect">
            <a:avLst/>
          </a:prstGeom>
        </p:spPr>
        <p:txBody>
          <a:bodyPr wrap="square" lIns="0" tIns="0" rIns="0" bIns="0" rtlCol="0" vert="horz">
            <a:spAutoFit/>
          </a:bodyPr>
          <a:lstStyle/>
          <a:p>
            <a:pPr marL="12700">
              <a:lnSpc>
                <a:spcPct val="100000"/>
              </a:lnSpc>
            </a:pPr>
            <a:r>
              <a:rPr dirty="0" sz="5600">
                <a:solidFill>
                  <a:srgbClr val="6D757E"/>
                </a:solidFill>
                <a:latin typeface="Arial"/>
                <a:cs typeface="Arial"/>
              </a:rPr>
              <a:t>4</a:t>
            </a:r>
            <a:endParaRPr sz="5600">
              <a:latin typeface="Arial"/>
              <a:cs typeface="Arial"/>
            </a:endParaRPr>
          </a:p>
        </p:txBody>
      </p:sp>
      <p:sp>
        <p:nvSpPr>
          <p:cNvPr id="15" name="object 15"/>
          <p:cNvSpPr txBox="1"/>
          <p:nvPr/>
        </p:nvSpPr>
        <p:spPr>
          <a:xfrm>
            <a:off x="7656068" y="3117850"/>
            <a:ext cx="2436495" cy="622935"/>
          </a:xfrm>
          <a:prstGeom prst="rect">
            <a:avLst/>
          </a:prstGeom>
        </p:spPr>
        <p:txBody>
          <a:bodyPr wrap="square" lIns="0" tIns="0" rIns="0" bIns="0" rtlCol="0" vert="horz">
            <a:spAutoFit/>
          </a:bodyPr>
          <a:lstStyle/>
          <a:p>
            <a:pPr marL="12700" indent="45720">
              <a:lnSpc>
                <a:spcPct val="100000"/>
              </a:lnSpc>
            </a:pPr>
            <a:r>
              <a:rPr dirty="0" sz="1000" spc="-5">
                <a:solidFill>
                  <a:srgbClr val="6D757E"/>
                </a:solidFill>
                <a:latin typeface="微软雅黑"/>
                <a:cs typeface="微软雅黑"/>
              </a:rPr>
              <a:t>开放银行生态的核心参与者，通过引入金</a:t>
            </a:r>
            <a:endParaRPr sz="1000">
              <a:latin typeface="微软雅黑"/>
              <a:cs typeface="微软雅黑"/>
            </a:endParaRPr>
          </a:p>
          <a:p>
            <a:pPr marL="12700">
              <a:lnSpc>
                <a:spcPct val="100000"/>
              </a:lnSpc>
              <a:spcBef>
                <a:spcPts val="600"/>
              </a:spcBef>
            </a:pPr>
            <a:r>
              <a:rPr dirty="0" sz="1000" spc="-5">
                <a:solidFill>
                  <a:srgbClr val="6D757E"/>
                </a:solidFill>
                <a:latin typeface="微软雅黑"/>
                <a:cs typeface="微软雅黑"/>
              </a:rPr>
              <a:t>融科技和对外开放，提高自身的科技实力、</a:t>
            </a:r>
            <a:endParaRPr sz="1000">
              <a:latin typeface="微软雅黑"/>
              <a:cs typeface="微软雅黑"/>
            </a:endParaRPr>
          </a:p>
          <a:p>
            <a:pPr marL="1071880">
              <a:lnSpc>
                <a:spcPct val="100000"/>
              </a:lnSpc>
              <a:spcBef>
                <a:spcPts val="600"/>
              </a:spcBef>
            </a:pPr>
            <a:r>
              <a:rPr dirty="0" sz="1000" spc="-5">
                <a:solidFill>
                  <a:srgbClr val="6D757E"/>
                </a:solidFill>
                <a:latin typeface="微软雅黑"/>
                <a:cs typeface="微软雅黑"/>
              </a:rPr>
              <a:t>创新能力和行业竞争力</a:t>
            </a:r>
            <a:endParaRPr sz="1000">
              <a:latin typeface="微软雅黑"/>
              <a:cs typeface="微软雅黑"/>
            </a:endParaRPr>
          </a:p>
        </p:txBody>
      </p:sp>
      <p:sp>
        <p:nvSpPr>
          <p:cNvPr id="16" name="object 16"/>
          <p:cNvSpPr txBox="1"/>
          <p:nvPr/>
        </p:nvSpPr>
        <p:spPr>
          <a:xfrm>
            <a:off x="2187320" y="2718434"/>
            <a:ext cx="7817484" cy="226060"/>
          </a:xfrm>
          <a:prstGeom prst="rect">
            <a:avLst/>
          </a:prstGeom>
        </p:spPr>
        <p:txBody>
          <a:bodyPr wrap="square" lIns="0" tIns="0" rIns="0" bIns="0" rtlCol="0" vert="horz">
            <a:spAutoFit/>
          </a:bodyPr>
          <a:lstStyle/>
          <a:p>
            <a:pPr marL="12700">
              <a:lnSpc>
                <a:spcPct val="100000"/>
              </a:lnSpc>
              <a:tabLst>
                <a:tab pos="7090409" algn="l"/>
              </a:tabLst>
            </a:pPr>
            <a:r>
              <a:rPr dirty="0" sz="1400" b="1" i="1">
                <a:solidFill>
                  <a:srgbClr val="6D757E"/>
                </a:solidFill>
                <a:latin typeface="微软雅黑"/>
                <a:cs typeface="微软雅黑"/>
              </a:rPr>
              <a:t>计算机硬件</a:t>
            </a:r>
            <a:r>
              <a:rPr dirty="0" sz="1400" spc="5" b="1">
                <a:solidFill>
                  <a:srgbClr val="6D757E"/>
                </a:solidFill>
                <a:latin typeface="Arial"/>
                <a:cs typeface="Arial"/>
              </a:rPr>
              <a:t>/</a:t>
            </a:r>
            <a:r>
              <a:rPr dirty="0" sz="1400" b="1" i="1">
                <a:solidFill>
                  <a:srgbClr val="6D757E"/>
                </a:solidFill>
                <a:latin typeface="微软雅黑"/>
                <a:cs typeface="微软雅黑"/>
              </a:rPr>
              <a:t>数据库</a:t>
            </a:r>
            <a:r>
              <a:rPr dirty="0" sz="1400" spc="-15" b="1" i="1">
                <a:solidFill>
                  <a:srgbClr val="6D757E"/>
                </a:solidFill>
                <a:latin typeface="微软雅黑"/>
                <a:cs typeface="微软雅黑"/>
              </a:rPr>
              <a:t>服</a:t>
            </a:r>
            <a:r>
              <a:rPr dirty="0" sz="1400" b="1" i="1">
                <a:solidFill>
                  <a:srgbClr val="6D757E"/>
                </a:solidFill>
                <a:latin typeface="微软雅黑"/>
                <a:cs typeface="微软雅黑"/>
              </a:rPr>
              <a:t>务商</a:t>
            </a:r>
            <a:r>
              <a:rPr dirty="0" sz="1400" b="1" i="1">
                <a:solidFill>
                  <a:srgbClr val="6D757E"/>
                </a:solidFill>
                <a:latin typeface="微软雅黑"/>
                <a:cs typeface="微软雅黑"/>
              </a:rPr>
              <a:t>	</a:t>
            </a:r>
            <a:r>
              <a:rPr dirty="0" sz="1400" b="1" i="1">
                <a:solidFill>
                  <a:srgbClr val="6D757E"/>
                </a:solidFill>
                <a:latin typeface="微软雅黑"/>
                <a:cs typeface="微软雅黑"/>
              </a:rPr>
              <a:t>商业银行</a:t>
            </a:r>
            <a:endParaRPr sz="1400">
              <a:latin typeface="微软雅黑"/>
              <a:cs typeface="微软雅黑"/>
            </a:endParaRPr>
          </a:p>
        </p:txBody>
      </p:sp>
      <p:sp>
        <p:nvSpPr>
          <p:cNvPr id="17" name="object 17"/>
          <p:cNvSpPr txBox="1"/>
          <p:nvPr/>
        </p:nvSpPr>
        <p:spPr>
          <a:xfrm>
            <a:off x="10968990" y="3911092"/>
            <a:ext cx="421640" cy="859155"/>
          </a:xfrm>
          <a:prstGeom prst="rect">
            <a:avLst/>
          </a:prstGeom>
        </p:spPr>
        <p:txBody>
          <a:bodyPr wrap="square" lIns="0" tIns="0" rIns="0" bIns="0" rtlCol="0" vert="horz">
            <a:spAutoFit/>
          </a:bodyPr>
          <a:lstStyle/>
          <a:p>
            <a:pPr marL="12700">
              <a:lnSpc>
                <a:spcPct val="100000"/>
              </a:lnSpc>
            </a:pPr>
            <a:r>
              <a:rPr dirty="0" sz="5600">
                <a:solidFill>
                  <a:srgbClr val="6D757E"/>
                </a:solidFill>
                <a:latin typeface="Arial"/>
                <a:cs typeface="Arial"/>
              </a:rPr>
              <a:t>5</a:t>
            </a:r>
            <a:endParaRPr sz="5600">
              <a:latin typeface="Arial"/>
              <a:cs typeface="Arial"/>
            </a:endParaRPr>
          </a:p>
        </p:txBody>
      </p:sp>
      <p:sp>
        <p:nvSpPr>
          <p:cNvPr id="18" name="object 18"/>
          <p:cNvSpPr txBox="1"/>
          <p:nvPr/>
        </p:nvSpPr>
        <p:spPr>
          <a:xfrm>
            <a:off x="8576309" y="4236466"/>
            <a:ext cx="2269490" cy="469900"/>
          </a:xfrm>
          <a:prstGeom prst="rect">
            <a:avLst/>
          </a:prstGeom>
        </p:spPr>
        <p:txBody>
          <a:bodyPr wrap="square" lIns="0" tIns="0" rIns="0" bIns="0" rtlCol="0" vert="horz">
            <a:spAutoFit/>
          </a:bodyPr>
          <a:lstStyle/>
          <a:p>
            <a:pPr marL="36830" marR="5080" indent="-24765">
              <a:lnSpc>
                <a:spcPct val="150000"/>
              </a:lnSpc>
            </a:pPr>
            <a:r>
              <a:rPr dirty="0" sz="1000" spc="-5">
                <a:solidFill>
                  <a:srgbClr val="6D757E"/>
                </a:solidFill>
                <a:latin typeface="微软雅黑"/>
                <a:cs typeface="微软雅黑"/>
              </a:rPr>
              <a:t>开放银行的场景端，或服务</a:t>
            </a:r>
            <a:r>
              <a:rPr dirty="0" sz="1000" spc="-5">
                <a:solidFill>
                  <a:srgbClr val="6D757E"/>
                </a:solidFill>
                <a:latin typeface="Arial"/>
                <a:cs typeface="Arial"/>
              </a:rPr>
              <a:t>C</a:t>
            </a:r>
            <a:r>
              <a:rPr dirty="0" sz="1000" spc="-5">
                <a:solidFill>
                  <a:srgbClr val="6D757E"/>
                </a:solidFill>
                <a:latin typeface="微软雅黑"/>
                <a:cs typeface="微软雅黑"/>
              </a:rPr>
              <a:t>端消</a:t>
            </a:r>
            <a:r>
              <a:rPr dirty="0" sz="1000" spc="0">
                <a:solidFill>
                  <a:srgbClr val="6D757E"/>
                </a:solidFill>
                <a:latin typeface="微软雅黑"/>
                <a:cs typeface="微软雅黑"/>
              </a:rPr>
              <a:t>费</a:t>
            </a:r>
            <a:r>
              <a:rPr dirty="0" sz="1000" spc="-5">
                <a:solidFill>
                  <a:srgbClr val="6D757E"/>
                </a:solidFill>
                <a:latin typeface="微软雅黑"/>
                <a:cs typeface="微软雅黑"/>
              </a:rPr>
              <a:t>者的 </a:t>
            </a:r>
            <a:r>
              <a:rPr dirty="0" sz="1000" spc="-5">
                <a:solidFill>
                  <a:srgbClr val="6D757E"/>
                </a:solidFill>
                <a:latin typeface="微软雅黑"/>
                <a:cs typeface="微软雅黑"/>
              </a:rPr>
              <a:t> “衣食住行”，或从事</a:t>
            </a:r>
            <a:r>
              <a:rPr dirty="0" sz="1000" spc="-10">
                <a:solidFill>
                  <a:srgbClr val="6D757E"/>
                </a:solidFill>
                <a:latin typeface="Arial"/>
                <a:cs typeface="Arial"/>
              </a:rPr>
              <a:t>B</a:t>
            </a:r>
            <a:r>
              <a:rPr dirty="0" sz="1000" spc="-5">
                <a:solidFill>
                  <a:srgbClr val="6D757E"/>
                </a:solidFill>
                <a:latin typeface="Arial"/>
                <a:cs typeface="Arial"/>
              </a:rPr>
              <a:t>2</a:t>
            </a:r>
            <a:r>
              <a:rPr dirty="0" sz="1000" spc="-15">
                <a:solidFill>
                  <a:srgbClr val="6D757E"/>
                </a:solidFill>
                <a:latin typeface="Arial"/>
                <a:cs typeface="Arial"/>
              </a:rPr>
              <a:t>B</a:t>
            </a:r>
            <a:r>
              <a:rPr dirty="0" sz="1000" spc="-5">
                <a:solidFill>
                  <a:srgbClr val="6D757E"/>
                </a:solidFill>
                <a:latin typeface="微软雅黑"/>
                <a:cs typeface="微软雅黑"/>
              </a:rPr>
              <a:t>业务服务</a:t>
            </a:r>
            <a:r>
              <a:rPr dirty="0" sz="1000" spc="-10">
                <a:solidFill>
                  <a:srgbClr val="6D757E"/>
                </a:solidFill>
                <a:latin typeface="Arial"/>
                <a:cs typeface="Arial"/>
              </a:rPr>
              <a:t>B</a:t>
            </a:r>
            <a:r>
              <a:rPr dirty="0" sz="1000" spc="-5">
                <a:solidFill>
                  <a:srgbClr val="6D757E"/>
                </a:solidFill>
                <a:latin typeface="微软雅黑"/>
                <a:cs typeface="微软雅黑"/>
              </a:rPr>
              <a:t>端</a:t>
            </a:r>
            <a:endParaRPr sz="1000">
              <a:latin typeface="微软雅黑"/>
              <a:cs typeface="微软雅黑"/>
            </a:endParaRPr>
          </a:p>
        </p:txBody>
      </p:sp>
      <p:sp>
        <p:nvSpPr>
          <p:cNvPr id="19" name="object 19"/>
          <p:cNvSpPr txBox="1"/>
          <p:nvPr/>
        </p:nvSpPr>
        <p:spPr>
          <a:xfrm>
            <a:off x="9748519" y="3912870"/>
            <a:ext cx="1095375" cy="226060"/>
          </a:xfrm>
          <a:prstGeom prst="rect">
            <a:avLst/>
          </a:prstGeom>
        </p:spPr>
        <p:txBody>
          <a:bodyPr wrap="square" lIns="0" tIns="0" rIns="0" bIns="0" rtlCol="0" vert="horz">
            <a:spAutoFit/>
          </a:bodyPr>
          <a:lstStyle/>
          <a:p>
            <a:pPr marL="12700">
              <a:lnSpc>
                <a:spcPct val="100000"/>
              </a:lnSpc>
            </a:pPr>
            <a:r>
              <a:rPr dirty="0" sz="1400" b="1" i="1">
                <a:solidFill>
                  <a:srgbClr val="6D757E"/>
                </a:solidFill>
                <a:latin typeface="微软雅黑"/>
                <a:cs typeface="微软雅黑"/>
              </a:rPr>
              <a:t>垂直行业企业</a:t>
            </a:r>
            <a:endParaRPr sz="1400">
              <a:latin typeface="微软雅黑"/>
              <a:cs typeface="微软雅黑"/>
            </a:endParaRPr>
          </a:p>
        </p:txBody>
      </p:sp>
      <p:sp>
        <p:nvSpPr>
          <p:cNvPr id="20" name="object 20"/>
          <p:cNvSpPr txBox="1"/>
          <p:nvPr/>
        </p:nvSpPr>
        <p:spPr>
          <a:xfrm>
            <a:off x="10129519" y="5105908"/>
            <a:ext cx="421640" cy="859155"/>
          </a:xfrm>
          <a:prstGeom prst="rect">
            <a:avLst/>
          </a:prstGeom>
        </p:spPr>
        <p:txBody>
          <a:bodyPr wrap="square" lIns="0" tIns="0" rIns="0" bIns="0" rtlCol="0" vert="horz">
            <a:spAutoFit/>
          </a:bodyPr>
          <a:lstStyle/>
          <a:p>
            <a:pPr marL="12700">
              <a:lnSpc>
                <a:spcPct val="100000"/>
              </a:lnSpc>
            </a:pPr>
            <a:r>
              <a:rPr dirty="0" sz="5600">
                <a:solidFill>
                  <a:srgbClr val="6D757E"/>
                </a:solidFill>
                <a:latin typeface="Arial"/>
                <a:cs typeface="Arial"/>
              </a:rPr>
              <a:t>6</a:t>
            </a:r>
            <a:endParaRPr sz="5600">
              <a:latin typeface="Arial"/>
              <a:cs typeface="Arial"/>
            </a:endParaRPr>
          </a:p>
        </p:txBody>
      </p:sp>
      <p:sp>
        <p:nvSpPr>
          <p:cNvPr id="21" name="object 21"/>
          <p:cNvSpPr txBox="1"/>
          <p:nvPr/>
        </p:nvSpPr>
        <p:spPr>
          <a:xfrm>
            <a:off x="7736840" y="5431028"/>
            <a:ext cx="2269490" cy="469900"/>
          </a:xfrm>
          <a:prstGeom prst="rect">
            <a:avLst/>
          </a:prstGeom>
        </p:spPr>
        <p:txBody>
          <a:bodyPr wrap="square" lIns="0" tIns="0" rIns="0" bIns="0" rtlCol="0" vert="horz">
            <a:spAutoFit/>
          </a:bodyPr>
          <a:lstStyle/>
          <a:p>
            <a:pPr marL="428625" marR="5080" indent="-416559">
              <a:lnSpc>
                <a:spcPct val="150000"/>
              </a:lnSpc>
            </a:pPr>
            <a:r>
              <a:rPr dirty="0" sz="1000" spc="-5">
                <a:solidFill>
                  <a:srgbClr val="6D757E"/>
                </a:solidFill>
                <a:latin typeface="微软雅黑"/>
                <a:cs typeface="微软雅黑"/>
              </a:rPr>
              <a:t>开放银行服务的需求端，可分为</a:t>
            </a:r>
            <a:r>
              <a:rPr dirty="0" sz="1000" spc="-5">
                <a:solidFill>
                  <a:srgbClr val="6D757E"/>
                </a:solidFill>
                <a:latin typeface="Arial"/>
                <a:cs typeface="Arial"/>
              </a:rPr>
              <a:t>C</a:t>
            </a:r>
            <a:r>
              <a:rPr dirty="0" sz="1000" spc="0">
                <a:solidFill>
                  <a:srgbClr val="6D757E"/>
                </a:solidFill>
                <a:latin typeface="微软雅黑"/>
                <a:cs typeface="微软雅黑"/>
              </a:rPr>
              <a:t>端</a:t>
            </a:r>
            <a:r>
              <a:rPr dirty="0" sz="1000" spc="-5">
                <a:solidFill>
                  <a:srgbClr val="6D757E"/>
                </a:solidFill>
                <a:latin typeface="微软雅黑"/>
                <a:cs typeface="微软雅黑"/>
              </a:rPr>
              <a:t>消费 </a:t>
            </a:r>
            <a:r>
              <a:rPr dirty="0" sz="1000" spc="-5">
                <a:solidFill>
                  <a:srgbClr val="6D757E"/>
                </a:solidFill>
                <a:latin typeface="微软雅黑"/>
                <a:cs typeface="微软雅黑"/>
              </a:rPr>
              <a:t> 者、</a:t>
            </a:r>
            <a:r>
              <a:rPr dirty="0" sz="1000" spc="-10">
                <a:solidFill>
                  <a:srgbClr val="6D757E"/>
                </a:solidFill>
                <a:latin typeface="Arial"/>
                <a:cs typeface="Arial"/>
              </a:rPr>
              <a:t>B</a:t>
            </a:r>
            <a:r>
              <a:rPr dirty="0" sz="1000" spc="-5">
                <a:solidFill>
                  <a:srgbClr val="6D757E"/>
                </a:solidFill>
                <a:latin typeface="微软雅黑"/>
                <a:cs typeface="微软雅黑"/>
              </a:rPr>
              <a:t>端企业客户、</a:t>
            </a:r>
            <a:r>
              <a:rPr dirty="0" sz="1000">
                <a:solidFill>
                  <a:srgbClr val="6D757E"/>
                </a:solidFill>
                <a:latin typeface="Arial"/>
                <a:cs typeface="Arial"/>
              </a:rPr>
              <a:t>G</a:t>
            </a:r>
            <a:r>
              <a:rPr dirty="0" sz="1000" spc="-5">
                <a:solidFill>
                  <a:srgbClr val="6D757E"/>
                </a:solidFill>
                <a:latin typeface="微软雅黑"/>
                <a:cs typeface="微软雅黑"/>
              </a:rPr>
              <a:t>端政府客户</a:t>
            </a:r>
            <a:endParaRPr sz="1000">
              <a:latin typeface="微软雅黑"/>
              <a:cs typeface="微软雅黑"/>
            </a:endParaRPr>
          </a:p>
        </p:txBody>
      </p:sp>
      <p:sp>
        <p:nvSpPr>
          <p:cNvPr id="22" name="object 22"/>
          <p:cNvSpPr txBox="1"/>
          <p:nvPr/>
        </p:nvSpPr>
        <p:spPr>
          <a:xfrm>
            <a:off x="9622281" y="5107432"/>
            <a:ext cx="382905" cy="226060"/>
          </a:xfrm>
          <a:prstGeom prst="rect">
            <a:avLst/>
          </a:prstGeom>
        </p:spPr>
        <p:txBody>
          <a:bodyPr wrap="square" lIns="0" tIns="0" rIns="0" bIns="0" rtlCol="0" vert="horz">
            <a:spAutoFit/>
          </a:bodyPr>
          <a:lstStyle/>
          <a:p>
            <a:pPr marL="12700">
              <a:lnSpc>
                <a:spcPct val="100000"/>
              </a:lnSpc>
            </a:pPr>
            <a:r>
              <a:rPr dirty="0" sz="1400" spc="5" b="1" i="1">
                <a:solidFill>
                  <a:srgbClr val="6D757E"/>
                </a:solidFill>
                <a:latin typeface="微软雅黑"/>
                <a:cs typeface="微软雅黑"/>
              </a:rPr>
              <a:t>客户</a:t>
            </a:r>
            <a:endParaRPr sz="1400">
              <a:latin typeface="微软雅黑"/>
              <a:cs typeface="微软雅黑"/>
            </a:endParaRPr>
          </a:p>
        </p:txBody>
      </p:sp>
      <p:sp>
        <p:nvSpPr>
          <p:cNvPr id="23" name="object 23"/>
          <p:cNvSpPr/>
          <p:nvPr/>
        </p:nvSpPr>
        <p:spPr>
          <a:xfrm>
            <a:off x="4439411" y="2900172"/>
            <a:ext cx="3313176" cy="3247643"/>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32180"/>
            <a:ext cx="1389380" cy="379095"/>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开放银行生态结构</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ct val="100000"/>
              </a:lnSpc>
            </a:pPr>
            <a:r>
              <a:rPr dirty="0">
                <a:solidFill>
                  <a:srgbClr val="1D9ED2"/>
                </a:solidFill>
              </a:rPr>
              <a:t>开放银行生态图谱</a:t>
            </a:r>
          </a:p>
        </p:txBody>
      </p:sp>
      <p:sp>
        <p:nvSpPr>
          <p:cNvPr id="5" name="object 5"/>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22</a:t>
            </a:r>
            <a:endParaRPr sz="1200">
              <a:latin typeface="Arial"/>
              <a:cs typeface="Arial"/>
            </a:endParaRPr>
          </a:p>
        </p:txBody>
      </p:sp>
      <p:sp>
        <p:nvSpPr>
          <p:cNvPr id="6" name="object 6"/>
          <p:cNvSpPr/>
          <p:nvPr/>
        </p:nvSpPr>
        <p:spPr>
          <a:xfrm>
            <a:off x="6705600" y="5111496"/>
            <a:ext cx="1130807" cy="144780"/>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027175" y="3744467"/>
            <a:ext cx="8246745" cy="1783080"/>
          </a:xfrm>
          <a:custGeom>
            <a:avLst/>
            <a:gdLst/>
            <a:ahLst/>
            <a:cxnLst/>
            <a:rect l="l" t="t" r="r" b="b"/>
            <a:pathLst>
              <a:path w="8246745" h="1783079">
                <a:moveTo>
                  <a:pt x="28956" y="1614550"/>
                </a:moveTo>
                <a:lnTo>
                  <a:pt x="0" y="1614550"/>
                </a:lnTo>
                <a:lnTo>
                  <a:pt x="0" y="1782952"/>
                </a:lnTo>
                <a:lnTo>
                  <a:pt x="8246237" y="1782952"/>
                </a:lnTo>
                <a:lnTo>
                  <a:pt x="8246237" y="1768474"/>
                </a:lnTo>
                <a:lnTo>
                  <a:pt x="28956" y="1768474"/>
                </a:lnTo>
                <a:lnTo>
                  <a:pt x="14478" y="1753996"/>
                </a:lnTo>
                <a:lnTo>
                  <a:pt x="28956" y="1753996"/>
                </a:lnTo>
                <a:lnTo>
                  <a:pt x="28956" y="1614550"/>
                </a:lnTo>
                <a:close/>
              </a:path>
              <a:path w="8246745" h="1783079">
                <a:moveTo>
                  <a:pt x="28956" y="1753996"/>
                </a:moveTo>
                <a:lnTo>
                  <a:pt x="14478" y="1753996"/>
                </a:lnTo>
                <a:lnTo>
                  <a:pt x="28956" y="1768474"/>
                </a:lnTo>
                <a:lnTo>
                  <a:pt x="28956" y="1753996"/>
                </a:lnTo>
                <a:close/>
              </a:path>
              <a:path w="8246745" h="1783079">
                <a:moveTo>
                  <a:pt x="8217281" y="1753996"/>
                </a:moveTo>
                <a:lnTo>
                  <a:pt x="28956" y="1753996"/>
                </a:lnTo>
                <a:lnTo>
                  <a:pt x="28956" y="1768474"/>
                </a:lnTo>
                <a:lnTo>
                  <a:pt x="8217281" y="1768474"/>
                </a:lnTo>
                <a:lnTo>
                  <a:pt x="8217281" y="1753996"/>
                </a:lnTo>
                <a:close/>
              </a:path>
              <a:path w="8246745" h="1783079">
                <a:moveTo>
                  <a:pt x="8217281" y="43433"/>
                </a:moveTo>
                <a:lnTo>
                  <a:pt x="8217281" y="1768474"/>
                </a:lnTo>
                <a:lnTo>
                  <a:pt x="8231758" y="1753996"/>
                </a:lnTo>
                <a:lnTo>
                  <a:pt x="8246237" y="1753996"/>
                </a:lnTo>
                <a:lnTo>
                  <a:pt x="8246237" y="57911"/>
                </a:lnTo>
                <a:lnTo>
                  <a:pt x="8231758" y="57911"/>
                </a:lnTo>
                <a:lnTo>
                  <a:pt x="8217281" y="43433"/>
                </a:lnTo>
                <a:close/>
              </a:path>
              <a:path w="8246745" h="1783079">
                <a:moveTo>
                  <a:pt x="8246237" y="1753996"/>
                </a:moveTo>
                <a:lnTo>
                  <a:pt x="8231758" y="1753996"/>
                </a:lnTo>
                <a:lnTo>
                  <a:pt x="8217281" y="1768474"/>
                </a:lnTo>
                <a:lnTo>
                  <a:pt x="8246237" y="1768474"/>
                </a:lnTo>
                <a:lnTo>
                  <a:pt x="8246237" y="1753996"/>
                </a:lnTo>
                <a:close/>
              </a:path>
              <a:path w="8246745" h="1783079">
                <a:moveTo>
                  <a:pt x="8030591" y="0"/>
                </a:moveTo>
                <a:lnTo>
                  <a:pt x="7943723" y="43433"/>
                </a:lnTo>
                <a:lnTo>
                  <a:pt x="8030591" y="86867"/>
                </a:lnTo>
                <a:lnTo>
                  <a:pt x="8030591" y="57911"/>
                </a:lnTo>
                <a:lnTo>
                  <a:pt x="8016113" y="57911"/>
                </a:lnTo>
                <a:lnTo>
                  <a:pt x="8016113" y="28955"/>
                </a:lnTo>
                <a:lnTo>
                  <a:pt x="8030591" y="28955"/>
                </a:lnTo>
                <a:lnTo>
                  <a:pt x="8030591" y="0"/>
                </a:lnTo>
                <a:close/>
              </a:path>
              <a:path w="8246745" h="1783079">
                <a:moveTo>
                  <a:pt x="8030591" y="28955"/>
                </a:moveTo>
                <a:lnTo>
                  <a:pt x="8016113" y="28955"/>
                </a:lnTo>
                <a:lnTo>
                  <a:pt x="8016113" y="57911"/>
                </a:lnTo>
                <a:lnTo>
                  <a:pt x="8030591" y="57911"/>
                </a:lnTo>
                <a:lnTo>
                  <a:pt x="8030591" y="28955"/>
                </a:lnTo>
                <a:close/>
              </a:path>
              <a:path w="8246745" h="1783079">
                <a:moveTo>
                  <a:pt x="8246237" y="28955"/>
                </a:moveTo>
                <a:lnTo>
                  <a:pt x="8030591" y="28955"/>
                </a:lnTo>
                <a:lnTo>
                  <a:pt x="8030591" y="57911"/>
                </a:lnTo>
                <a:lnTo>
                  <a:pt x="8217281" y="57911"/>
                </a:lnTo>
                <a:lnTo>
                  <a:pt x="8217281" y="43433"/>
                </a:lnTo>
                <a:lnTo>
                  <a:pt x="8246237" y="43433"/>
                </a:lnTo>
                <a:lnTo>
                  <a:pt x="8246237" y="28955"/>
                </a:lnTo>
                <a:close/>
              </a:path>
              <a:path w="8246745" h="1783079">
                <a:moveTo>
                  <a:pt x="8246237" y="43433"/>
                </a:moveTo>
                <a:lnTo>
                  <a:pt x="8217281" y="43433"/>
                </a:lnTo>
                <a:lnTo>
                  <a:pt x="8231758" y="57911"/>
                </a:lnTo>
                <a:lnTo>
                  <a:pt x="8246237" y="57911"/>
                </a:lnTo>
                <a:lnTo>
                  <a:pt x="8246237" y="43433"/>
                </a:lnTo>
                <a:close/>
              </a:path>
            </a:pathLst>
          </a:custGeom>
          <a:solidFill>
            <a:srgbClr val="1AADDC"/>
          </a:solidFill>
        </p:spPr>
        <p:txBody>
          <a:bodyPr wrap="square" lIns="0" tIns="0" rIns="0" bIns="0" rtlCol="0"/>
          <a:lstStyle/>
          <a:p/>
        </p:txBody>
      </p:sp>
      <p:sp>
        <p:nvSpPr>
          <p:cNvPr id="8" name="object 8"/>
          <p:cNvSpPr/>
          <p:nvPr/>
        </p:nvSpPr>
        <p:spPr>
          <a:xfrm>
            <a:off x="227838" y="1407413"/>
            <a:ext cx="1313815" cy="1632585"/>
          </a:xfrm>
          <a:custGeom>
            <a:avLst/>
            <a:gdLst/>
            <a:ahLst/>
            <a:cxnLst/>
            <a:rect l="l" t="t" r="r" b="b"/>
            <a:pathLst>
              <a:path w="1313815" h="1632585">
                <a:moveTo>
                  <a:pt x="0" y="71500"/>
                </a:moveTo>
                <a:lnTo>
                  <a:pt x="5623" y="43666"/>
                </a:lnTo>
                <a:lnTo>
                  <a:pt x="20959" y="20939"/>
                </a:lnTo>
                <a:lnTo>
                  <a:pt x="43703" y="5617"/>
                </a:lnTo>
                <a:lnTo>
                  <a:pt x="71551" y="0"/>
                </a:lnTo>
                <a:lnTo>
                  <a:pt x="1242187" y="0"/>
                </a:lnTo>
                <a:lnTo>
                  <a:pt x="1270021" y="5617"/>
                </a:lnTo>
                <a:lnTo>
                  <a:pt x="1292748" y="20939"/>
                </a:lnTo>
                <a:lnTo>
                  <a:pt x="1308070" y="43666"/>
                </a:lnTo>
                <a:lnTo>
                  <a:pt x="1313688" y="71500"/>
                </a:lnTo>
                <a:lnTo>
                  <a:pt x="1313688" y="1560702"/>
                </a:lnTo>
                <a:lnTo>
                  <a:pt x="1308070" y="1588537"/>
                </a:lnTo>
                <a:lnTo>
                  <a:pt x="1292748" y="1611264"/>
                </a:lnTo>
                <a:lnTo>
                  <a:pt x="1270021" y="1626586"/>
                </a:lnTo>
                <a:lnTo>
                  <a:pt x="1242187" y="1632203"/>
                </a:lnTo>
                <a:lnTo>
                  <a:pt x="71551" y="1632203"/>
                </a:lnTo>
                <a:lnTo>
                  <a:pt x="43703" y="1626586"/>
                </a:lnTo>
                <a:lnTo>
                  <a:pt x="20959" y="1611264"/>
                </a:lnTo>
                <a:lnTo>
                  <a:pt x="5623" y="1588537"/>
                </a:lnTo>
                <a:lnTo>
                  <a:pt x="0" y="1560702"/>
                </a:lnTo>
                <a:lnTo>
                  <a:pt x="0" y="71500"/>
                </a:lnTo>
                <a:close/>
              </a:path>
            </a:pathLst>
          </a:custGeom>
          <a:ln w="28956">
            <a:solidFill>
              <a:srgbClr val="1C9ED2"/>
            </a:solidFill>
          </a:ln>
        </p:spPr>
        <p:txBody>
          <a:bodyPr wrap="square" lIns="0" tIns="0" rIns="0" bIns="0" rtlCol="0"/>
          <a:lstStyle/>
          <a:p/>
        </p:txBody>
      </p:sp>
      <p:sp>
        <p:nvSpPr>
          <p:cNvPr id="9" name="object 9"/>
          <p:cNvSpPr/>
          <p:nvPr/>
        </p:nvSpPr>
        <p:spPr>
          <a:xfrm>
            <a:off x="1975866" y="1407413"/>
            <a:ext cx="3378835" cy="3929379"/>
          </a:xfrm>
          <a:custGeom>
            <a:avLst/>
            <a:gdLst/>
            <a:ahLst/>
            <a:cxnLst/>
            <a:rect l="l" t="t" r="r" b="b"/>
            <a:pathLst>
              <a:path w="3378835" h="3929379">
                <a:moveTo>
                  <a:pt x="0" y="71120"/>
                </a:moveTo>
                <a:lnTo>
                  <a:pt x="5593" y="43451"/>
                </a:lnTo>
                <a:lnTo>
                  <a:pt x="20843" y="20843"/>
                </a:lnTo>
                <a:lnTo>
                  <a:pt x="43451" y="5593"/>
                </a:lnTo>
                <a:lnTo>
                  <a:pt x="71119" y="0"/>
                </a:lnTo>
                <a:lnTo>
                  <a:pt x="3307587" y="0"/>
                </a:lnTo>
                <a:lnTo>
                  <a:pt x="3335256" y="5593"/>
                </a:lnTo>
                <a:lnTo>
                  <a:pt x="3357864" y="20843"/>
                </a:lnTo>
                <a:lnTo>
                  <a:pt x="3373114" y="43451"/>
                </a:lnTo>
                <a:lnTo>
                  <a:pt x="3378707" y="71120"/>
                </a:lnTo>
                <a:lnTo>
                  <a:pt x="3378707" y="3857752"/>
                </a:lnTo>
                <a:lnTo>
                  <a:pt x="3373114" y="3885420"/>
                </a:lnTo>
                <a:lnTo>
                  <a:pt x="3357864" y="3908028"/>
                </a:lnTo>
                <a:lnTo>
                  <a:pt x="3335256" y="3923278"/>
                </a:lnTo>
                <a:lnTo>
                  <a:pt x="3307587" y="3928872"/>
                </a:lnTo>
                <a:lnTo>
                  <a:pt x="71119" y="3928872"/>
                </a:lnTo>
                <a:lnTo>
                  <a:pt x="43451" y="3923278"/>
                </a:lnTo>
                <a:lnTo>
                  <a:pt x="20843" y="3908028"/>
                </a:lnTo>
                <a:lnTo>
                  <a:pt x="5593" y="3885420"/>
                </a:lnTo>
                <a:lnTo>
                  <a:pt x="0" y="3857752"/>
                </a:lnTo>
                <a:lnTo>
                  <a:pt x="0" y="71120"/>
                </a:lnTo>
                <a:close/>
              </a:path>
            </a:pathLst>
          </a:custGeom>
          <a:ln w="28955">
            <a:solidFill>
              <a:srgbClr val="52B5DC"/>
            </a:solidFill>
          </a:ln>
        </p:spPr>
        <p:txBody>
          <a:bodyPr wrap="square" lIns="0" tIns="0" rIns="0" bIns="0" rtlCol="0"/>
          <a:lstStyle/>
          <a:p/>
        </p:txBody>
      </p:sp>
      <p:sp>
        <p:nvSpPr>
          <p:cNvPr id="10" name="object 10"/>
          <p:cNvSpPr/>
          <p:nvPr/>
        </p:nvSpPr>
        <p:spPr>
          <a:xfrm>
            <a:off x="229361" y="5712714"/>
            <a:ext cx="8754110" cy="399415"/>
          </a:xfrm>
          <a:custGeom>
            <a:avLst/>
            <a:gdLst/>
            <a:ahLst/>
            <a:cxnLst/>
            <a:rect l="l" t="t" r="r" b="b"/>
            <a:pathLst>
              <a:path w="8754110" h="399414">
                <a:moveTo>
                  <a:pt x="0" y="46761"/>
                </a:moveTo>
                <a:lnTo>
                  <a:pt x="3675" y="28562"/>
                </a:lnTo>
                <a:lnTo>
                  <a:pt x="13698" y="13698"/>
                </a:lnTo>
                <a:lnTo>
                  <a:pt x="28562" y="3675"/>
                </a:lnTo>
                <a:lnTo>
                  <a:pt x="46761" y="0"/>
                </a:lnTo>
                <a:lnTo>
                  <a:pt x="8707120" y="0"/>
                </a:lnTo>
                <a:lnTo>
                  <a:pt x="8725298" y="3675"/>
                </a:lnTo>
                <a:lnTo>
                  <a:pt x="8740155" y="13698"/>
                </a:lnTo>
                <a:lnTo>
                  <a:pt x="8750178" y="28562"/>
                </a:lnTo>
                <a:lnTo>
                  <a:pt x="8753856" y="46761"/>
                </a:lnTo>
                <a:lnTo>
                  <a:pt x="8753856" y="352526"/>
                </a:lnTo>
                <a:lnTo>
                  <a:pt x="8750178" y="370725"/>
                </a:lnTo>
                <a:lnTo>
                  <a:pt x="8740155" y="385589"/>
                </a:lnTo>
                <a:lnTo>
                  <a:pt x="8725298" y="395612"/>
                </a:lnTo>
                <a:lnTo>
                  <a:pt x="8707120" y="399288"/>
                </a:lnTo>
                <a:lnTo>
                  <a:pt x="46761" y="399288"/>
                </a:lnTo>
                <a:lnTo>
                  <a:pt x="28562" y="395612"/>
                </a:lnTo>
                <a:lnTo>
                  <a:pt x="13698" y="385589"/>
                </a:lnTo>
                <a:lnTo>
                  <a:pt x="3675" y="370725"/>
                </a:lnTo>
                <a:lnTo>
                  <a:pt x="0" y="352526"/>
                </a:lnTo>
                <a:lnTo>
                  <a:pt x="0" y="46761"/>
                </a:lnTo>
                <a:close/>
              </a:path>
            </a:pathLst>
          </a:custGeom>
          <a:ln w="28955">
            <a:solidFill>
              <a:srgbClr val="7E8793"/>
            </a:solidFill>
          </a:ln>
        </p:spPr>
        <p:txBody>
          <a:bodyPr wrap="square" lIns="0" tIns="0" rIns="0" bIns="0" rtlCol="0"/>
          <a:lstStyle/>
          <a:p/>
        </p:txBody>
      </p:sp>
      <p:sp>
        <p:nvSpPr>
          <p:cNvPr id="11" name="object 11"/>
          <p:cNvSpPr/>
          <p:nvPr/>
        </p:nvSpPr>
        <p:spPr>
          <a:xfrm>
            <a:off x="227838" y="3278885"/>
            <a:ext cx="1313815" cy="2057400"/>
          </a:xfrm>
          <a:custGeom>
            <a:avLst/>
            <a:gdLst/>
            <a:ahLst/>
            <a:cxnLst/>
            <a:rect l="l" t="t" r="r" b="b"/>
            <a:pathLst>
              <a:path w="1313815" h="2057400">
                <a:moveTo>
                  <a:pt x="0" y="71500"/>
                </a:moveTo>
                <a:lnTo>
                  <a:pt x="5623" y="43666"/>
                </a:lnTo>
                <a:lnTo>
                  <a:pt x="20959" y="20939"/>
                </a:lnTo>
                <a:lnTo>
                  <a:pt x="43703" y="5617"/>
                </a:lnTo>
                <a:lnTo>
                  <a:pt x="71551" y="0"/>
                </a:lnTo>
                <a:lnTo>
                  <a:pt x="1242187" y="0"/>
                </a:lnTo>
                <a:lnTo>
                  <a:pt x="1270021" y="5617"/>
                </a:lnTo>
                <a:lnTo>
                  <a:pt x="1292748" y="20939"/>
                </a:lnTo>
                <a:lnTo>
                  <a:pt x="1308070" y="43666"/>
                </a:lnTo>
                <a:lnTo>
                  <a:pt x="1313688" y="71500"/>
                </a:lnTo>
                <a:lnTo>
                  <a:pt x="1313688" y="1985899"/>
                </a:lnTo>
                <a:lnTo>
                  <a:pt x="1308070" y="2013733"/>
                </a:lnTo>
                <a:lnTo>
                  <a:pt x="1292748" y="2036460"/>
                </a:lnTo>
                <a:lnTo>
                  <a:pt x="1270021" y="2051782"/>
                </a:lnTo>
                <a:lnTo>
                  <a:pt x="1242187" y="2057400"/>
                </a:lnTo>
                <a:lnTo>
                  <a:pt x="71551" y="2057400"/>
                </a:lnTo>
                <a:lnTo>
                  <a:pt x="43703" y="2051782"/>
                </a:lnTo>
                <a:lnTo>
                  <a:pt x="20959" y="2036460"/>
                </a:lnTo>
                <a:lnTo>
                  <a:pt x="5623" y="2013733"/>
                </a:lnTo>
                <a:lnTo>
                  <a:pt x="0" y="1985899"/>
                </a:lnTo>
                <a:lnTo>
                  <a:pt x="0" y="71500"/>
                </a:lnTo>
                <a:close/>
              </a:path>
            </a:pathLst>
          </a:custGeom>
          <a:ln w="28956">
            <a:solidFill>
              <a:srgbClr val="1AADDC"/>
            </a:solidFill>
          </a:ln>
        </p:spPr>
        <p:txBody>
          <a:bodyPr wrap="square" lIns="0" tIns="0" rIns="0" bIns="0" rtlCol="0"/>
          <a:lstStyle/>
          <a:p/>
        </p:txBody>
      </p:sp>
      <p:sp>
        <p:nvSpPr>
          <p:cNvPr id="12" name="object 12"/>
          <p:cNvSpPr/>
          <p:nvPr/>
        </p:nvSpPr>
        <p:spPr>
          <a:xfrm>
            <a:off x="227838" y="1407413"/>
            <a:ext cx="1313815" cy="134620"/>
          </a:xfrm>
          <a:custGeom>
            <a:avLst/>
            <a:gdLst/>
            <a:ahLst/>
            <a:cxnLst/>
            <a:rect l="l" t="t" r="r" b="b"/>
            <a:pathLst>
              <a:path w="1313815" h="134619">
                <a:moveTo>
                  <a:pt x="1248029" y="0"/>
                </a:moveTo>
                <a:lnTo>
                  <a:pt x="65633" y="0"/>
                </a:lnTo>
                <a:lnTo>
                  <a:pt x="40087" y="5151"/>
                </a:lnTo>
                <a:lnTo>
                  <a:pt x="19224" y="19208"/>
                </a:lnTo>
                <a:lnTo>
                  <a:pt x="5158" y="40076"/>
                </a:lnTo>
                <a:lnTo>
                  <a:pt x="0" y="65659"/>
                </a:lnTo>
                <a:lnTo>
                  <a:pt x="0" y="68452"/>
                </a:lnTo>
                <a:lnTo>
                  <a:pt x="5158" y="94035"/>
                </a:lnTo>
                <a:lnTo>
                  <a:pt x="19224" y="114903"/>
                </a:lnTo>
                <a:lnTo>
                  <a:pt x="40087" y="128960"/>
                </a:lnTo>
                <a:lnTo>
                  <a:pt x="65633" y="134112"/>
                </a:lnTo>
                <a:lnTo>
                  <a:pt x="1248029" y="134112"/>
                </a:lnTo>
                <a:lnTo>
                  <a:pt x="1273611" y="128960"/>
                </a:lnTo>
                <a:lnTo>
                  <a:pt x="1294479" y="114903"/>
                </a:lnTo>
                <a:lnTo>
                  <a:pt x="1308536" y="94035"/>
                </a:lnTo>
                <a:lnTo>
                  <a:pt x="1313688" y="68452"/>
                </a:lnTo>
                <a:lnTo>
                  <a:pt x="1313688" y="65659"/>
                </a:lnTo>
                <a:lnTo>
                  <a:pt x="1308536" y="40076"/>
                </a:lnTo>
                <a:lnTo>
                  <a:pt x="1294479" y="19208"/>
                </a:lnTo>
                <a:lnTo>
                  <a:pt x="1273611" y="5151"/>
                </a:lnTo>
                <a:lnTo>
                  <a:pt x="1248029" y="0"/>
                </a:lnTo>
                <a:close/>
              </a:path>
            </a:pathLst>
          </a:custGeom>
          <a:solidFill>
            <a:srgbClr val="1C9ED2"/>
          </a:solidFill>
        </p:spPr>
        <p:txBody>
          <a:bodyPr wrap="square" lIns="0" tIns="0" rIns="0" bIns="0" rtlCol="0"/>
          <a:lstStyle/>
          <a:p/>
        </p:txBody>
      </p:sp>
      <p:sp>
        <p:nvSpPr>
          <p:cNvPr id="13" name="object 13"/>
          <p:cNvSpPr/>
          <p:nvPr/>
        </p:nvSpPr>
        <p:spPr>
          <a:xfrm>
            <a:off x="227838" y="1407413"/>
            <a:ext cx="1313815" cy="134620"/>
          </a:xfrm>
          <a:custGeom>
            <a:avLst/>
            <a:gdLst/>
            <a:ahLst/>
            <a:cxnLst/>
            <a:rect l="l" t="t" r="r" b="b"/>
            <a:pathLst>
              <a:path w="1313815" h="134619">
                <a:moveTo>
                  <a:pt x="0" y="65659"/>
                </a:moveTo>
                <a:lnTo>
                  <a:pt x="5158" y="40076"/>
                </a:lnTo>
                <a:lnTo>
                  <a:pt x="19224" y="19208"/>
                </a:lnTo>
                <a:lnTo>
                  <a:pt x="40087" y="5151"/>
                </a:lnTo>
                <a:lnTo>
                  <a:pt x="65633" y="0"/>
                </a:lnTo>
                <a:lnTo>
                  <a:pt x="1248029" y="0"/>
                </a:lnTo>
                <a:lnTo>
                  <a:pt x="1273611" y="5151"/>
                </a:lnTo>
                <a:lnTo>
                  <a:pt x="1294479" y="19208"/>
                </a:lnTo>
                <a:lnTo>
                  <a:pt x="1308536" y="40076"/>
                </a:lnTo>
                <a:lnTo>
                  <a:pt x="1313688" y="65659"/>
                </a:lnTo>
                <a:lnTo>
                  <a:pt x="1313688" y="68452"/>
                </a:lnTo>
                <a:lnTo>
                  <a:pt x="1308536" y="94035"/>
                </a:lnTo>
                <a:lnTo>
                  <a:pt x="1294479" y="114903"/>
                </a:lnTo>
                <a:lnTo>
                  <a:pt x="1273611" y="128960"/>
                </a:lnTo>
                <a:lnTo>
                  <a:pt x="1248029" y="134112"/>
                </a:lnTo>
                <a:lnTo>
                  <a:pt x="65633" y="134112"/>
                </a:lnTo>
                <a:lnTo>
                  <a:pt x="40087" y="128960"/>
                </a:lnTo>
                <a:lnTo>
                  <a:pt x="19224" y="114903"/>
                </a:lnTo>
                <a:lnTo>
                  <a:pt x="5158" y="94035"/>
                </a:lnTo>
                <a:lnTo>
                  <a:pt x="0" y="68452"/>
                </a:lnTo>
                <a:lnTo>
                  <a:pt x="0" y="65659"/>
                </a:lnTo>
                <a:close/>
              </a:path>
            </a:pathLst>
          </a:custGeom>
          <a:ln w="28956">
            <a:solidFill>
              <a:srgbClr val="1A9FD2"/>
            </a:solidFill>
          </a:ln>
        </p:spPr>
        <p:txBody>
          <a:bodyPr wrap="square" lIns="0" tIns="0" rIns="0" bIns="0" rtlCol="0"/>
          <a:lstStyle/>
          <a:p/>
        </p:txBody>
      </p:sp>
      <p:sp>
        <p:nvSpPr>
          <p:cNvPr id="14" name="object 14"/>
          <p:cNvSpPr/>
          <p:nvPr/>
        </p:nvSpPr>
        <p:spPr>
          <a:xfrm>
            <a:off x="227075" y="3278123"/>
            <a:ext cx="1313815" cy="132715"/>
          </a:xfrm>
          <a:custGeom>
            <a:avLst/>
            <a:gdLst/>
            <a:ahLst/>
            <a:cxnLst/>
            <a:rect l="l" t="t" r="r" b="b"/>
            <a:pathLst>
              <a:path w="1313815" h="132714">
                <a:moveTo>
                  <a:pt x="1262888" y="0"/>
                </a:moveTo>
                <a:lnTo>
                  <a:pt x="50812" y="0"/>
                </a:lnTo>
                <a:lnTo>
                  <a:pt x="31032" y="3990"/>
                </a:lnTo>
                <a:lnTo>
                  <a:pt x="14881" y="14874"/>
                </a:lnTo>
                <a:lnTo>
                  <a:pt x="3992" y="31021"/>
                </a:lnTo>
                <a:lnTo>
                  <a:pt x="0" y="50800"/>
                </a:lnTo>
                <a:lnTo>
                  <a:pt x="0" y="81787"/>
                </a:lnTo>
                <a:lnTo>
                  <a:pt x="3992" y="101566"/>
                </a:lnTo>
                <a:lnTo>
                  <a:pt x="14881" y="117713"/>
                </a:lnTo>
                <a:lnTo>
                  <a:pt x="31032" y="128597"/>
                </a:lnTo>
                <a:lnTo>
                  <a:pt x="50812" y="132587"/>
                </a:lnTo>
                <a:lnTo>
                  <a:pt x="1262888" y="132587"/>
                </a:lnTo>
                <a:lnTo>
                  <a:pt x="1282666" y="128597"/>
                </a:lnTo>
                <a:lnTo>
                  <a:pt x="1298813" y="117713"/>
                </a:lnTo>
                <a:lnTo>
                  <a:pt x="1309697" y="101566"/>
                </a:lnTo>
                <a:lnTo>
                  <a:pt x="1313688" y="81787"/>
                </a:lnTo>
                <a:lnTo>
                  <a:pt x="1313688" y="50800"/>
                </a:lnTo>
                <a:lnTo>
                  <a:pt x="1309697" y="31021"/>
                </a:lnTo>
                <a:lnTo>
                  <a:pt x="1298813" y="14874"/>
                </a:lnTo>
                <a:lnTo>
                  <a:pt x="1282666" y="3990"/>
                </a:lnTo>
                <a:lnTo>
                  <a:pt x="1262888" y="0"/>
                </a:lnTo>
                <a:close/>
              </a:path>
            </a:pathLst>
          </a:custGeom>
          <a:solidFill>
            <a:srgbClr val="1AADDC"/>
          </a:solidFill>
        </p:spPr>
        <p:txBody>
          <a:bodyPr wrap="square" lIns="0" tIns="0" rIns="0" bIns="0" rtlCol="0"/>
          <a:lstStyle/>
          <a:p/>
        </p:txBody>
      </p:sp>
      <p:sp>
        <p:nvSpPr>
          <p:cNvPr id="15" name="object 15"/>
          <p:cNvSpPr txBox="1"/>
          <p:nvPr/>
        </p:nvSpPr>
        <p:spPr>
          <a:xfrm>
            <a:off x="680719" y="3264153"/>
            <a:ext cx="40513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金融云</a:t>
            </a:r>
            <a:endParaRPr sz="1000">
              <a:latin typeface="微软雅黑"/>
              <a:cs typeface="微软雅黑"/>
            </a:endParaRPr>
          </a:p>
        </p:txBody>
      </p:sp>
      <p:sp>
        <p:nvSpPr>
          <p:cNvPr id="16" name="object 16"/>
          <p:cNvSpPr/>
          <p:nvPr/>
        </p:nvSpPr>
        <p:spPr>
          <a:xfrm>
            <a:off x="1975104" y="1406652"/>
            <a:ext cx="3378835" cy="134620"/>
          </a:xfrm>
          <a:custGeom>
            <a:avLst/>
            <a:gdLst/>
            <a:ahLst/>
            <a:cxnLst/>
            <a:rect l="l" t="t" r="r" b="b"/>
            <a:pathLst>
              <a:path w="3378835" h="134619">
                <a:moveTo>
                  <a:pt x="3313049" y="0"/>
                </a:moveTo>
                <a:lnTo>
                  <a:pt x="65658" y="0"/>
                </a:lnTo>
                <a:lnTo>
                  <a:pt x="40076" y="5151"/>
                </a:lnTo>
                <a:lnTo>
                  <a:pt x="19208" y="19208"/>
                </a:lnTo>
                <a:lnTo>
                  <a:pt x="5151" y="40076"/>
                </a:lnTo>
                <a:lnTo>
                  <a:pt x="0" y="65659"/>
                </a:lnTo>
                <a:lnTo>
                  <a:pt x="0" y="68452"/>
                </a:lnTo>
                <a:lnTo>
                  <a:pt x="5151" y="94035"/>
                </a:lnTo>
                <a:lnTo>
                  <a:pt x="19208" y="114903"/>
                </a:lnTo>
                <a:lnTo>
                  <a:pt x="40076" y="128960"/>
                </a:lnTo>
                <a:lnTo>
                  <a:pt x="65658" y="134112"/>
                </a:lnTo>
                <a:lnTo>
                  <a:pt x="3313049" y="134112"/>
                </a:lnTo>
                <a:lnTo>
                  <a:pt x="3338631" y="128960"/>
                </a:lnTo>
                <a:lnTo>
                  <a:pt x="3359499" y="114903"/>
                </a:lnTo>
                <a:lnTo>
                  <a:pt x="3373556" y="94035"/>
                </a:lnTo>
                <a:lnTo>
                  <a:pt x="3378707" y="68452"/>
                </a:lnTo>
                <a:lnTo>
                  <a:pt x="3378707" y="65659"/>
                </a:lnTo>
                <a:lnTo>
                  <a:pt x="3373556" y="40076"/>
                </a:lnTo>
                <a:lnTo>
                  <a:pt x="3359499" y="19208"/>
                </a:lnTo>
                <a:lnTo>
                  <a:pt x="3338631" y="5151"/>
                </a:lnTo>
                <a:lnTo>
                  <a:pt x="3313049" y="0"/>
                </a:lnTo>
                <a:close/>
              </a:path>
            </a:pathLst>
          </a:custGeom>
          <a:solidFill>
            <a:srgbClr val="52B5DC"/>
          </a:solidFill>
        </p:spPr>
        <p:txBody>
          <a:bodyPr wrap="square" lIns="0" tIns="0" rIns="0" bIns="0" rtlCol="0"/>
          <a:lstStyle/>
          <a:p/>
        </p:txBody>
      </p:sp>
      <p:sp>
        <p:nvSpPr>
          <p:cNvPr id="17" name="object 17"/>
          <p:cNvSpPr txBox="1"/>
          <p:nvPr/>
        </p:nvSpPr>
        <p:spPr>
          <a:xfrm>
            <a:off x="2961258" y="1392682"/>
            <a:ext cx="1404620" cy="165100"/>
          </a:xfrm>
          <a:prstGeom prst="rect">
            <a:avLst/>
          </a:prstGeom>
        </p:spPr>
        <p:txBody>
          <a:bodyPr wrap="square" lIns="0" tIns="0" rIns="0" bIns="0" rtlCol="0" vert="horz">
            <a:spAutoFit/>
          </a:bodyPr>
          <a:lstStyle/>
          <a:p>
            <a:pPr marL="12700">
              <a:lnSpc>
                <a:spcPct val="100000"/>
              </a:lnSpc>
            </a:pPr>
            <a:r>
              <a:rPr dirty="0" sz="1000" spc="-10">
                <a:solidFill>
                  <a:srgbClr val="F9F9F9"/>
                </a:solidFill>
                <a:latin typeface="Arial"/>
                <a:cs typeface="Arial"/>
              </a:rPr>
              <a:t>I</a:t>
            </a:r>
            <a:r>
              <a:rPr dirty="0" sz="1000" spc="5">
                <a:solidFill>
                  <a:srgbClr val="F9F9F9"/>
                </a:solidFill>
                <a:latin typeface="Arial"/>
                <a:cs typeface="Arial"/>
              </a:rPr>
              <a:t>T</a:t>
            </a:r>
            <a:r>
              <a:rPr dirty="0" sz="1000" spc="-5">
                <a:solidFill>
                  <a:srgbClr val="F9F9F9"/>
                </a:solidFill>
                <a:latin typeface="微软雅黑"/>
                <a:cs typeface="微软雅黑"/>
              </a:rPr>
              <a:t>软件及解决方案提供商</a:t>
            </a:r>
            <a:endParaRPr sz="1000">
              <a:latin typeface="微软雅黑"/>
              <a:cs typeface="微软雅黑"/>
            </a:endParaRPr>
          </a:p>
        </p:txBody>
      </p:sp>
      <p:sp>
        <p:nvSpPr>
          <p:cNvPr id="18" name="object 18"/>
          <p:cNvSpPr/>
          <p:nvPr/>
        </p:nvSpPr>
        <p:spPr>
          <a:xfrm>
            <a:off x="987552" y="1813563"/>
            <a:ext cx="469900" cy="187960"/>
          </a:xfrm>
          <a:custGeom>
            <a:avLst/>
            <a:gdLst/>
            <a:ahLst/>
            <a:cxnLst/>
            <a:rect l="l" t="t" r="r" b="b"/>
            <a:pathLst>
              <a:path w="469900" h="187960">
                <a:moveTo>
                  <a:pt x="248176" y="124725"/>
                </a:moveTo>
                <a:lnTo>
                  <a:pt x="208609" y="124725"/>
                </a:lnTo>
                <a:lnTo>
                  <a:pt x="208609" y="137550"/>
                </a:lnTo>
                <a:lnTo>
                  <a:pt x="250688" y="137550"/>
                </a:lnTo>
                <a:lnTo>
                  <a:pt x="250688" y="131509"/>
                </a:lnTo>
                <a:lnTo>
                  <a:pt x="248176" y="124725"/>
                </a:lnTo>
                <a:close/>
              </a:path>
              <a:path w="469900" h="187960">
                <a:moveTo>
                  <a:pt x="104308" y="149676"/>
                </a:moveTo>
                <a:lnTo>
                  <a:pt x="104308" y="162502"/>
                </a:lnTo>
                <a:lnTo>
                  <a:pt x="244950" y="162492"/>
                </a:lnTo>
                <a:lnTo>
                  <a:pt x="247911" y="159556"/>
                </a:lnTo>
                <a:lnTo>
                  <a:pt x="249608" y="149685"/>
                </a:lnTo>
                <a:lnTo>
                  <a:pt x="104308" y="149676"/>
                </a:lnTo>
                <a:close/>
              </a:path>
              <a:path w="469900" h="187960">
                <a:moveTo>
                  <a:pt x="104308" y="174627"/>
                </a:moveTo>
                <a:lnTo>
                  <a:pt x="104308" y="187448"/>
                </a:lnTo>
                <a:lnTo>
                  <a:pt x="203613" y="187448"/>
                </a:lnTo>
                <a:lnTo>
                  <a:pt x="215847" y="185448"/>
                </a:lnTo>
                <a:lnTo>
                  <a:pt x="225647" y="181039"/>
                </a:lnTo>
                <a:lnTo>
                  <a:pt x="232145" y="176631"/>
                </a:lnTo>
                <a:lnTo>
                  <a:pt x="234498" y="174627"/>
                </a:lnTo>
                <a:lnTo>
                  <a:pt x="104308" y="174627"/>
                </a:lnTo>
                <a:close/>
              </a:path>
              <a:path w="469900" h="187960">
                <a:moveTo>
                  <a:pt x="170125" y="49893"/>
                </a:moveTo>
                <a:lnTo>
                  <a:pt x="130561" y="49893"/>
                </a:lnTo>
                <a:lnTo>
                  <a:pt x="130561" y="62718"/>
                </a:lnTo>
                <a:lnTo>
                  <a:pt x="170125" y="62718"/>
                </a:lnTo>
                <a:lnTo>
                  <a:pt x="170125" y="49893"/>
                </a:lnTo>
                <a:close/>
              </a:path>
              <a:path w="469900" h="187960">
                <a:moveTo>
                  <a:pt x="242778" y="74844"/>
                </a:moveTo>
                <a:lnTo>
                  <a:pt x="130561" y="74844"/>
                </a:lnTo>
                <a:lnTo>
                  <a:pt x="130561" y="87668"/>
                </a:lnTo>
                <a:lnTo>
                  <a:pt x="231620" y="87668"/>
                </a:lnTo>
                <a:lnTo>
                  <a:pt x="240076" y="81088"/>
                </a:lnTo>
                <a:lnTo>
                  <a:pt x="242778" y="74844"/>
                </a:lnTo>
                <a:close/>
              </a:path>
              <a:path w="469900" h="187960">
                <a:moveTo>
                  <a:pt x="231620" y="99783"/>
                </a:moveTo>
                <a:lnTo>
                  <a:pt x="130561" y="99783"/>
                </a:lnTo>
                <a:lnTo>
                  <a:pt x="130561" y="112611"/>
                </a:lnTo>
                <a:lnTo>
                  <a:pt x="242778" y="112611"/>
                </a:lnTo>
                <a:lnTo>
                  <a:pt x="240076" y="106367"/>
                </a:lnTo>
                <a:lnTo>
                  <a:pt x="231620" y="99783"/>
                </a:lnTo>
                <a:close/>
              </a:path>
              <a:path w="469900" h="187960">
                <a:moveTo>
                  <a:pt x="170125" y="124725"/>
                </a:moveTo>
                <a:lnTo>
                  <a:pt x="130561" y="124725"/>
                </a:lnTo>
                <a:lnTo>
                  <a:pt x="130561" y="137550"/>
                </a:lnTo>
                <a:lnTo>
                  <a:pt x="170125" y="137550"/>
                </a:lnTo>
                <a:lnTo>
                  <a:pt x="170125" y="124725"/>
                </a:lnTo>
                <a:close/>
              </a:path>
              <a:path w="469900" h="187960">
                <a:moveTo>
                  <a:pt x="203587" y="0"/>
                </a:moveTo>
                <a:lnTo>
                  <a:pt x="104308" y="0"/>
                </a:lnTo>
                <a:lnTo>
                  <a:pt x="104308" y="12824"/>
                </a:lnTo>
                <a:lnTo>
                  <a:pt x="234498" y="12824"/>
                </a:lnTo>
                <a:lnTo>
                  <a:pt x="232145" y="10820"/>
                </a:lnTo>
                <a:lnTo>
                  <a:pt x="225647" y="6412"/>
                </a:lnTo>
                <a:lnTo>
                  <a:pt x="215847" y="2003"/>
                </a:lnTo>
                <a:lnTo>
                  <a:pt x="203587" y="0"/>
                </a:lnTo>
                <a:close/>
              </a:path>
              <a:path w="469900" h="187960">
                <a:moveTo>
                  <a:pt x="244936" y="24946"/>
                </a:moveTo>
                <a:lnTo>
                  <a:pt x="104308" y="24946"/>
                </a:lnTo>
                <a:lnTo>
                  <a:pt x="104308" y="37771"/>
                </a:lnTo>
                <a:lnTo>
                  <a:pt x="249608" y="37767"/>
                </a:lnTo>
                <a:lnTo>
                  <a:pt x="247911" y="27895"/>
                </a:lnTo>
                <a:lnTo>
                  <a:pt x="244936" y="24946"/>
                </a:lnTo>
                <a:close/>
              </a:path>
              <a:path w="469900" h="187960">
                <a:moveTo>
                  <a:pt x="250688" y="49893"/>
                </a:moveTo>
                <a:lnTo>
                  <a:pt x="208609" y="49893"/>
                </a:lnTo>
                <a:lnTo>
                  <a:pt x="208609" y="62718"/>
                </a:lnTo>
                <a:lnTo>
                  <a:pt x="248179" y="62718"/>
                </a:lnTo>
                <a:lnTo>
                  <a:pt x="250688" y="55942"/>
                </a:lnTo>
                <a:lnTo>
                  <a:pt x="250688" y="49893"/>
                </a:lnTo>
                <a:close/>
              </a:path>
              <a:path w="469900" h="187960">
                <a:moveTo>
                  <a:pt x="334125" y="0"/>
                </a:moveTo>
                <a:lnTo>
                  <a:pt x="260036" y="0"/>
                </a:lnTo>
                <a:lnTo>
                  <a:pt x="260036" y="12824"/>
                </a:lnTo>
                <a:lnTo>
                  <a:pt x="338729" y="12824"/>
                </a:lnTo>
                <a:lnTo>
                  <a:pt x="334125" y="0"/>
                </a:lnTo>
                <a:close/>
              </a:path>
              <a:path w="469900" h="187960">
                <a:moveTo>
                  <a:pt x="343080" y="24946"/>
                </a:moveTo>
                <a:lnTo>
                  <a:pt x="260036" y="24946"/>
                </a:lnTo>
                <a:lnTo>
                  <a:pt x="260036" y="37771"/>
                </a:lnTo>
                <a:lnTo>
                  <a:pt x="347684" y="37771"/>
                </a:lnTo>
                <a:lnTo>
                  <a:pt x="343080" y="24946"/>
                </a:lnTo>
                <a:close/>
              </a:path>
              <a:path w="469900" h="187960">
                <a:moveTo>
                  <a:pt x="352035" y="49893"/>
                </a:moveTo>
                <a:lnTo>
                  <a:pt x="286293" y="49893"/>
                </a:lnTo>
                <a:lnTo>
                  <a:pt x="286293" y="62718"/>
                </a:lnTo>
                <a:lnTo>
                  <a:pt x="356639" y="62718"/>
                </a:lnTo>
                <a:lnTo>
                  <a:pt x="352035" y="49893"/>
                </a:lnTo>
                <a:close/>
              </a:path>
              <a:path w="469900" h="187960">
                <a:moveTo>
                  <a:pt x="360992" y="74844"/>
                </a:moveTo>
                <a:lnTo>
                  <a:pt x="286293" y="74844"/>
                </a:lnTo>
                <a:lnTo>
                  <a:pt x="286293" y="87668"/>
                </a:lnTo>
                <a:lnTo>
                  <a:pt x="325856" y="87668"/>
                </a:lnTo>
                <a:lnTo>
                  <a:pt x="325856" y="80530"/>
                </a:lnTo>
                <a:lnTo>
                  <a:pt x="363033" y="80530"/>
                </a:lnTo>
                <a:lnTo>
                  <a:pt x="360992" y="74844"/>
                </a:lnTo>
                <a:close/>
              </a:path>
              <a:path w="469900" h="187960">
                <a:moveTo>
                  <a:pt x="363033" y="80530"/>
                </a:moveTo>
                <a:lnTo>
                  <a:pt x="325856" y="80530"/>
                </a:lnTo>
                <a:lnTo>
                  <a:pt x="328448" y="87668"/>
                </a:lnTo>
                <a:lnTo>
                  <a:pt x="400993" y="87668"/>
                </a:lnTo>
                <a:lnTo>
                  <a:pt x="401691" y="85708"/>
                </a:lnTo>
                <a:lnTo>
                  <a:pt x="364892" y="85708"/>
                </a:lnTo>
                <a:lnTo>
                  <a:pt x="363033" y="80530"/>
                </a:lnTo>
                <a:close/>
              </a:path>
              <a:path w="469900" h="187960">
                <a:moveTo>
                  <a:pt x="443120" y="80530"/>
                </a:moveTo>
                <a:lnTo>
                  <a:pt x="403536" y="80530"/>
                </a:lnTo>
                <a:lnTo>
                  <a:pt x="403536" y="87668"/>
                </a:lnTo>
                <a:lnTo>
                  <a:pt x="443120" y="87668"/>
                </a:lnTo>
                <a:lnTo>
                  <a:pt x="443120" y="80530"/>
                </a:lnTo>
                <a:close/>
              </a:path>
              <a:path w="469900" h="187960">
                <a:moveTo>
                  <a:pt x="443120" y="74844"/>
                </a:moveTo>
                <a:lnTo>
                  <a:pt x="368744" y="74844"/>
                </a:lnTo>
                <a:lnTo>
                  <a:pt x="364892" y="85708"/>
                </a:lnTo>
                <a:lnTo>
                  <a:pt x="401691" y="85708"/>
                </a:lnTo>
                <a:lnTo>
                  <a:pt x="403536" y="80530"/>
                </a:lnTo>
                <a:lnTo>
                  <a:pt x="443120" y="80530"/>
                </a:lnTo>
                <a:lnTo>
                  <a:pt x="443120" y="74844"/>
                </a:lnTo>
                <a:close/>
              </a:path>
              <a:path w="469900" h="187960">
                <a:moveTo>
                  <a:pt x="325856" y="99783"/>
                </a:moveTo>
                <a:lnTo>
                  <a:pt x="286293" y="99783"/>
                </a:lnTo>
                <a:lnTo>
                  <a:pt x="286293" y="112611"/>
                </a:lnTo>
                <a:lnTo>
                  <a:pt x="325856" y="112611"/>
                </a:lnTo>
                <a:lnTo>
                  <a:pt x="325856" y="99783"/>
                </a:lnTo>
                <a:close/>
              </a:path>
              <a:path w="469900" h="187960">
                <a:moveTo>
                  <a:pt x="325856" y="124725"/>
                </a:moveTo>
                <a:lnTo>
                  <a:pt x="286293" y="124725"/>
                </a:lnTo>
                <a:lnTo>
                  <a:pt x="286293" y="137550"/>
                </a:lnTo>
                <a:lnTo>
                  <a:pt x="325856" y="137550"/>
                </a:lnTo>
                <a:lnTo>
                  <a:pt x="325856" y="124725"/>
                </a:lnTo>
                <a:close/>
              </a:path>
              <a:path w="469900" h="187960">
                <a:moveTo>
                  <a:pt x="325856" y="149676"/>
                </a:moveTo>
                <a:lnTo>
                  <a:pt x="260752" y="149676"/>
                </a:lnTo>
                <a:lnTo>
                  <a:pt x="260752" y="162502"/>
                </a:lnTo>
                <a:lnTo>
                  <a:pt x="325856" y="162502"/>
                </a:lnTo>
                <a:lnTo>
                  <a:pt x="325856" y="149676"/>
                </a:lnTo>
                <a:close/>
              </a:path>
              <a:path w="469900" h="187960">
                <a:moveTo>
                  <a:pt x="325856" y="174627"/>
                </a:moveTo>
                <a:lnTo>
                  <a:pt x="260752" y="174627"/>
                </a:lnTo>
                <a:lnTo>
                  <a:pt x="260752" y="187448"/>
                </a:lnTo>
                <a:lnTo>
                  <a:pt x="325856" y="187448"/>
                </a:lnTo>
                <a:lnTo>
                  <a:pt x="325856" y="174627"/>
                </a:lnTo>
                <a:close/>
              </a:path>
              <a:path w="469900" h="187960">
                <a:moveTo>
                  <a:pt x="443120" y="99783"/>
                </a:moveTo>
                <a:lnTo>
                  <a:pt x="403536" y="99783"/>
                </a:lnTo>
                <a:lnTo>
                  <a:pt x="403536" y="112611"/>
                </a:lnTo>
                <a:lnTo>
                  <a:pt x="443120" y="112611"/>
                </a:lnTo>
                <a:lnTo>
                  <a:pt x="443120" y="99783"/>
                </a:lnTo>
                <a:close/>
              </a:path>
              <a:path w="469900" h="187960">
                <a:moveTo>
                  <a:pt x="443120" y="124725"/>
                </a:moveTo>
                <a:lnTo>
                  <a:pt x="403536" y="124725"/>
                </a:lnTo>
                <a:lnTo>
                  <a:pt x="403536" y="137550"/>
                </a:lnTo>
                <a:lnTo>
                  <a:pt x="443120" y="137550"/>
                </a:lnTo>
                <a:lnTo>
                  <a:pt x="443120" y="124725"/>
                </a:lnTo>
                <a:close/>
              </a:path>
              <a:path w="469900" h="187960">
                <a:moveTo>
                  <a:pt x="469365" y="149676"/>
                </a:moveTo>
                <a:lnTo>
                  <a:pt x="403536" y="149676"/>
                </a:lnTo>
                <a:lnTo>
                  <a:pt x="403536" y="162502"/>
                </a:lnTo>
                <a:lnTo>
                  <a:pt x="469365" y="162502"/>
                </a:lnTo>
                <a:lnTo>
                  <a:pt x="469365" y="149676"/>
                </a:lnTo>
                <a:close/>
              </a:path>
              <a:path w="469900" h="187960">
                <a:moveTo>
                  <a:pt x="469365" y="174627"/>
                </a:moveTo>
                <a:lnTo>
                  <a:pt x="403536" y="174627"/>
                </a:lnTo>
                <a:lnTo>
                  <a:pt x="403536" y="187448"/>
                </a:lnTo>
                <a:lnTo>
                  <a:pt x="469365" y="187448"/>
                </a:lnTo>
                <a:lnTo>
                  <a:pt x="469365" y="174627"/>
                </a:lnTo>
                <a:close/>
              </a:path>
              <a:path w="469900" h="187960">
                <a:moveTo>
                  <a:pt x="396676" y="99783"/>
                </a:moveTo>
                <a:lnTo>
                  <a:pt x="332845" y="99783"/>
                </a:lnTo>
                <a:lnTo>
                  <a:pt x="337501" y="112611"/>
                </a:lnTo>
                <a:lnTo>
                  <a:pt x="392105" y="112611"/>
                </a:lnTo>
                <a:lnTo>
                  <a:pt x="396676" y="99783"/>
                </a:lnTo>
                <a:close/>
              </a:path>
              <a:path w="469900" h="187960">
                <a:moveTo>
                  <a:pt x="387788" y="124725"/>
                </a:moveTo>
                <a:lnTo>
                  <a:pt x="341899" y="124725"/>
                </a:lnTo>
                <a:lnTo>
                  <a:pt x="346554" y="137550"/>
                </a:lnTo>
                <a:lnTo>
                  <a:pt x="383218" y="137550"/>
                </a:lnTo>
                <a:lnTo>
                  <a:pt x="387788" y="124725"/>
                </a:lnTo>
                <a:close/>
              </a:path>
              <a:path w="469900" h="187960">
                <a:moveTo>
                  <a:pt x="378898" y="149676"/>
                </a:moveTo>
                <a:lnTo>
                  <a:pt x="350955" y="149676"/>
                </a:lnTo>
                <a:lnTo>
                  <a:pt x="355611" y="162502"/>
                </a:lnTo>
                <a:lnTo>
                  <a:pt x="374327" y="162502"/>
                </a:lnTo>
                <a:lnTo>
                  <a:pt x="378898" y="149676"/>
                </a:lnTo>
                <a:close/>
              </a:path>
              <a:path w="469900" h="187960">
                <a:moveTo>
                  <a:pt x="370007" y="174627"/>
                </a:moveTo>
                <a:lnTo>
                  <a:pt x="360012" y="174627"/>
                </a:lnTo>
                <a:lnTo>
                  <a:pt x="364653" y="187414"/>
                </a:lnTo>
                <a:lnTo>
                  <a:pt x="365444" y="187433"/>
                </a:lnTo>
                <a:lnTo>
                  <a:pt x="370007" y="174627"/>
                </a:lnTo>
                <a:close/>
              </a:path>
              <a:path w="469900" h="187960">
                <a:moveTo>
                  <a:pt x="468661" y="0"/>
                </a:moveTo>
                <a:lnTo>
                  <a:pt x="395283" y="0"/>
                </a:lnTo>
                <a:lnTo>
                  <a:pt x="390736" y="12824"/>
                </a:lnTo>
                <a:lnTo>
                  <a:pt x="468661" y="12824"/>
                </a:lnTo>
                <a:lnTo>
                  <a:pt x="468661" y="0"/>
                </a:lnTo>
                <a:close/>
              </a:path>
              <a:path w="469900" h="187960">
                <a:moveTo>
                  <a:pt x="468661" y="24946"/>
                </a:moveTo>
                <a:lnTo>
                  <a:pt x="386438" y="24946"/>
                </a:lnTo>
                <a:lnTo>
                  <a:pt x="381890" y="37771"/>
                </a:lnTo>
                <a:lnTo>
                  <a:pt x="468661" y="37771"/>
                </a:lnTo>
                <a:lnTo>
                  <a:pt x="468661" y="24946"/>
                </a:lnTo>
                <a:close/>
              </a:path>
              <a:path w="469900" h="187960">
                <a:moveTo>
                  <a:pt x="443120" y="49893"/>
                </a:moveTo>
                <a:lnTo>
                  <a:pt x="377592" y="49893"/>
                </a:lnTo>
                <a:lnTo>
                  <a:pt x="373044" y="62718"/>
                </a:lnTo>
                <a:lnTo>
                  <a:pt x="443120" y="62718"/>
                </a:lnTo>
                <a:lnTo>
                  <a:pt x="443120" y="49893"/>
                </a:lnTo>
                <a:close/>
              </a:path>
              <a:path w="469900" h="187960">
                <a:moveTo>
                  <a:pt x="92077" y="149676"/>
                </a:moveTo>
                <a:lnTo>
                  <a:pt x="714" y="149676"/>
                </a:lnTo>
                <a:lnTo>
                  <a:pt x="714" y="162502"/>
                </a:lnTo>
                <a:lnTo>
                  <a:pt x="92077" y="162502"/>
                </a:lnTo>
                <a:lnTo>
                  <a:pt x="92077" y="149676"/>
                </a:lnTo>
                <a:close/>
              </a:path>
              <a:path w="469900" h="187960">
                <a:moveTo>
                  <a:pt x="92077" y="174627"/>
                </a:moveTo>
                <a:lnTo>
                  <a:pt x="714" y="174627"/>
                </a:lnTo>
                <a:lnTo>
                  <a:pt x="714" y="187448"/>
                </a:lnTo>
                <a:lnTo>
                  <a:pt x="92077" y="187448"/>
                </a:lnTo>
                <a:lnTo>
                  <a:pt x="92077" y="174627"/>
                </a:lnTo>
                <a:close/>
              </a:path>
              <a:path w="469900" h="187960">
                <a:moveTo>
                  <a:pt x="65820" y="49893"/>
                </a:moveTo>
                <a:lnTo>
                  <a:pt x="26254" y="49893"/>
                </a:lnTo>
                <a:lnTo>
                  <a:pt x="26254" y="62718"/>
                </a:lnTo>
                <a:lnTo>
                  <a:pt x="65820" y="62718"/>
                </a:lnTo>
                <a:lnTo>
                  <a:pt x="65820" y="49893"/>
                </a:lnTo>
                <a:close/>
              </a:path>
              <a:path w="469900" h="187960">
                <a:moveTo>
                  <a:pt x="65820" y="74844"/>
                </a:moveTo>
                <a:lnTo>
                  <a:pt x="26254" y="74844"/>
                </a:lnTo>
                <a:lnTo>
                  <a:pt x="26254" y="87668"/>
                </a:lnTo>
                <a:lnTo>
                  <a:pt x="65820" y="87668"/>
                </a:lnTo>
                <a:lnTo>
                  <a:pt x="65820" y="74844"/>
                </a:lnTo>
                <a:close/>
              </a:path>
              <a:path w="469900" h="187960">
                <a:moveTo>
                  <a:pt x="65820" y="99783"/>
                </a:moveTo>
                <a:lnTo>
                  <a:pt x="26254" y="99783"/>
                </a:lnTo>
                <a:lnTo>
                  <a:pt x="26254" y="112611"/>
                </a:lnTo>
                <a:lnTo>
                  <a:pt x="65820" y="112611"/>
                </a:lnTo>
                <a:lnTo>
                  <a:pt x="65820" y="99783"/>
                </a:lnTo>
                <a:close/>
              </a:path>
              <a:path w="469900" h="187960">
                <a:moveTo>
                  <a:pt x="65820" y="124725"/>
                </a:moveTo>
                <a:lnTo>
                  <a:pt x="26254" y="124725"/>
                </a:lnTo>
                <a:lnTo>
                  <a:pt x="26254" y="137550"/>
                </a:lnTo>
                <a:lnTo>
                  <a:pt x="65820" y="137550"/>
                </a:lnTo>
                <a:lnTo>
                  <a:pt x="65820" y="124725"/>
                </a:lnTo>
                <a:close/>
              </a:path>
              <a:path w="469900" h="187960">
                <a:moveTo>
                  <a:pt x="91361" y="0"/>
                </a:moveTo>
                <a:lnTo>
                  <a:pt x="0" y="0"/>
                </a:lnTo>
                <a:lnTo>
                  <a:pt x="0" y="12824"/>
                </a:lnTo>
                <a:lnTo>
                  <a:pt x="91361" y="12824"/>
                </a:lnTo>
                <a:lnTo>
                  <a:pt x="91361" y="0"/>
                </a:lnTo>
                <a:close/>
              </a:path>
              <a:path w="469900" h="187960">
                <a:moveTo>
                  <a:pt x="91361" y="24946"/>
                </a:moveTo>
                <a:lnTo>
                  <a:pt x="0" y="24946"/>
                </a:lnTo>
                <a:lnTo>
                  <a:pt x="0" y="37771"/>
                </a:lnTo>
                <a:lnTo>
                  <a:pt x="91361" y="37771"/>
                </a:lnTo>
                <a:lnTo>
                  <a:pt x="91361" y="24946"/>
                </a:lnTo>
                <a:close/>
              </a:path>
            </a:pathLst>
          </a:custGeom>
          <a:solidFill>
            <a:srgbClr val="1F6FC1"/>
          </a:solidFill>
        </p:spPr>
        <p:txBody>
          <a:bodyPr wrap="square" lIns="0" tIns="0" rIns="0" bIns="0" rtlCol="0"/>
          <a:lstStyle/>
          <a:p/>
        </p:txBody>
      </p:sp>
      <p:sp>
        <p:nvSpPr>
          <p:cNvPr id="19" name="object 19"/>
          <p:cNvSpPr/>
          <p:nvPr/>
        </p:nvSpPr>
        <p:spPr>
          <a:xfrm>
            <a:off x="1252746" y="2055881"/>
            <a:ext cx="192405" cy="187960"/>
          </a:xfrm>
          <a:custGeom>
            <a:avLst/>
            <a:gdLst/>
            <a:ahLst/>
            <a:cxnLst/>
            <a:rect l="l" t="t" r="r" b="b"/>
            <a:pathLst>
              <a:path w="192405" h="187960">
                <a:moveTo>
                  <a:pt x="182159" y="52582"/>
                </a:moveTo>
                <a:lnTo>
                  <a:pt x="162912" y="52582"/>
                </a:lnTo>
                <a:lnTo>
                  <a:pt x="165093" y="52929"/>
                </a:lnTo>
                <a:lnTo>
                  <a:pt x="169047" y="54684"/>
                </a:lnTo>
                <a:lnTo>
                  <a:pt x="170746" y="56063"/>
                </a:lnTo>
                <a:lnTo>
                  <a:pt x="173238" y="59531"/>
                </a:lnTo>
                <a:lnTo>
                  <a:pt x="173984" y="61554"/>
                </a:lnTo>
                <a:lnTo>
                  <a:pt x="174325" y="65779"/>
                </a:lnTo>
                <a:lnTo>
                  <a:pt x="173915" y="67894"/>
                </a:lnTo>
                <a:lnTo>
                  <a:pt x="172962" y="69796"/>
                </a:lnTo>
                <a:lnTo>
                  <a:pt x="151631" y="126887"/>
                </a:lnTo>
                <a:lnTo>
                  <a:pt x="112976" y="134794"/>
                </a:lnTo>
                <a:lnTo>
                  <a:pt x="93315" y="187443"/>
                </a:lnTo>
                <a:lnTo>
                  <a:pt x="132990" y="180352"/>
                </a:lnTo>
                <a:lnTo>
                  <a:pt x="176215" y="145754"/>
                </a:lnTo>
                <a:lnTo>
                  <a:pt x="192380" y="93743"/>
                </a:lnTo>
                <a:lnTo>
                  <a:pt x="190514" y="75369"/>
                </a:lnTo>
                <a:lnTo>
                  <a:pt x="185056" y="57868"/>
                </a:lnTo>
                <a:lnTo>
                  <a:pt x="182159" y="52582"/>
                </a:lnTo>
                <a:close/>
              </a:path>
              <a:path w="192405" h="187960">
                <a:moveTo>
                  <a:pt x="70216" y="3455"/>
                </a:moveTo>
                <a:lnTo>
                  <a:pt x="29444" y="26212"/>
                </a:lnTo>
                <a:lnTo>
                  <a:pt x="4597" y="65074"/>
                </a:lnTo>
                <a:lnTo>
                  <a:pt x="0" y="95572"/>
                </a:lnTo>
                <a:lnTo>
                  <a:pt x="1618" y="110960"/>
                </a:lnTo>
                <a:lnTo>
                  <a:pt x="21261" y="152554"/>
                </a:lnTo>
                <a:lnTo>
                  <a:pt x="58773" y="180123"/>
                </a:lnTo>
                <a:lnTo>
                  <a:pt x="73856" y="184946"/>
                </a:lnTo>
                <a:lnTo>
                  <a:pt x="92583" y="134794"/>
                </a:lnTo>
                <a:lnTo>
                  <a:pt x="21136" y="134794"/>
                </a:lnTo>
                <a:lnTo>
                  <a:pt x="70216" y="3455"/>
                </a:lnTo>
                <a:close/>
              </a:path>
              <a:path w="192405" h="187960">
                <a:moveTo>
                  <a:pt x="82903" y="65122"/>
                </a:moveTo>
                <a:lnTo>
                  <a:pt x="67580" y="65122"/>
                </a:lnTo>
                <a:lnTo>
                  <a:pt x="41532" y="134794"/>
                </a:lnTo>
                <a:lnTo>
                  <a:pt x="56854" y="134794"/>
                </a:lnTo>
                <a:lnTo>
                  <a:pt x="82903" y="65122"/>
                </a:lnTo>
                <a:close/>
              </a:path>
              <a:path w="192405" h="187960">
                <a:moveTo>
                  <a:pt x="182158" y="52578"/>
                </a:moveTo>
                <a:lnTo>
                  <a:pt x="91481" y="52578"/>
                </a:lnTo>
                <a:lnTo>
                  <a:pt x="93672" y="52929"/>
                </a:lnTo>
                <a:lnTo>
                  <a:pt x="97619" y="54684"/>
                </a:lnTo>
                <a:lnTo>
                  <a:pt x="99317" y="56063"/>
                </a:lnTo>
                <a:lnTo>
                  <a:pt x="101805" y="59531"/>
                </a:lnTo>
                <a:lnTo>
                  <a:pt x="102551" y="61554"/>
                </a:lnTo>
                <a:lnTo>
                  <a:pt x="102890" y="65779"/>
                </a:lnTo>
                <a:lnTo>
                  <a:pt x="102475" y="67894"/>
                </a:lnTo>
                <a:lnTo>
                  <a:pt x="101523" y="69796"/>
                </a:lnTo>
                <a:lnTo>
                  <a:pt x="77249" y="134794"/>
                </a:lnTo>
                <a:lnTo>
                  <a:pt x="92583" y="134794"/>
                </a:lnTo>
                <a:lnTo>
                  <a:pt x="123199" y="52802"/>
                </a:lnTo>
                <a:lnTo>
                  <a:pt x="160782" y="52798"/>
                </a:lnTo>
                <a:lnTo>
                  <a:pt x="162912" y="52582"/>
                </a:lnTo>
                <a:lnTo>
                  <a:pt x="182159" y="52582"/>
                </a:lnTo>
                <a:close/>
              </a:path>
              <a:path w="192405" h="187960">
                <a:moveTo>
                  <a:pt x="154385" y="65074"/>
                </a:moveTo>
                <a:lnTo>
                  <a:pt x="139066" y="65074"/>
                </a:lnTo>
                <a:lnTo>
                  <a:pt x="117613" y="122445"/>
                </a:lnTo>
                <a:lnTo>
                  <a:pt x="132932" y="122445"/>
                </a:lnTo>
                <a:lnTo>
                  <a:pt x="154385" y="65074"/>
                </a:lnTo>
                <a:close/>
              </a:path>
              <a:path w="192405" h="187960">
                <a:moveTo>
                  <a:pt x="96176" y="0"/>
                </a:moveTo>
                <a:lnTo>
                  <a:pt x="91853" y="95"/>
                </a:lnTo>
                <a:lnTo>
                  <a:pt x="72173" y="52798"/>
                </a:lnTo>
                <a:lnTo>
                  <a:pt x="89323" y="52798"/>
                </a:lnTo>
                <a:lnTo>
                  <a:pt x="91481" y="52578"/>
                </a:lnTo>
                <a:lnTo>
                  <a:pt x="182158" y="52578"/>
                </a:lnTo>
                <a:lnTo>
                  <a:pt x="149549" y="15749"/>
                </a:lnTo>
                <a:lnTo>
                  <a:pt x="115031" y="1817"/>
                </a:lnTo>
                <a:lnTo>
                  <a:pt x="96176" y="0"/>
                </a:lnTo>
                <a:close/>
              </a:path>
            </a:pathLst>
          </a:custGeom>
          <a:solidFill>
            <a:srgbClr val="0095D5"/>
          </a:solidFill>
        </p:spPr>
        <p:txBody>
          <a:bodyPr wrap="square" lIns="0" tIns="0" rIns="0" bIns="0" rtlCol="0"/>
          <a:lstStyle/>
          <a:p/>
        </p:txBody>
      </p:sp>
      <p:sp>
        <p:nvSpPr>
          <p:cNvPr id="20" name="object 20"/>
          <p:cNvSpPr/>
          <p:nvPr/>
        </p:nvSpPr>
        <p:spPr>
          <a:xfrm>
            <a:off x="284988" y="2299716"/>
            <a:ext cx="716280" cy="187451"/>
          </a:xfrm>
          <a:prstGeom prst="rect">
            <a:avLst/>
          </a:prstGeom>
          <a:blipFill>
            <a:blip r:embed="rId4" cstate="print"/>
            <a:stretch>
              <a:fillRect/>
            </a:stretch>
          </a:blipFill>
        </p:spPr>
        <p:txBody>
          <a:bodyPr wrap="square" lIns="0" tIns="0" rIns="0" bIns="0" rtlCol="0"/>
          <a:lstStyle/>
          <a:p/>
        </p:txBody>
      </p:sp>
      <p:sp>
        <p:nvSpPr>
          <p:cNvPr id="21" name="object 21"/>
          <p:cNvSpPr/>
          <p:nvPr/>
        </p:nvSpPr>
        <p:spPr>
          <a:xfrm>
            <a:off x="284988" y="2058923"/>
            <a:ext cx="682752" cy="144779"/>
          </a:xfrm>
          <a:prstGeom prst="rect">
            <a:avLst/>
          </a:prstGeom>
          <a:blipFill>
            <a:blip r:embed="rId5" cstate="print"/>
            <a:stretch>
              <a:fillRect/>
            </a:stretch>
          </a:blipFill>
        </p:spPr>
        <p:txBody>
          <a:bodyPr wrap="square" lIns="0" tIns="0" rIns="0" bIns="0" rtlCol="0"/>
          <a:lstStyle/>
          <a:p/>
        </p:txBody>
      </p:sp>
      <p:sp>
        <p:nvSpPr>
          <p:cNvPr id="22" name="object 22"/>
          <p:cNvSpPr/>
          <p:nvPr/>
        </p:nvSpPr>
        <p:spPr>
          <a:xfrm>
            <a:off x="1037844" y="2302764"/>
            <a:ext cx="449580" cy="187451"/>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288036" y="1813560"/>
            <a:ext cx="615696" cy="187451"/>
          </a:xfrm>
          <a:prstGeom prst="rect">
            <a:avLst/>
          </a:prstGeom>
          <a:blipFill>
            <a:blip r:embed="rId7" cstate="print"/>
            <a:stretch>
              <a:fillRect/>
            </a:stretch>
          </a:blipFill>
        </p:spPr>
        <p:txBody>
          <a:bodyPr wrap="square" lIns="0" tIns="0" rIns="0" bIns="0" rtlCol="0"/>
          <a:lstStyle/>
          <a:p/>
        </p:txBody>
      </p:sp>
      <p:sp>
        <p:nvSpPr>
          <p:cNvPr id="24" name="object 24"/>
          <p:cNvSpPr/>
          <p:nvPr/>
        </p:nvSpPr>
        <p:spPr>
          <a:xfrm>
            <a:off x="284988" y="2540507"/>
            <a:ext cx="431292" cy="188975"/>
          </a:xfrm>
          <a:prstGeom prst="rect">
            <a:avLst/>
          </a:prstGeom>
          <a:blipFill>
            <a:blip r:embed="rId8" cstate="print"/>
            <a:stretch>
              <a:fillRect/>
            </a:stretch>
          </a:blipFill>
        </p:spPr>
        <p:txBody>
          <a:bodyPr wrap="square" lIns="0" tIns="0" rIns="0" bIns="0" rtlCol="0"/>
          <a:lstStyle/>
          <a:p/>
        </p:txBody>
      </p:sp>
      <p:sp>
        <p:nvSpPr>
          <p:cNvPr id="25" name="object 25"/>
          <p:cNvSpPr/>
          <p:nvPr/>
        </p:nvSpPr>
        <p:spPr>
          <a:xfrm>
            <a:off x="288036" y="1569719"/>
            <a:ext cx="1127759" cy="187451"/>
          </a:xfrm>
          <a:prstGeom prst="rect">
            <a:avLst/>
          </a:prstGeom>
          <a:blipFill>
            <a:blip r:embed="rId9" cstate="print"/>
            <a:stretch>
              <a:fillRect/>
            </a:stretch>
          </a:blipFill>
        </p:spPr>
        <p:txBody>
          <a:bodyPr wrap="square" lIns="0" tIns="0" rIns="0" bIns="0" rtlCol="0"/>
          <a:lstStyle/>
          <a:p/>
        </p:txBody>
      </p:sp>
      <p:sp>
        <p:nvSpPr>
          <p:cNvPr id="26" name="object 26"/>
          <p:cNvSpPr/>
          <p:nvPr/>
        </p:nvSpPr>
        <p:spPr>
          <a:xfrm>
            <a:off x="1022603" y="2781300"/>
            <a:ext cx="509016" cy="187451"/>
          </a:xfrm>
          <a:prstGeom prst="rect">
            <a:avLst/>
          </a:prstGeom>
          <a:blipFill>
            <a:blip r:embed="rId10" cstate="print"/>
            <a:stretch>
              <a:fillRect/>
            </a:stretch>
          </a:blipFill>
        </p:spPr>
        <p:txBody>
          <a:bodyPr wrap="square" lIns="0" tIns="0" rIns="0" bIns="0" rtlCol="0"/>
          <a:lstStyle/>
          <a:p/>
        </p:txBody>
      </p:sp>
      <p:sp>
        <p:nvSpPr>
          <p:cNvPr id="27" name="object 27"/>
          <p:cNvSpPr/>
          <p:nvPr/>
        </p:nvSpPr>
        <p:spPr>
          <a:xfrm>
            <a:off x="284988" y="2782823"/>
            <a:ext cx="353568" cy="187451"/>
          </a:xfrm>
          <a:prstGeom prst="rect">
            <a:avLst/>
          </a:prstGeom>
          <a:blipFill>
            <a:blip r:embed="rId11" cstate="print"/>
            <a:stretch>
              <a:fillRect/>
            </a:stretch>
          </a:blipFill>
        </p:spPr>
        <p:txBody>
          <a:bodyPr wrap="square" lIns="0" tIns="0" rIns="0" bIns="0" rtlCol="0"/>
          <a:lstStyle/>
          <a:p/>
        </p:txBody>
      </p:sp>
      <p:sp>
        <p:nvSpPr>
          <p:cNvPr id="28" name="object 28"/>
          <p:cNvSpPr/>
          <p:nvPr/>
        </p:nvSpPr>
        <p:spPr>
          <a:xfrm>
            <a:off x="653795" y="2782823"/>
            <a:ext cx="353567" cy="187451"/>
          </a:xfrm>
          <a:prstGeom prst="rect">
            <a:avLst/>
          </a:prstGeom>
          <a:blipFill>
            <a:blip r:embed="rId12" cstate="print"/>
            <a:stretch>
              <a:fillRect/>
            </a:stretch>
          </a:blipFill>
        </p:spPr>
        <p:txBody>
          <a:bodyPr wrap="square" lIns="0" tIns="0" rIns="0" bIns="0" rtlCol="0"/>
          <a:lstStyle/>
          <a:p/>
        </p:txBody>
      </p:sp>
      <p:sp>
        <p:nvSpPr>
          <p:cNvPr id="29" name="object 29"/>
          <p:cNvSpPr/>
          <p:nvPr/>
        </p:nvSpPr>
        <p:spPr>
          <a:xfrm>
            <a:off x="790955" y="2543555"/>
            <a:ext cx="704088" cy="187451"/>
          </a:xfrm>
          <a:prstGeom prst="rect">
            <a:avLst/>
          </a:prstGeom>
          <a:blipFill>
            <a:blip r:embed="rId13" cstate="print"/>
            <a:stretch>
              <a:fillRect/>
            </a:stretch>
          </a:blipFill>
        </p:spPr>
        <p:txBody>
          <a:bodyPr wrap="square" lIns="0" tIns="0" rIns="0" bIns="0" rtlCol="0"/>
          <a:lstStyle/>
          <a:p/>
        </p:txBody>
      </p:sp>
      <p:sp>
        <p:nvSpPr>
          <p:cNvPr id="30" name="object 30"/>
          <p:cNvSpPr/>
          <p:nvPr/>
        </p:nvSpPr>
        <p:spPr>
          <a:xfrm>
            <a:off x="284988" y="3459479"/>
            <a:ext cx="300227" cy="188976"/>
          </a:xfrm>
          <a:prstGeom prst="rect">
            <a:avLst/>
          </a:prstGeom>
          <a:blipFill>
            <a:blip r:embed="rId14" cstate="print"/>
            <a:stretch>
              <a:fillRect/>
            </a:stretch>
          </a:blipFill>
        </p:spPr>
        <p:txBody>
          <a:bodyPr wrap="square" lIns="0" tIns="0" rIns="0" bIns="0" rtlCol="0"/>
          <a:lstStyle/>
          <a:p/>
        </p:txBody>
      </p:sp>
      <p:sp>
        <p:nvSpPr>
          <p:cNvPr id="31" name="object 31"/>
          <p:cNvSpPr/>
          <p:nvPr/>
        </p:nvSpPr>
        <p:spPr>
          <a:xfrm>
            <a:off x="288036" y="3942588"/>
            <a:ext cx="469900" cy="189230"/>
          </a:xfrm>
          <a:custGeom>
            <a:avLst/>
            <a:gdLst/>
            <a:ahLst/>
            <a:cxnLst/>
            <a:rect l="l" t="t" r="r" b="b"/>
            <a:pathLst>
              <a:path w="469900" h="189229">
                <a:moveTo>
                  <a:pt x="248177" y="125741"/>
                </a:moveTo>
                <a:lnTo>
                  <a:pt x="208609" y="125741"/>
                </a:lnTo>
                <a:lnTo>
                  <a:pt x="208609" y="138671"/>
                </a:lnTo>
                <a:lnTo>
                  <a:pt x="250688" y="138671"/>
                </a:lnTo>
                <a:lnTo>
                  <a:pt x="250688" y="132580"/>
                </a:lnTo>
                <a:lnTo>
                  <a:pt x="248177" y="125741"/>
                </a:lnTo>
                <a:close/>
              </a:path>
              <a:path w="469900" h="189229">
                <a:moveTo>
                  <a:pt x="104308" y="150895"/>
                </a:moveTo>
                <a:lnTo>
                  <a:pt x="104308" y="163826"/>
                </a:lnTo>
                <a:lnTo>
                  <a:pt x="244950" y="163815"/>
                </a:lnTo>
                <a:lnTo>
                  <a:pt x="247910" y="160855"/>
                </a:lnTo>
                <a:lnTo>
                  <a:pt x="249608" y="150904"/>
                </a:lnTo>
                <a:lnTo>
                  <a:pt x="104308" y="150895"/>
                </a:lnTo>
                <a:close/>
              </a:path>
              <a:path w="469900" h="189229">
                <a:moveTo>
                  <a:pt x="104308" y="176049"/>
                </a:moveTo>
                <a:lnTo>
                  <a:pt x="104308" y="188974"/>
                </a:lnTo>
                <a:lnTo>
                  <a:pt x="203613" y="188974"/>
                </a:lnTo>
                <a:lnTo>
                  <a:pt x="215847" y="186959"/>
                </a:lnTo>
                <a:lnTo>
                  <a:pt x="225647" y="182514"/>
                </a:lnTo>
                <a:lnTo>
                  <a:pt x="232145" y="178070"/>
                </a:lnTo>
                <a:lnTo>
                  <a:pt x="234498" y="176049"/>
                </a:lnTo>
                <a:lnTo>
                  <a:pt x="104308" y="176049"/>
                </a:lnTo>
                <a:close/>
              </a:path>
              <a:path w="469900" h="189229">
                <a:moveTo>
                  <a:pt x="170125" y="50299"/>
                </a:moveTo>
                <a:lnTo>
                  <a:pt x="130561" y="50299"/>
                </a:lnTo>
                <a:lnTo>
                  <a:pt x="130561" y="63229"/>
                </a:lnTo>
                <a:lnTo>
                  <a:pt x="170125" y="63229"/>
                </a:lnTo>
                <a:lnTo>
                  <a:pt x="170125" y="50299"/>
                </a:lnTo>
                <a:close/>
              </a:path>
              <a:path w="469900" h="189229">
                <a:moveTo>
                  <a:pt x="242778" y="75453"/>
                </a:moveTo>
                <a:lnTo>
                  <a:pt x="130561" y="75453"/>
                </a:lnTo>
                <a:lnTo>
                  <a:pt x="130561" y="88383"/>
                </a:lnTo>
                <a:lnTo>
                  <a:pt x="231620" y="88382"/>
                </a:lnTo>
                <a:lnTo>
                  <a:pt x="240076" y="81748"/>
                </a:lnTo>
                <a:lnTo>
                  <a:pt x="242778" y="75453"/>
                </a:lnTo>
                <a:close/>
              </a:path>
              <a:path w="469900" h="189229">
                <a:moveTo>
                  <a:pt x="231620" y="100595"/>
                </a:moveTo>
                <a:lnTo>
                  <a:pt x="130561" y="100595"/>
                </a:lnTo>
                <a:lnTo>
                  <a:pt x="130561" y="113529"/>
                </a:lnTo>
                <a:lnTo>
                  <a:pt x="242778" y="113529"/>
                </a:lnTo>
                <a:lnTo>
                  <a:pt x="240076" y="107233"/>
                </a:lnTo>
                <a:lnTo>
                  <a:pt x="231620" y="100595"/>
                </a:lnTo>
                <a:close/>
              </a:path>
              <a:path w="469900" h="189229">
                <a:moveTo>
                  <a:pt x="170125" y="125741"/>
                </a:moveTo>
                <a:lnTo>
                  <a:pt x="130561" y="125741"/>
                </a:lnTo>
                <a:lnTo>
                  <a:pt x="130561" y="138671"/>
                </a:lnTo>
                <a:lnTo>
                  <a:pt x="170125" y="138671"/>
                </a:lnTo>
                <a:lnTo>
                  <a:pt x="170125" y="125741"/>
                </a:lnTo>
                <a:close/>
              </a:path>
              <a:path w="469900" h="189229">
                <a:moveTo>
                  <a:pt x="203588" y="0"/>
                </a:moveTo>
                <a:lnTo>
                  <a:pt x="104308" y="0"/>
                </a:lnTo>
                <a:lnTo>
                  <a:pt x="104308" y="12929"/>
                </a:lnTo>
                <a:lnTo>
                  <a:pt x="234498" y="12929"/>
                </a:lnTo>
                <a:lnTo>
                  <a:pt x="232145" y="10908"/>
                </a:lnTo>
                <a:lnTo>
                  <a:pt x="225647" y="6464"/>
                </a:lnTo>
                <a:lnTo>
                  <a:pt x="215847" y="2019"/>
                </a:lnTo>
                <a:lnTo>
                  <a:pt x="203588" y="0"/>
                </a:lnTo>
                <a:close/>
              </a:path>
              <a:path w="469900" h="189229">
                <a:moveTo>
                  <a:pt x="244936" y="25149"/>
                </a:moveTo>
                <a:lnTo>
                  <a:pt x="104308" y="25149"/>
                </a:lnTo>
                <a:lnTo>
                  <a:pt x="104308" y="38079"/>
                </a:lnTo>
                <a:lnTo>
                  <a:pt x="249608" y="38075"/>
                </a:lnTo>
                <a:lnTo>
                  <a:pt x="247910" y="28122"/>
                </a:lnTo>
                <a:lnTo>
                  <a:pt x="244936" y="25149"/>
                </a:lnTo>
                <a:close/>
              </a:path>
              <a:path w="469900" h="189229">
                <a:moveTo>
                  <a:pt x="250688" y="50299"/>
                </a:moveTo>
                <a:lnTo>
                  <a:pt x="208609" y="50299"/>
                </a:lnTo>
                <a:lnTo>
                  <a:pt x="208609" y="63229"/>
                </a:lnTo>
                <a:lnTo>
                  <a:pt x="248179" y="63229"/>
                </a:lnTo>
                <a:lnTo>
                  <a:pt x="250688" y="56398"/>
                </a:lnTo>
                <a:lnTo>
                  <a:pt x="250688" y="50299"/>
                </a:lnTo>
                <a:close/>
              </a:path>
              <a:path w="469900" h="189229">
                <a:moveTo>
                  <a:pt x="334125" y="0"/>
                </a:moveTo>
                <a:lnTo>
                  <a:pt x="260036" y="0"/>
                </a:lnTo>
                <a:lnTo>
                  <a:pt x="260036" y="12929"/>
                </a:lnTo>
                <a:lnTo>
                  <a:pt x="338729" y="12929"/>
                </a:lnTo>
                <a:lnTo>
                  <a:pt x="334125" y="0"/>
                </a:lnTo>
                <a:close/>
              </a:path>
              <a:path w="469900" h="189229">
                <a:moveTo>
                  <a:pt x="343080" y="25149"/>
                </a:moveTo>
                <a:lnTo>
                  <a:pt x="260036" y="25149"/>
                </a:lnTo>
                <a:lnTo>
                  <a:pt x="260036" y="38079"/>
                </a:lnTo>
                <a:lnTo>
                  <a:pt x="347684" y="38079"/>
                </a:lnTo>
                <a:lnTo>
                  <a:pt x="343080" y="25149"/>
                </a:lnTo>
                <a:close/>
              </a:path>
              <a:path w="469900" h="189229">
                <a:moveTo>
                  <a:pt x="352036" y="50299"/>
                </a:moveTo>
                <a:lnTo>
                  <a:pt x="286293" y="50299"/>
                </a:lnTo>
                <a:lnTo>
                  <a:pt x="286293" y="63229"/>
                </a:lnTo>
                <a:lnTo>
                  <a:pt x="356639" y="63229"/>
                </a:lnTo>
                <a:lnTo>
                  <a:pt x="352036" y="50299"/>
                </a:lnTo>
                <a:close/>
              </a:path>
              <a:path w="469900" h="189229">
                <a:moveTo>
                  <a:pt x="360992" y="75453"/>
                </a:moveTo>
                <a:lnTo>
                  <a:pt x="286293" y="75453"/>
                </a:lnTo>
                <a:lnTo>
                  <a:pt x="286293" y="88383"/>
                </a:lnTo>
                <a:lnTo>
                  <a:pt x="325856" y="88383"/>
                </a:lnTo>
                <a:lnTo>
                  <a:pt x="325856" y="81185"/>
                </a:lnTo>
                <a:lnTo>
                  <a:pt x="363033" y="81185"/>
                </a:lnTo>
                <a:lnTo>
                  <a:pt x="360992" y="75453"/>
                </a:lnTo>
                <a:close/>
              </a:path>
              <a:path w="469900" h="189229">
                <a:moveTo>
                  <a:pt x="363033" y="81185"/>
                </a:moveTo>
                <a:lnTo>
                  <a:pt x="325856" y="81185"/>
                </a:lnTo>
                <a:lnTo>
                  <a:pt x="328448" y="88383"/>
                </a:lnTo>
                <a:lnTo>
                  <a:pt x="400993" y="88383"/>
                </a:lnTo>
                <a:lnTo>
                  <a:pt x="401691" y="86406"/>
                </a:lnTo>
                <a:lnTo>
                  <a:pt x="364892" y="86406"/>
                </a:lnTo>
                <a:lnTo>
                  <a:pt x="363033" y="81185"/>
                </a:lnTo>
                <a:close/>
              </a:path>
              <a:path w="469900" h="189229">
                <a:moveTo>
                  <a:pt x="443120" y="81185"/>
                </a:moveTo>
                <a:lnTo>
                  <a:pt x="403536" y="81185"/>
                </a:lnTo>
                <a:lnTo>
                  <a:pt x="403536" y="88383"/>
                </a:lnTo>
                <a:lnTo>
                  <a:pt x="443120" y="88383"/>
                </a:lnTo>
                <a:lnTo>
                  <a:pt x="443120" y="81185"/>
                </a:lnTo>
                <a:close/>
              </a:path>
              <a:path w="469900" h="189229">
                <a:moveTo>
                  <a:pt x="443120" y="75453"/>
                </a:moveTo>
                <a:lnTo>
                  <a:pt x="368744" y="75453"/>
                </a:lnTo>
                <a:lnTo>
                  <a:pt x="364892" y="86406"/>
                </a:lnTo>
                <a:lnTo>
                  <a:pt x="401691" y="86406"/>
                </a:lnTo>
                <a:lnTo>
                  <a:pt x="403536" y="81185"/>
                </a:lnTo>
                <a:lnTo>
                  <a:pt x="443120" y="81185"/>
                </a:lnTo>
                <a:lnTo>
                  <a:pt x="443120" y="75453"/>
                </a:lnTo>
                <a:close/>
              </a:path>
              <a:path w="469900" h="189229">
                <a:moveTo>
                  <a:pt x="325856" y="100595"/>
                </a:moveTo>
                <a:lnTo>
                  <a:pt x="286293" y="100595"/>
                </a:lnTo>
                <a:lnTo>
                  <a:pt x="286293" y="113529"/>
                </a:lnTo>
                <a:lnTo>
                  <a:pt x="325856" y="113529"/>
                </a:lnTo>
                <a:lnTo>
                  <a:pt x="325856" y="100595"/>
                </a:lnTo>
                <a:close/>
              </a:path>
              <a:path w="469900" h="189229">
                <a:moveTo>
                  <a:pt x="325856" y="125741"/>
                </a:moveTo>
                <a:lnTo>
                  <a:pt x="286293" y="125741"/>
                </a:lnTo>
                <a:lnTo>
                  <a:pt x="286293" y="138671"/>
                </a:lnTo>
                <a:lnTo>
                  <a:pt x="325856" y="138671"/>
                </a:lnTo>
                <a:lnTo>
                  <a:pt x="325856" y="125741"/>
                </a:lnTo>
                <a:close/>
              </a:path>
              <a:path w="469900" h="189229">
                <a:moveTo>
                  <a:pt x="325856" y="150895"/>
                </a:moveTo>
                <a:lnTo>
                  <a:pt x="260752" y="150895"/>
                </a:lnTo>
                <a:lnTo>
                  <a:pt x="260752" y="163826"/>
                </a:lnTo>
                <a:lnTo>
                  <a:pt x="325856" y="163826"/>
                </a:lnTo>
                <a:lnTo>
                  <a:pt x="325856" y="150895"/>
                </a:lnTo>
                <a:close/>
              </a:path>
              <a:path w="469900" h="189229">
                <a:moveTo>
                  <a:pt x="325856" y="176049"/>
                </a:moveTo>
                <a:lnTo>
                  <a:pt x="260752" y="176049"/>
                </a:lnTo>
                <a:lnTo>
                  <a:pt x="260752" y="188974"/>
                </a:lnTo>
                <a:lnTo>
                  <a:pt x="325856" y="188974"/>
                </a:lnTo>
                <a:lnTo>
                  <a:pt x="325856" y="176049"/>
                </a:lnTo>
                <a:close/>
              </a:path>
              <a:path w="469900" h="189229">
                <a:moveTo>
                  <a:pt x="443120" y="100595"/>
                </a:moveTo>
                <a:lnTo>
                  <a:pt x="403536" y="100595"/>
                </a:lnTo>
                <a:lnTo>
                  <a:pt x="403536" y="113529"/>
                </a:lnTo>
                <a:lnTo>
                  <a:pt x="443120" y="113529"/>
                </a:lnTo>
                <a:lnTo>
                  <a:pt x="443120" y="100595"/>
                </a:lnTo>
                <a:close/>
              </a:path>
              <a:path w="469900" h="189229">
                <a:moveTo>
                  <a:pt x="443120" y="125741"/>
                </a:moveTo>
                <a:lnTo>
                  <a:pt x="403536" y="125741"/>
                </a:lnTo>
                <a:lnTo>
                  <a:pt x="403536" y="138671"/>
                </a:lnTo>
                <a:lnTo>
                  <a:pt x="443120" y="138671"/>
                </a:lnTo>
                <a:lnTo>
                  <a:pt x="443120" y="125741"/>
                </a:lnTo>
                <a:close/>
              </a:path>
              <a:path w="469900" h="189229">
                <a:moveTo>
                  <a:pt x="469365" y="150895"/>
                </a:moveTo>
                <a:lnTo>
                  <a:pt x="403536" y="150895"/>
                </a:lnTo>
                <a:lnTo>
                  <a:pt x="403536" y="163826"/>
                </a:lnTo>
                <a:lnTo>
                  <a:pt x="469365" y="163826"/>
                </a:lnTo>
                <a:lnTo>
                  <a:pt x="469365" y="150895"/>
                </a:lnTo>
                <a:close/>
              </a:path>
              <a:path w="469900" h="189229">
                <a:moveTo>
                  <a:pt x="469365" y="176049"/>
                </a:moveTo>
                <a:lnTo>
                  <a:pt x="403536" y="176049"/>
                </a:lnTo>
                <a:lnTo>
                  <a:pt x="403536" y="188974"/>
                </a:lnTo>
                <a:lnTo>
                  <a:pt x="469365" y="188974"/>
                </a:lnTo>
                <a:lnTo>
                  <a:pt x="469365" y="176049"/>
                </a:lnTo>
                <a:close/>
              </a:path>
              <a:path w="469900" h="189229">
                <a:moveTo>
                  <a:pt x="396676" y="100595"/>
                </a:moveTo>
                <a:lnTo>
                  <a:pt x="332845" y="100595"/>
                </a:lnTo>
                <a:lnTo>
                  <a:pt x="337501" y="113529"/>
                </a:lnTo>
                <a:lnTo>
                  <a:pt x="392105" y="113529"/>
                </a:lnTo>
                <a:lnTo>
                  <a:pt x="396676" y="100595"/>
                </a:lnTo>
                <a:close/>
              </a:path>
              <a:path w="469900" h="189229">
                <a:moveTo>
                  <a:pt x="387788" y="125741"/>
                </a:moveTo>
                <a:lnTo>
                  <a:pt x="341899" y="125741"/>
                </a:lnTo>
                <a:lnTo>
                  <a:pt x="346554" y="138671"/>
                </a:lnTo>
                <a:lnTo>
                  <a:pt x="383218" y="138671"/>
                </a:lnTo>
                <a:lnTo>
                  <a:pt x="387788" y="125741"/>
                </a:lnTo>
                <a:close/>
              </a:path>
              <a:path w="469900" h="189229">
                <a:moveTo>
                  <a:pt x="378898" y="150895"/>
                </a:moveTo>
                <a:lnTo>
                  <a:pt x="350955" y="150895"/>
                </a:lnTo>
                <a:lnTo>
                  <a:pt x="355611" y="163826"/>
                </a:lnTo>
                <a:lnTo>
                  <a:pt x="374327" y="163826"/>
                </a:lnTo>
                <a:lnTo>
                  <a:pt x="378898" y="150895"/>
                </a:lnTo>
                <a:close/>
              </a:path>
              <a:path w="469900" h="189229">
                <a:moveTo>
                  <a:pt x="370007" y="176049"/>
                </a:moveTo>
                <a:lnTo>
                  <a:pt x="360012" y="176049"/>
                </a:lnTo>
                <a:lnTo>
                  <a:pt x="364653" y="188941"/>
                </a:lnTo>
                <a:lnTo>
                  <a:pt x="365444" y="188960"/>
                </a:lnTo>
                <a:lnTo>
                  <a:pt x="370007" y="176049"/>
                </a:lnTo>
                <a:close/>
              </a:path>
              <a:path w="469900" h="189229">
                <a:moveTo>
                  <a:pt x="468661" y="0"/>
                </a:moveTo>
                <a:lnTo>
                  <a:pt x="395283" y="0"/>
                </a:lnTo>
                <a:lnTo>
                  <a:pt x="390736" y="12929"/>
                </a:lnTo>
                <a:lnTo>
                  <a:pt x="468661" y="12929"/>
                </a:lnTo>
                <a:lnTo>
                  <a:pt x="468661" y="0"/>
                </a:lnTo>
                <a:close/>
              </a:path>
              <a:path w="469900" h="189229">
                <a:moveTo>
                  <a:pt x="468661" y="25149"/>
                </a:moveTo>
                <a:lnTo>
                  <a:pt x="386437" y="25149"/>
                </a:lnTo>
                <a:lnTo>
                  <a:pt x="381890" y="38079"/>
                </a:lnTo>
                <a:lnTo>
                  <a:pt x="468661" y="38079"/>
                </a:lnTo>
                <a:lnTo>
                  <a:pt x="468661" y="25149"/>
                </a:lnTo>
                <a:close/>
              </a:path>
              <a:path w="469900" h="189229">
                <a:moveTo>
                  <a:pt x="443120" y="50299"/>
                </a:moveTo>
                <a:lnTo>
                  <a:pt x="377592" y="50299"/>
                </a:lnTo>
                <a:lnTo>
                  <a:pt x="373044" y="63229"/>
                </a:lnTo>
                <a:lnTo>
                  <a:pt x="443120" y="63229"/>
                </a:lnTo>
                <a:lnTo>
                  <a:pt x="443120" y="50299"/>
                </a:lnTo>
                <a:close/>
              </a:path>
              <a:path w="469900" h="189229">
                <a:moveTo>
                  <a:pt x="92077" y="150895"/>
                </a:moveTo>
                <a:lnTo>
                  <a:pt x="714" y="150895"/>
                </a:lnTo>
                <a:lnTo>
                  <a:pt x="714" y="163826"/>
                </a:lnTo>
                <a:lnTo>
                  <a:pt x="92077" y="163826"/>
                </a:lnTo>
                <a:lnTo>
                  <a:pt x="92077" y="150895"/>
                </a:lnTo>
                <a:close/>
              </a:path>
              <a:path w="469900" h="189229">
                <a:moveTo>
                  <a:pt x="92077" y="176049"/>
                </a:moveTo>
                <a:lnTo>
                  <a:pt x="714" y="176049"/>
                </a:lnTo>
                <a:lnTo>
                  <a:pt x="714" y="188974"/>
                </a:lnTo>
                <a:lnTo>
                  <a:pt x="92077" y="188974"/>
                </a:lnTo>
                <a:lnTo>
                  <a:pt x="92077" y="176049"/>
                </a:lnTo>
                <a:close/>
              </a:path>
              <a:path w="469900" h="189229">
                <a:moveTo>
                  <a:pt x="65820" y="50299"/>
                </a:moveTo>
                <a:lnTo>
                  <a:pt x="26254" y="50299"/>
                </a:lnTo>
                <a:lnTo>
                  <a:pt x="26254" y="63229"/>
                </a:lnTo>
                <a:lnTo>
                  <a:pt x="65820" y="63229"/>
                </a:lnTo>
                <a:lnTo>
                  <a:pt x="65820" y="50299"/>
                </a:lnTo>
                <a:close/>
              </a:path>
              <a:path w="469900" h="189229">
                <a:moveTo>
                  <a:pt x="65820" y="75453"/>
                </a:moveTo>
                <a:lnTo>
                  <a:pt x="26254" y="75453"/>
                </a:lnTo>
                <a:lnTo>
                  <a:pt x="26254" y="88383"/>
                </a:lnTo>
                <a:lnTo>
                  <a:pt x="65820" y="88383"/>
                </a:lnTo>
                <a:lnTo>
                  <a:pt x="65820" y="75453"/>
                </a:lnTo>
                <a:close/>
              </a:path>
              <a:path w="469900" h="189229">
                <a:moveTo>
                  <a:pt x="65820" y="100595"/>
                </a:moveTo>
                <a:lnTo>
                  <a:pt x="26254" y="100595"/>
                </a:lnTo>
                <a:lnTo>
                  <a:pt x="26254" y="113529"/>
                </a:lnTo>
                <a:lnTo>
                  <a:pt x="65820" y="113529"/>
                </a:lnTo>
                <a:lnTo>
                  <a:pt x="65820" y="100595"/>
                </a:lnTo>
                <a:close/>
              </a:path>
              <a:path w="469900" h="189229">
                <a:moveTo>
                  <a:pt x="65820" y="125741"/>
                </a:moveTo>
                <a:lnTo>
                  <a:pt x="26254" y="125741"/>
                </a:lnTo>
                <a:lnTo>
                  <a:pt x="26254" y="138671"/>
                </a:lnTo>
                <a:lnTo>
                  <a:pt x="65820" y="138671"/>
                </a:lnTo>
                <a:lnTo>
                  <a:pt x="65820" y="125741"/>
                </a:lnTo>
                <a:close/>
              </a:path>
              <a:path w="469900" h="189229">
                <a:moveTo>
                  <a:pt x="91361" y="0"/>
                </a:moveTo>
                <a:lnTo>
                  <a:pt x="0" y="0"/>
                </a:lnTo>
                <a:lnTo>
                  <a:pt x="0" y="12929"/>
                </a:lnTo>
                <a:lnTo>
                  <a:pt x="91361" y="12929"/>
                </a:lnTo>
                <a:lnTo>
                  <a:pt x="91361" y="0"/>
                </a:lnTo>
                <a:close/>
              </a:path>
              <a:path w="469900" h="189229">
                <a:moveTo>
                  <a:pt x="91361" y="25149"/>
                </a:moveTo>
                <a:lnTo>
                  <a:pt x="0" y="25149"/>
                </a:lnTo>
                <a:lnTo>
                  <a:pt x="0" y="38079"/>
                </a:lnTo>
                <a:lnTo>
                  <a:pt x="91361" y="38079"/>
                </a:lnTo>
                <a:lnTo>
                  <a:pt x="91361" y="25149"/>
                </a:lnTo>
                <a:close/>
              </a:path>
            </a:pathLst>
          </a:custGeom>
          <a:solidFill>
            <a:srgbClr val="1F6FC1"/>
          </a:solidFill>
        </p:spPr>
        <p:txBody>
          <a:bodyPr wrap="square" lIns="0" tIns="0" rIns="0" bIns="0" rtlCol="0"/>
          <a:lstStyle/>
          <a:p/>
        </p:txBody>
      </p:sp>
      <p:sp>
        <p:nvSpPr>
          <p:cNvPr id="32" name="object 32"/>
          <p:cNvSpPr/>
          <p:nvPr/>
        </p:nvSpPr>
        <p:spPr>
          <a:xfrm>
            <a:off x="809244" y="3457955"/>
            <a:ext cx="635507" cy="188976"/>
          </a:xfrm>
          <a:prstGeom prst="rect">
            <a:avLst/>
          </a:prstGeom>
          <a:blipFill>
            <a:blip r:embed="rId15" cstate="print"/>
            <a:stretch>
              <a:fillRect/>
            </a:stretch>
          </a:blipFill>
        </p:spPr>
        <p:txBody>
          <a:bodyPr wrap="square" lIns="0" tIns="0" rIns="0" bIns="0" rtlCol="0"/>
          <a:lstStyle/>
          <a:p/>
        </p:txBody>
      </p:sp>
      <p:sp>
        <p:nvSpPr>
          <p:cNvPr id="33" name="object 33"/>
          <p:cNvSpPr/>
          <p:nvPr/>
        </p:nvSpPr>
        <p:spPr>
          <a:xfrm>
            <a:off x="318497" y="3704454"/>
            <a:ext cx="139700" cy="63500"/>
          </a:xfrm>
          <a:custGeom>
            <a:avLst/>
            <a:gdLst/>
            <a:ahLst/>
            <a:cxnLst/>
            <a:rect l="l" t="t" r="r" b="b"/>
            <a:pathLst>
              <a:path w="139700" h="63500">
                <a:moveTo>
                  <a:pt x="77515" y="0"/>
                </a:moveTo>
                <a:lnTo>
                  <a:pt x="18490" y="28912"/>
                </a:lnTo>
                <a:lnTo>
                  <a:pt x="0" y="63297"/>
                </a:lnTo>
                <a:lnTo>
                  <a:pt x="2127" y="62425"/>
                </a:lnTo>
                <a:lnTo>
                  <a:pt x="4485" y="62279"/>
                </a:lnTo>
                <a:lnTo>
                  <a:pt x="10427" y="62279"/>
                </a:lnTo>
                <a:lnTo>
                  <a:pt x="44903" y="56586"/>
                </a:lnTo>
                <a:lnTo>
                  <a:pt x="46846" y="53364"/>
                </a:lnTo>
                <a:lnTo>
                  <a:pt x="48121" y="53364"/>
                </a:lnTo>
                <a:lnTo>
                  <a:pt x="62451" y="42668"/>
                </a:lnTo>
                <a:lnTo>
                  <a:pt x="79472" y="38111"/>
                </a:lnTo>
                <a:lnTo>
                  <a:pt x="130103" y="38111"/>
                </a:lnTo>
                <a:lnTo>
                  <a:pt x="138730" y="29472"/>
                </a:lnTo>
                <a:lnTo>
                  <a:pt x="139668" y="21351"/>
                </a:lnTo>
                <a:lnTo>
                  <a:pt x="110150" y="4271"/>
                </a:lnTo>
                <a:lnTo>
                  <a:pt x="77515" y="0"/>
                </a:lnTo>
                <a:close/>
              </a:path>
              <a:path w="139700" h="63500">
                <a:moveTo>
                  <a:pt x="10427" y="62279"/>
                </a:moveTo>
                <a:lnTo>
                  <a:pt x="4485" y="62279"/>
                </a:lnTo>
                <a:lnTo>
                  <a:pt x="6701" y="62894"/>
                </a:lnTo>
                <a:lnTo>
                  <a:pt x="10427" y="62279"/>
                </a:lnTo>
                <a:close/>
              </a:path>
              <a:path w="139700" h="63500">
                <a:moveTo>
                  <a:pt x="48121" y="53364"/>
                </a:moveTo>
                <a:lnTo>
                  <a:pt x="46846" y="53364"/>
                </a:lnTo>
                <a:lnTo>
                  <a:pt x="47852" y="53566"/>
                </a:lnTo>
                <a:lnTo>
                  <a:pt x="48121" y="53364"/>
                </a:lnTo>
                <a:close/>
              </a:path>
              <a:path w="139700" h="63500">
                <a:moveTo>
                  <a:pt x="130103" y="38111"/>
                </a:moveTo>
                <a:lnTo>
                  <a:pt x="79472" y="38111"/>
                </a:lnTo>
                <a:lnTo>
                  <a:pt x="96985" y="40039"/>
                </a:lnTo>
                <a:lnTo>
                  <a:pt x="113062" y="48599"/>
                </a:lnTo>
                <a:lnTo>
                  <a:pt x="119630" y="48599"/>
                </a:lnTo>
                <a:lnTo>
                  <a:pt x="130103" y="38111"/>
                </a:lnTo>
                <a:close/>
              </a:path>
            </a:pathLst>
          </a:custGeom>
          <a:solidFill>
            <a:srgbClr val="EA4335"/>
          </a:solidFill>
        </p:spPr>
        <p:txBody>
          <a:bodyPr wrap="square" lIns="0" tIns="0" rIns="0" bIns="0" rtlCol="0"/>
          <a:lstStyle/>
          <a:p/>
        </p:txBody>
      </p:sp>
      <p:sp>
        <p:nvSpPr>
          <p:cNvPr id="34" name="object 34"/>
          <p:cNvSpPr/>
          <p:nvPr/>
        </p:nvSpPr>
        <p:spPr>
          <a:xfrm>
            <a:off x="396709" y="3725872"/>
            <a:ext cx="115570" cy="155575"/>
          </a:xfrm>
          <a:custGeom>
            <a:avLst/>
            <a:gdLst/>
            <a:ahLst/>
            <a:cxnLst/>
            <a:rect l="l" t="t" r="r" b="b"/>
            <a:pathLst>
              <a:path w="115570" h="155575">
                <a:moveTo>
                  <a:pt x="61792" y="0"/>
                </a:moveTo>
                <a:lnTo>
                  <a:pt x="34984" y="26845"/>
                </a:lnTo>
                <a:lnTo>
                  <a:pt x="42531" y="34609"/>
                </a:lnTo>
                <a:lnTo>
                  <a:pt x="48078" y="43756"/>
                </a:lnTo>
                <a:lnTo>
                  <a:pt x="51450" y="53911"/>
                </a:lnTo>
                <a:lnTo>
                  <a:pt x="52450" y="64429"/>
                </a:lnTo>
                <a:lnTo>
                  <a:pt x="52476" y="69463"/>
                </a:lnTo>
                <a:lnTo>
                  <a:pt x="61762" y="71340"/>
                </a:lnTo>
                <a:lnTo>
                  <a:pt x="69346" y="76461"/>
                </a:lnTo>
                <a:lnTo>
                  <a:pt x="74460" y="84056"/>
                </a:lnTo>
                <a:lnTo>
                  <a:pt x="76335" y="93355"/>
                </a:lnTo>
                <a:lnTo>
                  <a:pt x="74460" y="102654"/>
                </a:lnTo>
                <a:lnTo>
                  <a:pt x="69346" y="110249"/>
                </a:lnTo>
                <a:lnTo>
                  <a:pt x="61762" y="115369"/>
                </a:lnTo>
                <a:lnTo>
                  <a:pt x="52476" y="117247"/>
                </a:lnTo>
                <a:lnTo>
                  <a:pt x="4758" y="117247"/>
                </a:lnTo>
                <a:lnTo>
                  <a:pt x="0" y="122079"/>
                </a:lnTo>
                <a:lnTo>
                  <a:pt x="69" y="150807"/>
                </a:lnTo>
                <a:lnTo>
                  <a:pt x="4758" y="155502"/>
                </a:lnTo>
                <a:lnTo>
                  <a:pt x="52476" y="155502"/>
                </a:lnTo>
                <a:lnTo>
                  <a:pt x="76775" y="150737"/>
                </a:lnTo>
                <a:lnTo>
                  <a:pt x="96499" y="137642"/>
                </a:lnTo>
                <a:lnTo>
                  <a:pt x="109951" y="117993"/>
                </a:lnTo>
                <a:lnTo>
                  <a:pt x="115016" y="93842"/>
                </a:lnTo>
                <a:lnTo>
                  <a:pt x="113241" y="78584"/>
                </a:lnTo>
                <a:lnTo>
                  <a:pt x="107886" y="64429"/>
                </a:lnTo>
                <a:lnTo>
                  <a:pt x="99274" y="51989"/>
                </a:lnTo>
                <a:lnTo>
                  <a:pt x="87728" y="41879"/>
                </a:lnTo>
                <a:lnTo>
                  <a:pt x="83586" y="30070"/>
                </a:lnTo>
                <a:lnTo>
                  <a:pt x="77813" y="19043"/>
                </a:lnTo>
                <a:lnTo>
                  <a:pt x="70514" y="8964"/>
                </a:lnTo>
                <a:lnTo>
                  <a:pt x="61792" y="0"/>
                </a:lnTo>
                <a:close/>
              </a:path>
            </a:pathLst>
          </a:custGeom>
          <a:solidFill>
            <a:srgbClr val="4285F4"/>
          </a:solidFill>
        </p:spPr>
        <p:txBody>
          <a:bodyPr wrap="square" lIns="0" tIns="0" rIns="0" bIns="0" rtlCol="0"/>
          <a:lstStyle/>
          <a:p/>
        </p:txBody>
      </p:sp>
      <p:sp>
        <p:nvSpPr>
          <p:cNvPr id="35" name="object 35"/>
          <p:cNvSpPr/>
          <p:nvPr/>
        </p:nvSpPr>
        <p:spPr>
          <a:xfrm>
            <a:off x="316219" y="3840704"/>
            <a:ext cx="85725" cy="40640"/>
          </a:xfrm>
          <a:custGeom>
            <a:avLst/>
            <a:gdLst/>
            <a:ahLst/>
            <a:cxnLst/>
            <a:rect l="l" t="t" r="r" b="b"/>
            <a:pathLst>
              <a:path w="85725" h="40639">
                <a:moveTo>
                  <a:pt x="27612" y="0"/>
                </a:moveTo>
                <a:lnTo>
                  <a:pt x="20842" y="2147"/>
                </a:lnTo>
                <a:lnTo>
                  <a:pt x="1675" y="21208"/>
                </a:lnTo>
                <a:lnTo>
                  <a:pt x="0" y="27919"/>
                </a:lnTo>
                <a:lnTo>
                  <a:pt x="8503" y="33319"/>
                </a:lnTo>
                <a:lnTo>
                  <a:pt x="17708" y="37241"/>
                </a:lnTo>
                <a:lnTo>
                  <a:pt x="27424" y="39623"/>
                </a:lnTo>
                <a:lnTo>
                  <a:pt x="37463" y="40402"/>
                </a:lnTo>
                <a:lnTo>
                  <a:pt x="85181" y="40402"/>
                </a:lnTo>
                <a:lnTo>
                  <a:pt x="85181" y="2147"/>
                </a:lnTo>
                <a:lnTo>
                  <a:pt x="34062" y="2147"/>
                </a:lnTo>
                <a:lnTo>
                  <a:pt x="30706" y="1414"/>
                </a:lnTo>
                <a:lnTo>
                  <a:pt x="27612" y="0"/>
                </a:lnTo>
                <a:close/>
              </a:path>
            </a:pathLst>
          </a:custGeom>
          <a:solidFill>
            <a:srgbClr val="34A852"/>
          </a:solidFill>
        </p:spPr>
        <p:txBody>
          <a:bodyPr wrap="square" lIns="0" tIns="0" rIns="0" bIns="0" rtlCol="0"/>
          <a:lstStyle/>
          <a:p/>
        </p:txBody>
      </p:sp>
      <p:sp>
        <p:nvSpPr>
          <p:cNvPr id="36" name="object 36"/>
          <p:cNvSpPr/>
          <p:nvPr/>
        </p:nvSpPr>
        <p:spPr>
          <a:xfrm>
            <a:off x="291994" y="3757013"/>
            <a:ext cx="111760" cy="111760"/>
          </a:xfrm>
          <a:custGeom>
            <a:avLst/>
            <a:gdLst/>
            <a:ahLst/>
            <a:cxnLst/>
            <a:rect l="l" t="t" r="r" b="b"/>
            <a:pathLst>
              <a:path w="111760" h="111760">
                <a:moveTo>
                  <a:pt x="61688" y="0"/>
                </a:moveTo>
                <a:lnTo>
                  <a:pt x="17914" y="18464"/>
                </a:lnTo>
                <a:lnTo>
                  <a:pt x="0" y="62516"/>
                </a:lnTo>
                <a:lnTo>
                  <a:pt x="1699" y="76598"/>
                </a:lnTo>
                <a:lnTo>
                  <a:pt x="6465" y="89768"/>
                </a:lnTo>
                <a:lnTo>
                  <a:pt x="14054" y="101535"/>
                </a:lnTo>
                <a:lnTo>
                  <a:pt x="24224" y="111408"/>
                </a:lnTo>
                <a:lnTo>
                  <a:pt x="51903" y="83690"/>
                </a:lnTo>
                <a:lnTo>
                  <a:pt x="44212" y="78150"/>
                </a:lnTo>
                <a:lnTo>
                  <a:pt x="39406" y="70357"/>
                </a:lnTo>
                <a:lnTo>
                  <a:pt x="62316" y="38025"/>
                </a:lnTo>
                <a:lnTo>
                  <a:pt x="97504" y="38025"/>
                </a:lnTo>
                <a:lnTo>
                  <a:pt x="111148" y="24362"/>
                </a:lnTo>
                <a:lnTo>
                  <a:pt x="101177" y="14041"/>
                </a:lnTo>
                <a:lnTo>
                  <a:pt x="89270" y="6373"/>
                </a:lnTo>
                <a:lnTo>
                  <a:pt x="75938" y="1609"/>
                </a:lnTo>
                <a:lnTo>
                  <a:pt x="61688" y="0"/>
                </a:lnTo>
                <a:close/>
              </a:path>
              <a:path w="111760" h="111760">
                <a:moveTo>
                  <a:pt x="97504" y="38025"/>
                </a:moveTo>
                <a:lnTo>
                  <a:pt x="62316" y="38025"/>
                </a:lnTo>
                <a:lnTo>
                  <a:pt x="71551" y="40145"/>
                </a:lnTo>
                <a:lnTo>
                  <a:pt x="76840" y="42539"/>
                </a:lnTo>
                <a:lnTo>
                  <a:pt x="81079" y="46778"/>
                </a:lnTo>
                <a:lnTo>
                  <a:pt x="83469" y="52080"/>
                </a:lnTo>
                <a:lnTo>
                  <a:pt x="97504" y="38025"/>
                </a:lnTo>
                <a:close/>
              </a:path>
            </a:pathLst>
          </a:custGeom>
          <a:solidFill>
            <a:srgbClr val="FABB04"/>
          </a:solidFill>
        </p:spPr>
        <p:txBody>
          <a:bodyPr wrap="square" lIns="0" tIns="0" rIns="0" bIns="0" rtlCol="0"/>
          <a:lstStyle/>
          <a:p/>
        </p:txBody>
      </p:sp>
      <p:sp>
        <p:nvSpPr>
          <p:cNvPr id="37" name="object 37"/>
          <p:cNvSpPr/>
          <p:nvPr/>
        </p:nvSpPr>
        <p:spPr>
          <a:xfrm>
            <a:off x="576108" y="3730168"/>
            <a:ext cx="901269" cy="160322"/>
          </a:xfrm>
          <a:prstGeom prst="rect">
            <a:avLst/>
          </a:prstGeom>
          <a:blipFill>
            <a:blip r:embed="rId16" cstate="print"/>
            <a:stretch>
              <a:fillRect/>
            </a:stretch>
          </a:blipFill>
        </p:spPr>
        <p:txBody>
          <a:bodyPr wrap="square" lIns="0" tIns="0" rIns="0" bIns="0" rtlCol="0"/>
          <a:lstStyle/>
          <a:p/>
        </p:txBody>
      </p:sp>
      <p:sp>
        <p:nvSpPr>
          <p:cNvPr id="38" name="object 38"/>
          <p:cNvSpPr/>
          <p:nvPr/>
        </p:nvSpPr>
        <p:spPr>
          <a:xfrm>
            <a:off x="259079" y="4197096"/>
            <a:ext cx="673608" cy="169163"/>
          </a:xfrm>
          <a:prstGeom prst="rect">
            <a:avLst/>
          </a:prstGeom>
          <a:blipFill>
            <a:blip r:embed="rId17" cstate="print"/>
            <a:stretch>
              <a:fillRect/>
            </a:stretch>
          </a:blipFill>
        </p:spPr>
        <p:txBody>
          <a:bodyPr wrap="square" lIns="0" tIns="0" rIns="0" bIns="0" rtlCol="0"/>
          <a:lstStyle/>
          <a:p/>
        </p:txBody>
      </p:sp>
      <p:sp>
        <p:nvSpPr>
          <p:cNvPr id="39" name="object 39"/>
          <p:cNvSpPr/>
          <p:nvPr/>
        </p:nvSpPr>
        <p:spPr>
          <a:xfrm>
            <a:off x="790955" y="3942588"/>
            <a:ext cx="701040" cy="188975"/>
          </a:xfrm>
          <a:prstGeom prst="rect">
            <a:avLst/>
          </a:prstGeom>
          <a:blipFill>
            <a:blip r:embed="rId18" cstate="print"/>
            <a:stretch>
              <a:fillRect/>
            </a:stretch>
          </a:blipFill>
        </p:spPr>
        <p:txBody>
          <a:bodyPr wrap="square" lIns="0" tIns="0" rIns="0" bIns="0" rtlCol="0"/>
          <a:lstStyle/>
          <a:p/>
        </p:txBody>
      </p:sp>
      <p:sp>
        <p:nvSpPr>
          <p:cNvPr id="40" name="object 40"/>
          <p:cNvSpPr/>
          <p:nvPr/>
        </p:nvSpPr>
        <p:spPr>
          <a:xfrm>
            <a:off x="286511" y="4431791"/>
            <a:ext cx="536447" cy="187451"/>
          </a:xfrm>
          <a:prstGeom prst="rect">
            <a:avLst/>
          </a:prstGeom>
          <a:blipFill>
            <a:blip r:embed="rId19" cstate="print"/>
            <a:stretch>
              <a:fillRect/>
            </a:stretch>
          </a:blipFill>
        </p:spPr>
        <p:txBody>
          <a:bodyPr wrap="square" lIns="0" tIns="0" rIns="0" bIns="0" rtlCol="0"/>
          <a:lstStyle/>
          <a:p/>
        </p:txBody>
      </p:sp>
      <p:sp>
        <p:nvSpPr>
          <p:cNvPr id="41" name="object 41"/>
          <p:cNvSpPr/>
          <p:nvPr/>
        </p:nvSpPr>
        <p:spPr>
          <a:xfrm>
            <a:off x="966216" y="4183379"/>
            <a:ext cx="522731" cy="187451"/>
          </a:xfrm>
          <a:prstGeom prst="rect">
            <a:avLst/>
          </a:prstGeom>
          <a:blipFill>
            <a:blip r:embed="rId20" cstate="print"/>
            <a:stretch>
              <a:fillRect/>
            </a:stretch>
          </a:blipFill>
        </p:spPr>
        <p:txBody>
          <a:bodyPr wrap="square" lIns="0" tIns="0" rIns="0" bIns="0" rtlCol="0"/>
          <a:lstStyle/>
          <a:p/>
        </p:txBody>
      </p:sp>
      <p:sp>
        <p:nvSpPr>
          <p:cNvPr id="42" name="object 42"/>
          <p:cNvSpPr/>
          <p:nvPr/>
        </p:nvSpPr>
        <p:spPr>
          <a:xfrm>
            <a:off x="859536" y="4431791"/>
            <a:ext cx="672084" cy="187451"/>
          </a:xfrm>
          <a:prstGeom prst="rect">
            <a:avLst/>
          </a:prstGeom>
          <a:blipFill>
            <a:blip r:embed="rId21" cstate="print"/>
            <a:stretch>
              <a:fillRect/>
            </a:stretch>
          </a:blipFill>
        </p:spPr>
        <p:txBody>
          <a:bodyPr wrap="square" lIns="0" tIns="0" rIns="0" bIns="0" rtlCol="0"/>
          <a:lstStyle/>
          <a:p/>
        </p:txBody>
      </p:sp>
      <p:sp>
        <p:nvSpPr>
          <p:cNvPr id="43" name="object 43"/>
          <p:cNvSpPr/>
          <p:nvPr/>
        </p:nvSpPr>
        <p:spPr>
          <a:xfrm>
            <a:off x="278891" y="4911852"/>
            <a:ext cx="1001268" cy="187451"/>
          </a:xfrm>
          <a:prstGeom prst="rect">
            <a:avLst/>
          </a:prstGeom>
          <a:blipFill>
            <a:blip r:embed="rId22" cstate="print"/>
            <a:stretch>
              <a:fillRect/>
            </a:stretch>
          </a:blipFill>
        </p:spPr>
        <p:txBody>
          <a:bodyPr wrap="square" lIns="0" tIns="0" rIns="0" bIns="0" rtlCol="0"/>
          <a:lstStyle/>
          <a:p/>
        </p:txBody>
      </p:sp>
      <p:sp>
        <p:nvSpPr>
          <p:cNvPr id="44" name="object 44"/>
          <p:cNvSpPr/>
          <p:nvPr/>
        </p:nvSpPr>
        <p:spPr>
          <a:xfrm>
            <a:off x="274320" y="4680203"/>
            <a:ext cx="512064" cy="187451"/>
          </a:xfrm>
          <a:prstGeom prst="rect">
            <a:avLst/>
          </a:prstGeom>
          <a:blipFill>
            <a:blip r:embed="rId23" cstate="print"/>
            <a:stretch>
              <a:fillRect/>
            </a:stretch>
          </a:blipFill>
        </p:spPr>
        <p:txBody>
          <a:bodyPr wrap="square" lIns="0" tIns="0" rIns="0" bIns="0" rtlCol="0"/>
          <a:lstStyle/>
          <a:p/>
        </p:txBody>
      </p:sp>
      <p:sp>
        <p:nvSpPr>
          <p:cNvPr id="45" name="object 45"/>
          <p:cNvSpPr/>
          <p:nvPr/>
        </p:nvSpPr>
        <p:spPr>
          <a:xfrm>
            <a:off x="1293875" y="4893564"/>
            <a:ext cx="225552" cy="187451"/>
          </a:xfrm>
          <a:prstGeom prst="rect">
            <a:avLst/>
          </a:prstGeom>
          <a:blipFill>
            <a:blip r:embed="rId24" cstate="print"/>
            <a:stretch>
              <a:fillRect/>
            </a:stretch>
          </a:blipFill>
        </p:spPr>
        <p:txBody>
          <a:bodyPr wrap="square" lIns="0" tIns="0" rIns="0" bIns="0" rtlCol="0"/>
          <a:lstStyle/>
          <a:p/>
        </p:txBody>
      </p:sp>
      <p:sp>
        <p:nvSpPr>
          <p:cNvPr id="46" name="object 46"/>
          <p:cNvSpPr/>
          <p:nvPr/>
        </p:nvSpPr>
        <p:spPr>
          <a:xfrm>
            <a:off x="254508" y="5105400"/>
            <a:ext cx="678180" cy="169163"/>
          </a:xfrm>
          <a:prstGeom prst="rect">
            <a:avLst/>
          </a:prstGeom>
          <a:blipFill>
            <a:blip r:embed="rId25" cstate="print"/>
            <a:stretch>
              <a:fillRect/>
            </a:stretch>
          </a:blipFill>
        </p:spPr>
        <p:txBody>
          <a:bodyPr wrap="square" lIns="0" tIns="0" rIns="0" bIns="0" rtlCol="0"/>
          <a:lstStyle/>
          <a:p/>
        </p:txBody>
      </p:sp>
      <p:sp>
        <p:nvSpPr>
          <p:cNvPr id="47" name="object 47"/>
          <p:cNvSpPr/>
          <p:nvPr/>
        </p:nvSpPr>
        <p:spPr>
          <a:xfrm>
            <a:off x="937260" y="5082540"/>
            <a:ext cx="571500" cy="188976"/>
          </a:xfrm>
          <a:prstGeom prst="rect">
            <a:avLst/>
          </a:prstGeom>
          <a:blipFill>
            <a:blip r:embed="rId26" cstate="print"/>
            <a:stretch>
              <a:fillRect/>
            </a:stretch>
          </a:blipFill>
        </p:spPr>
        <p:txBody>
          <a:bodyPr wrap="square" lIns="0" tIns="0" rIns="0" bIns="0" rtlCol="0"/>
          <a:lstStyle/>
          <a:p/>
        </p:txBody>
      </p:sp>
      <p:sp>
        <p:nvSpPr>
          <p:cNvPr id="48" name="object 48"/>
          <p:cNvSpPr/>
          <p:nvPr/>
        </p:nvSpPr>
        <p:spPr>
          <a:xfrm>
            <a:off x="2030729" y="1584197"/>
            <a:ext cx="3266440" cy="1976755"/>
          </a:xfrm>
          <a:custGeom>
            <a:avLst/>
            <a:gdLst/>
            <a:ahLst/>
            <a:cxnLst/>
            <a:rect l="l" t="t" r="r" b="b"/>
            <a:pathLst>
              <a:path w="3266440" h="1976754">
                <a:moveTo>
                  <a:pt x="0" y="53339"/>
                </a:moveTo>
                <a:lnTo>
                  <a:pt x="4191" y="32575"/>
                </a:lnTo>
                <a:lnTo>
                  <a:pt x="15621" y="15621"/>
                </a:lnTo>
                <a:lnTo>
                  <a:pt x="32575" y="4191"/>
                </a:lnTo>
                <a:lnTo>
                  <a:pt x="53339" y="0"/>
                </a:lnTo>
                <a:lnTo>
                  <a:pt x="3212592" y="0"/>
                </a:lnTo>
                <a:lnTo>
                  <a:pt x="3233356" y="4190"/>
                </a:lnTo>
                <a:lnTo>
                  <a:pt x="3250310" y="15620"/>
                </a:lnTo>
                <a:lnTo>
                  <a:pt x="3261740" y="32575"/>
                </a:lnTo>
                <a:lnTo>
                  <a:pt x="3265931" y="53339"/>
                </a:lnTo>
                <a:lnTo>
                  <a:pt x="3265931" y="1923288"/>
                </a:lnTo>
                <a:lnTo>
                  <a:pt x="3261741" y="1944052"/>
                </a:lnTo>
                <a:lnTo>
                  <a:pt x="3250311" y="1961006"/>
                </a:lnTo>
                <a:lnTo>
                  <a:pt x="3233356" y="1972436"/>
                </a:lnTo>
                <a:lnTo>
                  <a:pt x="3212592" y="1976627"/>
                </a:lnTo>
                <a:lnTo>
                  <a:pt x="53339" y="1976627"/>
                </a:lnTo>
                <a:lnTo>
                  <a:pt x="32575" y="1972437"/>
                </a:lnTo>
                <a:lnTo>
                  <a:pt x="15620" y="1961007"/>
                </a:lnTo>
                <a:lnTo>
                  <a:pt x="4190" y="1944052"/>
                </a:lnTo>
                <a:lnTo>
                  <a:pt x="0" y="1923288"/>
                </a:lnTo>
                <a:lnTo>
                  <a:pt x="0" y="53339"/>
                </a:lnTo>
                <a:close/>
              </a:path>
            </a:pathLst>
          </a:custGeom>
          <a:ln w="19812">
            <a:solidFill>
              <a:srgbClr val="9DD2E8"/>
            </a:solidFill>
          </a:ln>
        </p:spPr>
        <p:txBody>
          <a:bodyPr wrap="square" lIns="0" tIns="0" rIns="0" bIns="0" rtlCol="0"/>
          <a:lstStyle/>
          <a:p/>
        </p:txBody>
      </p:sp>
      <p:sp>
        <p:nvSpPr>
          <p:cNvPr id="49" name="object 49"/>
          <p:cNvSpPr/>
          <p:nvPr/>
        </p:nvSpPr>
        <p:spPr>
          <a:xfrm>
            <a:off x="2029967" y="1586483"/>
            <a:ext cx="117475" cy="1972310"/>
          </a:xfrm>
          <a:custGeom>
            <a:avLst/>
            <a:gdLst/>
            <a:ahLst/>
            <a:cxnLst/>
            <a:rect l="l" t="t" r="r" b="b"/>
            <a:pathLst>
              <a:path w="117475" h="1972310">
                <a:moveTo>
                  <a:pt x="111125" y="0"/>
                </a:moveTo>
                <a:lnTo>
                  <a:pt x="6223" y="0"/>
                </a:lnTo>
                <a:lnTo>
                  <a:pt x="0" y="6223"/>
                </a:lnTo>
                <a:lnTo>
                  <a:pt x="0" y="1965832"/>
                </a:lnTo>
                <a:lnTo>
                  <a:pt x="6223" y="1972055"/>
                </a:lnTo>
                <a:lnTo>
                  <a:pt x="111125" y="1972055"/>
                </a:lnTo>
                <a:lnTo>
                  <a:pt x="117348" y="1965832"/>
                </a:lnTo>
                <a:lnTo>
                  <a:pt x="117348" y="6223"/>
                </a:lnTo>
                <a:lnTo>
                  <a:pt x="111125" y="0"/>
                </a:lnTo>
                <a:close/>
              </a:path>
            </a:pathLst>
          </a:custGeom>
          <a:solidFill>
            <a:srgbClr val="9DD2E8"/>
          </a:solidFill>
        </p:spPr>
        <p:txBody>
          <a:bodyPr wrap="square" lIns="0" tIns="0" rIns="0" bIns="0" rtlCol="0"/>
          <a:lstStyle/>
          <a:p/>
        </p:txBody>
      </p:sp>
      <p:sp>
        <p:nvSpPr>
          <p:cNvPr id="50" name="object 50"/>
          <p:cNvSpPr/>
          <p:nvPr/>
        </p:nvSpPr>
        <p:spPr>
          <a:xfrm>
            <a:off x="2029967" y="3611879"/>
            <a:ext cx="117475" cy="609600"/>
          </a:xfrm>
          <a:custGeom>
            <a:avLst/>
            <a:gdLst/>
            <a:ahLst/>
            <a:cxnLst/>
            <a:rect l="l" t="t" r="r" b="b"/>
            <a:pathLst>
              <a:path w="117475" h="609600">
                <a:moveTo>
                  <a:pt x="111125" y="0"/>
                </a:moveTo>
                <a:lnTo>
                  <a:pt x="6223" y="0"/>
                </a:lnTo>
                <a:lnTo>
                  <a:pt x="0" y="6223"/>
                </a:lnTo>
                <a:lnTo>
                  <a:pt x="0" y="603377"/>
                </a:lnTo>
                <a:lnTo>
                  <a:pt x="6223" y="609600"/>
                </a:lnTo>
                <a:lnTo>
                  <a:pt x="111125" y="609600"/>
                </a:lnTo>
                <a:lnTo>
                  <a:pt x="117348" y="603377"/>
                </a:lnTo>
                <a:lnTo>
                  <a:pt x="117348" y="6223"/>
                </a:lnTo>
                <a:lnTo>
                  <a:pt x="111125" y="0"/>
                </a:lnTo>
                <a:close/>
              </a:path>
            </a:pathLst>
          </a:custGeom>
          <a:solidFill>
            <a:srgbClr val="9DD2E8"/>
          </a:solidFill>
        </p:spPr>
        <p:txBody>
          <a:bodyPr wrap="square" lIns="0" tIns="0" rIns="0" bIns="0" rtlCol="0"/>
          <a:lstStyle/>
          <a:p/>
        </p:txBody>
      </p:sp>
      <p:sp>
        <p:nvSpPr>
          <p:cNvPr id="51" name="object 51"/>
          <p:cNvSpPr txBox="1"/>
          <p:nvPr/>
        </p:nvSpPr>
        <p:spPr>
          <a:xfrm>
            <a:off x="2025776" y="3609085"/>
            <a:ext cx="128270" cy="622935"/>
          </a:xfrm>
          <a:prstGeom prst="rect">
            <a:avLst/>
          </a:prstGeom>
        </p:spPr>
        <p:txBody>
          <a:bodyPr wrap="square" lIns="0" tIns="0" rIns="0" bIns="0" rtlCol="0" vert="horz">
            <a:spAutoFit/>
          </a:bodyPr>
          <a:lstStyle/>
          <a:p>
            <a:pPr algn="just" marL="12700" marR="5080">
              <a:lnSpc>
                <a:spcPct val="100000"/>
              </a:lnSpc>
            </a:pPr>
            <a:r>
              <a:rPr dirty="0" sz="800">
                <a:solidFill>
                  <a:srgbClr val="F9F9F9"/>
                </a:solidFill>
                <a:latin typeface="微软雅黑"/>
                <a:cs typeface="微软雅黑"/>
              </a:rPr>
              <a:t>互  联  网  </a:t>
            </a:r>
            <a:r>
              <a:rPr dirty="0" sz="800">
                <a:solidFill>
                  <a:srgbClr val="F9F9F9"/>
                </a:solidFill>
                <a:latin typeface="微软雅黑"/>
                <a:cs typeface="微软雅黑"/>
              </a:rPr>
              <a:t>巨 </a:t>
            </a:r>
            <a:r>
              <a:rPr dirty="0" sz="800">
                <a:solidFill>
                  <a:srgbClr val="F9F9F9"/>
                </a:solidFill>
                <a:latin typeface="微软雅黑"/>
                <a:cs typeface="微软雅黑"/>
              </a:rPr>
              <a:t> </a:t>
            </a:r>
            <a:r>
              <a:rPr dirty="0" sz="800">
                <a:solidFill>
                  <a:srgbClr val="F9F9F9"/>
                </a:solidFill>
                <a:latin typeface="微软雅黑"/>
                <a:cs typeface="微软雅黑"/>
              </a:rPr>
              <a:t>头</a:t>
            </a:r>
            <a:endParaRPr sz="800">
              <a:latin typeface="微软雅黑"/>
              <a:cs typeface="微软雅黑"/>
            </a:endParaRPr>
          </a:p>
        </p:txBody>
      </p:sp>
      <p:sp>
        <p:nvSpPr>
          <p:cNvPr id="52" name="object 52"/>
          <p:cNvSpPr/>
          <p:nvPr/>
        </p:nvSpPr>
        <p:spPr>
          <a:xfrm>
            <a:off x="2030729" y="3609594"/>
            <a:ext cx="3266440" cy="614680"/>
          </a:xfrm>
          <a:custGeom>
            <a:avLst/>
            <a:gdLst/>
            <a:ahLst/>
            <a:cxnLst/>
            <a:rect l="l" t="t" r="r" b="b"/>
            <a:pathLst>
              <a:path w="3266440" h="614679">
                <a:moveTo>
                  <a:pt x="0" y="25399"/>
                </a:moveTo>
                <a:lnTo>
                  <a:pt x="1986" y="15484"/>
                </a:lnTo>
                <a:lnTo>
                  <a:pt x="7413" y="7413"/>
                </a:lnTo>
                <a:lnTo>
                  <a:pt x="15484" y="1986"/>
                </a:lnTo>
                <a:lnTo>
                  <a:pt x="25400" y="0"/>
                </a:lnTo>
                <a:lnTo>
                  <a:pt x="3240532" y="0"/>
                </a:lnTo>
                <a:lnTo>
                  <a:pt x="3250447" y="1986"/>
                </a:lnTo>
                <a:lnTo>
                  <a:pt x="3258518" y="7413"/>
                </a:lnTo>
                <a:lnTo>
                  <a:pt x="3263945" y="15484"/>
                </a:lnTo>
                <a:lnTo>
                  <a:pt x="3265931" y="25399"/>
                </a:lnTo>
                <a:lnTo>
                  <a:pt x="3265931" y="588771"/>
                </a:lnTo>
                <a:lnTo>
                  <a:pt x="3263945" y="598687"/>
                </a:lnTo>
                <a:lnTo>
                  <a:pt x="3258518" y="606758"/>
                </a:lnTo>
                <a:lnTo>
                  <a:pt x="3250447" y="612185"/>
                </a:lnTo>
                <a:lnTo>
                  <a:pt x="3240532" y="614171"/>
                </a:lnTo>
                <a:lnTo>
                  <a:pt x="25400" y="614171"/>
                </a:lnTo>
                <a:lnTo>
                  <a:pt x="15484" y="612185"/>
                </a:lnTo>
                <a:lnTo>
                  <a:pt x="7413" y="606758"/>
                </a:lnTo>
                <a:lnTo>
                  <a:pt x="1986" y="598687"/>
                </a:lnTo>
                <a:lnTo>
                  <a:pt x="0" y="588771"/>
                </a:lnTo>
                <a:lnTo>
                  <a:pt x="0" y="25399"/>
                </a:lnTo>
                <a:close/>
              </a:path>
            </a:pathLst>
          </a:custGeom>
          <a:ln w="19812">
            <a:solidFill>
              <a:srgbClr val="9DD2E8"/>
            </a:solidFill>
          </a:ln>
        </p:spPr>
        <p:txBody>
          <a:bodyPr wrap="square" lIns="0" tIns="0" rIns="0" bIns="0" rtlCol="0"/>
          <a:lstStyle/>
          <a:p/>
        </p:txBody>
      </p:sp>
      <p:sp>
        <p:nvSpPr>
          <p:cNvPr id="53" name="object 53"/>
          <p:cNvSpPr/>
          <p:nvPr/>
        </p:nvSpPr>
        <p:spPr>
          <a:xfrm>
            <a:off x="2040635" y="3625596"/>
            <a:ext cx="789432" cy="396239"/>
          </a:xfrm>
          <a:prstGeom prst="rect">
            <a:avLst/>
          </a:prstGeom>
          <a:blipFill>
            <a:blip r:embed="rId27" cstate="print"/>
            <a:stretch>
              <a:fillRect/>
            </a:stretch>
          </a:blipFill>
        </p:spPr>
        <p:txBody>
          <a:bodyPr wrap="square" lIns="0" tIns="0" rIns="0" bIns="0" rtlCol="0"/>
          <a:lstStyle/>
          <a:p/>
        </p:txBody>
      </p:sp>
      <p:sp>
        <p:nvSpPr>
          <p:cNvPr id="54" name="object 54"/>
          <p:cNvSpPr/>
          <p:nvPr/>
        </p:nvSpPr>
        <p:spPr>
          <a:xfrm>
            <a:off x="2985516" y="3703320"/>
            <a:ext cx="972311" cy="193548"/>
          </a:xfrm>
          <a:prstGeom prst="rect">
            <a:avLst/>
          </a:prstGeom>
          <a:blipFill>
            <a:blip r:embed="rId28" cstate="print"/>
            <a:stretch>
              <a:fillRect/>
            </a:stretch>
          </a:blipFill>
        </p:spPr>
        <p:txBody>
          <a:bodyPr wrap="square" lIns="0" tIns="0" rIns="0" bIns="0" rtlCol="0"/>
          <a:lstStyle/>
          <a:p/>
        </p:txBody>
      </p:sp>
      <p:sp>
        <p:nvSpPr>
          <p:cNvPr id="55" name="object 55"/>
          <p:cNvSpPr/>
          <p:nvPr/>
        </p:nvSpPr>
        <p:spPr>
          <a:xfrm>
            <a:off x="2205227" y="3976115"/>
            <a:ext cx="780288" cy="216407"/>
          </a:xfrm>
          <a:prstGeom prst="rect">
            <a:avLst/>
          </a:prstGeom>
          <a:blipFill>
            <a:blip r:embed="rId29" cstate="print"/>
            <a:stretch>
              <a:fillRect/>
            </a:stretch>
          </a:blipFill>
        </p:spPr>
        <p:txBody>
          <a:bodyPr wrap="square" lIns="0" tIns="0" rIns="0" bIns="0" rtlCol="0"/>
          <a:lstStyle/>
          <a:p/>
        </p:txBody>
      </p:sp>
      <p:sp>
        <p:nvSpPr>
          <p:cNvPr id="56" name="object 56"/>
          <p:cNvSpPr/>
          <p:nvPr/>
        </p:nvSpPr>
        <p:spPr>
          <a:xfrm>
            <a:off x="3069335" y="4002023"/>
            <a:ext cx="1242060" cy="108204"/>
          </a:xfrm>
          <a:prstGeom prst="rect">
            <a:avLst/>
          </a:prstGeom>
          <a:blipFill>
            <a:blip r:embed="rId30" cstate="print"/>
            <a:stretch>
              <a:fillRect/>
            </a:stretch>
          </a:blipFill>
        </p:spPr>
        <p:txBody>
          <a:bodyPr wrap="square" lIns="0" tIns="0" rIns="0" bIns="0" rtlCol="0"/>
          <a:lstStyle/>
          <a:p/>
        </p:txBody>
      </p:sp>
      <p:sp>
        <p:nvSpPr>
          <p:cNvPr id="57" name="object 57"/>
          <p:cNvSpPr/>
          <p:nvPr/>
        </p:nvSpPr>
        <p:spPr>
          <a:xfrm>
            <a:off x="4337303" y="3921252"/>
            <a:ext cx="944879" cy="252984"/>
          </a:xfrm>
          <a:prstGeom prst="rect">
            <a:avLst/>
          </a:prstGeom>
          <a:blipFill>
            <a:blip r:embed="rId31" cstate="print"/>
            <a:stretch>
              <a:fillRect/>
            </a:stretch>
          </a:blipFill>
        </p:spPr>
        <p:txBody>
          <a:bodyPr wrap="square" lIns="0" tIns="0" rIns="0" bIns="0" rtlCol="0"/>
          <a:lstStyle/>
          <a:p/>
        </p:txBody>
      </p:sp>
      <p:sp>
        <p:nvSpPr>
          <p:cNvPr id="58" name="object 58"/>
          <p:cNvSpPr/>
          <p:nvPr/>
        </p:nvSpPr>
        <p:spPr>
          <a:xfrm>
            <a:off x="4189476" y="3686555"/>
            <a:ext cx="899160" cy="161544"/>
          </a:xfrm>
          <a:prstGeom prst="rect">
            <a:avLst/>
          </a:prstGeom>
          <a:blipFill>
            <a:blip r:embed="rId32" cstate="print"/>
            <a:stretch>
              <a:fillRect/>
            </a:stretch>
          </a:blipFill>
        </p:spPr>
        <p:txBody>
          <a:bodyPr wrap="square" lIns="0" tIns="0" rIns="0" bIns="0" rtlCol="0"/>
          <a:lstStyle/>
          <a:p/>
        </p:txBody>
      </p:sp>
      <p:sp>
        <p:nvSpPr>
          <p:cNvPr id="59" name="object 59"/>
          <p:cNvSpPr/>
          <p:nvPr/>
        </p:nvSpPr>
        <p:spPr>
          <a:xfrm>
            <a:off x="2029967" y="4279391"/>
            <a:ext cx="117475" cy="980440"/>
          </a:xfrm>
          <a:custGeom>
            <a:avLst/>
            <a:gdLst/>
            <a:ahLst/>
            <a:cxnLst/>
            <a:rect l="l" t="t" r="r" b="b"/>
            <a:pathLst>
              <a:path w="117475" h="980439">
                <a:moveTo>
                  <a:pt x="111125" y="0"/>
                </a:moveTo>
                <a:lnTo>
                  <a:pt x="6223" y="0"/>
                </a:lnTo>
                <a:lnTo>
                  <a:pt x="0" y="6222"/>
                </a:lnTo>
                <a:lnTo>
                  <a:pt x="0" y="973708"/>
                </a:lnTo>
                <a:lnTo>
                  <a:pt x="6223" y="979931"/>
                </a:lnTo>
                <a:lnTo>
                  <a:pt x="111125" y="979931"/>
                </a:lnTo>
                <a:lnTo>
                  <a:pt x="117348" y="973708"/>
                </a:lnTo>
                <a:lnTo>
                  <a:pt x="117348" y="6222"/>
                </a:lnTo>
                <a:lnTo>
                  <a:pt x="111125" y="0"/>
                </a:lnTo>
                <a:close/>
              </a:path>
            </a:pathLst>
          </a:custGeom>
          <a:solidFill>
            <a:srgbClr val="9DD2E8"/>
          </a:solidFill>
        </p:spPr>
        <p:txBody>
          <a:bodyPr wrap="square" lIns="0" tIns="0" rIns="0" bIns="0" rtlCol="0"/>
          <a:lstStyle/>
          <a:p/>
        </p:txBody>
      </p:sp>
      <p:sp>
        <p:nvSpPr>
          <p:cNvPr id="60" name="object 60"/>
          <p:cNvSpPr/>
          <p:nvPr/>
        </p:nvSpPr>
        <p:spPr>
          <a:xfrm>
            <a:off x="2030729" y="4280153"/>
            <a:ext cx="3266440" cy="982980"/>
          </a:xfrm>
          <a:custGeom>
            <a:avLst/>
            <a:gdLst/>
            <a:ahLst/>
            <a:cxnLst/>
            <a:rect l="l" t="t" r="r" b="b"/>
            <a:pathLst>
              <a:path w="3266440" h="982979">
                <a:moveTo>
                  <a:pt x="0" y="40640"/>
                </a:moveTo>
                <a:lnTo>
                  <a:pt x="3188" y="24806"/>
                </a:lnTo>
                <a:lnTo>
                  <a:pt x="11890" y="11890"/>
                </a:lnTo>
                <a:lnTo>
                  <a:pt x="24806" y="3188"/>
                </a:lnTo>
                <a:lnTo>
                  <a:pt x="40639" y="0"/>
                </a:lnTo>
                <a:lnTo>
                  <a:pt x="3225292" y="0"/>
                </a:lnTo>
                <a:lnTo>
                  <a:pt x="3241125" y="3188"/>
                </a:lnTo>
                <a:lnTo>
                  <a:pt x="3254041" y="11890"/>
                </a:lnTo>
                <a:lnTo>
                  <a:pt x="3262743" y="24806"/>
                </a:lnTo>
                <a:lnTo>
                  <a:pt x="3265931" y="40640"/>
                </a:lnTo>
                <a:lnTo>
                  <a:pt x="3265931" y="942340"/>
                </a:lnTo>
                <a:lnTo>
                  <a:pt x="3262743" y="958173"/>
                </a:lnTo>
                <a:lnTo>
                  <a:pt x="3254041" y="971089"/>
                </a:lnTo>
                <a:lnTo>
                  <a:pt x="3241125" y="979791"/>
                </a:lnTo>
                <a:lnTo>
                  <a:pt x="3225292" y="982980"/>
                </a:lnTo>
                <a:lnTo>
                  <a:pt x="40639" y="982980"/>
                </a:lnTo>
                <a:lnTo>
                  <a:pt x="24806" y="979791"/>
                </a:lnTo>
                <a:lnTo>
                  <a:pt x="11890" y="971089"/>
                </a:lnTo>
                <a:lnTo>
                  <a:pt x="3188" y="958173"/>
                </a:lnTo>
                <a:lnTo>
                  <a:pt x="0" y="942340"/>
                </a:lnTo>
                <a:lnTo>
                  <a:pt x="0" y="40640"/>
                </a:lnTo>
                <a:close/>
              </a:path>
            </a:pathLst>
          </a:custGeom>
          <a:ln w="19812">
            <a:solidFill>
              <a:srgbClr val="9DD2E8"/>
            </a:solidFill>
          </a:ln>
        </p:spPr>
        <p:txBody>
          <a:bodyPr wrap="square" lIns="0" tIns="0" rIns="0" bIns="0" rtlCol="0"/>
          <a:lstStyle/>
          <a:p/>
        </p:txBody>
      </p:sp>
      <p:sp>
        <p:nvSpPr>
          <p:cNvPr id="61" name="object 61"/>
          <p:cNvSpPr/>
          <p:nvPr/>
        </p:nvSpPr>
        <p:spPr>
          <a:xfrm>
            <a:off x="4707635" y="4793018"/>
            <a:ext cx="542543" cy="187667"/>
          </a:xfrm>
          <a:prstGeom prst="rect">
            <a:avLst/>
          </a:prstGeom>
          <a:blipFill>
            <a:blip r:embed="rId33" cstate="print"/>
            <a:stretch>
              <a:fillRect/>
            </a:stretch>
          </a:blipFill>
        </p:spPr>
        <p:txBody>
          <a:bodyPr wrap="square" lIns="0" tIns="0" rIns="0" bIns="0" rtlCol="0"/>
          <a:lstStyle/>
          <a:p/>
        </p:txBody>
      </p:sp>
      <p:sp>
        <p:nvSpPr>
          <p:cNvPr id="62" name="object 62"/>
          <p:cNvSpPr/>
          <p:nvPr/>
        </p:nvSpPr>
        <p:spPr>
          <a:xfrm>
            <a:off x="4788408" y="5015484"/>
            <a:ext cx="473963" cy="187451"/>
          </a:xfrm>
          <a:prstGeom prst="rect">
            <a:avLst/>
          </a:prstGeom>
          <a:blipFill>
            <a:blip r:embed="rId34" cstate="print"/>
            <a:stretch>
              <a:fillRect/>
            </a:stretch>
          </a:blipFill>
        </p:spPr>
        <p:txBody>
          <a:bodyPr wrap="square" lIns="0" tIns="0" rIns="0" bIns="0" rtlCol="0"/>
          <a:lstStyle/>
          <a:p/>
        </p:txBody>
      </p:sp>
      <p:sp>
        <p:nvSpPr>
          <p:cNvPr id="63" name="object 63"/>
          <p:cNvSpPr/>
          <p:nvPr/>
        </p:nvSpPr>
        <p:spPr>
          <a:xfrm>
            <a:off x="2859023" y="5029200"/>
            <a:ext cx="998220" cy="153924"/>
          </a:xfrm>
          <a:prstGeom prst="rect">
            <a:avLst/>
          </a:prstGeom>
          <a:blipFill>
            <a:blip r:embed="rId35" cstate="print"/>
            <a:stretch>
              <a:fillRect/>
            </a:stretch>
          </a:blipFill>
        </p:spPr>
        <p:txBody>
          <a:bodyPr wrap="square" lIns="0" tIns="0" rIns="0" bIns="0" rtlCol="0"/>
          <a:lstStyle/>
          <a:p/>
        </p:txBody>
      </p:sp>
      <p:sp>
        <p:nvSpPr>
          <p:cNvPr id="64" name="object 64"/>
          <p:cNvSpPr/>
          <p:nvPr/>
        </p:nvSpPr>
        <p:spPr>
          <a:xfrm>
            <a:off x="2840735" y="4331208"/>
            <a:ext cx="364236" cy="187451"/>
          </a:xfrm>
          <a:prstGeom prst="rect">
            <a:avLst/>
          </a:prstGeom>
          <a:blipFill>
            <a:blip r:embed="rId36" cstate="print"/>
            <a:stretch>
              <a:fillRect/>
            </a:stretch>
          </a:blipFill>
        </p:spPr>
        <p:txBody>
          <a:bodyPr wrap="square" lIns="0" tIns="0" rIns="0" bIns="0" rtlCol="0"/>
          <a:lstStyle/>
          <a:p/>
        </p:txBody>
      </p:sp>
      <p:sp>
        <p:nvSpPr>
          <p:cNvPr id="65" name="object 65"/>
          <p:cNvSpPr/>
          <p:nvPr/>
        </p:nvSpPr>
        <p:spPr>
          <a:xfrm>
            <a:off x="3273552" y="4331208"/>
            <a:ext cx="569976" cy="187451"/>
          </a:xfrm>
          <a:prstGeom prst="rect">
            <a:avLst/>
          </a:prstGeom>
          <a:blipFill>
            <a:blip r:embed="rId37" cstate="print"/>
            <a:stretch>
              <a:fillRect/>
            </a:stretch>
          </a:blipFill>
        </p:spPr>
        <p:txBody>
          <a:bodyPr wrap="square" lIns="0" tIns="0" rIns="0" bIns="0" rtlCol="0"/>
          <a:lstStyle/>
          <a:p/>
        </p:txBody>
      </p:sp>
      <p:sp>
        <p:nvSpPr>
          <p:cNvPr id="66" name="object 66"/>
          <p:cNvSpPr/>
          <p:nvPr/>
        </p:nvSpPr>
        <p:spPr>
          <a:xfrm>
            <a:off x="3887723" y="4331208"/>
            <a:ext cx="600455" cy="187451"/>
          </a:xfrm>
          <a:prstGeom prst="rect">
            <a:avLst/>
          </a:prstGeom>
          <a:blipFill>
            <a:blip r:embed="rId38" cstate="print"/>
            <a:stretch>
              <a:fillRect/>
            </a:stretch>
          </a:blipFill>
        </p:spPr>
        <p:txBody>
          <a:bodyPr wrap="square" lIns="0" tIns="0" rIns="0" bIns="0" rtlCol="0"/>
          <a:lstStyle/>
          <a:p/>
        </p:txBody>
      </p:sp>
      <p:sp>
        <p:nvSpPr>
          <p:cNvPr id="67" name="object 67"/>
          <p:cNvSpPr/>
          <p:nvPr/>
        </p:nvSpPr>
        <p:spPr>
          <a:xfrm>
            <a:off x="4556759" y="4331208"/>
            <a:ext cx="736091" cy="187451"/>
          </a:xfrm>
          <a:prstGeom prst="rect">
            <a:avLst/>
          </a:prstGeom>
          <a:blipFill>
            <a:blip r:embed="rId39" cstate="print"/>
            <a:stretch>
              <a:fillRect/>
            </a:stretch>
          </a:blipFill>
        </p:spPr>
        <p:txBody>
          <a:bodyPr wrap="square" lIns="0" tIns="0" rIns="0" bIns="0" rtlCol="0"/>
          <a:lstStyle/>
          <a:p/>
        </p:txBody>
      </p:sp>
      <p:sp>
        <p:nvSpPr>
          <p:cNvPr id="68" name="object 68"/>
          <p:cNvSpPr/>
          <p:nvPr/>
        </p:nvSpPr>
        <p:spPr>
          <a:xfrm>
            <a:off x="2199132" y="4562855"/>
            <a:ext cx="673607" cy="179831"/>
          </a:xfrm>
          <a:prstGeom prst="rect">
            <a:avLst/>
          </a:prstGeom>
          <a:blipFill>
            <a:blip r:embed="rId40" cstate="print"/>
            <a:stretch>
              <a:fillRect/>
            </a:stretch>
          </a:blipFill>
        </p:spPr>
        <p:txBody>
          <a:bodyPr wrap="square" lIns="0" tIns="0" rIns="0" bIns="0" rtlCol="0"/>
          <a:lstStyle/>
          <a:p/>
        </p:txBody>
      </p:sp>
      <p:sp>
        <p:nvSpPr>
          <p:cNvPr id="69" name="object 69"/>
          <p:cNvSpPr/>
          <p:nvPr/>
        </p:nvSpPr>
        <p:spPr>
          <a:xfrm>
            <a:off x="3008376" y="4544567"/>
            <a:ext cx="579120" cy="187451"/>
          </a:xfrm>
          <a:prstGeom prst="rect">
            <a:avLst/>
          </a:prstGeom>
          <a:blipFill>
            <a:blip r:embed="rId41" cstate="print"/>
            <a:stretch>
              <a:fillRect/>
            </a:stretch>
          </a:blipFill>
        </p:spPr>
        <p:txBody>
          <a:bodyPr wrap="square" lIns="0" tIns="0" rIns="0" bIns="0" rtlCol="0"/>
          <a:lstStyle/>
          <a:p/>
        </p:txBody>
      </p:sp>
      <p:sp>
        <p:nvSpPr>
          <p:cNvPr id="70" name="object 70"/>
          <p:cNvSpPr/>
          <p:nvPr/>
        </p:nvSpPr>
        <p:spPr>
          <a:xfrm>
            <a:off x="3801109" y="4558284"/>
            <a:ext cx="632218" cy="164592"/>
          </a:xfrm>
          <a:prstGeom prst="rect">
            <a:avLst/>
          </a:prstGeom>
          <a:blipFill>
            <a:blip r:embed="rId42" cstate="print"/>
            <a:stretch>
              <a:fillRect/>
            </a:stretch>
          </a:blipFill>
        </p:spPr>
        <p:txBody>
          <a:bodyPr wrap="square" lIns="0" tIns="0" rIns="0" bIns="0" rtlCol="0"/>
          <a:lstStyle/>
          <a:p/>
        </p:txBody>
      </p:sp>
      <p:sp>
        <p:nvSpPr>
          <p:cNvPr id="71" name="object 71"/>
          <p:cNvSpPr/>
          <p:nvPr/>
        </p:nvSpPr>
        <p:spPr>
          <a:xfrm>
            <a:off x="4671059" y="4562855"/>
            <a:ext cx="573024" cy="173736"/>
          </a:xfrm>
          <a:prstGeom prst="rect">
            <a:avLst/>
          </a:prstGeom>
          <a:blipFill>
            <a:blip r:embed="rId43" cstate="print"/>
            <a:stretch>
              <a:fillRect/>
            </a:stretch>
          </a:blipFill>
        </p:spPr>
        <p:txBody>
          <a:bodyPr wrap="square" lIns="0" tIns="0" rIns="0" bIns="0" rtlCol="0"/>
          <a:lstStyle/>
          <a:p/>
        </p:txBody>
      </p:sp>
      <p:sp>
        <p:nvSpPr>
          <p:cNvPr id="72" name="object 72"/>
          <p:cNvSpPr/>
          <p:nvPr/>
        </p:nvSpPr>
        <p:spPr>
          <a:xfrm>
            <a:off x="2950464" y="4771644"/>
            <a:ext cx="777239" cy="169163"/>
          </a:xfrm>
          <a:prstGeom prst="rect">
            <a:avLst/>
          </a:prstGeom>
          <a:blipFill>
            <a:blip r:embed="rId44" cstate="print"/>
            <a:stretch>
              <a:fillRect/>
            </a:stretch>
          </a:blipFill>
        </p:spPr>
        <p:txBody>
          <a:bodyPr wrap="square" lIns="0" tIns="0" rIns="0" bIns="0" rtlCol="0"/>
          <a:lstStyle/>
          <a:p/>
        </p:txBody>
      </p:sp>
      <p:sp>
        <p:nvSpPr>
          <p:cNvPr id="73" name="object 73"/>
          <p:cNvSpPr/>
          <p:nvPr/>
        </p:nvSpPr>
        <p:spPr>
          <a:xfrm>
            <a:off x="3776471" y="4771644"/>
            <a:ext cx="448055" cy="187451"/>
          </a:xfrm>
          <a:prstGeom prst="rect">
            <a:avLst/>
          </a:prstGeom>
          <a:blipFill>
            <a:blip r:embed="rId45" cstate="print"/>
            <a:stretch>
              <a:fillRect/>
            </a:stretch>
          </a:blipFill>
        </p:spPr>
        <p:txBody>
          <a:bodyPr wrap="square" lIns="0" tIns="0" rIns="0" bIns="0" rtlCol="0"/>
          <a:lstStyle/>
          <a:p/>
        </p:txBody>
      </p:sp>
      <p:sp>
        <p:nvSpPr>
          <p:cNvPr id="74" name="object 74"/>
          <p:cNvSpPr/>
          <p:nvPr/>
        </p:nvSpPr>
        <p:spPr>
          <a:xfrm>
            <a:off x="2173223" y="4771644"/>
            <a:ext cx="728472" cy="187451"/>
          </a:xfrm>
          <a:prstGeom prst="rect">
            <a:avLst/>
          </a:prstGeom>
          <a:blipFill>
            <a:blip r:embed="rId46" cstate="print"/>
            <a:stretch>
              <a:fillRect/>
            </a:stretch>
          </a:blipFill>
        </p:spPr>
        <p:txBody>
          <a:bodyPr wrap="square" lIns="0" tIns="0" rIns="0" bIns="0" rtlCol="0"/>
          <a:lstStyle/>
          <a:p/>
        </p:txBody>
      </p:sp>
      <p:sp>
        <p:nvSpPr>
          <p:cNvPr id="75" name="object 75"/>
          <p:cNvSpPr/>
          <p:nvPr/>
        </p:nvSpPr>
        <p:spPr>
          <a:xfrm>
            <a:off x="4244340" y="4792979"/>
            <a:ext cx="441960" cy="188975"/>
          </a:xfrm>
          <a:prstGeom prst="rect">
            <a:avLst/>
          </a:prstGeom>
          <a:blipFill>
            <a:blip r:embed="rId47" cstate="print"/>
            <a:stretch>
              <a:fillRect/>
            </a:stretch>
          </a:blipFill>
        </p:spPr>
        <p:txBody>
          <a:bodyPr wrap="square" lIns="0" tIns="0" rIns="0" bIns="0" rtlCol="0"/>
          <a:lstStyle/>
          <a:p/>
        </p:txBody>
      </p:sp>
      <p:sp>
        <p:nvSpPr>
          <p:cNvPr id="76" name="object 76"/>
          <p:cNvSpPr/>
          <p:nvPr/>
        </p:nvSpPr>
        <p:spPr>
          <a:xfrm>
            <a:off x="2261616" y="5007864"/>
            <a:ext cx="420624" cy="187451"/>
          </a:xfrm>
          <a:prstGeom prst="rect">
            <a:avLst/>
          </a:prstGeom>
          <a:blipFill>
            <a:blip r:embed="rId48" cstate="print"/>
            <a:stretch>
              <a:fillRect/>
            </a:stretch>
          </a:blipFill>
        </p:spPr>
        <p:txBody>
          <a:bodyPr wrap="square" lIns="0" tIns="0" rIns="0" bIns="0" rtlCol="0"/>
          <a:lstStyle/>
          <a:p/>
        </p:txBody>
      </p:sp>
      <p:sp>
        <p:nvSpPr>
          <p:cNvPr id="77" name="object 77"/>
          <p:cNvSpPr/>
          <p:nvPr/>
        </p:nvSpPr>
        <p:spPr>
          <a:xfrm>
            <a:off x="4971288" y="2182367"/>
            <a:ext cx="301751" cy="150875"/>
          </a:xfrm>
          <a:prstGeom prst="rect">
            <a:avLst/>
          </a:prstGeom>
          <a:blipFill>
            <a:blip r:embed="rId49" cstate="print"/>
            <a:stretch>
              <a:fillRect/>
            </a:stretch>
          </a:blipFill>
        </p:spPr>
        <p:txBody>
          <a:bodyPr wrap="square" lIns="0" tIns="0" rIns="0" bIns="0" rtlCol="0"/>
          <a:lstStyle/>
          <a:p/>
        </p:txBody>
      </p:sp>
      <p:sp>
        <p:nvSpPr>
          <p:cNvPr id="78" name="object 78"/>
          <p:cNvSpPr/>
          <p:nvPr/>
        </p:nvSpPr>
        <p:spPr>
          <a:xfrm>
            <a:off x="4890515" y="3393947"/>
            <a:ext cx="391667" cy="149351"/>
          </a:xfrm>
          <a:prstGeom prst="rect">
            <a:avLst/>
          </a:prstGeom>
          <a:blipFill>
            <a:blip r:embed="rId50" cstate="print"/>
            <a:stretch>
              <a:fillRect/>
            </a:stretch>
          </a:blipFill>
        </p:spPr>
        <p:txBody>
          <a:bodyPr wrap="square" lIns="0" tIns="0" rIns="0" bIns="0" rtlCol="0"/>
          <a:lstStyle/>
          <a:p/>
        </p:txBody>
      </p:sp>
      <p:sp>
        <p:nvSpPr>
          <p:cNvPr id="79" name="object 79"/>
          <p:cNvSpPr/>
          <p:nvPr/>
        </p:nvSpPr>
        <p:spPr>
          <a:xfrm>
            <a:off x="2161032" y="1592580"/>
            <a:ext cx="467868" cy="150875"/>
          </a:xfrm>
          <a:prstGeom prst="rect">
            <a:avLst/>
          </a:prstGeom>
          <a:blipFill>
            <a:blip r:embed="rId51" cstate="print"/>
            <a:stretch>
              <a:fillRect/>
            </a:stretch>
          </a:blipFill>
        </p:spPr>
        <p:txBody>
          <a:bodyPr wrap="square" lIns="0" tIns="0" rIns="0" bIns="0" rtlCol="0"/>
          <a:lstStyle/>
          <a:p/>
        </p:txBody>
      </p:sp>
      <p:sp>
        <p:nvSpPr>
          <p:cNvPr id="80" name="object 80"/>
          <p:cNvSpPr/>
          <p:nvPr/>
        </p:nvSpPr>
        <p:spPr>
          <a:xfrm>
            <a:off x="2718816" y="2356104"/>
            <a:ext cx="429768" cy="108203"/>
          </a:xfrm>
          <a:prstGeom prst="rect">
            <a:avLst/>
          </a:prstGeom>
          <a:blipFill>
            <a:blip r:embed="rId52" cstate="print"/>
            <a:stretch>
              <a:fillRect/>
            </a:stretch>
          </a:blipFill>
        </p:spPr>
        <p:txBody>
          <a:bodyPr wrap="square" lIns="0" tIns="0" rIns="0" bIns="0" rtlCol="0"/>
          <a:lstStyle/>
          <a:p/>
        </p:txBody>
      </p:sp>
      <p:sp>
        <p:nvSpPr>
          <p:cNvPr id="81" name="object 81"/>
          <p:cNvSpPr/>
          <p:nvPr/>
        </p:nvSpPr>
        <p:spPr>
          <a:xfrm>
            <a:off x="5785865" y="1407413"/>
            <a:ext cx="3191510" cy="3263265"/>
          </a:xfrm>
          <a:custGeom>
            <a:avLst/>
            <a:gdLst/>
            <a:ahLst/>
            <a:cxnLst/>
            <a:rect l="l" t="t" r="r" b="b"/>
            <a:pathLst>
              <a:path w="3191509" h="3263265">
                <a:moveTo>
                  <a:pt x="0" y="66039"/>
                </a:moveTo>
                <a:lnTo>
                  <a:pt x="5193" y="40344"/>
                </a:lnTo>
                <a:lnTo>
                  <a:pt x="19351" y="19351"/>
                </a:lnTo>
                <a:lnTo>
                  <a:pt x="40344" y="5193"/>
                </a:lnTo>
                <a:lnTo>
                  <a:pt x="66039" y="0"/>
                </a:lnTo>
                <a:lnTo>
                  <a:pt x="3125216" y="0"/>
                </a:lnTo>
                <a:lnTo>
                  <a:pt x="3150911" y="5193"/>
                </a:lnTo>
                <a:lnTo>
                  <a:pt x="3171904" y="19351"/>
                </a:lnTo>
                <a:lnTo>
                  <a:pt x="3186062" y="40344"/>
                </a:lnTo>
                <a:lnTo>
                  <a:pt x="3191256" y="66039"/>
                </a:lnTo>
                <a:lnTo>
                  <a:pt x="3191256" y="3196844"/>
                </a:lnTo>
                <a:lnTo>
                  <a:pt x="3186062" y="3222539"/>
                </a:lnTo>
                <a:lnTo>
                  <a:pt x="3171904" y="3243532"/>
                </a:lnTo>
                <a:lnTo>
                  <a:pt x="3150911" y="3257690"/>
                </a:lnTo>
                <a:lnTo>
                  <a:pt x="3125216" y="3262884"/>
                </a:lnTo>
                <a:lnTo>
                  <a:pt x="66039" y="3262884"/>
                </a:lnTo>
                <a:lnTo>
                  <a:pt x="40344" y="3257690"/>
                </a:lnTo>
                <a:lnTo>
                  <a:pt x="19351" y="3243532"/>
                </a:lnTo>
                <a:lnTo>
                  <a:pt x="5193" y="3222539"/>
                </a:lnTo>
                <a:lnTo>
                  <a:pt x="0" y="3196844"/>
                </a:lnTo>
                <a:lnTo>
                  <a:pt x="0" y="66039"/>
                </a:lnTo>
                <a:close/>
              </a:path>
            </a:pathLst>
          </a:custGeom>
          <a:ln w="28956">
            <a:solidFill>
              <a:srgbClr val="F78A22"/>
            </a:solidFill>
          </a:ln>
        </p:spPr>
        <p:txBody>
          <a:bodyPr wrap="square" lIns="0" tIns="0" rIns="0" bIns="0" rtlCol="0"/>
          <a:lstStyle/>
          <a:p/>
        </p:txBody>
      </p:sp>
      <p:sp>
        <p:nvSpPr>
          <p:cNvPr id="82" name="object 82"/>
          <p:cNvSpPr/>
          <p:nvPr/>
        </p:nvSpPr>
        <p:spPr>
          <a:xfrm>
            <a:off x="5786628" y="1406652"/>
            <a:ext cx="3191510" cy="134620"/>
          </a:xfrm>
          <a:custGeom>
            <a:avLst/>
            <a:gdLst/>
            <a:ahLst/>
            <a:cxnLst/>
            <a:rect l="l" t="t" r="r" b="b"/>
            <a:pathLst>
              <a:path w="3191509" h="134619">
                <a:moveTo>
                  <a:pt x="3125597" y="0"/>
                </a:moveTo>
                <a:lnTo>
                  <a:pt x="65659" y="0"/>
                </a:lnTo>
                <a:lnTo>
                  <a:pt x="40076" y="5151"/>
                </a:lnTo>
                <a:lnTo>
                  <a:pt x="19208" y="19208"/>
                </a:lnTo>
                <a:lnTo>
                  <a:pt x="5151" y="40076"/>
                </a:lnTo>
                <a:lnTo>
                  <a:pt x="0" y="65659"/>
                </a:lnTo>
                <a:lnTo>
                  <a:pt x="0" y="68452"/>
                </a:lnTo>
                <a:lnTo>
                  <a:pt x="5151" y="94035"/>
                </a:lnTo>
                <a:lnTo>
                  <a:pt x="19208" y="114903"/>
                </a:lnTo>
                <a:lnTo>
                  <a:pt x="40076" y="128960"/>
                </a:lnTo>
                <a:lnTo>
                  <a:pt x="65659" y="134112"/>
                </a:lnTo>
                <a:lnTo>
                  <a:pt x="3125597" y="134112"/>
                </a:lnTo>
                <a:lnTo>
                  <a:pt x="3151179" y="128960"/>
                </a:lnTo>
                <a:lnTo>
                  <a:pt x="3172047" y="114903"/>
                </a:lnTo>
                <a:lnTo>
                  <a:pt x="3186104" y="94035"/>
                </a:lnTo>
                <a:lnTo>
                  <a:pt x="3191255" y="68452"/>
                </a:lnTo>
                <a:lnTo>
                  <a:pt x="3191255" y="65659"/>
                </a:lnTo>
                <a:lnTo>
                  <a:pt x="3186104" y="40076"/>
                </a:lnTo>
                <a:lnTo>
                  <a:pt x="3172047" y="19208"/>
                </a:lnTo>
                <a:lnTo>
                  <a:pt x="3151179" y="5151"/>
                </a:lnTo>
                <a:lnTo>
                  <a:pt x="3125597" y="0"/>
                </a:lnTo>
                <a:close/>
              </a:path>
            </a:pathLst>
          </a:custGeom>
          <a:solidFill>
            <a:srgbClr val="F78A22"/>
          </a:solidFill>
        </p:spPr>
        <p:txBody>
          <a:bodyPr wrap="square" lIns="0" tIns="0" rIns="0" bIns="0" rtlCol="0"/>
          <a:lstStyle/>
          <a:p/>
        </p:txBody>
      </p:sp>
      <p:sp>
        <p:nvSpPr>
          <p:cNvPr id="83" name="object 83"/>
          <p:cNvSpPr txBox="1"/>
          <p:nvPr/>
        </p:nvSpPr>
        <p:spPr>
          <a:xfrm>
            <a:off x="7116826" y="1392682"/>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商业银行</a:t>
            </a:r>
            <a:endParaRPr sz="1000">
              <a:latin typeface="微软雅黑"/>
              <a:cs typeface="微软雅黑"/>
            </a:endParaRPr>
          </a:p>
        </p:txBody>
      </p:sp>
      <p:sp>
        <p:nvSpPr>
          <p:cNvPr id="84" name="object 84"/>
          <p:cNvSpPr/>
          <p:nvPr/>
        </p:nvSpPr>
        <p:spPr>
          <a:xfrm>
            <a:off x="5829300" y="1581911"/>
            <a:ext cx="1541145" cy="119380"/>
          </a:xfrm>
          <a:custGeom>
            <a:avLst/>
            <a:gdLst/>
            <a:ahLst/>
            <a:cxnLst/>
            <a:rect l="l" t="t" r="r" b="b"/>
            <a:pathLst>
              <a:path w="1541145" h="119380">
                <a:moveTo>
                  <a:pt x="1493393" y="0"/>
                </a:moveTo>
                <a:lnTo>
                  <a:pt x="47371" y="0"/>
                </a:lnTo>
                <a:lnTo>
                  <a:pt x="28932" y="3722"/>
                </a:lnTo>
                <a:lnTo>
                  <a:pt x="13874" y="13874"/>
                </a:lnTo>
                <a:lnTo>
                  <a:pt x="3722" y="28932"/>
                </a:lnTo>
                <a:lnTo>
                  <a:pt x="0" y="47371"/>
                </a:lnTo>
                <a:lnTo>
                  <a:pt x="0" y="71500"/>
                </a:lnTo>
                <a:lnTo>
                  <a:pt x="3722" y="89939"/>
                </a:lnTo>
                <a:lnTo>
                  <a:pt x="13874" y="104997"/>
                </a:lnTo>
                <a:lnTo>
                  <a:pt x="28932" y="115149"/>
                </a:lnTo>
                <a:lnTo>
                  <a:pt x="47371" y="118872"/>
                </a:lnTo>
                <a:lnTo>
                  <a:pt x="1493393" y="118872"/>
                </a:lnTo>
                <a:lnTo>
                  <a:pt x="1511831" y="115149"/>
                </a:lnTo>
                <a:lnTo>
                  <a:pt x="1526889" y="104997"/>
                </a:lnTo>
                <a:lnTo>
                  <a:pt x="1537041" y="89939"/>
                </a:lnTo>
                <a:lnTo>
                  <a:pt x="1540764" y="71500"/>
                </a:lnTo>
                <a:lnTo>
                  <a:pt x="1540764" y="47371"/>
                </a:lnTo>
                <a:lnTo>
                  <a:pt x="1537041" y="28932"/>
                </a:lnTo>
                <a:lnTo>
                  <a:pt x="1526889" y="13874"/>
                </a:lnTo>
                <a:lnTo>
                  <a:pt x="1511831" y="3722"/>
                </a:lnTo>
                <a:lnTo>
                  <a:pt x="1493393" y="0"/>
                </a:lnTo>
                <a:close/>
              </a:path>
            </a:pathLst>
          </a:custGeom>
          <a:solidFill>
            <a:srgbClr val="F5C001"/>
          </a:solidFill>
        </p:spPr>
        <p:txBody>
          <a:bodyPr wrap="square" lIns="0" tIns="0" rIns="0" bIns="0" rtlCol="0"/>
          <a:lstStyle/>
          <a:p/>
        </p:txBody>
      </p:sp>
      <p:sp>
        <p:nvSpPr>
          <p:cNvPr id="85" name="object 85"/>
          <p:cNvSpPr txBox="1"/>
          <p:nvPr/>
        </p:nvSpPr>
        <p:spPr>
          <a:xfrm>
            <a:off x="7607045" y="1576959"/>
            <a:ext cx="115951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股份制商业银行（</a:t>
            </a:r>
            <a:r>
              <a:rPr dirty="0" sz="800">
                <a:solidFill>
                  <a:srgbClr val="F9F9F9"/>
                </a:solidFill>
                <a:latin typeface="Arial"/>
                <a:cs typeface="Arial"/>
              </a:rPr>
              <a:t>12</a:t>
            </a:r>
            <a:r>
              <a:rPr dirty="0" sz="800">
                <a:solidFill>
                  <a:srgbClr val="F9F9F9"/>
                </a:solidFill>
                <a:latin typeface="微软雅黑"/>
                <a:cs typeface="微软雅黑"/>
              </a:rPr>
              <a:t>家）</a:t>
            </a:r>
            <a:endParaRPr sz="800">
              <a:latin typeface="微软雅黑"/>
              <a:cs typeface="微软雅黑"/>
            </a:endParaRPr>
          </a:p>
        </p:txBody>
      </p:sp>
      <p:sp>
        <p:nvSpPr>
          <p:cNvPr id="86" name="object 86"/>
          <p:cNvSpPr txBox="1"/>
          <p:nvPr/>
        </p:nvSpPr>
        <p:spPr>
          <a:xfrm>
            <a:off x="7761858" y="2333497"/>
            <a:ext cx="85344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外资银行（</a:t>
            </a:r>
            <a:r>
              <a:rPr dirty="0" sz="800" spc="-5">
                <a:solidFill>
                  <a:srgbClr val="F9F9F9"/>
                </a:solidFill>
                <a:latin typeface="Arial"/>
                <a:cs typeface="Arial"/>
              </a:rPr>
              <a:t>41</a:t>
            </a:r>
            <a:r>
              <a:rPr dirty="0" sz="800">
                <a:solidFill>
                  <a:srgbClr val="F9F9F9"/>
                </a:solidFill>
                <a:latin typeface="微软雅黑"/>
                <a:cs typeface="微软雅黑"/>
              </a:rPr>
              <a:t>家）</a:t>
            </a:r>
            <a:endParaRPr sz="800">
              <a:latin typeface="微软雅黑"/>
              <a:cs typeface="微软雅黑"/>
            </a:endParaRPr>
          </a:p>
        </p:txBody>
      </p:sp>
      <p:sp>
        <p:nvSpPr>
          <p:cNvPr id="87" name="object 87"/>
          <p:cNvSpPr txBox="1"/>
          <p:nvPr/>
        </p:nvSpPr>
        <p:spPr>
          <a:xfrm>
            <a:off x="6826122" y="3336797"/>
            <a:ext cx="111379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城市商业银行（</a:t>
            </a:r>
            <a:r>
              <a:rPr dirty="0" sz="800" spc="-5">
                <a:solidFill>
                  <a:srgbClr val="F9F9F9"/>
                </a:solidFill>
                <a:latin typeface="Arial"/>
                <a:cs typeface="Arial"/>
              </a:rPr>
              <a:t>134</a:t>
            </a:r>
            <a:r>
              <a:rPr dirty="0" sz="800">
                <a:solidFill>
                  <a:srgbClr val="F9F9F9"/>
                </a:solidFill>
                <a:latin typeface="微软雅黑"/>
                <a:cs typeface="微软雅黑"/>
              </a:rPr>
              <a:t>家）</a:t>
            </a:r>
            <a:endParaRPr sz="800">
              <a:latin typeface="微软雅黑"/>
              <a:cs typeface="微软雅黑"/>
            </a:endParaRPr>
          </a:p>
        </p:txBody>
      </p:sp>
      <p:sp>
        <p:nvSpPr>
          <p:cNvPr id="88" name="object 88"/>
          <p:cNvSpPr txBox="1"/>
          <p:nvPr/>
        </p:nvSpPr>
        <p:spPr>
          <a:xfrm>
            <a:off x="6800468" y="4039742"/>
            <a:ext cx="1170305"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农村商业银行（</a:t>
            </a:r>
            <a:r>
              <a:rPr dirty="0" sz="800" spc="-5">
                <a:solidFill>
                  <a:srgbClr val="F9F9F9"/>
                </a:solidFill>
                <a:latin typeface="Arial"/>
                <a:cs typeface="Arial"/>
              </a:rPr>
              <a:t>1427</a:t>
            </a:r>
            <a:r>
              <a:rPr dirty="0" sz="800">
                <a:solidFill>
                  <a:srgbClr val="F9F9F9"/>
                </a:solidFill>
                <a:latin typeface="微软雅黑"/>
                <a:cs typeface="微软雅黑"/>
              </a:rPr>
              <a:t>家）</a:t>
            </a:r>
            <a:endParaRPr sz="800">
              <a:latin typeface="微软雅黑"/>
              <a:cs typeface="微软雅黑"/>
            </a:endParaRPr>
          </a:p>
        </p:txBody>
      </p:sp>
      <p:sp>
        <p:nvSpPr>
          <p:cNvPr id="89" name="object 89"/>
          <p:cNvSpPr txBox="1"/>
          <p:nvPr/>
        </p:nvSpPr>
        <p:spPr>
          <a:xfrm>
            <a:off x="980033" y="5848096"/>
            <a:ext cx="434340" cy="134620"/>
          </a:xfrm>
          <a:prstGeom prst="rect">
            <a:avLst/>
          </a:prstGeom>
        </p:spPr>
        <p:txBody>
          <a:bodyPr wrap="square" lIns="0" tIns="0" rIns="0" bIns="0" rtlCol="0" vert="horz">
            <a:spAutoFit/>
          </a:bodyPr>
          <a:lstStyle/>
          <a:p>
            <a:pPr marL="12700">
              <a:lnSpc>
                <a:spcPct val="100000"/>
              </a:lnSpc>
            </a:pPr>
            <a:r>
              <a:rPr dirty="0" sz="800" b="1" i="1">
                <a:solidFill>
                  <a:srgbClr val="F9F9F9"/>
                </a:solidFill>
                <a:latin typeface="微软雅黑"/>
                <a:cs typeface="微软雅黑"/>
              </a:rPr>
              <a:t>人工智能</a:t>
            </a:r>
            <a:endParaRPr sz="800">
              <a:latin typeface="微软雅黑"/>
              <a:cs typeface="微软雅黑"/>
            </a:endParaRPr>
          </a:p>
        </p:txBody>
      </p:sp>
      <p:sp>
        <p:nvSpPr>
          <p:cNvPr id="90" name="object 90"/>
          <p:cNvSpPr txBox="1"/>
          <p:nvPr/>
        </p:nvSpPr>
        <p:spPr>
          <a:xfrm>
            <a:off x="3337305" y="5848096"/>
            <a:ext cx="332105" cy="134620"/>
          </a:xfrm>
          <a:prstGeom prst="rect">
            <a:avLst/>
          </a:prstGeom>
        </p:spPr>
        <p:txBody>
          <a:bodyPr wrap="square" lIns="0" tIns="0" rIns="0" bIns="0" rtlCol="0" vert="horz">
            <a:spAutoFit/>
          </a:bodyPr>
          <a:lstStyle/>
          <a:p>
            <a:pPr marL="12700">
              <a:lnSpc>
                <a:spcPct val="100000"/>
              </a:lnSpc>
            </a:pPr>
            <a:r>
              <a:rPr dirty="0" sz="800" b="1" i="1">
                <a:solidFill>
                  <a:srgbClr val="F9F9F9"/>
                </a:solidFill>
                <a:latin typeface="微软雅黑"/>
                <a:cs typeface="微软雅黑"/>
              </a:rPr>
              <a:t>云计算</a:t>
            </a:r>
            <a:endParaRPr sz="800">
              <a:latin typeface="微软雅黑"/>
              <a:cs typeface="微软雅黑"/>
            </a:endParaRPr>
          </a:p>
        </p:txBody>
      </p:sp>
      <p:sp>
        <p:nvSpPr>
          <p:cNvPr id="91" name="object 91"/>
          <p:cNvSpPr txBox="1"/>
          <p:nvPr/>
        </p:nvSpPr>
        <p:spPr>
          <a:xfrm>
            <a:off x="5644388" y="5848096"/>
            <a:ext cx="332105" cy="134620"/>
          </a:xfrm>
          <a:prstGeom prst="rect">
            <a:avLst/>
          </a:prstGeom>
        </p:spPr>
        <p:txBody>
          <a:bodyPr wrap="square" lIns="0" tIns="0" rIns="0" bIns="0" rtlCol="0" vert="horz">
            <a:spAutoFit/>
          </a:bodyPr>
          <a:lstStyle/>
          <a:p>
            <a:pPr marL="12700">
              <a:lnSpc>
                <a:spcPct val="100000"/>
              </a:lnSpc>
            </a:pPr>
            <a:r>
              <a:rPr dirty="0" sz="800" b="1" i="1">
                <a:solidFill>
                  <a:srgbClr val="F9F9F9"/>
                </a:solidFill>
                <a:latin typeface="微软雅黑"/>
                <a:cs typeface="微软雅黑"/>
              </a:rPr>
              <a:t>大数据</a:t>
            </a:r>
            <a:endParaRPr sz="800">
              <a:latin typeface="微软雅黑"/>
              <a:cs typeface="微软雅黑"/>
            </a:endParaRPr>
          </a:p>
        </p:txBody>
      </p:sp>
      <p:sp>
        <p:nvSpPr>
          <p:cNvPr id="92" name="object 92"/>
          <p:cNvSpPr txBox="1"/>
          <p:nvPr/>
        </p:nvSpPr>
        <p:spPr>
          <a:xfrm>
            <a:off x="7951469" y="5848096"/>
            <a:ext cx="332105" cy="134620"/>
          </a:xfrm>
          <a:prstGeom prst="rect">
            <a:avLst/>
          </a:prstGeom>
        </p:spPr>
        <p:txBody>
          <a:bodyPr wrap="square" lIns="0" tIns="0" rIns="0" bIns="0" rtlCol="0" vert="horz">
            <a:spAutoFit/>
          </a:bodyPr>
          <a:lstStyle/>
          <a:p>
            <a:pPr marL="12700">
              <a:lnSpc>
                <a:spcPct val="100000"/>
              </a:lnSpc>
            </a:pPr>
            <a:r>
              <a:rPr dirty="0" sz="800" b="1" i="1">
                <a:solidFill>
                  <a:srgbClr val="F9F9F9"/>
                </a:solidFill>
                <a:latin typeface="微软雅黑"/>
                <a:cs typeface="微软雅黑"/>
              </a:rPr>
              <a:t>区块链</a:t>
            </a:r>
            <a:endParaRPr sz="800">
              <a:latin typeface="微软雅黑"/>
              <a:cs typeface="微软雅黑"/>
            </a:endParaRPr>
          </a:p>
        </p:txBody>
      </p:sp>
      <p:sp>
        <p:nvSpPr>
          <p:cNvPr id="93" name="object 93"/>
          <p:cNvSpPr txBox="1"/>
          <p:nvPr/>
        </p:nvSpPr>
        <p:spPr>
          <a:xfrm>
            <a:off x="1280286" y="5542076"/>
            <a:ext cx="63817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基础技术支撑</a:t>
            </a:r>
            <a:endParaRPr sz="800">
              <a:latin typeface="微软雅黑"/>
              <a:cs typeface="微软雅黑"/>
            </a:endParaRPr>
          </a:p>
        </p:txBody>
      </p:sp>
      <p:sp>
        <p:nvSpPr>
          <p:cNvPr id="94" name="object 94"/>
          <p:cNvSpPr txBox="1"/>
          <p:nvPr/>
        </p:nvSpPr>
        <p:spPr>
          <a:xfrm>
            <a:off x="3570859" y="5542076"/>
            <a:ext cx="63817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基础技术支撑</a:t>
            </a:r>
            <a:endParaRPr sz="800">
              <a:latin typeface="微软雅黑"/>
              <a:cs typeface="微软雅黑"/>
            </a:endParaRPr>
          </a:p>
        </p:txBody>
      </p:sp>
      <p:sp>
        <p:nvSpPr>
          <p:cNvPr id="95" name="object 95"/>
          <p:cNvSpPr txBox="1"/>
          <p:nvPr/>
        </p:nvSpPr>
        <p:spPr>
          <a:xfrm>
            <a:off x="5915405" y="5542076"/>
            <a:ext cx="63817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基础技术支撑</a:t>
            </a:r>
            <a:endParaRPr sz="800">
              <a:latin typeface="微软雅黑"/>
              <a:cs typeface="微软雅黑"/>
            </a:endParaRPr>
          </a:p>
        </p:txBody>
      </p:sp>
      <p:sp>
        <p:nvSpPr>
          <p:cNvPr id="96" name="object 96"/>
          <p:cNvSpPr txBox="1"/>
          <p:nvPr/>
        </p:nvSpPr>
        <p:spPr>
          <a:xfrm>
            <a:off x="8184642" y="5542076"/>
            <a:ext cx="63817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基础技术支撑</a:t>
            </a:r>
            <a:endParaRPr sz="800">
              <a:latin typeface="微软雅黑"/>
              <a:cs typeface="微软雅黑"/>
            </a:endParaRPr>
          </a:p>
        </p:txBody>
      </p:sp>
      <p:sp>
        <p:nvSpPr>
          <p:cNvPr id="97" name="object 97"/>
          <p:cNvSpPr txBox="1"/>
          <p:nvPr/>
        </p:nvSpPr>
        <p:spPr>
          <a:xfrm>
            <a:off x="1096772" y="3100959"/>
            <a:ext cx="434340" cy="134620"/>
          </a:xfrm>
          <a:prstGeom prst="rect">
            <a:avLst/>
          </a:prstGeom>
        </p:spPr>
        <p:txBody>
          <a:bodyPr wrap="square" lIns="0" tIns="0" rIns="0" bIns="0" rtlCol="0" vert="horz">
            <a:spAutoFit/>
          </a:bodyPr>
          <a:lstStyle/>
          <a:p>
            <a:pPr marL="12700">
              <a:lnSpc>
                <a:spcPct val="100000"/>
              </a:lnSpc>
            </a:pPr>
            <a:r>
              <a:rPr dirty="0" sz="800">
                <a:latin typeface="微软雅黑"/>
                <a:cs typeface="微软雅黑"/>
              </a:rPr>
              <a:t>硬件需求</a:t>
            </a:r>
            <a:endParaRPr sz="800">
              <a:latin typeface="微软雅黑"/>
              <a:cs typeface="微软雅黑"/>
            </a:endParaRPr>
          </a:p>
        </p:txBody>
      </p:sp>
      <p:sp>
        <p:nvSpPr>
          <p:cNvPr id="98" name="object 98"/>
          <p:cNvSpPr txBox="1"/>
          <p:nvPr/>
        </p:nvSpPr>
        <p:spPr>
          <a:xfrm>
            <a:off x="1542669" y="1804670"/>
            <a:ext cx="43434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硬件需求</a:t>
            </a:r>
            <a:endParaRPr sz="800">
              <a:latin typeface="微软雅黑"/>
              <a:cs typeface="微软雅黑"/>
            </a:endParaRPr>
          </a:p>
        </p:txBody>
      </p:sp>
      <p:sp>
        <p:nvSpPr>
          <p:cNvPr id="99" name="object 99"/>
          <p:cNvSpPr txBox="1"/>
          <p:nvPr/>
        </p:nvSpPr>
        <p:spPr>
          <a:xfrm>
            <a:off x="1544827" y="2202941"/>
            <a:ext cx="608965" cy="744855"/>
          </a:xfrm>
          <a:prstGeom prst="rect">
            <a:avLst/>
          </a:prstGeom>
        </p:spPr>
        <p:txBody>
          <a:bodyPr wrap="square" lIns="0" tIns="0" rIns="0" bIns="0" rtlCol="0" vert="horz">
            <a:spAutoFit/>
          </a:bodyPr>
          <a:lstStyle/>
          <a:p>
            <a:pPr algn="r" marL="493395" marR="5080">
              <a:lnSpc>
                <a:spcPct val="100000"/>
              </a:lnSpc>
            </a:pPr>
            <a:r>
              <a:rPr dirty="0" sz="800">
                <a:solidFill>
                  <a:srgbClr val="F9F9F9"/>
                </a:solidFill>
                <a:latin typeface="微软雅黑"/>
                <a:cs typeface="微软雅黑"/>
              </a:rPr>
              <a:t>金  融</a:t>
            </a:r>
            <a:endParaRPr sz="800">
              <a:latin typeface="微软雅黑"/>
              <a:cs typeface="微软雅黑"/>
            </a:endParaRPr>
          </a:p>
          <a:p>
            <a:pPr algn="r" marR="5080">
              <a:lnSpc>
                <a:spcPts val="770"/>
              </a:lnSpc>
            </a:pPr>
            <a:r>
              <a:rPr dirty="0" sz="800">
                <a:solidFill>
                  <a:srgbClr val="4F5560"/>
                </a:solidFill>
                <a:latin typeface="微软雅黑"/>
                <a:cs typeface="微软雅黑"/>
              </a:rPr>
              <a:t>软件集成 </a:t>
            </a:r>
            <a:r>
              <a:rPr dirty="0" sz="800" spc="10">
                <a:solidFill>
                  <a:srgbClr val="4F5560"/>
                </a:solidFill>
                <a:latin typeface="微软雅黑"/>
                <a:cs typeface="微软雅黑"/>
              </a:rPr>
              <a:t> </a:t>
            </a:r>
            <a:r>
              <a:rPr dirty="0" baseline="-13888" sz="1200">
                <a:solidFill>
                  <a:srgbClr val="F9F9F9"/>
                </a:solidFill>
                <a:latin typeface="微软雅黑"/>
                <a:cs typeface="微软雅黑"/>
              </a:rPr>
              <a:t>科</a:t>
            </a:r>
            <a:endParaRPr baseline="-13888" sz="1200">
              <a:latin typeface="微软雅黑"/>
              <a:cs typeface="微软雅黑"/>
            </a:endParaRPr>
          </a:p>
          <a:p>
            <a:pPr algn="just" marL="493395" marR="5080">
              <a:lnSpc>
                <a:spcPct val="100000"/>
              </a:lnSpc>
              <a:spcBef>
                <a:spcPts val="190"/>
              </a:spcBef>
            </a:pPr>
            <a:r>
              <a:rPr dirty="0" sz="800">
                <a:solidFill>
                  <a:srgbClr val="F9F9F9"/>
                </a:solidFill>
                <a:latin typeface="微软雅黑"/>
                <a:cs typeface="微软雅黑"/>
              </a:rPr>
              <a:t>技  </a:t>
            </a:r>
            <a:r>
              <a:rPr dirty="0" sz="800">
                <a:solidFill>
                  <a:srgbClr val="F9F9F9"/>
                </a:solidFill>
                <a:latin typeface="微软雅黑"/>
                <a:cs typeface="微软雅黑"/>
              </a:rPr>
              <a:t>公 </a:t>
            </a:r>
            <a:r>
              <a:rPr dirty="0" sz="800">
                <a:solidFill>
                  <a:srgbClr val="F9F9F9"/>
                </a:solidFill>
                <a:latin typeface="微软雅黑"/>
                <a:cs typeface="微软雅黑"/>
              </a:rPr>
              <a:t> 司</a:t>
            </a:r>
            <a:endParaRPr sz="800">
              <a:latin typeface="微软雅黑"/>
              <a:cs typeface="微软雅黑"/>
            </a:endParaRPr>
          </a:p>
        </p:txBody>
      </p:sp>
      <p:sp>
        <p:nvSpPr>
          <p:cNvPr id="100" name="object 100"/>
          <p:cNvSpPr txBox="1"/>
          <p:nvPr/>
        </p:nvSpPr>
        <p:spPr>
          <a:xfrm>
            <a:off x="1590294" y="3912361"/>
            <a:ext cx="33210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云服务</a:t>
            </a:r>
            <a:endParaRPr sz="800">
              <a:latin typeface="微软雅黑"/>
              <a:cs typeface="微软雅黑"/>
            </a:endParaRPr>
          </a:p>
        </p:txBody>
      </p:sp>
      <p:sp>
        <p:nvSpPr>
          <p:cNvPr id="101" name="object 101"/>
          <p:cNvSpPr txBox="1"/>
          <p:nvPr/>
        </p:nvSpPr>
        <p:spPr>
          <a:xfrm>
            <a:off x="4090542" y="1020064"/>
            <a:ext cx="43434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硬件需求</a:t>
            </a:r>
            <a:endParaRPr sz="800">
              <a:latin typeface="微软雅黑"/>
              <a:cs typeface="微软雅黑"/>
            </a:endParaRPr>
          </a:p>
        </p:txBody>
      </p:sp>
      <p:sp>
        <p:nvSpPr>
          <p:cNvPr id="102" name="object 102"/>
          <p:cNvSpPr txBox="1"/>
          <p:nvPr/>
        </p:nvSpPr>
        <p:spPr>
          <a:xfrm>
            <a:off x="4786629" y="5356733"/>
            <a:ext cx="33210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云服务</a:t>
            </a:r>
            <a:endParaRPr sz="800">
              <a:latin typeface="微软雅黑"/>
              <a:cs typeface="微软雅黑"/>
            </a:endParaRPr>
          </a:p>
        </p:txBody>
      </p:sp>
      <p:sp>
        <p:nvSpPr>
          <p:cNvPr id="103" name="object 103"/>
          <p:cNvSpPr txBox="1"/>
          <p:nvPr/>
        </p:nvSpPr>
        <p:spPr>
          <a:xfrm>
            <a:off x="5839840" y="3034791"/>
            <a:ext cx="3119755" cy="134620"/>
          </a:xfrm>
          <a:prstGeom prst="rect">
            <a:avLst/>
          </a:prstGeom>
        </p:spPr>
        <p:txBody>
          <a:bodyPr wrap="square" lIns="0" tIns="0" rIns="0" bIns="0" rtlCol="0" vert="horz">
            <a:spAutoFit/>
          </a:bodyPr>
          <a:lstStyle/>
          <a:p>
            <a:pPr marL="12700">
              <a:lnSpc>
                <a:spcPct val="100000"/>
              </a:lnSpc>
              <a:tabLst>
                <a:tab pos="3106420" algn="l"/>
              </a:tabLst>
            </a:pPr>
            <a:r>
              <a:rPr dirty="0" sz="800" u="heavy">
                <a:solidFill>
                  <a:srgbClr val="4F5560"/>
                </a:solidFill>
                <a:latin typeface="Times New Roman"/>
                <a:cs typeface="Times New Roman"/>
              </a:rPr>
              <a:t> </a:t>
            </a:r>
            <a:r>
              <a:rPr dirty="0" sz="800" u="heavy">
                <a:solidFill>
                  <a:srgbClr val="4F5560"/>
                </a:solidFill>
                <a:latin typeface="Times New Roman"/>
                <a:cs typeface="Times New Roman"/>
              </a:rPr>
              <a:t>	</a:t>
            </a:r>
            <a:endParaRPr sz="800">
              <a:latin typeface="Times New Roman"/>
              <a:cs typeface="Times New Roman"/>
            </a:endParaRPr>
          </a:p>
        </p:txBody>
      </p:sp>
      <p:sp>
        <p:nvSpPr>
          <p:cNvPr id="104" name="object 104"/>
          <p:cNvSpPr txBox="1"/>
          <p:nvPr/>
        </p:nvSpPr>
        <p:spPr>
          <a:xfrm>
            <a:off x="5493765" y="2670555"/>
            <a:ext cx="127635" cy="986790"/>
          </a:xfrm>
          <a:prstGeom prst="rect">
            <a:avLst/>
          </a:prstGeom>
        </p:spPr>
        <p:txBody>
          <a:bodyPr wrap="square" lIns="0" tIns="0" rIns="0" bIns="0" rtlCol="0" vert="horz">
            <a:spAutoFit/>
          </a:bodyPr>
          <a:lstStyle/>
          <a:p>
            <a:pPr algn="just" marL="12700">
              <a:lnSpc>
                <a:spcPts val="955"/>
              </a:lnSpc>
            </a:pPr>
            <a:r>
              <a:rPr dirty="0" sz="800">
                <a:solidFill>
                  <a:srgbClr val="4F5560"/>
                </a:solidFill>
                <a:latin typeface="Arial"/>
                <a:cs typeface="Arial"/>
              </a:rPr>
              <a:t>IT</a:t>
            </a:r>
            <a:endParaRPr sz="800">
              <a:latin typeface="Arial"/>
              <a:cs typeface="Arial"/>
            </a:endParaRPr>
          </a:p>
          <a:p>
            <a:pPr algn="just" marL="12700" marR="5080">
              <a:lnSpc>
                <a:spcPts val="960"/>
              </a:lnSpc>
              <a:spcBef>
                <a:spcPts val="25"/>
              </a:spcBef>
            </a:pPr>
            <a:r>
              <a:rPr dirty="0" sz="800">
                <a:solidFill>
                  <a:srgbClr val="4F5560"/>
                </a:solidFill>
                <a:latin typeface="微软雅黑"/>
                <a:cs typeface="微软雅黑"/>
              </a:rPr>
              <a:t>软  件  及  解  决  方  案</a:t>
            </a:r>
            <a:endParaRPr sz="800">
              <a:latin typeface="微软雅黑"/>
              <a:cs typeface="微软雅黑"/>
            </a:endParaRPr>
          </a:p>
        </p:txBody>
      </p:sp>
      <p:sp>
        <p:nvSpPr>
          <p:cNvPr id="105" name="object 105"/>
          <p:cNvSpPr txBox="1"/>
          <p:nvPr/>
        </p:nvSpPr>
        <p:spPr>
          <a:xfrm>
            <a:off x="3596385" y="2181352"/>
            <a:ext cx="5359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金融大数据</a:t>
            </a:r>
            <a:endParaRPr sz="800">
              <a:latin typeface="微软雅黑"/>
              <a:cs typeface="微软雅黑"/>
            </a:endParaRPr>
          </a:p>
        </p:txBody>
      </p:sp>
      <p:sp>
        <p:nvSpPr>
          <p:cNvPr id="106" name="object 106"/>
          <p:cNvSpPr txBox="1"/>
          <p:nvPr/>
        </p:nvSpPr>
        <p:spPr>
          <a:xfrm>
            <a:off x="4143502" y="2387091"/>
            <a:ext cx="4343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智能营销</a:t>
            </a:r>
            <a:endParaRPr sz="800">
              <a:latin typeface="微软雅黑"/>
              <a:cs typeface="微软雅黑"/>
            </a:endParaRPr>
          </a:p>
        </p:txBody>
      </p:sp>
      <p:sp>
        <p:nvSpPr>
          <p:cNvPr id="107" name="object 107"/>
          <p:cNvSpPr txBox="1"/>
          <p:nvPr/>
        </p:nvSpPr>
        <p:spPr>
          <a:xfrm>
            <a:off x="4084701" y="2557805"/>
            <a:ext cx="494665" cy="404495"/>
          </a:xfrm>
          <a:prstGeom prst="rect">
            <a:avLst/>
          </a:prstGeom>
        </p:spPr>
        <p:txBody>
          <a:bodyPr wrap="square" lIns="0" tIns="0" rIns="0" bIns="0" rtlCol="0" vert="horz">
            <a:spAutoFit/>
          </a:bodyPr>
          <a:lstStyle/>
          <a:p>
            <a:pPr marL="12700" marR="5080" indent="60325">
              <a:lnSpc>
                <a:spcPct val="160500"/>
              </a:lnSpc>
            </a:pPr>
            <a:r>
              <a:rPr dirty="0" sz="800" b="1" i="1">
                <a:solidFill>
                  <a:srgbClr val="1C9ED2"/>
                </a:solidFill>
                <a:latin typeface="微软雅黑"/>
                <a:cs typeface="微软雅黑"/>
              </a:rPr>
              <a:t>智能客服  </a:t>
            </a:r>
            <a:r>
              <a:rPr dirty="0" sz="800" b="1" i="1">
                <a:solidFill>
                  <a:srgbClr val="1C9ED2"/>
                </a:solidFill>
                <a:latin typeface="微软雅黑"/>
                <a:cs typeface="微软雅黑"/>
              </a:rPr>
              <a:t>生物识别</a:t>
            </a:r>
            <a:endParaRPr sz="800">
              <a:latin typeface="微软雅黑"/>
              <a:cs typeface="微软雅黑"/>
            </a:endParaRPr>
          </a:p>
        </p:txBody>
      </p:sp>
      <p:sp>
        <p:nvSpPr>
          <p:cNvPr id="108" name="object 108"/>
          <p:cNvSpPr txBox="1"/>
          <p:nvPr/>
        </p:nvSpPr>
        <p:spPr>
          <a:xfrm>
            <a:off x="3164839" y="2387091"/>
            <a:ext cx="4343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智能风控</a:t>
            </a:r>
            <a:endParaRPr sz="800">
              <a:latin typeface="微软雅黑"/>
              <a:cs typeface="微软雅黑"/>
            </a:endParaRPr>
          </a:p>
        </p:txBody>
      </p:sp>
      <p:sp>
        <p:nvSpPr>
          <p:cNvPr id="109" name="object 109"/>
          <p:cNvSpPr txBox="1"/>
          <p:nvPr/>
        </p:nvSpPr>
        <p:spPr>
          <a:xfrm>
            <a:off x="3142614" y="2631566"/>
            <a:ext cx="859790" cy="37084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智能投顾</a:t>
            </a:r>
            <a:endParaRPr sz="800">
              <a:latin typeface="微软雅黑"/>
              <a:cs typeface="微软雅黑"/>
            </a:endParaRPr>
          </a:p>
          <a:p>
            <a:pPr marL="135255">
              <a:lnSpc>
                <a:spcPct val="100000"/>
              </a:lnSpc>
              <a:spcBef>
                <a:spcPts val="580"/>
              </a:spcBef>
            </a:pPr>
            <a:r>
              <a:rPr dirty="0" sz="800" b="1" i="1">
                <a:solidFill>
                  <a:srgbClr val="1C9ED2"/>
                </a:solidFill>
                <a:latin typeface="微软雅黑"/>
                <a:cs typeface="微软雅黑"/>
              </a:rPr>
              <a:t>智能投研  </a:t>
            </a:r>
            <a:r>
              <a:rPr dirty="0" baseline="-20833" sz="1200" b="1">
                <a:solidFill>
                  <a:srgbClr val="1C9ED2"/>
                </a:solidFill>
                <a:latin typeface="Arial"/>
                <a:cs typeface="Arial"/>
              </a:rPr>
              <a:t>…….</a:t>
            </a:r>
            <a:endParaRPr baseline="-20833" sz="1200">
              <a:latin typeface="Arial"/>
              <a:cs typeface="Arial"/>
            </a:endParaRPr>
          </a:p>
        </p:txBody>
      </p:sp>
      <p:sp>
        <p:nvSpPr>
          <p:cNvPr id="110" name="object 110"/>
          <p:cNvSpPr txBox="1"/>
          <p:nvPr/>
        </p:nvSpPr>
        <p:spPr>
          <a:xfrm>
            <a:off x="6910196" y="4755642"/>
            <a:ext cx="94488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银行金融科技子公司</a:t>
            </a:r>
            <a:endParaRPr sz="800">
              <a:latin typeface="微软雅黑"/>
              <a:cs typeface="微软雅黑"/>
            </a:endParaRPr>
          </a:p>
        </p:txBody>
      </p:sp>
      <p:sp>
        <p:nvSpPr>
          <p:cNvPr id="111" name="object 111"/>
          <p:cNvSpPr txBox="1"/>
          <p:nvPr/>
        </p:nvSpPr>
        <p:spPr>
          <a:xfrm>
            <a:off x="5402326" y="4909057"/>
            <a:ext cx="332105" cy="378460"/>
          </a:xfrm>
          <a:prstGeom prst="rect">
            <a:avLst/>
          </a:prstGeom>
        </p:spPr>
        <p:txBody>
          <a:bodyPr wrap="square" lIns="0" tIns="0" rIns="0" bIns="0" rtlCol="0" vert="horz">
            <a:spAutoFit/>
          </a:bodyPr>
          <a:lstStyle/>
          <a:p>
            <a:pPr algn="just" marL="12700" marR="5080">
              <a:lnSpc>
                <a:spcPct val="100000"/>
              </a:lnSpc>
            </a:pPr>
            <a:r>
              <a:rPr dirty="0" sz="800">
                <a:solidFill>
                  <a:srgbClr val="4F5560"/>
                </a:solidFill>
                <a:latin typeface="Arial"/>
                <a:cs typeface="Arial"/>
              </a:rPr>
              <a:t>IT</a:t>
            </a:r>
            <a:r>
              <a:rPr dirty="0" sz="800">
                <a:solidFill>
                  <a:srgbClr val="4F5560"/>
                </a:solidFill>
                <a:latin typeface="微软雅黑"/>
                <a:cs typeface="微软雅黑"/>
              </a:rPr>
              <a:t>软件  及解决  </a:t>
            </a:r>
            <a:r>
              <a:rPr dirty="0" sz="800">
                <a:solidFill>
                  <a:srgbClr val="4F5560"/>
                </a:solidFill>
                <a:latin typeface="微软雅黑"/>
                <a:cs typeface="微软雅黑"/>
              </a:rPr>
              <a:t>方案</a:t>
            </a:r>
            <a:endParaRPr sz="800">
              <a:latin typeface="微软雅黑"/>
              <a:cs typeface="微软雅黑"/>
            </a:endParaRPr>
          </a:p>
        </p:txBody>
      </p:sp>
      <p:sp>
        <p:nvSpPr>
          <p:cNvPr id="112" name="object 112"/>
          <p:cNvSpPr txBox="1"/>
          <p:nvPr/>
        </p:nvSpPr>
        <p:spPr>
          <a:xfrm>
            <a:off x="5842761" y="4528566"/>
            <a:ext cx="3373754" cy="500380"/>
          </a:xfrm>
          <a:prstGeom prst="rect">
            <a:avLst/>
          </a:prstGeom>
        </p:spPr>
        <p:txBody>
          <a:bodyPr wrap="square" lIns="0" tIns="0" rIns="0" bIns="0" rtlCol="0" vert="horz">
            <a:spAutoFit/>
          </a:bodyPr>
          <a:lstStyle/>
          <a:p>
            <a:pPr marL="12700">
              <a:lnSpc>
                <a:spcPct val="100000"/>
              </a:lnSpc>
              <a:tabLst>
                <a:tab pos="3093085" algn="l"/>
                <a:tab pos="3258185" algn="l"/>
              </a:tabLst>
            </a:pPr>
            <a:r>
              <a:rPr dirty="0" sz="800" u="heavy">
                <a:solidFill>
                  <a:srgbClr val="4F5560"/>
                </a:solidFill>
                <a:latin typeface="Times New Roman"/>
                <a:cs typeface="Times New Roman"/>
              </a:rPr>
              <a:t> </a:t>
            </a:r>
            <a:r>
              <a:rPr dirty="0" sz="800" u="heavy">
                <a:solidFill>
                  <a:srgbClr val="4F5560"/>
                </a:solidFill>
                <a:latin typeface="Times New Roman"/>
                <a:cs typeface="Times New Roman"/>
              </a:rPr>
              <a:t>	</a:t>
            </a:r>
            <a:r>
              <a:rPr dirty="0" sz="800">
                <a:solidFill>
                  <a:srgbClr val="4F5560"/>
                </a:solidFill>
                <a:latin typeface="Times New Roman"/>
                <a:cs typeface="Times New Roman"/>
              </a:rPr>
              <a:t>	</a:t>
            </a:r>
            <a:r>
              <a:rPr dirty="0" sz="800">
                <a:solidFill>
                  <a:srgbClr val="4F5560"/>
                </a:solidFill>
                <a:latin typeface="微软雅黑"/>
                <a:cs typeface="微软雅黑"/>
              </a:rPr>
              <a:t>技</a:t>
            </a:r>
            <a:endParaRPr sz="800">
              <a:latin typeface="微软雅黑"/>
              <a:cs typeface="微软雅黑"/>
            </a:endParaRPr>
          </a:p>
          <a:p>
            <a:pPr algn="just" marL="3258185" marR="5080">
              <a:lnSpc>
                <a:spcPct val="100000"/>
              </a:lnSpc>
            </a:pPr>
            <a:r>
              <a:rPr dirty="0" sz="800">
                <a:solidFill>
                  <a:srgbClr val="4F5560"/>
                </a:solidFill>
                <a:latin typeface="微软雅黑"/>
                <a:cs typeface="微软雅黑"/>
              </a:rPr>
              <a:t>术  输  出</a:t>
            </a:r>
            <a:endParaRPr sz="800">
              <a:latin typeface="微软雅黑"/>
              <a:cs typeface="微软雅黑"/>
            </a:endParaRPr>
          </a:p>
        </p:txBody>
      </p:sp>
      <p:sp>
        <p:nvSpPr>
          <p:cNvPr id="113" name="object 113"/>
          <p:cNvSpPr txBox="1"/>
          <p:nvPr/>
        </p:nvSpPr>
        <p:spPr>
          <a:xfrm>
            <a:off x="2757042" y="5356733"/>
            <a:ext cx="33210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云服务</a:t>
            </a:r>
            <a:endParaRPr sz="800">
              <a:latin typeface="微软雅黑"/>
              <a:cs typeface="微软雅黑"/>
            </a:endParaRPr>
          </a:p>
        </p:txBody>
      </p:sp>
      <p:sp>
        <p:nvSpPr>
          <p:cNvPr id="114" name="object 114"/>
          <p:cNvSpPr txBox="1"/>
          <p:nvPr/>
        </p:nvSpPr>
        <p:spPr>
          <a:xfrm>
            <a:off x="7157466" y="5356733"/>
            <a:ext cx="332105"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云服务</a:t>
            </a:r>
            <a:endParaRPr sz="800">
              <a:latin typeface="微软雅黑"/>
              <a:cs typeface="微软雅黑"/>
            </a:endParaRPr>
          </a:p>
        </p:txBody>
      </p:sp>
      <p:graphicFrame>
        <p:nvGraphicFramePr>
          <p:cNvPr id="115" name="object 115"/>
          <p:cNvGraphicFramePr>
            <a:graphicFrameLocks noGrp="1"/>
          </p:cNvGraphicFramePr>
          <p:nvPr/>
        </p:nvGraphicFramePr>
        <p:xfrm>
          <a:off x="5819394" y="1571244"/>
          <a:ext cx="1574800" cy="1731645"/>
        </p:xfrm>
        <a:graphic>
          <a:graphicData uri="http://schemas.openxmlformats.org/drawingml/2006/table">
            <a:tbl>
              <a:tblPr firstRow="1" bandRow="1">
                <a:tableStyleId>{2D5ABB26-0587-4C30-8999-92F81FD0307C}</a:tableStyleId>
              </a:tblPr>
              <a:tblGrid>
                <a:gridCol w="1544574"/>
              </a:tblGrid>
              <a:tr h="730758">
                <a:tc>
                  <a:txBody>
                    <a:bodyPr/>
                    <a:lstStyle/>
                    <a:p>
                      <a:pPr marL="170180">
                        <a:lnSpc>
                          <a:spcPts val="925"/>
                        </a:lnSpc>
                      </a:pPr>
                      <a:r>
                        <a:rPr dirty="0" sz="800">
                          <a:solidFill>
                            <a:srgbClr val="F9F9F9"/>
                          </a:solidFill>
                          <a:latin typeface="微软雅黑"/>
                          <a:cs typeface="微软雅黑"/>
                        </a:rPr>
                        <a:t>国有大型商业银行（</a:t>
                      </a:r>
                      <a:r>
                        <a:rPr dirty="0" sz="800">
                          <a:solidFill>
                            <a:srgbClr val="F9F9F9"/>
                          </a:solidFill>
                          <a:latin typeface="Arial"/>
                          <a:cs typeface="Arial"/>
                        </a:rPr>
                        <a:t>6</a:t>
                      </a:r>
                      <a:r>
                        <a:rPr dirty="0" sz="800">
                          <a:solidFill>
                            <a:srgbClr val="F9F9F9"/>
                          </a:solidFill>
                          <a:latin typeface="微软雅黑"/>
                          <a:cs typeface="微软雅黑"/>
                        </a:rPr>
                        <a:t>家）</a:t>
                      </a:r>
                      <a:endParaRPr sz="800">
                        <a:latin typeface="微软雅黑"/>
                        <a:cs typeface="微软雅黑"/>
                      </a:endParaRPr>
                    </a:p>
                  </a:txBody>
                  <a:tcPr marL="0" marR="0" marB="0" marT="0">
                    <a:lnL w="19812">
                      <a:solidFill>
                        <a:srgbClr val="F5C001"/>
                      </a:solidFill>
                      <a:prstDash val="solid"/>
                    </a:lnL>
                  </a:tcPr>
                </a:tc>
              </a:tr>
              <a:tr h="813053">
                <a:tc>
                  <a:txBody>
                    <a:bodyPr/>
                    <a:lstStyle/>
                    <a:p>
                      <a:pPr marL="350520">
                        <a:lnSpc>
                          <a:spcPct val="100000"/>
                        </a:lnSpc>
                        <a:spcBef>
                          <a:spcPts val="135"/>
                        </a:spcBef>
                      </a:pPr>
                      <a:r>
                        <a:rPr dirty="0" sz="800">
                          <a:solidFill>
                            <a:srgbClr val="F9F9F9"/>
                          </a:solidFill>
                          <a:latin typeface="微软雅黑"/>
                          <a:cs typeface="微软雅黑"/>
                        </a:rPr>
                        <a:t>民营银行（</a:t>
                      </a:r>
                      <a:r>
                        <a:rPr dirty="0" sz="800">
                          <a:solidFill>
                            <a:srgbClr val="F9F9F9"/>
                          </a:solidFill>
                          <a:latin typeface="Arial"/>
                          <a:cs typeface="Arial"/>
                        </a:rPr>
                        <a:t>18</a:t>
                      </a:r>
                      <a:r>
                        <a:rPr dirty="0" sz="800">
                          <a:solidFill>
                            <a:srgbClr val="F9F9F9"/>
                          </a:solidFill>
                          <a:latin typeface="微软雅黑"/>
                          <a:cs typeface="微软雅黑"/>
                        </a:rPr>
                        <a:t>家）</a:t>
                      </a:r>
                      <a:endParaRPr sz="800">
                        <a:latin typeface="微软雅黑"/>
                        <a:cs typeface="微软雅黑"/>
                      </a:endParaRPr>
                    </a:p>
                  </a:txBody>
                  <a:tcPr marL="0" marR="0" marB="0" marT="0">
                    <a:lnL w="19812">
                      <a:solidFill>
                        <a:srgbClr val="F5C001"/>
                      </a:solidFill>
                      <a:prstDash val="solid"/>
                    </a:lnL>
                  </a:tcPr>
                </a:tc>
              </a:tr>
              <a:tr h="167893">
                <a:tc>
                  <a:txBody>
                    <a:bodyPr/>
                    <a:lstStyle/>
                    <a:p>
                      <a:pPr marL="13335">
                        <a:lnSpc>
                          <a:spcPct val="100000"/>
                        </a:lnSpc>
                        <a:spcBef>
                          <a:spcPts val="434"/>
                        </a:spcBef>
                        <a:tabLst>
                          <a:tab pos="208915" algn="l"/>
                          <a:tab pos="3084830" algn="l"/>
                        </a:tabLst>
                      </a:pPr>
                      <a:r>
                        <a:rPr dirty="0" sz="800" u="heavy">
                          <a:solidFill>
                            <a:srgbClr val="F9F9F9"/>
                          </a:solidFill>
                          <a:latin typeface="Times New Roman"/>
                          <a:cs typeface="Times New Roman"/>
                        </a:rPr>
                        <a:t> </a:t>
                      </a:r>
                      <a:r>
                        <a:rPr dirty="0" sz="800" u="heavy">
                          <a:solidFill>
                            <a:srgbClr val="F9F9F9"/>
                          </a:solidFill>
                          <a:latin typeface="Times New Roman"/>
                          <a:cs typeface="Times New Roman"/>
                        </a:rPr>
                        <a:t>	</a:t>
                      </a:r>
                      <a:r>
                        <a:rPr dirty="0" sz="800" u="heavy">
                          <a:solidFill>
                            <a:srgbClr val="F9F9F9"/>
                          </a:solidFill>
                          <a:latin typeface="微软雅黑"/>
                          <a:cs typeface="微软雅黑"/>
                        </a:rPr>
                        <a:t>独立法人形式的直销银行	</a:t>
                      </a:r>
                      <a:endParaRPr sz="800">
                        <a:latin typeface="微软雅黑"/>
                        <a:cs typeface="微软雅黑"/>
                      </a:endParaRPr>
                    </a:p>
                  </a:txBody>
                  <a:tcPr marL="0" marR="0" marB="0" marT="0">
                    <a:lnL w="19811">
                      <a:solidFill>
                        <a:srgbClr val="F5C001"/>
                      </a:solidFill>
                      <a:prstDash val="solid"/>
                    </a:lnL>
                  </a:tcPr>
                </a:tc>
              </a:tr>
            </a:tbl>
          </a:graphicData>
        </a:graphic>
      </p:graphicFrame>
      <p:sp>
        <p:nvSpPr>
          <p:cNvPr id="116" name="object 116"/>
          <p:cNvSpPr/>
          <p:nvPr/>
        </p:nvSpPr>
        <p:spPr>
          <a:xfrm>
            <a:off x="6591300" y="1720595"/>
            <a:ext cx="742188" cy="169163"/>
          </a:xfrm>
          <a:prstGeom prst="rect">
            <a:avLst/>
          </a:prstGeom>
          <a:blipFill>
            <a:blip r:embed="rId53" cstate="print"/>
            <a:stretch>
              <a:fillRect/>
            </a:stretch>
          </a:blipFill>
        </p:spPr>
        <p:txBody>
          <a:bodyPr wrap="square" lIns="0" tIns="0" rIns="0" bIns="0" rtlCol="0"/>
          <a:lstStyle/>
          <a:p/>
        </p:txBody>
      </p:sp>
      <p:sp>
        <p:nvSpPr>
          <p:cNvPr id="117" name="object 117"/>
          <p:cNvSpPr/>
          <p:nvPr/>
        </p:nvSpPr>
        <p:spPr>
          <a:xfrm>
            <a:off x="6669023" y="1914144"/>
            <a:ext cx="691896" cy="131063"/>
          </a:xfrm>
          <a:prstGeom prst="rect">
            <a:avLst/>
          </a:prstGeom>
          <a:blipFill>
            <a:blip r:embed="rId54" cstate="print"/>
            <a:stretch>
              <a:fillRect/>
            </a:stretch>
          </a:blipFill>
        </p:spPr>
        <p:txBody>
          <a:bodyPr wrap="square" lIns="0" tIns="0" rIns="0" bIns="0" rtlCol="0"/>
          <a:lstStyle/>
          <a:p/>
        </p:txBody>
      </p:sp>
      <p:sp>
        <p:nvSpPr>
          <p:cNvPr id="118" name="object 118"/>
          <p:cNvSpPr/>
          <p:nvPr/>
        </p:nvSpPr>
        <p:spPr>
          <a:xfrm>
            <a:off x="5841491" y="2080260"/>
            <a:ext cx="562356" cy="169163"/>
          </a:xfrm>
          <a:prstGeom prst="rect">
            <a:avLst/>
          </a:prstGeom>
          <a:blipFill>
            <a:blip r:embed="rId55" cstate="print"/>
            <a:stretch>
              <a:fillRect/>
            </a:stretch>
          </a:blipFill>
        </p:spPr>
        <p:txBody>
          <a:bodyPr wrap="square" lIns="0" tIns="0" rIns="0" bIns="0" rtlCol="0"/>
          <a:lstStyle/>
          <a:p/>
        </p:txBody>
      </p:sp>
      <p:sp>
        <p:nvSpPr>
          <p:cNvPr id="119" name="object 119"/>
          <p:cNvSpPr/>
          <p:nvPr/>
        </p:nvSpPr>
        <p:spPr>
          <a:xfrm>
            <a:off x="5846064" y="1891283"/>
            <a:ext cx="804671" cy="169163"/>
          </a:xfrm>
          <a:prstGeom prst="rect">
            <a:avLst/>
          </a:prstGeom>
          <a:blipFill>
            <a:blip r:embed="rId56" cstate="print"/>
            <a:stretch>
              <a:fillRect/>
            </a:stretch>
          </a:blipFill>
        </p:spPr>
        <p:txBody>
          <a:bodyPr wrap="square" lIns="0" tIns="0" rIns="0" bIns="0" rtlCol="0"/>
          <a:lstStyle/>
          <a:p/>
        </p:txBody>
      </p:sp>
      <p:sp>
        <p:nvSpPr>
          <p:cNvPr id="120" name="object 120"/>
          <p:cNvSpPr/>
          <p:nvPr/>
        </p:nvSpPr>
        <p:spPr>
          <a:xfrm>
            <a:off x="5856732" y="1717548"/>
            <a:ext cx="665988" cy="169163"/>
          </a:xfrm>
          <a:prstGeom prst="rect">
            <a:avLst/>
          </a:prstGeom>
          <a:blipFill>
            <a:blip r:embed="rId57" cstate="print"/>
            <a:stretch>
              <a:fillRect/>
            </a:stretch>
          </a:blipFill>
        </p:spPr>
        <p:txBody>
          <a:bodyPr wrap="square" lIns="0" tIns="0" rIns="0" bIns="0" rtlCol="0"/>
          <a:lstStyle/>
          <a:p/>
        </p:txBody>
      </p:sp>
      <p:sp>
        <p:nvSpPr>
          <p:cNvPr id="121" name="object 121"/>
          <p:cNvSpPr/>
          <p:nvPr/>
        </p:nvSpPr>
        <p:spPr>
          <a:xfrm>
            <a:off x="6419088" y="2089404"/>
            <a:ext cx="979932" cy="149351"/>
          </a:xfrm>
          <a:prstGeom prst="rect">
            <a:avLst/>
          </a:prstGeom>
          <a:blipFill>
            <a:blip r:embed="rId58" cstate="print"/>
            <a:stretch>
              <a:fillRect/>
            </a:stretch>
          </a:blipFill>
        </p:spPr>
        <p:txBody>
          <a:bodyPr wrap="square" lIns="0" tIns="0" rIns="0" bIns="0" rtlCol="0"/>
          <a:lstStyle/>
          <a:p/>
        </p:txBody>
      </p:sp>
      <p:sp>
        <p:nvSpPr>
          <p:cNvPr id="122" name="object 122"/>
          <p:cNvSpPr/>
          <p:nvPr/>
        </p:nvSpPr>
        <p:spPr>
          <a:xfrm>
            <a:off x="7435595" y="1581911"/>
            <a:ext cx="1499870" cy="119380"/>
          </a:xfrm>
          <a:custGeom>
            <a:avLst/>
            <a:gdLst/>
            <a:ahLst/>
            <a:cxnLst/>
            <a:rect l="l" t="t" r="r" b="b"/>
            <a:pathLst>
              <a:path w="1499870" h="119380">
                <a:moveTo>
                  <a:pt x="1452245" y="0"/>
                </a:moveTo>
                <a:lnTo>
                  <a:pt x="47371" y="0"/>
                </a:lnTo>
                <a:lnTo>
                  <a:pt x="28932" y="3722"/>
                </a:lnTo>
                <a:lnTo>
                  <a:pt x="13874" y="13874"/>
                </a:lnTo>
                <a:lnTo>
                  <a:pt x="3722" y="28932"/>
                </a:lnTo>
                <a:lnTo>
                  <a:pt x="0" y="47371"/>
                </a:lnTo>
                <a:lnTo>
                  <a:pt x="0" y="71500"/>
                </a:lnTo>
                <a:lnTo>
                  <a:pt x="3722" y="89939"/>
                </a:lnTo>
                <a:lnTo>
                  <a:pt x="13874" y="104997"/>
                </a:lnTo>
                <a:lnTo>
                  <a:pt x="28932" y="115149"/>
                </a:lnTo>
                <a:lnTo>
                  <a:pt x="47371" y="118872"/>
                </a:lnTo>
                <a:lnTo>
                  <a:pt x="1452245" y="118872"/>
                </a:lnTo>
                <a:lnTo>
                  <a:pt x="1470683" y="115149"/>
                </a:lnTo>
                <a:lnTo>
                  <a:pt x="1485741" y="104997"/>
                </a:lnTo>
                <a:lnTo>
                  <a:pt x="1495893" y="89939"/>
                </a:lnTo>
                <a:lnTo>
                  <a:pt x="1499615" y="71500"/>
                </a:lnTo>
                <a:lnTo>
                  <a:pt x="1499615" y="47371"/>
                </a:lnTo>
                <a:lnTo>
                  <a:pt x="1495893" y="28932"/>
                </a:lnTo>
                <a:lnTo>
                  <a:pt x="1485741" y="13874"/>
                </a:lnTo>
                <a:lnTo>
                  <a:pt x="1470683" y="3722"/>
                </a:lnTo>
                <a:lnTo>
                  <a:pt x="1452245" y="0"/>
                </a:lnTo>
                <a:close/>
              </a:path>
            </a:pathLst>
          </a:custGeom>
          <a:solidFill>
            <a:srgbClr val="F5C001"/>
          </a:solidFill>
        </p:spPr>
        <p:txBody>
          <a:bodyPr wrap="square" lIns="0" tIns="0" rIns="0" bIns="0" rtlCol="0"/>
          <a:lstStyle/>
          <a:p/>
        </p:txBody>
      </p:sp>
      <p:sp>
        <p:nvSpPr>
          <p:cNvPr id="123" name="object 123"/>
          <p:cNvSpPr/>
          <p:nvPr/>
        </p:nvSpPr>
        <p:spPr>
          <a:xfrm>
            <a:off x="7434833" y="1579625"/>
            <a:ext cx="1503045" cy="710565"/>
          </a:xfrm>
          <a:custGeom>
            <a:avLst/>
            <a:gdLst/>
            <a:ahLst/>
            <a:cxnLst/>
            <a:rect l="l" t="t" r="r" b="b"/>
            <a:pathLst>
              <a:path w="1503045" h="710564">
                <a:moveTo>
                  <a:pt x="0" y="29337"/>
                </a:moveTo>
                <a:lnTo>
                  <a:pt x="2297" y="17895"/>
                </a:lnTo>
                <a:lnTo>
                  <a:pt x="8572" y="8572"/>
                </a:lnTo>
                <a:lnTo>
                  <a:pt x="17895" y="2297"/>
                </a:lnTo>
                <a:lnTo>
                  <a:pt x="29337" y="0"/>
                </a:lnTo>
                <a:lnTo>
                  <a:pt x="1473327" y="0"/>
                </a:lnTo>
                <a:lnTo>
                  <a:pt x="1484768" y="2297"/>
                </a:lnTo>
                <a:lnTo>
                  <a:pt x="1494091" y="8572"/>
                </a:lnTo>
                <a:lnTo>
                  <a:pt x="1500366" y="17895"/>
                </a:lnTo>
                <a:lnTo>
                  <a:pt x="1502664" y="29337"/>
                </a:lnTo>
                <a:lnTo>
                  <a:pt x="1502664" y="680847"/>
                </a:lnTo>
                <a:lnTo>
                  <a:pt x="1500366" y="692288"/>
                </a:lnTo>
                <a:lnTo>
                  <a:pt x="1494091" y="701611"/>
                </a:lnTo>
                <a:lnTo>
                  <a:pt x="1484768" y="707886"/>
                </a:lnTo>
                <a:lnTo>
                  <a:pt x="1473327" y="710184"/>
                </a:lnTo>
                <a:lnTo>
                  <a:pt x="29337" y="710184"/>
                </a:lnTo>
                <a:lnTo>
                  <a:pt x="17895" y="707886"/>
                </a:lnTo>
                <a:lnTo>
                  <a:pt x="8572" y="701611"/>
                </a:lnTo>
                <a:lnTo>
                  <a:pt x="2297" y="692288"/>
                </a:lnTo>
                <a:lnTo>
                  <a:pt x="0" y="680847"/>
                </a:lnTo>
                <a:lnTo>
                  <a:pt x="0" y="29337"/>
                </a:lnTo>
                <a:close/>
              </a:path>
            </a:pathLst>
          </a:custGeom>
          <a:ln w="19811">
            <a:solidFill>
              <a:srgbClr val="F5C001"/>
            </a:solidFill>
          </a:ln>
        </p:spPr>
        <p:txBody>
          <a:bodyPr wrap="square" lIns="0" tIns="0" rIns="0" bIns="0" rtlCol="0"/>
          <a:lstStyle/>
          <a:p/>
        </p:txBody>
      </p:sp>
      <p:sp>
        <p:nvSpPr>
          <p:cNvPr id="124" name="object 124"/>
          <p:cNvSpPr/>
          <p:nvPr/>
        </p:nvSpPr>
        <p:spPr>
          <a:xfrm>
            <a:off x="7449311" y="1726692"/>
            <a:ext cx="536448" cy="131063"/>
          </a:xfrm>
          <a:prstGeom prst="rect">
            <a:avLst/>
          </a:prstGeom>
          <a:blipFill>
            <a:blip r:embed="rId59" cstate="print"/>
            <a:stretch>
              <a:fillRect/>
            </a:stretch>
          </a:blipFill>
        </p:spPr>
        <p:txBody>
          <a:bodyPr wrap="square" lIns="0" tIns="0" rIns="0" bIns="0" rtlCol="0"/>
          <a:lstStyle/>
          <a:p/>
        </p:txBody>
      </p:sp>
      <p:sp>
        <p:nvSpPr>
          <p:cNvPr id="125" name="object 125"/>
          <p:cNvSpPr/>
          <p:nvPr/>
        </p:nvSpPr>
        <p:spPr>
          <a:xfrm>
            <a:off x="8382000" y="1732788"/>
            <a:ext cx="551688" cy="112775"/>
          </a:xfrm>
          <a:prstGeom prst="rect">
            <a:avLst/>
          </a:prstGeom>
          <a:blipFill>
            <a:blip r:embed="rId60" cstate="print"/>
            <a:stretch>
              <a:fillRect/>
            </a:stretch>
          </a:blipFill>
        </p:spPr>
        <p:txBody>
          <a:bodyPr wrap="square" lIns="0" tIns="0" rIns="0" bIns="0" rtlCol="0"/>
          <a:lstStyle/>
          <a:p/>
        </p:txBody>
      </p:sp>
      <p:sp>
        <p:nvSpPr>
          <p:cNvPr id="126" name="object 126"/>
          <p:cNvSpPr/>
          <p:nvPr/>
        </p:nvSpPr>
        <p:spPr>
          <a:xfrm>
            <a:off x="7920228" y="2014727"/>
            <a:ext cx="423672" cy="112775"/>
          </a:xfrm>
          <a:prstGeom prst="rect">
            <a:avLst/>
          </a:prstGeom>
          <a:blipFill>
            <a:blip r:embed="rId61" cstate="print"/>
            <a:stretch>
              <a:fillRect/>
            </a:stretch>
          </a:blipFill>
        </p:spPr>
        <p:txBody>
          <a:bodyPr wrap="square" lIns="0" tIns="0" rIns="0" bIns="0" rtlCol="0"/>
          <a:lstStyle/>
          <a:p/>
        </p:txBody>
      </p:sp>
      <p:sp>
        <p:nvSpPr>
          <p:cNvPr id="127" name="object 127"/>
          <p:cNvSpPr/>
          <p:nvPr/>
        </p:nvSpPr>
        <p:spPr>
          <a:xfrm>
            <a:off x="7452359" y="1866900"/>
            <a:ext cx="591311" cy="112775"/>
          </a:xfrm>
          <a:prstGeom prst="rect">
            <a:avLst/>
          </a:prstGeom>
          <a:blipFill>
            <a:blip r:embed="rId62" cstate="print"/>
            <a:stretch>
              <a:fillRect/>
            </a:stretch>
          </a:blipFill>
        </p:spPr>
        <p:txBody>
          <a:bodyPr wrap="square" lIns="0" tIns="0" rIns="0" bIns="0" rtlCol="0"/>
          <a:lstStyle/>
          <a:p/>
        </p:txBody>
      </p:sp>
      <p:sp>
        <p:nvSpPr>
          <p:cNvPr id="128" name="object 128"/>
          <p:cNvSpPr/>
          <p:nvPr/>
        </p:nvSpPr>
        <p:spPr>
          <a:xfrm>
            <a:off x="8014716" y="1726692"/>
            <a:ext cx="338327" cy="131063"/>
          </a:xfrm>
          <a:prstGeom prst="rect">
            <a:avLst/>
          </a:prstGeom>
          <a:blipFill>
            <a:blip r:embed="rId63" cstate="print"/>
            <a:stretch>
              <a:fillRect/>
            </a:stretch>
          </a:blipFill>
        </p:spPr>
        <p:txBody>
          <a:bodyPr wrap="square" lIns="0" tIns="0" rIns="0" bIns="0" rtlCol="0"/>
          <a:lstStyle/>
          <a:p/>
        </p:txBody>
      </p:sp>
      <p:sp>
        <p:nvSpPr>
          <p:cNvPr id="129" name="object 129"/>
          <p:cNvSpPr/>
          <p:nvPr/>
        </p:nvSpPr>
        <p:spPr>
          <a:xfrm>
            <a:off x="8057388" y="1894332"/>
            <a:ext cx="516635" cy="94487"/>
          </a:xfrm>
          <a:prstGeom prst="rect">
            <a:avLst/>
          </a:prstGeom>
          <a:blipFill>
            <a:blip r:embed="rId64" cstate="print"/>
            <a:stretch>
              <a:fillRect/>
            </a:stretch>
          </a:blipFill>
        </p:spPr>
        <p:txBody>
          <a:bodyPr wrap="square" lIns="0" tIns="0" rIns="0" bIns="0" rtlCol="0"/>
          <a:lstStyle/>
          <a:p/>
        </p:txBody>
      </p:sp>
      <p:sp>
        <p:nvSpPr>
          <p:cNvPr id="130" name="object 130"/>
          <p:cNvSpPr/>
          <p:nvPr/>
        </p:nvSpPr>
        <p:spPr>
          <a:xfrm>
            <a:off x="7449311" y="2010155"/>
            <a:ext cx="441959" cy="132587"/>
          </a:xfrm>
          <a:prstGeom prst="rect">
            <a:avLst/>
          </a:prstGeom>
          <a:blipFill>
            <a:blip r:embed="rId65" cstate="print"/>
            <a:stretch>
              <a:fillRect/>
            </a:stretch>
          </a:blipFill>
        </p:spPr>
        <p:txBody>
          <a:bodyPr wrap="square" lIns="0" tIns="0" rIns="0" bIns="0" rtlCol="0"/>
          <a:lstStyle/>
          <a:p/>
        </p:txBody>
      </p:sp>
      <p:sp>
        <p:nvSpPr>
          <p:cNvPr id="131" name="object 131"/>
          <p:cNvSpPr/>
          <p:nvPr/>
        </p:nvSpPr>
        <p:spPr>
          <a:xfrm>
            <a:off x="8097011" y="2150364"/>
            <a:ext cx="353568" cy="102108"/>
          </a:xfrm>
          <a:prstGeom prst="rect">
            <a:avLst/>
          </a:prstGeom>
          <a:blipFill>
            <a:blip r:embed="rId66" cstate="print"/>
            <a:stretch>
              <a:fillRect/>
            </a:stretch>
          </a:blipFill>
        </p:spPr>
        <p:txBody>
          <a:bodyPr wrap="square" lIns="0" tIns="0" rIns="0" bIns="0" rtlCol="0"/>
          <a:lstStyle/>
          <a:p/>
        </p:txBody>
      </p:sp>
      <p:sp>
        <p:nvSpPr>
          <p:cNvPr id="132" name="object 132"/>
          <p:cNvSpPr/>
          <p:nvPr/>
        </p:nvSpPr>
        <p:spPr>
          <a:xfrm>
            <a:off x="7449311" y="2150364"/>
            <a:ext cx="640079" cy="112775"/>
          </a:xfrm>
          <a:prstGeom prst="rect">
            <a:avLst/>
          </a:prstGeom>
          <a:blipFill>
            <a:blip r:embed="rId67" cstate="print"/>
            <a:stretch>
              <a:fillRect/>
            </a:stretch>
          </a:blipFill>
        </p:spPr>
        <p:txBody>
          <a:bodyPr wrap="square" lIns="0" tIns="0" rIns="0" bIns="0" rtlCol="0"/>
          <a:lstStyle/>
          <a:p/>
        </p:txBody>
      </p:sp>
      <p:sp>
        <p:nvSpPr>
          <p:cNvPr id="133" name="object 133"/>
          <p:cNvSpPr/>
          <p:nvPr/>
        </p:nvSpPr>
        <p:spPr>
          <a:xfrm>
            <a:off x="8372856" y="2026920"/>
            <a:ext cx="541020" cy="103632"/>
          </a:xfrm>
          <a:prstGeom prst="rect">
            <a:avLst/>
          </a:prstGeom>
          <a:blipFill>
            <a:blip r:embed="rId68" cstate="print"/>
            <a:stretch>
              <a:fillRect/>
            </a:stretch>
          </a:blipFill>
        </p:spPr>
        <p:txBody>
          <a:bodyPr wrap="square" lIns="0" tIns="0" rIns="0" bIns="0" rtlCol="0"/>
          <a:lstStyle/>
          <a:p/>
        </p:txBody>
      </p:sp>
      <p:sp>
        <p:nvSpPr>
          <p:cNvPr id="134" name="object 134"/>
          <p:cNvSpPr/>
          <p:nvPr/>
        </p:nvSpPr>
        <p:spPr>
          <a:xfrm>
            <a:off x="8458200" y="2150364"/>
            <a:ext cx="458724" cy="102108"/>
          </a:xfrm>
          <a:prstGeom prst="rect">
            <a:avLst/>
          </a:prstGeom>
          <a:blipFill>
            <a:blip r:embed="rId69" cstate="print"/>
            <a:stretch>
              <a:fillRect/>
            </a:stretch>
          </a:blipFill>
        </p:spPr>
        <p:txBody>
          <a:bodyPr wrap="square" lIns="0" tIns="0" rIns="0" bIns="0" rtlCol="0"/>
          <a:lstStyle/>
          <a:p/>
        </p:txBody>
      </p:sp>
      <p:sp>
        <p:nvSpPr>
          <p:cNvPr id="135" name="object 135"/>
          <p:cNvSpPr/>
          <p:nvPr/>
        </p:nvSpPr>
        <p:spPr>
          <a:xfrm>
            <a:off x="8587740" y="1888235"/>
            <a:ext cx="333755" cy="92963"/>
          </a:xfrm>
          <a:prstGeom prst="rect">
            <a:avLst/>
          </a:prstGeom>
          <a:blipFill>
            <a:blip r:embed="rId70" cstate="print"/>
            <a:stretch>
              <a:fillRect/>
            </a:stretch>
          </a:blipFill>
        </p:spPr>
        <p:txBody>
          <a:bodyPr wrap="square" lIns="0" tIns="0" rIns="0" bIns="0" rtlCol="0"/>
          <a:lstStyle/>
          <a:p/>
        </p:txBody>
      </p:sp>
      <p:sp>
        <p:nvSpPr>
          <p:cNvPr id="136" name="object 136"/>
          <p:cNvSpPr/>
          <p:nvPr/>
        </p:nvSpPr>
        <p:spPr>
          <a:xfrm>
            <a:off x="5833871" y="2334767"/>
            <a:ext cx="1539240" cy="119380"/>
          </a:xfrm>
          <a:custGeom>
            <a:avLst/>
            <a:gdLst/>
            <a:ahLst/>
            <a:cxnLst/>
            <a:rect l="l" t="t" r="r" b="b"/>
            <a:pathLst>
              <a:path w="1539240" h="119380">
                <a:moveTo>
                  <a:pt x="1491869" y="0"/>
                </a:moveTo>
                <a:lnTo>
                  <a:pt x="47370" y="0"/>
                </a:lnTo>
                <a:lnTo>
                  <a:pt x="28932" y="3722"/>
                </a:lnTo>
                <a:lnTo>
                  <a:pt x="13874" y="13874"/>
                </a:lnTo>
                <a:lnTo>
                  <a:pt x="3722" y="28932"/>
                </a:lnTo>
                <a:lnTo>
                  <a:pt x="0" y="47371"/>
                </a:lnTo>
                <a:lnTo>
                  <a:pt x="0" y="71501"/>
                </a:lnTo>
                <a:lnTo>
                  <a:pt x="3722" y="89939"/>
                </a:lnTo>
                <a:lnTo>
                  <a:pt x="13874" y="104997"/>
                </a:lnTo>
                <a:lnTo>
                  <a:pt x="28932" y="115149"/>
                </a:lnTo>
                <a:lnTo>
                  <a:pt x="47370" y="118872"/>
                </a:lnTo>
                <a:lnTo>
                  <a:pt x="1491869" y="118872"/>
                </a:lnTo>
                <a:lnTo>
                  <a:pt x="1510307" y="115149"/>
                </a:lnTo>
                <a:lnTo>
                  <a:pt x="1525365" y="104997"/>
                </a:lnTo>
                <a:lnTo>
                  <a:pt x="1535517" y="89939"/>
                </a:lnTo>
                <a:lnTo>
                  <a:pt x="1539239" y="71501"/>
                </a:lnTo>
                <a:lnTo>
                  <a:pt x="1539239" y="47371"/>
                </a:lnTo>
                <a:lnTo>
                  <a:pt x="1535517" y="28932"/>
                </a:lnTo>
                <a:lnTo>
                  <a:pt x="1525365" y="13874"/>
                </a:lnTo>
                <a:lnTo>
                  <a:pt x="1510307" y="3722"/>
                </a:lnTo>
                <a:lnTo>
                  <a:pt x="1491869" y="0"/>
                </a:lnTo>
                <a:close/>
              </a:path>
            </a:pathLst>
          </a:custGeom>
          <a:solidFill>
            <a:srgbClr val="F5C001"/>
          </a:solidFill>
        </p:spPr>
        <p:txBody>
          <a:bodyPr wrap="square" lIns="0" tIns="0" rIns="0" bIns="0" rtlCol="0"/>
          <a:lstStyle/>
          <a:p/>
        </p:txBody>
      </p:sp>
      <p:sp>
        <p:nvSpPr>
          <p:cNvPr id="137" name="object 137"/>
          <p:cNvSpPr/>
          <p:nvPr/>
        </p:nvSpPr>
        <p:spPr>
          <a:xfrm>
            <a:off x="7438643" y="2337816"/>
            <a:ext cx="1499870" cy="119380"/>
          </a:xfrm>
          <a:custGeom>
            <a:avLst/>
            <a:gdLst/>
            <a:ahLst/>
            <a:cxnLst/>
            <a:rect l="l" t="t" r="r" b="b"/>
            <a:pathLst>
              <a:path w="1499870" h="119380">
                <a:moveTo>
                  <a:pt x="1452245" y="0"/>
                </a:moveTo>
                <a:lnTo>
                  <a:pt x="47371" y="0"/>
                </a:lnTo>
                <a:lnTo>
                  <a:pt x="28932" y="3722"/>
                </a:lnTo>
                <a:lnTo>
                  <a:pt x="13874" y="13874"/>
                </a:lnTo>
                <a:lnTo>
                  <a:pt x="3722" y="28932"/>
                </a:lnTo>
                <a:lnTo>
                  <a:pt x="0" y="47371"/>
                </a:lnTo>
                <a:lnTo>
                  <a:pt x="0" y="71500"/>
                </a:lnTo>
                <a:lnTo>
                  <a:pt x="3722" y="89939"/>
                </a:lnTo>
                <a:lnTo>
                  <a:pt x="13874" y="104997"/>
                </a:lnTo>
                <a:lnTo>
                  <a:pt x="28932" y="115149"/>
                </a:lnTo>
                <a:lnTo>
                  <a:pt x="47371" y="118872"/>
                </a:lnTo>
                <a:lnTo>
                  <a:pt x="1452245" y="118872"/>
                </a:lnTo>
                <a:lnTo>
                  <a:pt x="1470683" y="115149"/>
                </a:lnTo>
                <a:lnTo>
                  <a:pt x="1485741" y="104997"/>
                </a:lnTo>
                <a:lnTo>
                  <a:pt x="1495893" y="89939"/>
                </a:lnTo>
                <a:lnTo>
                  <a:pt x="1499615" y="71500"/>
                </a:lnTo>
                <a:lnTo>
                  <a:pt x="1499615" y="47371"/>
                </a:lnTo>
                <a:lnTo>
                  <a:pt x="1495893" y="28932"/>
                </a:lnTo>
                <a:lnTo>
                  <a:pt x="1485741" y="13874"/>
                </a:lnTo>
                <a:lnTo>
                  <a:pt x="1470683" y="3722"/>
                </a:lnTo>
                <a:lnTo>
                  <a:pt x="1452245" y="0"/>
                </a:lnTo>
                <a:close/>
              </a:path>
            </a:pathLst>
          </a:custGeom>
          <a:solidFill>
            <a:srgbClr val="F5C001"/>
          </a:solidFill>
        </p:spPr>
        <p:txBody>
          <a:bodyPr wrap="square" lIns="0" tIns="0" rIns="0" bIns="0" rtlCol="0"/>
          <a:lstStyle/>
          <a:p/>
        </p:txBody>
      </p:sp>
      <p:sp>
        <p:nvSpPr>
          <p:cNvPr id="138" name="object 138"/>
          <p:cNvSpPr/>
          <p:nvPr/>
        </p:nvSpPr>
        <p:spPr>
          <a:xfrm>
            <a:off x="7436357" y="2335529"/>
            <a:ext cx="1504315" cy="789940"/>
          </a:xfrm>
          <a:custGeom>
            <a:avLst/>
            <a:gdLst/>
            <a:ahLst/>
            <a:cxnLst/>
            <a:rect l="l" t="t" r="r" b="b"/>
            <a:pathLst>
              <a:path w="1504315" h="789939">
                <a:moveTo>
                  <a:pt x="0" y="32639"/>
                </a:moveTo>
                <a:lnTo>
                  <a:pt x="2563" y="19931"/>
                </a:lnTo>
                <a:lnTo>
                  <a:pt x="9556" y="9556"/>
                </a:lnTo>
                <a:lnTo>
                  <a:pt x="19931" y="2563"/>
                </a:lnTo>
                <a:lnTo>
                  <a:pt x="32639" y="0"/>
                </a:lnTo>
                <a:lnTo>
                  <a:pt x="1471549" y="0"/>
                </a:lnTo>
                <a:lnTo>
                  <a:pt x="1484256" y="2563"/>
                </a:lnTo>
                <a:lnTo>
                  <a:pt x="1494631" y="9556"/>
                </a:lnTo>
                <a:lnTo>
                  <a:pt x="1501624" y="19931"/>
                </a:lnTo>
                <a:lnTo>
                  <a:pt x="1504188" y="32639"/>
                </a:lnTo>
                <a:lnTo>
                  <a:pt x="1504188" y="756793"/>
                </a:lnTo>
                <a:lnTo>
                  <a:pt x="1501624" y="769500"/>
                </a:lnTo>
                <a:lnTo>
                  <a:pt x="1494631" y="779875"/>
                </a:lnTo>
                <a:lnTo>
                  <a:pt x="1484256" y="786868"/>
                </a:lnTo>
                <a:lnTo>
                  <a:pt x="1471549" y="789432"/>
                </a:lnTo>
                <a:lnTo>
                  <a:pt x="32639" y="789432"/>
                </a:lnTo>
                <a:lnTo>
                  <a:pt x="19931" y="786868"/>
                </a:lnTo>
                <a:lnTo>
                  <a:pt x="9556" y="779875"/>
                </a:lnTo>
                <a:lnTo>
                  <a:pt x="2563" y="769500"/>
                </a:lnTo>
                <a:lnTo>
                  <a:pt x="0" y="756793"/>
                </a:lnTo>
                <a:lnTo>
                  <a:pt x="0" y="32639"/>
                </a:lnTo>
                <a:close/>
              </a:path>
            </a:pathLst>
          </a:custGeom>
          <a:ln w="19811">
            <a:solidFill>
              <a:srgbClr val="F5C001"/>
            </a:solidFill>
          </a:ln>
        </p:spPr>
        <p:txBody>
          <a:bodyPr wrap="square" lIns="0" tIns="0" rIns="0" bIns="0" rtlCol="0"/>
          <a:lstStyle/>
          <a:p/>
        </p:txBody>
      </p:sp>
      <p:sp>
        <p:nvSpPr>
          <p:cNvPr id="139" name="object 139"/>
          <p:cNvSpPr/>
          <p:nvPr/>
        </p:nvSpPr>
        <p:spPr>
          <a:xfrm>
            <a:off x="6967728" y="2479548"/>
            <a:ext cx="394716" cy="112775"/>
          </a:xfrm>
          <a:prstGeom prst="rect">
            <a:avLst/>
          </a:prstGeom>
          <a:blipFill>
            <a:blip r:embed="rId71" cstate="print"/>
            <a:stretch>
              <a:fillRect/>
            </a:stretch>
          </a:blipFill>
        </p:spPr>
        <p:txBody>
          <a:bodyPr wrap="square" lIns="0" tIns="0" rIns="0" bIns="0" rtlCol="0"/>
          <a:lstStyle/>
          <a:p/>
        </p:txBody>
      </p:sp>
      <p:sp>
        <p:nvSpPr>
          <p:cNvPr id="140" name="object 140"/>
          <p:cNvSpPr/>
          <p:nvPr/>
        </p:nvSpPr>
        <p:spPr>
          <a:xfrm>
            <a:off x="6952488" y="2610611"/>
            <a:ext cx="385572" cy="111251"/>
          </a:xfrm>
          <a:prstGeom prst="rect">
            <a:avLst/>
          </a:prstGeom>
          <a:blipFill>
            <a:blip r:embed="rId72" cstate="print"/>
            <a:stretch>
              <a:fillRect/>
            </a:stretch>
          </a:blipFill>
        </p:spPr>
        <p:txBody>
          <a:bodyPr wrap="square" lIns="0" tIns="0" rIns="0" bIns="0" rtlCol="0"/>
          <a:lstStyle/>
          <a:p/>
        </p:txBody>
      </p:sp>
      <p:sp>
        <p:nvSpPr>
          <p:cNvPr id="141" name="object 141"/>
          <p:cNvSpPr/>
          <p:nvPr/>
        </p:nvSpPr>
        <p:spPr>
          <a:xfrm>
            <a:off x="5858255" y="2587751"/>
            <a:ext cx="984503" cy="112775"/>
          </a:xfrm>
          <a:prstGeom prst="rect">
            <a:avLst/>
          </a:prstGeom>
          <a:blipFill>
            <a:blip r:embed="rId73" cstate="print"/>
            <a:stretch>
              <a:fillRect/>
            </a:stretch>
          </a:blipFill>
        </p:spPr>
        <p:txBody>
          <a:bodyPr wrap="square" lIns="0" tIns="0" rIns="0" bIns="0" rtlCol="0"/>
          <a:lstStyle/>
          <a:p/>
        </p:txBody>
      </p:sp>
      <p:sp>
        <p:nvSpPr>
          <p:cNvPr id="142" name="object 142"/>
          <p:cNvSpPr/>
          <p:nvPr/>
        </p:nvSpPr>
        <p:spPr>
          <a:xfrm>
            <a:off x="6179820" y="2481072"/>
            <a:ext cx="752855" cy="103632"/>
          </a:xfrm>
          <a:prstGeom prst="rect">
            <a:avLst/>
          </a:prstGeom>
          <a:blipFill>
            <a:blip r:embed="rId74" cstate="print"/>
            <a:stretch>
              <a:fillRect/>
            </a:stretch>
          </a:blipFill>
        </p:spPr>
        <p:txBody>
          <a:bodyPr wrap="square" lIns="0" tIns="0" rIns="0" bIns="0" rtlCol="0"/>
          <a:lstStyle/>
          <a:p/>
        </p:txBody>
      </p:sp>
      <p:sp>
        <p:nvSpPr>
          <p:cNvPr id="143" name="object 143"/>
          <p:cNvSpPr/>
          <p:nvPr/>
        </p:nvSpPr>
        <p:spPr>
          <a:xfrm>
            <a:off x="5856732" y="2723388"/>
            <a:ext cx="580643" cy="112775"/>
          </a:xfrm>
          <a:prstGeom prst="rect">
            <a:avLst/>
          </a:prstGeom>
          <a:blipFill>
            <a:blip r:embed="rId75" cstate="print"/>
            <a:stretch>
              <a:fillRect/>
            </a:stretch>
          </a:blipFill>
        </p:spPr>
        <p:txBody>
          <a:bodyPr wrap="square" lIns="0" tIns="0" rIns="0" bIns="0" rtlCol="0"/>
          <a:lstStyle/>
          <a:p/>
        </p:txBody>
      </p:sp>
      <p:sp>
        <p:nvSpPr>
          <p:cNvPr id="144" name="object 144"/>
          <p:cNvSpPr/>
          <p:nvPr/>
        </p:nvSpPr>
        <p:spPr>
          <a:xfrm>
            <a:off x="5844540" y="2476500"/>
            <a:ext cx="321563" cy="112775"/>
          </a:xfrm>
          <a:prstGeom prst="rect">
            <a:avLst/>
          </a:prstGeom>
          <a:blipFill>
            <a:blip r:embed="rId76" cstate="print"/>
            <a:stretch>
              <a:fillRect/>
            </a:stretch>
          </a:blipFill>
        </p:spPr>
        <p:txBody>
          <a:bodyPr wrap="square" lIns="0" tIns="0" rIns="0" bIns="0" rtlCol="0"/>
          <a:lstStyle/>
          <a:p/>
        </p:txBody>
      </p:sp>
      <p:sp>
        <p:nvSpPr>
          <p:cNvPr id="145" name="object 145"/>
          <p:cNvSpPr/>
          <p:nvPr/>
        </p:nvSpPr>
        <p:spPr>
          <a:xfrm>
            <a:off x="5843015" y="2857500"/>
            <a:ext cx="1126236" cy="112775"/>
          </a:xfrm>
          <a:prstGeom prst="rect">
            <a:avLst/>
          </a:prstGeom>
          <a:blipFill>
            <a:blip r:embed="rId77" cstate="print"/>
            <a:stretch>
              <a:fillRect/>
            </a:stretch>
          </a:blipFill>
        </p:spPr>
        <p:txBody>
          <a:bodyPr wrap="square" lIns="0" tIns="0" rIns="0" bIns="0" rtlCol="0"/>
          <a:lstStyle/>
          <a:p/>
        </p:txBody>
      </p:sp>
      <p:sp>
        <p:nvSpPr>
          <p:cNvPr id="146" name="object 146"/>
          <p:cNvSpPr/>
          <p:nvPr/>
        </p:nvSpPr>
        <p:spPr>
          <a:xfrm>
            <a:off x="6452615" y="2723388"/>
            <a:ext cx="527304" cy="112775"/>
          </a:xfrm>
          <a:prstGeom prst="rect">
            <a:avLst/>
          </a:prstGeom>
          <a:blipFill>
            <a:blip r:embed="rId78" cstate="print"/>
            <a:stretch>
              <a:fillRect/>
            </a:stretch>
          </a:blipFill>
        </p:spPr>
        <p:txBody>
          <a:bodyPr wrap="square" lIns="0" tIns="0" rIns="0" bIns="0" rtlCol="0"/>
          <a:lstStyle/>
          <a:p/>
        </p:txBody>
      </p:sp>
      <p:sp>
        <p:nvSpPr>
          <p:cNvPr id="147" name="object 147"/>
          <p:cNvSpPr/>
          <p:nvPr/>
        </p:nvSpPr>
        <p:spPr>
          <a:xfrm>
            <a:off x="5835396" y="2980944"/>
            <a:ext cx="777240" cy="112775"/>
          </a:xfrm>
          <a:prstGeom prst="rect">
            <a:avLst/>
          </a:prstGeom>
          <a:blipFill>
            <a:blip r:embed="rId79" cstate="print"/>
            <a:stretch>
              <a:fillRect/>
            </a:stretch>
          </a:blipFill>
        </p:spPr>
        <p:txBody>
          <a:bodyPr wrap="square" lIns="0" tIns="0" rIns="0" bIns="0" rtlCol="0"/>
          <a:lstStyle/>
          <a:p/>
        </p:txBody>
      </p:sp>
      <p:sp>
        <p:nvSpPr>
          <p:cNvPr id="148" name="object 148"/>
          <p:cNvSpPr/>
          <p:nvPr/>
        </p:nvSpPr>
        <p:spPr>
          <a:xfrm>
            <a:off x="6960107" y="2857500"/>
            <a:ext cx="400811" cy="112775"/>
          </a:xfrm>
          <a:prstGeom prst="rect">
            <a:avLst/>
          </a:prstGeom>
          <a:blipFill>
            <a:blip r:embed="rId80" cstate="print"/>
            <a:stretch>
              <a:fillRect/>
            </a:stretch>
          </a:blipFill>
        </p:spPr>
        <p:txBody>
          <a:bodyPr wrap="square" lIns="0" tIns="0" rIns="0" bIns="0" rtlCol="0"/>
          <a:lstStyle/>
          <a:p/>
        </p:txBody>
      </p:sp>
      <p:sp>
        <p:nvSpPr>
          <p:cNvPr id="149" name="object 149"/>
          <p:cNvSpPr/>
          <p:nvPr/>
        </p:nvSpPr>
        <p:spPr>
          <a:xfrm>
            <a:off x="6996683" y="2723388"/>
            <a:ext cx="367283" cy="112775"/>
          </a:xfrm>
          <a:prstGeom prst="rect">
            <a:avLst/>
          </a:prstGeom>
          <a:blipFill>
            <a:blip r:embed="rId81" cstate="print"/>
            <a:stretch>
              <a:fillRect/>
            </a:stretch>
          </a:blipFill>
        </p:spPr>
        <p:txBody>
          <a:bodyPr wrap="square" lIns="0" tIns="0" rIns="0" bIns="0" rtlCol="0"/>
          <a:lstStyle/>
          <a:p/>
        </p:txBody>
      </p:sp>
      <p:sp>
        <p:nvSpPr>
          <p:cNvPr id="150" name="object 150"/>
          <p:cNvSpPr/>
          <p:nvPr/>
        </p:nvSpPr>
        <p:spPr>
          <a:xfrm>
            <a:off x="7166416" y="2981155"/>
            <a:ext cx="177119" cy="111168"/>
          </a:xfrm>
          <a:prstGeom prst="rect">
            <a:avLst/>
          </a:prstGeom>
          <a:blipFill>
            <a:blip r:embed="rId82" cstate="print"/>
            <a:stretch>
              <a:fillRect/>
            </a:stretch>
          </a:blipFill>
        </p:spPr>
        <p:txBody>
          <a:bodyPr wrap="square" lIns="0" tIns="0" rIns="0" bIns="0" rtlCol="0"/>
          <a:lstStyle/>
          <a:p/>
        </p:txBody>
      </p:sp>
      <p:sp>
        <p:nvSpPr>
          <p:cNvPr id="151" name="object 151"/>
          <p:cNvSpPr/>
          <p:nvPr/>
        </p:nvSpPr>
        <p:spPr>
          <a:xfrm>
            <a:off x="6655307" y="2980944"/>
            <a:ext cx="466344" cy="112775"/>
          </a:xfrm>
          <a:prstGeom prst="rect">
            <a:avLst/>
          </a:prstGeom>
          <a:blipFill>
            <a:blip r:embed="rId83" cstate="print"/>
            <a:stretch>
              <a:fillRect/>
            </a:stretch>
          </a:blipFill>
        </p:spPr>
        <p:txBody>
          <a:bodyPr wrap="square" lIns="0" tIns="0" rIns="0" bIns="0" rtlCol="0"/>
          <a:lstStyle/>
          <a:p/>
        </p:txBody>
      </p:sp>
      <p:sp>
        <p:nvSpPr>
          <p:cNvPr id="152" name="object 152"/>
          <p:cNvSpPr/>
          <p:nvPr/>
        </p:nvSpPr>
        <p:spPr>
          <a:xfrm>
            <a:off x="7459980" y="2587751"/>
            <a:ext cx="480059" cy="112775"/>
          </a:xfrm>
          <a:prstGeom prst="rect">
            <a:avLst/>
          </a:prstGeom>
          <a:blipFill>
            <a:blip r:embed="rId84" cstate="print"/>
            <a:stretch>
              <a:fillRect/>
            </a:stretch>
          </a:blipFill>
        </p:spPr>
        <p:txBody>
          <a:bodyPr wrap="square" lIns="0" tIns="0" rIns="0" bIns="0" rtlCol="0"/>
          <a:lstStyle/>
          <a:p/>
        </p:txBody>
      </p:sp>
      <p:sp>
        <p:nvSpPr>
          <p:cNvPr id="153" name="object 153"/>
          <p:cNvSpPr/>
          <p:nvPr/>
        </p:nvSpPr>
        <p:spPr>
          <a:xfrm>
            <a:off x="7449311" y="2974848"/>
            <a:ext cx="426720" cy="112775"/>
          </a:xfrm>
          <a:prstGeom prst="rect">
            <a:avLst/>
          </a:prstGeom>
          <a:blipFill>
            <a:blip r:embed="rId85" cstate="print"/>
            <a:stretch>
              <a:fillRect/>
            </a:stretch>
          </a:blipFill>
        </p:spPr>
        <p:txBody>
          <a:bodyPr wrap="square" lIns="0" tIns="0" rIns="0" bIns="0" rtlCol="0"/>
          <a:lstStyle/>
          <a:p/>
        </p:txBody>
      </p:sp>
      <p:sp>
        <p:nvSpPr>
          <p:cNvPr id="154" name="object 154"/>
          <p:cNvSpPr/>
          <p:nvPr/>
        </p:nvSpPr>
        <p:spPr>
          <a:xfrm>
            <a:off x="7449311" y="2459735"/>
            <a:ext cx="1478280" cy="112775"/>
          </a:xfrm>
          <a:prstGeom prst="rect">
            <a:avLst/>
          </a:prstGeom>
          <a:blipFill>
            <a:blip r:embed="rId86" cstate="print"/>
            <a:stretch>
              <a:fillRect/>
            </a:stretch>
          </a:blipFill>
        </p:spPr>
        <p:txBody>
          <a:bodyPr wrap="square" lIns="0" tIns="0" rIns="0" bIns="0" rtlCol="0"/>
          <a:lstStyle/>
          <a:p/>
        </p:txBody>
      </p:sp>
      <p:sp>
        <p:nvSpPr>
          <p:cNvPr id="155" name="object 155"/>
          <p:cNvSpPr/>
          <p:nvPr/>
        </p:nvSpPr>
        <p:spPr>
          <a:xfrm>
            <a:off x="7449311" y="2712720"/>
            <a:ext cx="699516" cy="112775"/>
          </a:xfrm>
          <a:prstGeom prst="rect">
            <a:avLst/>
          </a:prstGeom>
          <a:blipFill>
            <a:blip r:embed="rId87" cstate="print"/>
            <a:stretch>
              <a:fillRect/>
            </a:stretch>
          </a:blipFill>
        </p:spPr>
        <p:txBody>
          <a:bodyPr wrap="square" lIns="0" tIns="0" rIns="0" bIns="0" rtlCol="0"/>
          <a:lstStyle/>
          <a:p/>
        </p:txBody>
      </p:sp>
      <p:sp>
        <p:nvSpPr>
          <p:cNvPr id="156" name="object 156"/>
          <p:cNvSpPr/>
          <p:nvPr/>
        </p:nvSpPr>
        <p:spPr>
          <a:xfrm>
            <a:off x="7452359" y="2848355"/>
            <a:ext cx="704088" cy="112775"/>
          </a:xfrm>
          <a:prstGeom prst="rect">
            <a:avLst/>
          </a:prstGeom>
          <a:blipFill>
            <a:blip r:embed="rId88" cstate="print"/>
            <a:stretch>
              <a:fillRect/>
            </a:stretch>
          </a:blipFill>
        </p:spPr>
        <p:txBody>
          <a:bodyPr wrap="square" lIns="0" tIns="0" rIns="0" bIns="0" rtlCol="0"/>
          <a:lstStyle/>
          <a:p/>
        </p:txBody>
      </p:sp>
      <p:sp>
        <p:nvSpPr>
          <p:cNvPr id="157" name="object 157"/>
          <p:cNvSpPr/>
          <p:nvPr/>
        </p:nvSpPr>
        <p:spPr>
          <a:xfrm>
            <a:off x="8001000" y="2587751"/>
            <a:ext cx="484631" cy="112775"/>
          </a:xfrm>
          <a:prstGeom prst="rect">
            <a:avLst/>
          </a:prstGeom>
          <a:blipFill>
            <a:blip r:embed="rId89" cstate="print"/>
            <a:stretch>
              <a:fillRect/>
            </a:stretch>
          </a:blipFill>
        </p:spPr>
        <p:txBody>
          <a:bodyPr wrap="square" lIns="0" tIns="0" rIns="0" bIns="0" rtlCol="0"/>
          <a:lstStyle/>
          <a:p/>
        </p:txBody>
      </p:sp>
      <p:sp>
        <p:nvSpPr>
          <p:cNvPr id="158" name="object 158"/>
          <p:cNvSpPr/>
          <p:nvPr/>
        </p:nvSpPr>
        <p:spPr>
          <a:xfrm>
            <a:off x="7920228" y="2980944"/>
            <a:ext cx="338327" cy="112775"/>
          </a:xfrm>
          <a:prstGeom prst="rect">
            <a:avLst/>
          </a:prstGeom>
          <a:blipFill>
            <a:blip r:embed="rId90" cstate="print"/>
            <a:stretch>
              <a:fillRect/>
            </a:stretch>
          </a:blipFill>
        </p:spPr>
        <p:txBody>
          <a:bodyPr wrap="square" lIns="0" tIns="0" rIns="0" bIns="0" rtlCol="0"/>
          <a:lstStyle/>
          <a:p/>
        </p:txBody>
      </p:sp>
      <p:sp>
        <p:nvSpPr>
          <p:cNvPr id="159" name="object 159"/>
          <p:cNvSpPr/>
          <p:nvPr/>
        </p:nvSpPr>
        <p:spPr>
          <a:xfrm>
            <a:off x="8221980" y="2848355"/>
            <a:ext cx="623316" cy="112775"/>
          </a:xfrm>
          <a:prstGeom prst="rect">
            <a:avLst/>
          </a:prstGeom>
          <a:blipFill>
            <a:blip r:embed="rId91" cstate="print"/>
            <a:stretch>
              <a:fillRect/>
            </a:stretch>
          </a:blipFill>
        </p:spPr>
        <p:txBody>
          <a:bodyPr wrap="square" lIns="0" tIns="0" rIns="0" bIns="0" rtlCol="0"/>
          <a:lstStyle/>
          <a:p/>
        </p:txBody>
      </p:sp>
      <p:sp>
        <p:nvSpPr>
          <p:cNvPr id="160" name="object 160"/>
          <p:cNvSpPr/>
          <p:nvPr/>
        </p:nvSpPr>
        <p:spPr>
          <a:xfrm>
            <a:off x="8555735" y="2595372"/>
            <a:ext cx="326135" cy="102108"/>
          </a:xfrm>
          <a:prstGeom prst="rect">
            <a:avLst/>
          </a:prstGeom>
          <a:blipFill>
            <a:blip r:embed="rId92" cstate="print"/>
            <a:stretch>
              <a:fillRect/>
            </a:stretch>
          </a:blipFill>
        </p:spPr>
        <p:txBody>
          <a:bodyPr wrap="square" lIns="0" tIns="0" rIns="0" bIns="0" rtlCol="0"/>
          <a:lstStyle/>
          <a:p/>
        </p:txBody>
      </p:sp>
      <p:sp>
        <p:nvSpPr>
          <p:cNvPr id="161" name="object 161"/>
          <p:cNvSpPr/>
          <p:nvPr/>
        </p:nvSpPr>
        <p:spPr>
          <a:xfrm>
            <a:off x="8194547" y="2714244"/>
            <a:ext cx="726948" cy="112775"/>
          </a:xfrm>
          <a:prstGeom prst="rect">
            <a:avLst/>
          </a:prstGeom>
          <a:blipFill>
            <a:blip r:embed="rId93" cstate="print"/>
            <a:stretch>
              <a:fillRect/>
            </a:stretch>
          </a:blipFill>
        </p:spPr>
        <p:txBody>
          <a:bodyPr wrap="square" lIns="0" tIns="0" rIns="0" bIns="0" rtlCol="0"/>
          <a:lstStyle/>
          <a:p/>
        </p:txBody>
      </p:sp>
      <p:sp>
        <p:nvSpPr>
          <p:cNvPr id="162" name="object 162"/>
          <p:cNvSpPr/>
          <p:nvPr/>
        </p:nvSpPr>
        <p:spPr>
          <a:xfrm>
            <a:off x="8348471" y="2980944"/>
            <a:ext cx="480059" cy="112775"/>
          </a:xfrm>
          <a:prstGeom prst="rect">
            <a:avLst/>
          </a:prstGeom>
          <a:blipFill>
            <a:blip r:embed="rId94" cstate="print"/>
            <a:stretch>
              <a:fillRect/>
            </a:stretch>
          </a:blipFill>
        </p:spPr>
        <p:txBody>
          <a:bodyPr wrap="square" lIns="0" tIns="0" rIns="0" bIns="0" rtlCol="0"/>
          <a:lstStyle/>
          <a:p/>
        </p:txBody>
      </p:sp>
      <p:sp>
        <p:nvSpPr>
          <p:cNvPr id="163" name="object 163"/>
          <p:cNvSpPr/>
          <p:nvPr/>
        </p:nvSpPr>
        <p:spPr>
          <a:xfrm>
            <a:off x="5833871" y="3342132"/>
            <a:ext cx="3098800" cy="119380"/>
          </a:xfrm>
          <a:custGeom>
            <a:avLst/>
            <a:gdLst/>
            <a:ahLst/>
            <a:cxnLst/>
            <a:rect l="l" t="t" r="r" b="b"/>
            <a:pathLst>
              <a:path w="3098800" h="119379">
                <a:moveTo>
                  <a:pt x="3073527" y="0"/>
                </a:moveTo>
                <a:lnTo>
                  <a:pt x="24764" y="0"/>
                </a:lnTo>
                <a:lnTo>
                  <a:pt x="15109" y="1940"/>
                </a:lnTo>
                <a:lnTo>
                  <a:pt x="7238" y="7238"/>
                </a:lnTo>
                <a:lnTo>
                  <a:pt x="1940" y="15109"/>
                </a:lnTo>
                <a:lnTo>
                  <a:pt x="0" y="24764"/>
                </a:lnTo>
                <a:lnTo>
                  <a:pt x="0" y="94106"/>
                </a:lnTo>
                <a:lnTo>
                  <a:pt x="1940" y="103762"/>
                </a:lnTo>
                <a:lnTo>
                  <a:pt x="7238" y="111632"/>
                </a:lnTo>
                <a:lnTo>
                  <a:pt x="15109" y="116931"/>
                </a:lnTo>
                <a:lnTo>
                  <a:pt x="24764" y="118871"/>
                </a:lnTo>
                <a:lnTo>
                  <a:pt x="3073527" y="118871"/>
                </a:lnTo>
                <a:lnTo>
                  <a:pt x="3083182" y="116931"/>
                </a:lnTo>
                <a:lnTo>
                  <a:pt x="3091053" y="111632"/>
                </a:lnTo>
                <a:lnTo>
                  <a:pt x="3096351" y="103762"/>
                </a:lnTo>
                <a:lnTo>
                  <a:pt x="3098292" y="94106"/>
                </a:lnTo>
                <a:lnTo>
                  <a:pt x="3098292" y="24764"/>
                </a:lnTo>
                <a:lnTo>
                  <a:pt x="3096351" y="15109"/>
                </a:lnTo>
                <a:lnTo>
                  <a:pt x="3091053" y="7238"/>
                </a:lnTo>
                <a:lnTo>
                  <a:pt x="3083182" y="1940"/>
                </a:lnTo>
                <a:lnTo>
                  <a:pt x="3073527" y="0"/>
                </a:lnTo>
                <a:close/>
              </a:path>
            </a:pathLst>
          </a:custGeom>
          <a:solidFill>
            <a:srgbClr val="F5C001"/>
          </a:solidFill>
        </p:spPr>
        <p:txBody>
          <a:bodyPr wrap="square" lIns="0" tIns="0" rIns="0" bIns="0" rtlCol="0"/>
          <a:lstStyle/>
          <a:p/>
        </p:txBody>
      </p:sp>
      <p:sp>
        <p:nvSpPr>
          <p:cNvPr id="164" name="object 164"/>
          <p:cNvSpPr/>
          <p:nvPr/>
        </p:nvSpPr>
        <p:spPr>
          <a:xfrm>
            <a:off x="5830061" y="3339846"/>
            <a:ext cx="3106420" cy="661670"/>
          </a:xfrm>
          <a:custGeom>
            <a:avLst/>
            <a:gdLst/>
            <a:ahLst/>
            <a:cxnLst/>
            <a:rect l="l" t="t" r="r" b="b"/>
            <a:pathLst>
              <a:path w="3106420" h="661670">
                <a:moveTo>
                  <a:pt x="0" y="27304"/>
                </a:moveTo>
                <a:lnTo>
                  <a:pt x="2141" y="16662"/>
                </a:lnTo>
                <a:lnTo>
                  <a:pt x="7985" y="7985"/>
                </a:lnTo>
                <a:lnTo>
                  <a:pt x="16662" y="2141"/>
                </a:lnTo>
                <a:lnTo>
                  <a:pt x="27304" y="0"/>
                </a:lnTo>
                <a:lnTo>
                  <a:pt x="3078607" y="0"/>
                </a:lnTo>
                <a:lnTo>
                  <a:pt x="3089249" y="2141"/>
                </a:lnTo>
                <a:lnTo>
                  <a:pt x="3097926" y="7985"/>
                </a:lnTo>
                <a:lnTo>
                  <a:pt x="3103770" y="16662"/>
                </a:lnTo>
                <a:lnTo>
                  <a:pt x="3105912" y="27304"/>
                </a:lnTo>
                <a:lnTo>
                  <a:pt x="3105912" y="634110"/>
                </a:lnTo>
                <a:lnTo>
                  <a:pt x="3103770" y="644753"/>
                </a:lnTo>
                <a:lnTo>
                  <a:pt x="3097926" y="653430"/>
                </a:lnTo>
                <a:lnTo>
                  <a:pt x="3089249" y="659274"/>
                </a:lnTo>
                <a:lnTo>
                  <a:pt x="3078607" y="661415"/>
                </a:lnTo>
                <a:lnTo>
                  <a:pt x="27304" y="661415"/>
                </a:lnTo>
                <a:lnTo>
                  <a:pt x="16662" y="659274"/>
                </a:lnTo>
                <a:lnTo>
                  <a:pt x="7985" y="653430"/>
                </a:lnTo>
                <a:lnTo>
                  <a:pt x="2141" y="644753"/>
                </a:lnTo>
                <a:lnTo>
                  <a:pt x="0" y="634110"/>
                </a:lnTo>
                <a:lnTo>
                  <a:pt x="0" y="27304"/>
                </a:lnTo>
                <a:close/>
              </a:path>
            </a:pathLst>
          </a:custGeom>
          <a:ln w="19812">
            <a:solidFill>
              <a:srgbClr val="F5C001"/>
            </a:solidFill>
          </a:ln>
        </p:spPr>
        <p:txBody>
          <a:bodyPr wrap="square" lIns="0" tIns="0" rIns="0" bIns="0" rtlCol="0"/>
          <a:lstStyle/>
          <a:p/>
        </p:txBody>
      </p:sp>
      <p:sp>
        <p:nvSpPr>
          <p:cNvPr id="165" name="object 165"/>
          <p:cNvSpPr/>
          <p:nvPr/>
        </p:nvSpPr>
        <p:spPr>
          <a:xfrm>
            <a:off x="5856732" y="3468623"/>
            <a:ext cx="527303" cy="131063"/>
          </a:xfrm>
          <a:prstGeom prst="rect">
            <a:avLst/>
          </a:prstGeom>
          <a:blipFill>
            <a:blip r:embed="rId95" cstate="print"/>
            <a:stretch>
              <a:fillRect/>
            </a:stretch>
          </a:blipFill>
        </p:spPr>
        <p:txBody>
          <a:bodyPr wrap="square" lIns="0" tIns="0" rIns="0" bIns="0" rtlCol="0"/>
          <a:lstStyle/>
          <a:p/>
        </p:txBody>
      </p:sp>
      <p:sp>
        <p:nvSpPr>
          <p:cNvPr id="166" name="object 166"/>
          <p:cNvSpPr/>
          <p:nvPr/>
        </p:nvSpPr>
        <p:spPr>
          <a:xfrm>
            <a:off x="6408420" y="3468623"/>
            <a:ext cx="368807" cy="131063"/>
          </a:xfrm>
          <a:prstGeom prst="rect">
            <a:avLst/>
          </a:prstGeom>
          <a:blipFill>
            <a:blip r:embed="rId96" cstate="print"/>
            <a:stretch>
              <a:fillRect/>
            </a:stretch>
          </a:blipFill>
        </p:spPr>
        <p:txBody>
          <a:bodyPr wrap="square" lIns="0" tIns="0" rIns="0" bIns="0" rtlCol="0"/>
          <a:lstStyle/>
          <a:p/>
        </p:txBody>
      </p:sp>
      <p:sp>
        <p:nvSpPr>
          <p:cNvPr id="167" name="object 167"/>
          <p:cNvSpPr/>
          <p:nvPr/>
        </p:nvSpPr>
        <p:spPr>
          <a:xfrm>
            <a:off x="6803135" y="3468623"/>
            <a:ext cx="425196" cy="131063"/>
          </a:xfrm>
          <a:prstGeom prst="rect">
            <a:avLst/>
          </a:prstGeom>
          <a:blipFill>
            <a:blip r:embed="rId97" cstate="print"/>
            <a:stretch>
              <a:fillRect/>
            </a:stretch>
          </a:blipFill>
        </p:spPr>
        <p:txBody>
          <a:bodyPr wrap="square" lIns="0" tIns="0" rIns="0" bIns="0" rtlCol="0"/>
          <a:lstStyle/>
          <a:p/>
        </p:txBody>
      </p:sp>
      <p:sp>
        <p:nvSpPr>
          <p:cNvPr id="168" name="object 168"/>
          <p:cNvSpPr/>
          <p:nvPr/>
        </p:nvSpPr>
        <p:spPr>
          <a:xfrm>
            <a:off x="7254240" y="3468623"/>
            <a:ext cx="435864" cy="131063"/>
          </a:xfrm>
          <a:prstGeom prst="rect">
            <a:avLst/>
          </a:prstGeom>
          <a:blipFill>
            <a:blip r:embed="rId98" cstate="print"/>
            <a:stretch>
              <a:fillRect/>
            </a:stretch>
          </a:blipFill>
        </p:spPr>
        <p:txBody>
          <a:bodyPr wrap="square" lIns="0" tIns="0" rIns="0" bIns="0" rtlCol="0"/>
          <a:lstStyle/>
          <a:p/>
        </p:txBody>
      </p:sp>
      <p:sp>
        <p:nvSpPr>
          <p:cNvPr id="169" name="object 169"/>
          <p:cNvSpPr/>
          <p:nvPr/>
        </p:nvSpPr>
        <p:spPr>
          <a:xfrm>
            <a:off x="7714488" y="3468623"/>
            <a:ext cx="405383" cy="131063"/>
          </a:xfrm>
          <a:prstGeom prst="rect">
            <a:avLst/>
          </a:prstGeom>
          <a:blipFill>
            <a:blip r:embed="rId99" cstate="print"/>
            <a:stretch>
              <a:fillRect/>
            </a:stretch>
          </a:blipFill>
        </p:spPr>
        <p:txBody>
          <a:bodyPr wrap="square" lIns="0" tIns="0" rIns="0" bIns="0" rtlCol="0"/>
          <a:lstStyle/>
          <a:p/>
        </p:txBody>
      </p:sp>
      <p:sp>
        <p:nvSpPr>
          <p:cNvPr id="170" name="object 170"/>
          <p:cNvSpPr/>
          <p:nvPr/>
        </p:nvSpPr>
        <p:spPr>
          <a:xfrm>
            <a:off x="6391655" y="3579876"/>
            <a:ext cx="425196" cy="131063"/>
          </a:xfrm>
          <a:prstGeom prst="rect">
            <a:avLst/>
          </a:prstGeom>
          <a:blipFill>
            <a:blip r:embed="rId100" cstate="print"/>
            <a:stretch>
              <a:fillRect/>
            </a:stretch>
          </a:blipFill>
        </p:spPr>
        <p:txBody>
          <a:bodyPr wrap="square" lIns="0" tIns="0" rIns="0" bIns="0" rtlCol="0"/>
          <a:lstStyle/>
          <a:p/>
        </p:txBody>
      </p:sp>
      <p:sp>
        <p:nvSpPr>
          <p:cNvPr id="171" name="object 171"/>
          <p:cNvSpPr/>
          <p:nvPr/>
        </p:nvSpPr>
        <p:spPr>
          <a:xfrm>
            <a:off x="6899147" y="3605784"/>
            <a:ext cx="416051" cy="106679"/>
          </a:xfrm>
          <a:prstGeom prst="rect">
            <a:avLst/>
          </a:prstGeom>
          <a:blipFill>
            <a:blip r:embed="rId101" cstate="print"/>
            <a:stretch>
              <a:fillRect/>
            </a:stretch>
          </a:blipFill>
        </p:spPr>
        <p:txBody>
          <a:bodyPr wrap="square" lIns="0" tIns="0" rIns="0" bIns="0" rtlCol="0"/>
          <a:lstStyle/>
          <a:p/>
        </p:txBody>
      </p:sp>
      <p:sp>
        <p:nvSpPr>
          <p:cNvPr id="172" name="object 172"/>
          <p:cNvSpPr/>
          <p:nvPr/>
        </p:nvSpPr>
        <p:spPr>
          <a:xfrm>
            <a:off x="8177783" y="3474720"/>
            <a:ext cx="740664" cy="108203"/>
          </a:xfrm>
          <a:prstGeom prst="rect">
            <a:avLst/>
          </a:prstGeom>
          <a:blipFill>
            <a:blip r:embed="rId102" cstate="print"/>
            <a:stretch>
              <a:fillRect/>
            </a:stretch>
          </a:blipFill>
        </p:spPr>
        <p:txBody>
          <a:bodyPr wrap="square" lIns="0" tIns="0" rIns="0" bIns="0" rtlCol="0"/>
          <a:lstStyle/>
          <a:p/>
        </p:txBody>
      </p:sp>
      <p:sp>
        <p:nvSpPr>
          <p:cNvPr id="173" name="object 173"/>
          <p:cNvSpPr/>
          <p:nvPr/>
        </p:nvSpPr>
        <p:spPr>
          <a:xfrm>
            <a:off x="5885688" y="3607308"/>
            <a:ext cx="431291" cy="108204"/>
          </a:xfrm>
          <a:prstGeom prst="rect">
            <a:avLst/>
          </a:prstGeom>
          <a:blipFill>
            <a:blip r:embed="rId103" cstate="print"/>
            <a:stretch>
              <a:fillRect/>
            </a:stretch>
          </a:blipFill>
        </p:spPr>
        <p:txBody>
          <a:bodyPr wrap="square" lIns="0" tIns="0" rIns="0" bIns="0" rtlCol="0"/>
          <a:lstStyle/>
          <a:p/>
        </p:txBody>
      </p:sp>
      <p:sp>
        <p:nvSpPr>
          <p:cNvPr id="174" name="object 174"/>
          <p:cNvSpPr/>
          <p:nvPr/>
        </p:nvSpPr>
        <p:spPr>
          <a:xfrm>
            <a:off x="5870447" y="3733800"/>
            <a:ext cx="416051" cy="108204"/>
          </a:xfrm>
          <a:prstGeom prst="rect">
            <a:avLst/>
          </a:prstGeom>
          <a:blipFill>
            <a:blip r:embed="rId104" cstate="print"/>
            <a:stretch>
              <a:fillRect/>
            </a:stretch>
          </a:blipFill>
        </p:spPr>
        <p:txBody>
          <a:bodyPr wrap="square" lIns="0" tIns="0" rIns="0" bIns="0" rtlCol="0"/>
          <a:lstStyle/>
          <a:p/>
        </p:txBody>
      </p:sp>
      <p:sp>
        <p:nvSpPr>
          <p:cNvPr id="175" name="object 175"/>
          <p:cNvSpPr/>
          <p:nvPr/>
        </p:nvSpPr>
        <p:spPr>
          <a:xfrm>
            <a:off x="7446264" y="3605784"/>
            <a:ext cx="414527" cy="108203"/>
          </a:xfrm>
          <a:prstGeom prst="rect">
            <a:avLst/>
          </a:prstGeom>
          <a:blipFill>
            <a:blip r:embed="rId105" cstate="print"/>
            <a:stretch>
              <a:fillRect/>
            </a:stretch>
          </a:blipFill>
        </p:spPr>
        <p:txBody>
          <a:bodyPr wrap="square" lIns="0" tIns="0" rIns="0" bIns="0" rtlCol="0"/>
          <a:lstStyle/>
          <a:p/>
        </p:txBody>
      </p:sp>
      <p:sp>
        <p:nvSpPr>
          <p:cNvPr id="176" name="object 176"/>
          <p:cNvSpPr/>
          <p:nvPr/>
        </p:nvSpPr>
        <p:spPr>
          <a:xfrm>
            <a:off x="7938516" y="3589020"/>
            <a:ext cx="480059" cy="106679"/>
          </a:xfrm>
          <a:prstGeom prst="rect">
            <a:avLst/>
          </a:prstGeom>
          <a:blipFill>
            <a:blip r:embed="rId106" cstate="print"/>
            <a:stretch>
              <a:fillRect/>
            </a:stretch>
          </a:blipFill>
        </p:spPr>
        <p:txBody>
          <a:bodyPr wrap="square" lIns="0" tIns="0" rIns="0" bIns="0" rtlCol="0"/>
          <a:lstStyle/>
          <a:p/>
        </p:txBody>
      </p:sp>
      <p:sp>
        <p:nvSpPr>
          <p:cNvPr id="177" name="object 177"/>
          <p:cNvSpPr/>
          <p:nvPr/>
        </p:nvSpPr>
        <p:spPr>
          <a:xfrm>
            <a:off x="8490204" y="3584393"/>
            <a:ext cx="417575" cy="100130"/>
          </a:xfrm>
          <a:prstGeom prst="rect">
            <a:avLst/>
          </a:prstGeom>
          <a:blipFill>
            <a:blip r:embed="rId107" cstate="print"/>
            <a:stretch>
              <a:fillRect/>
            </a:stretch>
          </a:blipFill>
        </p:spPr>
        <p:txBody>
          <a:bodyPr wrap="square" lIns="0" tIns="0" rIns="0" bIns="0" rtlCol="0"/>
          <a:lstStyle/>
          <a:p/>
        </p:txBody>
      </p:sp>
      <p:sp>
        <p:nvSpPr>
          <p:cNvPr id="178" name="object 178"/>
          <p:cNvSpPr/>
          <p:nvPr/>
        </p:nvSpPr>
        <p:spPr>
          <a:xfrm>
            <a:off x="6417564" y="3723132"/>
            <a:ext cx="542543" cy="108204"/>
          </a:xfrm>
          <a:prstGeom prst="rect">
            <a:avLst/>
          </a:prstGeom>
          <a:blipFill>
            <a:blip r:embed="rId108" cstate="print"/>
            <a:stretch>
              <a:fillRect/>
            </a:stretch>
          </a:blipFill>
        </p:spPr>
        <p:txBody>
          <a:bodyPr wrap="square" lIns="0" tIns="0" rIns="0" bIns="0" rtlCol="0"/>
          <a:lstStyle/>
          <a:p/>
        </p:txBody>
      </p:sp>
      <p:sp>
        <p:nvSpPr>
          <p:cNvPr id="179" name="object 179"/>
          <p:cNvSpPr/>
          <p:nvPr/>
        </p:nvSpPr>
        <p:spPr>
          <a:xfrm>
            <a:off x="7083552" y="3733800"/>
            <a:ext cx="492251" cy="108204"/>
          </a:xfrm>
          <a:prstGeom prst="rect">
            <a:avLst/>
          </a:prstGeom>
          <a:blipFill>
            <a:blip r:embed="rId109" cstate="print"/>
            <a:stretch>
              <a:fillRect/>
            </a:stretch>
          </a:blipFill>
        </p:spPr>
        <p:txBody>
          <a:bodyPr wrap="square" lIns="0" tIns="0" rIns="0" bIns="0" rtlCol="0"/>
          <a:lstStyle/>
          <a:p/>
        </p:txBody>
      </p:sp>
      <p:sp>
        <p:nvSpPr>
          <p:cNvPr id="180" name="object 180"/>
          <p:cNvSpPr/>
          <p:nvPr/>
        </p:nvSpPr>
        <p:spPr>
          <a:xfrm>
            <a:off x="5862828" y="3854196"/>
            <a:ext cx="484631" cy="132587"/>
          </a:xfrm>
          <a:prstGeom prst="rect">
            <a:avLst/>
          </a:prstGeom>
          <a:blipFill>
            <a:blip r:embed="rId110" cstate="print"/>
            <a:stretch>
              <a:fillRect/>
            </a:stretch>
          </a:blipFill>
        </p:spPr>
        <p:txBody>
          <a:bodyPr wrap="square" lIns="0" tIns="0" rIns="0" bIns="0" rtlCol="0"/>
          <a:lstStyle/>
          <a:p/>
        </p:txBody>
      </p:sp>
      <p:sp>
        <p:nvSpPr>
          <p:cNvPr id="181" name="object 181"/>
          <p:cNvSpPr/>
          <p:nvPr/>
        </p:nvSpPr>
        <p:spPr>
          <a:xfrm>
            <a:off x="6396228" y="3854196"/>
            <a:ext cx="635507" cy="132587"/>
          </a:xfrm>
          <a:prstGeom prst="rect">
            <a:avLst/>
          </a:prstGeom>
          <a:blipFill>
            <a:blip r:embed="rId111" cstate="print"/>
            <a:stretch>
              <a:fillRect/>
            </a:stretch>
          </a:blipFill>
        </p:spPr>
        <p:txBody>
          <a:bodyPr wrap="square" lIns="0" tIns="0" rIns="0" bIns="0" rtlCol="0"/>
          <a:lstStyle/>
          <a:p/>
        </p:txBody>
      </p:sp>
      <p:sp>
        <p:nvSpPr>
          <p:cNvPr id="182" name="object 182"/>
          <p:cNvSpPr/>
          <p:nvPr/>
        </p:nvSpPr>
        <p:spPr>
          <a:xfrm>
            <a:off x="7621523" y="3717035"/>
            <a:ext cx="1286255" cy="131063"/>
          </a:xfrm>
          <a:prstGeom prst="rect">
            <a:avLst/>
          </a:prstGeom>
          <a:blipFill>
            <a:blip r:embed="rId112" cstate="print"/>
            <a:stretch>
              <a:fillRect/>
            </a:stretch>
          </a:blipFill>
        </p:spPr>
        <p:txBody>
          <a:bodyPr wrap="square" lIns="0" tIns="0" rIns="0" bIns="0" rtlCol="0"/>
          <a:lstStyle/>
          <a:p/>
        </p:txBody>
      </p:sp>
      <p:sp>
        <p:nvSpPr>
          <p:cNvPr id="183" name="object 183"/>
          <p:cNvSpPr/>
          <p:nvPr/>
        </p:nvSpPr>
        <p:spPr>
          <a:xfrm>
            <a:off x="7080504" y="3854196"/>
            <a:ext cx="518159" cy="132587"/>
          </a:xfrm>
          <a:prstGeom prst="rect">
            <a:avLst/>
          </a:prstGeom>
          <a:blipFill>
            <a:blip r:embed="rId113" cstate="print"/>
            <a:stretch>
              <a:fillRect/>
            </a:stretch>
          </a:blipFill>
        </p:spPr>
        <p:txBody>
          <a:bodyPr wrap="square" lIns="0" tIns="0" rIns="0" bIns="0" rtlCol="0"/>
          <a:lstStyle/>
          <a:p/>
        </p:txBody>
      </p:sp>
      <p:sp>
        <p:nvSpPr>
          <p:cNvPr id="184" name="object 184"/>
          <p:cNvSpPr/>
          <p:nvPr/>
        </p:nvSpPr>
        <p:spPr>
          <a:xfrm>
            <a:off x="7647431" y="3854196"/>
            <a:ext cx="551687" cy="132587"/>
          </a:xfrm>
          <a:prstGeom prst="rect">
            <a:avLst/>
          </a:prstGeom>
          <a:blipFill>
            <a:blip r:embed="rId114" cstate="print"/>
            <a:stretch>
              <a:fillRect/>
            </a:stretch>
          </a:blipFill>
        </p:spPr>
        <p:txBody>
          <a:bodyPr wrap="square" lIns="0" tIns="0" rIns="0" bIns="0" rtlCol="0"/>
          <a:lstStyle/>
          <a:p/>
        </p:txBody>
      </p:sp>
      <p:sp>
        <p:nvSpPr>
          <p:cNvPr id="185" name="object 185"/>
          <p:cNvSpPr/>
          <p:nvPr/>
        </p:nvSpPr>
        <p:spPr>
          <a:xfrm>
            <a:off x="8247888" y="3854196"/>
            <a:ext cx="662940" cy="132587"/>
          </a:xfrm>
          <a:prstGeom prst="rect">
            <a:avLst/>
          </a:prstGeom>
          <a:blipFill>
            <a:blip r:embed="rId115" cstate="print"/>
            <a:stretch>
              <a:fillRect/>
            </a:stretch>
          </a:blipFill>
        </p:spPr>
        <p:txBody>
          <a:bodyPr wrap="square" lIns="0" tIns="0" rIns="0" bIns="0" rtlCol="0"/>
          <a:lstStyle/>
          <a:p/>
        </p:txBody>
      </p:sp>
      <p:sp>
        <p:nvSpPr>
          <p:cNvPr id="186" name="object 186"/>
          <p:cNvSpPr/>
          <p:nvPr/>
        </p:nvSpPr>
        <p:spPr>
          <a:xfrm>
            <a:off x="5836920" y="4044696"/>
            <a:ext cx="3096895" cy="119380"/>
          </a:xfrm>
          <a:custGeom>
            <a:avLst/>
            <a:gdLst/>
            <a:ahLst/>
            <a:cxnLst/>
            <a:rect l="l" t="t" r="r" b="b"/>
            <a:pathLst>
              <a:path w="3096895" h="119379">
                <a:moveTo>
                  <a:pt x="3068193" y="0"/>
                </a:moveTo>
                <a:lnTo>
                  <a:pt x="28575" y="0"/>
                </a:lnTo>
                <a:lnTo>
                  <a:pt x="17466" y="2250"/>
                </a:lnTo>
                <a:lnTo>
                  <a:pt x="8382" y="8381"/>
                </a:lnTo>
                <a:lnTo>
                  <a:pt x="2250" y="17466"/>
                </a:lnTo>
                <a:lnTo>
                  <a:pt x="0" y="28574"/>
                </a:lnTo>
                <a:lnTo>
                  <a:pt x="0" y="90296"/>
                </a:lnTo>
                <a:lnTo>
                  <a:pt x="2250" y="101405"/>
                </a:lnTo>
                <a:lnTo>
                  <a:pt x="8382" y="110489"/>
                </a:lnTo>
                <a:lnTo>
                  <a:pt x="17466" y="116621"/>
                </a:lnTo>
                <a:lnTo>
                  <a:pt x="28575" y="118871"/>
                </a:lnTo>
                <a:lnTo>
                  <a:pt x="3068193" y="118871"/>
                </a:lnTo>
                <a:lnTo>
                  <a:pt x="3079301" y="116621"/>
                </a:lnTo>
                <a:lnTo>
                  <a:pt x="3088385" y="110489"/>
                </a:lnTo>
                <a:lnTo>
                  <a:pt x="3094517" y="101405"/>
                </a:lnTo>
                <a:lnTo>
                  <a:pt x="3096768" y="90296"/>
                </a:lnTo>
                <a:lnTo>
                  <a:pt x="3096768" y="28574"/>
                </a:lnTo>
                <a:lnTo>
                  <a:pt x="3094517" y="17466"/>
                </a:lnTo>
                <a:lnTo>
                  <a:pt x="3088385" y="8381"/>
                </a:lnTo>
                <a:lnTo>
                  <a:pt x="3079301" y="2250"/>
                </a:lnTo>
                <a:lnTo>
                  <a:pt x="3068193" y="0"/>
                </a:lnTo>
                <a:close/>
              </a:path>
            </a:pathLst>
          </a:custGeom>
          <a:solidFill>
            <a:srgbClr val="F5C001"/>
          </a:solidFill>
        </p:spPr>
        <p:txBody>
          <a:bodyPr wrap="square" lIns="0" tIns="0" rIns="0" bIns="0" rtlCol="0"/>
          <a:lstStyle/>
          <a:p/>
        </p:txBody>
      </p:sp>
      <p:sp>
        <p:nvSpPr>
          <p:cNvPr id="187" name="object 187"/>
          <p:cNvSpPr/>
          <p:nvPr/>
        </p:nvSpPr>
        <p:spPr>
          <a:xfrm>
            <a:off x="5831585" y="4042409"/>
            <a:ext cx="3106420" cy="577850"/>
          </a:xfrm>
          <a:custGeom>
            <a:avLst/>
            <a:gdLst/>
            <a:ahLst/>
            <a:cxnLst/>
            <a:rect l="l" t="t" r="r" b="b"/>
            <a:pathLst>
              <a:path w="3106420" h="577850">
                <a:moveTo>
                  <a:pt x="0" y="23875"/>
                </a:moveTo>
                <a:lnTo>
                  <a:pt x="1873" y="14573"/>
                </a:lnTo>
                <a:lnTo>
                  <a:pt x="6984" y="6984"/>
                </a:lnTo>
                <a:lnTo>
                  <a:pt x="14573" y="1873"/>
                </a:lnTo>
                <a:lnTo>
                  <a:pt x="23875" y="0"/>
                </a:lnTo>
                <a:lnTo>
                  <a:pt x="3082036" y="0"/>
                </a:lnTo>
                <a:lnTo>
                  <a:pt x="3091338" y="1873"/>
                </a:lnTo>
                <a:lnTo>
                  <a:pt x="3098926" y="6985"/>
                </a:lnTo>
                <a:lnTo>
                  <a:pt x="3104038" y="14573"/>
                </a:lnTo>
                <a:lnTo>
                  <a:pt x="3105912" y="23875"/>
                </a:lnTo>
                <a:lnTo>
                  <a:pt x="3105912" y="553719"/>
                </a:lnTo>
                <a:lnTo>
                  <a:pt x="3104038" y="563022"/>
                </a:lnTo>
                <a:lnTo>
                  <a:pt x="3098926" y="570610"/>
                </a:lnTo>
                <a:lnTo>
                  <a:pt x="3091338" y="575722"/>
                </a:lnTo>
                <a:lnTo>
                  <a:pt x="3082036" y="577595"/>
                </a:lnTo>
                <a:lnTo>
                  <a:pt x="23875" y="577595"/>
                </a:lnTo>
                <a:lnTo>
                  <a:pt x="14573" y="575722"/>
                </a:lnTo>
                <a:lnTo>
                  <a:pt x="6984" y="570610"/>
                </a:lnTo>
                <a:lnTo>
                  <a:pt x="1873" y="563022"/>
                </a:lnTo>
                <a:lnTo>
                  <a:pt x="0" y="553719"/>
                </a:lnTo>
                <a:lnTo>
                  <a:pt x="0" y="23875"/>
                </a:lnTo>
                <a:close/>
              </a:path>
            </a:pathLst>
          </a:custGeom>
          <a:ln w="19812">
            <a:solidFill>
              <a:srgbClr val="F5C001"/>
            </a:solidFill>
          </a:ln>
        </p:spPr>
        <p:txBody>
          <a:bodyPr wrap="square" lIns="0" tIns="0" rIns="0" bIns="0" rtlCol="0"/>
          <a:lstStyle/>
          <a:p/>
        </p:txBody>
      </p:sp>
      <p:sp>
        <p:nvSpPr>
          <p:cNvPr id="188" name="object 188"/>
          <p:cNvSpPr/>
          <p:nvPr/>
        </p:nvSpPr>
        <p:spPr>
          <a:xfrm>
            <a:off x="5853684" y="4180332"/>
            <a:ext cx="705612" cy="131063"/>
          </a:xfrm>
          <a:prstGeom prst="rect">
            <a:avLst/>
          </a:prstGeom>
          <a:blipFill>
            <a:blip r:embed="rId116" cstate="print"/>
            <a:stretch>
              <a:fillRect/>
            </a:stretch>
          </a:blipFill>
        </p:spPr>
        <p:txBody>
          <a:bodyPr wrap="square" lIns="0" tIns="0" rIns="0" bIns="0" rtlCol="0"/>
          <a:lstStyle/>
          <a:p/>
        </p:txBody>
      </p:sp>
      <p:sp>
        <p:nvSpPr>
          <p:cNvPr id="189" name="object 189"/>
          <p:cNvSpPr/>
          <p:nvPr/>
        </p:nvSpPr>
        <p:spPr>
          <a:xfrm>
            <a:off x="6612635" y="4180332"/>
            <a:ext cx="685800" cy="131063"/>
          </a:xfrm>
          <a:prstGeom prst="rect">
            <a:avLst/>
          </a:prstGeom>
          <a:blipFill>
            <a:blip r:embed="rId117" cstate="print"/>
            <a:stretch>
              <a:fillRect/>
            </a:stretch>
          </a:blipFill>
        </p:spPr>
        <p:txBody>
          <a:bodyPr wrap="square" lIns="0" tIns="0" rIns="0" bIns="0" rtlCol="0"/>
          <a:lstStyle/>
          <a:p/>
        </p:txBody>
      </p:sp>
      <p:sp>
        <p:nvSpPr>
          <p:cNvPr id="190" name="object 190"/>
          <p:cNvSpPr/>
          <p:nvPr/>
        </p:nvSpPr>
        <p:spPr>
          <a:xfrm>
            <a:off x="7350252" y="4180332"/>
            <a:ext cx="611124" cy="131063"/>
          </a:xfrm>
          <a:prstGeom prst="rect">
            <a:avLst/>
          </a:prstGeom>
          <a:blipFill>
            <a:blip r:embed="rId118" cstate="print"/>
            <a:stretch>
              <a:fillRect/>
            </a:stretch>
          </a:blipFill>
        </p:spPr>
        <p:txBody>
          <a:bodyPr wrap="square" lIns="0" tIns="0" rIns="0" bIns="0" rtlCol="0"/>
          <a:lstStyle/>
          <a:p/>
        </p:txBody>
      </p:sp>
      <p:sp>
        <p:nvSpPr>
          <p:cNvPr id="191" name="object 191"/>
          <p:cNvSpPr/>
          <p:nvPr/>
        </p:nvSpPr>
        <p:spPr>
          <a:xfrm>
            <a:off x="8014716" y="4180332"/>
            <a:ext cx="202692" cy="131063"/>
          </a:xfrm>
          <a:prstGeom prst="rect">
            <a:avLst/>
          </a:prstGeom>
          <a:blipFill>
            <a:blip r:embed="rId119" cstate="print"/>
            <a:stretch>
              <a:fillRect/>
            </a:stretch>
          </a:blipFill>
        </p:spPr>
        <p:txBody>
          <a:bodyPr wrap="square" lIns="0" tIns="0" rIns="0" bIns="0" rtlCol="0"/>
          <a:lstStyle/>
          <a:p/>
        </p:txBody>
      </p:sp>
      <p:sp>
        <p:nvSpPr>
          <p:cNvPr id="192" name="object 192"/>
          <p:cNvSpPr/>
          <p:nvPr/>
        </p:nvSpPr>
        <p:spPr>
          <a:xfrm>
            <a:off x="8270747" y="4180332"/>
            <a:ext cx="630935" cy="131063"/>
          </a:xfrm>
          <a:prstGeom prst="rect">
            <a:avLst/>
          </a:prstGeom>
          <a:blipFill>
            <a:blip r:embed="rId120" cstate="print"/>
            <a:stretch>
              <a:fillRect/>
            </a:stretch>
          </a:blipFill>
        </p:spPr>
        <p:txBody>
          <a:bodyPr wrap="square" lIns="0" tIns="0" rIns="0" bIns="0" rtlCol="0"/>
          <a:lstStyle/>
          <a:p/>
        </p:txBody>
      </p:sp>
      <p:sp>
        <p:nvSpPr>
          <p:cNvPr id="193" name="object 193"/>
          <p:cNvSpPr/>
          <p:nvPr/>
        </p:nvSpPr>
        <p:spPr>
          <a:xfrm>
            <a:off x="5865876" y="4346447"/>
            <a:ext cx="265175" cy="132587"/>
          </a:xfrm>
          <a:prstGeom prst="rect">
            <a:avLst/>
          </a:prstGeom>
          <a:blipFill>
            <a:blip r:embed="rId121" cstate="print"/>
            <a:stretch>
              <a:fillRect/>
            </a:stretch>
          </a:blipFill>
        </p:spPr>
        <p:txBody>
          <a:bodyPr wrap="square" lIns="0" tIns="0" rIns="0" bIns="0" rtlCol="0"/>
          <a:lstStyle/>
          <a:p/>
        </p:txBody>
      </p:sp>
      <p:sp>
        <p:nvSpPr>
          <p:cNvPr id="194" name="object 194"/>
          <p:cNvSpPr/>
          <p:nvPr/>
        </p:nvSpPr>
        <p:spPr>
          <a:xfrm>
            <a:off x="6149340" y="4346447"/>
            <a:ext cx="643128" cy="132587"/>
          </a:xfrm>
          <a:prstGeom prst="rect">
            <a:avLst/>
          </a:prstGeom>
          <a:blipFill>
            <a:blip r:embed="rId122" cstate="print"/>
            <a:stretch>
              <a:fillRect/>
            </a:stretch>
          </a:blipFill>
        </p:spPr>
        <p:txBody>
          <a:bodyPr wrap="square" lIns="0" tIns="0" rIns="0" bIns="0" rtlCol="0"/>
          <a:lstStyle/>
          <a:p/>
        </p:txBody>
      </p:sp>
      <p:sp>
        <p:nvSpPr>
          <p:cNvPr id="195" name="object 195"/>
          <p:cNvSpPr/>
          <p:nvPr/>
        </p:nvSpPr>
        <p:spPr>
          <a:xfrm>
            <a:off x="6810756" y="4346447"/>
            <a:ext cx="501396" cy="132587"/>
          </a:xfrm>
          <a:prstGeom prst="rect">
            <a:avLst/>
          </a:prstGeom>
          <a:blipFill>
            <a:blip r:embed="rId123" cstate="print"/>
            <a:stretch>
              <a:fillRect/>
            </a:stretch>
          </a:blipFill>
        </p:spPr>
        <p:txBody>
          <a:bodyPr wrap="square" lIns="0" tIns="0" rIns="0" bIns="0" rtlCol="0"/>
          <a:lstStyle/>
          <a:p/>
        </p:txBody>
      </p:sp>
      <p:sp>
        <p:nvSpPr>
          <p:cNvPr id="196" name="object 196"/>
          <p:cNvSpPr/>
          <p:nvPr/>
        </p:nvSpPr>
        <p:spPr>
          <a:xfrm>
            <a:off x="7330440" y="4346447"/>
            <a:ext cx="792479" cy="132587"/>
          </a:xfrm>
          <a:prstGeom prst="rect">
            <a:avLst/>
          </a:prstGeom>
          <a:blipFill>
            <a:blip r:embed="rId124" cstate="print"/>
            <a:stretch>
              <a:fillRect/>
            </a:stretch>
          </a:blipFill>
        </p:spPr>
        <p:txBody>
          <a:bodyPr wrap="square" lIns="0" tIns="0" rIns="0" bIns="0" rtlCol="0"/>
          <a:lstStyle/>
          <a:p/>
        </p:txBody>
      </p:sp>
      <p:sp>
        <p:nvSpPr>
          <p:cNvPr id="197" name="object 197"/>
          <p:cNvSpPr/>
          <p:nvPr/>
        </p:nvSpPr>
        <p:spPr>
          <a:xfrm>
            <a:off x="6765035" y="4482084"/>
            <a:ext cx="594359" cy="131063"/>
          </a:xfrm>
          <a:prstGeom prst="rect">
            <a:avLst/>
          </a:prstGeom>
          <a:blipFill>
            <a:blip r:embed="rId125" cstate="print"/>
            <a:stretch>
              <a:fillRect/>
            </a:stretch>
          </a:blipFill>
        </p:spPr>
        <p:txBody>
          <a:bodyPr wrap="square" lIns="0" tIns="0" rIns="0" bIns="0" rtlCol="0"/>
          <a:lstStyle/>
          <a:p/>
        </p:txBody>
      </p:sp>
      <p:sp>
        <p:nvSpPr>
          <p:cNvPr id="198" name="object 198"/>
          <p:cNvSpPr/>
          <p:nvPr/>
        </p:nvSpPr>
        <p:spPr>
          <a:xfrm>
            <a:off x="8141207" y="4346447"/>
            <a:ext cx="787907" cy="132587"/>
          </a:xfrm>
          <a:prstGeom prst="rect">
            <a:avLst/>
          </a:prstGeom>
          <a:blipFill>
            <a:blip r:embed="rId126" cstate="print"/>
            <a:stretch>
              <a:fillRect/>
            </a:stretch>
          </a:blipFill>
        </p:spPr>
        <p:txBody>
          <a:bodyPr wrap="square" lIns="0" tIns="0" rIns="0" bIns="0" rtlCol="0"/>
          <a:lstStyle/>
          <a:p/>
        </p:txBody>
      </p:sp>
      <p:sp>
        <p:nvSpPr>
          <p:cNvPr id="199" name="object 199"/>
          <p:cNvSpPr/>
          <p:nvPr/>
        </p:nvSpPr>
        <p:spPr>
          <a:xfrm>
            <a:off x="5862828" y="4486655"/>
            <a:ext cx="890016" cy="132587"/>
          </a:xfrm>
          <a:prstGeom prst="rect">
            <a:avLst/>
          </a:prstGeom>
          <a:blipFill>
            <a:blip r:embed="rId127" cstate="print"/>
            <a:stretch>
              <a:fillRect/>
            </a:stretch>
          </a:blipFill>
        </p:spPr>
        <p:txBody>
          <a:bodyPr wrap="square" lIns="0" tIns="0" rIns="0" bIns="0" rtlCol="0"/>
          <a:lstStyle/>
          <a:p/>
        </p:txBody>
      </p:sp>
      <p:sp>
        <p:nvSpPr>
          <p:cNvPr id="200" name="object 200"/>
          <p:cNvSpPr/>
          <p:nvPr/>
        </p:nvSpPr>
        <p:spPr>
          <a:xfrm>
            <a:off x="7371588" y="4482084"/>
            <a:ext cx="676655" cy="131063"/>
          </a:xfrm>
          <a:prstGeom prst="rect">
            <a:avLst/>
          </a:prstGeom>
          <a:blipFill>
            <a:blip r:embed="rId128" cstate="print"/>
            <a:stretch>
              <a:fillRect/>
            </a:stretch>
          </a:blipFill>
        </p:spPr>
        <p:txBody>
          <a:bodyPr wrap="square" lIns="0" tIns="0" rIns="0" bIns="0" rtlCol="0"/>
          <a:lstStyle/>
          <a:p/>
        </p:txBody>
      </p:sp>
      <p:sp>
        <p:nvSpPr>
          <p:cNvPr id="201" name="object 201"/>
          <p:cNvSpPr/>
          <p:nvPr/>
        </p:nvSpPr>
        <p:spPr>
          <a:xfrm>
            <a:off x="8060435" y="4482084"/>
            <a:ext cx="867155" cy="131063"/>
          </a:xfrm>
          <a:prstGeom prst="rect">
            <a:avLst/>
          </a:prstGeom>
          <a:blipFill>
            <a:blip r:embed="rId129" cstate="print"/>
            <a:stretch>
              <a:fillRect/>
            </a:stretch>
          </a:blipFill>
        </p:spPr>
        <p:txBody>
          <a:bodyPr wrap="square" lIns="0" tIns="0" rIns="0" bIns="0" rtlCol="0"/>
          <a:lstStyle/>
          <a:p/>
        </p:txBody>
      </p:sp>
      <p:sp>
        <p:nvSpPr>
          <p:cNvPr id="202" name="object 202"/>
          <p:cNvSpPr/>
          <p:nvPr/>
        </p:nvSpPr>
        <p:spPr>
          <a:xfrm>
            <a:off x="788669" y="5781294"/>
            <a:ext cx="817244" cy="262255"/>
          </a:xfrm>
          <a:custGeom>
            <a:avLst/>
            <a:gdLst/>
            <a:ahLst/>
            <a:cxnLst/>
            <a:rect l="l" t="t" r="r" b="b"/>
            <a:pathLst>
              <a:path w="817244" h="262254">
                <a:moveTo>
                  <a:pt x="773176" y="0"/>
                </a:moveTo>
                <a:lnTo>
                  <a:pt x="43688" y="0"/>
                </a:lnTo>
                <a:lnTo>
                  <a:pt x="26681" y="3432"/>
                </a:lnTo>
                <a:lnTo>
                  <a:pt x="12795" y="12795"/>
                </a:lnTo>
                <a:lnTo>
                  <a:pt x="3432" y="26681"/>
                </a:lnTo>
                <a:lnTo>
                  <a:pt x="0" y="43687"/>
                </a:lnTo>
                <a:lnTo>
                  <a:pt x="0" y="218439"/>
                </a:lnTo>
                <a:lnTo>
                  <a:pt x="3432" y="235446"/>
                </a:lnTo>
                <a:lnTo>
                  <a:pt x="12795" y="249332"/>
                </a:lnTo>
                <a:lnTo>
                  <a:pt x="26681" y="258695"/>
                </a:lnTo>
                <a:lnTo>
                  <a:pt x="43688" y="262127"/>
                </a:lnTo>
                <a:lnTo>
                  <a:pt x="773176" y="262127"/>
                </a:lnTo>
                <a:lnTo>
                  <a:pt x="790182" y="258695"/>
                </a:lnTo>
                <a:lnTo>
                  <a:pt x="804068" y="249332"/>
                </a:lnTo>
                <a:lnTo>
                  <a:pt x="813431" y="235446"/>
                </a:lnTo>
                <a:lnTo>
                  <a:pt x="816863" y="218439"/>
                </a:lnTo>
                <a:lnTo>
                  <a:pt x="816863" y="43687"/>
                </a:lnTo>
                <a:lnTo>
                  <a:pt x="813431" y="26681"/>
                </a:lnTo>
                <a:lnTo>
                  <a:pt x="804068" y="12795"/>
                </a:lnTo>
                <a:lnTo>
                  <a:pt x="790182" y="3432"/>
                </a:lnTo>
                <a:lnTo>
                  <a:pt x="773176" y="0"/>
                </a:lnTo>
                <a:close/>
              </a:path>
            </a:pathLst>
          </a:custGeom>
          <a:solidFill>
            <a:srgbClr val="7E8793"/>
          </a:solidFill>
        </p:spPr>
        <p:txBody>
          <a:bodyPr wrap="square" lIns="0" tIns="0" rIns="0" bIns="0" rtlCol="0"/>
          <a:lstStyle/>
          <a:p/>
        </p:txBody>
      </p:sp>
      <p:sp>
        <p:nvSpPr>
          <p:cNvPr id="203" name="object 203"/>
          <p:cNvSpPr/>
          <p:nvPr/>
        </p:nvSpPr>
        <p:spPr>
          <a:xfrm>
            <a:off x="788669" y="5781294"/>
            <a:ext cx="817244" cy="262255"/>
          </a:xfrm>
          <a:custGeom>
            <a:avLst/>
            <a:gdLst/>
            <a:ahLst/>
            <a:cxnLst/>
            <a:rect l="l" t="t" r="r" b="b"/>
            <a:pathLst>
              <a:path w="817244" h="262254">
                <a:moveTo>
                  <a:pt x="0" y="43687"/>
                </a:moveTo>
                <a:lnTo>
                  <a:pt x="3432" y="26681"/>
                </a:lnTo>
                <a:lnTo>
                  <a:pt x="12795" y="12795"/>
                </a:lnTo>
                <a:lnTo>
                  <a:pt x="26681" y="3432"/>
                </a:lnTo>
                <a:lnTo>
                  <a:pt x="43688" y="0"/>
                </a:lnTo>
                <a:lnTo>
                  <a:pt x="773176" y="0"/>
                </a:lnTo>
                <a:lnTo>
                  <a:pt x="790182" y="3432"/>
                </a:lnTo>
                <a:lnTo>
                  <a:pt x="804068" y="12795"/>
                </a:lnTo>
                <a:lnTo>
                  <a:pt x="813431" y="26681"/>
                </a:lnTo>
                <a:lnTo>
                  <a:pt x="816863" y="43687"/>
                </a:lnTo>
                <a:lnTo>
                  <a:pt x="816863" y="218439"/>
                </a:lnTo>
                <a:lnTo>
                  <a:pt x="813431" y="235446"/>
                </a:lnTo>
                <a:lnTo>
                  <a:pt x="804068" y="249332"/>
                </a:lnTo>
                <a:lnTo>
                  <a:pt x="790182" y="258695"/>
                </a:lnTo>
                <a:lnTo>
                  <a:pt x="773176" y="262127"/>
                </a:lnTo>
                <a:lnTo>
                  <a:pt x="43688" y="262127"/>
                </a:lnTo>
                <a:lnTo>
                  <a:pt x="26681" y="258695"/>
                </a:lnTo>
                <a:lnTo>
                  <a:pt x="12795" y="249332"/>
                </a:lnTo>
                <a:lnTo>
                  <a:pt x="3432" y="235446"/>
                </a:lnTo>
                <a:lnTo>
                  <a:pt x="0" y="218439"/>
                </a:lnTo>
                <a:lnTo>
                  <a:pt x="0" y="43687"/>
                </a:lnTo>
                <a:close/>
              </a:path>
            </a:pathLst>
          </a:custGeom>
          <a:ln w="38100">
            <a:solidFill>
              <a:srgbClr val="7E8793"/>
            </a:solidFill>
          </a:ln>
        </p:spPr>
        <p:txBody>
          <a:bodyPr wrap="square" lIns="0" tIns="0" rIns="0" bIns="0" rtlCol="0"/>
          <a:lstStyle/>
          <a:p/>
        </p:txBody>
      </p:sp>
      <p:sp>
        <p:nvSpPr>
          <p:cNvPr id="204" name="object 204"/>
          <p:cNvSpPr/>
          <p:nvPr/>
        </p:nvSpPr>
        <p:spPr>
          <a:xfrm>
            <a:off x="3096005" y="5781294"/>
            <a:ext cx="817244" cy="262255"/>
          </a:xfrm>
          <a:custGeom>
            <a:avLst/>
            <a:gdLst/>
            <a:ahLst/>
            <a:cxnLst/>
            <a:rect l="l" t="t" r="r" b="b"/>
            <a:pathLst>
              <a:path w="817245" h="262254">
                <a:moveTo>
                  <a:pt x="773176" y="0"/>
                </a:moveTo>
                <a:lnTo>
                  <a:pt x="43687" y="0"/>
                </a:lnTo>
                <a:lnTo>
                  <a:pt x="26681" y="3432"/>
                </a:lnTo>
                <a:lnTo>
                  <a:pt x="12795" y="12795"/>
                </a:lnTo>
                <a:lnTo>
                  <a:pt x="3432" y="26681"/>
                </a:lnTo>
                <a:lnTo>
                  <a:pt x="0" y="43687"/>
                </a:lnTo>
                <a:lnTo>
                  <a:pt x="0" y="218439"/>
                </a:lnTo>
                <a:lnTo>
                  <a:pt x="3432" y="235446"/>
                </a:lnTo>
                <a:lnTo>
                  <a:pt x="12795" y="249332"/>
                </a:lnTo>
                <a:lnTo>
                  <a:pt x="26681" y="258695"/>
                </a:lnTo>
                <a:lnTo>
                  <a:pt x="43687" y="262127"/>
                </a:lnTo>
                <a:lnTo>
                  <a:pt x="773176" y="262127"/>
                </a:lnTo>
                <a:lnTo>
                  <a:pt x="790182" y="258695"/>
                </a:lnTo>
                <a:lnTo>
                  <a:pt x="804068" y="249332"/>
                </a:lnTo>
                <a:lnTo>
                  <a:pt x="813431" y="235446"/>
                </a:lnTo>
                <a:lnTo>
                  <a:pt x="816864" y="218439"/>
                </a:lnTo>
                <a:lnTo>
                  <a:pt x="816864" y="43687"/>
                </a:lnTo>
                <a:lnTo>
                  <a:pt x="813431" y="26681"/>
                </a:lnTo>
                <a:lnTo>
                  <a:pt x="804068" y="12795"/>
                </a:lnTo>
                <a:lnTo>
                  <a:pt x="790182" y="3432"/>
                </a:lnTo>
                <a:lnTo>
                  <a:pt x="773176" y="0"/>
                </a:lnTo>
                <a:close/>
              </a:path>
            </a:pathLst>
          </a:custGeom>
          <a:solidFill>
            <a:srgbClr val="7E8793"/>
          </a:solidFill>
        </p:spPr>
        <p:txBody>
          <a:bodyPr wrap="square" lIns="0" tIns="0" rIns="0" bIns="0" rtlCol="0"/>
          <a:lstStyle/>
          <a:p/>
        </p:txBody>
      </p:sp>
      <p:sp>
        <p:nvSpPr>
          <p:cNvPr id="205" name="object 205"/>
          <p:cNvSpPr/>
          <p:nvPr/>
        </p:nvSpPr>
        <p:spPr>
          <a:xfrm>
            <a:off x="3096005" y="5781294"/>
            <a:ext cx="817244" cy="262255"/>
          </a:xfrm>
          <a:custGeom>
            <a:avLst/>
            <a:gdLst/>
            <a:ahLst/>
            <a:cxnLst/>
            <a:rect l="l" t="t" r="r" b="b"/>
            <a:pathLst>
              <a:path w="817245" h="262254">
                <a:moveTo>
                  <a:pt x="0" y="43687"/>
                </a:moveTo>
                <a:lnTo>
                  <a:pt x="3432" y="26681"/>
                </a:lnTo>
                <a:lnTo>
                  <a:pt x="12795" y="12795"/>
                </a:lnTo>
                <a:lnTo>
                  <a:pt x="26681" y="3432"/>
                </a:lnTo>
                <a:lnTo>
                  <a:pt x="43687" y="0"/>
                </a:lnTo>
                <a:lnTo>
                  <a:pt x="773176" y="0"/>
                </a:lnTo>
                <a:lnTo>
                  <a:pt x="790182" y="3432"/>
                </a:lnTo>
                <a:lnTo>
                  <a:pt x="804068" y="12795"/>
                </a:lnTo>
                <a:lnTo>
                  <a:pt x="813431" y="26681"/>
                </a:lnTo>
                <a:lnTo>
                  <a:pt x="816864" y="43687"/>
                </a:lnTo>
                <a:lnTo>
                  <a:pt x="816864" y="218439"/>
                </a:lnTo>
                <a:lnTo>
                  <a:pt x="813431" y="235446"/>
                </a:lnTo>
                <a:lnTo>
                  <a:pt x="804068" y="249332"/>
                </a:lnTo>
                <a:lnTo>
                  <a:pt x="790182" y="258695"/>
                </a:lnTo>
                <a:lnTo>
                  <a:pt x="773176" y="262127"/>
                </a:lnTo>
                <a:lnTo>
                  <a:pt x="43687" y="262127"/>
                </a:lnTo>
                <a:lnTo>
                  <a:pt x="26681" y="258695"/>
                </a:lnTo>
                <a:lnTo>
                  <a:pt x="12795" y="249332"/>
                </a:lnTo>
                <a:lnTo>
                  <a:pt x="3432" y="235446"/>
                </a:lnTo>
                <a:lnTo>
                  <a:pt x="0" y="218439"/>
                </a:lnTo>
                <a:lnTo>
                  <a:pt x="0" y="43687"/>
                </a:lnTo>
                <a:close/>
              </a:path>
            </a:pathLst>
          </a:custGeom>
          <a:ln w="38099">
            <a:solidFill>
              <a:srgbClr val="7E8793"/>
            </a:solidFill>
          </a:ln>
        </p:spPr>
        <p:txBody>
          <a:bodyPr wrap="square" lIns="0" tIns="0" rIns="0" bIns="0" rtlCol="0"/>
          <a:lstStyle/>
          <a:p/>
        </p:txBody>
      </p:sp>
      <p:sp>
        <p:nvSpPr>
          <p:cNvPr id="206" name="object 206"/>
          <p:cNvSpPr/>
          <p:nvPr/>
        </p:nvSpPr>
        <p:spPr>
          <a:xfrm>
            <a:off x="5403341" y="5781294"/>
            <a:ext cx="815340" cy="262255"/>
          </a:xfrm>
          <a:custGeom>
            <a:avLst/>
            <a:gdLst/>
            <a:ahLst/>
            <a:cxnLst/>
            <a:rect l="l" t="t" r="r" b="b"/>
            <a:pathLst>
              <a:path w="815339" h="262254">
                <a:moveTo>
                  <a:pt x="771652" y="0"/>
                </a:moveTo>
                <a:lnTo>
                  <a:pt x="43687" y="0"/>
                </a:lnTo>
                <a:lnTo>
                  <a:pt x="26681" y="3432"/>
                </a:lnTo>
                <a:lnTo>
                  <a:pt x="12795" y="12795"/>
                </a:lnTo>
                <a:lnTo>
                  <a:pt x="3432" y="26681"/>
                </a:lnTo>
                <a:lnTo>
                  <a:pt x="0" y="43687"/>
                </a:lnTo>
                <a:lnTo>
                  <a:pt x="0" y="218439"/>
                </a:lnTo>
                <a:lnTo>
                  <a:pt x="3432" y="235446"/>
                </a:lnTo>
                <a:lnTo>
                  <a:pt x="12795" y="249332"/>
                </a:lnTo>
                <a:lnTo>
                  <a:pt x="26681" y="258695"/>
                </a:lnTo>
                <a:lnTo>
                  <a:pt x="43687" y="262127"/>
                </a:lnTo>
                <a:lnTo>
                  <a:pt x="771652" y="262127"/>
                </a:lnTo>
                <a:lnTo>
                  <a:pt x="788658" y="258695"/>
                </a:lnTo>
                <a:lnTo>
                  <a:pt x="802544" y="249332"/>
                </a:lnTo>
                <a:lnTo>
                  <a:pt x="811907" y="235446"/>
                </a:lnTo>
                <a:lnTo>
                  <a:pt x="815340" y="218439"/>
                </a:lnTo>
                <a:lnTo>
                  <a:pt x="815340" y="43687"/>
                </a:lnTo>
                <a:lnTo>
                  <a:pt x="811907" y="26681"/>
                </a:lnTo>
                <a:lnTo>
                  <a:pt x="802544" y="12795"/>
                </a:lnTo>
                <a:lnTo>
                  <a:pt x="788658" y="3432"/>
                </a:lnTo>
                <a:lnTo>
                  <a:pt x="771652" y="0"/>
                </a:lnTo>
                <a:close/>
              </a:path>
            </a:pathLst>
          </a:custGeom>
          <a:solidFill>
            <a:srgbClr val="7E8793"/>
          </a:solidFill>
        </p:spPr>
        <p:txBody>
          <a:bodyPr wrap="square" lIns="0" tIns="0" rIns="0" bIns="0" rtlCol="0"/>
          <a:lstStyle/>
          <a:p/>
        </p:txBody>
      </p:sp>
      <p:sp>
        <p:nvSpPr>
          <p:cNvPr id="207" name="object 207"/>
          <p:cNvSpPr/>
          <p:nvPr/>
        </p:nvSpPr>
        <p:spPr>
          <a:xfrm>
            <a:off x="5403341" y="5781294"/>
            <a:ext cx="815340" cy="262255"/>
          </a:xfrm>
          <a:custGeom>
            <a:avLst/>
            <a:gdLst/>
            <a:ahLst/>
            <a:cxnLst/>
            <a:rect l="l" t="t" r="r" b="b"/>
            <a:pathLst>
              <a:path w="815339" h="262254">
                <a:moveTo>
                  <a:pt x="0" y="43687"/>
                </a:moveTo>
                <a:lnTo>
                  <a:pt x="3432" y="26681"/>
                </a:lnTo>
                <a:lnTo>
                  <a:pt x="12795" y="12795"/>
                </a:lnTo>
                <a:lnTo>
                  <a:pt x="26681" y="3432"/>
                </a:lnTo>
                <a:lnTo>
                  <a:pt x="43687" y="0"/>
                </a:lnTo>
                <a:lnTo>
                  <a:pt x="771652" y="0"/>
                </a:lnTo>
                <a:lnTo>
                  <a:pt x="788658" y="3432"/>
                </a:lnTo>
                <a:lnTo>
                  <a:pt x="802544" y="12795"/>
                </a:lnTo>
                <a:lnTo>
                  <a:pt x="811907" y="26681"/>
                </a:lnTo>
                <a:lnTo>
                  <a:pt x="815340" y="43687"/>
                </a:lnTo>
                <a:lnTo>
                  <a:pt x="815340" y="218439"/>
                </a:lnTo>
                <a:lnTo>
                  <a:pt x="811907" y="235446"/>
                </a:lnTo>
                <a:lnTo>
                  <a:pt x="802544" y="249332"/>
                </a:lnTo>
                <a:lnTo>
                  <a:pt x="788658" y="258695"/>
                </a:lnTo>
                <a:lnTo>
                  <a:pt x="771652" y="262127"/>
                </a:lnTo>
                <a:lnTo>
                  <a:pt x="43687" y="262127"/>
                </a:lnTo>
                <a:lnTo>
                  <a:pt x="26681" y="258695"/>
                </a:lnTo>
                <a:lnTo>
                  <a:pt x="12795" y="249332"/>
                </a:lnTo>
                <a:lnTo>
                  <a:pt x="3432" y="235446"/>
                </a:lnTo>
                <a:lnTo>
                  <a:pt x="0" y="218439"/>
                </a:lnTo>
                <a:lnTo>
                  <a:pt x="0" y="43687"/>
                </a:lnTo>
                <a:close/>
              </a:path>
            </a:pathLst>
          </a:custGeom>
          <a:ln w="38100">
            <a:solidFill>
              <a:srgbClr val="7E8793"/>
            </a:solidFill>
          </a:ln>
        </p:spPr>
        <p:txBody>
          <a:bodyPr wrap="square" lIns="0" tIns="0" rIns="0" bIns="0" rtlCol="0"/>
          <a:lstStyle/>
          <a:p/>
        </p:txBody>
      </p:sp>
      <p:sp>
        <p:nvSpPr>
          <p:cNvPr id="208" name="object 208"/>
          <p:cNvSpPr/>
          <p:nvPr/>
        </p:nvSpPr>
        <p:spPr>
          <a:xfrm>
            <a:off x="7709154" y="5781294"/>
            <a:ext cx="817244" cy="262255"/>
          </a:xfrm>
          <a:custGeom>
            <a:avLst/>
            <a:gdLst/>
            <a:ahLst/>
            <a:cxnLst/>
            <a:rect l="l" t="t" r="r" b="b"/>
            <a:pathLst>
              <a:path w="817245" h="262254">
                <a:moveTo>
                  <a:pt x="773176" y="0"/>
                </a:moveTo>
                <a:lnTo>
                  <a:pt x="43688" y="0"/>
                </a:lnTo>
                <a:lnTo>
                  <a:pt x="26681" y="3432"/>
                </a:lnTo>
                <a:lnTo>
                  <a:pt x="12795" y="12795"/>
                </a:lnTo>
                <a:lnTo>
                  <a:pt x="3432" y="26681"/>
                </a:lnTo>
                <a:lnTo>
                  <a:pt x="0" y="43687"/>
                </a:lnTo>
                <a:lnTo>
                  <a:pt x="0" y="218439"/>
                </a:lnTo>
                <a:lnTo>
                  <a:pt x="3432" y="235446"/>
                </a:lnTo>
                <a:lnTo>
                  <a:pt x="12795" y="249332"/>
                </a:lnTo>
                <a:lnTo>
                  <a:pt x="26681" y="258695"/>
                </a:lnTo>
                <a:lnTo>
                  <a:pt x="43688" y="262127"/>
                </a:lnTo>
                <a:lnTo>
                  <a:pt x="773176" y="262127"/>
                </a:lnTo>
                <a:lnTo>
                  <a:pt x="790182" y="258695"/>
                </a:lnTo>
                <a:lnTo>
                  <a:pt x="804068" y="249332"/>
                </a:lnTo>
                <a:lnTo>
                  <a:pt x="813431" y="235446"/>
                </a:lnTo>
                <a:lnTo>
                  <a:pt x="816864" y="218439"/>
                </a:lnTo>
                <a:lnTo>
                  <a:pt x="816864" y="43687"/>
                </a:lnTo>
                <a:lnTo>
                  <a:pt x="813431" y="26681"/>
                </a:lnTo>
                <a:lnTo>
                  <a:pt x="804068" y="12795"/>
                </a:lnTo>
                <a:lnTo>
                  <a:pt x="790182" y="3432"/>
                </a:lnTo>
                <a:lnTo>
                  <a:pt x="773176" y="0"/>
                </a:lnTo>
                <a:close/>
              </a:path>
            </a:pathLst>
          </a:custGeom>
          <a:solidFill>
            <a:srgbClr val="7E8793"/>
          </a:solidFill>
        </p:spPr>
        <p:txBody>
          <a:bodyPr wrap="square" lIns="0" tIns="0" rIns="0" bIns="0" rtlCol="0"/>
          <a:lstStyle/>
          <a:p/>
        </p:txBody>
      </p:sp>
      <p:sp>
        <p:nvSpPr>
          <p:cNvPr id="209" name="object 209"/>
          <p:cNvSpPr/>
          <p:nvPr/>
        </p:nvSpPr>
        <p:spPr>
          <a:xfrm>
            <a:off x="7709154" y="5781294"/>
            <a:ext cx="817244" cy="262255"/>
          </a:xfrm>
          <a:custGeom>
            <a:avLst/>
            <a:gdLst/>
            <a:ahLst/>
            <a:cxnLst/>
            <a:rect l="l" t="t" r="r" b="b"/>
            <a:pathLst>
              <a:path w="817245" h="262254">
                <a:moveTo>
                  <a:pt x="0" y="43687"/>
                </a:moveTo>
                <a:lnTo>
                  <a:pt x="3432" y="26681"/>
                </a:lnTo>
                <a:lnTo>
                  <a:pt x="12795" y="12795"/>
                </a:lnTo>
                <a:lnTo>
                  <a:pt x="26681" y="3432"/>
                </a:lnTo>
                <a:lnTo>
                  <a:pt x="43688" y="0"/>
                </a:lnTo>
                <a:lnTo>
                  <a:pt x="773176" y="0"/>
                </a:lnTo>
                <a:lnTo>
                  <a:pt x="790182" y="3432"/>
                </a:lnTo>
                <a:lnTo>
                  <a:pt x="804068" y="12795"/>
                </a:lnTo>
                <a:lnTo>
                  <a:pt x="813431" y="26681"/>
                </a:lnTo>
                <a:lnTo>
                  <a:pt x="816864" y="43687"/>
                </a:lnTo>
                <a:lnTo>
                  <a:pt x="816864" y="218439"/>
                </a:lnTo>
                <a:lnTo>
                  <a:pt x="813431" y="235446"/>
                </a:lnTo>
                <a:lnTo>
                  <a:pt x="804068" y="249332"/>
                </a:lnTo>
                <a:lnTo>
                  <a:pt x="790182" y="258695"/>
                </a:lnTo>
                <a:lnTo>
                  <a:pt x="773176" y="262127"/>
                </a:lnTo>
                <a:lnTo>
                  <a:pt x="43688" y="262127"/>
                </a:lnTo>
                <a:lnTo>
                  <a:pt x="26681" y="258695"/>
                </a:lnTo>
                <a:lnTo>
                  <a:pt x="12795" y="249332"/>
                </a:lnTo>
                <a:lnTo>
                  <a:pt x="3432" y="235446"/>
                </a:lnTo>
                <a:lnTo>
                  <a:pt x="0" y="218439"/>
                </a:lnTo>
                <a:lnTo>
                  <a:pt x="0" y="43687"/>
                </a:lnTo>
                <a:close/>
              </a:path>
            </a:pathLst>
          </a:custGeom>
          <a:ln w="38099">
            <a:solidFill>
              <a:srgbClr val="7E8793"/>
            </a:solidFill>
          </a:ln>
        </p:spPr>
        <p:txBody>
          <a:bodyPr wrap="square" lIns="0" tIns="0" rIns="0" bIns="0" rtlCol="0"/>
          <a:lstStyle/>
          <a:p/>
        </p:txBody>
      </p:sp>
      <p:sp>
        <p:nvSpPr>
          <p:cNvPr id="210" name="object 210"/>
          <p:cNvSpPr/>
          <p:nvPr/>
        </p:nvSpPr>
        <p:spPr>
          <a:xfrm>
            <a:off x="1156716" y="5359146"/>
            <a:ext cx="86995" cy="338455"/>
          </a:xfrm>
          <a:custGeom>
            <a:avLst/>
            <a:gdLst/>
            <a:ahLst/>
            <a:cxnLst/>
            <a:rect l="l" t="t" r="r" b="b"/>
            <a:pathLst>
              <a:path w="86994" h="338454">
                <a:moveTo>
                  <a:pt x="57912" y="72389"/>
                </a:moveTo>
                <a:lnTo>
                  <a:pt x="28956" y="72389"/>
                </a:lnTo>
                <a:lnTo>
                  <a:pt x="28956" y="337845"/>
                </a:lnTo>
                <a:lnTo>
                  <a:pt x="57912" y="337845"/>
                </a:lnTo>
                <a:lnTo>
                  <a:pt x="57912" y="72389"/>
                </a:lnTo>
                <a:close/>
              </a:path>
              <a:path w="86994" h="338454">
                <a:moveTo>
                  <a:pt x="43434" y="0"/>
                </a:moveTo>
                <a:lnTo>
                  <a:pt x="0" y="86867"/>
                </a:lnTo>
                <a:lnTo>
                  <a:pt x="28956" y="86867"/>
                </a:lnTo>
                <a:lnTo>
                  <a:pt x="28956" y="72389"/>
                </a:lnTo>
                <a:lnTo>
                  <a:pt x="79629" y="72389"/>
                </a:lnTo>
                <a:lnTo>
                  <a:pt x="43434" y="0"/>
                </a:lnTo>
                <a:close/>
              </a:path>
              <a:path w="86994" h="338454">
                <a:moveTo>
                  <a:pt x="79629" y="72389"/>
                </a:moveTo>
                <a:lnTo>
                  <a:pt x="57912" y="72389"/>
                </a:lnTo>
                <a:lnTo>
                  <a:pt x="57912" y="86867"/>
                </a:lnTo>
                <a:lnTo>
                  <a:pt x="86868" y="86867"/>
                </a:lnTo>
                <a:lnTo>
                  <a:pt x="79629" y="72389"/>
                </a:lnTo>
                <a:close/>
              </a:path>
            </a:pathLst>
          </a:custGeom>
          <a:solidFill>
            <a:srgbClr val="7E8793"/>
          </a:solidFill>
        </p:spPr>
        <p:txBody>
          <a:bodyPr wrap="square" lIns="0" tIns="0" rIns="0" bIns="0" rtlCol="0"/>
          <a:lstStyle/>
          <a:p/>
        </p:txBody>
      </p:sp>
      <p:sp>
        <p:nvSpPr>
          <p:cNvPr id="211" name="object 211"/>
          <p:cNvSpPr/>
          <p:nvPr/>
        </p:nvSpPr>
        <p:spPr>
          <a:xfrm>
            <a:off x="3447288" y="5359146"/>
            <a:ext cx="86995" cy="338455"/>
          </a:xfrm>
          <a:custGeom>
            <a:avLst/>
            <a:gdLst/>
            <a:ahLst/>
            <a:cxnLst/>
            <a:rect l="l" t="t" r="r" b="b"/>
            <a:pathLst>
              <a:path w="86995" h="338454">
                <a:moveTo>
                  <a:pt x="57912" y="72389"/>
                </a:moveTo>
                <a:lnTo>
                  <a:pt x="28956" y="72389"/>
                </a:lnTo>
                <a:lnTo>
                  <a:pt x="28956" y="337845"/>
                </a:lnTo>
                <a:lnTo>
                  <a:pt x="57912" y="337845"/>
                </a:lnTo>
                <a:lnTo>
                  <a:pt x="57912" y="72389"/>
                </a:lnTo>
                <a:close/>
              </a:path>
              <a:path w="86995" h="338454">
                <a:moveTo>
                  <a:pt x="43434" y="0"/>
                </a:moveTo>
                <a:lnTo>
                  <a:pt x="0" y="86867"/>
                </a:lnTo>
                <a:lnTo>
                  <a:pt x="28956" y="86867"/>
                </a:lnTo>
                <a:lnTo>
                  <a:pt x="28956" y="72389"/>
                </a:lnTo>
                <a:lnTo>
                  <a:pt x="79628" y="72389"/>
                </a:lnTo>
                <a:lnTo>
                  <a:pt x="43434" y="0"/>
                </a:lnTo>
                <a:close/>
              </a:path>
              <a:path w="86995" h="338454">
                <a:moveTo>
                  <a:pt x="79628" y="72389"/>
                </a:moveTo>
                <a:lnTo>
                  <a:pt x="57912" y="72389"/>
                </a:lnTo>
                <a:lnTo>
                  <a:pt x="57912" y="86867"/>
                </a:lnTo>
                <a:lnTo>
                  <a:pt x="86867" y="86867"/>
                </a:lnTo>
                <a:lnTo>
                  <a:pt x="79628" y="72389"/>
                </a:lnTo>
                <a:close/>
              </a:path>
            </a:pathLst>
          </a:custGeom>
          <a:solidFill>
            <a:srgbClr val="7E8793"/>
          </a:solidFill>
        </p:spPr>
        <p:txBody>
          <a:bodyPr wrap="square" lIns="0" tIns="0" rIns="0" bIns="0" rtlCol="0"/>
          <a:lstStyle/>
          <a:p/>
        </p:txBody>
      </p:sp>
      <p:sp>
        <p:nvSpPr>
          <p:cNvPr id="212" name="object 212"/>
          <p:cNvSpPr/>
          <p:nvPr/>
        </p:nvSpPr>
        <p:spPr>
          <a:xfrm>
            <a:off x="5791200" y="5359146"/>
            <a:ext cx="86995" cy="338455"/>
          </a:xfrm>
          <a:custGeom>
            <a:avLst/>
            <a:gdLst/>
            <a:ahLst/>
            <a:cxnLst/>
            <a:rect l="l" t="t" r="r" b="b"/>
            <a:pathLst>
              <a:path w="86995" h="338454">
                <a:moveTo>
                  <a:pt x="57912" y="72389"/>
                </a:moveTo>
                <a:lnTo>
                  <a:pt x="28955" y="72389"/>
                </a:lnTo>
                <a:lnTo>
                  <a:pt x="28955" y="337845"/>
                </a:lnTo>
                <a:lnTo>
                  <a:pt x="57912" y="337845"/>
                </a:lnTo>
                <a:lnTo>
                  <a:pt x="57912" y="72389"/>
                </a:lnTo>
                <a:close/>
              </a:path>
              <a:path w="86995" h="338454">
                <a:moveTo>
                  <a:pt x="43434" y="0"/>
                </a:moveTo>
                <a:lnTo>
                  <a:pt x="0" y="86867"/>
                </a:lnTo>
                <a:lnTo>
                  <a:pt x="28955" y="86867"/>
                </a:lnTo>
                <a:lnTo>
                  <a:pt x="28955" y="72389"/>
                </a:lnTo>
                <a:lnTo>
                  <a:pt x="79628" y="72389"/>
                </a:lnTo>
                <a:lnTo>
                  <a:pt x="43434" y="0"/>
                </a:lnTo>
                <a:close/>
              </a:path>
              <a:path w="86995" h="338454">
                <a:moveTo>
                  <a:pt x="79628" y="72389"/>
                </a:moveTo>
                <a:lnTo>
                  <a:pt x="57912" y="72389"/>
                </a:lnTo>
                <a:lnTo>
                  <a:pt x="57912" y="86867"/>
                </a:lnTo>
                <a:lnTo>
                  <a:pt x="86867" y="86867"/>
                </a:lnTo>
                <a:lnTo>
                  <a:pt x="79628" y="72389"/>
                </a:lnTo>
                <a:close/>
              </a:path>
            </a:pathLst>
          </a:custGeom>
          <a:solidFill>
            <a:srgbClr val="7E8793"/>
          </a:solidFill>
        </p:spPr>
        <p:txBody>
          <a:bodyPr wrap="square" lIns="0" tIns="0" rIns="0" bIns="0" rtlCol="0"/>
          <a:lstStyle/>
          <a:p/>
        </p:txBody>
      </p:sp>
      <p:sp>
        <p:nvSpPr>
          <p:cNvPr id="213" name="object 213"/>
          <p:cNvSpPr/>
          <p:nvPr/>
        </p:nvSpPr>
        <p:spPr>
          <a:xfrm>
            <a:off x="8060435" y="5359146"/>
            <a:ext cx="86995" cy="338455"/>
          </a:xfrm>
          <a:custGeom>
            <a:avLst/>
            <a:gdLst/>
            <a:ahLst/>
            <a:cxnLst/>
            <a:rect l="l" t="t" r="r" b="b"/>
            <a:pathLst>
              <a:path w="86995" h="338454">
                <a:moveTo>
                  <a:pt x="57912" y="72389"/>
                </a:moveTo>
                <a:lnTo>
                  <a:pt x="28956" y="72389"/>
                </a:lnTo>
                <a:lnTo>
                  <a:pt x="28956" y="337845"/>
                </a:lnTo>
                <a:lnTo>
                  <a:pt x="57912" y="337845"/>
                </a:lnTo>
                <a:lnTo>
                  <a:pt x="57912" y="72389"/>
                </a:lnTo>
                <a:close/>
              </a:path>
              <a:path w="86995" h="338454">
                <a:moveTo>
                  <a:pt x="43434" y="0"/>
                </a:moveTo>
                <a:lnTo>
                  <a:pt x="0" y="86867"/>
                </a:lnTo>
                <a:lnTo>
                  <a:pt x="28956" y="86867"/>
                </a:lnTo>
                <a:lnTo>
                  <a:pt x="28956" y="72389"/>
                </a:lnTo>
                <a:lnTo>
                  <a:pt x="79629" y="72389"/>
                </a:lnTo>
                <a:lnTo>
                  <a:pt x="43434" y="0"/>
                </a:lnTo>
                <a:close/>
              </a:path>
              <a:path w="86995" h="338454">
                <a:moveTo>
                  <a:pt x="79629" y="72389"/>
                </a:moveTo>
                <a:lnTo>
                  <a:pt x="57912" y="72389"/>
                </a:lnTo>
                <a:lnTo>
                  <a:pt x="57912" y="86867"/>
                </a:lnTo>
                <a:lnTo>
                  <a:pt x="86868" y="86867"/>
                </a:lnTo>
                <a:lnTo>
                  <a:pt x="79629" y="72389"/>
                </a:lnTo>
                <a:close/>
              </a:path>
            </a:pathLst>
          </a:custGeom>
          <a:solidFill>
            <a:srgbClr val="7E8793"/>
          </a:solidFill>
        </p:spPr>
        <p:txBody>
          <a:bodyPr wrap="square" lIns="0" tIns="0" rIns="0" bIns="0" rtlCol="0"/>
          <a:lstStyle/>
          <a:p/>
        </p:txBody>
      </p:sp>
      <p:sp>
        <p:nvSpPr>
          <p:cNvPr id="214" name="object 214"/>
          <p:cNvSpPr/>
          <p:nvPr/>
        </p:nvSpPr>
        <p:spPr>
          <a:xfrm>
            <a:off x="824483" y="3070098"/>
            <a:ext cx="86995" cy="187960"/>
          </a:xfrm>
          <a:custGeom>
            <a:avLst/>
            <a:gdLst/>
            <a:ahLst/>
            <a:cxnLst/>
            <a:rect l="l" t="t" r="r" b="b"/>
            <a:pathLst>
              <a:path w="86994" h="187960">
                <a:moveTo>
                  <a:pt x="28956" y="100837"/>
                </a:moveTo>
                <a:lnTo>
                  <a:pt x="0" y="100837"/>
                </a:lnTo>
                <a:lnTo>
                  <a:pt x="43434" y="187705"/>
                </a:lnTo>
                <a:lnTo>
                  <a:pt x="79629" y="115315"/>
                </a:lnTo>
                <a:lnTo>
                  <a:pt x="28956" y="115315"/>
                </a:lnTo>
                <a:lnTo>
                  <a:pt x="28956" y="100837"/>
                </a:lnTo>
                <a:close/>
              </a:path>
              <a:path w="86994" h="187960">
                <a:moveTo>
                  <a:pt x="57912" y="0"/>
                </a:moveTo>
                <a:lnTo>
                  <a:pt x="28956" y="0"/>
                </a:lnTo>
                <a:lnTo>
                  <a:pt x="28956" y="115315"/>
                </a:lnTo>
                <a:lnTo>
                  <a:pt x="57912" y="115315"/>
                </a:lnTo>
                <a:lnTo>
                  <a:pt x="57912" y="0"/>
                </a:lnTo>
                <a:close/>
              </a:path>
              <a:path w="86994" h="187960">
                <a:moveTo>
                  <a:pt x="86868" y="100837"/>
                </a:moveTo>
                <a:lnTo>
                  <a:pt x="57912" y="100837"/>
                </a:lnTo>
                <a:lnTo>
                  <a:pt x="57912" y="115315"/>
                </a:lnTo>
                <a:lnTo>
                  <a:pt x="79629" y="115315"/>
                </a:lnTo>
                <a:lnTo>
                  <a:pt x="86868" y="100837"/>
                </a:lnTo>
                <a:close/>
              </a:path>
            </a:pathLst>
          </a:custGeom>
          <a:solidFill>
            <a:srgbClr val="1C9ED2"/>
          </a:solidFill>
        </p:spPr>
        <p:txBody>
          <a:bodyPr wrap="square" lIns="0" tIns="0" rIns="0" bIns="0" rtlCol="0"/>
          <a:lstStyle/>
          <a:p/>
        </p:txBody>
      </p:sp>
      <p:sp>
        <p:nvSpPr>
          <p:cNvPr id="215" name="object 215"/>
          <p:cNvSpPr/>
          <p:nvPr/>
        </p:nvSpPr>
        <p:spPr>
          <a:xfrm>
            <a:off x="1587246" y="2071116"/>
            <a:ext cx="337820" cy="86995"/>
          </a:xfrm>
          <a:custGeom>
            <a:avLst/>
            <a:gdLst/>
            <a:ahLst/>
            <a:cxnLst/>
            <a:rect l="l" t="t" r="r" b="b"/>
            <a:pathLst>
              <a:path w="337819" h="86994">
                <a:moveTo>
                  <a:pt x="250952" y="0"/>
                </a:moveTo>
                <a:lnTo>
                  <a:pt x="250952" y="86868"/>
                </a:lnTo>
                <a:lnTo>
                  <a:pt x="308864" y="57912"/>
                </a:lnTo>
                <a:lnTo>
                  <a:pt x="265429" y="57912"/>
                </a:lnTo>
                <a:lnTo>
                  <a:pt x="265429" y="28956"/>
                </a:lnTo>
                <a:lnTo>
                  <a:pt x="308864" y="28956"/>
                </a:lnTo>
                <a:lnTo>
                  <a:pt x="250952" y="0"/>
                </a:lnTo>
                <a:close/>
              </a:path>
              <a:path w="337819" h="86994">
                <a:moveTo>
                  <a:pt x="250952" y="28956"/>
                </a:moveTo>
                <a:lnTo>
                  <a:pt x="0" y="28956"/>
                </a:lnTo>
                <a:lnTo>
                  <a:pt x="0" y="57912"/>
                </a:lnTo>
                <a:lnTo>
                  <a:pt x="250952" y="57912"/>
                </a:lnTo>
                <a:lnTo>
                  <a:pt x="250952" y="28956"/>
                </a:lnTo>
                <a:close/>
              </a:path>
              <a:path w="337819" h="86994">
                <a:moveTo>
                  <a:pt x="308864" y="28956"/>
                </a:moveTo>
                <a:lnTo>
                  <a:pt x="265429" y="28956"/>
                </a:lnTo>
                <a:lnTo>
                  <a:pt x="265429" y="57912"/>
                </a:lnTo>
                <a:lnTo>
                  <a:pt x="308864" y="57912"/>
                </a:lnTo>
                <a:lnTo>
                  <a:pt x="337820" y="43434"/>
                </a:lnTo>
                <a:lnTo>
                  <a:pt x="308864" y="28956"/>
                </a:lnTo>
                <a:close/>
              </a:path>
            </a:pathLst>
          </a:custGeom>
          <a:solidFill>
            <a:srgbClr val="1C9ED2"/>
          </a:solidFill>
        </p:spPr>
        <p:txBody>
          <a:bodyPr wrap="square" lIns="0" tIns="0" rIns="0" bIns="0" rtlCol="0"/>
          <a:lstStyle/>
          <a:p/>
        </p:txBody>
      </p:sp>
      <p:sp>
        <p:nvSpPr>
          <p:cNvPr id="216" name="object 216"/>
          <p:cNvSpPr/>
          <p:nvPr/>
        </p:nvSpPr>
        <p:spPr>
          <a:xfrm>
            <a:off x="1587246" y="2238755"/>
            <a:ext cx="337820" cy="86995"/>
          </a:xfrm>
          <a:custGeom>
            <a:avLst/>
            <a:gdLst/>
            <a:ahLst/>
            <a:cxnLst/>
            <a:rect l="l" t="t" r="r" b="b"/>
            <a:pathLst>
              <a:path w="337819" h="86994">
                <a:moveTo>
                  <a:pt x="86867" y="0"/>
                </a:moveTo>
                <a:lnTo>
                  <a:pt x="0" y="43434"/>
                </a:lnTo>
                <a:lnTo>
                  <a:pt x="86867" y="86868"/>
                </a:lnTo>
                <a:lnTo>
                  <a:pt x="86867" y="57912"/>
                </a:lnTo>
                <a:lnTo>
                  <a:pt x="72390" y="57912"/>
                </a:lnTo>
                <a:lnTo>
                  <a:pt x="72390" y="28956"/>
                </a:lnTo>
                <a:lnTo>
                  <a:pt x="86867" y="28956"/>
                </a:lnTo>
                <a:lnTo>
                  <a:pt x="86867" y="0"/>
                </a:lnTo>
                <a:close/>
              </a:path>
              <a:path w="337819" h="86994">
                <a:moveTo>
                  <a:pt x="86867" y="28956"/>
                </a:moveTo>
                <a:lnTo>
                  <a:pt x="72390" y="28956"/>
                </a:lnTo>
                <a:lnTo>
                  <a:pt x="72390" y="57912"/>
                </a:lnTo>
                <a:lnTo>
                  <a:pt x="86867" y="57912"/>
                </a:lnTo>
                <a:lnTo>
                  <a:pt x="86867" y="28956"/>
                </a:lnTo>
                <a:close/>
              </a:path>
              <a:path w="337819" h="86994">
                <a:moveTo>
                  <a:pt x="337820" y="28956"/>
                </a:moveTo>
                <a:lnTo>
                  <a:pt x="86867" y="28956"/>
                </a:lnTo>
                <a:lnTo>
                  <a:pt x="86867" y="57912"/>
                </a:lnTo>
                <a:lnTo>
                  <a:pt x="337820" y="57912"/>
                </a:lnTo>
                <a:lnTo>
                  <a:pt x="337820" y="28956"/>
                </a:lnTo>
                <a:close/>
              </a:path>
            </a:pathLst>
          </a:custGeom>
          <a:solidFill>
            <a:srgbClr val="60C2E4"/>
          </a:solidFill>
        </p:spPr>
        <p:txBody>
          <a:bodyPr wrap="square" lIns="0" tIns="0" rIns="0" bIns="0" rtlCol="0"/>
          <a:lstStyle/>
          <a:p/>
        </p:txBody>
      </p:sp>
      <p:sp>
        <p:nvSpPr>
          <p:cNvPr id="217" name="object 217"/>
          <p:cNvSpPr/>
          <p:nvPr/>
        </p:nvSpPr>
        <p:spPr>
          <a:xfrm>
            <a:off x="1587246" y="4154423"/>
            <a:ext cx="337820" cy="86995"/>
          </a:xfrm>
          <a:custGeom>
            <a:avLst/>
            <a:gdLst/>
            <a:ahLst/>
            <a:cxnLst/>
            <a:rect l="l" t="t" r="r" b="b"/>
            <a:pathLst>
              <a:path w="337819" h="86995">
                <a:moveTo>
                  <a:pt x="250952" y="0"/>
                </a:moveTo>
                <a:lnTo>
                  <a:pt x="250952" y="86868"/>
                </a:lnTo>
                <a:lnTo>
                  <a:pt x="308863" y="57912"/>
                </a:lnTo>
                <a:lnTo>
                  <a:pt x="265429" y="57912"/>
                </a:lnTo>
                <a:lnTo>
                  <a:pt x="265429" y="28956"/>
                </a:lnTo>
                <a:lnTo>
                  <a:pt x="308864" y="28956"/>
                </a:lnTo>
                <a:lnTo>
                  <a:pt x="250952" y="0"/>
                </a:lnTo>
                <a:close/>
              </a:path>
              <a:path w="337819" h="86995">
                <a:moveTo>
                  <a:pt x="250952" y="28956"/>
                </a:moveTo>
                <a:lnTo>
                  <a:pt x="0" y="28956"/>
                </a:lnTo>
                <a:lnTo>
                  <a:pt x="0" y="57912"/>
                </a:lnTo>
                <a:lnTo>
                  <a:pt x="250952" y="57912"/>
                </a:lnTo>
                <a:lnTo>
                  <a:pt x="250952" y="28956"/>
                </a:lnTo>
                <a:close/>
              </a:path>
              <a:path w="337819" h="86995">
                <a:moveTo>
                  <a:pt x="308864" y="28956"/>
                </a:moveTo>
                <a:lnTo>
                  <a:pt x="265429" y="28956"/>
                </a:lnTo>
                <a:lnTo>
                  <a:pt x="265429" y="57912"/>
                </a:lnTo>
                <a:lnTo>
                  <a:pt x="308863" y="57912"/>
                </a:lnTo>
                <a:lnTo>
                  <a:pt x="337820" y="43433"/>
                </a:lnTo>
                <a:lnTo>
                  <a:pt x="308864" y="28956"/>
                </a:lnTo>
                <a:close/>
              </a:path>
            </a:pathLst>
          </a:custGeom>
          <a:solidFill>
            <a:srgbClr val="1AADDC"/>
          </a:solidFill>
        </p:spPr>
        <p:txBody>
          <a:bodyPr wrap="square" lIns="0" tIns="0" rIns="0" bIns="0" rtlCol="0"/>
          <a:lstStyle/>
          <a:p/>
        </p:txBody>
      </p:sp>
      <p:sp>
        <p:nvSpPr>
          <p:cNvPr id="218" name="object 218"/>
          <p:cNvSpPr/>
          <p:nvPr/>
        </p:nvSpPr>
        <p:spPr>
          <a:xfrm>
            <a:off x="1587246" y="4329684"/>
            <a:ext cx="337820" cy="86995"/>
          </a:xfrm>
          <a:custGeom>
            <a:avLst/>
            <a:gdLst/>
            <a:ahLst/>
            <a:cxnLst/>
            <a:rect l="l" t="t" r="r" b="b"/>
            <a:pathLst>
              <a:path w="337819" h="86995">
                <a:moveTo>
                  <a:pt x="86867" y="0"/>
                </a:moveTo>
                <a:lnTo>
                  <a:pt x="0" y="43434"/>
                </a:lnTo>
                <a:lnTo>
                  <a:pt x="86867" y="86868"/>
                </a:lnTo>
                <a:lnTo>
                  <a:pt x="86867" y="57912"/>
                </a:lnTo>
                <a:lnTo>
                  <a:pt x="72390" y="57912"/>
                </a:lnTo>
                <a:lnTo>
                  <a:pt x="72390" y="28956"/>
                </a:lnTo>
                <a:lnTo>
                  <a:pt x="86867" y="28956"/>
                </a:lnTo>
                <a:lnTo>
                  <a:pt x="86867" y="0"/>
                </a:lnTo>
                <a:close/>
              </a:path>
              <a:path w="337819" h="86995">
                <a:moveTo>
                  <a:pt x="86867" y="28956"/>
                </a:moveTo>
                <a:lnTo>
                  <a:pt x="72390" y="28956"/>
                </a:lnTo>
                <a:lnTo>
                  <a:pt x="72390" y="57912"/>
                </a:lnTo>
                <a:lnTo>
                  <a:pt x="86867" y="57912"/>
                </a:lnTo>
                <a:lnTo>
                  <a:pt x="86867" y="28956"/>
                </a:lnTo>
                <a:close/>
              </a:path>
              <a:path w="337819" h="86995">
                <a:moveTo>
                  <a:pt x="337820" y="28956"/>
                </a:moveTo>
                <a:lnTo>
                  <a:pt x="86867" y="28956"/>
                </a:lnTo>
                <a:lnTo>
                  <a:pt x="86867" y="57912"/>
                </a:lnTo>
                <a:lnTo>
                  <a:pt x="337820" y="57912"/>
                </a:lnTo>
                <a:lnTo>
                  <a:pt x="337820" y="28956"/>
                </a:lnTo>
                <a:close/>
              </a:path>
            </a:pathLst>
          </a:custGeom>
          <a:solidFill>
            <a:srgbClr val="60C2E4"/>
          </a:solidFill>
        </p:spPr>
        <p:txBody>
          <a:bodyPr wrap="square" lIns="0" tIns="0" rIns="0" bIns="0" rtlCol="0"/>
          <a:lstStyle/>
          <a:p/>
        </p:txBody>
      </p:sp>
      <p:sp>
        <p:nvSpPr>
          <p:cNvPr id="219" name="object 219"/>
          <p:cNvSpPr/>
          <p:nvPr/>
        </p:nvSpPr>
        <p:spPr>
          <a:xfrm>
            <a:off x="867155" y="1182624"/>
            <a:ext cx="6502400" cy="178435"/>
          </a:xfrm>
          <a:custGeom>
            <a:avLst/>
            <a:gdLst/>
            <a:ahLst/>
            <a:cxnLst/>
            <a:rect l="l" t="t" r="r" b="b"/>
            <a:pathLst>
              <a:path w="6502400" h="178434">
                <a:moveTo>
                  <a:pt x="6472936" y="0"/>
                </a:moveTo>
                <a:lnTo>
                  <a:pt x="0" y="0"/>
                </a:lnTo>
                <a:lnTo>
                  <a:pt x="0" y="178053"/>
                </a:lnTo>
                <a:lnTo>
                  <a:pt x="28956" y="178053"/>
                </a:lnTo>
                <a:lnTo>
                  <a:pt x="28956" y="28955"/>
                </a:lnTo>
                <a:lnTo>
                  <a:pt x="14478" y="28955"/>
                </a:lnTo>
                <a:lnTo>
                  <a:pt x="28956" y="14477"/>
                </a:lnTo>
                <a:lnTo>
                  <a:pt x="6472936" y="14477"/>
                </a:lnTo>
                <a:lnTo>
                  <a:pt x="6472936" y="0"/>
                </a:lnTo>
                <a:close/>
              </a:path>
              <a:path w="6502400" h="178434">
                <a:moveTo>
                  <a:pt x="6443980" y="78486"/>
                </a:moveTo>
                <a:lnTo>
                  <a:pt x="6415024" y="78486"/>
                </a:lnTo>
                <a:lnTo>
                  <a:pt x="6458458" y="165353"/>
                </a:lnTo>
                <a:lnTo>
                  <a:pt x="6494653" y="92963"/>
                </a:lnTo>
                <a:lnTo>
                  <a:pt x="6443980" y="92963"/>
                </a:lnTo>
                <a:lnTo>
                  <a:pt x="6443980" y="78486"/>
                </a:lnTo>
                <a:close/>
              </a:path>
              <a:path w="6502400" h="178434">
                <a:moveTo>
                  <a:pt x="6443980" y="14477"/>
                </a:moveTo>
                <a:lnTo>
                  <a:pt x="6443980" y="92963"/>
                </a:lnTo>
                <a:lnTo>
                  <a:pt x="6472936" y="92963"/>
                </a:lnTo>
                <a:lnTo>
                  <a:pt x="6472936" y="28955"/>
                </a:lnTo>
                <a:lnTo>
                  <a:pt x="6458458" y="28955"/>
                </a:lnTo>
                <a:lnTo>
                  <a:pt x="6443980" y="14477"/>
                </a:lnTo>
                <a:close/>
              </a:path>
              <a:path w="6502400" h="178434">
                <a:moveTo>
                  <a:pt x="6501892" y="78486"/>
                </a:moveTo>
                <a:lnTo>
                  <a:pt x="6472936" y="78486"/>
                </a:lnTo>
                <a:lnTo>
                  <a:pt x="6472936" y="92963"/>
                </a:lnTo>
                <a:lnTo>
                  <a:pt x="6494653" y="92963"/>
                </a:lnTo>
                <a:lnTo>
                  <a:pt x="6501892" y="78486"/>
                </a:lnTo>
                <a:close/>
              </a:path>
              <a:path w="6502400" h="178434">
                <a:moveTo>
                  <a:pt x="28956" y="14477"/>
                </a:moveTo>
                <a:lnTo>
                  <a:pt x="14478" y="28955"/>
                </a:lnTo>
                <a:lnTo>
                  <a:pt x="28956" y="28955"/>
                </a:lnTo>
                <a:lnTo>
                  <a:pt x="28956" y="14477"/>
                </a:lnTo>
                <a:close/>
              </a:path>
              <a:path w="6502400" h="178434">
                <a:moveTo>
                  <a:pt x="6443980" y="14477"/>
                </a:moveTo>
                <a:lnTo>
                  <a:pt x="28956" y="14477"/>
                </a:lnTo>
                <a:lnTo>
                  <a:pt x="28956" y="28955"/>
                </a:lnTo>
                <a:lnTo>
                  <a:pt x="6443980" y="28955"/>
                </a:lnTo>
                <a:lnTo>
                  <a:pt x="6443980" y="14477"/>
                </a:lnTo>
                <a:close/>
              </a:path>
              <a:path w="6502400" h="178434">
                <a:moveTo>
                  <a:pt x="6472936" y="14477"/>
                </a:moveTo>
                <a:lnTo>
                  <a:pt x="6443980" y="14477"/>
                </a:lnTo>
                <a:lnTo>
                  <a:pt x="6458458" y="28955"/>
                </a:lnTo>
                <a:lnTo>
                  <a:pt x="6472936" y="28955"/>
                </a:lnTo>
                <a:lnTo>
                  <a:pt x="6472936" y="14477"/>
                </a:lnTo>
                <a:close/>
              </a:path>
            </a:pathLst>
          </a:custGeom>
          <a:solidFill>
            <a:srgbClr val="1C9ED2"/>
          </a:solidFill>
        </p:spPr>
        <p:txBody>
          <a:bodyPr wrap="square" lIns="0" tIns="0" rIns="0" bIns="0" rtlCol="0"/>
          <a:lstStyle/>
          <a:p/>
        </p:txBody>
      </p:sp>
      <p:sp>
        <p:nvSpPr>
          <p:cNvPr id="220" name="object 220"/>
          <p:cNvSpPr/>
          <p:nvPr/>
        </p:nvSpPr>
        <p:spPr>
          <a:xfrm>
            <a:off x="5421629" y="2354579"/>
            <a:ext cx="337820" cy="86995"/>
          </a:xfrm>
          <a:custGeom>
            <a:avLst/>
            <a:gdLst/>
            <a:ahLst/>
            <a:cxnLst/>
            <a:rect l="l" t="t" r="r" b="b"/>
            <a:pathLst>
              <a:path w="337820" h="86994">
                <a:moveTo>
                  <a:pt x="250952" y="0"/>
                </a:moveTo>
                <a:lnTo>
                  <a:pt x="250952" y="86868"/>
                </a:lnTo>
                <a:lnTo>
                  <a:pt x="308864" y="57912"/>
                </a:lnTo>
                <a:lnTo>
                  <a:pt x="265430" y="57912"/>
                </a:lnTo>
                <a:lnTo>
                  <a:pt x="265430" y="28956"/>
                </a:lnTo>
                <a:lnTo>
                  <a:pt x="308864" y="28956"/>
                </a:lnTo>
                <a:lnTo>
                  <a:pt x="250952" y="0"/>
                </a:lnTo>
                <a:close/>
              </a:path>
              <a:path w="337820" h="86994">
                <a:moveTo>
                  <a:pt x="250952" y="28956"/>
                </a:moveTo>
                <a:lnTo>
                  <a:pt x="0" y="28956"/>
                </a:lnTo>
                <a:lnTo>
                  <a:pt x="0" y="57912"/>
                </a:lnTo>
                <a:lnTo>
                  <a:pt x="250952" y="57912"/>
                </a:lnTo>
                <a:lnTo>
                  <a:pt x="250952" y="28956"/>
                </a:lnTo>
                <a:close/>
              </a:path>
              <a:path w="337820" h="86994">
                <a:moveTo>
                  <a:pt x="308864" y="28956"/>
                </a:moveTo>
                <a:lnTo>
                  <a:pt x="265430" y="28956"/>
                </a:lnTo>
                <a:lnTo>
                  <a:pt x="265430" y="57912"/>
                </a:lnTo>
                <a:lnTo>
                  <a:pt x="308864" y="57912"/>
                </a:lnTo>
                <a:lnTo>
                  <a:pt x="337820" y="43434"/>
                </a:lnTo>
                <a:lnTo>
                  <a:pt x="308864" y="28956"/>
                </a:lnTo>
                <a:close/>
              </a:path>
            </a:pathLst>
          </a:custGeom>
          <a:solidFill>
            <a:srgbClr val="52B5DC"/>
          </a:solidFill>
        </p:spPr>
        <p:txBody>
          <a:bodyPr wrap="square" lIns="0" tIns="0" rIns="0" bIns="0" rtlCol="0"/>
          <a:lstStyle/>
          <a:p/>
        </p:txBody>
      </p:sp>
      <p:sp>
        <p:nvSpPr>
          <p:cNvPr id="221" name="object 221"/>
          <p:cNvSpPr/>
          <p:nvPr/>
        </p:nvSpPr>
        <p:spPr>
          <a:xfrm>
            <a:off x="5421629" y="4017264"/>
            <a:ext cx="337820" cy="86995"/>
          </a:xfrm>
          <a:custGeom>
            <a:avLst/>
            <a:gdLst/>
            <a:ahLst/>
            <a:cxnLst/>
            <a:rect l="l" t="t" r="r" b="b"/>
            <a:pathLst>
              <a:path w="337820" h="86995">
                <a:moveTo>
                  <a:pt x="250952" y="0"/>
                </a:moveTo>
                <a:lnTo>
                  <a:pt x="250952" y="86868"/>
                </a:lnTo>
                <a:lnTo>
                  <a:pt x="308864" y="57912"/>
                </a:lnTo>
                <a:lnTo>
                  <a:pt x="265430" y="57912"/>
                </a:lnTo>
                <a:lnTo>
                  <a:pt x="265430" y="28956"/>
                </a:lnTo>
                <a:lnTo>
                  <a:pt x="308863" y="28956"/>
                </a:lnTo>
                <a:lnTo>
                  <a:pt x="250952" y="0"/>
                </a:lnTo>
                <a:close/>
              </a:path>
              <a:path w="337820" h="86995">
                <a:moveTo>
                  <a:pt x="250952" y="28956"/>
                </a:moveTo>
                <a:lnTo>
                  <a:pt x="0" y="28956"/>
                </a:lnTo>
                <a:lnTo>
                  <a:pt x="0" y="57912"/>
                </a:lnTo>
                <a:lnTo>
                  <a:pt x="250952" y="57912"/>
                </a:lnTo>
                <a:lnTo>
                  <a:pt x="250952" y="28956"/>
                </a:lnTo>
                <a:close/>
              </a:path>
              <a:path w="337820" h="86995">
                <a:moveTo>
                  <a:pt x="308863" y="28956"/>
                </a:moveTo>
                <a:lnTo>
                  <a:pt x="265430" y="28956"/>
                </a:lnTo>
                <a:lnTo>
                  <a:pt x="265430" y="57912"/>
                </a:lnTo>
                <a:lnTo>
                  <a:pt x="308864" y="57912"/>
                </a:lnTo>
                <a:lnTo>
                  <a:pt x="337820" y="43434"/>
                </a:lnTo>
                <a:lnTo>
                  <a:pt x="308863" y="28956"/>
                </a:lnTo>
                <a:close/>
              </a:path>
            </a:pathLst>
          </a:custGeom>
          <a:solidFill>
            <a:srgbClr val="52B5DC"/>
          </a:solidFill>
        </p:spPr>
        <p:txBody>
          <a:bodyPr wrap="square" lIns="0" tIns="0" rIns="0" bIns="0" rtlCol="0"/>
          <a:lstStyle/>
          <a:p/>
        </p:txBody>
      </p:sp>
      <p:sp>
        <p:nvSpPr>
          <p:cNvPr id="222" name="object 222"/>
          <p:cNvSpPr/>
          <p:nvPr/>
        </p:nvSpPr>
        <p:spPr>
          <a:xfrm>
            <a:off x="2194560" y="4332732"/>
            <a:ext cx="560832" cy="205739"/>
          </a:xfrm>
          <a:prstGeom prst="rect">
            <a:avLst/>
          </a:prstGeom>
          <a:blipFill>
            <a:blip r:embed="rId130" cstate="print"/>
            <a:stretch>
              <a:fillRect/>
            </a:stretch>
          </a:blipFill>
        </p:spPr>
        <p:txBody>
          <a:bodyPr wrap="square" lIns="0" tIns="0" rIns="0" bIns="0" rtlCol="0"/>
          <a:lstStyle/>
          <a:p/>
        </p:txBody>
      </p:sp>
      <p:sp>
        <p:nvSpPr>
          <p:cNvPr id="223" name="object 223"/>
          <p:cNvSpPr/>
          <p:nvPr/>
        </p:nvSpPr>
        <p:spPr>
          <a:xfrm>
            <a:off x="3569208" y="2318004"/>
            <a:ext cx="603504" cy="562356"/>
          </a:xfrm>
          <a:prstGeom prst="rect">
            <a:avLst/>
          </a:prstGeom>
          <a:blipFill>
            <a:blip r:embed="rId131" cstate="print"/>
            <a:stretch>
              <a:fillRect/>
            </a:stretch>
          </a:blipFill>
        </p:spPr>
        <p:txBody>
          <a:bodyPr wrap="square" lIns="0" tIns="0" rIns="0" bIns="0" rtlCol="0"/>
          <a:lstStyle/>
          <a:p/>
        </p:txBody>
      </p:sp>
      <p:sp>
        <p:nvSpPr>
          <p:cNvPr id="224" name="object 224"/>
          <p:cNvSpPr/>
          <p:nvPr/>
        </p:nvSpPr>
        <p:spPr>
          <a:xfrm>
            <a:off x="3555491" y="3214116"/>
            <a:ext cx="658367" cy="149351"/>
          </a:xfrm>
          <a:prstGeom prst="rect">
            <a:avLst/>
          </a:prstGeom>
          <a:blipFill>
            <a:blip r:embed="rId132" cstate="print"/>
            <a:stretch>
              <a:fillRect/>
            </a:stretch>
          </a:blipFill>
        </p:spPr>
        <p:txBody>
          <a:bodyPr wrap="square" lIns="0" tIns="0" rIns="0" bIns="0" rtlCol="0"/>
          <a:lstStyle/>
          <a:p/>
        </p:txBody>
      </p:sp>
      <p:sp>
        <p:nvSpPr>
          <p:cNvPr id="225" name="object 225"/>
          <p:cNvSpPr/>
          <p:nvPr/>
        </p:nvSpPr>
        <p:spPr>
          <a:xfrm>
            <a:off x="2766060" y="2683764"/>
            <a:ext cx="353568" cy="149351"/>
          </a:xfrm>
          <a:prstGeom prst="rect">
            <a:avLst/>
          </a:prstGeom>
          <a:blipFill>
            <a:blip r:embed="rId133" cstate="print"/>
            <a:stretch>
              <a:fillRect/>
            </a:stretch>
          </a:blipFill>
        </p:spPr>
        <p:txBody>
          <a:bodyPr wrap="square" lIns="0" tIns="0" rIns="0" bIns="0" rtlCol="0"/>
          <a:lstStyle/>
          <a:p/>
        </p:txBody>
      </p:sp>
      <p:sp>
        <p:nvSpPr>
          <p:cNvPr id="226" name="object 226"/>
          <p:cNvSpPr/>
          <p:nvPr/>
        </p:nvSpPr>
        <p:spPr>
          <a:xfrm>
            <a:off x="4370832" y="1804416"/>
            <a:ext cx="379475" cy="106679"/>
          </a:xfrm>
          <a:prstGeom prst="rect">
            <a:avLst/>
          </a:prstGeom>
          <a:blipFill>
            <a:blip r:embed="rId134" cstate="print"/>
            <a:stretch>
              <a:fillRect/>
            </a:stretch>
          </a:blipFill>
        </p:spPr>
        <p:txBody>
          <a:bodyPr wrap="square" lIns="0" tIns="0" rIns="0" bIns="0" rtlCol="0"/>
          <a:lstStyle/>
          <a:p/>
        </p:txBody>
      </p:sp>
      <p:sp>
        <p:nvSpPr>
          <p:cNvPr id="227" name="object 227"/>
          <p:cNvSpPr/>
          <p:nvPr/>
        </p:nvSpPr>
        <p:spPr>
          <a:xfrm>
            <a:off x="3832859" y="1790700"/>
            <a:ext cx="449579" cy="158496"/>
          </a:xfrm>
          <a:prstGeom prst="rect">
            <a:avLst/>
          </a:prstGeom>
          <a:blipFill>
            <a:blip r:embed="rId135" cstate="print"/>
            <a:stretch>
              <a:fillRect/>
            </a:stretch>
          </a:blipFill>
        </p:spPr>
        <p:txBody>
          <a:bodyPr wrap="square" lIns="0" tIns="0" rIns="0" bIns="0" rtlCol="0"/>
          <a:lstStyle/>
          <a:p/>
        </p:txBody>
      </p:sp>
      <p:sp>
        <p:nvSpPr>
          <p:cNvPr id="228" name="object 228"/>
          <p:cNvSpPr/>
          <p:nvPr/>
        </p:nvSpPr>
        <p:spPr>
          <a:xfrm>
            <a:off x="4616196" y="2724911"/>
            <a:ext cx="327660" cy="149351"/>
          </a:xfrm>
          <a:prstGeom prst="rect">
            <a:avLst/>
          </a:prstGeom>
          <a:blipFill>
            <a:blip r:embed="rId136" cstate="print"/>
            <a:stretch>
              <a:fillRect/>
            </a:stretch>
          </a:blipFill>
        </p:spPr>
        <p:txBody>
          <a:bodyPr wrap="square" lIns="0" tIns="0" rIns="0" bIns="0" rtlCol="0"/>
          <a:lstStyle/>
          <a:p/>
        </p:txBody>
      </p:sp>
      <p:sp>
        <p:nvSpPr>
          <p:cNvPr id="229" name="object 229"/>
          <p:cNvSpPr/>
          <p:nvPr/>
        </p:nvSpPr>
        <p:spPr>
          <a:xfrm>
            <a:off x="4948428" y="1950720"/>
            <a:ext cx="330708" cy="187451"/>
          </a:xfrm>
          <a:prstGeom prst="rect">
            <a:avLst/>
          </a:prstGeom>
          <a:blipFill>
            <a:blip r:embed="rId137" cstate="print"/>
            <a:stretch>
              <a:fillRect/>
            </a:stretch>
          </a:blipFill>
        </p:spPr>
        <p:txBody>
          <a:bodyPr wrap="square" lIns="0" tIns="0" rIns="0" bIns="0" rtlCol="0"/>
          <a:lstStyle/>
          <a:p/>
        </p:txBody>
      </p:sp>
      <p:sp>
        <p:nvSpPr>
          <p:cNvPr id="230" name="object 230"/>
          <p:cNvSpPr/>
          <p:nvPr/>
        </p:nvSpPr>
        <p:spPr>
          <a:xfrm>
            <a:off x="3753611" y="1979676"/>
            <a:ext cx="505967" cy="149351"/>
          </a:xfrm>
          <a:prstGeom prst="rect">
            <a:avLst/>
          </a:prstGeom>
          <a:blipFill>
            <a:blip r:embed="rId138" cstate="print"/>
            <a:stretch>
              <a:fillRect/>
            </a:stretch>
          </a:blipFill>
        </p:spPr>
        <p:txBody>
          <a:bodyPr wrap="square" lIns="0" tIns="0" rIns="0" bIns="0" rtlCol="0"/>
          <a:lstStyle/>
          <a:p/>
        </p:txBody>
      </p:sp>
      <p:sp>
        <p:nvSpPr>
          <p:cNvPr id="231" name="object 231"/>
          <p:cNvSpPr/>
          <p:nvPr/>
        </p:nvSpPr>
        <p:spPr>
          <a:xfrm>
            <a:off x="4291584" y="1979676"/>
            <a:ext cx="621791" cy="112775"/>
          </a:xfrm>
          <a:prstGeom prst="rect">
            <a:avLst/>
          </a:prstGeom>
          <a:blipFill>
            <a:blip r:embed="rId139" cstate="print"/>
            <a:stretch>
              <a:fillRect/>
            </a:stretch>
          </a:blipFill>
        </p:spPr>
        <p:txBody>
          <a:bodyPr wrap="square" lIns="0" tIns="0" rIns="0" bIns="0" rtlCol="0"/>
          <a:lstStyle/>
          <a:p/>
        </p:txBody>
      </p:sp>
      <p:sp>
        <p:nvSpPr>
          <p:cNvPr id="232" name="object 232"/>
          <p:cNvSpPr/>
          <p:nvPr/>
        </p:nvSpPr>
        <p:spPr>
          <a:xfrm>
            <a:off x="2159507" y="2356104"/>
            <a:ext cx="533400" cy="150875"/>
          </a:xfrm>
          <a:prstGeom prst="rect">
            <a:avLst/>
          </a:prstGeom>
          <a:blipFill>
            <a:blip r:embed="rId140" cstate="print"/>
            <a:stretch>
              <a:fillRect/>
            </a:stretch>
          </a:blipFill>
        </p:spPr>
        <p:txBody>
          <a:bodyPr wrap="square" lIns="0" tIns="0" rIns="0" bIns="0" rtlCol="0"/>
          <a:lstStyle/>
          <a:p/>
        </p:txBody>
      </p:sp>
      <p:sp>
        <p:nvSpPr>
          <p:cNvPr id="233" name="object 233"/>
          <p:cNvSpPr/>
          <p:nvPr/>
        </p:nvSpPr>
        <p:spPr>
          <a:xfrm>
            <a:off x="2194560" y="2171700"/>
            <a:ext cx="528827" cy="131063"/>
          </a:xfrm>
          <a:prstGeom prst="rect">
            <a:avLst/>
          </a:prstGeom>
          <a:blipFill>
            <a:blip r:embed="rId141" cstate="print"/>
            <a:stretch>
              <a:fillRect/>
            </a:stretch>
          </a:blipFill>
        </p:spPr>
        <p:txBody>
          <a:bodyPr wrap="square" lIns="0" tIns="0" rIns="0" bIns="0" rtlCol="0"/>
          <a:lstStyle/>
          <a:p/>
        </p:txBody>
      </p:sp>
      <p:sp>
        <p:nvSpPr>
          <p:cNvPr id="234" name="object 234"/>
          <p:cNvSpPr/>
          <p:nvPr/>
        </p:nvSpPr>
        <p:spPr>
          <a:xfrm>
            <a:off x="2740151" y="2171700"/>
            <a:ext cx="463295" cy="131063"/>
          </a:xfrm>
          <a:prstGeom prst="rect">
            <a:avLst/>
          </a:prstGeom>
          <a:blipFill>
            <a:blip r:embed="rId142" cstate="print"/>
            <a:stretch>
              <a:fillRect/>
            </a:stretch>
          </a:blipFill>
        </p:spPr>
        <p:txBody>
          <a:bodyPr wrap="square" lIns="0" tIns="0" rIns="0" bIns="0" rtlCol="0"/>
          <a:lstStyle/>
          <a:p/>
        </p:txBody>
      </p:sp>
      <p:sp>
        <p:nvSpPr>
          <p:cNvPr id="235" name="object 235"/>
          <p:cNvSpPr/>
          <p:nvPr/>
        </p:nvSpPr>
        <p:spPr>
          <a:xfrm>
            <a:off x="2785872" y="1975104"/>
            <a:ext cx="798576" cy="149351"/>
          </a:xfrm>
          <a:prstGeom prst="rect">
            <a:avLst/>
          </a:prstGeom>
          <a:blipFill>
            <a:blip r:embed="rId143" cstate="print"/>
            <a:stretch>
              <a:fillRect/>
            </a:stretch>
          </a:blipFill>
        </p:spPr>
        <p:txBody>
          <a:bodyPr wrap="square" lIns="0" tIns="0" rIns="0" bIns="0" rtlCol="0"/>
          <a:lstStyle/>
          <a:p/>
        </p:txBody>
      </p:sp>
      <p:sp>
        <p:nvSpPr>
          <p:cNvPr id="236" name="object 236"/>
          <p:cNvSpPr/>
          <p:nvPr/>
        </p:nvSpPr>
        <p:spPr>
          <a:xfrm>
            <a:off x="3246120" y="2177795"/>
            <a:ext cx="342900" cy="149351"/>
          </a:xfrm>
          <a:prstGeom prst="rect">
            <a:avLst/>
          </a:prstGeom>
          <a:blipFill>
            <a:blip r:embed="rId144" cstate="print"/>
            <a:stretch>
              <a:fillRect/>
            </a:stretch>
          </a:blipFill>
        </p:spPr>
        <p:txBody>
          <a:bodyPr wrap="square" lIns="0" tIns="0" rIns="0" bIns="0" rtlCol="0"/>
          <a:lstStyle/>
          <a:p/>
        </p:txBody>
      </p:sp>
      <p:sp>
        <p:nvSpPr>
          <p:cNvPr id="237" name="object 237"/>
          <p:cNvSpPr/>
          <p:nvPr/>
        </p:nvSpPr>
        <p:spPr>
          <a:xfrm>
            <a:off x="4538471" y="2164079"/>
            <a:ext cx="399288" cy="150875"/>
          </a:xfrm>
          <a:prstGeom prst="rect">
            <a:avLst/>
          </a:prstGeom>
          <a:blipFill>
            <a:blip r:embed="rId145" cstate="print"/>
            <a:stretch>
              <a:fillRect/>
            </a:stretch>
          </a:blipFill>
        </p:spPr>
        <p:txBody>
          <a:bodyPr wrap="square" lIns="0" tIns="0" rIns="0" bIns="0" rtlCol="0"/>
          <a:lstStyle/>
          <a:p/>
        </p:txBody>
      </p:sp>
      <p:sp>
        <p:nvSpPr>
          <p:cNvPr id="238" name="object 238"/>
          <p:cNvSpPr/>
          <p:nvPr/>
        </p:nvSpPr>
        <p:spPr>
          <a:xfrm>
            <a:off x="4995671" y="2375916"/>
            <a:ext cx="288036" cy="126491"/>
          </a:xfrm>
          <a:prstGeom prst="rect">
            <a:avLst/>
          </a:prstGeom>
          <a:blipFill>
            <a:blip r:embed="rId146" cstate="print"/>
            <a:stretch>
              <a:fillRect/>
            </a:stretch>
          </a:blipFill>
        </p:spPr>
        <p:txBody>
          <a:bodyPr wrap="square" lIns="0" tIns="0" rIns="0" bIns="0" rtlCol="0"/>
          <a:lstStyle/>
          <a:p/>
        </p:txBody>
      </p:sp>
      <p:sp>
        <p:nvSpPr>
          <p:cNvPr id="239" name="object 239"/>
          <p:cNvSpPr/>
          <p:nvPr/>
        </p:nvSpPr>
        <p:spPr>
          <a:xfrm>
            <a:off x="2852927" y="2517648"/>
            <a:ext cx="373380" cy="112775"/>
          </a:xfrm>
          <a:prstGeom prst="rect">
            <a:avLst/>
          </a:prstGeom>
          <a:blipFill>
            <a:blip r:embed="rId147" cstate="print"/>
            <a:stretch>
              <a:fillRect/>
            </a:stretch>
          </a:blipFill>
        </p:spPr>
        <p:txBody>
          <a:bodyPr wrap="square" lIns="0" tIns="0" rIns="0" bIns="0" rtlCol="0"/>
          <a:lstStyle/>
          <a:p/>
        </p:txBody>
      </p:sp>
      <p:sp>
        <p:nvSpPr>
          <p:cNvPr id="240" name="object 240"/>
          <p:cNvSpPr/>
          <p:nvPr/>
        </p:nvSpPr>
        <p:spPr>
          <a:xfrm>
            <a:off x="2193035" y="2519172"/>
            <a:ext cx="609600" cy="112775"/>
          </a:xfrm>
          <a:prstGeom prst="rect">
            <a:avLst/>
          </a:prstGeom>
          <a:blipFill>
            <a:blip r:embed="rId148" cstate="print"/>
            <a:stretch>
              <a:fillRect/>
            </a:stretch>
          </a:blipFill>
        </p:spPr>
        <p:txBody>
          <a:bodyPr wrap="square" lIns="0" tIns="0" rIns="0" bIns="0" rtlCol="0"/>
          <a:lstStyle/>
          <a:p/>
        </p:txBody>
      </p:sp>
      <p:sp>
        <p:nvSpPr>
          <p:cNvPr id="241" name="object 241"/>
          <p:cNvSpPr/>
          <p:nvPr/>
        </p:nvSpPr>
        <p:spPr>
          <a:xfrm>
            <a:off x="2161032" y="2991611"/>
            <a:ext cx="423671" cy="150875"/>
          </a:xfrm>
          <a:prstGeom prst="rect">
            <a:avLst/>
          </a:prstGeom>
          <a:blipFill>
            <a:blip r:embed="rId149" cstate="print"/>
            <a:stretch>
              <a:fillRect/>
            </a:stretch>
          </a:blipFill>
        </p:spPr>
        <p:txBody>
          <a:bodyPr wrap="square" lIns="0" tIns="0" rIns="0" bIns="0" rtlCol="0"/>
          <a:lstStyle/>
          <a:p/>
        </p:txBody>
      </p:sp>
      <p:sp>
        <p:nvSpPr>
          <p:cNvPr id="242" name="object 242"/>
          <p:cNvSpPr/>
          <p:nvPr/>
        </p:nvSpPr>
        <p:spPr>
          <a:xfrm>
            <a:off x="2630423" y="3011423"/>
            <a:ext cx="443484" cy="150875"/>
          </a:xfrm>
          <a:prstGeom prst="rect">
            <a:avLst/>
          </a:prstGeom>
          <a:blipFill>
            <a:blip r:embed="rId150" cstate="print"/>
            <a:stretch>
              <a:fillRect/>
            </a:stretch>
          </a:blipFill>
        </p:spPr>
        <p:txBody>
          <a:bodyPr wrap="square" lIns="0" tIns="0" rIns="0" bIns="0" rtlCol="0"/>
          <a:lstStyle/>
          <a:p/>
        </p:txBody>
      </p:sp>
      <p:sp>
        <p:nvSpPr>
          <p:cNvPr id="243" name="object 243"/>
          <p:cNvSpPr/>
          <p:nvPr/>
        </p:nvSpPr>
        <p:spPr>
          <a:xfrm>
            <a:off x="4299203" y="3081527"/>
            <a:ext cx="504444" cy="126491"/>
          </a:xfrm>
          <a:prstGeom prst="rect">
            <a:avLst/>
          </a:prstGeom>
          <a:blipFill>
            <a:blip r:embed="rId151" cstate="print"/>
            <a:stretch>
              <a:fillRect/>
            </a:stretch>
          </a:blipFill>
        </p:spPr>
        <p:txBody>
          <a:bodyPr wrap="square" lIns="0" tIns="0" rIns="0" bIns="0" rtlCol="0"/>
          <a:lstStyle/>
          <a:p/>
        </p:txBody>
      </p:sp>
      <p:sp>
        <p:nvSpPr>
          <p:cNvPr id="244" name="object 244"/>
          <p:cNvSpPr/>
          <p:nvPr/>
        </p:nvSpPr>
        <p:spPr>
          <a:xfrm>
            <a:off x="3857244" y="1588604"/>
            <a:ext cx="353567" cy="167043"/>
          </a:xfrm>
          <a:prstGeom prst="rect">
            <a:avLst/>
          </a:prstGeom>
          <a:blipFill>
            <a:blip r:embed="rId152" cstate="print"/>
            <a:stretch>
              <a:fillRect/>
            </a:stretch>
          </a:blipFill>
        </p:spPr>
        <p:txBody>
          <a:bodyPr wrap="square" lIns="0" tIns="0" rIns="0" bIns="0" rtlCol="0"/>
          <a:lstStyle/>
          <a:p/>
        </p:txBody>
      </p:sp>
      <p:sp>
        <p:nvSpPr>
          <p:cNvPr id="245" name="object 245"/>
          <p:cNvSpPr/>
          <p:nvPr/>
        </p:nvSpPr>
        <p:spPr>
          <a:xfrm>
            <a:off x="2202179" y="3182111"/>
            <a:ext cx="457200" cy="150875"/>
          </a:xfrm>
          <a:prstGeom prst="rect">
            <a:avLst/>
          </a:prstGeom>
          <a:blipFill>
            <a:blip r:embed="rId153" cstate="print"/>
            <a:stretch>
              <a:fillRect/>
            </a:stretch>
          </a:blipFill>
        </p:spPr>
        <p:txBody>
          <a:bodyPr wrap="square" lIns="0" tIns="0" rIns="0" bIns="0" rtlCol="0"/>
          <a:lstStyle/>
          <a:p/>
        </p:txBody>
      </p:sp>
      <p:sp>
        <p:nvSpPr>
          <p:cNvPr id="246" name="object 246"/>
          <p:cNvSpPr/>
          <p:nvPr/>
        </p:nvSpPr>
        <p:spPr>
          <a:xfrm>
            <a:off x="4835652" y="3034283"/>
            <a:ext cx="429768" cy="169163"/>
          </a:xfrm>
          <a:prstGeom prst="rect">
            <a:avLst/>
          </a:prstGeom>
          <a:blipFill>
            <a:blip r:embed="rId154" cstate="print"/>
            <a:stretch>
              <a:fillRect/>
            </a:stretch>
          </a:blipFill>
        </p:spPr>
        <p:txBody>
          <a:bodyPr wrap="square" lIns="0" tIns="0" rIns="0" bIns="0" rtlCol="0"/>
          <a:lstStyle/>
          <a:p/>
        </p:txBody>
      </p:sp>
      <p:sp>
        <p:nvSpPr>
          <p:cNvPr id="247" name="object 247"/>
          <p:cNvSpPr/>
          <p:nvPr/>
        </p:nvSpPr>
        <p:spPr>
          <a:xfrm>
            <a:off x="2692907" y="3203448"/>
            <a:ext cx="371856" cy="150875"/>
          </a:xfrm>
          <a:prstGeom prst="rect">
            <a:avLst/>
          </a:prstGeom>
          <a:blipFill>
            <a:blip r:embed="rId155" cstate="print"/>
            <a:stretch>
              <a:fillRect/>
            </a:stretch>
          </a:blipFill>
        </p:spPr>
        <p:txBody>
          <a:bodyPr wrap="square" lIns="0" tIns="0" rIns="0" bIns="0" rtlCol="0"/>
          <a:lstStyle/>
          <a:p/>
        </p:txBody>
      </p:sp>
      <p:sp>
        <p:nvSpPr>
          <p:cNvPr id="248" name="object 248"/>
          <p:cNvSpPr/>
          <p:nvPr/>
        </p:nvSpPr>
        <p:spPr>
          <a:xfrm>
            <a:off x="3084576" y="3221735"/>
            <a:ext cx="400812" cy="106679"/>
          </a:xfrm>
          <a:prstGeom prst="rect">
            <a:avLst/>
          </a:prstGeom>
          <a:blipFill>
            <a:blip r:embed="rId156" cstate="print"/>
            <a:stretch>
              <a:fillRect/>
            </a:stretch>
          </a:blipFill>
        </p:spPr>
        <p:txBody>
          <a:bodyPr wrap="square" lIns="0" tIns="0" rIns="0" bIns="0" rtlCol="0"/>
          <a:lstStyle/>
          <a:p/>
        </p:txBody>
      </p:sp>
      <p:sp>
        <p:nvSpPr>
          <p:cNvPr id="249" name="object 249"/>
          <p:cNvSpPr/>
          <p:nvPr/>
        </p:nvSpPr>
        <p:spPr>
          <a:xfrm>
            <a:off x="4251959" y="3241548"/>
            <a:ext cx="425196" cy="150875"/>
          </a:xfrm>
          <a:prstGeom prst="rect">
            <a:avLst/>
          </a:prstGeom>
          <a:blipFill>
            <a:blip r:embed="rId157" cstate="print"/>
            <a:stretch>
              <a:fillRect/>
            </a:stretch>
          </a:blipFill>
        </p:spPr>
        <p:txBody>
          <a:bodyPr wrap="square" lIns="0" tIns="0" rIns="0" bIns="0" rtlCol="0"/>
          <a:lstStyle/>
          <a:p/>
        </p:txBody>
      </p:sp>
      <p:sp>
        <p:nvSpPr>
          <p:cNvPr id="250" name="object 250"/>
          <p:cNvSpPr/>
          <p:nvPr/>
        </p:nvSpPr>
        <p:spPr>
          <a:xfrm>
            <a:off x="2549651" y="3384803"/>
            <a:ext cx="342900" cy="150875"/>
          </a:xfrm>
          <a:prstGeom prst="rect">
            <a:avLst/>
          </a:prstGeom>
          <a:blipFill>
            <a:blip r:embed="rId158" cstate="print"/>
            <a:stretch>
              <a:fillRect/>
            </a:stretch>
          </a:blipFill>
        </p:spPr>
        <p:txBody>
          <a:bodyPr wrap="square" lIns="0" tIns="0" rIns="0" bIns="0" rtlCol="0"/>
          <a:lstStyle/>
          <a:p/>
        </p:txBody>
      </p:sp>
      <p:sp>
        <p:nvSpPr>
          <p:cNvPr id="251" name="object 251"/>
          <p:cNvSpPr/>
          <p:nvPr/>
        </p:nvSpPr>
        <p:spPr>
          <a:xfrm>
            <a:off x="4750308" y="3206495"/>
            <a:ext cx="522732" cy="150875"/>
          </a:xfrm>
          <a:prstGeom prst="rect">
            <a:avLst/>
          </a:prstGeom>
          <a:blipFill>
            <a:blip r:embed="rId159" cstate="print"/>
            <a:stretch>
              <a:fillRect/>
            </a:stretch>
          </a:blipFill>
        </p:spPr>
        <p:txBody>
          <a:bodyPr wrap="square" lIns="0" tIns="0" rIns="0" bIns="0" rtlCol="0"/>
          <a:lstStyle/>
          <a:p/>
        </p:txBody>
      </p:sp>
      <p:sp>
        <p:nvSpPr>
          <p:cNvPr id="252" name="object 252"/>
          <p:cNvSpPr/>
          <p:nvPr/>
        </p:nvSpPr>
        <p:spPr>
          <a:xfrm>
            <a:off x="2938272" y="3403091"/>
            <a:ext cx="611124" cy="73151"/>
          </a:xfrm>
          <a:prstGeom prst="rect">
            <a:avLst/>
          </a:prstGeom>
          <a:blipFill>
            <a:blip r:embed="rId160" cstate="print"/>
            <a:stretch>
              <a:fillRect/>
            </a:stretch>
          </a:blipFill>
        </p:spPr>
        <p:txBody>
          <a:bodyPr wrap="square" lIns="0" tIns="0" rIns="0" bIns="0" rtlCol="0"/>
          <a:lstStyle/>
          <a:p/>
        </p:txBody>
      </p:sp>
      <p:sp>
        <p:nvSpPr>
          <p:cNvPr id="253" name="object 253"/>
          <p:cNvSpPr/>
          <p:nvPr/>
        </p:nvSpPr>
        <p:spPr>
          <a:xfrm>
            <a:off x="3634740" y="3355847"/>
            <a:ext cx="382524" cy="169163"/>
          </a:xfrm>
          <a:prstGeom prst="rect">
            <a:avLst/>
          </a:prstGeom>
          <a:blipFill>
            <a:blip r:embed="rId161" cstate="print"/>
            <a:stretch>
              <a:fillRect/>
            </a:stretch>
          </a:blipFill>
        </p:spPr>
        <p:txBody>
          <a:bodyPr wrap="square" lIns="0" tIns="0" rIns="0" bIns="0" rtlCol="0"/>
          <a:lstStyle/>
          <a:p/>
        </p:txBody>
      </p:sp>
      <p:sp>
        <p:nvSpPr>
          <p:cNvPr id="254" name="object 254"/>
          <p:cNvSpPr/>
          <p:nvPr/>
        </p:nvSpPr>
        <p:spPr>
          <a:xfrm>
            <a:off x="4069079" y="3416810"/>
            <a:ext cx="99287" cy="94381"/>
          </a:xfrm>
          <a:prstGeom prst="rect">
            <a:avLst/>
          </a:prstGeom>
          <a:blipFill>
            <a:blip r:embed="rId162" cstate="print"/>
            <a:stretch>
              <a:fillRect/>
            </a:stretch>
          </a:blipFill>
        </p:spPr>
        <p:txBody>
          <a:bodyPr wrap="square" lIns="0" tIns="0" rIns="0" bIns="0" rtlCol="0"/>
          <a:lstStyle/>
          <a:p/>
        </p:txBody>
      </p:sp>
      <p:sp>
        <p:nvSpPr>
          <p:cNvPr id="255" name="object 255"/>
          <p:cNvSpPr/>
          <p:nvPr/>
        </p:nvSpPr>
        <p:spPr>
          <a:xfrm>
            <a:off x="4195815" y="3451266"/>
            <a:ext cx="63500" cy="43815"/>
          </a:xfrm>
          <a:custGeom>
            <a:avLst/>
            <a:gdLst/>
            <a:ahLst/>
            <a:cxnLst/>
            <a:rect l="l" t="t" r="r" b="b"/>
            <a:pathLst>
              <a:path w="63500" h="43814">
                <a:moveTo>
                  <a:pt x="56637" y="0"/>
                </a:moveTo>
                <a:lnTo>
                  <a:pt x="5867" y="0"/>
                </a:lnTo>
                <a:lnTo>
                  <a:pt x="0" y="6024"/>
                </a:lnTo>
                <a:lnTo>
                  <a:pt x="0" y="20706"/>
                </a:lnTo>
                <a:lnTo>
                  <a:pt x="6237" y="26856"/>
                </a:lnTo>
                <a:lnTo>
                  <a:pt x="51269" y="26856"/>
                </a:lnTo>
                <a:lnTo>
                  <a:pt x="52957" y="28471"/>
                </a:lnTo>
                <a:lnTo>
                  <a:pt x="52957" y="32144"/>
                </a:lnTo>
                <a:lnTo>
                  <a:pt x="51640" y="33633"/>
                </a:lnTo>
                <a:lnTo>
                  <a:pt x="3518" y="33633"/>
                </a:lnTo>
                <a:lnTo>
                  <a:pt x="3518" y="40803"/>
                </a:lnTo>
                <a:lnTo>
                  <a:pt x="6399" y="43674"/>
                </a:lnTo>
                <a:lnTo>
                  <a:pt x="57291" y="43674"/>
                </a:lnTo>
                <a:lnTo>
                  <a:pt x="63040" y="37775"/>
                </a:lnTo>
                <a:lnTo>
                  <a:pt x="63040" y="22966"/>
                </a:lnTo>
                <a:lnTo>
                  <a:pt x="56799" y="16813"/>
                </a:lnTo>
                <a:lnTo>
                  <a:pt x="11767" y="16813"/>
                </a:lnTo>
                <a:lnTo>
                  <a:pt x="10079" y="15201"/>
                </a:lnTo>
                <a:lnTo>
                  <a:pt x="10079" y="11526"/>
                </a:lnTo>
                <a:lnTo>
                  <a:pt x="11400" y="10038"/>
                </a:lnTo>
                <a:lnTo>
                  <a:pt x="59522" y="10038"/>
                </a:lnTo>
                <a:lnTo>
                  <a:pt x="59522" y="2870"/>
                </a:lnTo>
                <a:lnTo>
                  <a:pt x="56637" y="0"/>
                </a:lnTo>
                <a:close/>
              </a:path>
            </a:pathLst>
          </a:custGeom>
          <a:solidFill>
            <a:srgbClr val="1AEDFF"/>
          </a:solidFill>
        </p:spPr>
        <p:txBody>
          <a:bodyPr wrap="square" lIns="0" tIns="0" rIns="0" bIns="0" rtlCol="0"/>
          <a:lstStyle/>
          <a:p/>
        </p:txBody>
      </p:sp>
      <p:sp>
        <p:nvSpPr>
          <p:cNvPr id="256" name="object 256"/>
          <p:cNvSpPr/>
          <p:nvPr/>
        </p:nvSpPr>
        <p:spPr>
          <a:xfrm>
            <a:off x="4270558" y="3451263"/>
            <a:ext cx="62230" cy="43815"/>
          </a:xfrm>
          <a:custGeom>
            <a:avLst/>
            <a:gdLst/>
            <a:ahLst/>
            <a:cxnLst/>
            <a:rect l="l" t="t" r="r" b="b"/>
            <a:pathLst>
              <a:path w="62229" h="43814">
                <a:moveTo>
                  <a:pt x="10083" y="0"/>
                </a:moveTo>
                <a:lnTo>
                  <a:pt x="2885" y="0"/>
                </a:lnTo>
                <a:lnTo>
                  <a:pt x="0" y="2870"/>
                </a:lnTo>
                <a:lnTo>
                  <a:pt x="10" y="43677"/>
                </a:lnTo>
                <a:lnTo>
                  <a:pt x="10087" y="43677"/>
                </a:lnTo>
                <a:lnTo>
                  <a:pt x="10083" y="27008"/>
                </a:lnTo>
                <a:lnTo>
                  <a:pt x="11015" y="26624"/>
                </a:lnTo>
                <a:lnTo>
                  <a:pt x="61644" y="26624"/>
                </a:lnTo>
                <a:lnTo>
                  <a:pt x="61644" y="16767"/>
                </a:lnTo>
                <a:lnTo>
                  <a:pt x="10083" y="16767"/>
                </a:lnTo>
                <a:lnTo>
                  <a:pt x="10083" y="0"/>
                </a:lnTo>
                <a:close/>
              </a:path>
              <a:path w="62229" h="43814">
                <a:moveTo>
                  <a:pt x="61644" y="26624"/>
                </a:moveTo>
                <a:lnTo>
                  <a:pt x="51564" y="26624"/>
                </a:lnTo>
                <a:lnTo>
                  <a:pt x="51564" y="43677"/>
                </a:lnTo>
                <a:lnTo>
                  <a:pt x="58763" y="43677"/>
                </a:lnTo>
                <a:lnTo>
                  <a:pt x="61644" y="40806"/>
                </a:lnTo>
                <a:lnTo>
                  <a:pt x="61644" y="26624"/>
                </a:lnTo>
                <a:close/>
              </a:path>
              <a:path w="62229" h="43814">
                <a:moveTo>
                  <a:pt x="61644" y="0"/>
                </a:moveTo>
                <a:lnTo>
                  <a:pt x="51561" y="0"/>
                </a:lnTo>
                <a:lnTo>
                  <a:pt x="51564" y="16584"/>
                </a:lnTo>
                <a:lnTo>
                  <a:pt x="10083" y="16767"/>
                </a:lnTo>
                <a:lnTo>
                  <a:pt x="61644" y="16767"/>
                </a:lnTo>
                <a:lnTo>
                  <a:pt x="61644" y="0"/>
                </a:lnTo>
                <a:close/>
              </a:path>
            </a:pathLst>
          </a:custGeom>
          <a:solidFill>
            <a:srgbClr val="1AEDFF"/>
          </a:solidFill>
        </p:spPr>
        <p:txBody>
          <a:bodyPr wrap="square" lIns="0" tIns="0" rIns="0" bIns="0" rtlCol="0"/>
          <a:lstStyle/>
          <a:p/>
        </p:txBody>
      </p:sp>
      <p:sp>
        <p:nvSpPr>
          <p:cNvPr id="257" name="object 257"/>
          <p:cNvSpPr/>
          <p:nvPr/>
        </p:nvSpPr>
        <p:spPr>
          <a:xfrm>
            <a:off x="4417871" y="3451266"/>
            <a:ext cx="62230" cy="43815"/>
          </a:xfrm>
          <a:custGeom>
            <a:avLst/>
            <a:gdLst/>
            <a:ahLst/>
            <a:cxnLst/>
            <a:rect l="l" t="t" r="r" b="b"/>
            <a:pathLst>
              <a:path w="62229" h="43814">
                <a:moveTo>
                  <a:pt x="8317" y="0"/>
                </a:moveTo>
                <a:lnTo>
                  <a:pt x="2881" y="0"/>
                </a:lnTo>
                <a:lnTo>
                  <a:pt x="0" y="2867"/>
                </a:lnTo>
                <a:lnTo>
                  <a:pt x="0" y="43674"/>
                </a:lnTo>
                <a:lnTo>
                  <a:pt x="10079" y="43674"/>
                </a:lnTo>
                <a:lnTo>
                  <a:pt x="10079" y="13377"/>
                </a:lnTo>
                <a:lnTo>
                  <a:pt x="27562" y="13377"/>
                </a:lnTo>
                <a:lnTo>
                  <a:pt x="8317" y="0"/>
                </a:lnTo>
                <a:close/>
              </a:path>
              <a:path w="62229" h="43814">
                <a:moveTo>
                  <a:pt x="27562" y="13377"/>
                </a:moveTo>
                <a:lnTo>
                  <a:pt x="10079" y="13377"/>
                </a:lnTo>
                <a:lnTo>
                  <a:pt x="53647" y="43674"/>
                </a:lnTo>
                <a:lnTo>
                  <a:pt x="58756" y="43674"/>
                </a:lnTo>
                <a:lnTo>
                  <a:pt x="61633" y="40803"/>
                </a:lnTo>
                <a:lnTo>
                  <a:pt x="61633" y="30060"/>
                </a:lnTo>
                <a:lnTo>
                  <a:pt x="51561" y="30060"/>
                </a:lnTo>
                <a:lnTo>
                  <a:pt x="27562" y="13377"/>
                </a:lnTo>
                <a:close/>
              </a:path>
              <a:path w="62229" h="43814">
                <a:moveTo>
                  <a:pt x="61633" y="0"/>
                </a:moveTo>
                <a:lnTo>
                  <a:pt x="51561" y="0"/>
                </a:lnTo>
                <a:lnTo>
                  <a:pt x="51561" y="30060"/>
                </a:lnTo>
                <a:lnTo>
                  <a:pt x="61633" y="30060"/>
                </a:lnTo>
                <a:lnTo>
                  <a:pt x="61633" y="0"/>
                </a:lnTo>
                <a:close/>
              </a:path>
            </a:pathLst>
          </a:custGeom>
          <a:solidFill>
            <a:srgbClr val="1AEDFF"/>
          </a:solidFill>
        </p:spPr>
        <p:txBody>
          <a:bodyPr wrap="square" lIns="0" tIns="0" rIns="0" bIns="0" rtlCol="0"/>
          <a:lstStyle/>
          <a:p/>
        </p:txBody>
      </p:sp>
      <p:sp>
        <p:nvSpPr>
          <p:cNvPr id="258" name="object 258"/>
          <p:cNvSpPr/>
          <p:nvPr/>
        </p:nvSpPr>
        <p:spPr>
          <a:xfrm>
            <a:off x="4492671" y="3451266"/>
            <a:ext cx="62230" cy="43815"/>
          </a:xfrm>
          <a:custGeom>
            <a:avLst/>
            <a:gdLst/>
            <a:ahLst/>
            <a:cxnLst/>
            <a:rect l="l" t="t" r="r" b="b"/>
            <a:pathLst>
              <a:path w="62229" h="43814">
                <a:moveTo>
                  <a:pt x="8345" y="0"/>
                </a:moveTo>
                <a:lnTo>
                  <a:pt x="2913" y="0"/>
                </a:lnTo>
                <a:lnTo>
                  <a:pt x="0" y="2867"/>
                </a:lnTo>
                <a:lnTo>
                  <a:pt x="0" y="43674"/>
                </a:lnTo>
                <a:lnTo>
                  <a:pt x="10108" y="43674"/>
                </a:lnTo>
                <a:lnTo>
                  <a:pt x="10108" y="13377"/>
                </a:lnTo>
                <a:lnTo>
                  <a:pt x="27589" y="13377"/>
                </a:lnTo>
                <a:lnTo>
                  <a:pt x="8345" y="0"/>
                </a:lnTo>
                <a:close/>
              </a:path>
              <a:path w="62229" h="43814">
                <a:moveTo>
                  <a:pt x="27589" y="13377"/>
                </a:moveTo>
                <a:lnTo>
                  <a:pt x="10108" y="13377"/>
                </a:lnTo>
                <a:lnTo>
                  <a:pt x="53672" y="43674"/>
                </a:lnTo>
                <a:lnTo>
                  <a:pt x="58781" y="43674"/>
                </a:lnTo>
                <a:lnTo>
                  <a:pt x="61659" y="40803"/>
                </a:lnTo>
                <a:lnTo>
                  <a:pt x="61659" y="30060"/>
                </a:lnTo>
                <a:lnTo>
                  <a:pt x="51586" y="30060"/>
                </a:lnTo>
                <a:lnTo>
                  <a:pt x="27589" y="13377"/>
                </a:lnTo>
                <a:close/>
              </a:path>
              <a:path w="62229" h="43814">
                <a:moveTo>
                  <a:pt x="61659" y="0"/>
                </a:moveTo>
                <a:lnTo>
                  <a:pt x="51586" y="0"/>
                </a:lnTo>
                <a:lnTo>
                  <a:pt x="51586" y="30060"/>
                </a:lnTo>
                <a:lnTo>
                  <a:pt x="61659" y="30060"/>
                </a:lnTo>
                <a:lnTo>
                  <a:pt x="61659" y="0"/>
                </a:lnTo>
                <a:close/>
              </a:path>
            </a:pathLst>
          </a:custGeom>
          <a:solidFill>
            <a:srgbClr val="1AEDFF"/>
          </a:solidFill>
        </p:spPr>
        <p:txBody>
          <a:bodyPr wrap="square" lIns="0" tIns="0" rIns="0" bIns="0" rtlCol="0"/>
          <a:lstStyle/>
          <a:p/>
        </p:txBody>
      </p:sp>
      <p:sp>
        <p:nvSpPr>
          <p:cNvPr id="259" name="object 259"/>
          <p:cNvSpPr/>
          <p:nvPr/>
        </p:nvSpPr>
        <p:spPr>
          <a:xfrm>
            <a:off x="4642322" y="3451266"/>
            <a:ext cx="62230" cy="43815"/>
          </a:xfrm>
          <a:custGeom>
            <a:avLst/>
            <a:gdLst/>
            <a:ahLst/>
            <a:cxnLst/>
            <a:rect l="l" t="t" r="r" b="b"/>
            <a:pathLst>
              <a:path w="62229" h="43814">
                <a:moveTo>
                  <a:pt x="8309" y="0"/>
                </a:moveTo>
                <a:lnTo>
                  <a:pt x="2877" y="0"/>
                </a:lnTo>
                <a:lnTo>
                  <a:pt x="0" y="2867"/>
                </a:lnTo>
                <a:lnTo>
                  <a:pt x="0" y="43674"/>
                </a:lnTo>
                <a:lnTo>
                  <a:pt x="10072" y="43674"/>
                </a:lnTo>
                <a:lnTo>
                  <a:pt x="10072" y="13377"/>
                </a:lnTo>
                <a:lnTo>
                  <a:pt x="27553" y="13377"/>
                </a:lnTo>
                <a:lnTo>
                  <a:pt x="8309" y="0"/>
                </a:lnTo>
                <a:close/>
              </a:path>
              <a:path w="62229" h="43814">
                <a:moveTo>
                  <a:pt x="27553" y="13377"/>
                </a:moveTo>
                <a:lnTo>
                  <a:pt x="10072" y="13377"/>
                </a:lnTo>
                <a:lnTo>
                  <a:pt x="53672" y="43674"/>
                </a:lnTo>
                <a:lnTo>
                  <a:pt x="58781" y="43674"/>
                </a:lnTo>
                <a:lnTo>
                  <a:pt x="61659" y="40803"/>
                </a:lnTo>
                <a:lnTo>
                  <a:pt x="61659" y="30060"/>
                </a:lnTo>
                <a:lnTo>
                  <a:pt x="51550" y="30060"/>
                </a:lnTo>
                <a:lnTo>
                  <a:pt x="27553" y="13377"/>
                </a:lnTo>
                <a:close/>
              </a:path>
              <a:path w="62229" h="43814">
                <a:moveTo>
                  <a:pt x="61659" y="0"/>
                </a:moveTo>
                <a:lnTo>
                  <a:pt x="51550" y="0"/>
                </a:lnTo>
                <a:lnTo>
                  <a:pt x="51550" y="30060"/>
                </a:lnTo>
                <a:lnTo>
                  <a:pt x="61659" y="30060"/>
                </a:lnTo>
                <a:lnTo>
                  <a:pt x="61659" y="0"/>
                </a:lnTo>
                <a:close/>
              </a:path>
            </a:pathLst>
          </a:custGeom>
          <a:solidFill>
            <a:srgbClr val="1AEDFF"/>
          </a:solidFill>
        </p:spPr>
        <p:txBody>
          <a:bodyPr wrap="square" lIns="0" tIns="0" rIns="0" bIns="0" rtlCol="0"/>
          <a:lstStyle/>
          <a:p/>
        </p:txBody>
      </p:sp>
      <p:sp>
        <p:nvSpPr>
          <p:cNvPr id="260" name="object 260"/>
          <p:cNvSpPr/>
          <p:nvPr/>
        </p:nvSpPr>
        <p:spPr>
          <a:xfrm>
            <a:off x="4561201" y="3446839"/>
            <a:ext cx="71228" cy="49336"/>
          </a:xfrm>
          <a:prstGeom prst="rect">
            <a:avLst/>
          </a:prstGeom>
          <a:blipFill>
            <a:blip r:embed="rId163" cstate="print"/>
            <a:stretch>
              <a:fillRect/>
            </a:stretch>
          </a:blipFill>
        </p:spPr>
        <p:txBody>
          <a:bodyPr wrap="square" lIns="0" tIns="0" rIns="0" bIns="0" rtlCol="0"/>
          <a:lstStyle/>
          <a:p/>
        </p:txBody>
      </p:sp>
      <p:sp>
        <p:nvSpPr>
          <p:cNvPr id="261" name="object 261"/>
          <p:cNvSpPr/>
          <p:nvPr/>
        </p:nvSpPr>
        <p:spPr>
          <a:xfrm>
            <a:off x="4336725" y="3446839"/>
            <a:ext cx="71228" cy="49336"/>
          </a:xfrm>
          <a:prstGeom prst="rect">
            <a:avLst/>
          </a:prstGeom>
          <a:blipFill>
            <a:blip r:embed="rId164" cstate="print"/>
            <a:stretch>
              <a:fillRect/>
            </a:stretch>
          </a:blipFill>
        </p:spPr>
        <p:txBody>
          <a:bodyPr wrap="square" lIns="0" tIns="0" rIns="0" bIns="0" rtlCol="0"/>
          <a:lstStyle/>
          <a:p/>
        </p:txBody>
      </p:sp>
      <p:sp>
        <p:nvSpPr>
          <p:cNvPr id="262" name="object 262"/>
          <p:cNvSpPr/>
          <p:nvPr/>
        </p:nvSpPr>
        <p:spPr>
          <a:xfrm>
            <a:off x="4712292" y="3446839"/>
            <a:ext cx="110079" cy="49336"/>
          </a:xfrm>
          <a:prstGeom prst="rect">
            <a:avLst/>
          </a:prstGeom>
          <a:blipFill>
            <a:blip r:embed="rId165" cstate="print"/>
            <a:stretch>
              <a:fillRect/>
            </a:stretch>
          </a:blipFill>
        </p:spPr>
        <p:txBody>
          <a:bodyPr wrap="square" lIns="0" tIns="0" rIns="0" bIns="0" rtlCol="0"/>
          <a:lstStyle/>
          <a:p/>
        </p:txBody>
      </p:sp>
      <p:sp>
        <p:nvSpPr>
          <p:cNvPr id="263" name="object 263"/>
          <p:cNvSpPr/>
          <p:nvPr/>
        </p:nvSpPr>
        <p:spPr>
          <a:xfrm>
            <a:off x="4831079" y="2545079"/>
            <a:ext cx="431291" cy="114300"/>
          </a:xfrm>
          <a:prstGeom prst="rect">
            <a:avLst/>
          </a:prstGeom>
          <a:blipFill>
            <a:blip r:embed="rId166" cstate="print"/>
            <a:stretch>
              <a:fillRect/>
            </a:stretch>
          </a:blipFill>
        </p:spPr>
        <p:txBody>
          <a:bodyPr wrap="square" lIns="0" tIns="0" rIns="0" bIns="0" rtlCol="0"/>
          <a:lstStyle/>
          <a:p/>
        </p:txBody>
      </p:sp>
      <p:sp>
        <p:nvSpPr>
          <p:cNvPr id="264" name="object 264"/>
          <p:cNvSpPr/>
          <p:nvPr/>
        </p:nvSpPr>
        <p:spPr>
          <a:xfrm>
            <a:off x="3334511" y="1623060"/>
            <a:ext cx="460248" cy="108203"/>
          </a:xfrm>
          <a:prstGeom prst="rect">
            <a:avLst/>
          </a:prstGeom>
          <a:blipFill>
            <a:blip r:embed="rId167" cstate="print"/>
            <a:stretch>
              <a:fillRect/>
            </a:stretch>
          </a:blipFill>
        </p:spPr>
        <p:txBody>
          <a:bodyPr wrap="square" lIns="0" tIns="0" rIns="0" bIns="0" rtlCol="0"/>
          <a:lstStyle/>
          <a:p/>
        </p:txBody>
      </p:sp>
      <p:sp>
        <p:nvSpPr>
          <p:cNvPr id="265" name="object 265"/>
          <p:cNvSpPr/>
          <p:nvPr/>
        </p:nvSpPr>
        <p:spPr>
          <a:xfrm>
            <a:off x="3704844" y="3092195"/>
            <a:ext cx="541020" cy="105155"/>
          </a:xfrm>
          <a:prstGeom prst="rect">
            <a:avLst/>
          </a:prstGeom>
          <a:blipFill>
            <a:blip r:embed="rId168" cstate="print"/>
            <a:stretch>
              <a:fillRect/>
            </a:stretch>
          </a:blipFill>
        </p:spPr>
        <p:txBody>
          <a:bodyPr wrap="square" lIns="0" tIns="0" rIns="0" bIns="0" rtlCol="0"/>
          <a:lstStyle/>
          <a:p/>
        </p:txBody>
      </p:sp>
      <p:sp>
        <p:nvSpPr>
          <p:cNvPr id="266" name="object 266"/>
          <p:cNvSpPr/>
          <p:nvPr/>
        </p:nvSpPr>
        <p:spPr>
          <a:xfrm>
            <a:off x="5788914" y="4760214"/>
            <a:ext cx="3190240" cy="576580"/>
          </a:xfrm>
          <a:custGeom>
            <a:avLst/>
            <a:gdLst/>
            <a:ahLst/>
            <a:cxnLst/>
            <a:rect l="l" t="t" r="r" b="b"/>
            <a:pathLst>
              <a:path w="3190240" h="576579">
                <a:moveTo>
                  <a:pt x="0" y="17144"/>
                </a:moveTo>
                <a:lnTo>
                  <a:pt x="0" y="7619"/>
                </a:lnTo>
                <a:lnTo>
                  <a:pt x="7620" y="0"/>
                </a:lnTo>
                <a:lnTo>
                  <a:pt x="17145" y="0"/>
                </a:lnTo>
                <a:lnTo>
                  <a:pt x="3172587" y="0"/>
                </a:lnTo>
                <a:lnTo>
                  <a:pt x="3182112" y="0"/>
                </a:lnTo>
                <a:lnTo>
                  <a:pt x="3189732" y="7619"/>
                </a:lnTo>
                <a:lnTo>
                  <a:pt x="3189732" y="17144"/>
                </a:lnTo>
                <a:lnTo>
                  <a:pt x="3189732" y="558927"/>
                </a:lnTo>
                <a:lnTo>
                  <a:pt x="3189732" y="568452"/>
                </a:lnTo>
                <a:lnTo>
                  <a:pt x="3182112" y="576072"/>
                </a:lnTo>
                <a:lnTo>
                  <a:pt x="3172587" y="576072"/>
                </a:lnTo>
                <a:lnTo>
                  <a:pt x="17145" y="576072"/>
                </a:lnTo>
                <a:lnTo>
                  <a:pt x="7620" y="576072"/>
                </a:lnTo>
                <a:lnTo>
                  <a:pt x="0" y="568452"/>
                </a:lnTo>
                <a:lnTo>
                  <a:pt x="0" y="558927"/>
                </a:lnTo>
                <a:lnTo>
                  <a:pt x="0" y="17144"/>
                </a:lnTo>
                <a:close/>
              </a:path>
            </a:pathLst>
          </a:custGeom>
          <a:ln w="28956">
            <a:solidFill>
              <a:srgbClr val="9DD2E8"/>
            </a:solidFill>
          </a:ln>
        </p:spPr>
        <p:txBody>
          <a:bodyPr wrap="square" lIns="0" tIns="0" rIns="0" bIns="0" rtlCol="0"/>
          <a:lstStyle/>
          <a:p/>
        </p:txBody>
      </p:sp>
      <p:sp>
        <p:nvSpPr>
          <p:cNvPr id="267" name="object 267"/>
          <p:cNvSpPr/>
          <p:nvPr/>
        </p:nvSpPr>
        <p:spPr>
          <a:xfrm>
            <a:off x="5786628" y="4759452"/>
            <a:ext cx="3191510" cy="119380"/>
          </a:xfrm>
          <a:custGeom>
            <a:avLst/>
            <a:gdLst/>
            <a:ahLst/>
            <a:cxnLst/>
            <a:rect l="l" t="t" r="r" b="b"/>
            <a:pathLst>
              <a:path w="3191509" h="119379">
                <a:moveTo>
                  <a:pt x="3133090" y="0"/>
                </a:moveTo>
                <a:lnTo>
                  <a:pt x="58166" y="0"/>
                </a:lnTo>
                <a:lnTo>
                  <a:pt x="35522" y="4570"/>
                </a:lnTo>
                <a:lnTo>
                  <a:pt x="17033" y="17033"/>
                </a:lnTo>
                <a:lnTo>
                  <a:pt x="4570" y="35522"/>
                </a:lnTo>
                <a:lnTo>
                  <a:pt x="0" y="58166"/>
                </a:lnTo>
                <a:lnTo>
                  <a:pt x="0" y="60706"/>
                </a:lnTo>
                <a:lnTo>
                  <a:pt x="4570" y="83349"/>
                </a:lnTo>
                <a:lnTo>
                  <a:pt x="17033" y="101838"/>
                </a:lnTo>
                <a:lnTo>
                  <a:pt x="35522" y="114301"/>
                </a:lnTo>
                <a:lnTo>
                  <a:pt x="58166" y="118872"/>
                </a:lnTo>
                <a:lnTo>
                  <a:pt x="3133090" y="118872"/>
                </a:lnTo>
                <a:lnTo>
                  <a:pt x="3155733" y="114301"/>
                </a:lnTo>
                <a:lnTo>
                  <a:pt x="3174222" y="101838"/>
                </a:lnTo>
                <a:lnTo>
                  <a:pt x="3186685" y="83349"/>
                </a:lnTo>
                <a:lnTo>
                  <a:pt x="3191255" y="60706"/>
                </a:lnTo>
                <a:lnTo>
                  <a:pt x="3191255" y="58166"/>
                </a:lnTo>
                <a:lnTo>
                  <a:pt x="3186685" y="35522"/>
                </a:lnTo>
                <a:lnTo>
                  <a:pt x="3174222" y="17033"/>
                </a:lnTo>
                <a:lnTo>
                  <a:pt x="3155733" y="4570"/>
                </a:lnTo>
                <a:lnTo>
                  <a:pt x="3133090" y="0"/>
                </a:lnTo>
                <a:close/>
              </a:path>
            </a:pathLst>
          </a:custGeom>
          <a:solidFill>
            <a:srgbClr val="9DD2E8"/>
          </a:solidFill>
        </p:spPr>
        <p:txBody>
          <a:bodyPr wrap="square" lIns="0" tIns="0" rIns="0" bIns="0" rtlCol="0"/>
          <a:lstStyle/>
          <a:p/>
        </p:txBody>
      </p:sp>
      <p:sp>
        <p:nvSpPr>
          <p:cNvPr id="268" name="object 268"/>
          <p:cNvSpPr/>
          <p:nvPr/>
        </p:nvSpPr>
        <p:spPr>
          <a:xfrm>
            <a:off x="7379207" y="4924044"/>
            <a:ext cx="847344" cy="149351"/>
          </a:xfrm>
          <a:prstGeom prst="rect">
            <a:avLst/>
          </a:prstGeom>
          <a:blipFill>
            <a:blip r:embed="rId169" cstate="print"/>
            <a:stretch>
              <a:fillRect/>
            </a:stretch>
          </a:blipFill>
        </p:spPr>
        <p:txBody>
          <a:bodyPr wrap="square" lIns="0" tIns="0" rIns="0" bIns="0" rtlCol="0"/>
          <a:lstStyle/>
          <a:p/>
        </p:txBody>
      </p:sp>
      <p:sp>
        <p:nvSpPr>
          <p:cNvPr id="269" name="object 269"/>
          <p:cNvSpPr/>
          <p:nvPr/>
        </p:nvSpPr>
        <p:spPr>
          <a:xfrm>
            <a:off x="5888735" y="4919471"/>
            <a:ext cx="812291" cy="150875"/>
          </a:xfrm>
          <a:prstGeom prst="rect">
            <a:avLst/>
          </a:prstGeom>
          <a:blipFill>
            <a:blip r:embed="rId170" cstate="print"/>
            <a:stretch>
              <a:fillRect/>
            </a:stretch>
          </a:blipFill>
        </p:spPr>
        <p:txBody>
          <a:bodyPr wrap="square" lIns="0" tIns="0" rIns="0" bIns="0" rtlCol="0"/>
          <a:lstStyle/>
          <a:p/>
        </p:txBody>
      </p:sp>
      <p:sp>
        <p:nvSpPr>
          <p:cNvPr id="270" name="object 270"/>
          <p:cNvSpPr/>
          <p:nvPr/>
        </p:nvSpPr>
        <p:spPr>
          <a:xfrm>
            <a:off x="3226307" y="1796795"/>
            <a:ext cx="539495" cy="129539"/>
          </a:xfrm>
          <a:prstGeom prst="rect">
            <a:avLst/>
          </a:prstGeom>
          <a:blipFill>
            <a:blip r:embed="rId171" cstate="print"/>
            <a:stretch>
              <a:fillRect/>
            </a:stretch>
          </a:blipFill>
        </p:spPr>
        <p:txBody>
          <a:bodyPr wrap="square" lIns="0" tIns="0" rIns="0" bIns="0" rtlCol="0"/>
          <a:lstStyle/>
          <a:p/>
        </p:txBody>
      </p:sp>
      <p:sp>
        <p:nvSpPr>
          <p:cNvPr id="271" name="object 271"/>
          <p:cNvSpPr/>
          <p:nvPr/>
        </p:nvSpPr>
        <p:spPr>
          <a:xfrm>
            <a:off x="6755892" y="4911852"/>
            <a:ext cx="606551" cy="150875"/>
          </a:xfrm>
          <a:prstGeom prst="rect">
            <a:avLst/>
          </a:prstGeom>
          <a:blipFill>
            <a:blip r:embed="rId172" cstate="print"/>
            <a:stretch>
              <a:fillRect/>
            </a:stretch>
          </a:blipFill>
        </p:spPr>
        <p:txBody>
          <a:bodyPr wrap="square" lIns="0" tIns="0" rIns="0" bIns="0" rtlCol="0"/>
          <a:lstStyle/>
          <a:p/>
        </p:txBody>
      </p:sp>
      <p:sp>
        <p:nvSpPr>
          <p:cNvPr id="272" name="object 272"/>
          <p:cNvSpPr/>
          <p:nvPr/>
        </p:nvSpPr>
        <p:spPr>
          <a:xfrm>
            <a:off x="8253983" y="4919471"/>
            <a:ext cx="544068" cy="155448"/>
          </a:xfrm>
          <a:prstGeom prst="rect">
            <a:avLst/>
          </a:prstGeom>
          <a:blipFill>
            <a:blip r:embed="rId173" cstate="print"/>
            <a:stretch>
              <a:fillRect/>
            </a:stretch>
          </a:blipFill>
        </p:spPr>
        <p:txBody>
          <a:bodyPr wrap="square" lIns="0" tIns="0" rIns="0" bIns="0" rtlCol="0"/>
          <a:lstStyle/>
          <a:p/>
        </p:txBody>
      </p:sp>
      <p:sp>
        <p:nvSpPr>
          <p:cNvPr id="273" name="object 273"/>
          <p:cNvSpPr/>
          <p:nvPr/>
        </p:nvSpPr>
        <p:spPr>
          <a:xfrm>
            <a:off x="8735568" y="4965191"/>
            <a:ext cx="211835" cy="286511"/>
          </a:xfrm>
          <a:prstGeom prst="rect">
            <a:avLst/>
          </a:prstGeom>
          <a:blipFill>
            <a:blip r:embed="rId174" cstate="print"/>
            <a:stretch>
              <a:fillRect/>
            </a:stretch>
          </a:blipFill>
        </p:spPr>
        <p:txBody>
          <a:bodyPr wrap="square" lIns="0" tIns="0" rIns="0" bIns="0" rtlCol="0"/>
          <a:lstStyle/>
          <a:p/>
        </p:txBody>
      </p:sp>
      <p:sp>
        <p:nvSpPr>
          <p:cNvPr id="274" name="object 274"/>
          <p:cNvSpPr/>
          <p:nvPr/>
        </p:nvSpPr>
        <p:spPr>
          <a:xfrm>
            <a:off x="5421629" y="4776215"/>
            <a:ext cx="337820" cy="86995"/>
          </a:xfrm>
          <a:custGeom>
            <a:avLst/>
            <a:gdLst/>
            <a:ahLst/>
            <a:cxnLst/>
            <a:rect l="l" t="t" r="r" b="b"/>
            <a:pathLst>
              <a:path w="337820" h="86995">
                <a:moveTo>
                  <a:pt x="250952" y="0"/>
                </a:moveTo>
                <a:lnTo>
                  <a:pt x="250952" y="86867"/>
                </a:lnTo>
                <a:lnTo>
                  <a:pt x="308864" y="57911"/>
                </a:lnTo>
                <a:lnTo>
                  <a:pt x="265430" y="57911"/>
                </a:lnTo>
                <a:lnTo>
                  <a:pt x="265430" y="28955"/>
                </a:lnTo>
                <a:lnTo>
                  <a:pt x="308864" y="28955"/>
                </a:lnTo>
                <a:lnTo>
                  <a:pt x="250952" y="0"/>
                </a:lnTo>
                <a:close/>
              </a:path>
              <a:path w="337820" h="86995">
                <a:moveTo>
                  <a:pt x="250952" y="28955"/>
                </a:moveTo>
                <a:lnTo>
                  <a:pt x="0" y="28955"/>
                </a:lnTo>
                <a:lnTo>
                  <a:pt x="0" y="57911"/>
                </a:lnTo>
                <a:lnTo>
                  <a:pt x="250952" y="57911"/>
                </a:lnTo>
                <a:lnTo>
                  <a:pt x="250952" y="28955"/>
                </a:lnTo>
                <a:close/>
              </a:path>
              <a:path w="337820" h="86995">
                <a:moveTo>
                  <a:pt x="308864" y="28955"/>
                </a:moveTo>
                <a:lnTo>
                  <a:pt x="265430" y="28955"/>
                </a:lnTo>
                <a:lnTo>
                  <a:pt x="265430" y="57911"/>
                </a:lnTo>
                <a:lnTo>
                  <a:pt x="308864" y="57911"/>
                </a:lnTo>
                <a:lnTo>
                  <a:pt x="337820" y="43433"/>
                </a:lnTo>
                <a:lnTo>
                  <a:pt x="308864" y="28955"/>
                </a:lnTo>
                <a:close/>
              </a:path>
            </a:pathLst>
          </a:custGeom>
          <a:solidFill>
            <a:srgbClr val="52B5DC"/>
          </a:solidFill>
        </p:spPr>
        <p:txBody>
          <a:bodyPr wrap="square" lIns="0" tIns="0" rIns="0" bIns="0" rtlCol="0"/>
          <a:lstStyle/>
          <a:p/>
        </p:txBody>
      </p:sp>
      <p:sp>
        <p:nvSpPr>
          <p:cNvPr id="275" name="object 275"/>
          <p:cNvSpPr/>
          <p:nvPr/>
        </p:nvSpPr>
        <p:spPr>
          <a:xfrm>
            <a:off x="2750820" y="1787651"/>
            <a:ext cx="361188" cy="112775"/>
          </a:xfrm>
          <a:prstGeom prst="rect">
            <a:avLst/>
          </a:prstGeom>
          <a:blipFill>
            <a:blip r:embed="rId175" cstate="print"/>
            <a:stretch>
              <a:fillRect/>
            </a:stretch>
          </a:blipFill>
        </p:spPr>
        <p:txBody>
          <a:bodyPr wrap="square" lIns="0" tIns="0" rIns="0" bIns="0" rtlCol="0"/>
          <a:lstStyle/>
          <a:p/>
        </p:txBody>
      </p:sp>
      <p:sp>
        <p:nvSpPr>
          <p:cNvPr id="276" name="object 276"/>
          <p:cNvSpPr/>
          <p:nvPr/>
        </p:nvSpPr>
        <p:spPr>
          <a:xfrm>
            <a:off x="8983218" y="4511802"/>
            <a:ext cx="97790" cy="617855"/>
          </a:xfrm>
          <a:custGeom>
            <a:avLst/>
            <a:gdLst/>
            <a:ahLst/>
            <a:cxnLst/>
            <a:rect l="l" t="t" r="r" b="b"/>
            <a:pathLst>
              <a:path w="97790" h="617854">
                <a:moveTo>
                  <a:pt x="67966" y="588772"/>
                </a:moveTo>
                <a:lnTo>
                  <a:pt x="11683" y="588772"/>
                </a:lnTo>
                <a:lnTo>
                  <a:pt x="11683" y="617728"/>
                </a:lnTo>
                <a:lnTo>
                  <a:pt x="97662" y="617728"/>
                </a:lnTo>
                <a:lnTo>
                  <a:pt x="97317" y="603631"/>
                </a:lnTo>
                <a:lnTo>
                  <a:pt x="68325" y="603631"/>
                </a:lnTo>
                <a:lnTo>
                  <a:pt x="67966" y="588772"/>
                </a:lnTo>
                <a:close/>
              </a:path>
              <a:path w="97790" h="617854">
                <a:moveTo>
                  <a:pt x="55371" y="68896"/>
                </a:moveTo>
                <a:lnTo>
                  <a:pt x="68325" y="603631"/>
                </a:lnTo>
                <a:lnTo>
                  <a:pt x="82803" y="588772"/>
                </a:lnTo>
                <a:lnTo>
                  <a:pt x="96954" y="588772"/>
                </a:lnTo>
                <a:lnTo>
                  <a:pt x="84567" y="82804"/>
                </a:lnTo>
                <a:lnTo>
                  <a:pt x="69723" y="82804"/>
                </a:lnTo>
                <a:lnTo>
                  <a:pt x="55371" y="68896"/>
                </a:lnTo>
                <a:close/>
              </a:path>
              <a:path w="97790" h="617854">
                <a:moveTo>
                  <a:pt x="96954" y="588772"/>
                </a:moveTo>
                <a:lnTo>
                  <a:pt x="82803" y="588772"/>
                </a:lnTo>
                <a:lnTo>
                  <a:pt x="68325" y="603631"/>
                </a:lnTo>
                <a:lnTo>
                  <a:pt x="97317" y="603631"/>
                </a:lnTo>
                <a:lnTo>
                  <a:pt x="96954" y="588772"/>
                </a:lnTo>
                <a:close/>
              </a:path>
              <a:path w="97790" h="617854">
                <a:moveTo>
                  <a:pt x="83438" y="36703"/>
                </a:moveTo>
                <a:lnTo>
                  <a:pt x="54609" y="37465"/>
                </a:lnTo>
                <a:lnTo>
                  <a:pt x="55371" y="68896"/>
                </a:lnTo>
                <a:lnTo>
                  <a:pt x="69723" y="82804"/>
                </a:lnTo>
                <a:lnTo>
                  <a:pt x="83500" y="39198"/>
                </a:lnTo>
                <a:lnTo>
                  <a:pt x="83438" y="36703"/>
                </a:lnTo>
                <a:close/>
              </a:path>
              <a:path w="97790" h="617854">
                <a:moveTo>
                  <a:pt x="83500" y="39198"/>
                </a:moveTo>
                <a:lnTo>
                  <a:pt x="69723" y="82804"/>
                </a:lnTo>
                <a:lnTo>
                  <a:pt x="84567" y="82804"/>
                </a:lnTo>
                <a:lnTo>
                  <a:pt x="83500" y="39198"/>
                </a:lnTo>
                <a:close/>
              </a:path>
              <a:path w="97790" h="617854">
                <a:moveTo>
                  <a:pt x="95884" y="0"/>
                </a:moveTo>
                <a:lnTo>
                  <a:pt x="0" y="15240"/>
                </a:lnTo>
                <a:lnTo>
                  <a:pt x="55371" y="68896"/>
                </a:lnTo>
                <a:lnTo>
                  <a:pt x="54609" y="37465"/>
                </a:lnTo>
                <a:lnTo>
                  <a:pt x="83438" y="36703"/>
                </a:lnTo>
                <a:lnTo>
                  <a:pt x="84288" y="36703"/>
                </a:lnTo>
                <a:lnTo>
                  <a:pt x="95884" y="0"/>
                </a:lnTo>
                <a:close/>
              </a:path>
              <a:path w="97790" h="617854">
                <a:moveTo>
                  <a:pt x="84288" y="36703"/>
                </a:moveTo>
                <a:lnTo>
                  <a:pt x="83438" y="36703"/>
                </a:lnTo>
                <a:lnTo>
                  <a:pt x="83500" y="39198"/>
                </a:lnTo>
                <a:lnTo>
                  <a:pt x="84288" y="36703"/>
                </a:lnTo>
                <a:close/>
              </a:path>
            </a:pathLst>
          </a:custGeom>
          <a:solidFill>
            <a:srgbClr val="9DD2E8"/>
          </a:solidFill>
        </p:spPr>
        <p:txBody>
          <a:bodyPr wrap="square" lIns="0" tIns="0" rIns="0" bIns="0" rtlCol="0"/>
          <a:lstStyle/>
          <a:p/>
        </p:txBody>
      </p:sp>
      <p:sp>
        <p:nvSpPr>
          <p:cNvPr id="277" name="object 277"/>
          <p:cNvSpPr/>
          <p:nvPr/>
        </p:nvSpPr>
        <p:spPr>
          <a:xfrm>
            <a:off x="7959852" y="3179064"/>
            <a:ext cx="630935" cy="92963"/>
          </a:xfrm>
          <a:prstGeom prst="rect">
            <a:avLst/>
          </a:prstGeom>
          <a:blipFill>
            <a:blip r:embed="rId176" cstate="print"/>
            <a:stretch>
              <a:fillRect/>
            </a:stretch>
          </a:blipFill>
        </p:spPr>
        <p:txBody>
          <a:bodyPr wrap="square" lIns="0" tIns="0" rIns="0" bIns="0" rtlCol="0"/>
          <a:lstStyle/>
          <a:p/>
        </p:txBody>
      </p:sp>
      <p:sp>
        <p:nvSpPr>
          <p:cNvPr id="278" name="object 278"/>
          <p:cNvSpPr/>
          <p:nvPr/>
        </p:nvSpPr>
        <p:spPr>
          <a:xfrm>
            <a:off x="5835396" y="3177539"/>
            <a:ext cx="1548765" cy="134620"/>
          </a:xfrm>
          <a:custGeom>
            <a:avLst/>
            <a:gdLst/>
            <a:ahLst/>
            <a:cxnLst/>
            <a:rect l="l" t="t" r="r" b="b"/>
            <a:pathLst>
              <a:path w="1548765" h="134620">
                <a:moveTo>
                  <a:pt x="1542160" y="0"/>
                </a:moveTo>
                <a:lnTo>
                  <a:pt x="6223" y="0"/>
                </a:lnTo>
                <a:lnTo>
                  <a:pt x="0" y="6223"/>
                </a:lnTo>
                <a:lnTo>
                  <a:pt x="0" y="127888"/>
                </a:lnTo>
                <a:lnTo>
                  <a:pt x="6223" y="134112"/>
                </a:lnTo>
                <a:lnTo>
                  <a:pt x="1542160" y="134112"/>
                </a:lnTo>
                <a:lnTo>
                  <a:pt x="1548383" y="127888"/>
                </a:lnTo>
                <a:lnTo>
                  <a:pt x="1548383" y="6223"/>
                </a:lnTo>
                <a:lnTo>
                  <a:pt x="1542160" y="0"/>
                </a:lnTo>
                <a:close/>
              </a:path>
            </a:pathLst>
          </a:custGeom>
          <a:solidFill>
            <a:srgbClr val="F5C001"/>
          </a:solidFill>
        </p:spPr>
        <p:txBody>
          <a:bodyPr wrap="square" lIns="0" tIns="0" rIns="0" bIns="0" rtlCol="0"/>
          <a:lstStyle/>
          <a:p/>
        </p:txBody>
      </p:sp>
      <p:sp>
        <p:nvSpPr>
          <p:cNvPr id="279" name="object 279"/>
          <p:cNvSpPr/>
          <p:nvPr/>
        </p:nvSpPr>
        <p:spPr>
          <a:xfrm>
            <a:off x="4546091" y="2531364"/>
            <a:ext cx="262127" cy="108203"/>
          </a:xfrm>
          <a:prstGeom prst="rect">
            <a:avLst/>
          </a:prstGeom>
          <a:blipFill>
            <a:blip r:embed="rId177" cstate="print"/>
            <a:stretch>
              <a:fillRect/>
            </a:stretch>
          </a:blipFill>
        </p:spPr>
        <p:txBody>
          <a:bodyPr wrap="square" lIns="0" tIns="0" rIns="0" bIns="0" rtlCol="0"/>
          <a:lstStyle/>
          <a:p/>
        </p:txBody>
      </p:sp>
      <p:sp>
        <p:nvSpPr>
          <p:cNvPr id="280" name="object 280"/>
          <p:cNvSpPr/>
          <p:nvPr/>
        </p:nvSpPr>
        <p:spPr>
          <a:xfrm>
            <a:off x="3168395" y="3009900"/>
            <a:ext cx="431292" cy="153924"/>
          </a:xfrm>
          <a:prstGeom prst="rect">
            <a:avLst/>
          </a:prstGeom>
          <a:blipFill>
            <a:blip r:embed="rId178" cstate="print"/>
            <a:stretch>
              <a:fillRect/>
            </a:stretch>
          </a:blipFill>
        </p:spPr>
        <p:txBody>
          <a:bodyPr wrap="square" lIns="0" tIns="0" rIns="0" bIns="0" rtlCol="0"/>
          <a:lstStyle/>
          <a:p/>
        </p:txBody>
      </p:sp>
      <p:sp>
        <p:nvSpPr>
          <p:cNvPr id="281" name="object 281"/>
          <p:cNvSpPr/>
          <p:nvPr/>
        </p:nvSpPr>
        <p:spPr>
          <a:xfrm>
            <a:off x="2202179" y="3342132"/>
            <a:ext cx="230124" cy="187451"/>
          </a:xfrm>
          <a:prstGeom prst="rect">
            <a:avLst/>
          </a:prstGeom>
          <a:blipFill>
            <a:blip r:embed="rId179" cstate="print"/>
            <a:stretch>
              <a:fillRect/>
            </a:stretch>
          </a:blipFill>
        </p:spPr>
        <p:txBody>
          <a:bodyPr wrap="square" lIns="0" tIns="0" rIns="0" bIns="0" rtlCol="0"/>
          <a:lstStyle/>
          <a:p/>
        </p:txBody>
      </p:sp>
      <p:sp>
        <p:nvSpPr>
          <p:cNvPr id="282" name="object 282"/>
          <p:cNvSpPr/>
          <p:nvPr/>
        </p:nvSpPr>
        <p:spPr>
          <a:xfrm>
            <a:off x="4056888" y="5026152"/>
            <a:ext cx="544067" cy="164592"/>
          </a:xfrm>
          <a:prstGeom prst="rect">
            <a:avLst/>
          </a:prstGeom>
          <a:blipFill>
            <a:blip r:embed="rId180" cstate="print"/>
            <a:stretch>
              <a:fillRect/>
            </a:stretch>
          </a:blipFill>
        </p:spPr>
        <p:txBody>
          <a:bodyPr wrap="square" lIns="0" tIns="0" rIns="0" bIns="0" rtlCol="0"/>
          <a:lstStyle/>
          <a:p/>
        </p:txBody>
      </p:sp>
      <p:sp>
        <p:nvSpPr>
          <p:cNvPr id="283" name="object 283"/>
          <p:cNvSpPr/>
          <p:nvPr/>
        </p:nvSpPr>
        <p:spPr>
          <a:xfrm>
            <a:off x="10014204" y="5094732"/>
            <a:ext cx="438911" cy="147828"/>
          </a:xfrm>
          <a:prstGeom prst="rect">
            <a:avLst/>
          </a:prstGeom>
          <a:blipFill>
            <a:blip r:embed="rId181" cstate="print"/>
            <a:stretch>
              <a:fillRect/>
            </a:stretch>
          </a:blipFill>
        </p:spPr>
        <p:txBody>
          <a:bodyPr wrap="square" lIns="0" tIns="0" rIns="0" bIns="0" rtlCol="0"/>
          <a:lstStyle/>
          <a:p/>
        </p:txBody>
      </p:sp>
      <p:sp>
        <p:nvSpPr>
          <p:cNvPr id="284" name="object 284"/>
          <p:cNvSpPr/>
          <p:nvPr/>
        </p:nvSpPr>
        <p:spPr>
          <a:xfrm>
            <a:off x="9460230" y="4487417"/>
            <a:ext cx="2318385" cy="795655"/>
          </a:xfrm>
          <a:custGeom>
            <a:avLst/>
            <a:gdLst/>
            <a:ahLst/>
            <a:cxnLst/>
            <a:rect l="l" t="t" r="r" b="b"/>
            <a:pathLst>
              <a:path w="2318384" h="795654">
                <a:moveTo>
                  <a:pt x="0" y="23621"/>
                </a:moveTo>
                <a:lnTo>
                  <a:pt x="1851" y="14412"/>
                </a:lnTo>
                <a:lnTo>
                  <a:pt x="6905" y="6905"/>
                </a:lnTo>
                <a:lnTo>
                  <a:pt x="14412" y="1851"/>
                </a:lnTo>
                <a:lnTo>
                  <a:pt x="23622" y="0"/>
                </a:lnTo>
                <a:lnTo>
                  <a:pt x="2294381" y="0"/>
                </a:lnTo>
                <a:lnTo>
                  <a:pt x="2303591" y="1851"/>
                </a:lnTo>
                <a:lnTo>
                  <a:pt x="2311098" y="6905"/>
                </a:lnTo>
                <a:lnTo>
                  <a:pt x="2316152" y="14412"/>
                </a:lnTo>
                <a:lnTo>
                  <a:pt x="2318004" y="23621"/>
                </a:lnTo>
                <a:lnTo>
                  <a:pt x="2318004" y="771905"/>
                </a:lnTo>
                <a:lnTo>
                  <a:pt x="2316152" y="781115"/>
                </a:lnTo>
                <a:lnTo>
                  <a:pt x="2311098" y="788622"/>
                </a:lnTo>
                <a:lnTo>
                  <a:pt x="2303591" y="793676"/>
                </a:lnTo>
                <a:lnTo>
                  <a:pt x="2294381" y="795527"/>
                </a:lnTo>
                <a:lnTo>
                  <a:pt x="23622" y="795527"/>
                </a:lnTo>
                <a:lnTo>
                  <a:pt x="14412" y="793676"/>
                </a:lnTo>
                <a:lnTo>
                  <a:pt x="6905" y="788622"/>
                </a:lnTo>
                <a:lnTo>
                  <a:pt x="1851" y="781115"/>
                </a:lnTo>
                <a:lnTo>
                  <a:pt x="0" y="771905"/>
                </a:lnTo>
                <a:lnTo>
                  <a:pt x="0" y="23621"/>
                </a:lnTo>
                <a:close/>
              </a:path>
            </a:pathLst>
          </a:custGeom>
          <a:ln w="19812">
            <a:solidFill>
              <a:srgbClr val="C7D950"/>
            </a:solidFill>
          </a:ln>
        </p:spPr>
        <p:txBody>
          <a:bodyPr wrap="square" lIns="0" tIns="0" rIns="0" bIns="0" rtlCol="0"/>
          <a:lstStyle/>
          <a:p/>
        </p:txBody>
      </p:sp>
      <p:sp>
        <p:nvSpPr>
          <p:cNvPr id="285" name="object 285"/>
          <p:cNvSpPr/>
          <p:nvPr/>
        </p:nvSpPr>
        <p:spPr>
          <a:xfrm>
            <a:off x="9459468" y="4491228"/>
            <a:ext cx="119380" cy="789940"/>
          </a:xfrm>
          <a:custGeom>
            <a:avLst/>
            <a:gdLst/>
            <a:ahLst/>
            <a:cxnLst/>
            <a:rect l="l" t="t" r="r" b="b"/>
            <a:pathLst>
              <a:path w="119379" h="789939">
                <a:moveTo>
                  <a:pt x="88137" y="0"/>
                </a:moveTo>
                <a:lnTo>
                  <a:pt x="30733" y="0"/>
                </a:lnTo>
                <a:lnTo>
                  <a:pt x="18752" y="2409"/>
                </a:lnTo>
                <a:lnTo>
                  <a:pt x="8985" y="8985"/>
                </a:lnTo>
                <a:lnTo>
                  <a:pt x="2409" y="18752"/>
                </a:lnTo>
                <a:lnTo>
                  <a:pt x="0" y="30734"/>
                </a:lnTo>
                <a:lnTo>
                  <a:pt x="0" y="758698"/>
                </a:lnTo>
                <a:lnTo>
                  <a:pt x="2409" y="770679"/>
                </a:lnTo>
                <a:lnTo>
                  <a:pt x="8985" y="780446"/>
                </a:lnTo>
                <a:lnTo>
                  <a:pt x="18752" y="787022"/>
                </a:lnTo>
                <a:lnTo>
                  <a:pt x="30733" y="789432"/>
                </a:lnTo>
                <a:lnTo>
                  <a:pt x="88137" y="789432"/>
                </a:lnTo>
                <a:lnTo>
                  <a:pt x="100119" y="787022"/>
                </a:lnTo>
                <a:lnTo>
                  <a:pt x="109886" y="780446"/>
                </a:lnTo>
                <a:lnTo>
                  <a:pt x="116462" y="770679"/>
                </a:lnTo>
                <a:lnTo>
                  <a:pt x="118872" y="758698"/>
                </a:lnTo>
                <a:lnTo>
                  <a:pt x="118872" y="30734"/>
                </a:lnTo>
                <a:lnTo>
                  <a:pt x="116462" y="18752"/>
                </a:lnTo>
                <a:lnTo>
                  <a:pt x="109886" y="8985"/>
                </a:lnTo>
                <a:lnTo>
                  <a:pt x="100119" y="2409"/>
                </a:lnTo>
                <a:lnTo>
                  <a:pt x="88137" y="0"/>
                </a:lnTo>
                <a:close/>
              </a:path>
            </a:pathLst>
          </a:custGeom>
          <a:solidFill>
            <a:srgbClr val="C7D950"/>
          </a:solidFill>
        </p:spPr>
        <p:txBody>
          <a:bodyPr wrap="square" lIns="0" tIns="0" rIns="0" bIns="0" rtlCol="0"/>
          <a:lstStyle/>
          <a:p/>
        </p:txBody>
      </p:sp>
      <p:sp>
        <p:nvSpPr>
          <p:cNvPr id="286" name="object 286"/>
          <p:cNvSpPr txBox="1"/>
          <p:nvPr/>
        </p:nvSpPr>
        <p:spPr>
          <a:xfrm>
            <a:off x="9456166" y="4517008"/>
            <a:ext cx="127635" cy="744855"/>
          </a:xfrm>
          <a:prstGeom prst="rect">
            <a:avLst/>
          </a:prstGeom>
        </p:spPr>
        <p:txBody>
          <a:bodyPr wrap="square" lIns="0" tIns="0" rIns="0" bIns="0" rtlCol="0" vert="horz">
            <a:spAutoFit/>
          </a:bodyPr>
          <a:lstStyle/>
          <a:p>
            <a:pPr algn="just" marL="12700" marR="5080">
              <a:lnSpc>
                <a:spcPct val="100000"/>
              </a:lnSpc>
            </a:pPr>
            <a:r>
              <a:rPr dirty="0" sz="800">
                <a:solidFill>
                  <a:srgbClr val="F9F9F9"/>
                </a:solidFill>
                <a:latin typeface="微软雅黑"/>
                <a:cs typeface="微软雅黑"/>
              </a:rPr>
              <a:t>消  费  场  景  平  台</a:t>
            </a:r>
            <a:endParaRPr sz="800">
              <a:latin typeface="微软雅黑"/>
              <a:cs typeface="微软雅黑"/>
            </a:endParaRPr>
          </a:p>
        </p:txBody>
      </p:sp>
      <p:sp>
        <p:nvSpPr>
          <p:cNvPr id="287" name="object 287"/>
          <p:cNvSpPr/>
          <p:nvPr/>
        </p:nvSpPr>
        <p:spPr>
          <a:xfrm>
            <a:off x="10400576" y="4865660"/>
            <a:ext cx="112395" cy="64769"/>
          </a:xfrm>
          <a:custGeom>
            <a:avLst/>
            <a:gdLst/>
            <a:ahLst/>
            <a:cxnLst/>
            <a:rect l="l" t="t" r="r" b="b"/>
            <a:pathLst>
              <a:path w="112395" h="64770">
                <a:moveTo>
                  <a:pt x="112005" y="0"/>
                </a:moveTo>
                <a:lnTo>
                  <a:pt x="17582" y="0"/>
                </a:lnTo>
                <a:lnTo>
                  <a:pt x="0" y="64375"/>
                </a:lnTo>
                <a:lnTo>
                  <a:pt x="87824" y="64375"/>
                </a:lnTo>
                <a:lnTo>
                  <a:pt x="96919" y="55106"/>
                </a:lnTo>
                <a:lnTo>
                  <a:pt x="112005" y="0"/>
                </a:lnTo>
                <a:close/>
              </a:path>
            </a:pathLst>
          </a:custGeom>
          <a:solidFill>
            <a:srgbClr val="FFCE00"/>
          </a:solidFill>
        </p:spPr>
        <p:txBody>
          <a:bodyPr wrap="square" lIns="0" tIns="0" rIns="0" bIns="0" rtlCol="0"/>
          <a:lstStyle/>
          <a:p/>
        </p:txBody>
      </p:sp>
      <p:sp>
        <p:nvSpPr>
          <p:cNvPr id="288" name="object 288"/>
          <p:cNvSpPr/>
          <p:nvPr/>
        </p:nvSpPr>
        <p:spPr>
          <a:xfrm>
            <a:off x="9939528" y="4863085"/>
            <a:ext cx="476589" cy="65663"/>
          </a:xfrm>
          <a:prstGeom prst="rect">
            <a:avLst/>
          </a:prstGeom>
          <a:blipFill>
            <a:blip r:embed="rId182" cstate="print"/>
            <a:stretch>
              <a:fillRect/>
            </a:stretch>
          </a:blipFill>
        </p:spPr>
        <p:txBody>
          <a:bodyPr wrap="square" lIns="0" tIns="0" rIns="0" bIns="0" rtlCol="0"/>
          <a:lstStyle/>
          <a:p/>
        </p:txBody>
      </p:sp>
      <p:sp>
        <p:nvSpPr>
          <p:cNvPr id="289" name="object 289"/>
          <p:cNvSpPr/>
          <p:nvPr/>
        </p:nvSpPr>
        <p:spPr>
          <a:xfrm>
            <a:off x="9941052" y="4672584"/>
            <a:ext cx="324611" cy="131063"/>
          </a:xfrm>
          <a:prstGeom prst="rect">
            <a:avLst/>
          </a:prstGeom>
          <a:blipFill>
            <a:blip r:embed="rId183" cstate="print"/>
            <a:stretch>
              <a:fillRect/>
            </a:stretch>
          </a:blipFill>
        </p:spPr>
        <p:txBody>
          <a:bodyPr wrap="square" lIns="0" tIns="0" rIns="0" bIns="0" rtlCol="0"/>
          <a:lstStyle/>
          <a:p/>
        </p:txBody>
      </p:sp>
      <p:sp>
        <p:nvSpPr>
          <p:cNvPr id="290" name="object 290"/>
          <p:cNvSpPr/>
          <p:nvPr/>
        </p:nvSpPr>
        <p:spPr>
          <a:xfrm>
            <a:off x="10695431" y="5024628"/>
            <a:ext cx="284988" cy="88392"/>
          </a:xfrm>
          <a:prstGeom prst="rect">
            <a:avLst/>
          </a:prstGeom>
          <a:blipFill>
            <a:blip r:embed="rId184" cstate="print"/>
            <a:stretch>
              <a:fillRect/>
            </a:stretch>
          </a:blipFill>
        </p:spPr>
        <p:txBody>
          <a:bodyPr wrap="square" lIns="0" tIns="0" rIns="0" bIns="0" rtlCol="0"/>
          <a:lstStyle/>
          <a:p/>
        </p:txBody>
      </p:sp>
      <p:sp>
        <p:nvSpPr>
          <p:cNvPr id="291" name="object 291"/>
          <p:cNvSpPr/>
          <p:nvPr/>
        </p:nvSpPr>
        <p:spPr>
          <a:xfrm>
            <a:off x="10184892" y="4980432"/>
            <a:ext cx="396240" cy="118871"/>
          </a:xfrm>
          <a:prstGeom prst="rect">
            <a:avLst/>
          </a:prstGeom>
          <a:blipFill>
            <a:blip r:embed="rId185" cstate="print"/>
            <a:stretch>
              <a:fillRect/>
            </a:stretch>
          </a:blipFill>
        </p:spPr>
        <p:txBody>
          <a:bodyPr wrap="square" lIns="0" tIns="0" rIns="0" bIns="0" rtlCol="0"/>
          <a:lstStyle/>
          <a:p/>
        </p:txBody>
      </p:sp>
      <p:sp>
        <p:nvSpPr>
          <p:cNvPr id="292" name="object 292"/>
          <p:cNvSpPr/>
          <p:nvPr/>
        </p:nvSpPr>
        <p:spPr>
          <a:xfrm>
            <a:off x="11207495" y="4855464"/>
            <a:ext cx="216407" cy="138683"/>
          </a:xfrm>
          <a:prstGeom prst="rect">
            <a:avLst/>
          </a:prstGeom>
          <a:blipFill>
            <a:blip r:embed="rId186" cstate="print"/>
            <a:stretch>
              <a:fillRect/>
            </a:stretch>
          </a:blipFill>
        </p:spPr>
        <p:txBody>
          <a:bodyPr wrap="square" lIns="0" tIns="0" rIns="0" bIns="0" rtlCol="0"/>
          <a:lstStyle/>
          <a:p/>
        </p:txBody>
      </p:sp>
      <p:sp>
        <p:nvSpPr>
          <p:cNvPr id="293" name="object 293"/>
          <p:cNvSpPr/>
          <p:nvPr/>
        </p:nvSpPr>
        <p:spPr>
          <a:xfrm>
            <a:off x="10783823" y="4539996"/>
            <a:ext cx="225551" cy="132587"/>
          </a:xfrm>
          <a:prstGeom prst="rect">
            <a:avLst/>
          </a:prstGeom>
          <a:blipFill>
            <a:blip r:embed="rId187" cstate="print"/>
            <a:stretch>
              <a:fillRect/>
            </a:stretch>
          </a:blipFill>
        </p:spPr>
        <p:txBody>
          <a:bodyPr wrap="square" lIns="0" tIns="0" rIns="0" bIns="0" rtlCol="0"/>
          <a:lstStyle/>
          <a:p/>
        </p:txBody>
      </p:sp>
      <p:sp>
        <p:nvSpPr>
          <p:cNvPr id="294" name="object 294"/>
          <p:cNvSpPr/>
          <p:nvPr/>
        </p:nvSpPr>
        <p:spPr>
          <a:xfrm>
            <a:off x="10835640" y="4700015"/>
            <a:ext cx="332231" cy="132587"/>
          </a:xfrm>
          <a:prstGeom prst="rect">
            <a:avLst/>
          </a:prstGeom>
          <a:blipFill>
            <a:blip r:embed="rId188" cstate="print"/>
            <a:stretch>
              <a:fillRect/>
            </a:stretch>
          </a:blipFill>
        </p:spPr>
        <p:txBody>
          <a:bodyPr wrap="square" lIns="0" tIns="0" rIns="0" bIns="0" rtlCol="0"/>
          <a:lstStyle/>
          <a:p/>
        </p:txBody>
      </p:sp>
      <p:sp>
        <p:nvSpPr>
          <p:cNvPr id="295" name="object 295"/>
          <p:cNvSpPr/>
          <p:nvPr/>
        </p:nvSpPr>
        <p:spPr>
          <a:xfrm>
            <a:off x="11207495" y="4700015"/>
            <a:ext cx="284988" cy="109728"/>
          </a:xfrm>
          <a:prstGeom prst="rect">
            <a:avLst/>
          </a:prstGeom>
          <a:blipFill>
            <a:blip r:embed="rId189" cstate="print"/>
            <a:stretch>
              <a:fillRect/>
            </a:stretch>
          </a:blipFill>
        </p:spPr>
        <p:txBody>
          <a:bodyPr wrap="square" lIns="0" tIns="0" rIns="0" bIns="0" rtlCol="0"/>
          <a:lstStyle/>
          <a:p/>
        </p:txBody>
      </p:sp>
      <p:sp>
        <p:nvSpPr>
          <p:cNvPr id="296" name="object 296"/>
          <p:cNvSpPr/>
          <p:nvPr/>
        </p:nvSpPr>
        <p:spPr>
          <a:xfrm>
            <a:off x="10326623" y="4684776"/>
            <a:ext cx="467868" cy="132587"/>
          </a:xfrm>
          <a:prstGeom prst="rect">
            <a:avLst/>
          </a:prstGeom>
          <a:blipFill>
            <a:blip r:embed="rId190" cstate="print"/>
            <a:stretch>
              <a:fillRect/>
            </a:stretch>
          </a:blipFill>
        </p:spPr>
        <p:txBody>
          <a:bodyPr wrap="square" lIns="0" tIns="0" rIns="0" bIns="0" rtlCol="0"/>
          <a:lstStyle/>
          <a:p/>
        </p:txBody>
      </p:sp>
      <p:sp>
        <p:nvSpPr>
          <p:cNvPr id="297" name="object 297"/>
          <p:cNvSpPr/>
          <p:nvPr/>
        </p:nvSpPr>
        <p:spPr>
          <a:xfrm>
            <a:off x="9616440" y="4829555"/>
            <a:ext cx="256031" cy="132587"/>
          </a:xfrm>
          <a:prstGeom prst="rect">
            <a:avLst/>
          </a:prstGeom>
          <a:blipFill>
            <a:blip r:embed="rId191" cstate="print"/>
            <a:stretch>
              <a:fillRect/>
            </a:stretch>
          </a:blipFill>
        </p:spPr>
        <p:txBody>
          <a:bodyPr wrap="square" lIns="0" tIns="0" rIns="0" bIns="0" rtlCol="0"/>
          <a:lstStyle/>
          <a:p/>
        </p:txBody>
      </p:sp>
      <p:sp>
        <p:nvSpPr>
          <p:cNvPr id="298" name="object 298"/>
          <p:cNvSpPr/>
          <p:nvPr/>
        </p:nvSpPr>
        <p:spPr>
          <a:xfrm>
            <a:off x="9570719" y="5148071"/>
            <a:ext cx="445007" cy="88392"/>
          </a:xfrm>
          <a:prstGeom prst="rect">
            <a:avLst/>
          </a:prstGeom>
          <a:blipFill>
            <a:blip r:embed="rId192" cstate="print"/>
            <a:stretch>
              <a:fillRect/>
            </a:stretch>
          </a:blipFill>
        </p:spPr>
        <p:txBody>
          <a:bodyPr wrap="square" lIns="0" tIns="0" rIns="0" bIns="0" rtlCol="0"/>
          <a:lstStyle/>
          <a:p/>
        </p:txBody>
      </p:sp>
      <p:sp>
        <p:nvSpPr>
          <p:cNvPr id="299" name="object 299"/>
          <p:cNvSpPr/>
          <p:nvPr/>
        </p:nvSpPr>
        <p:spPr>
          <a:xfrm>
            <a:off x="11087100" y="5026152"/>
            <a:ext cx="658368" cy="150875"/>
          </a:xfrm>
          <a:prstGeom prst="rect">
            <a:avLst/>
          </a:prstGeom>
          <a:blipFill>
            <a:blip r:embed="rId193" cstate="print"/>
            <a:stretch>
              <a:fillRect/>
            </a:stretch>
          </a:blipFill>
        </p:spPr>
        <p:txBody>
          <a:bodyPr wrap="square" lIns="0" tIns="0" rIns="0" bIns="0" rtlCol="0"/>
          <a:lstStyle/>
          <a:p/>
        </p:txBody>
      </p:sp>
      <p:sp>
        <p:nvSpPr>
          <p:cNvPr id="300" name="object 300"/>
          <p:cNvSpPr/>
          <p:nvPr/>
        </p:nvSpPr>
        <p:spPr>
          <a:xfrm>
            <a:off x="11100816" y="4538471"/>
            <a:ext cx="659892" cy="94487"/>
          </a:xfrm>
          <a:prstGeom prst="rect">
            <a:avLst/>
          </a:prstGeom>
          <a:blipFill>
            <a:blip r:embed="rId194" cstate="print"/>
            <a:stretch>
              <a:fillRect/>
            </a:stretch>
          </a:blipFill>
        </p:spPr>
        <p:txBody>
          <a:bodyPr wrap="square" lIns="0" tIns="0" rIns="0" bIns="0" rtlCol="0"/>
          <a:lstStyle/>
          <a:p/>
        </p:txBody>
      </p:sp>
      <p:sp>
        <p:nvSpPr>
          <p:cNvPr id="301" name="object 301"/>
          <p:cNvSpPr/>
          <p:nvPr/>
        </p:nvSpPr>
        <p:spPr>
          <a:xfrm>
            <a:off x="10549115" y="4527794"/>
            <a:ext cx="132715" cy="131445"/>
          </a:xfrm>
          <a:custGeom>
            <a:avLst/>
            <a:gdLst/>
            <a:ahLst/>
            <a:cxnLst/>
            <a:rect l="l" t="t" r="r" b="b"/>
            <a:pathLst>
              <a:path w="132715" h="131445">
                <a:moveTo>
                  <a:pt x="130386" y="0"/>
                </a:moveTo>
                <a:lnTo>
                  <a:pt x="2254" y="0"/>
                </a:lnTo>
                <a:lnTo>
                  <a:pt x="0" y="2229"/>
                </a:lnTo>
                <a:lnTo>
                  <a:pt x="0" y="128897"/>
                </a:lnTo>
                <a:lnTo>
                  <a:pt x="2254" y="131125"/>
                </a:lnTo>
                <a:lnTo>
                  <a:pt x="130386" y="131125"/>
                </a:lnTo>
                <a:lnTo>
                  <a:pt x="132641" y="128897"/>
                </a:lnTo>
                <a:lnTo>
                  <a:pt x="132641" y="2229"/>
                </a:lnTo>
                <a:lnTo>
                  <a:pt x="130386" y="0"/>
                </a:lnTo>
                <a:close/>
              </a:path>
            </a:pathLst>
          </a:custGeom>
          <a:solidFill>
            <a:srgbClr val="FF6700"/>
          </a:solidFill>
        </p:spPr>
        <p:txBody>
          <a:bodyPr wrap="square" lIns="0" tIns="0" rIns="0" bIns="0" rtlCol="0"/>
          <a:lstStyle/>
          <a:p/>
        </p:txBody>
      </p:sp>
      <p:sp>
        <p:nvSpPr>
          <p:cNvPr id="302" name="object 302"/>
          <p:cNvSpPr/>
          <p:nvPr/>
        </p:nvSpPr>
        <p:spPr>
          <a:xfrm>
            <a:off x="10641880" y="4569038"/>
            <a:ext cx="12065" cy="48895"/>
          </a:xfrm>
          <a:custGeom>
            <a:avLst/>
            <a:gdLst/>
            <a:ahLst/>
            <a:cxnLst/>
            <a:rect l="l" t="t" r="r" b="b"/>
            <a:pathLst>
              <a:path w="12065" h="48895">
                <a:moveTo>
                  <a:pt x="11689" y="0"/>
                </a:moveTo>
                <a:lnTo>
                  <a:pt x="364" y="0"/>
                </a:lnTo>
                <a:lnTo>
                  <a:pt x="0" y="349"/>
                </a:lnTo>
                <a:lnTo>
                  <a:pt x="0" y="48279"/>
                </a:lnTo>
                <a:lnTo>
                  <a:pt x="364" y="48631"/>
                </a:lnTo>
                <a:lnTo>
                  <a:pt x="11689" y="48631"/>
                </a:lnTo>
                <a:lnTo>
                  <a:pt x="12054" y="48279"/>
                </a:lnTo>
                <a:lnTo>
                  <a:pt x="12054" y="349"/>
                </a:lnTo>
                <a:lnTo>
                  <a:pt x="11689" y="0"/>
                </a:lnTo>
                <a:close/>
              </a:path>
            </a:pathLst>
          </a:custGeom>
          <a:solidFill>
            <a:srgbClr val="FFFFFF"/>
          </a:solidFill>
        </p:spPr>
        <p:txBody>
          <a:bodyPr wrap="square" lIns="0" tIns="0" rIns="0" bIns="0" rtlCol="0"/>
          <a:lstStyle/>
          <a:p/>
        </p:txBody>
      </p:sp>
      <p:sp>
        <p:nvSpPr>
          <p:cNvPr id="303" name="object 303"/>
          <p:cNvSpPr/>
          <p:nvPr/>
        </p:nvSpPr>
        <p:spPr>
          <a:xfrm>
            <a:off x="10576939" y="4569038"/>
            <a:ext cx="55880" cy="48895"/>
          </a:xfrm>
          <a:custGeom>
            <a:avLst/>
            <a:gdLst/>
            <a:ahLst/>
            <a:cxnLst/>
            <a:rect l="l" t="t" r="r" b="b"/>
            <a:pathLst>
              <a:path w="55879" h="48895">
                <a:moveTo>
                  <a:pt x="44392" y="0"/>
                </a:moveTo>
                <a:lnTo>
                  <a:pt x="359" y="0"/>
                </a:lnTo>
                <a:lnTo>
                  <a:pt x="0" y="349"/>
                </a:lnTo>
                <a:lnTo>
                  <a:pt x="0" y="48279"/>
                </a:lnTo>
                <a:lnTo>
                  <a:pt x="359" y="48631"/>
                </a:lnTo>
                <a:lnTo>
                  <a:pt x="11688" y="48631"/>
                </a:lnTo>
                <a:lnTo>
                  <a:pt x="12056" y="48279"/>
                </a:lnTo>
                <a:lnTo>
                  <a:pt x="12056" y="10484"/>
                </a:lnTo>
                <a:lnTo>
                  <a:pt x="12415" y="10129"/>
                </a:lnTo>
                <a:lnTo>
                  <a:pt x="55379" y="10129"/>
                </a:lnTo>
                <a:lnTo>
                  <a:pt x="55180" y="7747"/>
                </a:lnTo>
                <a:lnTo>
                  <a:pt x="47824" y="622"/>
                </a:lnTo>
                <a:lnTo>
                  <a:pt x="44392" y="0"/>
                </a:lnTo>
                <a:close/>
              </a:path>
              <a:path w="55879" h="48895">
                <a:moveTo>
                  <a:pt x="55379" y="10129"/>
                </a:moveTo>
                <a:lnTo>
                  <a:pt x="41667" y="10129"/>
                </a:lnTo>
                <a:lnTo>
                  <a:pt x="43463" y="14915"/>
                </a:lnTo>
                <a:lnTo>
                  <a:pt x="43463" y="48279"/>
                </a:lnTo>
                <a:lnTo>
                  <a:pt x="43828" y="48631"/>
                </a:lnTo>
                <a:lnTo>
                  <a:pt x="55147" y="48631"/>
                </a:lnTo>
                <a:lnTo>
                  <a:pt x="55512" y="48279"/>
                </a:lnTo>
                <a:lnTo>
                  <a:pt x="55512" y="11708"/>
                </a:lnTo>
                <a:lnTo>
                  <a:pt x="55379" y="10129"/>
                </a:lnTo>
                <a:close/>
              </a:path>
            </a:pathLst>
          </a:custGeom>
          <a:solidFill>
            <a:srgbClr val="FFFFFF"/>
          </a:solidFill>
        </p:spPr>
        <p:txBody>
          <a:bodyPr wrap="square" lIns="0" tIns="0" rIns="0" bIns="0" rtlCol="0"/>
          <a:lstStyle/>
          <a:p/>
        </p:txBody>
      </p:sp>
      <p:sp>
        <p:nvSpPr>
          <p:cNvPr id="304" name="object 304"/>
          <p:cNvSpPr/>
          <p:nvPr/>
        </p:nvSpPr>
        <p:spPr>
          <a:xfrm>
            <a:off x="10598411" y="4587783"/>
            <a:ext cx="12700" cy="30480"/>
          </a:xfrm>
          <a:custGeom>
            <a:avLst/>
            <a:gdLst/>
            <a:ahLst/>
            <a:cxnLst/>
            <a:rect l="l" t="t" r="r" b="b"/>
            <a:pathLst>
              <a:path w="12700" h="30479">
                <a:moveTo>
                  <a:pt x="12214" y="0"/>
                </a:moveTo>
                <a:lnTo>
                  <a:pt x="366" y="0"/>
                </a:lnTo>
                <a:lnTo>
                  <a:pt x="0" y="349"/>
                </a:lnTo>
                <a:lnTo>
                  <a:pt x="0" y="29536"/>
                </a:lnTo>
                <a:lnTo>
                  <a:pt x="366" y="29888"/>
                </a:lnTo>
                <a:lnTo>
                  <a:pt x="12214" y="29888"/>
                </a:lnTo>
                <a:lnTo>
                  <a:pt x="12579" y="29536"/>
                </a:lnTo>
                <a:lnTo>
                  <a:pt x="12579" y="349"/>
                </a:lnTo>
                <a:lnTo>
                  <a:pt x="12214" y="0"/>
                </a:lnTo>
                <a:close/>
              </a:path>
            </a:pathLst>
          </a:custGeom>
          <a:solidFill>
            <a:srgbClr val="FFFFFF"/>
          </a:solidFill>
        </p:spPr>
        <p:txBody>
          <a:bodyPr wrap="square" lIns="0" tIns="0" rIns="0" bIns="0" rtlCol="0"/>
          <a:lstStyle/>
          <a:p/>
        </p:txBody>
      </p:sp>
      <p:sp>
        <p:nvSpPr>
          <p:cNvPr id="305" name="object 305"/>
          <p:cNvSpPr/>
          <p:nvPr/>
        </p:nvSpPr>
        <p:spPr>
          <a:xfrm>
            <a:off x="11484864" y="4693920"/>
            <a:ext cx="284988" cy="128016"/>
          </a:xfrm>
          <a:prstGeom prst="rect">
            <a:avLst/>
          </a:prstGeom>
          <a:blipFill>
            <a:blip r:embed="rId195" cstate="print"/>
            <a:stretch>
              <a:fillRect/>
            </a:stretch>
          </a:blipFill>
        </p:spPr>
        <p:txBody>
          <a:bodyPr wrap="square" lIns="0" tIns="0" rIns="0" bIns="0" rtlCol="0"/>
          <a:lstStyle/>
          <a:p/>
        </p:txBody>
      </p:sp>
      <p:sp>
        <p:nvSpPr>
          <p:cNvPr id="306" name="object 306"/>
          <p:cNvSpPr/>
          <p:nvPr/>
        </p:nvSpPr>
        <p:spPr>
          <a:xfrm>
            <a:off x="9598152" y="4681728"/>
            <a:ext cx="307848" cy="100583"/>
          </a:xfrm>
          <a:prstGeom prst="rect">
            <a:avLst/>
          </a:prstGeom>
          <a:blipFill>
            <a:blip r:embed="rId196" cstate="print"/>
            <a:stretch>
              <a:fillRect/>
            </a:stretch>
          </a:blipFill>
        </p:spPr>
        <p:txBody>
          <a:bodyPr wrap="square" lIns="0" tIns="0" rIns="0" bIns="0" rtlCol="0"/>
          <a:lstStyle/>
          <a:p/>
        </p:txBody>
      </p:sp>
      <p:sp>
        <p:nvSpPr>
          <p:cNvPr id="307" name="object 307"/>
          <p:cNvSpPr/>
          <p:nvPr/>
        </p:nvSpPr>
        <p:spPr>
          <a:xfrm>
            <a:off x="9942504" y="4535988"/>
            <a:ext cx="521298" cy="103274"/>
          </a:xfrm>
          <a:prstGeom prst="rect">
            <a:avLst/>
          </a:prstGeom>
          <a:blipFill>
            <a:blip r:embed="rId197" cstate="print"/>
            <a:stretch>
              <a:fillRect/>
            </a:stretch>
          </a:blipFill>
        </p:spPr>
        <p:txBody>
          <a:bodyPr wrap="square" lIns="0" tIns="0" rIns="0" bIns="0" rtlCol="0"/>
          <a:lstStyle/>
          <a:p/>
        </p:txBody>
      </p:sp>
      <p:sp>
        <p:nvSpPr>
          <p:cNvPr id="308" name="object 308"/>
          <p:cNvSpPr/>
          <p:nvPr/>
        </p:nvSpPr>
        <p:spPr>
          <a:xfrm>
            <a:off x="9636252" y="4546091"/>
            <a:ext cx="263651" cy="109728"/>
          </a:xfrm>
          <a:prstGeom prst="rect">
            <a:avLst/>
          </a:prstGeom>
          <a:blipFill>
            <a:blip r:embed="rId198" cstate="print"/>
            <a:stretch>
              <a:fillRect/>
            </a:stretch>
          </a:blipFill>
        </p:spPr>
        <p:txBody>
          <a:bodyPr wrap="square" lIns="0" tIns="0" rIns="0" bIns="0" rtlCol="0"/>
          <a:lstStyle/>
          <a:p/>
        </p:txBody>
      </p:sp>
      <p:sp>
        <p:nvSpPr>
          <p:cNvPr id="309" name="object 309"/>
          <p:cNvSpPr/>
          <p:nvPr/>
        </p:nvSpPr>
        <p:spPr>
          <a:xfrm>
            <a:off x="9596454" y="4990600"/>
            <a:ext cx="532363" cy="107415"/>
          </a:xfrm>
          <a:prstGeom prst="rect">
            <a:avLst/>
          </a:prstGeom>
          <a:blipFill>
            <a:blip r:embed="rId199" cstate="print"/>
            <a:stretch>
              <a:fillRect/>
            </a:stretch>
          </a:blipFill>
        </p:spPr>
        <p:txBody>
          <a:bodyPr wrap="square" lIns="0" tIns="0" rIns="0" bIns="0" rtlCol="0"/>
          <a:lstStyle/>
          <a:p/>
        </p:txBody>
      </p:sp>
      <p:sp>
        <p:nvSpPr>
          <p:cNvPr id="310" name="object 310"/>
          <p:cNvSpPr/>
          <p:nvPr/>
        </p:nvSpPr>
        <p:spPr>
          <a:xfrm>
            <a:off x="10494264" y="5155691"/>
            <a:ext cx="263651" cy="94487"/>
          </a:xfrm>
          <a:prstGeom prst="rect">
            <a:avLst/>
          </a:prstGeom>
          <a:blipFill>
            <a:blip r:embed="rId200" cstate="print"/>
            <a:stretch>
              <a:fillRect/>
            </a:stretch>
          </a:blipFill>
        </p:spPr>
        <p:txBody>
          <a:bodyPr wrap="square" lIns="0" tIns="0" rIns="0" bIns="0" rtlCol="0"/>
          <a:lstStyle/>
          <a:p/>
        </p:txBody>
      </p:sp>
      <p:sp>
        <p:nvSpPr>
          <p:cNvPr id="311" name="object 311"/>
          <p:cNvSpPr/>
          <p:nvPr/>
        </p:nvSpPr>
        <p:spPr>
          <a:xfrm>
            <a:off x="10898123" y="5126735"/>
            <a:ext cx="461772" cy="152400"/>
          </a:xfrm>
          <a:prstGeom prst="rect">
            <a:avLst/>
          </a:prstGeom>
          <a:blipFill>
            <a:blip r:embed="rId201" cstate="print"/>
            <a:stretch>
              <a:fillRect/>
            </a:stretch>
          </a:blipFill>
        </p:spPr>
        <p:txBody>
          <a:bodyPr wrap="square" lIns="0" tIns="0" rIns="0" bIns="0" rtlCol="0"/>
          <a:lstStyle/>
          <a:p/>
        </p:txBody>
      </p:sp>
      <p:sp>
        <p:nvSpPr>
          <p:cNvPr id="312" name="object 312"/>
          <p:cNvSpPr/>
          <p:nvPr/>
        </p:nvSpPr>
        <p:spPr>
          <a:xfrm>
            <a:off x="11481816" y="4870703"/>
            <a:ext cx="216407" cy="172212"/>
          </a:xfrm>
          <a:prstGeom prst="rect">
            <a:avLst/>
          </a:prstGeom>
          <a:blipFill>
            <a:blip r:embed="rId202" cstate="print"/>
            <a:stretch>
              <a:fillRect/>
            </a:stretch>
          </a:blipFill>
        </p:spPr>
        <p:txBody>
          <a:bodyPr wrap="square" lIns="0" tIns="0" rIns="0" bIns="0" rtlCol="0"/>
          <a:lstStyle/>
          <a:p/>
        </p:txBody>
      </p:sp>
      <p:sp>
        <p:nvSpPr>
          <p:cNvPr id="313" name="object 313"/>
          <p:cNvSpPr/>
          <p:nvPr/>
        </p:nvSpPr>
        <p:spPr>
          <a:xfrm>
            <a:off x="10664952" y="4884420"/>
            <a:ext cx="417575" cy="77724"/>
          </a:xfrm>
          <a:prstGeom prst="rect">
            <a:avLst/>
          </a:prstGeom>
          <a:blipFill>
            <a:blip r:embed="rId203" cstate="print"/>
            <a:stretch>
              <a:fillRect/>
            </a:stretch>
          </a:blipFill>
        </p:spPr>
        <p:txBody>
          <a:bodyPr wrap="square" lIns="0" tIns="0" rIns="0" bIns="0" rtlCol="0"/>
          <a:lstStyle/>
          <a:p/>
        </p:txBody>
      </p:sp>
      <p:sp>
        <p:nvSpPr>
          <p:cNvPr id="314" name="object 314"/>
          <p:cNvSpPr/>
          <p:nvPr/>
        </p:nvSpPr>
        <p:spPr>
          <a:xfrm>
            <a:off x="10029443" y="2622804"/>
            <a:ext cx="637031" cy="132587"/>
          </a:xfrm>
          <a:prstGeom prst="rect">
            <a:avLst/>
          </a:prstGeom>
          <a:blipFill>
            <a:blip r:embed="rId204" cstate="print"/>
            <a:stretch>
              <a:fillRect/>
            </a:stretch>
          </a:blipFill>
        </p:spPr>
        <p:txBody>
          <a:bodyPr wrap="square" lIns="0" tIns="0" rIns="0" bIns="0" rtlCol="0"/>
          <a:lstStyle/>
          <a:p/>
        </p:txBody>
      </p:sp>
      <p:sp>
        <p:nvSpPr>
          <p:cNvPr id="315" name="object 315"/>
          <p:cNvSpPr/>
          <p:nvPr/>
        </p:nvSpPr>
        <p:spPr>
          <a:xfrm>
            <a:off x="9460230" y="2343150"/>
            <a:ext cx="2318385" cy="2087880"/>
          </a:xfrm>
          <a:custGeom>
            <a:avLst/>
            <a:gdLst/>
            <a:ahLst/>
            <a:cxnLst/>
            <a:rect l="l" t="t" r="r" b="b"/>
            <a:pathLst>
              <a:path w="2318384" h="2087879">
                <a:moveTo>
                  <a:pt x="0" y="34416"/>
                </a:moveTo>
                <a:lnTo>
                  <a:pt x="2698" y="21002"/>
                </a:lnTo>
                <a:lnTo>
                  <a:pt x="10064" y="10064"/>
                </a:lnTo>
                <a:lnTo>
                  <a:pt x="21002" y="2698"/>
                </a:lnTo>
                <a:lnTo>
                  <a:pt x="34417" y="0"/>
                </a:lnTo>
                <a:lnTo>
                  <a:pt x="2283587" y="0"/>
                </a:lnTo>
                <a:lnTo>
                  <a:pt x="2297001" y="2698"/>
                </a:lnTo>
                <a:lnTo>
                  <a:pt x="2307939" y="10064"/>
                </a:lnTo>
                <a:lnTo>
                  <a:pt x="2315305" y="21002"/>
                </a:lnTo>
                <a:lnTo>
                  <a:pt x="2318004" y="34416"/>
                </a:lnTo>
                <a:lnTo>
                  <a:pt x="2318004" y="2053463"/>
                </a:lnTo>
                <a:lnTo>
                  <a:pt x="2315305" y="2066877"/>
                </a:lnTo>
                <a:lnTo>
                  <a:pt x="2307939" y="2077815"/>
                </a:lnTo>
                <a:lnTo>
                  <a:pt x="2297001" y="2085181"/>
                </a:lnTo>
                <a:lnTo>
                  <a:pt x="2283587" y="2087880"/>
                </a:lnTo>
                <a:lnTo>
                  <a:pt x="34417" y="2087880"/>
                </a:lnTo>
                <a:lnTo>
                  <a:pt x="21002" y="2085181"/>
                </a:lnTo>
                <a:lnTo>
                  <a:pt x="10064" y="2077815"/>
                </a:lnTo>
                <a:lnTo>
                  <a:pt x="2698" y="2066877"/>
                </a:lnTo>
                <a:lnTo>
                  <a:pt x="0" y="2053463"/>
                </a:lnTo>
                <a:lnTo>
                  <a:pt x="0" y="34416"/>
                </a:lnTo>
                <a:close/>
              </a:path>
            </a:pathLst>
          </a:custGeom>
          <a:ln w="19812">
            <a:solidFill>
              <a:srgbClr val="92B93A"/>
            </a:solidFill>
          </a:ln>
        </p:spPr>
        <p:txBody>
          <a:bodyPr wrap="square" lIns="0" tIns="0" rIns="0" bIns="0" rtlCol="0"/>
          <a:lstStyle/>
          <a:p/>
        </p:txBody>
      </p:sp>
      <p:sp>
        <p:nvSpPr>
          <p:cNvPr id="316" name="object 316"/>
          <p:cNvSpPr/>
          <p:nvPr/>
        </p:nvSpPr>
        <p:spPr>
          <a:xfrm>
            <a:off x="9459468" y="2340864"/>
            <a:ext cx="119380" cy="2087880"/>
          </a:xfrm>
          <a:custGeom>
            <a:avLst/>
            <a:gdLst/>
            <a:ahLst/>
            <a:cxnLst/>
            <a:rect l="l" t="t" r="r" b="b"/>
            <a:pathLst>
              <a:path w="119379" h="2087879">
                <a:moveTo>
                  <a:pt x="84708" y="0"/>
                </a:moveTo>
                <a:lnTo>
                  <a:pt x="34162" y="0"/>
                </a:lnTo>
                <a:lnTo>
                  <a:pt x="20895" y="2694"/>
                </a:lnTo>
                <a:lnTo>
                  <a:pt x="10032" y="10032"/>
                </a:lnTo>
                <a:lnTo>
                  <a:pt x="2694" y="20895"/>
                </a:lnTo>
                <a:lnTo>
                  <a:pt x="0" y="34162"/>
                </a:lnTo>
                <a:lnTo>
                  <a:pt x="0" y="2053717"/>
                </a:lnTo>
                <a:lnTo>
                  <a:pt x="2694" y="2066984"/>
                </a:lnTo>
                <a:lnTo>
                  <a:pt x="10032" y="2077847"/>
                </a:lnTo>
                <a:lnTo>
                  <a:pt x="20895" y="2085185"/>
                </a:lnTo>
                <a:lnTo>
                  <a:pt x="34162" y="2087880"/>
                </a:lnTo>
                <a:lnTo>
                  <a:pt x="84708" y="2087880"/>
                </a:lnTo>
                <a:lnTo>
                  <a:pt x="97976" y="2085185"/>
                </a:lnTo>
                <a:lnTo>
                  <a:pt x="108838" y="2077847"/>
                </a:lnTo>
                <a:lnTo>
                  <a:pt x="116177" y="2066984"/>
                </a:lnTo>
                <a:lnTo>
                  <a:pt x="118872" y="2053717"/>
                </a:lnTo>
                <a:lnTo>
                  <a:pt x="118872" y="34162"/>
                </a:lnTo>
                <a:lnTo>
                  <a:pt x="116177" y="20895"/>
                </a:lnTo>
                <a:lnTo>
                  <a:pt x="108838" y="10032"/>
                </a:lnTo>
                <a:lnTo>
                  <a:pt x="97976" y="2694"/>
                </a:lnTo>
                <a:lnTo>
                  <a:pt x="84708" y="0"/>
                </a:lnTo>
                <a:close/>
              </a:path>
            </a:pathLst>
          </a:custGeom>
          <a:solidFill>
            <a:srgbClr val="92B93A"/>
          </a:solidFill>
        </p:spPr>
        <p:txBody>
          <a:bodyPr wrap="square" lIns="0" tIns="0" rIns="0" bIns="0" rtlCol="0"/>
          <a:lstStyle/>
          <a:p/>
        </p:txBody>
      </p:sp>
      <p:sp>
        <p:nvSpPr>
          <p:cNvPr id="317" name="object 317"/>
          <p:cNvSpPr txBox="1"/>
          <p:nvPr/>
        </p:nvSpPr>
        <p:spPr>
          <a:xfrm>
            <a:off x="9456166" y="3015234"/>
            <a:ext cx="127635" cy="256540"/>
          </a:xfrm>
          <a:prstGeom prst="rect">
            <a:avLst/>
          </a:prstGeom>
        </p:spPr>
        <p:txBody>
          <a:bodyPr wrap="square" lIns="0" tIns="0" rIns="0" bIns="0" rtlCol="0" vert="horz">
            <a:spAutoFit/>
          </a:bodyPr>
          <a:lstStyle/>
          <a:p>
            <a:pPr marL="12700" marR="5080">
              <a:lnSpc>
                <a:spcPct val="100000"/>
              </a:lnSpc>
            </a:pPr>
            <a:r>
              <a:rPr dirty="0" sz="800">
                <a:solidFill>
                  <a:srgbClr val="F9F9F9"/>
                </a:solidFill>
                <a:latin typeface="微软雅黑"/>
                <a:cs typeface="微软雅黑"/>
              </a:rPr>
              <a:t>金  融</a:t>
            </a:r>
            <a:endParaRPr sz="800">
              <a:latin typeface="微软雅黑"/>
              <a:cs typeface="微软雅黑"/>
            </a:endParaRPr>
          </a:p>
        </p:txBody>
      </p:sp>
      <p:sp>
        <p:nvSpPr>
          <p:cNvPr id="318" name="object 318"/>
          <p:cNvSpPr txBox="1"/>
          <p:nvPr/>
        </p:nvSpPr>
        <p:spPr>
          <a:xfrm>
            <a:off x="9456166" y="3503295"/>
            <a:ext cx="127635" cy="256540"/>
          </a:xfrm>
          <a:prstGeom prst="rect">
            <a:avLst/>
          </a:prstGeom>
        </p:spPr>
        <p:txBody>
          <a:bodyPr wrap="square" lIns="0" tIns="0" rIns="0" bIns="0" rtlCol="0" vert="horz">
            <a:spAutoFit/>
          </a:bodyPr>
          <a:lstStyle/>
          <a:p>
            <a:pPr marL="12700" marR="5080">
              <a:lnSpc>
                <a:spcPct val="100000"/>
              </a:lnSpc>
            </a:pPr>
            <a:r>
              <a:rPr dirty="0" sz="800">
                <a:solidFill>
                  <a:srgbClr val="F9F9F9"/>
                </a:solidFill>
                <a:latin typeface="微软雅黑"/>
                <a:cs typeface="微软雅黑"/>
              </a:rPr>
              <a:t>平  台</a:t>
            </a:r>
            <a:endParaRPr sz="800">
              <a:latin typeface="微软雅黑"/>
              <a:cs typeface="微软雅黑"/>
            </a:endParaRPr>
          </a:p>
        </p:txBody>
      </p:sp>
      <p:sp>
        <p:nvSpPr>
          <p:cNvPr id="319" name="object 319"/>
          <p:cNvSpPr/>
          <p:nvPr/>
        </p:nvSpPr>
        <p:spPr>
          <a:xfrm>
            <a:off x="9595104" y="2386583"/>
            <a:ext cx="1054735" cy="1009015"/>
          </a:xfrm>
          <a:custGeom>
            <a:avLst/>
            <a:gdLst/>
            <a:ahLst/>
            <a:cxnLst/>
            <a:rect l="l" t="t" r="r" b="b"/>
            <a:pathLst>
              <a:path w="1054734" h="1009014">
                <a:moveTo>
                  <a:pt x="0" y="29971"/>
                </a:moveTo>
                <a:lnTo>
                  <a:pt x="2361" y="18323"/>
                </a:lnTo>
                <a:lnTo>
                  <a:pt x="8794" y="8794"/>
                </a:lnTo>
                <a:lnTo>
                  <a:pt x="18323" y="2361"/>
                </a:lnTo>
                <a:lnTo>
                  <a:pt x="29972" y="0"/>
                </a:lnTo>
                <a:lnTo>
                  <a:pt x="1024636" y="0"/>
                </a:lnTo>
                <a:lnTo>
                  <a:pt x="1036284" y="2361"/>
                </a:lnTo>
                <a:lnTo>
                  <a:pt x="1045813" y="8794"/>
                </a:lnTo>
                <a:lnTo>
                  <a:pt x="1052246" y="18323"/>
                </a:lnTo>
                <a:lnTo>
                  <a:pt x="1054607" y="29971"/>
                </a:lnTo>
                <a:lnTo>
                  <a:pt x="1054607" y="978915"/>
                </a:lnTo>
                <a:lnTo>
                  <a:pt x="1052246" y="990564"/>
                </a:lnTo>
                <a:lnTo>
                  <a:pt x="1045813" y="1000093"/>
                </a:lnTo>
                <a:lnTo>
                  <a:pt x="1036284" y="1006526"/>
                </a:lnTo>
                <a:lnTo>
                  <a:pt x="1024636" y="1008888"/>
                </a:lnTo>
                <a:lnTo>
                  <a:pt x="29972" y="1008888"/>
                </a:lnTo>
                <a:lnTo>
                  <a:pt x="18323" y="1006526"/>
                </a:lnTo>
                <a:lnTo>
                  <a:pt x="8794" y="1000093"/>
                </a:lnTo>
                <a:lnTo>
                  <a:pt x="2361" y="990564"/>
                </a:lnTo>
                <a:lnTo>
                  <a:pt x="0" y="978915"/>
                </a:lnTo>
                <a:lnTo>
                  <a:pt x="0" y="29971"/>
                </a:lnTo>
                <a:close/>
              </a:path>
            </a:pathLst>
          </a:custGeom>
          <a:ln w="12191">
            <a:solidFill>
              <a:srgbClr val="C7D950"/>
            </a:solidFill>
          </a:ln>
        </p:spPr>
        <p:txBody>
          <a:bodyPr wrap="square" lIns="0" tIns="0" rIns="0" bIns="0" rtlCol="0"/>
          <a:lstStyle/>
          <a:p/>
        </p:txBody>
      </p:sp>
      <p:sp>
        <p:nvSpPr>
          <p:cNvPr id="320" name="object 320"/>
          <p:cNvSpPr/>
          <p:nvPr/>
        </p:nvSpPr>
        <p:spPr>
          <a:xfrm>
            <a:off x="9595104" y="2386583"/>
            <a:ext cx="1054735" cy="119380"/>
          </a:xfrm>
          <a:custGeom>
            <a:avLst/>
            <a:gdLst/>
            <a:ahLst/>
            <a:cxnLst/>
            <a:rect l="l" t="t" r="r" b="b"/>
            <a:pathLst>
              <a:path w="1054734" h="119380">
                <a:moveTo>
                  <a:pt x="1019048" y="0"/>
                </a:moveTo>
                <a:lnTo>
                  <a:pt x="35560" y="0"/>
                </a:lnTo>
                <a:lnTo>
                  <a:pt x="21699" y="2788"/>
                </a:lnTo>
                <a:lnTo>
                  <a:pt x="10398" y="10398"/>
                </a:lnTo>
                <a:lnTo>
                  <a:pt x="2788" y="21699"/>
                </a:lnTo>
                <a:lnTo>
                  <a:pt x="0" y="35560"/>
                </a:lnTo>
                <a:lnTo>
                  <a:pt x="0" y="83312"/>
                </a:lnTo>
                <a:lnTo>
                  <a:pt x="2788" y="97172"/>
                </a:lnTo>
                <a:lnTo>
                  <a:pt x="10398" y="108473"/>
                </a:lnTo>
                <a:lnTo>
                  <a:pt x="21699" y="116083"/>
                </a:lnTo>
                <a:lnTo>
                  <a:pt x="35560" y="118871"/>
                </a:lnTo>
                <a:lnTo>
                  <a:pt x="1019048" y="118871"/>
                </a:lnTo>
                <a:lnTo>
                  <a:pt x="1032908" y="116083"/>
                </a:lnTo>
                <a:lnTo>
                  <a:pt x="1044209" y="108473"/>
                </a:lnTo>
                <a:lnTo>
                  <a:pt x="1051819" y="97172"/>
                </a:lnTo>
                <a:lnTo>
                  <a:pt x="1054607" y="83312"/>
                </a:lnTo>
                <a:lnTo>
                  <a:pt x="1054607" y="35560"/>
                </a:lnTo>
                <a:lnTo>
                  <a:pt x="1051819" y="21699"/>
                </a:lnTo>
                <a:lnTo>
                  <a:pt x="1044209" y="10398"/>
                </a:lnTo>
                <a:lnTo>
                  <a:pt x="1032908" y="2788"/>
                </a:lnTo>
                <a:lnTo>
                  <a:pt x="1019048" y="0"/>
                </a:lnTo>
                <a:close/>
              </a:path>
            </a:pathLst>
          </a:custGeom>
          <a:solidFill>
            <a:srgbClr val="C7D950"/>
          </a:solidFill>
        </p:spPr>
        <p:txBody>
          <a:bodyPr wrap="square" lIns="0" tIns="0" rIns="0" bIns="0" rtlCol="0"/>
          <a:lstStyle/>
          <a:p/>
        </p:txBody>
      </p:sp>
      <p:sp>
        <p:nvSpPr>
          <p:cNvPr id="321" name="object 321"/>
          <p:cNvSpPr/>
          <p:nvPr/>
        </p:nvSpPr>
        <p:spPr>
          <a:xfrm>
            <a:off x="10686288" y="2386583"/>
            <a:ext cx="1054735" cy="1009015"/>
          </a:xfrm>
          <a:custGeom>
            <a:avLst/>
            <a:gdLst/>
            <a:ahLst/>
            <a:cxnLst/>
            <a:rect l="l" t="t" r="r" b="b"/>
            <a:pathLst>
              <a:path w="1054734" h="1009014">
                <a:moveTo>
                  <a:pt x="0" y="29971"/>
                </a:moveTo>
                <a:lnTo>
                  <a:pt x="2361" y="18323"/>
                </a:lnTo>
                <a:lnTo>
                  <a:pt x="8794" y="8794"/>
                </a:lnTo>
                <a:lnTo>
                  <a:pt x="18323" y="2361"/>
                </a:lnTo>
                <a:lnTo>
                  <a:pt x="29971" y="0"/>
                </a:lnTo>
                <a:lnTo>
                  <a:pt x="1024635" y="0"/>
                </a:lnTo>
                <a:lnTo>
                  <a:pt x="1036284" y="2361"/>
                </a:lnTo>
                <a:lnTo>
                  <a:pt x="1045813" y="8794"/>
                </a:lnTo>
                <a:lnTo>
                  <a:pt x="1052246" y="18323"/>
                </a:lnTo>
                <a:lnTo>
                  <a:pt x="1054607" y="29971"/>
                </a:lnTo>
                <a:lnTo>
                  <a:pt x="1054607" y="978915"/>
                </a:lnTo>
                <a:lnTo>
                  <a:pt x="1052246" y="990564"/>
                </a:lnTo>
                <a:lnTo>
                  <a:pt x="1045813" y="1000093"/>
                </a:lnTo>
                <a:lnTo>
                  <a:pt x="1036284" y="1006526"/>
                </a:lnTo>
                <a:lnTo>
                  <a:pt x="1024635" y="1008888"/>
                </a:lnTo>
                <a:lnTo>
                  <a:pt x="29971" y="1008888"/>
                </a:lnTo>
                <a:lnTo>
                  <a:pt x="18323" y="1006526"/>
                </a:lnTo>
                <a:lnTo>
                  <a:pt x="8794" y="1000093"/>
                </a:lnTo>
                <a:lnTo>
                  <a:pt x="2361" y="990564"/>
                </a:lnTo>
                <a:lnTo>
                  <a:pt x="0" y="978915"/>
                </a:lnTo>
                <a:lnTo>
                  <a:pt x="0" y="29971"/>
                </a:lnTo>
                <a:close/>
              </a:path>
            </a:pathLst>
          </a:custGeom>
          <a:ln w="12191">
            <a:solidFill>
              <a:srgbClr val="C7D950"/>
            </a:solidFill>
          </a:ln>
        </p:spPr>
        <p:txBody>
          <a:bodyPr wrap="square" lIns="0" tIns="0" rIns="0" bIns="0" rtlCol="0"/>
          <a:lstStyle/>
          <a:p/>
        </p:txBody>
      </p:sp>
      <p:sp>
        <p:nvSpPr>
          <p:cNvPr id="322" name="object 322"/>
          <p:cNvSpPr/>
          <p:nvPr/>
        </p:nvSpPr>
        <p:spPr>
          <a:xfrm>
            <a:off x="10686288" y="2386583"/>
            <a:ext cx="1054735" cy="119380"/>
          </a:xfrm>
          <a:custGeom>
            <a:avLst/>
            <a:gdLst/>
            <a:ahLst/>
            <a:cxnLst/>
            <a:rect l="l" t="t" r="r" b="b"/>
            <a:pathLst>
              <a:path w="1054734" h="119380">
                <a:moveTo>
                  <a:pt x="1026540" y="0"/>
                </a:moveTo>
                <a:lnTo>
                  <a:pt x="28066" y="0"/>
                </a:lnTo>
                <a:lnTo>
                  <a:pt x="17144" y="2206"/>
                </a:lnTo>
                <a:lnTo>
                  <a:pt x="8223" y="8223"/>
                </a:lnTo>
                <a:lnTo>
                  <a:pt x="2206" y="17145"/>
                </a:lnTo>
                <a:lnTo>
                  <a:pt x="0" y="28066"/>
                </a:lnTo>
                <a:lnTo>
                  <a:pt x="0" y="90804"/>
                </a:lnTo>
                <a:lnTo>
                  <a:pt x="2206" y="101726"/>
                </a:lnTo>
                <a:lnTo>
                  <a:pt x="8223" y="110648"/>
                </a:lnTo>
                <a:lnTo>
                  <a:pt x="17144" y="116665"/>
                </a:lnTo>
                <a:lnTo>
                  <a:pt x="28066" y="118871"/>
                </a:lnTo>
                <a:lnTo>
                  <a:pt x="1026540" y="118871"/>
                </a:lnTo>
                <a:lnTo>
                  <a:pt x="1037462" y="116665"/>
                </a:lnTo>
                <a:lnTo>
                  <a:pt x="1046384" y="110648"/>
                </a:lnTo>
                <a:lnTo>
                  <a:pt x="1052401" y="101726"/>
                </a:lnTo>
                <a:lnTo>
                  <a:pt x="1054607" y="90804"/>
                </a:lnTo>
                <a:lnTo>
                  <a:pt x="1054607" y="28066"/>
                </a:lnTo>
                <a:lnTo>
                  <a:pt x="1052401" y="17144"/>
                </a:lnTo>
                <a:lnTo>
                  <a:pt x="1046384" y="8223"/>
                </a:lnTo>
                <a:lnTo>
                  <a:pt x="1037462" y="2206"/>
                </a:lnTo>
                <a:lnTo>
                  <a:pt x="1026540" y="0"/>
                </a:lnTo>
                <a:close/>
              </a:path>
            </a:pathLst>
          </a:custGeom>
          <a:solidFill>
            <a:srgbClr val="C7D950"/>
          </a:solidFill>
        </p:spPr>
        <p:txBody>
          <a:bodyPr wrap="square" lIns="0" tIns="0" rIns="0" bIns="0" rtlCol="0"/>
          <a:lstStyle/>
          <a:p/>
        </p:txBody>
      </p:sp>
      <p:sp>
        <p:nvSpPr>
          <p:cNvPr id="323" name="object 323"/>
          <p:cNvSpPr txBox="1"/>
          <p:nvPr/>
        </p:nvSpPr>
        <p:spPr>
          <a:xfrm>
            <a:off x="10896727" y="2381884"/>
            <a:ext cx="638175"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汽车金融公司</a:t>
            </a:r>
            <a:endParaRPr sz="800">
              <a:latin typeface="微软雅黑"/>
              <a:cs typeface="微软雅黑"/>
            </a:endParaRPr>
          </a:p>
        </p:txBody>
      </p:sp>
      <p:sp>
        <p:nvSpPr>
          <p:cNvPr id="324" name="object 324"/>
          <p:cNvSpPr/>
          <p:nvPr/>
        </p:nvSpPr>
        <p:spPr>
          <a:xfrm>
            <a:off x="9595104" y="3980688"/>
            <a:ext cx="1054735" cy="413384"/>
          </a:xfrm>
          <a:custGeom>
            <a:avLst/>
            <a:gdLst/>
            <a:ahLst/>
            <a:cxnLst/>
            <a:rect l="l" t="t" r="r" b="b"/>
            <a:pathLst>
              <a:path w="1054734" h="413385">
                <a:moveTo>
                  <a:pt x="0" y="12318"/>
                </a:moveTo>
                <a:lnTo>
                  <a:pt x="0" y="5461"/>
                </a:lnTo>
                <a:lnTo>
                  <a:pt x="5461" y="0"/>
                </a:lnTo>
                <a:lnTo>
                  <a:pt x="12319" y="0"/>
                </a:lnTo>
                <a:lnTo>
                  <a:pt x="1042289" y="0"/>
                </a:lnTo>
                <a:lnTo>
                  <a:pt x="1049147" y="0"/>
                </a:lnTo>
                <a:lnTo>
                  <a:pt x="1054607" y="5461"/>
                </a:lnTo>
                <a:lnTo>
                  <a:pt x="1054607" y="12318"/>
                </a:lnTo>
                <a:lnTo>
                  <a:pt x="1054607" y="400685"/>
                </a:lnTo>
                <a:lnTo>
                  <a:pt x="1054607" y="407543"/>
                </a:lnTo>
                <a:lnTo>
                  <a:pt x="1049147" y="413004"/>
                </a:lnTo>
                <a:lnTo>
                  <a:pt x="1042289" y="413004"/>
                </a:lnTo>
                <a:lnTo>
                  <a:pt x="12319" y="413004"/>
                </a:lnTo>
                <a:lnTo>
                  <a:pt x="5461" y="413004"/>
                </a:lnTo>
                <a:lnTo>
                  <a:pt x="0" y="407543"/>
                </a:lnTo>
                <a:lnTo>
                  <a:pt x="0" y="400685"/>
                </a:lnTo>
                <a:lnTo>
                  <a:pt x="0" y="12318"/>
                </a:lnTo>
                <a:close/>
              </a:path>
            </a:pathLst>
          </a:custGeom>
          <a:ln w="12192">
            <a:solidFill>
              <a:srgbClr val="C7D950"/>
            </a:solidFill>
          </a:ln>
        </p:spPr>
        <p:txBody>
          <a:bodyPr wrap="square" lIns="0" tIns="0" rIns="0" bIns="0" rtlCol="0"/>
          <a:lstStyle/>
          <a:p/>
        </p:txBody>
      </p:sp>
      <p:sp>
        <p:nvSpPr>
          <p:cNvPr id="325" name="object 325"/>
          <p:cNvSpPr/>
          <p:nvPr/>
        </p:nvSpPr>
        <p:spPr>
          <a:xfrm>
            <a:off x="9595104" y="3980688"/>
            <a:ext cx="1054735" cy="119380"/>
          </a:xfrm>
          <a:custGeom>
            <a:avLst/>
            <a:gdLst/>
            <a:ahLst/>
            <a:cxnLst/>
            <a:rect l="l" t="t" r="r" b="b"/>
            <a:pathLst>
              <a:path w="1054734" h="119379">
                <a:moveTo>
                  <a:pt x="1022857" y="0"/>
                </a:moveTo>
                <a:lnTo>
                  <a:pt x="31750" y="0"/>
                </a:lnTo>
                <a:lnTo>
                  <a:pt x="19395" y="2496"/>
                </a:lnTo>
                <a:lnTo>
                  <a:pt x="9302" y="9302"/>
                </a:lnTo>
                <a:lnTo>
                  <a:pt x="2496" y="19395"/>
                </a:lnTo>
                <a:lnTo>
                  <a:pt x="0" y="31750"/>
                </a:lnTo>
                <a:lnTo>
                  <a:pt x="0" y="87122"/>
                </a:lnTo>
                <a:lnTo>
                  <a:pt x="2496" y="99476"/>
                </a:lnTo>
                <a:lnTo>
                  <a:pt x="9302" y="109569"/>
                </a:lnTo>
                <a:lnTo>
                  <a:pt x="19395" y="116375"/>
                </a:lnTo>
                <a:lnTo>
                  <a:pt x="31750" y="118872"/>
                </a:lnTo>
                <a:lnTo>
                  <a:pt x="1022857" y="118872"/>
                </a:lnTo>
                <a:lnTo>
                  <a:pt x="1035212" y="116375"/>
                </a:lnTo>
                <a:lnTo>
                  <a:pt x="1045305" y="109569"/>
                </a:lnTo>
                <a:lnTo>
                  <a:pt x="1052111" y="99476"/>
                </a:lnTo>
                <a:lnTo>
                  <a:pt x="1054607" y="87122"/>
                </a:lnTo>
                <a:lnTo>
                  <a:pt x="1054607" y="31750"/>
                </a:lnTo>
                <a:lnTo>
                  <a:pt x="1052111" y="19395"/>
                </a:lnTo>
                <a:lnTo>
                  <a:pt x="1045305" y="9302"/>
                </a:lnTo>
                <a:lnTo>
                  <a:pt x="1035212" y="2496"/>
                </a:lnTo>
                <a:lnTo>
                  <a:pt x="1022857" y="0"/>
                </a:lnTo>
                <a:close/>
              </a:path>
            </a:pathLst>
          </a:custGeom>
          <a:solidFill>
            <a:srgbClr val="C7D950"/>
          </a:solidFill>
        </p:spPr>
        <p:txBody>
          <a:bodyPr wrap="square" lIns="0" tIns="0" rIns="0" bIns="0" rtlCol="0"/>
          <a:lstStyle/>
          <a:p/>
        </p:txBody>
      </p:sp>
      <p:sp>
        <p:nvSpPr>
          <p:cNvPr id="326" name="object 326"/>
          <p:cNvSpPr txBox="1"/>
          <p:nvPr/>
        </p:nvSpPr>
        <p:spPr>
          <a:xfrm>
            <a:off x="9856089" y="3975354"/>
            <a:ext cx="53594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互联网巨头</a:t>
            </a:r>
            <a:endParaRPr sz="800">
              <a:latin typeface="微软雅黑"/>
              <a:cs typeface="微软雅黑"/>
            </a:endParaRPr>
          </a:p>
        </p:txBody>
      </p:sp>
      <p:sp>
        <p:nvSpPr>
          <p:cNvPr id="327" name="object 327"/>
          <p:cNvSpPr/>
          <p:nvPr/>
        </p:nvSpPr>
        <p:spPr>
          <a:xfrm>
            <a:off x="9595104" y="3438144"/>
            <a:ext cx="1054735" cy="508000"/>
          </a:xfrm>
          <a:custGeom>
            <a:avLst/>
            <a:gdLst/>
            <a:ahLst/>
            <a:cxnLst/>
            <a:rect l="l" t="t" r="r" b="b"/>
            <a:pathLst>
              <a:path w="1054734" h="508000">
                <a:moveTo>
                  <a:pt x="0" y="15112"/>
                </a:moveTo>
                <a:lnTo>
                  <a:pt x="0" y="6730"/>
                </a:lnTo>
                <a:lnTo>
                  <a:pt x="6730" y="0"/>
                </a:lnTo>
                <a:lnTo>
                  <a:pt x="15113" y="0"/>
                </a:lnTo>
                <a:lnTo>
                  <a:pt x="1039495" y="0"/>
                </a:lnTo>
                <a:lnTo>
                  <a:pt x="1047876" y="0"/>
                </a:lnTo>
                <a:lnTo>
                  <a:pt x="1054607" y="6730"/>
                </a:lnTo>
                <a:lnTo>
                  <a:pt x="1054607" y="15112"/>
                </a:lnTo>
                <a:lnTo>
                  <a:pt x="1054607" y="492378"/>
                </a:lnTo>
                <a:lnTo>
                  <a:pt x="1054607" y="500760"/>
                </a:lnTo>
                <a:lnTo>
                  <a:pt x="1047876" y="507491"/>
                </a:lnTo>
                <a:lnTo>
                  <a:pt x="1039495" y="507491"/>
                </a:lnTo>
                <a:lnTo>
                  <a:pt x="15113" y="507491"/>
                </a:lnTo>
                <a:lnTo>
                  <a:pt x="6730" y="507491"/>
                </a:lnTo>
                <a:lnTo>
                  <a:pt x="0" y="500760"/>
                </a:lnTo>
                <a:lnTo>
                  <a:pt x="0" y="492378"/>
                </a:lnTo>
                <a:lnTo>
                  <a:pt x="0" y="15112"/>
                </a:lnTo>
                <a:close/>
              </a:path>
            </a:pathLst>
          </a:custGeom>
          <a:ln w="12192">
            <a:solidFill>
              <a:srgbClr val="C7D950"/>
            </a:solidFill>
          </a:ln>
        </p:spPr>
        <p:txBody>
          <a:bodyPr wrap="square" lIns="0" tIns="0" rIns="0" bIns="0" rtlCol="0"/>
          <a:lstStyle/>
          <a:p/>
        </p:txBody>
      </p:sp>
      <p:sp>
        <p:nvSpPr>
          <p:cNvPr id="328" name="object 328"/>
          <p:cNvSpPr/>
          <p:nvPr/>
        </p:nvSpPr>
        <p:spPr>
          <a:xfrm>
            <a:off x="9595104" y="3438144"/>
            <a:ext cx="1054735" cy="119380"/>
          </a:xfrm>
          <a:custGeom>
            <a:avLst/>
            <a:gdLst/>
            <a:ahLst/>
            <a:cxnLst/>
            <a:rect l="l" t="t" r="r" b="b"/>
            <a:pathLst>
              <a:path w="1054734" h="119379">
                <a:moveTo>
                  <a:pt x="1034161" y="0"/>
                </a:moveTo>
                <a:lnTo>
                  <a:pt x="20447" y="0"/>
                </a:lnTo>
                <a:lnTo>
                  <a:pt x="12483" y="1605"/>
                </a:lnTo>
                <a:lnTo>
                  <a:pt x="5984" y="5984"/>
                </a:lnTo>
                <a:lnTo>
                  <a:pt x="1605" y="12483"/>
                </a:lnTo>
                <a:lnTo>
                  <a:pt x="0" y="20446"/>
                </a:lnTo>
                <a:lnTo>
                  <a:pt x="0" y="98425"/>
                </a:lnTo>
                <a:lnTo>
                  <a:pt x="1605" y="106388"/>
                </a:lnTo>
                <a:lnTo>
                  <a:pt x="5984" y="112887"/>
                </a:lnTo>
                <a:lnTo>
                  <a:pt x="12483" y="117266"/>
                </a:lnTo>
                <a:lnTo>
                  <a:pt x="20447" y="118871"/>
                </a:lnTo>
                <a:lnTo>
                  <a:pt x="1034161" y="118871"/>
                </a:lnTo>
                <a:lnTo>
                  <a:pt x="1042124" y="117266"/>
                </a:lnTo>
                <a:lnTo>
                  <a:pt x="1048623" y="112887"/>
                </a:lnTo>
                <a:lnTo>
                  <a:pt x="1053002" y="106388"/>
                </a:lnTo>
                <a:lnTo>
                  <a:pt x="1054607" y="98425"/>
                </a:lnTo>
                <a:lnTo>
                  <a:pt x="1054607" y="20446"/>
                </a:lnTo>
                <a:lnTo>
                  <a:pt x="1053002" y="12483"/>
                </a:lnTo>
                <a:lnTo>
                  <a:pt x="1048623" y="5984"/>
                </a:lnTo>
                <a:lnTo>
                  <a:pt x="1042124" y="1605"/>
                </a:lnTo>
                <a:lnTo>
                  <a:pt x="1034161" y="0"/>
                </a:lnTo>
                <a:close/>
              </a:path>
            </a:pathLst>
          </a:custGeom>
          <a:solidFill>
            <a:srgbClr val="C7D950"/>
          </a:solidFill>
        </p:spPr>
        <p:txBody>
          <a:bodyPr wrap="square" lIns="0" tIns="0" rIns="0" bIns="0" rtlCol="0"/>
          <a:lstStyle/>
          <a:p/>
        </p:txBody>
      </p:sp>
      <p:sp>
        <p:nvSpPr>
          <p:cNvPr id="329" name="object 329"/>
          <p:cNvSpPr txBox="1"/>
          <p:nvPr/>
        </p:nvSpPr>
        <p:spPr>
          <a:xfrm>
            <a:off x="9804272" y="3432809"/>
            <a:ext cx="638175"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消费分期平台</a:t>
            </a:r>
            <a:endParaRPr sz="800">
              <a:latin typeface="微软雅黑"/>
              <a:cs typeface="微软雅黑"/>
            </a:endParaRPr>
          </a:p>
        </p:txBody>
      </p:sp>
      <p:sp>
        <p:nvSpPr>
          <p:cNvPr id="330" name="object 330"/>
          <p:cNvSpPr/>
          <p:nvPr/>
        </p:nvSpPr>
        <p:spPr>
          <a:xfrm>
            <a:off x="10686288" y="3438144"/>
            <a:ext cx="1056640" cy="508000"/>
          </a:xfrm>
          <a:custGeom>
            <a:avLst/>
            <a:gdLst/>
            <a:ahLst/>
            <a:cxnLst/>
            <a:rect l="l" t="t" r="r" b="b"/>
            <a:pathLst>
              <a:path w="1056640" h="508000">
                <a:moveTo>
                  <a:pt x="0" y="15112"/>
                </a:moveTo>
                <a:lnTo>
                  <a:pt x="0" y="6730"/>
                </a:lnTo>
                <a:lnTo>
                  <a:pt x="6730" y="0"/>
                </a:lnTo>
                <a:lnTo>
                  <a:pt x="15112" y="0"/>
                </a:lnTo>
                <a:lnTo>
                  <a:pt x="1041018" y="0"/>
                </a:lnTo>
                <a:lnTo>
                  <a:pt x="1049401" y="0"/>
                </a:lnTo>
                <a:lnTo>
                  <a:pt x="1056131" y="6730"/>
                </a:lnTo>
                <a:lnTo>
                  <a:pt x="1056131" y="15112"/>
                </a:lnTo>
                <a:lnTo>
                  <a:pt x="1056131" y="492378"/>
                </a:lnTo>
                <a:lnTo>
                  <a:pt x="1056131" y="500760"/>
                </a:lnTo>
                <a:lnTo>
                  <a:pt x="1049401" y="507491"/>
                </a:lnTo>
                <a:lnTo>
                  <a:pt x="1041018" y="507491"/>
                </a:lnTo>
                <a:lnTo>
                  <a:pt x="15112" y="507491"/>
                </a:lnTo>
                <a:lnTo>
                  <a:pt x="6730" y="507491"/>
                </a:lnTo>
                <a:lnTo>
                  <a:pt x="0" y="500760"/>
                </a:lnTo>
                <a:lnTo>
                  <a:pt x="0" y="492378"/>
                </a:lnTo>
                <a:lnTo>
                  <a:pt x="0" y="15112"/>
                </a:lnTo>
                <a:close/>
              </a:path>
            </a:pathLst>
          </a:custGeom>
          <a:ln w="12192">
            <a:solidFill>
              <a:srgbClr val="C7D950"/>
            </a:solidFill>
          </a:ln>
        </p:spPr>
        <p:txBody>
          <a:bodyPr wrap="square" lIns="0" tIns="0" rIns="0" bIns="0" rtlCol="0"/>
          <a:lstStyle/>
          <a:p/>
        </p:txBody>
      </p:sp>
      <p:sp>
        <p:nvSpPr>
          <p:cNvPr id="331" name="object 331"/>
          <p:cNvSpPr/>
          <p:nvPr/>
        </p:nvSpPr>
        <p:spPr>
          <a:xfrm>
            <a:off x="10686288" y="3438144"/>
            <a:ext cx="1056640" cy="119380"/>
          </a:xfrm>
          <a:custGeom>
            <a:avLst/>
            <a:gdLst/>
            <a:ahLst/>
            <a:cxnLst/>
            <a:rect l="l" t="t" r="r" b="b"/>
            <a:pathLst>
              <a:path w="1056640" h="119379">
                <a:moveTo>
                  <a:pt x="1016761" y="0"/>
                </a:moveTo>
                <a:lnTo>
                  <a:pt x="39369" y="0"/>
                </a:lnTo>
                <a:lnTo>
                  <a:pt x="24056" y="3097"/>
                </a:lnTo>
                <a:lnTo>
                  <a:pt x="11541" y="11541"/>
                </a:lnTo>
                <a:lnTo>
                  <a:pt x="3097" y="24056"/>
                </a:lnTo>
                <a:lnTo>
                  <a:pt x="0" y="39369"/>
                </a:lnTo>
                <a:lnTo>
                  <a:pt x="0" y="79501"/>
                </a:lnTo>
                <a:lnTo>
                  <a:pt x="3097" y="94815"/>
                </a:lnTo>
                <a:lnTo>
                  <a:pt x="11541" y="107330"/>
                </a:lnTo>
                <a:lnTo>
                  <a:pt x="24056" y="115774"/>
                </a:lnTo>
                <a:lnTo>
                  <a:pt x="39369" y="118871"/>
                </a:lnTo>
                <a:lnTo>
                  <a:pt x="1016761" y="118871"/>
                </a:lnTo>
                <a:lnTo>
                  <a:pt x="1032075" y="115774"/>
                </a:lnTo>
                <a:lnTo>
                  <a:pt x="1044590" y="107330"/>
                </a:lnTo>
                <a:lnTo>
                  <a:pt x="1053034" y="94815"/>
                </a:lnTo>
                <a:lnTo>
                  <a:pt x="1056131" y="79501"/>
                </a:lnTo>
                <a:lnTo>
                  <a:pt x="1056131" y="39369"/>
                </a:lnTo>
                <a:lnTo>
                  <a:pt x="1053034" y="24056"/>
                </a:lnTo>
                <a:lnTo>
                  <a:pt x="1044590" y="11541"/>
                </a:lnTo>
                <a:lnTo>
                  <a:pt x="1032075" y="3097"/>
                </a:lnTo>
                <a:lnTo>
                  <a:pt x="1016761" y="0"/>
                </a:lnTo>
                <a:close/>
              </a:path>
            </a:pathLst>
          </a:custGeom>
          <a:solidFill>
            <a:srgbClr val="C7D950"/>
          </a:solidFill>
        </p:spPr>
        <p:txBody>
          <a:bodyPr wrap="square" lIns="0" tIns="0" rIns="0" bIns="0" rtlCol="0"/>
          <a:lstStyle/>
          <a:p/>
        </p:txBody>
      </p:sp>
      <p:sp>
        <p:nvSpPr>
          <p:cNvPr id="332" name="object 332"/>
          <p:cNvSpPr txBox="1"/>
          <p:nvPr/>
        </p:nvSpPr>
        <p:spPr>
          <a:xfrm>
            <a:off x="10896981" y="3432809"/>
            <a:ext cx="638175"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网络借贷平台</a:t>
            </a:r>
            <a:endParaRPr sz="800">
              <a:latin typeface="微软雅黑"/>
              <a:cs typeface="微软雅黑"/>
            </a:endParaRPr>
          </a:p>
        </p:txBody>
      </p:sp>
      <p:sp>
        <p:nvSpPr>
          <p:cNvPr id="333" name="object 333"/>
          <p:cNvSpPr/>
          <p:nvPr/>
        </p:nvSpPr>
        <p:spPr>
          <a:xfrm>
            <a:off x="10690859" y="3980688"/>
            <a:ext cx="1054735" cy="413384"/>
          </a:xfrm>
          <a:custGeom>
            <a:avLst/>
            <a:gdLst/>
            <a:ahLst/>
            <a:cxnLst/>
            <a:rect l="l" t="t" r="r" b="b"/>
            <a:pathLst>
              <a:path w="1054734" h="413385">
                <a:moveTo>
                  <a:pt x="0" y="12318"/>
                </a:moveTo>
                <a:lnTo>
                  <a:pt x="0" y="5461"/>
                </a:lnTo>
                <a:lnTo>
                  <a:pt x="5461" y="0"/>
                </a:lnTo>
                <a:lnTo>
                  <a:pt x="12319" y="0"/>
                </a:lnTo>
                <a:lnTo>
                  <a:pt x="1042289" y="0"/>
                </a:lnTo>
                <a:lnTo>
                  <a:pt x="1049147" y="0"/>
                </a:lnTo>
                <a:lnTo>
                  <a:pt x="1054608" y="5461"/>
                </a:lnTo>
                <a:lnTo>
                  <a:pt x="1054608" y="12318"/>
                </a:lnTo>
                <a:lnTo>
                  <a:pt x="1054608" y="400685"/>
                </a:lnTo>
                <a:lnTo>
                  <a:pt x="1054608" y="407543"/>
                </a:lnTo>
                <a:lnTo>
                  <a:pt x="1049147" y="413004"/>
                </a:lnTo>
                <a:lnTo>
                  <a:pt x="1042289" y="413004"/>
                </a:lnTo>
                <a:lnTo>
                  <a:pt x="12319" y="413004"/>
                </a:lnTo>
                <a:lnTo>
                  <a:pt x="5461" y="413004"/>
                </a:lnTo>
                <a:lnTo>
                  <a:pt x="0" y="407543"/>
                </a:lnTo>
                <a:lnTo>
                  <a:pt x="0" y="400685"/>
                </a:lnTo>
                <a:lnTo>
                  <a:pt x="0" y="12318"/>
                </a:lnTo>
                <a:close/>
              </a:path>
            </a:pathLst>
          </a:custGeom>
          <a:ln w="12191">
            <a:solidFill>
              <a:srgbClr val="C7D950"/>
            </a:solidFill>
          </a:ln>
        </p:spPr>
        <p:txBody>
          <a:bodyPr wrap="square" lIns="0" tIns="0" rIns="0" bIns="0" rtlCol="0"/>
          <a:lstStyle/>
          <a:p/>
        </p:txBody>
      </p:sp>
      <p:sp>
        <p:nvSpPr>
          <p:cNvPr id="334" name="object 334"/>
          <p:cNvSpPr/>
          <p:nvPr/>
        </p:nvSpPr>
        <p:spPr>
          <a:xfrm>
            <a:off x="10690859" y="3980688"/>
            <a:ext cx="1054735" cy="119380"/>
          </a:xfrm>
          <a:custGeom>
            <a:avLst/>
            <a:gdLst/>
            <a:ahLst/>
            <a:cxnLst/>
            <a:rect l="l" t="t" r="r" b="b"/>
            <a:pathLst>
              <a:path w="1054734" h="119379">
                <a:moveTo>
                  <a:pt x="1022858" y="0"/>
                </a:moveTo>
                <a:lnTo>
                  <a:pt x="31750" y="0"/>
                </a:lnTo>
                <a:lnTo>
                  <a:pt x="19395" y="2496"/>
                </a:lnTo>
                <a:lnTo>
                  <a:pt x="9302" y="9302"/>
                </a:lnTo>
                <a:lnTo>
                  <a:pt x="2496" y="19395"/>
                </a:lnTo>
                <a:lnTo>
                  <a:pt x="0" y="31750"/>
                </a:lnTo>
                <a:lnTo>
                  <a:pt x="0" y="87122"/>
                </a:lnTo>
                <a:lnTo>
                  <a:pt x="2496" y="99476"/>
                </a:lnTo>
                <a:lnTo>
                  <a:pt x="9302" y="109569"/>
                </a:lnTo>
                <a:lnTo>
                  <a:pt x="19395" y="116375"/>
                </a:lnTo>
                <a:lnTo>
                  <a:pt x="31750" y="118872"/>
                </a:lnTo>
                <a:lnTo>
                  <a:pt x="1022858" y="118872"/>
                </a:lnTo>
                <a:lnTo>
                  <a:pt x="1035212" y="116375"/>
                </a:lnTo>
                <a:lnTo>
                  <a:pt x="1045305" y="109569"/>
                </a:lnTo>
                <a:lnTo>
                  <a:pt x="1052111" y="99476"/>
                </a:lnTo>
                <a:lnTo>
                  <a:pt x="1054608" y="87122"/>
                </a:lnTo>
                <a:lnTo>
                  <a:pt x="1054608" y="31750"/>
                </a:lnTo>
                <a:lnTo>
                  <a:pt x="1052111" y="19395"/>
                </a:lnTo>
                <a:lnTo>
                  <a:pt x="1045305" y="9302"/>
                </a:lnTo>
                <a:lnTo>
                  <a:pt x="1035212" y="2496"/>
                </a:lnTo>
                <a:lnTo>
                  <a:pt x="1022858" y="0"/>
                </a:lnTo>
                <a:close/>
              </a:path>
            </a:pathLst>
          </a:custGeom>
          <a:solidFill>
            <a:srgbClr val="C7D950"/>
          </a:solidFill>
        </p:spPr>
        <p:txBody>
          <a:bodyPr wrap="square" lIns="0" tIns="0" rIns="0" bIns="0" rtlCol="0"/>
          <a:lstStyle/>
          <a:p/>
        </p:txBody>
      </p:sp>
      <p:sp>
        <p:nvSpPr>
          <p:cNvPr id="335" name="object 335"/>
          <p:cNvSpPr txBox="1"/>
          <p:nvPr/>
        </p:nvSpPr>
        <p:spPr>
          <a:xfrm>
            <a:off x="11017377" y="3975354"/>
            <a:ext cx="43434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助贷平台</a:t>
            </a:r>
            <a:endParaRPr sz="800">
              <a:latin typeface="微软雅黑"/>
              <a:cs typeface="微软雅黑"/>
            </a:endParaRPr>
          </a:p>
        </p:txBody>
      </p:sp>
      <p:sp>
        <p:nvSpPr>
          <p:cNvPr id="336" name="object 336"/>
          <p:cNvSpPr/>
          <p:nvPr/>
        </p:nvSpPr>
        <p:spPr>
          <a:xfrm>
            <a:off x="9633204" y="2520695"/>
            <a:ext cx="198120" cy="82296"/>
          </a:xfrm>
          <a:prstGeom prst="rect">
            <a:avLst/>
          </a:prstGeom>
          <a:blipFill>
            <a:blip r:embed="rId205" cstate="print"/>
            <a:stretch>
              <a:fillRect/>
            </a:stretch>
          </a:blipFill>
        </p:spPr>
        <p:txBody>
          <a:bodyPr wrap="square" lIns="0" tIns="0" rIns="0" bIns="0" rtlCol="0"/>
          <a:lstStyle/>
          <a:p/>
        </p:txBody>
      </p:sp>
      <p:sp>
        <p:nvSpPr>
          <p:cNvPr id="337" name="object 337"/>
          <p:cNvSpPr/>
          <p:nvPr/>
        </p:nvSpPr>
        <p:spPr>
          <a:xfrm>
            <a:off x="9622535" y="2894076"/>
            <a:ext cx="394716" cy="100584"/>
          </a:xfrm>
          <a:prstGeom prst="rect">
            <a:avLst/>
          </a:prstGeom>
          <a:blipFill>
            <a:blip r:embed="rId206" cstate="print"/>
            <a:stretch>
              <a:fillRect/>
            </a:stretch>
          </a:blipFill>
        </p:spPr>
        <p:txBody>
          <a:bodyPr wrap="square" lIns="0" tIns="0" rIns="0" bIns="0" rtlCol="0"/>
          <a:lstStyle/>
          <a:p/>
        </p:txBody>
      </p:sp>
      <p:sp>
        <p:nvSpPr>
          <p:cNvPr id="338" name="object 338"/>
          <p:cNvSpPr/>
          <p:nvPr/>
        </p:nvSpPr>
        <p:spPr>
          <a:xfrm>
            <a:off x="10067543" y="2894076"/>
            <a:ext cx="569976" cy="105155"/>
          </a:xfrm>
          <a:prstGeom prst="rect">
            <a:avLst/>
          </a:prstGeom>
          <a:blipFill>
            <a:blip r:embed="rId207" cstate="print"/>
            <a:stretch>
              <a:fillRect/>
            </a:stretch>
          </a:blipFill>
        </p:spPr>
        <p:txBody>
          <a:bodyPr wrap="square" lIns="0" tIns="0" rIns="0" bIns="0" rtlCol="0"/>
          <a:lstStyle/>
          <a:p/>
        </p:txBody>
      </p:sp>
      <p:sp>
        <p:nvSpPr>
          <p:cNvPr id="339" name="object 339"/>
          <p:cNvSpPr/>
          <p:nvPr/>
        </p:nvSpPr>
        <p:spPr>
          <a:xfrm>
            <a:off x="9613392" y="3014472"/>
            <a:ext cx="569976" cy="100584"/>
          </a:xfrm>
          <a:prstGeom prst="rect">
            <a:avLst/>
          </a:prstGeom>
          <a:blipFill>
            <a:blip r:embed="rId208" cstate="print"/>
            <a:stretch>
              <a:fillRect/>
            </a:stretch>
          </a:blipFill>
        </p:spPr>
        <p:txBody>
          <a:bodyPr wrap="square" lIns="0" tIns="0" rIns="0" bIns="0" rtlCol="0"/>
          <a:lstStyle/>
          <a:p/>
        </p:txBody>
      </p:sp>
      <p:sp>
        <p:nvSpPr>
          <p:cNvPr id="340" name="object 340"/>
          <p:cNvSpPr/>
          <p:nvPr/>
        </p:nvSpPr>
        <p:spPr>
          <a:xfrm>
            <a:off x="9899904" y="2517648"/>
            <a:ext cx="307848" cy="85344"/>
          </a:xfrm>
          <a:prstGeom prst="rect">
            <a:avLst/>
          </a:prstGeom>
          <a:blipFill>
            <a:blip r:embed="rId209" cstate="print"/>
            <a:stretch>
              <a:fillRect/>
            </a:stretch>
          </a:blipFill>
        </p:spPr>
        <p:txBody>
          <a:bodyPr wrap="square" lIns="0" tIns="0" rIns="0" bIns="0" rtlCol="0"/>
          <a:lstStyle/>
          <a:p/>
        </p:txBody>
      </p:sp>
      <p:sp>
        <p:nvSpPr>
          <p:cNvPr id="341" name="object 341"/>
          <p:cNvSpPr/>
          <p:nvPr/>
        </p:nvSpPr>
        <p:spPr>
          <a:xfrm>
            <a:off x="10090404" y="3127248"/>
            <a:ext cx="504444" cy="102108"/>
          </a:xfrm>
          <a:prstGeom prst="rect">
            <a:avLst/>
          </a:prstGeom>
          <a:blipFill>
            <a:blip r:embed="rId210" cstate="print"/>
            <a:stretch>
              <a:fillRect/>
            </a:stretch>
          </a:blipFill>
        </p:spPr>
        <p:txBody>
          <a:bodyPr wrap="square" lIns="0" tIns="0" rIns="0" bIns="0" rtlCol="0"/>
          <a:lstStyle/>
          <a:p/>
        </p:txBody>
      </p:sp>
      <p:sp>
        <p:nvSpPr>
          <p:cNvPr id="342" name="object 342"/>
          <p:cNvSpPr/>
          <p:nvPr/>
        </p:nvSpPr>
        <p:spPr>
          <a:xfrm>
            <a:off x="9608819" y="2631948"/>
            <a:ext cx="417575" cy="106679"/>
          </a:xfrm>
          <a:prstGeom prst="rect">
            <a:avLst/>
          </a:prstGeom>
          <a:blipFill>
            <a:blip r:embed="rId211" cstate="print"/>
            <a:stretch>
              <a:fillRect/>
            </a:stretch>
          </a:blipFill>
        </p:spPr>
        <p:txBody>
          <a:bodyPr wrap="square" lIns="0" tIns="0" rIns="0" bIns="0" rtlCol="0"/>
          <a:lstStyle/>
          <a:p/>
        </p:txBody>
      </p:sp>
      <p:sp>
        <p:nvSpPr>
          <p:cNvPr id="343" name="object 343"/>
          <p:cNvSpPr/>
          <p:nvPr/>
        </p:nvSpPr>
        <p:spPr>
          <a:xfrm>
            <a:off x="10283952" y="3008376"/>
            <a:ext cx="242316" cy="100584"/>
          </a:xfrm>
          <a:prstGeom prst="rect">
            <a:avLst/>
          </a:prstGeom>
          <a:blipFill>
            <a:blip r:embed="rId212" cstate="print"/>
            <a:stretch>
              <a:fillRect/>
            </a:stretch>
          </a:blipFill>
        </p:spPr>
        <p:txBody>
          <a:bodyPr wrap="square" lIns="0" tIns="0" rIns="0" bIns="0" rtlCol="0"/>
          <a:lstStyle/>
          <a:p/>
        </p:txBody>
      </p:sp>
      <p:sp>
        <p:nvSpPr>
          <p:cNvPr id="344" name="object 344"/>
          <p:cNvSpPr/>
          <p:nvPr/>
        </p:nvSpPr>
        <p:spPr>
          <a:xfrm>
            <a:off x="10218419" y="3256788"/>
            <a:ext cx="417575" cy="99060"/>
          </a:xfrm>
          <a:prstGeom prst="rect">
            <a:avLst/>
          </a:prstGeom>
          <a:blipFill>
            <a:blip r:embed="rId213" cstate="print"/>
            <a:stretch>
              <a:fillRect/>
            </a:stretch>
          </a:blipFill>
        </p:spPr>
        <p:txBody>
          <a:bodyPr wrap="square" lIns="0" tIns="0" rIns="0" bIns="0" rtlCol="0"/>
          <a:lstStyle/>
          <a:p/>
        </p:txBody>
      </p:sp>
      <p:sp>
        <p:nvSpPr>
          <p:cNvPr id="345" name="object 345"/>
          <p:cNvSpPr/>
          <p:nvPr/>
        </p:nvSpPr>
        <p:spPr>
          <a:xfrm>
            <a:off x="10291571" y="2506979"/>
            <a:ext cx="304800" cy="109727"/>
          </a:xfrm>
          <a:prstGeom prst="rect">
            <a:avLst/>
          </a:prstGeom>
          <a:blipFill>
            <a:blip r:embed="rId214" cstate="print"/>
            <a:stretch>
              <a:fillRect/>
            </a:stretch>
          </a:blipFill>
        </p:spPr>
        <p:txBody>
          <a:bodyPr wrap="square" lIns="0" tIns="0" rIns="0" bIns="0" rtlCol="0"/>
          <a:lstStyle/>
          <a:p/>
        </p:txBody>
      </p:sp>
      <p:sp>
        <p:nvSpPr>
          <p:cNvPr id="346" name="object 346"/>
          <p:cNvSpPr/>
          <p:nvPr/>
        </p:nvSpPr>
        <p:spPr>
          <a:xfrm>
            <a:off x="10194035" y="2758439"/>
            <a:ext cx="385572" cy="109727"/>
          </a:xfrm>
          <a:prstGeom prst="rect">
            <a:avLst/>
          </a:prstGeom>
          <a:blipFill>
            <a:blip r:embed="rId215" cstate="print"/>
            <a:stretch>
              <a:fillRect/>
            </a:stretch>
          </a:blipFill>
        </p:spPr>
        <p:txBody>
          <a:bodyPr wrap="square" lIns="0" tIns="0" rIns="0" bIns="0" rtlCol="0"/>
          <a:lstStyle/>
          <a:p/>
        </p:txBody>
      </p:sp>
      <p:sp>
        <p:nvSpPr>
          <p:cNvPr id="347" name="object 347"/>
          <p:cNvSpPr/>
          <p:nvPr/>
        </p:nvSpPr>
        <p:spPr>
          <a:xfrm>
            <a:off x="9614916" y="3249167"/>
            <a:ext cx="569976" cy="129539"/>
          </a:xfrm>
          <a:prstGeom prst="rect">
            <a:avLst/>
          </a:prstGeom>
          <a:blipFill>
            <a:blip r:embed="rId216" cstate="print"/>
            <a:stretch>
              <a:fillRect/>
            </a:stretch>
          </a:blipFill>
        </p:spPr>
        <p:txBody>
          <a:bodyPr wrap="square" lIns="0" tIns="0" rIns="0" bIns="0" rtlCol="0"/>
          <a:lstStyle/>
          <a:p/>
        </p:txBody>
      </p:sp>
      <p:sp>
        <p:nvSpPr>
          <p:cNvPr id="348" name="object 348"/>
          <p:cNvSpPr/>
          <p:nvPr/>
        </p:nvSpPr>
        <p:spPr>
          <a:xfrm>
            <a:off x="9619488" y="2773679"/>
            <a:ext cx="483107" cy="82296"/>
          </a:xfrm>
          <a:prstGeom prst="rect">
            <a:avLst/>
          </a:prstGeom>
          <a:blipFill>
            <a:blip r:embed="rId217" cstate="print"/>
            <a:stretch>
              <a:fillRect/>
            </a:stretch>
          </a:blipFill>
        </p:spPr>
        <p:txBody>
          <a:bodyPr wrap="square" lIns="0" tIns="0" rIns="0" bIns="0" rtlCol="0"/>
          <a:lstStyle/>
          <a:p/>
        </p:txBody>
      </p:sp>
      <p:sp>
        <p:nvSpPr>
          <p:cNvPr id="349" name="object 349"/>
          <p:cNvSpPr/>
          <p:nvPr/>
        </p:nvSpPr>
        <p:spPr>
          <a:xfrm>
            <a:off x="9607295" y="3133344"/>
            <a:ext cx="461772" cy="88391"/>
          </a:xfrm>
          <a:prstGeom prst="rect">
            <a:avLst/>
          </a:prstGeom>
          <a:blipFill>
            <a:blip r:embed="rId218" cstate="print"/>
            <a:stretch>
              <a:fillRect/>
            </a:stretch>
          </a:blipFill>
        </p:spPr>
        <p:txBody>
          <a:bodyPr wrap="square" lIns="0" tIns="0" rIns="0" bIns="0" rtlCol="0"/>
          <a:lstStyle/>
          <a:p/>
        </p:txBody>
      </p:sp>
      <p:sp>
        <p:nvSpPr>
          <p:cNvPr id="350" name="object 350"/>
          <p:cNvSpPr/>
          <p:nvPr/>
        </p:nvSpPr>
        <p:spPr>
          <a:xfrm>
            <a:off x="9701783" y="4110228"/>
            <a:ext cx="288035" cy="167639"/>
          </a:xfrm>
          <a:prstGeom prst="rect">
            <a:avLst/>
          </a:prstGeom>
          <a:blipFill>
            <a:blip r:embed="rId219" cstate="print"/>
            <a:stretch>
              <a:fillRect/>
            </a:stretch>
          </a:blipFill>
        </p:spPr>
        <p:txBody>
          <a:bodyPr wrap="square" lIns="0" tIns="0" rIns="0" bIns="0" rtlCol="0"/>
          <a:lstStyle/>
          <a:p/>
        </p:txBody>
      </p:sp>
      <p:sp>
        <p:nvSpPr>
          <p:cNvPr id="351" name="object 351"/>
          <p:cNvSpPr/>
          <p:nvPr/>
        </p:nvSpPr>
        <p:spPr>
          <a:xfrm>
            <a:off x="10049256" y="4126991"/>
            <a:ext cx="548640" cy="109728"/>
          </a:xfrm>
          <a:prstGeom prst="rect">
            <a:avLst/>
          </a:prstGeom>
          <a:blipFill>
            <a:blip r:embed="rId220" cstate="print"/>
            <a:stretch>
              <a:fillRect/>
            </a:stretch>
          </a:blipFill>
        </p:spPr>
        <p:txBody>
          <a:bodyPr wrap="square" lIns="0" tIns="0" rIns="0" bIns="0" rtlCol="0"/>
          <a:lstStyle/>
          <a:p/>
        </p:txBody>
      </p:sp>
      <p:sp>
        <p:nvSpPr>
          <p:cNvPr id="352" name="object 352"/>
          <p:cNvSpPr/>
          <p:nvPr/>
        </p:nvSpPr>
        <p:spPr>
          <a:xfrm>
            <a:off x="9663683" y="4282440"/>
            <a:ext cx="428244" cy="76200"/>
          </a:xfrm>
          <a:prstGeom prst="rect">
            <a:avLst/>
          </a:prstGeom>
          <a:blipFill>
            <a:blip r:embed="rId221" cstate="print"/>
            <a:stretch>
              <a:fillRect/>
            </a:stretch>
          </a:blipFill>
        </p:spPr>
        <p:txBody>
          <a:bodyPr wrap="square" lIns="0" tIns="0" rIns="0" bIns="0" rtlCol="0"/>
          <a:lstStyle/>
          <a:p/>
        </p:txBody>
      </p:sp>
      <p:sp>
        <p:nvSpPr>
          <p:cNvPr id="353" name="object 353"/>
          <p:cNvSpPr/>
          <p:nvPr/>
        </p:nvSpPr>
        <p:spPr>
          <a:xfrm>
            <a:off x="10133076" y="4239767"/>
            <a:ext cx="477012" cy="132587"/>
          </a:xfrm>
          <a:prstGeom prst="rect">
            <a:avLst/>
          </a:prstGeom>
          <a:blipFill>
            <a:blip r:embed="rId222" cstate="print"/>
            <a:stretch>
              <a:fillRect/>
            </a:stretch>
          </a:blipFill>
        </p:spPr>
        <p:txBody>
          <a:bodyPr wrap="square" lIns="0" tIns="0" rIns="0" bIns="0" rtlCol="0"/>
          <a:lstStyle/>
          <a:p/>
        </p:txBody>
      </p:sp>
      <p:sp>
        <p:nvSpPr>
          <p:cNvPr id="354" name="object 354"/>
          <p:cNvSpPr/>
          <p:nvPr/>
        </p:nvSpPr>
        <p:spPr>
          <a:xfrm>
            <a:off x="11301983" y="4256532"/>
            <a:ext cx="403859" cy="108204"/>
          </a:xfrm>
          <a:prstGeom prst="rect">
            <a:avLst/>
          </a:prstGeom>
          <a:blipFill>
            <a:blip r:embed="rId223" cstate="print"/>
            <a:stretch>
              <a:fillRect/>
            </a:stretch>
          </a:blipFill>
        </p:spPr>
        <p:txBody>
          <a:bodyPr wrap="square" lIns="0" tIns="0" rIns="0" bIns="0" rtlCol="0"/>
          <a:lstStyle/>
          <a:p/>
        </p:txBody>
      </p:sp>
      <p:sp>
        <p:nvSpPr>
          <p:cNvPr id="355" name="object 355"/>
          <p:cNvSpPr/>
          <p:nvPr/>
        </p:nvSpPr>
        <p:spPr>
          <a:xfrm>
            <a:off x="10442447" y="3572255"/>
            <a:ext cx="144779" cy="97535"/>
          </a:xfrm>
          <a:prstGeom prst="rect">
            <a:avLst/>
          </a:prstGeom>
          <a:blipFill>
            <a:blip r:embed="rId224" cstate="print"/>
            <a:stretch>
              <a:fillRect/>
            </a:stretch>
          </a:blipFill>
        </p:spPr>
        <p:txBody>
          <a:bodyPr wrap="square" lIns="0" tIns="0" rIns="0" bIns="0" rtlCol="0"/>
          <a:lstStyle/>
          <a:p/>
        </p:txBody>
      </p:sp>
      <p:sp>
        <p:nvSpPr>
          <p:cNvPr id="356" name="object 356"/>
          <p:cNvSpPr/>
          <p:nvPr/>
        </p:nvSpPr>
        <p:spPr>
          <a:xfrm>
            <a:off x="11372088" y="3831335"/>
            <a:ext cx="341375" cy="65531"/>
          </a:xfrm>
          <a:prstGeom prst="rect">
            <a:avLst/>
          </a:prstGeom>
          <a:blipFill>
            <a:blip r:embed="rId225" cstate="print"/>
            <a:stretch>
              <a:fillRect/>
            </a:stretch>
          </a:blipFill>
        </p:spPr>
        <p:txBody>
          <a:bodyPr wrap="square" lIns="0" tIns="0" rIns="0" bIns="0" rtlCol="0"/>
          <a:lstStyle/>
          <a:p/>
        </p:txBody>
      </p:sp>
      <p:sp>
        <p:nvSpPr>
          <p:cNvPr id="357" name="object 357"/>
          <p:cNvSpPr/>
          <p:nvPr/>
        </p:nvSpPr>
        <p:spPr>
          <a:xfrm>
            <a:off x="10732007" y="4258055"/>
            <a:ext cx="519683" cy="111251"/>
          </a:xfrm>
          <a:prstGeom prst="rect">
            <a:avLst/>
          </a:prstGeom>
          <a:blipFill>
            <a:blip r:embed="rId226" cstate="print"/>
            <a:stretch>
              <a:fillRect/>
            </a:stretch>
          </a:blipFill>
        </p:spPr>
        <p:txBody>
          <a:bodyPr wrap="square" lIns="0" tIns="0" rIns="0" bIns="0" rtlCol="0"/>
          <a:lstStyle/>
          <a:p/>
        </p:txBody>
      </p:sp>
      <p:sp>
        <p:nvSpPr>
          <p:cNvPr id="358" name="object 358"/>
          <p:cNvSpPr/>
          <p:nvPr/>
        </p:nvSpPr>
        <p:spPr>
          <a:xfrm>
            <a:off x="11094719" y="3796284"/>
            <a:ext cx="268224" cy="134112"/>
          </a:xfrm>
          <a:prstGeom prst="rect">
            <a:avLst/>
          </a:prstGeom>
          <a:blipFill>
            <a:blip r:embed="rId227" cstate="print"/>
            <a:stretch>
              <a:fillRect/>
            </a:stretch>
          </a:blipFill>
        </p:spPr>
        <p:txBody>
          <a:bodyPr wrap="square" lIns="0" tIns="0" rIns="0" bIns="0" rtlCol="0"/>
          <a:lstStyle/>
          <a:p/>
        </p:txBody>
      </p:sp>
      <p:sp>
        <p:nvSpPr>
          <p:cNvPr id="359" name="object 359"/>
          <p:cNvSpPr/>
          <p:nvPr/>
        </p:nvSpPr>
        <p:spPr>
          <a:xfrm>
            <a:off x="11375135" y="3567684"/>
            <a:ext cx="329183" cy="89915"/>
          </a:xfrm>
          <a:prstGeom prst="rect">
            <a:avLst/>
          </a:prstGeom>
          <a:blipFill>
            <a:blip r:embed="rId228" cstate="print"/>
            <a:stretch>
              <a:fillRect/>
            </a:stretch>
          </a:blipFill>
        </p:spPr>
        <p:txBody>
          <a:bodyPr wrap="square" lIns="0" tIns="0" rIns="0" bIns="0" rtlCol="0"/>
          <a:lstStyle/>
          <a:p/>
        </p:txBody>
      </p:sp>
      <p:sp>
        <p:nvSpPr>
          <p:cNvPr id="360" name="object 360"/>
          <p:cNvSpPr/>
          <p:nvPr/>
        </p:nvSpPr>
        <p:spPr>
          <a:xfrm>
            <a:off x="10733531" y="2968751"/>
            <a:ext cx="598931" cy="131063"/>
          </a:xfrm>
          <a:prstGeom prst="rect">
            <a:avLst/>
          </a:prstGeom>
          <a:blipFill>
            <a:blip r:embed="rId229" cstate="print"/>
            <a:stretch>
              <a:fillRect/>
            </a:stretch>
          </a:blipFill>
        </p:spPr>
        <p:txBody>
          <a:bodyPr wrap="square" lIns="0" tIns="0" rIns="0" bIns="0" rtlCol="0"/>
          <a:lstStyle/>
          <a:p/>
        </p:txBody>
      </p:sp>
      <p:sp>
        <p:nvSpPr>
          <p:cNvPr id="361" name="object 361"/>
          <p:cNvSpPr/>
          <p:nvPr/>
        </p:nvSpPr>
        <p:spPr>
          <a:xfrm>
            <a:off x="10736580" y="2688335"/>
            <a:ext cx="350520" cy="92963"/>
          </a:xfrm>
          <a:prstGeom prst="rect">
            <a:avLst/>
          </a:prstGeom>
          <a:blipFill>
            <a:blip r:embed="rId230" cstate="print"/>
            <a:stretch>
              <a:fillRect/>
            </a:stretch>
          </a:blipFill>
        </p:spPr>
        <p:txBody>
          <a:bodyPr wrap="square" lIns="0" tIns="0" rIns="0" bIns="0" rtlCol="0"/>
          <a:lstStyle/>
          <a:p/>
        </p:txBody>
      </p:sp>
      <p:sp>
        <p:nvSpPr>
          <p:cNvPr id="362" name="object 362"/>
          <p:cNvSpPr/>
          <p:nvPr/>
        </p:nvSpPr>
        <p:spPr>
          <a:xfrm>
            <a:off x="11070335" y="2683764"/>
            <a:ext cx="638555" cy="135636"/>
          </a:xfrm>
          <a:prstGeom prst="rect">
            <a:avLst/>
          </a:prstGeom>
          <a:blipFill>
            <a:blip r:embed="rId231" cstate="print"/>
            <a:stretch>
              <a:fillRect/>
            </a:stretch>
          </a:blipFill>
        </p:spPr>
        <p:txBody>
          <a:bodyPr wrap="square" lIns="0" tIns="0" rIns="0" bIns="0" rtlCol="0"/>
          <a:lstStyle/>
          <a:p/>
        </p:txBody>
      </p:sp>
      <p:sp>
        <p:nvSpPr>
          <p:cNvPr id="363" name="object 363"/>
          <p:cNvSpPr/>
          <p:nvPr/>
        </p:nvSpPr>
        <p:spPr>
          <a:xfrm>
            <a:off x="10765535" y="2535935"/>
            <a:ext cx="417575" cy="129539"/>
          </a:xfrm>
          <a:prstGeom prst="rect">
            <a:avLst/>
          </a:prstGeom>
          <a:blipFill>
            <a:blip r:embed="rId232" cstate="print"/>
            <a:stretch>
              <a:fillRect/>
            </a:stretch>
          </a:blipFill>
        </p:spPr>
        <p:txBody>
          <a:bodyPr wrap="square" lIns="0" tIns="0" rIns="0" bIns="0" rtlCol="0"/>
          <a:lstStyle/>
          <a:p/>
        </p:txBody>
      </p:sp>
      <p:sp>
        <p:nvSpPr>
          <p:cNvPr id="364" name="object 364"/>
          <p:cNvSpPr/>
          <p:nvPr/>
        </p:nvSpPr>
        <p:spPr>
          <a:xfrm>
            <a:off x="11231880" y="2537460"/>
            <a:ext cx="445007" cy="109727"/>
          </a:xfrm>
          <a:prstGeom prst="rect">
            <a:avLst/>
          </a:prstGeom>
          <a:blipFill>
            <a:blip r:embed="rId233" cstate="print"/>
            <a:stretch>
              <a:fillRect/>
            </a:stretch>
          </a:blipFill>
        </p:spPr>
        <p:txBody>
          <a:bodyPr wrap="square" lIns="0" tIns="0" rIns="0" bIns="0" rtlCol="0"/>
          <a:lstStyle/>
          <a:p/>
        </p:txBody>
      </p:sp>
      <p:sp>
        <p:nvSpPr>
          <p:cNvPr id="365" name="object 365"/>
          <p:cNvSpPr/>
          <p:nvPr/>
        </p:nvSpPr>
        <p:spPr>
          <a:xfrm>
            <a:off x="11408664" y="3093720"/>
            <a:ext cx="248411" cy="152400"/>
          </a:xfrm>
          <a:prstGeom prst="rect">
            <a:avLst/>
          </a:prstGeom>
          <a:blipFill>
            <a:blip r:embed="rId234" cstate="print"/>
            <a:stretch>
              <a:fillRect/>
            </a:stretch>
          </a:blipFill>
        </p:spPr>
        <p:txBody>
          <a:bodyPr wrap="square" lIns="0" tIns="0" rIns="0" bIns="0" rtlCol="0"/>
          <a:lstStyle/>
          <a:p/>
        </p:txBody>
      </p:sp>
      <p:sp>
        <p:nvSpPr>
          <p:cNvPr id="366" name="object 366"/>
          <p:cNvSpPr/>
          <p:nvPr/>
        </p:nvSpPr>
        <p:spPr>
          <a:xfrm>
            <a:off x="10750295" y="2819400"/>
            <a:ext cx="900683" cy="141732"/>
          </a:xfrm>
          <a:prstGeom prst="rect">
            <a:avLst/>
          </a:prstGeom>
          <a:blipFill>
            <a:blip r:embed="rId235" cstate="print"/>
            <a:stretch>
              <a:fillRect/>
            </a:stretch>
          </a:blipFill>
        </p:spPr>
        <p:txBody>
          <a:bodyPr wrap="square" lIns="0" tIns="0" rIns="0" bIns="0" rtlCol="0"/>
          <a:lstStyle/>
          <a:p/>
        </p:txBody>
      </p:sp>
      <p:sp>
        <p:nvSpPr>
          <p:cNvPr id="367" name="object 367"/>
          <p:cNvSpPr/>
          <p:nvPr/>
        </p:nvSpPr>
        <p:spPr>
          <a:xfrm>
            <a:off x="10753343" y="3142488"/>
            <a:ext cx="637031" cy="99060"/>
          </a:xfrm>
          <a:prstGeom prst="rect">
            <a:avLst/>
          </a:prstGeom>
          <a:blipFill>
            <a:blip r:embed="rId236" cstate="print"/>
            <a:stretch>
              <a:fillRect/>
            </a:stretch>
          </a:blipFill>
        </p:spPr>
        <p:txBody>
          <a:bodyPr wrap="square" lIns="0" tIns="0" rIns="0" bIns="0" rtlCol="0"/>
          <a:lstStyle/>
          <a:p/>
        </p:txBody>
      </p:sp>
      <p:sp>
        <p:nvSpPr>
          <p:cNvPr id="368" name="object 368"/>
          <p:cNvSpPr/>
          <p:nvPr/>
        </p:nvSpPr>
        <p:spPr>
          <a:xfrm>
            <a:off x="10710671" y="3281171"/>
            <a:ext cx="1010412" cy="79248"/>
          </a:xfrm>
          <a:prstGeom prst="rect">
            <a:avLst/>
          </a:prstGeom>
          <a:blipFill>
            <a:blip r:embed="rId237" cstate="print"/>
            <a:stretch>
              <a:fillRect/>
            </a:stretch>
          </a:blipFill>
        </p:spPr>
        <p:txBody>
          <a:bodyPr wrap="square" lIns="0" tIns="0" rIns="0" bIns="0" rtlCol="0"/>
          <a:lstStyle/>
          <a:p/>
        </p:txBody>
      </p:sp>
      <p:sp>
        <p:nvSpPr>
          <p:cNvPr id="369" name="object 369"/>
          <p:cNvSpPr/>
          <p:nvPr/>
        </p:nvSpPr>
        <p:spPr>
          <a:xfrm>
            <a:off x="11362943" y="2955035"/>
            <a:ext cx="368807" cy="131063"/>
          </a:xfrm>
          <a:prstGeom prst="rect">
            <a:avLst/>
          </a:prstGeom>
          <a:blipFill>
            <a:blip r:embed="rId238" cstate="print"/>
            <a:stretch>
              <a:fillRect/>
            </a:stretch>
          </a:blipFill>
        </p:spPr>
        <p:txBody>
          <a:bodyPr wrap="square" lIns="0" tIns="0" rIns="0" bIns="0" rtlCol="0"/>
          <a:lstStyle/>
          <a:p/>
        </p:txBody>
      </p:sp>
      <p:sp>
        <p:nvSpPr>
          <p:cNvPr id="370" name="object 370"/>
          <p:cNvSpPr/>
          <p:nvPr/>
        </p:nvSpPr>
        <p:spPr>
          <a:xfrm>
            <a:off x="9419081" y="2183129"/>
            <a:ext cx="2394585" cy="3153410"/>
          </a:xfrm>
          <a:custGeom>
            <a:avLst/>
            <a:gdLst/>
            <a:ahLst/>
            <a:cxnLst/>
            <a:rect l="l" t="t" r="r" b="b"/>
            <a:pathLst>
              <a:path w="2394584" h="3153410">
                <a:moveTo>
                  <a:pt x="0" y="43687"/>
                </a:moveTo>
                <a:lnTo>
                  <a:pt x="3432" y="26681"/>
                </a:lnTo>
                <a:lnTo>
                  <a:pt x="12795" y="12795"/>
                </a:lnTo>
                <a:lnTo>
                  <a:pt x="26681" y="3432"/>
                </a:lnTo>
                <a:lnTo>
                  <a:pt x="43688" y="0"/>
                </a:lnTo>
                <a:lnTo>
                  <a:pt x="2350516" y="0"/>
                </a:lnTo>
                <a:lnTo>
                  <a:pt x="2367522" y="3432"/>
                </a:lnTo>
                <a:lnTo>
                  <a:pt x="2381408" y="12795"/>
                </a:lnTo>
                <a:lnTo>
                  <a:pt x="2390771" y="26681"/>
                </a:lnTo>
                <a:lnTo>
                  <a:pt x="2394204" y="43687"/>
                </a:lnTo>
                <a:lnTo>
                  <a:pt x="2394204" y="3109468"/>
                </a:lnTo>
                <a:lnTo>
                  <a:pt x="2390771" y="3126474"/>
                </a:lnTo>
                <a:lnTo>
                  <a:pt x="2381408" y="3140360"/>
                </a:lnTo>
                <a:lnTo>
                  <a:pt x="2367522" y="3149723"/>
                </a:lnTo>
                <a:lnTo>
                  <a:pt x="2350516" y="3153156"/>
                </a:lnTo>
                <a:lnTo>
                  <a:pt x="43688" y="3153156"/>
                </a:lnTo>
                <a:lnTo>
                  <a:pt x="26681" y="3149723"/>
                </a:lnTo>
                <a:lnTo>
                  <a:pt x="12795" y="3140360"/>
                </a:lnTo>
                <a:lnTo>
                  <a:pt x="3432" y="3126474"/>
                </a:lnTo>
                <a:lnTo>
                  <a:pt x="0" y="3109468"/>
                </a:lnTo>
                <a:lnTo>
                  <a:pt x="0" y="43687"/>
                </a:lnTo>
                <a:close/>
              </a:path>
            </a:pathLst>
          </a:custGeom>
          <a:ln w="28956">
            <a:solidFill>
              <a:srgbClr val="5FCA49"/>
            </a:solidFill>
          </a:ln>
        </p:spPr>
        <p:txBody>
          <a:bodyPr wrap="square" lIns="0" tIns="0" rIns="0" bIns="0" rtlCol="0"/>
          <a:lstStyle/>
          <a:p/>
        </p:txBody>
      </p:sp>
      <p:sp>
        <p:nvSpPr>
          <p:cNvPr id="371" name="object 371"/>
          <p:cNvSpPr/>
          <p:nvPr/>
        </p:nvSpPr>
        <p:spPr>
          <a:xfrm>
            <a:off x="9410700" y="2171700"/>
            <a:ext cx="2397760" cy="134620"/>
          </a:xfrm>
          <a:custGeom>
            <a:avLst/>
            <a:gdLst/>
            <a:ahLst/>
            <a:cxnLst/>
            <a:rect l="l" t="t" r="r" b="b"/>
            <a:pathLst>
              <a:path w="2397759" h="134619">
                <a:moveTo>
                  <a:pt x="2338451" y="0"/>
                </a:moveTo>
                <a:lnTo>
                  <a:pt x="58800" y="0"/>
                </a:lnTo>
                <a:lnTo>
                  <a:pt x="35897" y="4615"/>
                </a:lnTo>
                <a:lnTo>
                  <a:pt x="17208" y="17208"/>
                </a:lnTo>
                <a:lnTo>
                  <a:pt x="4615" y="35897"/>
                </a:lnTo>
                <a:lnTo>
                  <a:pt x="0" y="58800"/>
                </a:lnTo>
                <a:lnTo>
                  <a:pt x="0" y="75311"/>
                </a:lnTo>
                <a:lnTo>
                  <a:pt x="4615" y="98214"/>
                </a:lnTo>
                <a:lnTo>
                  <a:pt x="17208" y="116903"/>
                </a:lnTo>
                <a:lnTo>
                  <a:pt x="35897" y="129496"/>
                </a:lnTo>
                <a:lnTo>
                  <a:pt x="58800" y="134112"/>
                </a:lnTo>
                <a:lnTo>
                  <a:pt x="2338451" y="134112"/>
                </a:lnTo>
                <a:lnTo>
                  <a:pt x="2361354" y="129496"/>
                </a:lnTo>
                <a:lnTo>
                  <a:pt x="2380043" y="116903"/>
                </a:lnTo>
                <a:lnTo>
                  <a:pt x="2392636" y="98214"/>
                </a:lnTo>
                <a:lnTo>
                  <a:pt x="2397252" y="75311"/>
                </a:lnTo>
                <a:lnTo>
                  <a:pt x="2397252" y="58800"/>
                </a:lnTo>
                <a:lnTo>
                  <a:pt x="2392636" y="35897"/>
                </a:lnTo>
                <a:lnTo>
                  <a:pt x="2380043" y="17208"/>
                </a:lnTo>
                <a:lnTo>
                  <a:pt x="2361354" y="4615"/>
                </a:lnTo>
                <a:lnTo>
                  <a:pt x="2338451" y="0"/>
                </a:lnTo>
                <a:close/>
              </a:path>
            </a:pathLst>
          </a:custGeom>
          <a:solidFill>
            <a:srgbClr val="5FCA49"/>
          </a:solidFill>
        </p:spPr>
        <p:txBody>
          <a:bodyPr wrap="square" lIns="0" tIns="0" rIns="0" bIns="0" rtlCol="0"/>
          <a:lstStyle/>
          <a:p/>
        </p:txBody>
      </p:sp>
      <p:sp>
        <p:nvSpPr>
          <p:cNvPr id="372" name="object 372"/>
          <p:cNvSpPr txBox="1"/>
          <p:nvPr/>
        </p:nvSpPr>
        <p:spPr>
          <a:xfrm>
            <a:off x="9804272" y="2157729"/>
            <a:ext cx="1071245" cy="358775"/>
          </a:xfrm>
          <a:prstGeom prst="rect">
            <a:avLst/>
          </a:prstGeom>
        </p:spPr>
        <p:txBody>
          <a:bodyPr wrap="square" lIns="0" tIns="0" rIns="0" bIns="0" rtlCol="0" vert="horz">
            <a:spAutoFit/>
          </a:bodyPr>
          <a:lstStyle/>
          <a:p>
            <a:pPr marL="552450">
              <a:lnSpc>
                <a:spcPct val="100000"/>
              </a:lnSpc>
            </a:pPr>
            <a:r>
              <a:rPr dirty="0" sz="1000" spc="-5">
                <a:solidFill>
                  <a:srgbClr val="F9F9F9"/>
                </a:solidFill>
                <a:latin typeface="微软雅黑"/>
                <a:cs typeface="微软雅黑"/>
              </a:rPr>
              <a:t>场景平台</a:t>
            </a:r>
            <a:endParaRPr sz="1000">
              <a:latin typeface="微软雅黑"/>
              <a:cs typeface="微软雅黑"/>
            </a:endParaRPr>
          </a:p>
          <a:p>
            <a:pPr marL="12700">
              <a:lnSpc>
                <a:spcPct val="100000"/>
              </a:lnSpc>
              <a:spcBef>
                <a:spcPts val="565"/>
              </a:spcBef>
            </a:pPr>
            <a:r>
              <a:rPr dirty="0" sz="800">
                <a:solidFill>
                  <a:srgbClr val="F9F9F9"/>
                </a:solidFill>
                <a:latin typeface="微软雅黑"/>
                <a:cs typeface="微软雅黑"/>
              </a:rPr>
              <a:t>消费金融公司</a:t>
            </a:r>
            <a:endParaRPr sz="800">
              <a:latin typeface="微软雅黑"/>
              <a:cs typeface="微软雅黑"/>
            </a:endParaRPr>
          </a:p>
        </p:txBody>
      </p:sp>
      <p:sp>
        <p:nvSpPr>
          <p:cNvPr id="373" name="object 373"/>
          <p:cNvSpPr/>
          <p:nvPr/>
        </p:nvSpPr>
        <p:spPr>
          <a:xfrm>
            <a:off x="10770107" y="3671315"/>
            <a:ext cx="288035" cy="117348"/>
          </a:xfrm>
          <a:prstGeom prst="rect">
            <a:avLst/>
          </a:prstGeom>
          <a:blipFill>
            <a:blip r:embed="rId239" cstate="print"/>
            <a:stretch>
              <a:fillRect/>
            </a:stretch>
          </a:blipFill>
        </p:spPr>
        <p:txBody>
          <a:bodyPr wrap="square" lIns="0" tIns="0" rIns="0" bIns="0" rtlCol="0"/>
          <a:lstStyle/>
          <a:p/>
        </p:txBody>
      </p:sp>
      <p:sp>
        <p:nvSpPr>
          <p:cNvPr id="374" name="object 374"/>
          <p:cNvSpPr/>
          <p:nvPr/>
        </p:nvSpPr>
        <p:spPr>
          <a:xfrm>
            <a:off x="10803635" y="4125467"/>
            <a:ext cx="413003" cy="108204"/>
          </a:xfrm>
          <a:prstGeom prst="rect">
            <a:avLst/>
          </a:prstGeom>
          <a:blipFill>
            <a:blip r:embed="rId240" cstate="print"/>
            <a:stretch>
              <a:fillRect/>
            </a:stretch>
          </a:blipFill>
        </p:spPr>
        <p:txBody>
          <a:bodyPr wrap="square" lIns="0" tIns="0" rIns="0" bIns="0" rtlCol="0"/>
          <a:lstStyle/>
          <a:p/>
        </p:txBody>
      </p:sp>
      <p:sp>
        <p:nvSpPr>
          <p:cNvPr id="375" name="object 375"/>
          <p:cNvSpPr/>
          <p:nvPr/>
        </p:nvSpPr>
        <p:spPr>
          <a:xfrm>
            <a:off x="10733531" y="3825240"/>
            <a:ext cx="336803" cy="71627"/>
          </a:xfrm>
          <a:prstGeom prst="rect">
            <a:avLst/>
          </a:prstGeom>
          <a:blipFill>
            <a:blip r:embed="rId241" cstate="print"/>
            <a:stretch>
              <a:fillRect/>
            </a:stretch>
          </a:blipFill>
        </p:spPr>
        <p:txBody>
          <a:bodyPr wrap="square" lIns="0" tIns="0" rIns="0" bIns="0" rtlCol="0"/>
          <a:lstStyle/>
          <a:p/>
        </p:txBody>
      </p:sp>
      <p:sp>
        <p:nvSpPr>
          <p:cNvPr id="376" name="object 376"/>
          <p:cNvSpPr/>
          <p:nvPr/>
        </p:nvSpPr>
        <p:spPr>
          <a:xfrm>
            <a:off x="11420856" y="3698747"/>
            <a:ext cx="252983" cy="85343"/>
          </a:xfrm>
          <a:prstGeom prst="rect">
            <a:avLst/>
          </a:prstGeom>
          <a:blipFill>
            <a:blip r:embed="rId242" cstate="print"/>
            <a:stretch>
              <a:fillRect/>
            </a:stretch>
          </a:blipFill>
        </p:spPr>
        <p:txBody>
          <a:bodyPr wrap="square" lIns="0" tIns="0" rIns="0" bIns="0" rtlCol="0"/>
          <a:lstStyle/>
          <a:p/>
        </p:txBody>
      </p:sp>
      <p:sp>
        <p:nvSpPr>
          <p:cNvPr id="377" name="object 377"/>
          <p:cNvSpPr/>
          <p:nvPr/>
        </p:nvSpPr>
        <p:spPr>
          <a:xfrm>
            <a:off x="11292840" y="4140708"/>
            <a:ext cx="365759" cy="88392"/>
          </a:xfrm>
          <a:prstGeom prst="rect">
            <a:avLst/>
          </a:prstGeom>
          <a:blipFill>
            <a:blip r:embed="rId243" cstate="print"/>
            <a:stretch>
              <a:fillRect/>
            </a:stretch>
          </a:blipFill>
        </p:spPr>
        <p:txBody>
          <a:bodyPr wrap="square" lIns="0" tIns="0" rIns="0" bIns="0" rtlCol="0"/>
          <a:lstStyle/>
          <a:p/>
        </p:txBody>
      </p:sp>
      <p:sp>
        <p:nvSpPr>
          <p:cNvPr id="378" name="object 378"/>
          <p:cNvSpPr/>
          <p:nvPr/>
        </p:nvSpPr>
        <p:spPr>
          <a:xfrm>
            <a:off x="9642347" y="3688079"/>
            <a:ext cx="527303" cy="111251"/>
          </a:xfrm>
          <a:prstGeom prst="rect">
            <a:avLst/>
          </a:prstGeom>
          <a:blipFill>
            <a:blip r:embed="rId244" cstate="print"/>
            <a:stretch>
              <a:fillRect/>
            </a:stretch>
          </a:blipFill>
        </p:spPr>
        <p:txBody>
          <a:bodyPr wrap="square" lIns="0" tIns="0" rIns="0" bIns="0" rtlCol="0"/>
          <a:lstStyle/>
          <a:p/>
        </p:txBody>
      </p:sp>
      <p:sp>
        <p:nvSpPr>
          <p:cNvPr id="379" name="object 379"/>
          <p:cNvSpPr/>
          <p:nvPr/>
        </p:nvSpPr>
        <p:spPr>
          <a:xfrm>
            <a:off x="9944100" y="1522475"/>
            <a:ext cx="449579" cy="140208"/>
          </a:xfrm>
          <a:prstGeom prst="rect">
            <a:avLst/>
          </a:prstGeom>
          <a:blipFill>
            <a:blip r:embed="rId245" cstate="print"/>
            <a:stretch>
              <a:fillRect/>
            </a:stretch>
          </a:blipFill>
        </p:spPr>
        <p:txBody>
          <a:bodyPr wrap="square" lIns="0" tIns="0" rIns="0" bIns="0" rtlCol="0"/>
          <a:lstStyle/>
          <a:p/>
        </p:txBody>
      </p:sp>
      <p:sp>
        <p:nvSpPr>
          <p:cNvPr id="380" name="object 380"/>
          <p:cNvSpPr/>
          <p:nvPr/>
        </p:nvSpPr>
        <p:spPr>
          <a:xfrm>
            <a:off x="9409938" y="1402841"/>
            <a:ext cx="2395855" cy="335280"/>
          </a:xfrm>
          <a:custGeom>
            <a:avLst/>
            <a:gdLst/>
            <a:ahLst/>
            <a:cxnLst/>
            <a:rect l="l" t="t" r="r" b="b"/>
            <a:pathLst>
              <a:path w="2395854" h="335280">
                <a:moveTo>
                  <a:pt x="0" y="9906"/>
                </a:moveTo>
                <a:lnTo>
                  <a:pt x="0" y="4445"/>
                </a:lnTo>
                <a:lnTo>
                  <a:pt x="4444" y="0"/>
                </a:lnTo>
                <a:lnTo>
                  <a:pt x="9905" y="0"/>
                </a:lnTo>
                <a:lnTo>
                  <a:pt x="2385821" y="0"/>
                </a:lnTo>
                <a:lnTo>
                  <a:pt x="2391282" y="0"/>
                </a:lnTo>
                <a:lnTo>
                  <a:pt x="2395728" y="4445"/>
                </a:lnTo>
                <a:lnTo>
                  <a:pt x="2395728" y="9906"/>
                </a:lnTo>
                <a:lnTo>
                  <a:pt x="2395728" y="325374"/>
                </a:lnTo>
                <a:lnTo>
                  <a:pt x="2395728" y="330835"/>
                </a:lnTo>
                <a:lnTo>
                  <a:pt x="2391282" y="335280"/>
                </a:lnTo>
                <a:lnTo>
                  <a:pt x="2385821" y="335280"/>
                </a:lnTo>
                <a:lnTo>
                  <a:pt x="9905" y="335280"/>
                </a:lnTo>
                <a:lnTo>
                  <a:pt x="4444" y="335280"/>
                </a:lnTo>
                <a:lnTo>
                  <a:pt x="0" y="330835"/>
                </a:lnTo>
                <a:lnTo>
                  <a:pt x="0" y="325374"/>
                </a:lnTo>
                <a:lnTo>
                  <a:pt x="0" y="9906"/>
                </a:lnTo>
                <a:close/>
              </a:path>
            </a:pathLst>
          </a:custGeom>
          <a:ln w="28956">
            <a:solidFill>
              <a:srgbClr val="ACDAEC"/>
            </a:solidFill>
          </a:ln>
        </p:spPr>
        <p:txBody>
          <a:bodyPr wrap="square" lIns="0" tIns="0" rIns="0" bIns="0" rtlCol="0"/>
          <a:lstStyle/>
          <a:p/>
        </p:txBody>
      </p:sp>
      <p:sp>
        <p:nvSpPr>
          <p:cNvPr id="381" name="object 381"/>
          <p:cNvSpPr/>
          <p:nvPr/>
        </p:nvSpPr>
        <p:spPr>
          <a:xfrm>
            <a:off x="9409176" y="1402080"/>
            <a:ext cx="2395855" cy="119380"/>
          </a:xfrm>
          <a:custGeom>
            <a:avLst/>
            <a:gdLst/>
            <a:ahLst/>
            <a:cxnLst/>
            <a:rect l="l" t="t" r="r" b="b"/>
            <a:pathLst>
              <a:path w="2395854" h="119380">
                <a:moveTo>
                  <a:pt x="2337562" y="0"/>
                </a:moveTo>
                <a:lnTo>
                  <a:pt x="58166" y="0"/>
                </a:lnTo>
                <a:lnTo>
                  <a:pt x="35522" y="4570"/>
                </a:lnTo>
                <a:lnTo>
                  <a:pt x="17033" y="17033"/>
                </a:lnTo>
                <a:lnTo>
                  <a:pt x="4570" y="35522"/>
                </a:lnTo>
                <a:lnTo>
                  <a:pt x="0" y="58166"/>
                </a:lnTo>
                <a:lnTo>
                  <a:pt x="0" y="60706"/>
                </a:lnTo>
                <a:lnTo>
                  <a:pt x="4570" y="83349"/>
                </a:lnTo>
                <a:lnTo>
                  <a:pt x="17033" y="101838"/>
                </a:lnTo>
                <a:lnTo>
                  <a:pt x="35522" y="114301"/>
                </a:lnTo>
                <a:lnTo>
                  <a:pt x="58166" y="118872"/>
                </a:lnTo>
                <a:lnTo>
                  <a:pt x="2337562" y="118872"/>
                </a:lnTo>
                <a:lnTo>
                  <a:pt x="2360205" y="114301"/>
                </a:lnTo>
                <a:lnTo>
                  <a:pt x="2378694" y="101838"/>
                </a:lnTo>
                <a:lnTo>
                  <a:pt x="2391157" y="83349"/>
                </a:lnTo>
                <a:lnTo>
                  <a:pt x="2395728" y="60706"/>
                </a:lnTo>
                <a:lnTo>
                  <a:pt x="2395728" y="58166"/>
                </a:lnTo>
                <a:lnTo>
                  <a:pt x="2391157" y="35522"/>
                </a:lnTo>
                <a:lnTo>
                  <a:pt x="2378694" y="17033"/>
                </a:lnTo>
                <a:lnTo>
                  <a:pt x="2360205" y="4570"/>
                </a:lnTo>
                <a:lnTo>
                  <a:pt x="2337562" y="0"/>
                </a:lnTo>
                <a:close/>
              </a:path>
            </a:pathLst>
          </a:custGeom>
          <a:solidFill>
            <a:srgbClr val="ACDAEC"/>
          </a:solidFill>
        </p:spPr>
        <p:txBody>
          <a:bodyPr wrap="square" lIns="0" tIns="0" rIns="0" bIns="0" rtlCol="0"/>
          <a:lstStyle/>
          <a:p/>
        </p:txBody>
      </p:sp>
      <p:sp>
        <p:nvSpPr>
          <p:cNvPr id="382" name="object 382"/>
          <p:cNvSpPr txBox="1"/>
          <p:nvPr/>
        </p:nvSpPr>
        <p:spPr>
          <a:xfrm>
            <a:off x="10135616" y="1396491"/>
            <a:ext cx="944880" cy="134620"/>
          </a:xfrm>
          <a:prstGeom prst="rect">
            <a:avLst/>
          </a:prstGeom>
        </p:spPr>
        <p:txBody>
          <a:bodyPr wrap="square" lIns="0" tIns="0" rIns="0" bIns="0" rtlCol="0" vert="horz">
            <a:spAutoFit/>
          </a:bodyPr>
          <a:lstStyle/>
          <a:p>
            <a:pPr marL="12700">
              <a:lnSpc>
                <a:spcPct val="100000"/>
              </a:lnSpc>
            </a:pPr>
            <a:r>
              <a:rPr dirty="0" sz="800">
                <a:solidFill>
                  <a:srgbClr val="F9F9F9"/>
                </a:solidFill>
                <a:latin typeface="微软雅黑"/>
                <a:cs typeface="微软雅黑"/>
              </a:rPr>
              <a:t>第三方开放银行平台</a:t>
            </a:r>
            <a:endParaRPr sz="800">
              <a:latin typeface="微软雅黑"/>
              <a:cs typeface="微软雅黑"/>
            </a:endParaRPr>
          </a:p>
        </p:txBody>
      </p:sp>
      <p:sp>
        <p:nvSpPr>
          <p:cNvPr id="383" name="object 383"/>
          <p:cNvSpPr/>
          <p:nvPr/>
        </p:nvSpPr>
        <p:spPr>
          <a:xfrm>
            <a:off x="10436352" y="1543811"/>
            <a:ext cx="466344" cy="112775"/>
          </a:xfrm>
          <a:prstGeom prst="rect">
            <a:avLst/>
          </a:prstGeom>
          <a:blipFill>
            <a:blip r:embed="rId246" cstate="print"/>
            <a:stretch>
              <a:fillRect/>
            </a:stretch>
          </a:blipFill>
        </p:spPr>
        <p:txBody>
          <a:bodyPr wrap="square" lIns="0" tIns="0" rIns="0" bIns="0" rtlCol="0"/>
          <a:lstStyle/>
          <a:p/>
        </p:txBody>
      </p:sp>
      <p:sp>
        <p:nvSpPr>
          <p:cNvPr id="384" name="object 384"/>
          <p:cNvSpPr/>
          <p:nvPr/>
        </p:nvSpPr>
        <p:spPr>
          <a:xfrm>
            <a:off x="9447276" y="1545336"/>
            <a:ext cx="454151" cy="112775"/>
          </a:xfrm>
          <a:prstGeom prst="rect">
            <a:avLst/>
          </a:prstGeom>
          <a:blipFill>
            <a:blip r:embed="rId247" cstate="print"/>
            <a:stretch>
              <a:fillRect/>
            </a:stretch>
          </a:blipFill>
        </p:spPr>
        <p:txBody>
          <a:bodyPr wrap="square" lIns="0" tIns="0" rIns="0" bIns="0" rtlCol="0"/>
          <a:lstStyle/>
          <a:p/>
        </p:txBody>
      </p:sp>
      <p:sp>
        <p:nvSpPr>
          <p:cNvPr id="385" name="object 385"/>
          <p:cNvSpPr/>
          <p:nvPr/>
        </p:nvSpPr>
        <p:spPr>
          <a:xfrm>
            <a:off x="9408414" y="5712714"/>
            <a:ext cx="2415540" cy="399415"/>
          </a:xfrm>
          <a:custGeom>
            <a:avLst/>
            <a:gdLst/>
            <a:ahLst/>
            <a:cxnLst/>
            <a:rect l="l" t="t" r="r" b="b"/>
            <a:pathLst>
              <a:path w="2415540" h="399414">
                <a:moveTo>
                  <a:pt x="0" y="35687"/>
                </a:moveTo>
                <a:lnTo>
                  <a:pt x="2807" y="21795"/>
                </a:lnTo>
                <a:lnTo>
                  <a:pt x="10461" y="10452"/>
                </a:lnTo>
                <a:lnTo>
                  <a:pt x="21806" y="2804"/>
                </a:lnTo>
                <a:lnTo>
                  <a:pt x="35686" y="0"/>
                </a:lnTo>
                <a:lnTo>
                  <a:pt x="2379853" y="0"/>
                </a:lnTo>
                <a:lnTo>
                  <a:pt x="2393733" y="2804"/>
                </a:lnTo>
                <a:lnTo>
                  <a:pt x="2405078" y="10452"/>
                </a:lnTo>
                <a:lnTo>
                  <a:pt x="2412732" y="21795"/>
                </a:lnTo>
                <a:lnTo>
                  <a:pt x="2415539" y="35687"/>
                </a:lnTo>
                <a:lnTo>
                  <a:pt x="2415539" y="363601"/>
                </a:lnTo>
                <a:lnTo>
                  <a:pt x="2412732" y="377492"/>
                </a:lnTo>
                <a:lnTo>
                  <a:pt x="2405078" y="388835"/>
                </a:lnTo>
                <a:lnTo>
                  <a:pt x="2393733" y="396483"/>
                </a:lnTo>
                <a:lnTo>
                  <a:pt x="2379853" y="399288"/>
                </a:lnTo>
                <a:lnTo>
                  <a:pt x="35686" y="399288"/>
                </a:lnTo>
                <a:lnTo>
                  <a:pt x="21806" y="396483"/>
                </a:lnTo>
                <a:lnTo>
                  <a:pt x="10461" y="388835"/>
                </a:lnTo>
                <a:lnTo>
                  <a:pt x="2807" y="377492"/>
                </a:lnTo>
                <a:lnTo>
                  <a:pt x="0" y="363601"/>
                </a:lnTo>
                <a:lnTo>
                  <a:pt x="0" y="35687"/>
                </a:lnTo>
                <a:close/>
              </a:path>
            </a:pathLst>
          </a:custGeom>
          <a:ln w="28956">
            <a:solidFill>
              <a:srgbClr val="F93386"/>
            </a:solidFill>
          </a:ln>
        </p:spPr>
        <p:txBody>
          <a:bodyPr wrap="square" lIns="0" tIns="0" rIns="0" bIns="0" rtlCol="0"/>
          <a:lstStyle/>
          <a:p/>
        </p:txBody>
      </p:sp>
      <p:sp>
        <p:nvSpPr>
          <p:cNvPr id="386" name="object 386"/>
          <p:cNvSpPr/>
          <p:nvPr/>
        </p:nvSpPr>
        <p:spPr>
          <a:xfrm>
            <a:off x="10661904" y="5383529"/>
            <a:ext cx="86995" cy="255904"/>
          </a:xfrm>
          <a:custGeom>
            <a:avLst/>
            <a:gdLst/>
            <a:ahLst/>
            <a:cxnLst/>
            <a:rect l="l" t="t" r="r" b="b"/>
            <a:pathLst>
              <a:path w="86995" h="255904">
                <a:moveTo>
                  <a:pt x="28955" y="168783"/>
                </a:moveTo>
                <a:lnTo>
                  <a:pt x="0" y="168783"/>
                </a:lnTo>
                <a:lnTo>
                  <a:pt x="43434" y="255600"/>
                </a:lnTo>
                <a:lnTo>
                  <a:pt x="79624" y="183261"/>
                </a:lnTo>
                <a:lnTo>
                  <a:pt x="28955" y="183261"/>
                </a:lnTo>
                <a:lnTo>
                  <a:pt x="28955" y="168783"/>
                </a:lnTo>
                <a:close/>
              </a:path>
              <a:path w="86995" h="255904">
                <a:moveTo>
                  <a:pt x="57912" y="0"/>
                </a:moveTo>
                <a:lnTo>
                  <a:pt x="28955" y="0"/>
                </a:lnTo>
                <a:lnTo>
                  <a:pt x="28955" y="183261"/>
                </a:lnTo>
                <a:lnTo>
                  <a:pt x="57912" y="183261"/>
                </a:lnTo>
                <a:lnTo>
                  <a:pt x="57912" y="0"/>
                </a:lnTo>
                <a:close/>
              </a:path>
              <a:path w="86995" h="255904">
                <a:moveTo>
                  <a:pt x="86868" y="168783"/>
                </a:moveTo>
                <a:lnTo>
                  <a:pt x="57912" y="168783"/>
                </a:lnTo>
                <a:lnTo>
                  <a:pt x="57912" y="183261"/>
                </a:lnTo>
                <a:lnTo>
                  <a:pt x="79624" y="183261"/>
                </a:lnTo>
                <a:lnTo>
                  <a:pt x="86868" y="168783"/>
                </a:lnTo>
                <a:close/>
              </a:path>
            </a:pathLst>
          </a:custGeom>
          <a:solidFill>
            <a:srgbClr val="5FCC47"/>
          </a:solidFill>
        </p:spPr>
        <p:txBody>
          <a:bodyPr wrap="square" lIns="0" tIns="0" rIns="0" bIns="0" rtlCol="0"/>
          <a:lstStyle/>
          <a:p/>
        </p:txBody>
      </p:sp>
      <p:sp>
        <p:nvSpPr>
          <p:cNvPr id="387" name="object 387"/>
          <p:cNvSpPr txBox="1"/>
          <p:nvPr/>
        </p:nvSpPr>
        <p:spPr>
          <a:xfrm>
            <a:off x="10893932" y="5441822"/>
            <a:ext cx="43434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消费服务</a:t>
            </a:r>
            <a:endParaRPr sz="800">
              <a:latin typeface="微软雅黑"/>
              <a:cs typeface="微软雅黑"/>
            </a:endParaRPr>
          </a:p>
        </p:txBody>
      </p:sp>
      <p:sp>
        <p:nvSpPr>
          <p:cNvPr id="388" name="object 388"/>
          <p:cNvSpPr/>
          <p:nvPr/>
        </p:nvSpPr>
        <p:spPr>
          <a:xfrm>
            <a:off x="10460735" y="5383529"/>
            <a:ext cx="86995" cy="255904"/>
          </a:xfrm>
          <a:custGeom>
            <a:avLst/>
            <a:gdLst/>
            <a:ahLst/>
            <a:cxnLst/>
            <a:rect l="l" t="t" r="r" b="b"/>
            <a:pathLst>
              <a:path w="86995" h="255904">
                <a:moveTo>
                  <a:pt x="28956" y="168783"/>
                </a:moveTo>
                <a:lnTo>
                  <a:pt x="0" y="168783"/>
                </a:lnTo>
                <a:lnTo>
                  <a:pt x="43434" y="255600"/>
                </a:lnTo>
                <a:lnTo>
                  <a:pt x="79624" y="183261"/>
                </a:lnTo>
                <a:lnTo>
                  <a:pt x="28956" y="183261"/>
                </a:lnTo>
                <a:lnTo>
                  <a:pt x="28956" y="168783"/>
                </a:lnTo>
                <a:close/>
              </a:path>
              <a:path w="86995" h="255904">
                <a:moveTo>
                  <a:pt x="57912" y="0"/>
                </a:moveTo>
                <a:lnTo>
                  <a:pt x="28956" y="0"/>
                </a:lnTo>
                <a:lnTo>
                  <a:pt x="28956" y="183261"/>
                </a:lnTo>
                <a:lnTo>
                  <a:pt x="57912" y="183261"/>
                </a:lnTo>
                <a:lnTo>
                  <a:pt x="57912" y="0"/>
                </a:lnTo>
                <a:close/>
              </a:path>
              <a:path w="86995" h="255904">
                <a:moveTo>
                  <a:pt x="86868" y="168783"/>
                </a:moveTo>
                <a:lnTo>
                  <a:pt x="57912" y="168783"/>
                </a:lnTo>
                <a:lnTo>
                  <a:pt x="57912" y="183261"/>
                </a:lnTo>
                <a:lnTo>
                  <a:pt x="79624" y="183261"/>
                </a:lnTo>
                <a:lnTo>
                  <a:pt x="86868" y="168783"/>
                </a:lnTo>
                <a:close/>
              </a:path>
            </a:pathLst>
          </a:custGeom>
          <a:solidFill>
            <a:srgbClr val="5FCC47"/>
          </a:solidFill>
        </p:spPr>
        <p:txBody>
          <a:bodyPr wrap="square" lIns="0" tIns="0" rIns="0" bIns="0" rtlCol="0"/>
          <a:lstStyle/>
          <a:p/>
        </p:txBody>
      </p:sp>
      <p:sp>
        <p:nvSpPr>
          <p:cNvPr id="389" name="object 389"/>
          <p:cNvSpPr txBox="1"/>
          <p:nvPr/>
        </p:nvSpPr>
        <p:spPr>
          <a:xfrm>
            <a:off x="9851263" y="5441822"/>
            <a:ext cx="43434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金融服务</a:t>
            </a:r>
            <a:endParaRPr sz="800">
              <a:latin typeface="微软雅黑"/>
              <a:cs typeface="微软雅黑"/>
            </a:endParaRPr>
          </a:p>
        </p:txBody>
      </p:sp>
      <p:sp>
        <p:nvSpPr>
          <p:cNvPr id="390" name="object 390"/>
          <p:cNvSpPr/>
          <p:nvPr/>
        </p:nvSpPr>
        <p:spPr>
          <a:xfrm>
            <a:off x="7417307" y="1177544"/>
            <a:ext cx="4614545" cy="4777105"/>
          </a:xfrm>
          <a:custGeom>
            <a:avLst/>
            <a:gdLst/>
            <a:ahLst/>
            <a:cxnLst/>
            <a:rect l="l" t="t" r="r" b="b"/>
            <a:pathLst>
              <a:path w="4614545" h="4777105">
                <a:moveTo>
                  <a:pt x="4567174" y="4689640"/>
                </a:moveTo>
                <a:lnTo>
                  <a:pt x="4480306" y="4733074"/>
                </a:lnTo>
                <a:lnTo>
                  <a:pt x="4567174" y="4776508"/>
                </a:lnTo>
                <a:lnTo>
                  <a:pt x="4567174" y="4747552"/>
                </a:lnTo>
                <a:lnTo>
                  <a:pt x="4552696" y="4747552"/>
                </a:lnTo>
                <a:lnTo>
                  <a:pt x="4552696" y="4718596"/>
                </a:lnTo>
                <a:lnTo>
                  <a:pt x="4567174" y="4718596"/>
                </a:lnTo>
                <a:lnTo>
                  <a:pt x="4567174" y="4689640"/>
                </a:lnTo>
                <a:close/>
              </a:path>
              <a:path w="4614545" h="4777105">
                <a:moveTo>
                  <a:pt x="4567174" y="4718596"/>
                </a:moveTo>
                <a:lnTo>
                  <a:pt x="4552696" y="4718596"/>
                </a:lnTo>
                <a:lnTo>
                  <a:pt x="4552696" y="4747552"/>
                </a:lnTo>
                <a:lnTo>
                  <a:pt x="4567174" y="4747552"/>
                </a:lnTo>
                <a:lnTo>
                  <a:pt x="4567174" y="4718596"/>
                </a:lnTo>
                <a:close/>
              </a:path>
              <a:path w="4614545" h="4777105">
                <a:moveTo>
                  <a:pt x="4585462" y="4718596"/>
                </a:moveTo>
                <a:lnTo>
                  <a:pt x="4567174" y="4718596"/>
                </a:lnTo>
                <a:lnTo>
                  <a:pt x="4567174" y="4747552"/>
                </a:lnTo>
                <a:lnTo>
                  <a:pt x="4614418" y="4747552"/>
                </a:lnTo>
                <a:lnTo>
                  <a:pt x="4614418" y="4733074"/>
                </a:lnTo>
                <a:lnTo>
                  <a:pt x="4585462" y="4733074"/>
                </a:lnTo>
                <a:lnTo>
                  <a:pt x="4585462" y="4718596"/>
                </a:lnTo>
                <a:close/>
              </a:path>
              <a:path w="4614545" h="4777105">
                <a:moveTo>
                  <a:pt x="4585462" y="14477"/>
                </a:moveTo>
                <a:lnTo>
                  <a:pt x="4585462" y="4733074"/>
                </a:lnTo>
                <a:lnTo>
                  <a:pt x="4599940" y="4718596"/>
                </a:lnTo>
                <a:lnTo>
                  <a:pt x="4614418" y="4718596"/>
                </a:lnTo>
                <a:lnTo>
                  <a:pt x="4614418" y="28955"/>
                </a:lnTo>
                <a:lnTo>
                  <a:pt x="4599940" y="28955"/>
                </a:lnTo>
                <a:lnTo>
                  <a:pt x="4585462" y="14477"/>
                </a:lnTo>
                <a:close/>
              </a:path>
              <a:path w="4614545" h="4777105">
                <a:moveTo>
                  <a:pt x="4614418" y="4718596"/>
                </a:moveTo>
                <a:lnTo>
                  <a:pt x="4599940" y="4718596"/>
                </a:lnTo>
                <a:lnTo>
                  <a:pt x="4585462" y="4733074"/>
                </a:lnTo>
                <a:lnTo>
                  <a:pt x="4614418" y="4733074"/>
                </a:lnTo>
                <a:lnTo>
                  <a:pt x="4614418" y="4718596"/>
                </a:lnTo>
                <a:close/>
              </a:path>
              <a:path w="4614545" h="4777105">
                <a:moveTo>
                  <a:pt x="4614418" y="0"/>
                </a:moveTo>
                <a:lnTo>
                  <a:pt x="0" y="0"/>
                </a:lnTo>
                <a:lnTo>
                  <a:pt x="0" y="164337"/>
                </a:lnTo>
                <a:lnTo>
                  <a:pt x="28956" y="164337"/>
                </a:lnTo>
                <a:lnTo>
                  <a:pt x="28956" y="28955"/>
                </a:lnTo>
                <a:lnTo>
                  <a:pt x="14477" y="28955"/>
                </a:lnTo>
                <a:lnTo>
                  <a:pt x="28956" y="14477"/>
                </a:lnTo>
                <a:lnTo>
                  <a:pt x="4614418" y="14477"/>
                </a:lnTo>
                <a:lnTo>
                  <a:pt x="4614418" y="0"/>
                </a:lnTo>
                <a:close/>
              </a:path>
              <a:path w="4614545" h="4777105">
                <a:moveTo>
                  <a:pt x="28956" y="14477"/>
                </a:moveTo>
                <a:lnTo>
                  <a:pt x="14477" y="28955"/>
                </a:lnTo>
                <a:lnTo>
                  <a:pt x="28956" y="28955"/>
                </a:lnTo>
                <a:lnTo>
                  <a:pt x="28956" y="14477"/>
                </a:lnTo>
                <a:close/>
              </a:path>
              <a:path w="4614545" h="4777105">
                <a:moveTo>
                  <a:pt x="4585462" y="14477"/>
                </a:moveTo>
                <a:lnTo>
                  <a:pt x="28956" y="14477"/>
                </a:lnTo>
                <a:lnTo>
                  <a:pt x="28956" y="28955"/>
                </a:lnTo>
                <a:lnTo>
                  <a:pt x="4585462" y="28955"/>
                </a:lnTo>
                <a:lnTo>
                  <a:pt x="4585462" y="14477"/>
                </a:lnTo>
                <a:close/>
              </a:path>
              <a:path w="4614545" h="4777105">
                <a:moveTo>
                  <a:pt x="4614418" y="14477"/>
                </a:moveTo>
                <a:lnTo>
                  <a:pt x="4585462" y="14477"/>
                </a:lnTo>
                <a:lnTo>
                  <a:pt x="4599940" y="28955"/>
                </a:lnTo>
                <a:lnTo>
                  <a:pt x="4614418" y="28955"/>
                </a:lnTo>
                <a:lnTo>
                  <a:pt x="4614418" y="14477"/>
                </a:lnTo>
                <a:close/>
              </a:path>
            </a:pathLst>
          </a:custGeom>
          <a:solidFill>
            <a:srgbClr val="F78A22"/>
          </a:solidFill>
        </p:spPr>
        <p:txBody>
          <a:bodyPr wrap="square" lIns="0" tIns="0" rIns="0" bIns="0" rtlCol="0"/>
          <a:lstStyle/>
          <a:p/>
        </p:txBody>
      </p:sp>
      <p:sp>
        <p:nvSpPr>
          <p:cNvPr id="391" name="object 391"/>
          <p:cNvSpPr txBox="1"/>
          <p:nvPr/>
        </p:nvSpPr>
        <p:spPr>
          <a:xfrm>
            <a:off x="9377298" y="1008126"/>
            <a:ext cx="94488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消费服务、金融服务</a:t>
            </a:r>
            <a:endParaRPr sz="800">
              <a:latin typeface="微软雅黑"/>
              <a:cs typeface="微软雅黑"/>
            </a:endParaRPr>
          </a:p>
        </p:txBody>
      </p:sp>
      <p:sp>
        <p:nvSpPr>
          <p:cNvPr id="392" name="object 392"/>
          <p:cNvSpPr/>
          <p:nvPr/>
        </p:nvSpPr>
        <p:spPr>
          <a:xfrm>
            <a:off x="9030461" y="3133344"/>
            <a:ext cx="338455" cy="86995"/>
          </a:xfrm>
          <a:custGeom>
            <a:avLst/>
            <a:gdLst/>
            <a:ahLst/>
            <a:cxnLst/>
            <a:rect l="l" t="t" r="r" b="b"/>
            <a:pathLst>
              <a:path w="338454" h="86994">
                <a:moveTo>
                  <a:pt x="86868" y="0"/>
                </a:moveTo>
                <a:lnTo>
                  <a:pt x="0" y="43433"/>
                </a:lnTo>
                <a:lnTo>
                  <a:pt x="86868" y="86867"/>
                </a:lnTo>
                <a:lnTo>
                  <a:pt x="86868" y="57911"/>
                </a:lnTo>
                <a:lnTo>
                  <a:pt x="72390" y="57911"/>
                </a:lnTo>
                <a:lnTo>
                  <a:pt x="72390" y="28955"/>
                </a:lnTo>
                <a:lnTo>
                  <a:pt x="86868" y="28955"/>
                </a:lnTo>
                <a:lnTo>
                  <a:pt x="86868" y="0"/>
                </a:lnTo>
                <a:close/>
              </a:path>
              <a:path w="338454" h="86994">
                <a:moveTo>
                  <a:pt x="86868" y="28955"/>
                </a:moveTo>
                <a:lnTo>
                  <a:pt x="72390" y="28955"/>
                </a:lnTo>
                <a:lnTo>
                  <a:pt x="72390" y="57911"/>
                </a:lnTo>
                <a:lnTo>
                  <a:pt x="86868" y="57911"/>
                </a:lnTo>
                <a:lnTo>
                  <a:pt x="86868" y="28955"/>
                </a:lnTo>
                <a:close/>
              </a:path>
              <a:path w="338454" h="86994">
                <a:moveTo>
                  <a:pt x="338455" y="28955"/>
                </a:moveTo>
                <a:lnTo>
                  <a:pt x="86868" y="28955"/>
                </a:lnTo>
                <a:lnTo>
                  <a:pt x="86868" y="57911"/>
                </a:lnTo>
                <a:lnTo>
                  <a:pt x="338455" y="57911"/>
                </a:lnTo>
                <a:lnTo>
                  <a:pt x="338455" y="28955"/>
                </a:lnTo>
                <a:close/>
              </a:path>
            </a:pathLst>
          </a:custGeom>
          <a:solidFill>
            <a:srgbClr val="5ECA49"/>
          </a:solidFill>
        </p:spPr>
        <p:txBody>
          <a:bodyPr wrap="square" lIns="0" tIns="0" rIns="0" bIns="0" rtlCol="0"/>
          <a:lstStyle/>
          <a:p/>
        </p:txBody>
      </p:sp>
      <p:sp>
        <p:nvSpPr>
          <p:cNvPr id="393" name="object 393"/>
          <p:cNvSpPr txBox="1"/>
          <p:nvPr/>
        </p:nvSpPr>
        <p:spPr>
          <a:xfrm>
            <a:off x="9062719" y="3308858"/>
            <a:ext cx="521334" cy="207645"/>
          </a:xfrm>
          <a:prstGeom prst="rect">
            <a:avLst/>
          </a:prstGeom>
        </p:spPr>
        <p:txBody>
          <a:bodyPr wrap="square" lIns="0" tIns="0" rIns="0" bIns="0" rtlCol="0" vert="horz">
            <a:spAutoFit/>
          </a:bodyPr>
          <a:lstStyle/>
          <a:p>
            <a:pPr algn="r" marR="5080">
              <a:lnSpc>
                <a:spcPts val="765"/>
              </a:lnSpc>
            </a:pPr>
            <a:r>
              <a:rPr dirty="0" sz="800">
                <a:solidFill>
                  <a:srgbClr val="4F5560"/>
                </a:solidFill>
                <a:latin typeface="微软雅黑"/>
                <a:cs typeface="微软雅黑"/>
              </a:rPr>
              <a:t>场景、 </a:t>
            </a:r>
            <a:r>
              <a:rPr dirty="0" sz="800" spc="114">
                <a:solidFill>
                  <a:srgbClr val="4F5560"/>
                </a:solidFill>
                <a:latin typeface="微软雅黑"/>
                <a:cs typeface="微软雅黑"/>
              </a:rPr>
              <a:t> </a:t>
            </a:r>
            <a:r>
              <a:rPr dirty="0" baseline="27777" sz="1200" spc="7">
                <a:solidFill>
                  <a:srgbClr val="F9F9F9"/>
                </a:solidFill>
                <a:latin typeface="微软雅黑"/>
                <a:cs typeface="微软雅黑"/>
              </a:rPr>
              <a:t>场</a:t>
            </a:r>
            <a:endParaRPr baseline="27777" sz="1200">
              <a:latin typeface="微软雅黑"/>
              <a:cs typeface="微软雅黑"/>
            </a:endParaRPr>
          </a:p>
          <a:p>
            <a:pPr algn="r" marR="5080">
              <a:lnSpc>
                <a:spcPts val="765"/>
              </a:lnSpc>
            </a:pPr>
            <a:r>
              <a:rPr dirty="0" sz="800">
                <a:solidFill>
                  <a:srgbClr val="F9F9F9"/>
                </a:solidFill>
                <a:latin typeface="微软雅黑"/>
                <a:cs typeface="微软雅黑"/>
              </a:rPr>
              <a:t>景</a:t>
            </a:r>
            <a:endParaRPr sz="800">
              <a:latin typeface="微软雅黑"/>
              <a:cs typeface="微软雅黑"/>
            </a:endParaRPr>
          </a:p>
        </p:txBody>
      </p:sp>
      <p:sp>
        <p:nvSpPr>
          <p:cNvPr id="394" name="object 394"/>
          <p:cNvSpPr txBox="1"/>
          <p:nvPr/>
        </p:nvSpPr>
        <p:spPr>
          <a:xfrm>
            <a:off x="9062719" y="3431032"/>
            <a:ext cx="22987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流量</a:t>
            </a:r>
            <a:endParaRPr sz="800">
              <a:latin typeface="微软雅黑"/>
              <a:cs typeface="微软雅黑"/>
            </a:endParaRPr>
          </a:p>
        </p:txBody>
      </p:sp>
      <p:sp>
        <p:nvSpPr>
          <p:cNvPr id="395" name="object 395"/>
          <p:cNvSpPr/>
          <p:nvPr/>
        </p:nvSpPr>
        <p:spPr>
          <a:xfrm>
            <a:off x="9030461" y="2918460"/>
            <a:ext cx="338455" cy="86995"/>
          </a:xfrm>
          <a:custGeom>
            <a:avLst/>
            <a:gdLst/>
            <a:ahLst/>
            <a:cxnLst/>
            <a:rect l="l" t="t" r="r" b="b"/>
            <a:pathLst>
              <a:path w="338454" h="86994">
                <a:moveTo>
                  <a:pt x="251587" y="0"/>
                </a:moveTo>
                <a:lnTo>
                  <a:pt x="251587" y="86867"/>
                </a:lnTo>
                <a:lnTo>
                  <a:pt x="309499" y="57912"/>
                </a:lnTo>
                <a:lnTo>
                  <a:pt x="266065" y="57912"/>
                </a:lnTo>
                <a:lnTo>
                  <a:pt x="266065" y="28955"/>
                </a:lnTo>
                <a:lnTo>
                  <a:pt x="309499" y="28955"/>
                </a:lnTo>
                <a:lnTo>
                  <a:pt x="251587" y="0"/>
                </a:lnTo>
                <a:close/>
              </a:path>
              <a:path w="338454" h="86994">
                <a:moveTo>
                  <a:pt x="251587" y="28955"/>
                </a:moveTo>
                <a:lnTo>
                  <a:pt x="0" y="28955"/>
                </a:lnTo>
                <a:lnTo>
                  <a:pt x="0" y="57912"/>
                </a:lnTo>
                <a:lnTo>
                  <a:pt x="251587" y="57912"/>
                </a:lnTo>
                <a:lnTo>
                  <a:pt x="251587" y="28955"/>
                </a:lnTo>
                <a:close/>
              </a:path>
              <a:path w="338454" h="86994">
                <a:moveTo>
                  <a:pt x="309499" y="28955"/>
                </a:moveTo>
                <a:lnTo>
                  <a:pt x="266065" y="28955"/>
                </a:lnTo>
                <a:lnTo>
                  <a:pt x="266065" y="57912"/>
                </a:lnTo>
                <a:lnTo>
                  <a:pt x="309499" y="57912"/>
                </a:lnTo>
                <a:lnTo>
                  <a:pt x="338455" y="43434"/>
                </a:lnTo>
                <a:lnTo>
                  <a:pt x="309499" y="28955"/>
                </a:lnTo>
                <a:close/>
              </a:path>
            </a:pathLst>
          </a:custGeom>
          <a:solidFill>
            <a:srgbClr val="F78A22"/>
          </a:solidFill>
        </p:spPr>
        <p:txBody>
          <a:bodyPr wrap="square" lIns="0" tIns="0" rIns="0" bIns="0" rtlCol="0"/>
          <a:lstStyle/>
          <a:p/>
        </p:txBody>
      </p:sp>
      <p:sp>
        <p:nvSpPr>
          <p:cNvPr id="396" name="object 396"/>
          <p:cNvSpPr txBox="1"/>
          <p:nvPr/>
        </p:nvSpPr>
        <p:spPr>
          <a:xfrm>
            <a:off x="9079738" y="2057908"/>
            <a:ext cx="332105" cy="501015"/>
          </a:xfrm>
          <a:prstGeom prst="rect">
            <a:avLst/>
          </a:prstGeom>
        </p:spPr>
        <p:txBody>
          <a:bodyPr wrap="square" lIns="0" tIns="0" rIns="0" bIns="0" rtlCol="0" vert="horz">
            <a:spAutoFit/>
          </a:bodyPr>
          <a:lstStyle/>
          <a:p>
            <a:pPr marL="12700" marR="5080">
              <a:lnSpc>
                <a:spcPct val="100000"/>
              </a:lnSpc>
            </a:pPr>
            <a:r>
              <a:rPr dirty="0" sz="800">
                <a:solidFill>
                  <a:srgbClr val="4F5560"/>
                </a:solidFill>
                <a:latin typeface="微软雅黑"/>
                <a:cs typeface="微软雅黑"/>
              </a:rPr>
              <a:t>银行  </a:t>
            </a:r>
            <a:r>
              <a:rPr dirty="0" sz="800">
                <a:solidFill>
                  <a:srgbClr val="4F5560"/>
                </a:solidFill>
                <a:latin typeface="微软雅黑"/>
                <a:cs typeface="微软雅黑"/>
              </a:rPr>
              <a:t>数据、 </a:t>
            </a:r>
            <a:r>
              <a:rPr dirty="0" sz="800">
                <a:solidFill>
                  <a:srgbClr val="4F5560"/>
                </a:solidFill>
                <a:latin typeface="微软雅黑"/>
                <a:cs typeface="微软雅黑"/>
              </a:rPr>
              <a:t> 产品、  </a:t>
            </a:r>
            <a:r>
              <a:rPr dirty="0" sz="800">
                <a:solidFill>
                  <a:srgbClr val="4F5560"/>
                </a:solidFill>
                <a:latin typeface="微软雅黑"/>
                <a:cs typeface="微软雅黑"/>
              </a:rPr>
              <a:t>服务</a:t>
            </a:r>
            <a:endParaRPr sz="800">
              <a:latin typeface="微软雅黑"/>
              <a:cs typeface="微软雅黑"/>
            </a:endParaRPr>
          </a:p>
        </p:txBody>
      </p:sp>
      <p:sp>
        <p:nvSpPr>
          <p:cNvPr id="397" name="object 397"/>
          <p:cNvSpPr/>
          <p:nvPr/>
        </p:nvSpPr>
        <p:spPr>
          <a:xfrm>
            <a:off x="10611611" y="1814322"/>
            <a:ext cx="86995" cy="240029"/>
          </a:xfrm>
          <a:custGeom>
            <a:avLst/>
            <a:gdLst/>
            <a:ahLst/>
            <a:cxnLst/>
            <a:rect l="l" t="t" r="r" b="b"/>
            <a:pathLst>
              <a:path w="86995" h="240030">
                <a:moveTo>
                  <a:pt x="28956" y="152653"/>
                </a:moveTo>
                <a:lnTo>
                  <a:pt x="0" y="152653"/>
                </a:lnTo>
                <a:lnTo>
                  <a:pt x="43434" y="239522"/>
                </a:lnTo>
                <a:lnTo>
                  <a:pt x="79629" y="167131"/>
                </a:lnTo>
                <a:lnTo>
                  <a:pt x="28956" y="167131"/>
                </a:lnTo>
                <a:lnTo>
                  <a:pt x="28956" y="152653"/>
                </a:lnTo>
                <a:close/>
              </a:path>
              <a:path w="86995" h="240030">
                <a:moveTo>
                  <a:pt x="57912" y="0"/>
                </a:moveTo>
                <a:lnTo>
                  <a:pt x="28956" y="0"/>
                </a:lnTo>
                <a:lnTo>
                  <a:pt x="28956" y="167131"/>
                </a:lnTo>
                <a:lnTo>
                  <a:pt x="57912" y="167131"/>
                </a:lnTo>
                <a:lnTo>
                  <a:pt x="57912" y="0"/>
                </a:lnTo>
                <a:close/>
              </a:path>
              <a:path w="86995" h="240030">
                <a:moveTo>
                  <a:pt x="86868" y="152653"/>
                </a:moveTo>
                <a:lnTo>
                  <a:pt x="57912" y="152653"/>
                </a:lnTo>
                <a:lnTo>
                  <a:pt x="57912" y="167131"/>
                </a:lnTo>
                <a:lnTo>
                  <a:pt x="79629" y="167131"/>
                </a:lnTo>
                <a:lnTo>
                  <a:pt x="86868" y="152653"/>
                </a:lnTo>
                <a:close/>
              </a:path>
            </a:pathLst>
          </a:custGeom>
          <a:solidFill>
            <a:srgbClr val="ACDAED"/>
          </a:solidFill>
        </p:spPr>
        <p:txBody>
          <a:bodyPr wrap="square" lIns="0" tIns="0" rIns="0" bIns="0" rtlCol="0"/>
          <a:lstStyle/>
          <a:p/>
        </p:txBody>
      </p:sp>
      <p:sp>
        <p:nvSpPr>
          <p:cNvPr id="398" name="object 398"/>
          <p:cNvSpPr/>
          <p:nvPr/>
        </p:nvSpPr>
        <p:spPr>
          <a:xfrm>
            <a:off x="10457688" y="1806701"/>
            <a:ext cx="86995" cy="256540"/>
          </a:xfrm>
          <a:custGeom>
            <a:avLst/>
            <a:gdLst/>
            <a:ahLst/>
            <a:cxnLst/>
            <a:rect l="l" t="t" r="r" b="b"/>
            <a:pathLst>
              <a:path w="86995" h="256539">
                <a:moveTo>
                  <a:pt x="57911" y="72389"/>
                </a:moveTo>
                <a:lnTo>
                  <a:pt x="28955" y="72389"/>
                </a:lnTo>
                <a:lnTo>
                  <a:pt x="28955" y="256539"/>
                </a:lnTo>
                <a:lnTo>
                  <a:pt x="57911" y="256539"/>
                </a:lnTo>
                <a:lnTo>
                  <a:pt x="57911" y="72389"/>
                </a:lnTo>
                <a:close/>
              </a:path>
              <a:path w="86995" h="256539">
                <a:moveTo>
                  <a:pt x="43433" y="0"/>
                </a:moveTo>
                <a:lnTo>
                  <a:pt x="0" y="86868"/>
                </a:lnTo>
                <a:lnTo>
                  <a:pt x="28955" y="86868"/>
                </a:lnTo>
                <a:lnTo>
                  <a:pt x="28955" y="72389"/>
                </a:lnTo>
                <a:lnTo>
                  <a:pt x="79628" y="72389"/>
                </a:lnTo>
                <a:lnTo>
                  <a:pt x="43433" y="0"/>
                </a:lnTo>
                <a:close/>
              </a:path>
              <a:path w="86995" h="256539">
                <a:moveTo>
                  <a:pt x="79628" y="72389"/>
                </a:moveTo>
                <a:lnTo>
                  <a:pt x="57911" y="72389"/>
                </a:lnTo>
                <a:lnTo>
                  <a:pt x="57911" y="86868"/>
                </a:lnTo>
                <a:lnTo>
                  <a:pt x="86867" y="86868"/>
                </a:lnTo>
                <a:lnTo>
                  <a:pt x="79628" y="72389"/>
                </a:lnTo>
                <a:close/>
              </a:path>
            </a:pathLst>
          </a:custGeom>
          <a:solidFill>
            <a:srgbClr val="5FCC47"/>
          </a:solidFill>
        </p:spPr>
        <p:txBody>
          <a:bodyPr wrap="square" lIns="0" tIns="0" rIns="0" bIns="0" rtlCol="0"/>
          <a:lstStyle/>
          <a:p/>
        </p:txBody>
      </p:sp>
      <p:sp>
        <p:nvSpPr>
          <p:cNvPr id="399" name="object 399"/>
          <p:cNvSpPr txBox="1"/>
          <p:nvPr/>
        </p:nvSpPr>
        <p:spPr>
          <a:xfrm>
            <a:off x="9810115" y="1868042"/>
            <a:ext cx="53594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场景、流量</a:t>
            </a:r>
            <a:endParaRPr sz="800">
              <a:latin typeface="微软雅黑"/>
              <a:cs typeface="微软雅黑"/>
            </a:endParaRPr>
          </a:p>
        </p:txBody>
      </p:sp>
      <p:sp>
        <p:nvSpPr>
          <p:cNvPr id="400" name="object 400"/>
          <p:cNvSpPr txBox="1"/>
          <p:nvPr/>
        </p:nvSpPr>
        <p:spPr>
          <a:xfrm>
            <a:off x="10808969" y="1868042"/>
            <a:ext cx="1046480" cy="134620"/>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银行数据、产品、服务</a:t>
            </a:r>
            <a:endParaRPr sz="800">
              <a:latin typeface="微软雅黑"/>
              <a:cs typeface="微软雅黑"/>
            </a:endParaRPr>
          </a:p>
        </p:txBody>
      </p:sp>
      <p:sp>
        <p:nvSpPr>
          <p:cNvPr id="401" name="object 401"/>
          <p:cNvSpPr/>
          <p:nvPr/>
        </p:nvSpPr>
        <p:spPr>
          <a:xfrm>
            <a:off x="9476231" y="5780532"/>
            <a:ext cx="669290" cy="262255"/>
          </a:xfrm>
          <a:custGeom>
            <a:avLst/>
            <a:gdLst/>
            <a:ahLst/>
            <a:cxnLst/>
            <a:rect l="l" t="t" r="r" b="b"/>
            <a:pathLst>
              <a:path w="669290" h="262254">
                <a:moveTo>
                  <a:pt x="625348" y="0"/>
                </a:moveTo>
                <a:lnTo>
                  <a:pt x="43688" y="0"/>
                </a:lnTo>
                <a:lnTo>
                  <a:pt x="26681" y="3432"/>
                </a:lnTo>
                <a:lnTo>
                  <a:pt x="12795" y="12795"/>
                </a:lnTo>
                <a:lnTo>
                  <a:pt x="3432" y="26681"/>
                </a:lnTo>
                <a:lnTo>
                  <a:pt x="0" y="43688"/>
                </a:lnTo>
                <a:lnTo>
                  <a:pt x="0" y="218440"/>
                </a:lnTo>
                <a:lnTo>
                  <a:pt x="3432" y="235446"/>
                </a:lnTo>
                <a:lnTo>
                  <a:pt x="12795" y="249332"/>
                </a:lnTo>
                <a:lnTo>
                  <a:pt x="26681" y="258695"/>
                </a:lnTo>
                <a:lnTo>
                  <a:pt x="43688" y="262128"/>
                </a:lnTo>
                <a:lnTo>
                  <a:pt x="625348" y="262128"/>
                </a:lnTo>
                <a:lnTo>
                  <a:pt x="642354" y="258695"/>
                </a:lnTo>
                <a:lnTo>
                  <a:pt x="656240" y="249332"/>
                </a:lnTo>
                <a:lnTo>
                  <a:pt x="665603" y="235446"/>
                </a:lnTo>
                <a:lnTo>
                  <a:pt x="669036" y="218440"/>
                </a:lnTo>
                <a:lnTo>
                  <a:pt x="669036" y="43688"/>
                </a:lnTo>
                <a:lnTo>
                  <a:pt x="665603" y="26681"/>
                </a:lnTo>
                <a:lnTo>
                  <a:pt x="656240" y="12795"/>
                </a:lnTo>
                <a:lnTo>
                  <a:pt x="642354" y="3432"/>
                </a:lnTo>
                <a:lnTo>
                  <a:pt x="625348" y="0"/>
                </a:lnTo>
                <a:close/>
              </a:path>
            </a:pathLst>
          </a:custGeom>
          <a:solidFill>
            <a:srgbClr val="F93386"/>
          </a:solidFill>
        </p:spPr>
        <p:txBody>
          <a:bodyPr wrap="square" lIns="0" tIns="0" rIns="0" bIns="0" rtlCol="0"/>
          <a:lstStyle/>
          <a:p/>
        </p:txBody>
      </p:sp>
      <p:sp>
        <p:nvSpPr>
          <p:cNvPr id="402" name="object 402"/>
          <p:cNvSpPr txBox="1"/>
          <p:nvPr/>
        </p:nvSpPr>
        <p:spPr>
          <a:xfrm>
            <a:off x="9605898" y="5848096"/>
            <a:ext cx="411480" cy="134620"/>
          </a:xfrm>
          <a:prstGeom prst="rect">
            <a:avLst/>
          </a:prstGeom>
        </p:spPr>
        <p:txBody>
          <a:bodyPr wrap="square" lIns="0" tIns="0" rIns="0" bIns="0" rtlCol="0" vert="horz">
            <a:spAutoFit/>
          </a:bodyPr>
          <a:lstStyle/>
          <a:p>
            <a:pPr marL="12700">
              <a:lnSpc>
                <a:spcPct val="100000"/>
              </a:lnSpc>
            </a:pPr>
            <a:r>
              <a:rPr dirty="0" sz="800" spc="-5" b="1">
                <a:solidFill>
                  <a:srgbClr val="F9F9F9"/>
                </a:solidFill>
                <a:latin typeface="Arial"/>
                <a:cs typeface="Arial"/>
              </a:rPr>
              <a:t>G</a:t>
            </a:r>
            <a:r>
              <a:rPr dirty="0" sz="800" b="1" i="1">
                <a:solidFill>
                  <a:srgbClr val="F9F9F9"/>
                </a:solidFill>
                <a:latin typeface="微软雅黑"/>
                <a:cs typeface="微软雅黑"/>
              </a:rPr>
              <a:t>端用户</a:t>
            </a:r>
            <a:endParaRPr sz="800">
              <a:latin typeface="微软雅黑"/>
              <a:cs typeface="微软雅黑"/>
            </a:endParaRPr>
          </a:p>
        </p:txBody>
      </p:sp>
      <p:sp>
        <p:nvSpPr>
          <p:cNvPr id="403" name="object 403"/>
          <p:cNvSpPr/>
          <p:nvPr/>
        </p:nvSpPr>
        <p:spPr>
          <a:xfrm>
            <a:off x="10274807" y="5780532"/>
            <a:ext cx="670560" cy="262255"/>
          </a:xfrm>
          <a:custGeom>
            <a:avLst/>
            <a:gdLst/>
            <a:ahLst/>
            <a:cxnLst/>
            <a:rect l="l" t="t" r="r" b="b"/>
            <a:pathLst>
              <a:path w="670559" h="262254">
                <a:moveTo>
                  <a:pt x="626872" y="0"/>
                </a:moveTo>
                <a:lnTo>
                  <a:pt x="43688" y="0"/>
                </a:lnTo>
                <a:lnTo>
                  <a:pt x="26681" y="3432"/>
                </a:lnTo>
                <a:lnTo>
                  <a:pt x="12795" y="12795"/>
                </a:lnTo>
                <a:lnTo>
                  <a:pt x="3432" y="26681"/>
                </a:lnTo>
                <a:lnTo>
                  <a:pt x="0" y="43688"/>
                </a:lnTo>
                <a:lnTo>
                  <a:pt x="0" y="218440"/>
                </a:lnTo>
                <a:lnTo>
                  <a:pt x="3432" y="235446"/>
                </a:lnTo>
                <a:lnTo>
                  <a:pt x="12795" y="249332"/>
                </a:lnTo>
                <a:lnTo>
                  <a:pt x="26681" y="258695"/>
                </a:lnTo>
                <a:lnTo>
                  <a:pt x="43688" y="262128"/>
                </a:lnTo>
                <a:lnTo>
                  <a:pt x="626872" y="262128"/>
                </a:lnTo>
                <a:lnTo>
                  <a:pt x="643878" y="258695"/>
                </a:lnTo>
                <a:lnTo>
                  <a:pt x="657764" y="249332"/>
                </a:lnTo>
                <a:lnTo>
                  <a:pt x="667127" y="235446"/>
                </a:lnTo>
                <a:lnTo>
                  <a:pt x="670560" y="218440"/>
                </a:lnTo>
                <a:lnTo>
                  <a:pt x="670560" y="43688"/>
                </a:lnTo>
                <a:lnTo>
                  <a:pt x="667127" y="26681"/>
                </a:lnTo>
                <a:lnTo>
                  <a:pt x="657764" y="12795"/>
                </a:lnTo>
                <a:lnTo>
                  <a:pt x="643878" y="3432"/>
                </a:lnTo>
                <a:lnTo>
                  <a:pt x="626872" y="0"/>
                </a:lnTo>
                <a:close/>
              </a:path>
            </a:pathLst>
          </a:custGeom>
          <a:solidFill>
            <a:srgbClr val="F93386"/>
          </a:solidFill>
        </p:spPr>
        <p:txBody>
          <a:bodyPr wrap="square" lIns="0" tIns="0" rIns="0" bIns="0" rtlCol="0"/>
          <a:lstStyle/>
          <a:p/>
        </p:txBody>
      </p:sp>
      <p:sp>
        <p:nvSpPr>
          <p:cNvPr id="404" name="object 404"/>
          <p:cNvSpPr txBox="1"/>
          <p:nvPr/>
        </p:nvSpPr>
        <p:spPr>
          <a:xfrm>
            <a:off x="10408157" y="5848096"/>
            <a:ext cx="405130" cy="134620"/>
          </a:xfrm>
          <a:prstGeom prst="rect">
            <a:avLst/>
          </a:prstGeom>
        </p:spPr>
        <p:txBody>
          <a:bodyPr wrap="square" lIns="0" tIns="0" rIns="0" bIns="0" rtlCol="0" vert="horz">
            <a:spAutoFit/>
          </a:bodyPr>
          <a:lstStyle/>
          <a:p>
            <a:pPr marL="12700">
              <a:lnSpc>
                <a:spcPct val="100000"/>
              </a:lnSpc>
            </a:pPr>
            <a:r>
              <a:rPr dirty="0" sz="800" spc="-5" b="1">
                <a:solidFill>
                  <a:srgbClr val="F9F9F9"/>
                </a:solidFill>
                <a:latin typeface="Arial"/>
                <a:cs typeface="Arial"/>
              </a:rPr>
              <a:t>B</a:t>
            </a:r>
            <a:r>
              <a:rPr dirty="0" sz="800" b="1" i="1">
                <a:solidFill>
                  <a:srgbClr val="F9F9F9"/>
                </a:solidFill>
                <a:latin typeface="微软雅黑"/>
                <a:cs typeface="微软雅黑"/>
              </a:rPr>
              <a:t>端用户</a:t>
            </a:r>
            <a:endParaRPr sz="800">
              <a:latin typeface="微软雅黑"/>
              <a:cs typeface="微软雅黑"/>
            </a:endParaRPr>
          </a:p>
        </p:txBody>
      </p:sp>
      <p:sp>
        <p:nvSpPr>
          <p:cNvPr id="405" name="object 405"/>
          <p:cNvSpPr/>
          <p:nvPr/>
        </p:nvSpPr>
        <p:spPr>
          <a:xfrm>
            <a:off x="11074907" y="5780532"/>
            <a:ext cx="669290" cy="262255"/>
          </a:xfrm>
          <a:custGeom>
            <a:avLst/>
            <a:gdLst/>
            <a:ahLst/>
            <a:cxnLst/>
            <a:rect l="l" t="t" r="r" b="b"/>
            <a:pathLst>
              <a:path w="669290" h="262254">
                <a:moveTo>
                  <a:pt x="625348" y="0"/>
                </a:moveTo>
                <a:lnTo>
                  <a:pt x="43688" y="0"/>
                </a:lnTo>
                <a:lnTo>
                  <a:pt x="26681" y="3432"/>
                </a:lnTo>
                <a:lnTo>
                  <a:pt x="12795" y="12795"/>
                </a:lnTo>
                <a:lnTo>
                  <a:pt x="3432" y="26681"/>
                </a:lnTo>
                <a:lnTo>
                  <a:pt x="0" y="43688"/>
                </a:lnTo>
                <a:lnTo>
                  <a:pt x="0" y="218440"/>
                </a:lnTo>
                <a:lnTo>
                  <a:pt x="3432" y="235446"/>
                </a:lnTo>
                <a:lnTo>
                  <a:pt x="12795" y="249332"/>
                </a:lnTo>
                <a:lnTo>
                  <a:pt x="26681" y="258695"/>
                </a:lnTo>
                <a:lnTo>
                  <a:pt x="43688" y="262128"/>
                </a:lnTo>
                <a:lnTo>
                  <a:pt x="625348" y="262128"/>
                </a:lnTo>
                <a:lnTo>
                  <a:pt x="642354" y="258695"/>
                </a:lnTo>
                <a:lnTo>
                  <a:pt x="656240" y="249332"/>
                </a:lnTo>
                <a:lnTo>
                  <a:pt x="665603" y="235446"/>
                </a:lnTo>
                <a:lnTo>
                  <a:pt x="669036" y="218440"/>
                </a:lnTo>
                <a:lnTo>
                  <a:pt x="669036" y="43688"/>
                </a:lnTo>
                <a:lnTo>
                  <a:pt x="665603" y="26681"/>
                </a:lnTo>
                <a:lnTo>
                  <a:pt x="656240" y="12795"/>
                </a:lnTo>
                <a:lnTo>
                  <a:pt x="642354" y="3432"/>
                </a:lnTo>
                <a:lnTo>
                  <a:pt x="625348" y="0"/>
                </a:lnTo>
                <a:close/>
              </a:path>
            </a:pathLst>
          </a:custGeom>
          <a:solidFill>
            <a:srgbClr val="F93386"/>
          </a:solidFill>
        </p:spPr>
        <p:txBody>
          <a:bodyPr wrap="square" lIns="0" tIns="0" rIns="0" bIns="0" rtlCol="0"/>
          <a:lstStyle/>
          <a:p/>
        </p:txBody>
      </p:sp>
      <p:sp>
        <p:nvSpPr>
          <p:cNvPr id="406" name="object 406"/>
          <p:cNvSpPr txBox="1"/>
          <p:nvPr/>
        </p:nvSpPr>
        <p:spPr>
          <a:xfrm>
            <a:off x="11207622" y="5848096"/>
            <a:ext cx="405130" cy="134620"/>
          </a:xfrm>
          <a:prstGeom prst="rect">
            <a:avLst/>
          </a:prstGeom>
        </p:spPr>
        <p:txBody>
          <a:bodyPr wrap="square" lIns="0" tIns="0" rIns="0" bIns="0" rtlCol="0" vert="horz">
            <a:spAutoFit/>
          </a:bodyPr>
          <a:lstStyle/>
          <a:p>
            <a:pPr marL="12700">
              <a:lnSpc>
                <a:spcPct val="100000"/>
              </a:lnSpc>
            </a:pPr>
            <a:r>
              <a:rPr dirty="0" sz="800" spc="-5" b="1">
                <a:solidFill>
                  <a:srgbClr val="F9F9F9"/>
                </a:solidFill>
                <a:latin typeface="Arial"/>
                <a:cs typeface="Arial"/>
              </a:rPr>
              <a:t>C</a:t>
            </a:r>
            <a:r>
              <a:rPr dirty="0" sz="800" b="1" i="1">
                <a:solidFill>
                  <a:srgbClr val="F9F9F9"/>
                </a:solidFill>
                <a:latin typeface="微软雅黑"/>
                <a:cs typeface="微软雅黑"/>
              </a:rPr>
              <a:t>端用户</a:t>
            </a:r>
            <a:endParaRPr sz="800">
              <a:latin typeface="微软雅黑"/>
              <a:cs typeface="微软雅黑"/>
            </a:endParaRPr>
          </a:p>
        </p:txBody>
      </p:sp>
      <p:sp>
        <p:nvSpPr>
          <p:cNvPr id="407" name="object 407"/>
          <p:cNvSpPr txBox="1"/>
          <p:nvPr/>
        </p:nvSpPr>
        <p:spPr>
          <a:xfrm>
            <a:off x="2027047" y="4412742"/>
            <a:ext cx="117475" cy="133985"/>
          </a:xfrm>
          <a:prstGeom prst="rect">
            <a:avLst/>
          </a:prstGeom>
        </p:spPr>
        <p:txBody>
          <a:bodyPr wrap="square" lIns="0" tIns="0" rIns="0" bIns="0" rtlCol="0" vert="horz">
            <a:spAutoFit/>
          </a:bodyPr>
          <a:lstStyle/>
          <a:p>
            <a:pPr marL="12700">
              <a:lnSpc>
                <a:spcPct val="100000"/>
              </a:lnSpc>
            </a:pPr>
            <a:r>
              <a:rPr dirty="0" sz="800">
                <a:solidFill>
                  <a:srgbClr val="F9F9F9"/>
                </a:solidFill>
                <a:latin typeface="Arial"/>
                <a:cs typeface="Arial"/>
              </a:rPr>
              <a:t>IT</a:t>
            </a:r>
            <a:endParaRPr sz="800">
              <a:latin typeface="Arial"/>
              <a:cs typeface="Arial"/>
            </a:endParaRPr>
          </a:p>
        </p:txBody>
      </p:sp>
      <p:sp>
        <p:nvSpPr>
          <p:cNvPr id="408" name="object 408"/>
          <p:cNvSpPr txBox="1"/>
          <p:nvPr/>
        </p:nvSpPr>
        <p:spPr>
          <a:xfrm>
            <a:off x="1538477" y="4473194"/>
            <a:ext cx="616585" cy="194945"/>
          </a:xfrm>
          <a:prstGeom prst="rect">
            <a:avLst/>
          </a:prstGeom>
        </p:spPr>
        <p:txBody>
          <a:bodyPr wrap="square" lIns="0" tIns="0" rIns="0" bIns="0" rtlCol="0" vert="horz">
            <a:spAutoFit/>
          </a:bodyPr>
          <a:lstStyle/>
          <a:p>
            <a:pPr marL="12700">
              <a:lnSpc>
                <a:spcPct val="100000"/>
              </a:lnSpc>
            </a:pPr>
            <a:r>
              <a:rPr dirty="0" sz="800">
                <a:solidFill>
                  <a:srgbClr val="4F5560"/>
                </a:solidFill>
                <a:latin typeface="微软雅黑"/>
                <a:cs typeface="微软雅黑"/>
              </a:rPr>
              <a:t>软件集成 </a:t>
            </a:r>
            <a:r>
              <a:rPr dirty="0" sz="800" spc="75">
                <a:solidFill>
                  <a:srgbClr val="4F5560"/>
                </a:solidFill>
                <a:latin typeface="微软雅黑"/>
                <a:cs typeface="微软雅黑"/>
              </a:rPr>
              <a:t> </a:t>
            </a:r>
            <a:r>
              <a:rPr dirty="0" baseline="-31250" sz="1200">
                <a:solidFill>
                  <a:srgbClr val="F9F9F9"/>
                </a:solidFill>
                <a:latin typeface="微软雅黑"/>
                <a:cs typeface="微软雅黑"/>
              </a:rPr>
              <a:t>技</a:t>
            </a:r>
            <a:endParaRPr baseline="-31250" sz="1200">
              <a:latin typeface="微软雅黑"/>
              <a:cs typeface="微软雅黑"/>
            </a:endParaRPr>
          </a:p>
        </p:txBody>
      </p:sp>
      <p:sp>
        <p:nvSpPr>
          <p:cNvPr id="409" name="object 409"/>
          <p:cNvSpPr txBox="1"/>
          <p:nvPr/>
        </p:nvSpPr>
        <p:spPr>
          <a:xfrm>
            <a:off x="2027047" y="4655057"/>
            <a:ext cx="127635" cy="500380"/>
          </a:xfrm>
          <a:prstGeom prst="rect">
            <a:avLst/>
          </a:prstGeom>
        </p:spPr>
        <p:txBody>
          <a:bodyPr wrap="square" lIns="0" tIns="0" rIns="0" bIns="0" rtlCol="0" vert="horz">
            <a:spAutoFit/>
          </a:bodyPr>
          <a:lstStyle/>
          <a:p>
            <a:pPr algn="just" marL="12700" marR="5080">
              <a:lnSpc>
                <a:spcPct val="100000"/>
              </a:lnSpc>
            </a:pPr>
            <a:r>
              <a:rPr dirty="0" sz="800">
                <a:solidFill>
                  <a:srgbClr val="F9F9F9"/>
                </a:solidFill>
                <a:latin typeface="微软雅黑"/>
                <a:cs typeface="微软雅黑"/>
              </a:rPr>
              <a:t>术  服  务  商</a:t>
            </a:r>
            <a:endParaRPr sz="800">
              <a:latin typeface="微软雅黑"/>
              <a:cs typeface="微软雅黑"/>
            </a:endParaRPr>
          </a:p>
        </p:txBody>
      </p:sp>
      <p:sp>
        <p:nvSpPr>
          <p:cNvPr id="410" name="object 410"/>
          <p:cNvSpPr/>
          <p:nvPr/>
        </p:nvSpPr>
        <p:spPr>
          <a:xfrm>
            <a:off x="9030461" y="1767839"/>
            <a:ext cx="338455" cy="86995"/>
          </a:xfrm>
          <a:custGeom>
            <a:avLst/>
            <a:gdLst/>
            <a:ahLst/>
            <a:cxnLst/>
            <a:rect l="l" t="t" r="r" b="b"/>
            <a:pathLst>
              <a:path w="338454" h="86994">
                <a:moveTo>
                  <a:pt x="251587" y="0"/>
                </a:moveTo>
                <a:lnTo>
                  <a:pt x="251587" y="86868"/>
                </a:lnTo>
                <a:lnTo>
                  <a:pt x="309499" y="57912"/>
                </a:lnTo>
                <a:lnTo>
                  <a:pt x="266065" y="57912"/>
                </a:lnTo>
                <a:lnTo>
                  <a:pt x="266065" y="28956"/>
                </a:lnTo>
                <a:lnTo>
                  <a:pt x="309499" y="28956"/>
                </a:lnTo>
                <a:lnTo>
                  <a:pt x="251587" y="0"/>
                </a:lnTo>
                <a:close/>
              </a:path>
              <a:path w="338454" h="86994">
                <a:moveTo>
                  <a:pt x="251587" y="28956"/>
                </a:moveTo>
                <a:lnTo>
                  <a:pt x="0" y="28956"/>
                </a:lnTo>
                <a:lnTo>
                  <a:pt x="0" y="57912"/>
                </a:lnTo>
                <a:lnTo>
                  <a:pt x="251587" y="57912"/>
                </a:lnTo>
                <a:lnTo>
                  <a:pt x="251587" y="28956"/>
                </a:lnTo>
                <a:close/>
              </a:path>
              <a:path w="338454" h="86994">
                <a:moveTo>
                  <a:pt x="309499" y="28956"/>
                </a:moveTo>
                <a:lnTo>
                  <a:pt x="266065" y="28956"/>
                </a:lnTo>
                <a:lnTo>
                  <a:pt x="266065" y="57912"/>
                </a:lnTo>
                <a:lnTo>
                  <a:pt x="309499" y="57912"/>
                </a:lnTo>
                <a:lnTo>
                  <a:pt x="338455" y="43434"/>
                </a:lnTo>
                <a:lnTo>
                  <a:pt x="309499" y="28956"/>
                </a:lnTo>
                <a:close/>
              </a:path>
            </a:pathLst>
          </a:custGeom>
          <a:solidFill>
            <a:srgbClr val="F78A22"/>
          </a:solidFill>
        </p:spPr>
        <p:txBody>
          <a:bodyPr wrap="square" lIns="0" tIns="0" rIns="0" bIns="0" rtlCol="0"/>
          <a:lstStyle/>
          <a:p/>
        </p:txBody>
      </p:sp>
      <p:sp>
        <p:nvSpPr>
          <p:cNvPr id="411" name="object 411"/>
          <p:cNvSpPr/>
          <p:nvPr/>
        </p:nvSpPr>
        <p:spPr>
          <a:xfrm>
            <a:off x="9030461" y="1668779"/>
            <a:ext cx="338455" cy="86995"/>
          </a:xfrm>
          <a:custGeom>
            <a:avLst/>
            <a:gdLst/>
            <a:ahLst/>
            <a:cxnLst/>
            <a:rect l="l" t="t" r="r" b="b"/>
            <a:pathLst>
              <a:path w="338454" h="86994">
                <a:moveTo>
                  <a:pt x="86868" y="0"/>
                </a:moveTo>
                <a:lnTo>
                  <a:pt x="0" y="43434"/>
                </a:lnTo>
                <a:lnTo>
                  <a:pt x="86868" y="86868"/>
                </a:lnTo>
                <a:lnTo>
                  <a:pt x="86868" y="57912"/>
                </a:lnTo>
                <a:lnTo>
                  <a:pt x="72390" y="57912"/>
                </a:lnTo>
                <a:lnTo>
                  <a:pt x="72390" y="28956"/>
                </a:lnTo>
                <a:lnTo>
                  <a:pt x="86868" y="28956"/>
                </a:lnTo>
                <a:lnTo>
                  <a:pt x="86868" y="0"/>
                </a:lnTo>
                <a:close/>
              </a:path>
              <a:path w="338454" h="86994">
                <a:moveTo>
                  <a:pt x="86868" y="28956"/>
                </a:moveTo>
                <a:lnTo>
                  <a:pt x="72390" y="28956"/>
                </a:lnTo>
                <a:lnTo>
                  <a:pt x="72390" y="57912"/>
                </a:lnTo>
                <a:lnTo>
                  <a:pt x="86868" y="57912"/>
                </a:lnTo>
                <a:lnTo>
                  <a:pt x="86868" y="28956"/>
                </a:lnTo>
                <a:close/>
              </a:path>
              <a:path w="338454" h="86994">
                <a:moveTo>
                  <a:pt x="338455" y="28956"/>
                </a:moveTo>
                <a:lnTo>
                  <a:pt x="86868" y="28956"/>
                </a:lnTo>
                <a:lnTo>
                  <a:pt x="86868" y="57912"/>
                </a:lnTo>
                <a:lnTo>
                  <a:pt x="338455" y="57912"/>
                </a:lnTo>
                <a:lnTo>
                  <a:pt x="338455" y="28956"/>
                </a:lnTo>
                <a:close/>
              </a:path>
            </a:pathLst>
          </a:custGeom>
          <a:solidFill>
            <a:srgbClr val="ACDAED"/>
          </a:solidFill>
        </p:spPr>
        <p:txBody>
          <a:bodyPr wrap="square" lIns="0" tIns="0" rIns="0" bIns="0" rtlCol="0"/>
          <a:lstStyle/>
          <a:p/>
        </p:txBody>
      </p:sp>
      <p:sp>
        <p:nvSpPr>
          <p:cNvPr id="412" name="object 412"/>
          <p:cNvSpPr txBox="1"/>
          <p:nvPr/>
        </p:nvSpPr>
        <p:spPr>
          <a:xfrm>
            <a:off x="9062719" y="1406525"/>
            <a:ext cx="332105" cy="256540"/>
          </a:xfrm>
          <a:prstGeom prst="rect">
            <a:avLst/>
          </a:prstGeom>
        </p:spPr>
        <p:txBody>
          <a:bodyPr wrap="square" lIns="0" tIns="0" rIns="0" bIns="0" rtlCol="0" vert="horz">
            <a:spAutoFit/>
          </a:bodyPr>
          <a:lstStyle/>
          <a:p>
            <a:pPr marL="12700" marR="5080">
              <a:lnSpc>
                <a:spcPct val="100000"/>
              </a:lnSpc>
            </a:pPr>
            <a:r>
              <a:rPr dirty="0" sz="800">
                <a:solidFill>
                  <a:srgbClr val="4F5560"/>
                </a:solidFill>
                <a:latin typeface="微软雅黑"/>
                <a:cs typeface="微软雅黑"/>
              </a:rPr>
              <a:t>场景、  </a:t>
            </a:r>
            <a:r>
              <a:rPr dirty="0" sz="800">
                <a:solidFill>
                  <a:srgbClr val="4F5560"/>
                </a:solidFill>
                <a:latin typeface="微软雅黑"/>
                <a:cs typeface="微软雅黑"/>
              </a:rPr>
              <a:t>流量</a:t>
            </a:r>
            <a:endParaRPr sz="800">
              <a:latin typeface="微软雅黑"/>
              <a:cs typeface="微软雅黑"/>
            </a:endParaRPr>
          </a:p>
        </p:txBody>
      </p:sp>
      <p:sp>
        <p:nvSpPr>
          <p:cNvPr id="413" name="object 413"/>
          <p:cNvSpPr/>
          <p:nvPr/>
        </p:nvSpPr>
        <p:spPr>
          <a:xfrm>
            <a:off x="4137659" y="2197607"/>
            <a:ext cx="379475" cy="108203"/>
          </a:xfrm>
          <a:prstGeom prst="rect">
            <a:avLst/>
          </a:prstGeom>
          <a:blipFill>
            <a:blip r:embed="rId248" cstate="print"/>
            <a:stretch>
              <a:fillRect/>
            </a:stretch>
          </a:blipFill>
        </p:spPr>
        <p:txBody>
          <a:bodyPr wrap="square" lIns="0" tIns="0" rIns="0" bIns="0" rtlCol="0"/>
          <a:lstStyle/>
          <a:p/>
        </p:txBody>
      </p:sp>
      <p:sp>
        <p:nvSpPr>
          <p:cNvPr id="414" name="object 414"/>
          <p:cNvSpPr/>
          <p:nvPr/>
        </p:nvSpPr>
        <p:spPr>
          <a:xfrm>
            <a:off x="2153411" y="1780032"/>
            <a:ext cx="496824" cy="179832"/>
          </a:xfrm>
          <a:prstGeom prst="rect">
            <a:avLst/>
          </a:prstGeom>
          <a:blipFill>
            <a:blip r:embed="rId249" cstate="print"/>
            <a:stretch>
              <a:fillRect/>
            </a:stretch>
          </a:blipFill>
        </p:spPr>
        <p:txBody>
          <a:bodyPr wrap="square" lIns="0" tIns="0" rIns="0" bIns="0" rtlCol="0"/>
          <a:lstStyle/>
          <a:p/>
        </p:txBody>
      </p:sp>
      <p:sp>
        <p:nvSpPr>
          <p:cNvPr id="415" name="object 415"/>
          <p:cNvSpPr/>
          <p:nvPr/>
        </p:nvSpPr>
        <p:spPr>
          <a:xfrm>
            <a:off x="4677155" y="1636776"/>
            <a:ext cx="611124" cy="121920"/>
          </a:xfrm>
          <a:prstGeom prst="rect">
            <a:avLst/>
          </a:prstGeom>
          <a:blipFill>
            <a:blip r:embed="rId250" cstate="print"/>
            <a:stretch>
              <a:fillRect/>
            </a:stretch>
          </a:blipFill>
        </p:spPr>
        <p:txBody>
          <a:bodyPr wrap="square" lIns="0" tIns="0" rIns="0" bIns="0" rtlCol="0"/>
          <a:lstStyle/>
          <a:p/>
        </p:txBody>
      </p:sp>
      <p:sp>
        <p:nvSpPr>
          <p:cNvPr id="416" name="object 416"/>
          <p:cNvSpPr/>
          <p:nvPr/>
        </p:nvSpPr>
        <p:spPr>
          <a:xfrm>
            <a:off x="2150364" y="2028444"/>
            <a:ext cx="539495" cy="96012"/>
          </a:xfrm>
          <a:prstGeom prst="rect">
            <a:avLst/>
          </a:prstGeom>
          <a:blipFill>
            <a:blip r:embed="rId251" cstate="print"/>
            <a:stretch>
              <a:fillRect/>
            </a:stretch>
          </a:blipFill>
        </p:spPr>
        <p:txBody>
          <a:bodyPr wrap="square" lIns="0" tIns="0" rIns="0" bIns="0" rtlCol="0"/>
          <a:lstStyle/>
          <a:p/>
        </p:txBody>
      </p:sp>
      <p:sp>
        <p:nvSpPr>
          <p:cNvPr id="417" name="object 417"/>
          <p:cNvSpPr/>
          <p:nvPr/>
        </p:nvSpPr>
        <p:spPr>
          <a:xfrm>
            <a:off x="4771644" y="1805939"/>
            <a:ext cx="504444" cy="111251"/>
          </a:xfrm>
          <a:prstGeom prst="rect">
            <a:avLst/>
          </a:prstGeom>
          <a:blipFill>
            <a:blip r:embed="rId252" cstate="print"/>
            <a:stretch>
              <a:fillRect/>
            </a:stretch>
          </a:blipFill>
        </p:spPr>
        <p:txBody>
          <a:bodyPr wrap="square" lIns="0" tIns="0" rIns="0" bIns="0" rtlCol="0"/>
          <a:lstStyle/>
          <a:p/>
        </p:txBody>
      </p:sp>
      <p:sp>
        <p:nvSpPr>
          <p:cNvPr id="418" name="object 418"/>
          <p:cNvSpPr/>
          <p:nvPr/>
        </p:nvSpPr>
        <p:spPr>
          <a:xfrm>
            <a:off x="2697479" y="1613916"/>
            <a:ext cx="576071" cy="108203"/>
          </a:xfrm>
          <a:prstGeom prst="rect">
            <a:avLst/>
          </a:prstGeom>
          <a:blipFill>
            <a:blip r:embed="rId253" cstate="print"/>
            <a:stretch>
              <a:fillRect/>
            </a:stretch>
          </a:blipFill>
        </p:spPr>
        <p:txBody>
          <a:bodyPr wrap="square" lIns="0" tIns="0" rIns="0" bIns="0" rtlCol="0"/>
          <a:lstStyle/>
          <a:p/>
        </p:txBody>
      </p:sp>
      <p:sp>
        <p:nvSpPr>
          <p:cNvPr id="419" name="object 419"/>
          <p:cNvSpPr/>
          <p:nvPr/>
        </p:nvSpPr>
        <p:spPr>
          <a:xfrm>
            <a:off x="2200655" y="2670048"/>
            <a:ext cx="541019" cy="129539"/>
          </a:xfrm>
          <a:prstGeom prst="rect">
            <a:avLst/>
          </a:prstGeom>
          <a:blipFill>
            <a:blip r:embed="rId254" cstate="print"/>
            <a:stretch>
              <a:fillRect/>
            </a:stretch>
          </a:blipFill>
        </p:spPr>
        <p:txBody>
          <a:bodyPr wrap="square" lIns="0" tIns="0" rIns="0" bIns="0" rtlCol="0"/>
          <a:lstStyle/>
          <a:p/>
        </p:txBody>
      </p:sp>
      <p:sp>
        <p:nvSpPr>
          <p:cNvPr id="420" name="object 420"/>
          <p:cNvSpPr/>
          <p:nvPr/>
        </p:nvSpPr>
        <p:spPr>
          <a:xfrm>
            <a:off x="4582667" y="2380488"/>
            <a:ext cx="394715" cy="92963"/>
          </a:xfrm>
          <a:prstGeom prst="rect">
            <a:avLst/>
          </a:prstGeom>
          <a:blipFill>
            <a:blip r:embed="rId255" cstate="print"/>
            <a:stretch>
              <a:fillRect/>
            </a:stretch>
          </a:blipFill>
        </p:spPr>
        <p:txBody>
          <a:bodyPr wrap="square" lIns="0" tIns="0" rIns="0" bIns="0" rtlCol="0"/>
          <a:lstStyle/>
          <a:p/>
        </p:txBody>
      </p:sp>
      <p:sp>
        <p:nvSpPr>
          <p:cNvPr id="421" name="object 421"/>
          <p:cNvSpPr/>
          <p:nvPr/>
        </p:nvSpPr>
        <p:spPr>
          <a:xfrm>
            <a:off x="2779776" y="2855976"/>
            <a:ext cx="467868" cy="118872"/>
          </a:xfrm>
          <a:prstGeom prst="rect">
            <a:avLst/>
          </a:prstGeom>
          <a:blipFill>
            <a:blip r:embed="rId256" cstate="print"/>
            <a:stretch>
              <a:fillRect/>
            </a:stretch>
          </a:blipFill>
        </p:spPr>
        <p:txBody>
          <a:bodyPr wrap="square" lIns="0" tIns="0" rIns="0" bIns="0" rtlCol="0"/>
          <a:lstStyle/>
          <a:p/>
        </p:txBody>
      </p:sp>
      <p:sp>
        <p:nvSpPr>
          <p:cNvPr id="422" name="object 422"/>
          <p:cNvSpPr/>
          <p:nvPr/>
        </p:nvSpPr>
        <p:spPr>
          <a:xfrm>
            <a:off x="4707635" y="2898648"/>
            <a:ext cx="576072" cy="135636"/>
          </a:xfrm>
          <a:prstGeom prst="rect">
            <a:avLst/>
          </a:prstGeom>
          <a:blipFill>
            <a:blip r:embed="rId257" cstate="print"/>
            <a:stretch>
              <a:fillRect/>
            </a:stretch>
          </a:blipFill>
        </p:spPr>
        <p:txBody>
          <a:bodyPr wrap="square" lIns="0" tIns="0" rIns="0" bIns="0" rtlCol="0"/>
          <a:lstStyle/>
          <a:p/>
        </p:txBody>
      </p:sp>
      <p:sp>
        <p:nvSpPr>
          <p:cNvPr id="423" name="object 423"/>
          <p:cNvSpPr/>
          <p:nvPr/>
        </p:nvSpPr>
        <p:spPr>
          <a:xfrm>
            <a:off x="504444" y="2168651"/>
            <a:ext cx="719328" cy="196596"/>
          </a:xfrm>
          <a:prstGeom prst="rect">
            <a:avLst/>
          </a:prstGeom>
          <a:blipFill>
            <a:blip r:embed="rId258" cstate="print"/>
            <a:stretch>
              <a:fillRect/>
            </a:stretch>
          </a:blipFill>
        </p:spPr>
        <p:txBody>
          <a:bodyPr wrap="square" lIns="0" tIns="0" rIns="0" bIns="0" rtlCol="0"/>
          <a:lstStyle/>
          <a:p/>
        </p:txBody>
      </p:sp>
      <p:sp>
        <p:nvSpPr>
          <p:cNvPr id="424" name="object 424"/>
          <p:cNvSpPr txBox="1"/>
          <p:nvPr/>
        </p:nvSpPr>
        <p:spPr>
          <a:xfrm>
            <a:off x="381101" y="1402841"/>
            <a:ext cx="107315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数据库</a:t>
            </a:r>
            <a:r>
              <a:rPr dirty="0" sz="1000" spc="-10">
                <a:solidFill>
                  <a:srgbClr val="F9F9F9"/>
                </a:solidFill>
                <a:latin typeface="Arial"/>
                <a:cs typeface="Arial"/>
              </a:rPr>
              <a:t>/</a:t>
            </a:r>
            <a:r>
              <a:rPr dirty="0" sz="1000" spc="-5">
                <a:solidFill>
                  <a:srgbClr val="F9F9F9"/>
                </a:solidFill>
                <a:latin typeface="微软雅黑"/>
                <a:cs typeface="微软雅黑"/>
              </a:rPr>
              <a:t>计算机硬件</a:t>
            </a:r>
            <a:endParaRPr sz="1000">
              <a:latin typeface="微软雅黑"/>
              <a:cs typeface="微软雅黑"/>
            </a:endParaRPr>
          </a:p>
        </p:txBody>
      </p:sp>
      <p:sp>
        <p:nvSpPr>
          <p:cNvPr id="425" name="object 425"/>
          <p:cNvSpPr/>
          <p:nvPr/>
        </p:nvSpPr>
        <p:spPr>
          <a:xfrm>
            <a:off x="5878067" y="5126735"/>
            <a:ext cx="664463" cy="169163"/>
          </a:xfrm>
          <a:prstGeom prst="rect">
            <a:avLst/>
          </a:prstGeom>
          <a:blipFill>
            <a:blip r:embed="rId259" cstate="print"/>
            <a:stretch>
              <a:fillRect/>
            </a:stretch>
          </a:blipFill>
        </p:spPr>
        <p:txBody>
          <a:bodyPr wrap="square" lIns="0" tIns="0" rIns="0" bIns="0" rtlCol="0"/>
          <a:lstStyle/>
          <a:p/>
        </p:txBody>
      </p:sp>
      <p:sp>
        <p:nvSpPr>
          <p:cNvPr id="426" name="object 426"/>
          <p:cNvSpPr/>
          <p:nvPr/>
        </p:nvSpPr>
        <p:spPr>
          <a:xfrm>
            <a:off x="10911840" y="1534667"/>
            <a:ext cx="847344" cy="150875"/>
          </a:xfrm>
          <a:prstGeom prst="rect">
            <a:avLst/>
          </a:prstGeom>
          <a:blipFill>
            <a:blip r:embed="rId260" cstate="print"/>
            <a:stretch>
              <a:fillRect/>
            </a:stretch>
          </a:blipFill>
        </p:spPr>
        <p:txBody>
          <a:bodyPr wrap="square" lIns="0" tIns="0" rIns="0" bIns="0" rtlCol="0"/>
          <a:lstStyle/>
          <a:p/>
        </p:txBody>
      </p:sp>
      <p:sp>
        <p:nvSpPr>
          <p:cNvPr id="427" name="object 427"/>
          <p:cNvSpPr/>
          <p:nvPr/>
        </p:nvSpPr>
        <p:spPr>
          <a:xfrm>
            <a:off x="9624059" y="3793235"/>
            <a:ext cx="323088" cy="153924"/>
          </a:xfrm>
          <a:prstGeom prst="rect">
            <a:avLst/>
          </a:prstGeom>
          <a:blipFill>
            <a:blip r:embed="rId261" cstate="print"/>
            <a:stretch>
              <a:fillRect/>
            </a:stretch>
          </a:blipFill>
        </p:spPr>
        <p:txBody>
          <a:bodyPr wrap="square" lIns="0" tIns="0" rIns="0" bIns="0" rtlCol="0"/>
          <a:lstStyle/>
          <a:p/>
        </p:txBody>
      </p:sp>
      <p:sp>
        <p:nvSpPr>
          <p:cNvPr id="428" name="object 428"/>
          <p:cNvSpPr/>
          <p:nvPr/>
        </p:nvSpPr>
        <p:spPr>
          <a:xfrm>
            <a:off x="10227564" y="3680459"/>
            <a:ext cx="359664" cy="118871"/>
          </a:xfrm>
          <a:prstGeom prst="rect">
            <a:avLst/>
          </a:prstGeom>
          <a:blipFill>
            <a:blip r:embed="rId262" cstate="print"/>
            <a:stretch>
              <a:fillRect/>
            </a:stretch>
          </a:blipFill>
        </p:spPr>
        <p:txBody>
          <a:bodyPr wrap="square" lIns="0" tIns="0" rIns="0" bIns="0" rtlCol="0"/>
          <a:lstStyle/>
          <a:p/>
        </p:txBody>
      </p:sp>
      <p:sp>
        <p:nvSpPr>
          <p:cNvPr id="429" name="object 429"/>
          <p:cNvSpPr/>
          <p:nvPr/>
        </p:nvSpPr>
        <p:spPr>
          <a:xfrm>
            <a:off x="10695431" y="3570732"/>
            <a:ext cx="684276" cy="85344"/>
          </a:xfrm>
          <a:prstGeom prst="rect">
            <a:avLst/>
          </a:prstGeom>
          <a:blipFill>
            <a:blip r:embed="rId263" cstate="print"/>
            <a:stretch>
              <a:fillRect/>
            </a:stretch>
          </a:blipFill>
        </p:spPr>
        <p:txBody>
          <a:bodyPr wrap="square" lIns="0" tIns="0" rIns="0" bIns="0" rtlCol="0"/>
          <a:lstStyle/>
          <a:p/>
        </p:txBody>
      </p:sp>
      <p:sp>
        <p:nvSpPr>
          <p:cNvPr id="430" name="object 430"/>
          <p:cNvSpPr/>
          <p:nvPr/>
        </p:nvSpPr>
        <p:spPr>
          <a:xfrm>
            <a:off x="11082528" y="3681984"/>
            <a:ext cx="288035" cy="118871"/>
          </a:xfrm>
          <a:prstGeom prst="rect">
            <a:avLst/>
          </a:prstGeom>
          <a:blipFill>
            <a:blip r:embed="rId264" cstate="print"/>
            <a:stretch>
              <a:fillRect/>
            </a:stretch>
          </a:blipFill>
        </p:spPr>
        <p:txBody>
          <a:bodyPr wrap="square" lIns="0" tIns="0" rIns="0" bIns="0" rtlCol="0"/>
          <a:lstStyle/>
          <a:p/>
        </p:txBody>
      </p:sp>
      <p:sp>
        <p:nvSpPr>
          <p:cNvPr id="431" name="object 431"/>
          <p:cNvSpPr/>
          <p:nvPr/>
        </p:nvSpPr>
        <p:spPr>
          <a:xfrm>
            <a:off x="9624059" y="3569208"/>
            <a:ext cx="755903" cy="118871"/>
          </a:xfrm>
          <a:prstGeom prst="rect">
            <a:avLst/>
          </a:prstGeom>
          <a:blipFill>
            <a:blip r:embed="rId265" cstate="print"/>
            <a:stretch>
              <a:fillRect/>
            </a:stretch>
          </a:blipFill>
        </p:spPr>
        <p:txBody>
          <a:bodyPr wrap="square" lIns="0" tIns="0" rIns="0" bIns="0" rtlCol="0"/>
          <a:lstStyle/>
          <a:p/>
        </p:txBody>
      </p:sp>
      <p:sp>
        <p:nvSpPr>
          <p:cNvPr id="432" name="object 432"/>
          <p:cNvSpPr/>
          <p:nvPr/>
        </p:nvSpPr>
        <p:spPr>
          <a:xfrm>
            <a:off x="9997440" y="3829811"/>
            <a:ext cx="612648" cy="62483"/>
          </a:xfrm>
          <a:prstGeom prst="rect">
            <a:avLst/>
          </a:prstGeom>
          <a:blipFill>
            <a:blip r:embed="rId266" cstate="print"/>
            <a:stretch>
              <a:fillRect/>
            </a:stretch>
          </a:blipFill>
        </p:spPr>
        <p:txBody>
          <a:bodyPr wrap="square" lIns="0" tIns="0" rIns="0" bIns="0" rtlCol="0"/>
          <a:lstStyle/>
          <a:p/>
        </p:txBody>
      </p:sp>
      <p:sp>
        <p:nvSpPr>
          <p:cNvPr id="433" name="object 433"/>
          <p:cNvSpPr/>
          <p:nvPr/>
        </p:nvSpPr>
        <p:spPr>
          <a:xfrm>
            <a:off x="3977640" y="2970276"/>
            <a:ext cx="719327" cy="85344"/>
          </a:xfrm>
          <a:prstGeom prst="rect">
            <a:avLst/>
          </a:prstGeom>
          <a:blipFill>
            <a:blip r:embed="rId267" cstate="print"/>
            <a:stretch>
              <a:fillRect/>
            </a:stretch>
          </a:blipFill>
        </p:spPr>
        <p:txBody>
          <a:bodyPr wrap="square" lIns="0" tIns="0" rIns="0" bIns="0" rtlCol="0"/>
          <a:lstStyle/>
          <a:p/>
        </p:txBody>
      </p:sp>
      <p:sp>
        <p:nvSpPr>
          <p:cNvPr id="434" name="object 434"/>
          <p:cNvSpPr/>
          <p:nvPr/>
        </p:nvSpPr>
        <p:spPr>
          <a:xfrm>
            <a:off x="4216908" y="1612391"/>
            <a:ext cx="467867" cy="156972"/>
          </a:xfrm>
          <a:prstGeom prst="rect">
            <a:avLst/>
          </a:prstGeom>
          <a:blipFill>
            <a:blip r:embed="rId268" cstate="print"/>
            <a:stretch>
              <a:fillRect/>
            </a:stretch>
          </a:blipFill>
        </p:spPr>
        <p:txBody>
          <a:bodyPr wrap="square" lIns="0" tIns="0" rIns="0" bIns="0" rtlCol="0"/>
          <a:lstStyle/>
          <a:p/>
        </p:txBody>
      </p:sp>
      <p:sp>
        <p:nvSpPr>
          <p:cNvPr id="435" name="object 435"/>
          <p:cNvSpPr/>
          <p:nvPr/>
        </p:nvSpPr>
        <p:spPr>
          <a:xfrm>
            <a:off x="2273807" y="2859023"/>
            <a:ext cx="432816" cy="85344"/>
          </a:xfrm>
          <a:prstGeom prst="rect">
            <a:avLst/>
          </a:prstGeom>
          <a:blipFill>
            <a:blip r:embed="rId269" cstate="print"/>
            <a:stretch>
              <a:fillRect/>
            </a:stretch>
          </a:blipFill>
        </p:spPr>
        <p:txBody>
          <a:bodyPr wrap="square" lIns="0" tIns="0" rIns="0" bIns="0" rtlCol="0"/>
          <a:lstStyle/>
          <a:p/>
        </p:txBody>
      </p:sp>
      <p:sp>
        <p:nvSpPr>
          <p:cNvPr id="436" name="object 436"/>
          <p:cNvSpPr/>
          <p:nvPr/>
        </p:nvSpPr>
        <p:spPr>
          <a:xfrm>
            <a:off x="806195" y="4703064"/>
            <a:ext cx="719328" cy="106680"/>
          </a:xfrm>
          <a:prstGeom prst="rect">
            <a:avLst/>
          </a:prstGeom>
          <a:blipFill>
            <a:blip r:embed="rId270" cstate="print"/>
            <a:stretch>
              <a:fillRect/>
            </a:stretch>
          </a:blipFill>
        </p:spPr>
        <p:txBody>
          <a:bodyPr wrap="square" lIns="0" tIns="0" rIns="0" bIns="0" rtlCol="0"/>
          <a:lstStyle/>
          <a:p/>
        </p:txBody>
      </p:sp>
      <p:sp>
        <p:nvSpPr>
          <p:cNvPr id="437" name="object 437"/>
          <p:cNvSpPr txBox="1"/>
          <p:nvPr/>
        </p:nvSpPr>
        <p:spPr>
          <a:xfrm>
            <a:off x="78739" y="6338823"/>
            <a:ext cx="1767839" cy="481330"/>
          </a:xfrm>
          <a:prstGeom prst="rect">
            <a:avLst/>
          </a:prstGeom>
        </p:spPr>
        <p:txBody>
          <a:bodyPr wrap="square" lIns="0" tIns="0" rIns="0" bIns="0" rtlCol="0" vert="horz">
            <a:spAutoFit/>
          </a:bodyPr>
          <a:lstStyle/>
          <a:p>
            <a:pPr marL="97155">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a:p>
            <a:pPr marL="12700">
              <a:lnSpc>
                <a:spcPct val="100000"/>
              </a:lnSpc>
              <a:spcBef>
                <a:spcPts val="750"/>
              </a:spcBef>
            </a:pPr>
            <a:r>
              <a:rPr dirty="0" sz="1050" spc="-55" i="1">
                <a:solidFill>
                  <a:srgbClr val="4E565F"/>
                </a:solidFill>
                <a:latin typeface="微软雅黑"/>
                <a:cs typeface="微软雅黑"/>
              </a:rPr>
              <a:t>备注：数据统计截至</a:t>
            </a:r>
            <a:r>
              <a:rPr dirty="0" sz="1000" spc="-10" i="1">
                <a:solidFill>
                  <a:srgbClr val="4E565F"/>
                </a:solidFill>
                <a:latin typeface="Arial"/>
                <a:cs typeface="Arial"/>
              </a:rPr>
              <a:t>2019</a:t>
            </a:r>
            <a:r>
              <a:rPr dirty="0" sz="1050" spc="-55" i="1">
                <a:solidFill>
                  <a:srgbClr val="4E565F"/>
                </a:solidFill>
                <a:latin typeface="微软雅黑"/>
                <a:cs typeface="微软雅黑"/>
              </a:rPr>
              <a:t>年</a:t>
            </a:r>
            <a:r>
              <a:rPr dirty="0" sz="1000" spc="-10" i="1">
                <a:solidFill>
                  <a:srgbClr val="4E565F"/>
                </a:solidFill>
                <a:latin typeface="Arial"/>
                <a:cs typeface="Arial"/>
              </a:rPr>
              <a:t>6</a:t>
            </a:r>
            <a:r>
              <a:rPr dirty="0" sz="1050" spc="-55" i="1">
                <a:solidFill>
                  <a:srgbClr val="4E565F"/>
                </a:solidFill>
                <a:latin typeface="微软雅黑"/>
                <a:cs typeface="微软雅黑"/>
              </a:rPr>
              <a:t>月</a:t>
            </a:r>
            <a:endParaRPr sz="1050">
              <a:latin typeface="微软雅黑"/>
              <a:cs typeface="微软雅黑"/>
            </a:endParaRPr>
          </a:p>
        </p:txBody>
      </p:sp>
      <p:sp>
        <p:nvSpPr>
          <p:cNvPr id="438" name="object 438"/>
          <p:cNvSpPr/>
          <p:nvPr/>
        </p:nvSpPr>
        <p:spPr>
          <a:xfrm>
            <a:off x="7975092" y="5106923"/>
            <a:ext cx="562355" cy="169163"/>
          </a:xfrm>
          <a:prstGeom prst="rect">
            <a:avLst/>
          </a:prstGeom>
          <a:blipFill>
            <a:blip r:embed="rId271" cstate="print"/>
            <a:stretch>
              <a:fillRect/>
            </a:stretch>
          </a:blipFill>
        </p:spPr>
        <p:txBody>
          <a:bodyPr wrap="square" lIns="0" tIns="0" rIns="0" bIns="0" rtlCol="0"/>
          <a:lstStyle/>
          <a:p/>
        </p:txBody>
      </p:sp>
      <p:sp>
        <p:nvSpPr>
          <p:cNvPr id="439" name="object 439"/>
          <p:cNvSpPr/>
          <p:nvPr/>
        </p:nvSpPr>
        <p:spPr>
          <a:xfrm>
            <a:off x="4907279" y="2697479"/>
            <a:ext cx="359663" cy="124967"/>
          </a:xfrm>
          <a:prstGeom prst="rect">
            <a:avLst/>
          </a:prstGeom>
          <a:blipFill>
            <a:blip r:embed="rId272" cstate="print"/>
            <a:stretch>
              <a:fillRect/>
            </a:stretch>
          </a:blipFill>
        </p:spPr>
        <p:txBody>
          <a:bodyPr wrap="square" lIns="0" tIns="0" rIns="0" bIns="0" rtlCol="0"/>
          <a:lstStyl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8771" y="2749041"/>
            <a:ext cx="4935855" cy="1096010"/>
          </a:xfrm>
          <a:prstGeom prst="rect"/>
        </p:spPr>
        <p:txBody>
          <a:bodyPr wrap="square" lIns="0" tIns="0" rIns="0" bIns="0" rtlCol="0" vert="horz">
            <a:spAutoFit/>
          </a:bodyPr>
          <a:lstStyle/>
          <a:p>
            <a:pPr algn="ctr">
              <a:lnSpc>
                <a:spcPct val="100000"/>
              </a:lnSpc>
            </a:pPr>
            <a:r>
              <a:rPr dirty="0" sz="4000" spc="295">
                <a:solidFill>
                  <a:srgbClr val="1D9ED2"/>
                </a:solidFill>
              </a:rPr>
              <a:t>开放银行与金融科技</a:t>
            </a:r>
            <a:endParaRPr sz="4000"/>
          </a:p>
          <a:p>
            <a:pPr algn="ctr">
              <a:lnSpc>
                <a:spcPct val="100000"/>
              </a:lnSpc>
              <a:spcBef>
                <a:spcPts val="869"/>
              </a:spcBef>
            </a:pPr>
            <a:r>
              <a:rPr dirty="0" spc="-5">
                <a:solidFill>
                  <a:srgbClr val="949B9B"/>
                </a:solidFill>
                <a:latin typeface="Arial"/>
                <a:cs typeface="Arial"/>
              </a:rPr>
              <a:t>Open Banking and</a:t>
            </a:r>
            <a:r>
              <a:rPr dirty="0" spc="5">
                <a:solidFill>
                  <a:srgbClr val="949B9B"/>
                </a:solidFill>
                <a:latin typeface="Arial"/>
                <a:cs typeface="Arial"/>
              </a:rPr>
              <a:t> </a:t>
            </a:r>
            <a:r>
              <a:rPr dirty="0" spc="-5">
                <a:solidFill>
                  <a:srgbClr val="949B9B"/>
                </a:solidFill>
                <a:latin typeface="Arial"/>
                <a:cs typeface="Arial"/>
              </a:rPr>
              <a:t>Fintech</a:t>
            </a:r>
          </a:p>
        </p:txBody>
      </p:sp>
      <p:sp>
        <p:nvSpPr>
          <p:cNvPr id="3" name="object 3"/>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23</a:t>
            </a:r>
            <a:endParaRPr sz="12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71556" y="443484"/>
            <a:ext cx="184658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Arial"/>
                <a:cs typeface="Arial"/>
              </a:rPr>
              <a:t>Part.2</a:t>
            </a:r>
            <a:r>
              <a:rPr dirty="0" sz="1200" spc="-105">
                <a:solidFill>
                  <a:srgbClr val="5E666F"/>
                </a:solidFill>
                <a:latin typeface="Arial"/>
                <a:cs typeface="Arial"/>
              </a:rPr>
              <a:t> </a:t>
            </a:r>
            <a:r>
              <a:rPr dirty="0" sz="1200">
                <a:solidFill>
                  <a:srgbClr val="5E666F"/>
                </a:solidFill>
                <a:latin typeface="微软雅黑"/>
                <a:cs typeface="微软雅黑"/>
              </a:rPr>
              <a:t>开放银行与金融科技</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金融科技为开放银行提供基础，银行在金融科技的支持下通过</a:t>
            </a:r>
          </a:p>
          <a:p>
            <a:pPr marL="12700">
              <a:lnSpc>
                <a:spcPts val="2735"/>
              </a:lnSpc>
            </a:pPr>
            <a:r>
              <a:rPr dirty="0" spc="-5">
                <a:solidFill>
                  <a:srgbClr val="1D9ED2"/>
                </a:solidFill>
              </a:rPr>
              <a:t>多种模式在生态系统中开放其数据和产品</a:t>
            </a:r>
          </a:p>
        </p:txBody>
      </p:sp>
      <p:sp>
        <p:nvSpPr>
          <p:cNvPr id="5" name="object 5"/>
          <p:cNvSpPr txBox="1"/>
          <p:nvPr/>
        </p:nvSpPr>
        <p:spPr>
          <a:xfrm>
            <a:off x="830986" y="1276984"/>
            <a:ext cx="10822940" cy="1826895"/>
          </a:xfrm>
          <a:prstGeom prst="rect">
            <a:avLst/>
          </a:prstGeom>
        </p:spPr>
        <p:txBody>
          <a:bodyPr wrap="square" lIns="0" tIns="0" rIns="0" bIns="0" rtlCol="0" vert="horz">
            <a:spAutoFit/>
          </a:bodyPr>
          <a:lstStyle/>
          <a:p>
            <a:pPr marL="12700">
              <a:lnSpc>
                <a:spcPct val="100000"/>
              </a:lnSpc>
            </a:pPr>
            <a:r>
              <a:rPr dirty="0" sz="1400" spc="540">
                <a:solidFill>
                  <a:srgbClr val="1D9FD1"/>
                </a:solidFill>
                <a:latin typeface="Arial Unicode MS"/>
                <a:cs typeface="Arial Unicode MS"/>
              </a:rPr>
              <a:t>◆</a:t>
            </a:r>
            <a:r>
              <a:rPr dirty="0" sz="1400" spc="390">
                <a:solidFill>
                  <a:srgbClr val="1D9FD1"/>
                </a:solidFill>
                <a:latin typeface="Arial Unicode MS"/>
                <a:cs typeface="Arial Unicode MS"/>
              </a:rPr>
              <a:t> </a:t>
            </a:r>
            <a:r>
              <a:rPr dirty="0" sz="1400">
                <a:solidFill>
                  <a:srgbClr val="5E666F"/>
                </a:solidFill>
                <a:latin typeface="微软雅黑"/>
                <a:cs typeface="微软雅黑"/>
              </a:rPr>
              <a:t>金融科技的应用不仅提高了商业银行原有业务的效率，还为开放银行的发展奠定了基础。</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引入相关金融科技后，商业银行根据开放银行的信息开放程度，面临“银行即服务”、“开放账户信息”、“共享收益平台”三个层次  的开放银行形态。三种形态的开放程度依次上升，但商业银行并非能自主决定。开放银行形态建设不仅取决于商业银行的自主选择，还  与政策要求、生态伙伴的行为、生态系统的发展程度息息相关。</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亿欧智库在本章中将从开放银行的金融科技六大应用与开放银行的三种形态两个方面出发，分析商业银行如何在开放银行布局中“引进  来”、“走出去”。</a:t>
            </a:r>
            <a:endParaRPr sz="1400">
              <a:latin typeface="微软雅黑"/>
              <a:cs typeface="微软雅黑"/>
            </a:endParaRPr>
          </a:p>
        </p:txBody>
      </p:sp>
      <p:sp>
        <p:nvSpPr>
          <p:cNvPr id="6" name="object 6"/>
          <p:cNvSpPr/>
          <p:nvPr/>
        </p:nvSpPr>
        <p:spPr>
          <a:xfrm>
            <a:off x="4739640" y="4516913"/>
            <a:ext cx="1348740" cy="1646555"/>
          </a:xfrm>
          <a:custGeom>
            <a:avLst/>
            <a:gdLst/>
            <a:ahLst/>
            <a:cxnLst/>
            <a:rect l="l" t="t" r="r" b="b"/>
            <a:pathLst>
              <a:path w="1348739" h="1646554">
                <a:moveTo>
                  <a:pt x="63754" y="0"/>
                </a:moveTo>
                <a:lnTo>
                  <a:pt x="17895" y="18385"/>
                </a:lnTo>
                <a:lnTo>
                  <a:pt x="0" y="61944"/>
                </a:lnTo>
                <a:lnTo>
                  <a:pt x="0" y="1163389"/>
                </a:lnTo>
                <a:lnTo>
                  <a:pt x="6685" y="1213122"/>
                </a:lnTo>
                <a:lnTo>
                  <a:pt x="25860" y="1259158"/>
                </a:lnTo>
                <a:lnTo>
                  <a:pt x="56203" y="1298858"/>
                </a:lnTo>
                <a:lnTo>
                  <a:pt x="96393" y="1329582"/>
                </a:lnTo>
                <a:lnTo>
                  <a:pt x="626237" y="1633810"/>
                </a:lnTo>
                <a:lnTo>
                  <a:pt x="675417" y="1646488"/>
                </a:lnTo>
                <a:lnTo>
                  <a:pt x="699889" y="1643318"/>
                </a:lnTo>
                <a:lnTo>
                  <a:pt x="1252347" y="1329582"/>
                </a:lnTo>
                <a:lnTo>
                  <a:pt x="1292536" y="1298858"/>
                </a:lnTo>
                <a:lnTo>
                  <a:pt x="1322879" y="1259158"/>
                </a:lnTo>
                <a:lnTo>
                  <a:pt x="1342054" y="1213122"/>
                </a:lnTo>
                <a:lnTo>
                  <a:pt x="1348739" y="1163389"/>
                </a:lnTo>
                <a:lnTo>
                  <a:pt x="1348739" y="325310"/>
                </a:lnTo>
                <a:lnTo>
                  <a:pt x="675417" y="325310"/>
                </a:lnTo>
                <a:lnTo>
                  <a:pt x="650422" y="322143"/>
                </a:lnTo>
                <a:lnTo>
                  <a:pt x="626237" y="312642"/>
                </a:lnTo>
                <a:lnTo>
                  <a:pt x="96393" y="8477"/>
                </a:lnTo>
                <a:lnTo>
                  <a:pt x="80585" y="2119"/>
                </a:lnTo>
                <a:lnTo>
                  <a:pt x="63754" y="0"/>
                </a:lnTo>
                <a:close/>
              </a:path>
              <a:path w="1348739" h="1646554">
                <a:moveTo>
                  <a:pt x="1284986" y="0"/>
                </a:moveTo>
                <a:lnTo>
                  <a:pt x="1268154" y="2119"/>
                </a:lnTo>
                <a:lnTo>
                  <a:pt x="1252347" y="8477"/>
                </a:lnTo>
                <a:lnTo>
                  <a:pt x="722502" y="312642"/>
                </a:lnTo>
                <a:lnTo>
                  <a:pt x="699889" y="322143"/>
                </a:lnTo>
                <a:lnTo>
                  <a:pt x="675417" y="325310"/>
                </a:lnTo>
                <a:lnTo>
                  <a:pt x="1348739" y="325310"/>
                </a:lnTo>
                <a:lnTo>
                  <a:pt x="1348739" y="61944"/>
                </a:lnTo>
                <a:lnTo>
                  <a:pt x="1346664" y="45678"/>
                </a:lnTo>
                <a:lnTo>
                  <a:pt x="1340612" y="30972"/>
                </a:lnTo>
                <a:lnTo>
                  <a:pt x="1330844" y="18385"/>
                </a:lnTo>
                <a:lnTo>
                  <a:pt x="1317625" y="8477"/>
                </a:lnTo>
                <a:lnTo>
                  <a:pt x="1301817" y="2119"/>
                </a:lnTo>
                <a:lnTo>
                  <a:pt x="1284986" y="0"/>
                </a:lnTo>
                <a:close/>
              </a:path>
            </a:pathLst>
          </a:custGeom>
          <a:solidFill>
            <a:srgbClr val="16769D"/>
          </a:solidFill>
        </p:spPr>
        <p:txBody>
          <a:bodyPr wrap="square" lIns="0" tIns="0" rIns="0" bIns="0" rtlCol="0"/>
          <a:lstStyle/>
          <a:p/>
        </p:txBody>
      </p:sp>
      <p:sp>
        <p:nvSpPr>
          <p:cNvPr id="7" name="object 7"/>
          <p:cNvSpPr/>
          <p:nvPr/>
        </p:nvSpPr>
        <p:spPr>
          <a:xfrm>
            <a:off x="4739640" y="4443761"/>
            <a:ext cx="1348740" cy="1646555"/>
          </a:xfrm>
          <a:custGeom>
            <a:avLst/>
            <a:gdLst/>
            <a:ahLst/>
            <a:cxnLst/>
            <a:rect l="l" t="t" r="r" b="b"/>
            <a:pathLst>
              <a:path w="1348739" h="1646554">
                <a:moveTo>
                  <a:pt x="63754" y="0"/>
                </a:moveTo>
                <a:lnTo>
                  <a:pt x="17895" y="18385"/>
                </a:lnTo>
                <a:lnTo>
                  <a:pt x="0" y="61944"/>
                </a:lnTo>
                <a:lnTo>
                  <a:pt x="0" y="1163389"/>
                </a:lnTo>
                <a:lnTo>
                  <a:pt x="6685" y="1213122"/>
                </a:lnTo>
                <a:lnTo>
                  <a:pt x="25860" y="1259158"/>
                </a:lnTo>
                <a:lnTo>
                  <a:pt x="56203" y="1298858"/>
                </a:lnTo>
                <a:lnTo>
                  <a:pt x="96393" y="1329582"/>
                </a:lnTo>
                <a:lnTo>
                  <a:pt x="626237" y="1633810"/>
                </a:lnTo>
                <a:lnTo>
                  <a:pt x="675417" y="1646488"/>
                </a:lnTo>
                <a:lnTo>
                  <a:pt x="699889" y="1643318"/>
                </a:lnTo>
                <a:lnTo>
                  <a:pt x="1252347" y="1329582"/>
                </a:lnTo>
                <a:lnTo>
                  <a:pt x="1292536" y="1298858"/>
                </a:lnTo>
                <a:lnTo>
                  <a:pt x="1322879" y="1259158"/>
                </a:lnTo>
                <a:lnTo>
                  <a:pt x="1342054" y="1213122"/>
                </a:lnTo>
                <a:lnTo>
                  <a:pt x="1348739" y="1163389"/>
                </a:lnTo>
                <a:lnTo>
                  <a:pt x="1348739" y="325310"/>
                </a:lnTo>
                <a:lnTo>
                  <a:pt x="675417" y="325310"/>
                </a:lnTo>
                <a:lnTo>
                  <a:pt x="650422" y="322143"/>
                </a:lnTo>
                <a:lnTo>
                  <a:pt x="626237" y="312642"/>
                </a:lnTo>
                <a:lnTo>
                  <a:pt x="96393" y="8477"/>
                </a:lnTo>
                <a:lnTo>
                  <a:pt x="80585" y="2119"/>
                </a:lnTo>
                <a:lnTo>
                  <a:pt x="63754" y="0"/>
                </a:lnTo>
                <a:close/>
              </a:path>
              <a:path w="1348739" h="1646554">
                <a:moveTo>
                  <a:pt x="1284986" y="0"/>
                </a:moveTo>
                <a:lnTo>
                  <a:pt x="1268154" y="2119"/>
                </a:lnTo>
                <a:lnTo>
                  <a:pt x="1252347" y="8477"/>
                </a:lnTo>
                <a:lnTo>
                  <a:pt x="722502" y="312642"/>
                </a:lnTo>
                <a:lnTo>
                  <a:pt x="699889" y="322143"/>
                </a:lnTo>
                <a:lnTo>
                  <a:pt x="675417" y="325310"/>
                </a:lnTo>
                <a:lnTo>
                  <a:pt x="1348739" y="325310"/>
                </a:lnTo>
                <a:lnTo>
                  <a:pt x="1348739" y="61944"/>
                </a:lnTo>
                <a:lnTo>
                  <a:pt x="1346664" y="45678"/>
                </a:lnTo>
                <a:lnTo>
                  <a:pt x="1340612" y="30972"/>
                </a:lnTo>
                <a:lnTo>
                  <a:pt x="1330844" y="18385"/>
                </a:lnTo>
                <a:lnTo>
                  <a:pt x="1317625" y="8477"/>
                </a:lnTo>
                <a:lnTo>
                  <a:pt x="1301817" y="2119"/>
                </a:lnTo>
                <a:lnTo>
                  <a:pt x="1284986" y="0"/>
                </a:lnTo>
                <a:close/>
              </a:path>
            </a:pathLst>
          </a:custGeom>
          <a:solidFill>
            <a:srgbClr val="1D9ED2"/>
          </a:solidFill>
        </p:spPr>
        <p:txBody>
          <a:bodyPr wrap="square" lIns="0" tIns="0" rIns="0" bIns="0" rtlCol="0"/>
          <a:lstStyle/>
          <a:p/>
        </p:txBody>
      </p:sp>
      <p:sp>
        <p:nvSpPr>
          <p:cNvPr id="8" name="object 8"/>
          <p:cNvSpPr/>
          <p:nvPr/>
        </p:nvSpPr>
        <p:spPr>
          <a:xfrm>
            <a:off x="5152644" y="5113020"/>
            <a:ext cx="524510" cy="527685"/>
          </a:xfrm>
          <a:custGeom>
            <a:avLst/>
            <a:gdLst/>
            <a:ahLst/>
            <a:cxnLst/>
            <a:rect l="l" t="t" r="r" b="b"/>
            <a:pathLst>
              <a:path w="524510" h="527685">
                <a:moveTo>
                  <a:pt x="262127" y="0"/>
                </a:moveTo>
                <a:lnTo>
                  <a:pt x="215007" y="4245"/>
                </a:lnTo>
                <a:lnTo>
                  <a:pt x="170658" y="16488"/>
                </a:lnTo>
                <a:lnTo>
                  <a:pt x="129822" y="35983"/>
                </a:lnTo>
                <a:lnTo>
                  <a:pt x="93237" y="61988"/>
                </a:lnTo>
                <a:lnTo>
                  <a:pt x="61645" y="93760"/>
                </a:lnTo>
                <a:lnTo>
                  <a:pt x="35785" y="130555"/>
                </a:lnTo>
                <a:lnTo>
                  <a:pt x="16398" y="171631"/>
                </a:lnTo>
                <a:lnTo>
                  <a:pt x="4222" y="216244"/>
                </a:lnTo>
                <a:lnTo>
                  <a:pt x="0" y="263651"/>
                </a:lnTo>
                <a:lnTo>
                  <a:pt x="4222" y="311059"/>
                </a:lnTo>
                <a:lnTo>
                  <a:pt x="16398" y="355672"/>
                </a:lnTo>
                <a:lnTo>
                  <a:pt x="35785" y="396747"/>
                </a:lnTo>
                <a:lnTo>
                  <a:pt x="61645" y="433543"/>
                </a:lnTo>
                <a:lnTo>
                  <a:pt x="93237" y="465315"/>
                </a:lnTo>
                <a:lnTo>
                  <a:pt x="129822" y="491320"/>
                </a:lnTo>
                <a:lnTo>
                  <a:pt x="170658" y="510815"/>
                </a:lnTo>
                <a:lnTo>
                  <a:pt x="215007" y="523058"/>
                </a:lnTo>
                <a:lnTo>
                  <a:pt x="262127" y="527303"/>
                </a:lnTo>
                <a:lnTo>
                  <a:pt x="309248" y="523058"/>
                </a:lnTo>
                <a:lnTo>
                  <a:pt x="353597" y="510815"/>
                </a:lnTo>
                <a:lnTo>
                  <a:pt x="394433" y="491320"/>
                </a:lnTo>
                <a:lnTo>
                  <a:pt x="431018" y="465315"/>
                </a:lnTo>
                <a:lnTo>
                  <a:pt x="462610" y="433543"/>
                </a:lnTo>
                <a:lnTo>
                  <a:pt x="488470" y="396747"/>
                </a:lnTo>
                <a:lnTo>
                  <a:pt x="507857" y="355672"/>
                </a:lnTo>
                <a:lnTo>
                  <a:pt x="520033" y="311059"/>
                </a:lnTo>
                <a:lnTo>
                  <a:pt x="524255" y="263651"/>
                </a:lnTo>
                <a:lnTo>
                  <a:pt x="520033" y="216244"/>
                </a:lnTo>
                <a:lnTo>
                  <a:pt x="507857" y="171631"/>
                </a:lnTo>
                <a:lnTo>
                  <a:pt x="488470" y="130555"/>
                </a:lnTo>
                <a:lnTo>
                  <a:pt x="462610" y="93760"/>
                </a:lnTo>
                <a:lnTo>
                  <a:pt x="431018" y="61988"/>
                </a:lnTo>
                <a:lnTo>
                  <a:pt x="394433" y="35983"/>
                </a:lnTo>
                <a:lnTo>
                  <a:pt x="353597" y="16488"/>
                </a:lnTo>
                <a:lnTo>
                  <a:pt x="309248" y="4245"/>
                </a:lnTo>
                <a:lnTo>
                  <a:pt x="262127" y="0"/>
                </a:lnTo>
                <a:close/>
              </a:path>
            </a:pathLst>
          </a:custGeom>
          <a:solidFill>
            <a:srgbClr val="F9F9F9"/>
          </a:solidFill>
        </p:spPr>
        <p:txBody>
          <a:bodyPr wrap="square" lIns="0" tIns="0" rIns="0" bIns="0" rtlCol="0"/>
          <a:lstStyle/>
          <a:p/>
        </p:txBody>
      </p:sp>
      <p:sp>
        <p:nvSpPr>
          <p:cNvPr id="9" name="object 9"/>
          <p:cNvSpPr/>
          <p:nvPr/>
        </p:nvSpPr>
        <p:spPr>
          <a:xfrm>
            <a:off x="1391411" y="6160008"/>
            <a:ext cx="3975735" cy="0"/>
          </a:xfrm>
          <a:custGeom>
            <a:avLst/>
            <a:gdLst/>
            <a:ahLst/>
            <a:cxnLst/>
            <a:rect l="l" t="t" r="r" b="b"/>
            <a:pathLst>
              <a:path w="3975735" h="0">
                <a:moveTo>
                  <a:pt x="3975480" y="0"/>
                </a:moveTo>
                <a:lnTo>
                  <a:pt x="0" y="0"/>
                </a:lnTo>
              </a:path>
            </a:pathLst>
          </a:custGeom>
          <a:ln w="3175">
            <a:solidFill>
              <a:srgbClr val="BABABA"/>
            </a:solidFill>
          </a:ln>
        </p:spPr>
        <p:txBody>
          <a:bodyPr wrap="square" lIns="0" tIns="0" rIns="0" bIns="0" rtlCol="0"/>
          <a:lstStyle/>
          <a:p/>
        </p:txBody>
      </p:sp>
      <p:sp>
        <p:nvSpPr>
          <p:cNvPr id="10" name="object 10"/>
          <p:cNvSpPr/>
          <p:nvPr/>
        </p:nvSpPr>
        <p:spPr>
          <a:xfrm>
            <a:off x="6079235" y="3602386"/>
            <a:ext cx="1348740" cy="1646555"/>
          </a:xfrm>
          <a:custGeom>
            <a:avLst/>
            <a:gdLst/>
            <a:ahLst/>
            <a:cxnLst/>
            <a:rect l="l" t="t" r="r" b="b"/>
            <a:pathLst>
              <a:path w="1348740" h="1646554">
                <a:moveTo>
                  <a:pt x="675417" y="0"/>
                </a:moveTo>
                <a:lnTo>
                  <a:pt x="626237" y="12668"/>
                </a:lnTo>
                <a:lnTo>
                  <a:pt x="96392" y="316960"/>
                </a:lnTo>
                <a:lnTo>
                  <a:pt x="56203" y="347666"/>
                </a:lnTo>
                <a:lnTo>
                  <a:pt x="25860" y="387350"/>
                </a:lnTo>
                <a:lnTo>
                  <a:pt x="6685" y="433367"/>
                </a:lnTo>
                <a:lnTo>
                  <a:pt x="0" y="483076"/>
                </a:lnTo>
                <a:lnTo>
                  <a:pt x="0" y="1584547"/>
                </a:lnTo>
                <a:lnTo>
                  <a:pt x="17895" y="1628106"/>
                </a:lnTo>
                <a:lnTo>
                  <a:pt x="63753" y="1646491"/>
                </a:lnTo>
                <a:lnTo>
                  <a:pt x="80585" y="1644372"/>
                </a:lnTo>
                <a:lnTo>
                  <a:pt x="96392" y="1638014"/>
                </a:lnTo>
                <a:lnTo>
                  <a:pt x="626237" y="1333849"/>
                </a:lnTo>
                <a:lnTo>
                  <a:pt x="650422" y="1324348"/>
                </a:lnTo>
                <a:lnTo>
                  <a:pt x="675417" y="1321181"/>
                </a:lnTo>
                <a:lnTo>
                  <a:pt x="1348739" y="1321181"/>
                </a:lnTo>
                <a:lnTo>
                  <a:pt x="1348739" y="483076"/>
                </a:lnTo>
                <a:lnTo>
                  <a:pt x="1342054" y="433367"/>
                </a:lnTo>
                <a:lnTo>
                  <a:pt x="1322879" y="387350"/>
                </a:lnTo>
                <a:lnTo>
                  <a:pt x="1292536" y="347666"/>
                </a:lnTo>
                <a:lnTo>
                  <a:pt x="1252346" y="316960"/>
                </a:lnTo>
                <a:lnTo>
                  <a:pt x="722503" y="12668"/>
                </a:lnTo>
                <a:lnTo>
                  <a:pt x="699889" y="3167"/>
                </a:lnTo>
                <a:lnTo>
                  <a:pt x="675417" y="0"/>
                </a:lnTo>
                <a:close/>
              </a:path>
              <a:path w="1348740" h="1646554">
                <a:moveTo>
                  <a:pt x="1348739" y="1321181"/>
                </a:moveTo>
                <a:lnTo>
                  <a:pt x="675417" y="1321181"/>
                </a:lnTo>
                <a:lnTo>
                  <a:pt x="699889" y="1324348"/>
                </a:lnTo>
                <a:lnTo>
                  <a:pt x="722503" y="1333849"/>
                </a:lnTo>
                <a:lnTo>
                  <a:pt x="1252346" y="1638014"/>
                </a:lnTo>
                <a:lnTo>
                  <a:pt x="1268154" y="1644372"/>
                </a:lnTo>
                <a:lnTo>
                  <a:pt x="1284986" y="1646491"/>
                </a:lnTo>
                <a:lnTo>
                  <a:pt x="1301817" y="1644372"/>
                </a:lnTo>
                <a:lnTo>
                  <a:pt x="1340612" y="1615519"/>
                </a:lnTo>
                <a:lnTo>
                  <a:pt x="1348739" y="1584547"/>
                </a:lnTo>
                <a:lnTo>
                  <a:pt x="1348739" y="1321181"/>
                </a:lnTo>
                <a:close/>
              </a:path>
            </a:pathLst>
          </a:custGeom>
          <a:solidFill>
            <a:srgbClr val="C25D1F"/>
          </a:solidFill>
        </p:spPr>
        <p:txBody>
          <a:bodyPr wrap="square" lIns="0" tIns="0" rIns="0" bIns="0" rtlCol="0"/>
          <a:lstStyle/>
          <a:p/>
        </p:txBody>
      </p:sp>
      <p:sp>
        <p:nvSpPr>
          <p:cNvPr id="11" name="object 11"/>
          <p:cNvSpPr/>
          <p:nvPr/>
        </p:nvSpPr>
        <p:spPr>
          <a:xfrm>
            <a:off x="6079235" y="3689254"/>
            <a:ext cx="1348740" cy="1648460"/>
          </a:xfrm>
          <a:custGeom>
            <a:avLst/>
            <a:gdLst/>
            <a:ahLst/>
            <a:cxnLst/>
            <a:rect l="l" t="t" r="r" b="b"/>
            <a:pathLst>
              <a:path w="1348740" h="1648460">
                <a:moveTo>
                  <a:pt x="675417" y="0"/>
                </a:moveTo>
                <a:lnTo>
                  <a:pt x="626237" y="12668"/>
                </a:lnTo>
                <a:lnTo>
                  <a:pt x="96392" y="317214"/>
                </a:lnTo>
                <a:lnTo>
                  <a:pt x="56203" y="347942"/>
                </a:lnTo>
                <a:lnTo>
                  <a:pt x="25860" y="387683"/>
                </a:lnTo>
                <a:lnTo>
                  <a:pt x="6685" y="433782"/>
                </a:lnTo>
                <a:lnTo>
                  <a:pt x="0" y="483584"/>
                </a:lnTo>
                <a:lnTo>
                  <a:pt x="0" y="1585944"/>
                </a:lnTo>
                <a:lnTo>
                  <a:pt x="17895" y="1629574"/>
                </a:lnTo>
                <a:lnTo>
                  <a:pt x="63753" y="1648015"/>
                </a:lnTo>
                <a:lnTo>
                  <a:pt x="80585" y="1645896"/>
                </a:lnTo>
                <a:lnTo>
                  <a:pt x="96392" y="1639538"/>
                </a:lnTo>
                <a:lnTo>
                  <a:pt x="626237" y="1334992"/>
                </a:lnTo>
                <a:lnTo>
                  <a:pt x="650422" y="1325491"/>
                </a:lnTo>
                <a:lnTo>
                  <a:pt x="675417" y="1322324"/>
                </a:lnTo>
                <a:lnTo>
                  <a:pt x="1348739" y="1322324"/>
                </a:lnTo>
                <a:lnTo>
                  <a:pt x="1348739" y="483584"/>
                </a:lnTo>
                <a:lnTo>
                  <a:pt x="1342054" y="433782"/>
                </a:lnTo>
                <a:lnTo>
                  <a:pt x="1322879" y="387683"/>
                </a:lnTo>
                <a:lnTo>
                  <a:pt x="1292536" y="347942"/>
                </a:lnTo>
                <a:lnTo>
                  <a:pt x="1252346" y="317214"/>
                </a:lnTo>
                <a:lnTo>
                  <a:pt x="722503" y="12668"/>
                </a:lnTo>
                <a:lnTo>
                  <a:pt x="699889" y="3167"/>
                </a:lnTo>
                <a:lnTo>
                  <a:pt x="675417" y="0"/>
                </a:lnTo>
                <a:close/>
              </a:path>
              <a:path w="1348740" h="1648460">
                <a:moveTo>
                  <a:pt x="1348739" y="1322324"/>
                </a:moveTo>
                <a:lnTo>
                  <a:pt x="675417" y="1322324"/>
                </a:lnTo>
                <a:lnTo>
                  <a:pt x="699889" y="1325491"/>
                </a:lnTo>
                <a:lnTo>
                  <a:pt x="722503" y="1334992"/>
                </a:lnTo>
                <a:lnTo>
                  <a:pt x="1252346" y="1639538"/>
                </a:lnTo>
                <a:lnTo>
                  <a:pt x="1268154" y="1645896"/>
                </a:lnTo>
                <a:lnTo>
                  <a:pt x="1284986" y="1648015"/>
                </a:lnTo>
                <a:lnTo>
                  <a:pt x="1301817" y="1645896"/>
                </a:lnTo>
                <a:lnTo>
                  <a:pt x="1340612" y="1616979"/>
                </a:lnTo>
                <a:lnTo>
                  <a:pt x="1348739" y="1585944"/>
                </a:lnTo>
                <a:lnTo>
                  <a:pt x="1348739" y="1322324"/>
                </a:lnTo>
                <a:close/>
              </a:path>
            </a:pathLst>
          </a:custGeom>
          <a:solidFill>
            <a:srgbClr val="F68B21"/>
          </a:solidFill>
        </p:spPr>
        <p:txBody>
          <a:bodyPr wrap="square" lIns="0" tIns="0" rIns="0" bIns="0" rtlCol="0"/>
          <a:lstStyle/>
          <a:p/>
        </p:txBody>
      </p:sp>
      <p:sp>
        <p:nvSpPr>
          <p:cNvPr id="12" name="object 12"/>
          <p:cNvSpPr/>
          <p:nvPr/>
        </p:nvSpPr>
        <p:spPr>
          <a:xfrm>
            <a:off x="6490715" y="4151376"/>
            <a:ext cx="525780" cy="525780"/>
          </a:xfrm>
          <a:custGeom>
            <a:avLst/>
            <a:gdLst/>
            <a:ahLst/>
            <a:cxnLst/>
            <a:rect l="l" t="t" r="r" b="b"/>
            <a:pathLst>
              <a:path w="525779" h="525779">
                <a:moveTo>
                  <a:pt x="262889" y="0"/>
                </a:moveTo>
                <a:lnTo>
                  <a:pt x="215642" y="4236"/>
                </a:lnTo>
                <a:lnTo>
                  <a:pt x="171170" y="16450"/>
                </a:lnTo>
                <a:lnTo>
                  <a:pt x="130217" y="35898"/>
                </a:lnTo>
                <a:lnTo>
                  <a:pt x="93525" y="61838"/>
                </a:lnTo>
                <a:lnTo>
                  <a:pt x="61838" y="93525"/>
                </a:lnTo>
                <a:lnTo>
                  <a:pt x="35898" y="130217"/>
                </a:lnTo>
                <a:lnTo>
                  <a:pt x="16450" y="171170"/>
                </a:lnTo>
                <a:lnTo>
                  <a:pt x="4236" y="215642"/>
                </a:lnTo>
                <a:lnTo>
                  <a:pt x="0" y="262890"/>
                </a:lnTo>
                <a:lnTo>
                  <a:pt x="4236" y="310137"/>
                </a:lnTo>
                <a:lnTo>
                  <a:pt x="16450" y="354609"/>
                </a:lnTo>
                <a:lnTo>
                  <a:pt x="35898" y="395562"/>
                </a:lnTo>
                <a:lnTo>
                  <a:pt x="61838" y="432254"/>
                </a:lnTo>
                <a:lnTo>
                  <a:pt x="93525" y="463941"/>
                </a:lnTo>
                <a:lnTo>
                  <a:pt x="130217" y="489881"/>
                </a:lnTo>
                <a:lnTo>
                  <a:pt x="171170" y="509329"/>
                </a:lnTo>
                <a:lnTo>
                  <a:pt x="215642" y="521543"/>
                </a:lnTo>
                <a:lnTo>
                  <a:pt x="262889" y="525780"/>
                </a:lnTo>
                <a:lnTo>
                  <a:pt x="310137" y="521543"/>
                </a:lnTo>
                <a:lnTo>
                  <a:pt x="354609" y="509329"/>
                </a:lnTo>
                <a:lnTo>
                  <a:pt x="395562" y="489881"/>
                </a:lnTo>
                <a:lnTo>
                  <a:pt x="432254" y="463941"/>
                </a:lnTo>
                <a:lnTo>
                  <a:pt x="463941" y="432254"/>
                </a:lnTo>
                <a:lnTo>
                  <a:pt x="489881" y="395562"/>
                </a:lnTo>
                <a:lnTo>
                  <a:pt x="509329" y="354609"/>
                </a:lnTo>
                <a:lnTo>
                  <a:pt x="521543" y="310137"/>
                </a:lnTo>
                <a:lnTo>
                  <a:pt x="525780" y="262890"/>
                </a:lnTo>
                <a:lnTo>
                  <a:pt x="521543" y="215642"/>
                </a:lnTo>
                <a:lnTo>
                  <a:pt x="509329" y="171170"/>
                </a:lnTo>
                <a:lnTo>
                  <a:pt x="489881" y="130217"/>
                </a:lnTo>
                <a:lnTo>
                  <a:pt x="463941" y="93525"/>
                </a:lnTo>
                <a:lnTo>
                  <a:pt x="432254" y="61838"/>
                </a:lnTo>
                <a:lnTo>
                  <a:pt x="395562" y="35898"/>
                </a:lnTo>
                <a:lnTo>
                  <a:pt x="354609" y="16450"/>
                </a:lnTo>
                <a:lnTo>
                  <a:pt x="310137" y="4236"/>
                </a:lnTo>
                <a:lnTo>
                  <a:pt x="262889" y="0"/>
                </a:lnTo>
                <a:close/>
              </a:path>
            </a:pathLst>
          </a:custGeom>
          <a:solidFill>
            <a:srgbClr val="F9F9F9"/>
          </a:solidFill>
        </p:spPr>
        <p:txBody>
          <a:bodyPr wrap="square" lIns="0" tIns="0" rIns="0" bIns="0" rtlCol="0"/>
          <a:lstStyle/>
          <a:p/>
        </p:txBody>
      </p:sp>
      <p:sp>
        <p:nvSpPr>
          <p:cNvPr id="13" name="object 13"/>
          <p:cNvSpPr/>
          <p:nvPr/>
        </p:nvSpPr>
        <p:spPr>
          <a:xfrm>
            <a:off x="6801611" y="3598164"/>
            <a:ext cx="3999229" cy="0"/>
          </a:xfrm>
          <a:custGeom>
            <a:avLst/>
            <a:gdLst/>
            <a:ahLst/>
            <a:cxnLst/>
            <a:rect l="l" t="t" r="r" b="b"/>
            <a:pathLst>
              <a:path w="3999229" h="0">
                <a:moveTo>
                  <a:pt x="0" y="0"/>
                </a:moveTo>
                <a:lnTo>
                  <a:pt x="3999103" y="0"/>
                </a:lnTo>
              </a:path>
            </a:pathLst>
          </a:custGeom>
          <a:ln w="3175">
            <a:solidFill>
              <a:srgbClr val="BABABA"/>
            </a:solidFill>
          </a:ln>
        </p:spPr>
        <p:txBody>
          <a:bodyPr wrap="square" lIns="0" tIns="0" rIns="0" bIns="0" rtlCol="0"/>
          <a:lstStyle/>
          <a:p/>
        </p:txBody>
      </p:sp>
      <p:sp>
        <p:nvSpPr>
          <p:cNvPr id="14" name="object 14"/>
          <p:cNvSpPr txBox="1"/>
          <p:nvPr/>
        </p:nvSpPr>
        <p:spPr>
          <a:xfrm>
            <a:off x="7911845" y="3740657"/>
            <a:ext cx="2052320" cy="256540"/>
          </a:xfrm>
          <a:prstGeom prst="rect">
            <a:avLst/>
          </a:prstGeom>
        </p:spPr>
        <p:txBody>
          <a:bodyPr wrap="square" lIns="0" tIns="0" rIns="0" bIns="0" rtlCol="0" vert="horz">
            <a:spAutoFit/>
          </a:bodyPr>
          <a:lstStyle/>
          <a:p>
            <a:pPr marL="12700">
              <a:lnSpc>
                <a:spcPct val="100000"/>
              </a:lnSpc>
            </a:pPr>
            <a:r>
              <a:rPr dirty="0" sz="1600" spc="-5" b="1" i="1">
                <a:solidFill>
                  <a:srgbClr val="F68B21"/>
                </a:solidFill>
                <a:latin typeface="微软雅黑"/>
                <a:cs typeface="微软雅黑"/>
              </a:rPr>
              <a:t>“走出去”：开放形态</a:t>
            </a:r>
            <a:endParaRPr sz="1600">
              <a:latin typeface="微软雅黑"/>
              <a:cs typeface="微软雅黑"/>
            </a:endParaRPr>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24</a:t>
            </a:fld>
          </a:p>
        </p:txBody>
      </p:sp>
      <p:sp>
        <p:nvSpPr>
          <p:cNvPr id="19" name="object 1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5" name="object 15"/>
          <p:cNvSpPr txBox="1"/>
          <p:nvPr/>
        </p:nvSpPr>
        <p:spPr>
          <a:xfrm>
            <a:off x="8389746" y="4096171"/>
            <a:ext cx="1095375" cy="1037590"/>
          </a:xfrm>
          <a:prstGeom prst="rect">
            <a:avLst/>
          </a:prstGeom>
        </p:spPr>
        <p:txBody>
          <a:bodyPr wrap="square" lIns="0" tIns="0" rIns="0" bIns="0" rtlCol="0" vert="horz">
            <a:spAutoFit/>
          </a:bodyPr>
          <a:lstStyle/>
          <a:p>
            <a:pPr marL="12700" marR="5080" indent="88265">
              <a:lnSpc>
                <a:spcPct val="160100"/>
              </a:lnSpc>
            </a:pPr>
            <a:r>
              <a:rPr dirty="0" sz="1400">
                <a:solidFill>
                  <a:srgbClr val="5B616C"/>
                </a:solidFill>
                <a:latin typeface="微软雅黑"/>
                <a:cs typeface="微软雅黑"/>
              </a:rPr>
              <a:t>银行即服务  </a:t>
            </a:r>
            <a:r>
              <a:rPr dirty="0" sz="1400">
                <a:solidFill>
                  <a:srgbClr val="5B616C"/>
                </a:solidFill>
                <a:latin typeface="微软雅黑"/>
                <a:cs typeface="微软雅黑"/>
              </a:rPr>
              <a:t>开放账户信息 </a:t>
            </a:r>
            <a:r>
              <a:rPr dirty="0" sz="1400" spc="-5">
                <a:solidFill>
                  <a:srgbClr val="5B616C"/>
                </a:solidFill>
                <a:latin typeface="微软雅黑"/>
                <a:cs typeface="微软雅黑"/>
              </a:rPr>
              <a:t> </a:t>
            </a:r>
            <a:r>
              <a:rPr dirty="0" sz="1400">
                <a:solidFill>
                  <a:srgbClr val="5B616C"/>
                </a:solidFill>
                <a:latin typeface="微软雅黑"/>
                <a:cs typeface="微软雅黑"/>
              </a:rPr>
              <a:t>共享收益平台</a:t>
            </a:r>
            <a:endParaRPr sz="1400">
              <a:latin typeface="微软雅黑"/>
              <a:cs typeface="微软雅黑"/>
            </a:endParaRPr>
          </a:p>
        </p:txBody>
      </p:sp>
      <p:sp>
        <p:nvSpPr>
          <p:cNvPr id="16" name="object 16"/>
          <p:cNvSpPr txBox="1"/>
          <p:nvPr/>
        </p:nvSpPr>
        <p:spPr>
          <a:xfrm>
            <a:off x="2817622" y="4102480"/>
            <a:ext cx="1095375" cy="1933575"/>
          </a:xfrm>
          <a:prstGeom prst="rect">
            <a:avLst/>
          </a:prstGeom>
        </p:spPr>
        <p:txBody>
          <a:bodyPr wrap="square" lIns="0" tIns="0" rIns="0" bIns="0" rtlCol="0" vert="horz">
            <a:spAutoFit/>
          </a:bodyPr>
          <a:lstStyle/>
          <a:p>
            <a:pPr algn="ctr" marL="190500" marR="182880" indent="-1905">
              <a:lnSpc>
                <a:spcPct val="150000"/>
              </a:lnSpc>
            </a:pPr>
            <a:r>
              <a:rPr dirty="0" sz="1400">
                <a:solidFill>
                  <a:srgbClr val="5B616C"/>
                </a:solidFill>
                <a:latin typeface="微软雅黑"/>
                <a:cs typeface="微软雅黑"/>
              </a:rPr>
              <a:t>金融云  大数据</a:t>
            </a:r>
            <a:endParaRPr sz="1400">
              <a:latin typeface="微软雅黑"/>
              <a:cs typeface="微软雅黑"/>
            </a:endParaRPr>
          </a:p>
          <a:p>
            <a:pPr algn="ctr" marL="12700" marR="5080">
              <a:lnSpc>
                <a:spcPct val="150000"/>
              </a:lnSpc>
            </a:pPr>
            <a:r>
              <a:rPr dirty="0" sz="1400">
                <a:solidFill>
                  <a:srgbClr val="5B616C"/>
                </a:solidFill>
                <a:latin typeface="微软雅黑"/>
                <a:cs typeface="微软雅黑"/>
              </a:rPr>
              <a:t>智能营销  智能风控  智能助理  </a:t>
            </a:r>
            <a:r>
              <a:rPr dirty="0" sz="1400">
                <a:solidFill>
                  <a:srgbClr val="5B616C"/>
                </a:solidFill>
                <a:latin typeface="微软雅黑"/>
                <a:cs typeface="微软雅黑"/>
              </a:rPr>
              <a:t>其他金融科技</a:t>
            </a:r>
            <a:endParaRPr sz="1400">
              <a:latin typeface="微软雅黑"/>
              <a:cs typeface="微软雅黑"/>
            </a:endParaRPr>
          </a:p>
        </p:txBody>
      </p:sp>
      <p:sp>
        <p:nvSpPr>
          <p:cNvPr id="17" name="object 17"/>
          <p:cNvSpPr txBox="1"/>
          <p:nvPr/>
        </p:nvSpPr>
        <p:spPr>
          <a:xfrm>
            <a:off x="2218182" y="3757929"/>
            <a:ext cx="2052320" cy="256540"/>
          </a:xfrm>
          <a:prstGeom prst="rect">
            <a:avLst/>
          </a:prstGeom>
        </p:spPr>
        <p:txBody>
          <a:bodyPr wrap="square" lIns="0" tIns="0" rIns="0" bIns="0" rtlCol="0" vert="horz">
            <a:spAutoFit/>
          </a:bodyPr>
          <a:lstStyle/>
          <a:p>
            <a:pPr marL="12700">
              <a:lnSpc>
                <a:spcPct val="100000"/>
              </a:lnSpc>
            </a:pPr>
            <a:r>
              <a:rPr dirty="0" sz="1600" spc="-5" b="1" i="1">
                <a:solidFill>
                  <a:srgbClr val="1A9FD2"/>
                </a:solidFill>
                <a:latin typeface="微软雅黑"/>
                <a:cs typeface="微软雅黑"/>
              </a:rPr>
              <a:t>“引进来”：金融科技</a:t>
            </a:r>
            <a:endParaRPr sz="1600">
              <a:latin typeface="微软雅黑"/>
              <a:cs typeface="微软雅黑"/>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4308475" y="2937764"/>
            <a:ext cx="3576320" cy="426720"/>
          </a:xfrm>
          <a:prstGeom prst="rect"/>
        </p:spPr>
        <p:txBody>
          <a:bodyPr wrap="square" lIns="0" tIns="0" rIns="0" bIns="0" rtlCol="0" vert="horz">
            <a:spAutoFit/>
          </a:bodyPr>
          <a:lstStyle/>
          <a:p>
            <a:pPr marL="12700">
              <a:lnSpc>
                <a:spcPct val="100000"/>
              </a:lnSpc>
            </a:pPr>
            <a:r>
              <a:rPr dirty="0" sz="2800" spc="-10">
                <a:solidFill>
                  <a:srgbClr val="1D9ED2"/>
                </a:solidFill>
              </a:rPr>
              <a:t>金融科技助力开放银行</a:t>
            </a:r>
            <a:endParaRPr sz="2800"/>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24</a:t>
            </a:fld>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4690617" y="3471417"/>
            <a:ext cx="3390900" cy="274320"/>
          </a:xfrm>
          <a:prstGeom prst="rect">
            <a:avLst/>
          </a:prstGeom>
        </p:spPr>
        <p:txBody>
          <a:bodyPr wrap="square" lIns="0" tIns="0" rIns="0" bIns="0" rtlCol="0" vert="horz">
            <a:spAutoFit/>
          </a:bodyPr>
          <a:lstStyle/>
          <a:p>
            <a:pPr marL="12700">
              <a:lnSpc>
                <a:spcPct val="100000"/>
              </a:lnSpc>
              <a:tabLst>
                <a:tab pos="1929764" algn="l"/>
              </a:tabLst>
            </a:pPr>
            <a:r>
              <a:rPr dirty="0" sz="1800" spc="-5">
                <a:solidFill>
                  <a:srgbClr val="949B9B"/>
                </a:solidFill>
                <a:latin typeface="Arial"/>
                <a:cs typeface="Arial"/>
              </a:rPr>
              <a:t>Fintech</a:t>
            </a:r>
            <a:r>
              <a:rPr dirty="0" sz="1800" spc="50">
                <a:solidFill>
                  <a:srgbClr val="949B9B"/>
                </a:solidFill>
                <a:latin typeface="Arial"/>
                <a:cs typeface="Arial"/>
              </a:rPr>
              <a:t> </a:t>
            </a:r>
            <a:r>
              <a:rPr dirty="0" sz="1800" spc="-5">
                <a:solidFill>
                  <a:srgbClr val="949B9B"/>
                </a:solidFill>
                <a:latin typeface="Arial"/>
                <a:cs typeface="Arial"/>
              </a:rPr>
              <a:t>Promotes	Open</a:t>
            </a:r>
            <a:r>
              <a:rPr dirty="0" sz="1800" spc="-70">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157206" y="518159"/>
            <a:ext cx="18605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ct val="100000"/>
              </a:lnSpc>
            </a:pPr>
            <a:r>
              <a:rPr dirty="0">
                <a:solidFill>
                  <a:srgbClr val="1D9ED2"/>
                </a:solidFill>
              </a:rPr>
              <a:t>开放银行生态图谱——技术篇</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26</a:t>
            </a:r>
            <a:endParaRPr sz="1200">
              <a:latin typeface="Arial"/>
              <a:cs typeface="Arial"/>
            </a:endParaRPr>
          </a:p>
        </p:txBody>
      </p:sp>
      <p:sp>
        <p:nvSpPr>
          <p:cNvPr id="7" name="object 7"/>
          <p:cNvSpPr txBox="1"/>
          <p:nvPr/>
        </p:nvSpPr>
        <p:spPr>
          <a:xfrm>
            <a:off x="78739" y="6647535"/>
            <a:ext cx="1767839" cy="172720"/>
          </a:xfrm>
          <a:prstGeom prst="rect">
            <a:avLst/>
          </a:prstGeom>
        </p:spPr>
        <p:txBody>
          <a:bodyPr wrap="square" lIns="0" tIns="0" rIns="0" bIns="0" rtlCol="0" vert="horz">
            <a:spAutoFit/>
          </a:bodyPr>
          <a:lstStyle/>
          <a:p>
            <a:pPr marL="12700">
              <a:lnSpc>
                <a:spcPct val="100000"/>
              </a:lnSpc>
            </a:pPr>
            <a:r>
              <a:rPr dirty="0" sz="1050" spc="-55" i="1">
                <a:solidFill>
                  <a:srgbClr val="4E565F"/>
                </a:solidFill>
                <a:latin typeface="微软雅黑"/>
                <a:cs typeface="微软雅黑"/>
              </a:rPr>
              <a:t>备注：数据统计截至</a:t>
            </a:r>
            <a:r>
              <a:rPr dirty="0" sz="1000" spc="-10" i="1">
                <a:solidFill>
                  <a:srgbClr val="4E565F"/>
                </a:solidFill>
                <a:latin typeface="Arial"/>
                <a:cs typeface="Arial"/>
              </a:rPr>
              <a:t>2019</a:t>
            </a:r>
            <a:r>
              <a:rPr dirty="0" sz="1050" spc="-55" i="1">
                <a:solidFill>
                  <a:srgbClr val="4E565F"/>
                </a:solidFill>
                <a:latin typeface="微软雅黑"/>
                <a:cs typeface="微软雅黑"/>
              </a:rPr>
              <a:t>年</a:t>
            </a:r>
            <a:r>
              <a:rPr dirty="0" sz="1000" spc="-10" i="1">
                <a:solidFill>
                  <a:srgbClr val="4E565F"/>
                </a:solidFill>
                <a:latin typeface="Arial"/>
                <a:cs typeface="Arial"/>
              </a:rPr>
              <a:t>6</a:t>
            </a:r>
            <a:r>
              <a:rPr dirty="0" sz="1050" spc="-55" i="1">
                <a:solidFill>
                  <a:srgbClr val="4E565F"/>
                </a:solidFill>
                <a:latin typeface="微软雅黑"/>
                <a:cs typeface="微软雅黑"/>
              </a:rPr>
              <a:t>月</a:t>
            </a:r>
            <a:endParaRPr sz="1050">
              <a:latin typeface="微软雅黑"/>
              <a:cs typeface="微软雅黑"/>
            </a:endParaRPr>
          </a:p>
        </p:txBody>
      </p:sp>
      <p:sp>
        <p:nvSpPr>
          <p:cNvPr id="8" name="object 8"/>
          <p:cNvSpPr/>
          <p:nvPr/>
        </p:nvSpPr>
        <p:spPr>
          <a:xfrm>
            <a:off x="8362188" y="5390388"/>
            <a:ext cx="1237488" cy="156972"/>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1505711" y="2945892"/>
            <a:ext cx="9963150" cy="2938780"/>
          </a:xfrm>
          <a:custGeom>
            <a:avLst/>
            <a:gdLst/>
            <a:ahLst/>
            <a:cxnLst/>
            <a:rect l="l" t="t" r="r" b="b"/>
            <a:pathLst>
              <a:path w="9963150" h="2938779">
                <a:moveTo>
                  <a:pt x="28956" y="2731554"/>
                </a:moveTo>
                <a:lnTo>
                  <a:pt x="0" y="2731554"/>
                </a:lnTo>
                <a:lnTo>
                  <a:pt x="0" y="2938526"/>
                </a:lnTo>
                <a:lnTo>
                  <a:pt x="9962769" y="2938526"/>
                </a:lnTo>
                <a:lnTo>
                  <a:pt x="9962769" y="2924048"/>
                </a:lnTo>
                <a:lnTo>
                  <a:pt x="28956" y="2924048"/>
                </a:lnTo>
                <a:lnTo>
                  <a:pt x="14478" y="2909570"/>
                </a:lnTo>
                <a:lnTo>
                  <a:pt x="28956" y="2909570"/>
                </a:lnTo>
                <a:lnTo>
                  <a:pt x="28956" y="2731554"/>
                </a:lnTo>
                <a:close/>
              </a:path>
              <a:path w="9963150" h="2938779">
                <a:moveTo>
                  <a:pt x="28956" y="2909570"/>
                </a:moveTo>
                <a:lnTo>
                  <a:pt x="14478" y="2909570"/>
                </a:lnTo>
                <a:lnTo>
                  <a:pt x="28956" y="2924048"/>
                </a:lnTo>
                <a:lnTo>
                  <a:pt x="28956" y="2909570"/>
                </a:lnTo>
                <a:close/>
              </a:path>
              <a:path w="9963150" h="2938779">
                <a:moveTo>
                  <a:pt x="9933813" y="2909570"/>
                </a:moveTo>
                <a:lnTo>
                  <a:pt x="28956" y="2909570"/>
                </a:lnTo>
                <a:lnTo>
                  <a:pt x="28956" y="2924048"/>
                </a:lnTo>
                <a:lnTo>
                  <a:pt x="9933813" y="2924048"/>
                </a:lnTo>
                <a:lnTo>
                  <a:pt x="9933813" y="2909570"/>
                </a:lnTo>
                <a:close/>
              </a:path>
              <a:path w="9963150" h="2938779">
                <a:moveTo>
                  <a:pt x="9933813" y="43434"/>
                </a:moveTo>
                <a:lnTo>
                  <a:pt x="9933813" y="2924048"/>
                </a:lnTo>
                <a:lnTo>
                  <a:pt x="9948291" y="2909570"/>
                </a:lnTo>
                <a:lnTo>
                  <a:pt x="9962769" y="2909570"/>
                </a:lnTo>
                <a:lnTo>
                  <a:pt x="9962769" y="57912"/>
                </a:lnTo>
                <a:lnTo>
                  <a:pt x="9948291" y="57912"/>
                </a:lnTo>
                <a:lnTo>
                  <a:pt x="9933813" y="43434"/>
                </a:lnTo>
                <a:close/>
              </a:path>
              <a:path w="9963150" h="2938779">
                <a:moveTo>
                  <a:pt x="9962769" y="2909570"/>
                </a:moveTo>
                <a:lnTo>
                  <a:pt x="9948291" y="2909570"/>
                </a:lnTo>
                <a:lnTo>
                  <a:pt x="9933813" y="2924048"/>
                </a:lnTo>
                <a:lnTo>
                  <a:pt x="9962769" y="2924048"/>
                </a:lnTo>
                <a:lnTo>
                  <a:pt x="9962769" y="2909570"/>
                </a:lnTo>
                <a:close/>
              </a:path>
              <a:path w="9963150" h="2938779">
                <a:moveTo>
                  <a:pt x="9693021" y="0"/>
                </a:moveTo>
                <a:lnTo>
                  <a:pt x="9606153" y="43434"/>
                </a:lnTo>
                <a:lnTo>
                  <a:pt x="9693021" y="86868"/>
                </a:lnTo>
                <a:lnTo>
                  <a:pt x="9693021" y="57912"/>
                </a:lnTo>
                <a:lnTo>
                  <a:pt x="9678542" y="57912"/>
                </a:lnTo>
                <a:lnTo>
                  <a:pt x="9678542" y="28956"/>
                </a:lnTo>
                <a:lnTo>
                  <a:pt x="9693021" y="28956"/>
                </a:lnTo>
                <a:lnTo>
                  <a:pt x="9693021" y="0"/>
                </a:lnTo>
                <a:close/>
              </a:path>
              <a:path w="9963150" h="2938779">
                <a:moveTo>
                  <a:pt x="9693021" y="28956"/>
                </a:moveTo>
                <a:lnTo>
                  <a:pt x="9678542" y="28956"/>
                </a:lnTo>
                <a:lnTo>
                  <a:pt x="9678542" y="57912"/>
                </a:lnTo>
                <a:lnTo>
                  <a:pt x="9693021" y="57912"/>
                </a:lnTo>
                <a:lnTo>
                  <a:pt x="9693021" y="28956"/>
                </a:lnTo>
                <a:close/>
              </a:path>
              <a:path w="9963150" h="2938779">
                <a:moveTo>
                  <a:pt x="9962769" y="28956"/>
                </a:moveTo>
                <a:lnTo>
                  <a:pt x="9693021" y="28956"/>
                </a:lnTo>
                <a:lnTo>
                  <a:pt x="9693021" y="57912"/>
                </a:lnTo>
                <a:lnTo>
                  <a:pt x="9933813" y="57912"/>
                </a:lnTo>
                <a:lnTo>
                  <a:pt x="9933813" y="43434"/>
                </a:lnTo>
                <a:lnTo>
                  <a:pt x="9962769" y="43434"/>
                </a:lnTo>
                <a:lnTo>
                  <a:pt x="9962769" y="28956"/>
                </a:lnTo>
                <a:close/>
              </a:path>
              <a:path w="9963150" h="2938779">
                <a:moveTo>
                  <a:pt x="9962769" y="43434"/>
                </a:moveTo>
                <a:lnTo>
                  <a:pt x="9933813" y="43434"/>
                </a:lnTo>
                <a:lnTo>
                  <a:pt x="9948291" y="57912"/>
                </a:lnTo>
                <a:lnTo>
                  <a:pt x="9962769" y="57912"/>
                </a:lnTo>
                <a:lnTo>
                  <a:pt x="9962769" y="43434"/>
                </a:lnTo>
                <a:close/>
              </a:path>
            </a:pathLst>
          </a:custGeom>
          <a:solidFill>
            <a:srgbClr val="91B83A"/>
          </a:solidFill>
        </p:spPr>
        <p:txBody>
          <a:bodyPr wrap="square" lIns="0" tIns="0" rIns="0" bIns="0" rtlCol="0"/>
          <a:lstStyle/>
          <a:p/>
        </p:txBody>
      </p:sp>
      <p:sp>
        <p:nvSpPr>
          <p:cNvPr id="10" name="object 10"/>
          <p:cNvSpPr/>
          <p:nvPr/>
        </p:nvSpPr>
        <p:spPr>
          <a:xfrm>
            <a:off x="730758" y="1038605"/>
            <a:ext cx="1537970" cy="1910080"/>
          </a:xfrm>
          <a:custGeom>
            <a:avLst/>
            <a:gdLst/>
            <a:ahLst/>
            <a:cxnLst/>
            <a:rect l="l" t="t" r="r" b="b"/>
            <a:pathLst>
              <a:path w="1537970" h="1910080">
                <a:moveTo>
                  <a:pt x="0" y="83820"/>
                </a:moveTo>
                <a:lnTo>
                  <a:pt x="6582" y="51167"/>
                </a:lnTo>
                <a:lnTo>
                  <a:pt x="24533" y="24526"/>
                </a:lnTo>
                <a:lnTo>
                  <a:pt x="51156" y="6578"/>
                </a:lnTo>
                <a:lnTo>
                  <a:pt x="83756" y="0"/>
                </a:lnTo>
                <a:lnTo>
                  <a:pt x="1453896" y="0"/>
                </a:lnTo>
                <a:lnTo>
                  <a:pt x="1486548" y="6578"/>
                </a:lnTo>
                <a:lnTo>
                  <a:pt x="1513189" y="24526"/>
                </a:lnTo>
                <a:lnTo>
                  <a:pt x="1531137" y="51167"/>
                </a:lnTo>
                <a:lnTo>
                  <a:pt x="1537716" y="83820"/>
                </a:lnTo>
                <a:lnTo>
                  <a:pt x="1537716" y="1825752"/>
                </a:lnTo>
                <a:lnTo>
                  <a:pt x="1531137" y="1858404"/>
                </a:lnTo>
                <a:lnTo>
                  <a:pt x="1513189" y="1885045"/>
                </a:lnTo>
                <a:lnTo>
                  <a:pt x="1486548" y="1902993"/>
                </a:lnTo>
                <a:lnTo>
                  <a:pt x="1453896" y="1909572"/>
                </a:lnTo>
                <a:lnTo>
                  <a:pt x="83756" y="1909572"/>
                </a:lnTo>
                <a:lnTo>
                  <a:pt x="51156" y="1902993"/>
                </a:lnTo>
                <a:lnTo>
                  <a:pt x="24533" y="1885045"/>
                </a:lnTo>
                <a:lnTo>
                  <a:pt x="6582" y="1858404"/>
                </a:lnTo>
                <a:lnTo>
                  <a:pt x="0" y="1825752"/>
                </a:lnTo>
                <a:lnTo>
                  <a:pt x="0" y="83820"/>
                </a:lnTo>
                <a:close/>
              </a:path>
            </a:pathLst>
          </a:custGeom>
          <a:ln w="28956">
            <a:solidFill>
              <a:srgbClr val="5FCA49"/>
            </a:solidFill>
          </a:ln>
        </p:spPr>
        <p:txBody>
          <a:bodyPr wrap="square" lIns="0" tIns="0" rIns="0" bIns="0" rtlCol="0"/>
          <a:lstStyle/>
          <a:p/>
        </p:txBody>
      </p:sp>
      <p:sp>
        <p:nvSpPr>
          <p:cNvPr id="11" name="object 11"/>
          <p:cNvSpPr/>
          <p:nvPr/>
        </p:nvSpPr>
        <p:spPr>
          <a:xfrm>
            <a:off x="2836926" y="1038605"/>
            <a:ext cx="3952240" cy="4596765"/>
          </a:xfrm>
          <a:custGeom>
            <a:avLst/>
            <a:gdLst/>
            <a:ahLst/>
            <a:cxnLst/>
            <a:rect l="l" t="t" r="r" b="b"/>
            <a:pathLst>
              <a:path w="3952240" h="4596765">
                <a:moveTo>
                  <a:pt x="0" y="83185"/>
                </a:moveTo>
                <a:lnTo>
                  <a:pt x="6532" y="50792"/>
                </a:lnTo>
                <a:lnTo>
                  <a:pt x="24352" y="24352"/>
                </a:lnTo>
                <a:lnTo>
                  <a:pt x="50792" y="6532"/>
                </a:lnTo>
                <a:lnTo>
                  <a:pt x="83185" y="0"/>
                </a:lnTo>
                <a:lnTo>
                  <a:pt x="3868547" y="0"/>
                </a:lnTo>
                <a:lnTo>
                  <a:pt x="3900939" y="6532"/>
                </a:lnTo>
                <a:lnTo>
                  <a:pt x="3927379" y="24352"/>
                </a:lnTo>
                <a:lnTo>
                  <a:pt x="3945199" y="50792"/>
                </a:lnTo>
                <a:lnTo>
                  <a:pt x="3951731" y="83185"/>
                </a:lnTo>
                <a:lnTo>
                  <a:pt x="3951731" y="4513199"/>
                </a:lnTo>
                <a:lnTo>
                  <a:pt x="3945199" y="4545575"/>
                </a:lnTo>
                <a:lnTo>
                  <a:pt x="3927379" y="4572017"/>
                </a:lnTo>
                <a:lnTo>
                  <a:pt x="3900939" y="4589846"/>
                </a:lnTo>
                <a:lnTo>
                  <a:pt x="3868547" y="4596384"/>
                </a:lnTo>
                <a:lnTo>
                  <a:pt x="83185" y="4596384"/>
                </a:lnTo>
                <a:lnTo>
                  <a:pt x="50792" y="4589846"/>
                </a:lnTo>
                <a:lnTo>
                  <a:pt x="24352" y="4572017"/>
                </a:lnTo>
                <a:lnTo>
                  <a:pt x="6532" y="4545575"/>
                </a:lnTo>
                <a:lnTo>
                  <a:pt x="0" y="4513199"/>
                </a:lnTo>
                <a:lnTo>
                  <a:pt x="0" y="83185"/>
                </a:lnTo>
                <a:close/>
              </a:path>
            </a:pathLst>
          </a:custGeom>
          <a:ln w="28956">
            <a:solidFill>
              <a:srgbClr val="1C9ED2"/>
            </a:solidFill>
          </a:ln>
        </p:spPr>
        <p:txBody>
          <a:bodyPr wrap="square" lIns="0" tIns="0" rIns="0" bIns="0" rtlCol="0"/>
          <a:lstStyle/>
          <a:p/>
        </p:txBody>
      </p:sp>
      <p:sp>
        <p:nvSpPr>
          <p:cNvPr id="12" name="object 12"/>
          <p:cNvSpPr/>
          <p:nvPr/>
        </p:nvSpPr>
        <p:spPr>
          <a:xfrm>
            <a:off x="1384553" y="6073902"/>
            <a:ext cx="9288780" cy="467995"/>
          </a:xfrm>
          <a:custGeom>
            <a:avLst/>
            <a:gdLst/>
            <a:ahLst/>
            <a:cxnLst/>
            <a:rect l="l" t="t" r="r" b="b"/>
            <a:pathLst>
              <a:path w="9288780" h="467995">
                <a:moveTo>
                  <a:pt x="0" y="54800"/>
                </a:moveTo>
                <a:lnTo>
                  <a:pt x="4304" y="33470"/>
                </a:lnTo>
                <a:lnTo>
                  <a:pt x="16049" y="16051"/>
                </a:lnTo>
                <a:lnTo>
                  <a:pt x="33486" y="4306"/>
                </a:lnTo>
                <a:lnTo>
                  <a:pt x="54864" y="0"/>
                </a:lnTo>
                <a:lnTo>
                  <a:pt x="9233916" y="0"/>
                </a:lnTo>
                <a:lnTo>
                  <a:pt x="9255293" y="4306"/>
                </a:lnTo>
                <a:lnTo>
                  <a:pt x="9272730" y="16051"/>
                </a:lnTo>
                <a:lnTo>
                  <a:pt x="9284475" y="33470"/>
                </a:lnTo>
                <a:lnTo>
                  <a:pt x="9288780" y="54800"/>
                </a:lnTo>
                <a:lnTo>
                  <a:pt x="9288780" y="413067"/>
                </a:lnTo>
                <a:lnTo>
                  <a:pt x="9284475" y="434397"/>
                </a:lnTo>
                <a:lnTo>
                  <a:pt x="9272730" y="451816"/>
                </a:lnTo>
                <a:lnTo>
                  <a:pt x="9255293" y="463561"/>
                </a:lnTo>
                <a:lnTo>
                  <a:pt x="9233916" y="467868"/>
                </a:lnTo>
                <a:lnTo>
                  <a:pt x="54864" y="467868"/>
                </a:lnTo>
                <a:lnTo>
                  <a:pt x="33486" y="463561"/>
                </a:lnTo>
                <a:lnTo>
                  <a:pt x="16049" y="451816"/>
                </a:lnTo>
                <a:lnTo>
                  <a:pt x="4304" y="434397"/>
                </a:lnTo>
                <a:lnTo>
                  <a:pt x="0" y="413067"/>
                </a:lnTo>
                <a:lnTo>
                  <a:pt x="0" y="54800"/>
                </a:lnTo>
                <a:close/>
              </a:path>
            </a:pathLst>
          </a:custGeom>
          <a:ln w="28956">
            <a:solidFill>
              <a:srgbClr val="7E8793"/>
            </a:solidFill>
          </a:ln>
        </p:spPr>
        <p:txBody>
          <a:bodyPr wrap="square" lIns="0" tIns="0" rIns="0" bIns="0" rtlCol="0"/>
          <a:lstStyle/>
          <a:p/>
        </p:txBody>
      </p:sp>
      <p:sp>
        <p:nvSpPr>
          <p:cNvPr id="13" name="object 13"/>
          <p:cNvSpPr/>
          <p:nvPr/>
        </p:nvSpPr>
        <p:spPr>
          <a:xfrm>
            <a:off x="730758" y="3227070"/>
            <a:ext cx="1537970" cy="2407920"/>
          </a:xfrm>
          <a:custGeom>
            <a:avLst/>
            <a:gdLst/>
            <a:ahLst/>
            <a:cxnLst/>
            <a:rect l="l" t="t" r="r" b="b"/>
            <a:pathLst>
              <a:path w="1537970" h="2407920">
                <a:moveTo>
                  <a:pt x="0" y="83819"/>
                </a:moveTo>
                <a:lnTo>
                  <a:pt x="6582" y="51167"/>
                </a:lnTo>
                <a:lnTo>
                  <a:pt x="24533" y="24526"/>
                </a:lnTo>
                <a:lnTo>
                  <a:pt x="51156" y="6578"/>
                </a:lnTo>
                <a:lnTo>
                  <a:pt x="83756" y="0"/>
                </a:lnTo>
                <a:lnTo>
                  <a:pt x="1453896" y="0"/>
                </a:lnTo>
                <a:lnTo>
                  <a:pt x="1486548" y="6578"/>
                </a:lnTo>
                <a:lnTo>
                  <a:pt x="1513189" y="24526"/>
                </a:lnTo>
                <a:lnTo>
                  <a:pt x="1531137" y="51167"/>
                </a:lnTo>
                <a:lnTo>
                  <a:pt x="1537716" y="83819"/>
                </a:lnTo>
                <a:lnTo>
                  <a:pt x="1537716" y="2324099"/>
                </a:lnTo>
                <a:lnTo>
                  <a:pt x="1531137" y="2356736"/>
                </a:lnTo>
                <a:lnTo>
                  <a:pt x="1513189" y="2383378"/>
                </a:lnTo>
                <a:lnTo>
                  <a:pt x="1486548" y="2401336"/>
                </a:lnTo>
                <a:lnTo>
                  <a:pt x="1453896" y="2407919"/>
                </a:lnTo>
                <a:lnTo>
                  <a:pt x="83756" y="2407919"/>
                </a:lnTo>
                <a:lnTo>
                  <a:pt x="51156" y="2401336"/>
                </a:lnTo>
                <a:lnTo>
                  <a:pt x="24533" y="2383378"/>
                </a:lnTo>
                <a:lnTo>
                  <a:pt x="6582" y="2356736"/>
                </a:lnTo>
                <a:lnTo>
                  <a:pt x="0" y="2324099"/>
                </a:lnTo>
                <a:lnTo>
                  <a:pt x="0" y="83819"/>
                </a:lnTo>
                <a:close/>
              </a:path>
            </a:pathLst>
          </a:custGeom>
          <a:ln w="28956">
            <a:solidFill>
              <a:srgbClr val="91B83A"/>
            </a:solidFill>
          </a:ln>
        </p:spPr>
        <p:txBody>
          <a:bodyPr wrap="square" lIns="0" tIns="0" rIns="0" bIns="0" rtlCol="0"/>
          <a:lstStyle/>
          <a:p/>
        </p:txBody>
      </p:sp>
      <p:sp>
        <p:nvSpPr>
          <p:cNvPr id="14" name="object 14"/>
          <p:cNvSpPr/>
          <p:nvPr/>
        </p:nvSpPr>
        <p:spPr>
          <a:xfrm>
            <a:off x="729995" y="1037844"/>
            <a:ext cx="1537970" cy="151130"/>
          </a:xfrm>
          <a:custGeom>
            <a:avLst/>
            <a:gdLst/>
            <a:ahLst/>
            <a:cxnLst/>
            <a:rect l="l" t="t" r="r" b="b"/>
            <a:pathLst>
              <a:path w="1537970" h="151130">
                <a:moveTo>
                  <a:pt x="1463929" y="0"/>
                </a:moveTo>
                <a:lnTo>
                  <a:pt x="73850" y="0"/>
                </a:lnTo>
                <a:lnTo>
                  <a:pt x="45102" y="5796"/>
                </a:lnTo>
                <a:lnTo>
                  <a:pt x="21628" y="21605"/>
                </a:lnTo>
                <a:lnTo>
                  <a:pt x="5802" y="45059"/>
                </a:lnTo>
                <a:lnTo>
                  <a:pt x="0" y="73786"/>
                </a:lnTo>
                <a:lnTo>
                  <a:pt x="0" y="77088"/>
                </a:lnTo>
                <a:lnTo>
                  <a:pt x="5802" y="105816"/>
                </a:lnTo>
                <a:lnTo>
                  <a:pt x="21628" y="129270"/>
                </a:lnTo>
                <a:lnTo>
                  <a:pt x="45102" y="145079"/>
                </a:lnTo>
                <a:lnTo>
                  <a:pt x="73850" y="150875"/>
                </a:lnTo>
                <a:lnTo>
                  <a:pt x="1463929" y="150875"/>
                </a:lnTo>
                <a:lnTo>
                  <a:pt x="1492656" y="145079"/>
                </a:lnTo>
                <a:lnTo>
                  <a:pt x="1516110" y="129270"/>
                </a:lnTo>
                <a:lnTo>
                  <a:pt x="1531919" y="105816"/>
                </a:lnTo>
                <a:lnTo>
                  <a:pt x="1537716" y="77088"/>
                </a:lnTo>
                <a:lnTo>
                  <a:pt x="1537716" y="73786"/>
                </a:lnTo>
                <a:lnTo>
                  <a:pt x="1531919" y="45059"/>
                </a:lnTo>
                <a:lnTo>
                  <a:pt x="1516110" y="21605"/>
                </a:lnTo>
                <a:lnTo>
                  <a:pt x="1492656" y="5796"/>
                </a:lnTo>
                <a:lnTo>
                  <a:pt x="1463929" y="0"/>
                </a:lnTo>
                <a:close/>
              </a:path>
            </a:pathLst>
          </a:custGeom>
          <a:solidFill>
            <a:srgbClr val="5FCA49"/>
          </a:solidFill>
        </p:spPr>
        <p:txBody>
          <a:bodyPr wrap="square" lIns="0" tIns="0" rIns="0" bIns="0" rtlCol="0"/>
          <a:lstStyle/>
          <a:p/>
        </p:txBody>
      </p:sp>
      <p:sp>
        <p:nvSpPr>
          <p:cNvPr id="15" name="object 15"/>
          <p:cNvSpPr/>
          <p:nvPr/>
        </p:nvSpPr>
        <p:spPr>
          <a:xfrm>
            <a:off x="729995" y="3226307"/>
            <a:ext cx="1537970" cy="152400"/>
          </a:xfrm>
          <a:custGeom>
            <a:avLst/>
            <a:gdLst/>
            <a:ahLst/>
            <a:cxnLst/>
            <a:rect l="l" t="t" r="r" b="b"/>
            <a:pathLst>
              <a:path w="1537970" h="152400">
                <a:moveTo>
                  <a:pt x="1463167" y="0"/>
                </a:moveTo>
                <a:lnTo>
                  <a:pt x="74587" y="0"/>
                </a:lnTo>
                <a:lnTo>
                  <a:pt x="45557" y="5861"/>
                </a:lnTo>
                <a:lnTo>
                  <a:pt x="21848" y="21843"/>
                </a:lnTo>
                <a:lnTo>
                  <a:pt x="5862" y="45541"/>
                </a:lnTo>
                <a:lnTo>
                  <a:pt x="0" y="74549"/>
                </a:lnTo>
                <a:lnTo>
                  <a:pt x="0" y="77850"/>
                </a:lnTo>
                <a:lnTo>
                  <a:pt x="5862" y="106858"/>
                </a:lnTo>
                <a:lnTo>
                  <a:pt x="21848" y="130555"/>
                </a:lnTo>
                <a:lnTo>
                  <a:pt x="45557" y="146538"/>
                </a:lnTo>
                <a:lnTo>
                  <a:pt x="74587" y="152400"/>
                </a:lnTo>
                <a:lnTo>
                  <a:pt x="1463167" y="152400"/>
                </a:lnTo>
                <a:lnTo>
                  <a:pt x="1492174" y="146538"/>
                </a:lnTo>
                <a:lnTo>
                  <a:pt x="1515871" y="130556"/>
                </a:lnTo>
                <a:lnTo>
                  <a:pt x="1531854" y="106858"/>
                </a:lnTo>
                <a:lnTo>
                  <a:pt x="1537716" y="77850"/>
                </a:lnTo>
                <a:lnTo>
                  <a:pt x="1537716" y="74549"/>
                </a:lnTo>
                <a:lnTo>
                  <a:pt x="1531854" y="45541"/>
                </a:lnTo>
                <a:lnTo>
                  <a:pt x="1515872" y="21844"/>
                </a:lnTo>
                <a:lnTo>
                  <a:pt x="1492174" y="5861"/>
                </a:lnTo>
                <a:lnTo>
                  <a:pt x="1463167" y="0"/>
                </a:lnTo>
                <a:close/>
              </a:path>
            </a:pathLst>
          </a:custGeom>
          <a:solidFill>
            <a:srgbClr val="91B83A"/>
          </a:solidFill>
        </p:spPr>
        <p:txBody>
          <a:bodyPr wrap="square" lIns="0" tIns="0" rIns="0" bIns="0" rtlCol="0"/>
          <a:lstStyle/>
          <a:p/>
        </p:txBody>
      </p:sp>
      <p:sp>
        <p:nvSpPr>
          <p:cNvPr id="16" name="object 16"/>
          <p:cNvSpPr txBox="1"/>
          <p:nvPr/>
        </p:nvSpPr>
        <p:spPr>
          <a:xfrm>
            <a:off x="1257096" y="3205607"/>
            <a:ext cx="4826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金融云</a:t>
            </a:r>
            <a:endParaRPr sz="1200">
              <a:latin typeface="微软雅黑"/>
              <a:cs typeface="微软雅黑"/>
            </a:endParaRPr>
          </a:p>
        </p:txBody>
      </p:sp>
      <p:sp>
        <p:nvSpPr>
          <p:cNvPr id="17" name="object 17"/>
          <p:cNvSpPr/>
          <p:nvPr/>
        </p:nvSpPr>
        <p:spPr>
          <a:xfrm>
            <a:off x="2836164" y="1037844"/>
            <a:ext cx="3952240" cy="151130"/>
          </a:xfrm>
          <a:custGeom>
            <a:avLst/>
            <a:gdLst/>
            <a:ahLst/>
            <a:cxnLst/>
            <a:rect l="l" t="t" r="r" b="b"/>
            <a:pathLst>
              <a:path w="3952240" h="151130">
                <a:moveTo>
                  <a:pt x="3877944" y="0"/>
                </a:moveTo>
                <a:lnTo>
                  <a:pt x="73787" y="0"/>
                </a:lnTo>
                <a:lnTo>
                  <a:pt x="45059" y="5796"/>
                </a:lnTo>
                <a:lnTo>
                  <a:pt x="21605" y="21605"/>
                </a:lnTo>
                <a:lnTo>
                  <a:pt x="5796" y="45059"/>
                </a:lnTo>
                <a:lnTo>
                  <a:pt x="0" y="73786"/>
                </a:lnTo>
                <a:lnTo>
                  <a:pt x="0" y="77088"/>
                </a:lnTo>
                <a:lnTo>
                  <a:pt x="5796" y="105816"/>
                </a:lnTo>
                <a:lnTo>
                  <a:pt x="21605" y="129270"/>
                </a:lnTo>
                <a:lnTo>
                  <a:pt x="45059" y="145079"/>
                </a:lnTo>
                <a:lnTo>
                  <a:pt x="73787" y="150875"/>
                </a:lnTo>
                <a:lnTo>
                  <a:pt x="3877944" y="150875"/>
                </a:lnTo>
                <a:lnTo>
                  <a:pt x="3906672" y="145079"/>
                </a:lnTo>
                <a:lnTo>
                  <a:pt x="3930126" y="129270"/>
                </a:lnTo>
                <a:lnTo>
                  <a:pt x="3945935" y="105816"/>
                </a:lnTo>
                <a:lnTo>
                  <a:pt x="3951732" y="77088"/>
                </a:lnTo>
                <a:lnTo>
                  <a:pt x="3951732" y="73786"/>
                </a:lnTo>
                <a:lnTo>
                  <a:pt x="3945935" y="45059"/>
                </a:lnTo>
                <a:lnTo>
                  <a:pt x="3930126" y="21605"/>
                </a:lnTo>
                <a:lnTo>
                  <a:pt x="3906672" y="5796"/>
                </a:lnTo>
                <a:lnTo>
                  <a:pt x="3877944" y="0"/>
                </a:lnTo>
                <a:close/>
              </a:path>
            </a:pathLst>
          </a:custGeom>
          <a:solidFill>
            <a:srgbClr val="1C9ED2"/>
          </a:solidFill>
        </p:spPr>
        <p:txBody>
          <a:bodyPr wrap="square" lIns="0" tIns="0" rIns="0" bIns="0" rtlCol="0"/>
          <a:lstStyle/>
          <a:p/>
        </p:txBody>
      </p:sp>
      <p:sp>
        <p:nvSpPr>
          <p:cNvPr id="18" name="object 18"/>
          <p:cNvSpPr/>
          <p:nvPr/>
        </p:nvSpPr>
        <p:spPr>
          <a:xfrm>
            <a:off x="1620012" y="1511812"/>
            <a:ext cx="548640" cy="219710"/>
          </a:xfrm>
          <a:custGeom>
            <a:avLst/>
            <a:gdLst/>
            <a:ahLst/>
            <a:cxnLst/>
            <a:rect l="l" t="t" r="r" b="b"/>
            <a:pathLst>
              <a:path w="548639" h="219710">
                <a:moveTo>
                  <a:pt x="290078" y="146020"/>
                </a:moveTo>
                <a:lnTo>
                  <a:pt x="243830" y="146020"/>
                </a:lnTo>
                <a:lnTo>
                  <a:pt x="243830" y="161034"/>
                </a:lnTo>
                <a:lnTo>
                  <a:pt x="293013" y="161034"/>
                </a:lnTo>
                <a:lnTo>
                  <a:pt x="293013" y="153961"/>
                </a:lnTo>
                <a:lnTo>
                  <a:pt x="290078" y="146020"/>
                </a:lnTo>
                <a:close/>
              </a:path>
              <a:path w="548639" h="219710">
                <a:moveTo>
                  <a:pt x="121919" y="175230"/>
                </a:moveTo>
                <a:lnTo>
                  <a:pt x="121919" y="190246"/>
                </a:lnTo>
                <a:lnTo>
                  <a:pt x="286307" y="190234"/>
                </a:lnTo>
                <a:lnTo>
                  <a:pt x="289767" y="186797"/>
                </a:lnTo>
                <a:lnTo>
                  <a:pt x="291752" y="175241"/>
                </a:lnTo>
                <a:lnTo>
                  <a:pt x="121919" y="175230"/>
                </a:lnTo>
                <a:close/>
              </a:path>
              <a:path w="548639" h="219710">
                <a:moveTo>
                  <a:pt x="121919" y="204441"/>
                </a:moveTo>
                <a:lnTo>
                  <a:pt x="121919" y="219451"/>
                </a:lnTo>
                <a:lnTo>
                  <a:pt x="237991" y="219451"/>
                </a:lnTo>
                <a:lnTo>
                  <a:pt x="252291" y="217110"/>
                </a:lnTo>
                <a:lnTo>
                  <a:pt x="263746" y="211948"/>
                </a:lnTo>
                <a:lnTo>
                  <a:pt x="271340" y="206787"/>
                </a:lnTo>
                <a:lnTo>
                  <a:pt x="274091" y="204441"/>
                </a:lnTo>
                <a:lnTo>
                  <a:pt x="121919" y="204441"/>
                </a:lnTo>
                <a:close/>
              </a:path>
              <a:path w="548639" h="219710">
                <a:moveTo>
                  <a:pt x="198849" y="58411"/>
                </a:moveTo>
                <a:lnTo>
                  <a:pt x="152605" y="58411"/>
                </a:lnTo>
                <a:lnTo>
                  <a:pt x="152605" y="73426"/>
                </a:lnTo>
                <a:lnTo>
                  <a:pt x="198849" y="73426"/>
                </a:lnTo>
                <a:lnTo>
                  <a:pt x="198849" y="58411"/>
                </a:lnTo>
                <a:close/>
              </a:path>
              <a:path w="548639" h="219710">
                <a:moveTo>
                  <a:pt x="283768" y="87622"/>
                </a:moveTo>
                <a:lnTo>
                  <a:pt x="152605" y="87622"/>
                </a:lnTo>
                <a:lnTo>
                  <a:pt x="152605" y="102636"/>
                </a:lnTo>
                <a:lnTo>
                  <a:pt x="270726" y="102636"/>
                </a:lnTo>
                <a:lnTo>
                  <a:pt x="280610" y="94932"/>
                </a:lnTo>
                <a:lnTo>
                  <a:pt x="283768" y="87622"/>
                </a:lnTo>
                <a:close/>
              </a:path>
              <a:path w="548639" h="219710">
                <a:moveTo>
                  <a:pt x="270726" y="116819"/>
                </a:moveTo>
                <a:lnTo>
                  <a:pt x="152605" y="116819"/>
                </a:lnTo>
                <a:lnTo>
                  <a:pt x="152605" y="131838"/>
                </a:lnTo>
                <a:lnTo>
                  <a:pt x="283769" y="131838"/>
                </a:lnTo>
                <a:lnTo>
                  <a:pt x="280610" y="124527"/>
                </a:lnTo>
                <a:lnTo>
                  <a:pt x="270726" y="116819"/>
                </a:lnTo>
                <a:close/>
              </a:path>
              <a:path w="548639" h="219710">
                <a:moveTo>
                  <a:pt x="198849" y="146020"/>
                </a:moveTo>
                <a:lnTo>
                  <a:pt x="152605" y="146020"/>
                </a:lnTo>
                <a:lnTo>
                  <a:pt x="152605" y="161034"/>
                </a:lnTo>
                <a:lnTo>
                  <a:pt x="198849" y="161034"/>
                </a:lnTo>
                <a:lnTo>
                  <a:pt x="198849" y="146020"/>
                </a:lnTo>
                <a:close/>
              </a:path>
              <a:path w="548639" h="219710">
                <a:moveTo>
                  <a:pt x="237962" y="0"/>
                </a:moveTo>
                <a:lnTo>
                  <a:pt x="121919" y="0"/>
                </a:lnTo>
                <a:lnTo>
                  <a:pt x="121919" y="15014"/>
                </a:lnTo>
                <a:lnTo>
                  <a:pt x="274091" y="15014"/>
                </a:lnTo>
                <a:lnTo>
                  <a:pt x="271340" y="12668"/>
                </a:lnTo>
                <a:lnTo>
                  <a:pt x="263746" y="7506"/>
                </a:lnTo>
                <a:lnTo>
                  <a:pt x="252291" y="2345"/>
                </a:lnTo>
                <a:lnTo>
                  <a:pt x="237962" y="0"/>
                </a:lnTo>
                <a:close/>
              </a:path>
              <a:path w="548639" h="219710">
                <a:moveTo>
                  <a:pt x="286291" y="29205"/>
                </a:moveTo>
                <a:lnTo>
                  <a:pt x="121919" y="29205"/>
                </a:lnTo>
                <a:lnTo>
                  <a:pt x="121919" y="44220"/>
                </a:lnTo>
                <a:lnTo>
                  <a:pt x="291752" y="44215"/>
                </a:lnTo>
                <a:lnTo>
                  <a:pt x="289767" y="32657"/>
                </a:lnTo>
                <a:lnTo>
                  <a:pt x="286291" y="29205"/>
                </a:lnTo>
                <a:close/>
              </a:path>
              <a:path w="548639" h="219710">
                <a:moveTo>
                  <a:pt x="293013" y="58411"/>
                </a:moveTo>
                <a:lnTo>
                  <a:pt x="243830" y="58411"/>
                </a:lnTo>
                <a:lnTo>
                  <a:pt x="243830" y="73426"/>
                </a:lnTo>
                <a:lnTo>
                  <a:pt x="290082" y="73426"/>
                </a:lnTo>
                <a:lnTo>
                  <a:pt x="293013" y="65493"/>
                </a:lnTo>
                <a:lnTo>
                  <a:pt x="293013" y="58411"/>
                </a:lnTo>
                <a:close/>
              </a:path>
              <a:path w="548639" h="219710">
                <a:moveTo>
                  <a:pt x="390539" y="0"/>
                </a:moveTo>
                <a:lnTo>
                  <a:pt x="303940" y="0"/>
                </a:lnTo>
                <a:lnTo>
                  <a:pt x="303940" y="15014"/>
                </a:lnTo>
                <a:lnTo>
                  <a:pt x="395920" y="15014"/>
                </a:lnTo>
                <a:lnTo>
                  <a:pt x="390539" y="0"/>
                </a:lnTo>
                <a:close/>
              </a:path>
              <a:path w="548639" h="219710">
                <a:moveTo>
                  <a:pt x="401006" y="29205"/>
                </a:moveTo>
                <a:lnTo>
                  <a:pt x="303940" y="29205"/>
                </a:lnTo>
                <a:lnTo>
                  <a:pt x="303940" y="44220"/>
                </a:lnTo>
                <a:lnTo>
                  <a:pt x="406387" y="44220"/>
                </a:lnTo>
                <a:lnTo>
                  <a:pt x="401006" y="29205"/>
                </a:lnTo>
                <a:close/>
              </a:path>
              <a:path w="548639" h="219710">
                <a:moveTo>
                  <a:pt x="411473" y="58411"/>
                </a:moveTo>
                <a:lnTo>
                  <a:pt x="334630" y="58411"/>
                </a:lnTo>
                <a:lnTo>
                  <a:pt x="334630" y="73426"/>
                </a:lnTo>
                <a:lnTo>
                  <a:pt x="416854" y="73426"/>
                </a:lnTo>
                <a:lnTo>
                  <a:pt x="411473" y="58411"/>
                </a:lnTo>
                <a:close/>
              </a:path>
              <a:path w="548639" h="219710">
                <a:moveTo>
                  <a:pt x="421942" y="87622"/>
                </a:moveTo>
                <a:lnTo>
                  <a:pt x="334630" y="87622"/>
                </a:lnTo>
                <a:lnTo>
                  <a:pt x="334630" y="102636"/>
                </a:lnTo>
                <a:lnTo>
                  <a:pt x="380874" y="102636"/>
                </a:lnTo>
                <a:lnTo>
                  <a:pt x="380874" y="94278"/>
                </a:lnTo>
                <a:lnTo>
                  <a:pt x="424327" y="94278"/>
                </a:lnTo>
                <a:lnTo>
                  <a:pt x="421942" y="87622"/>
                </a:lnTo>
                <a:close/>
              </a:path>
              <a:path w="548639" h="219710">
                <a:moveTo>
                  <a:pt x="424327" y="94278"/>
                </a:moveTo>
                <a:lnTo>
                  <a:pt x="380874" y="94278"/>
                </a:lnTo>
                <a:lnTo>
                  <a:pt x="383903" y="102636"/>
                </a:lnTo>
                <a:lnTo>
                  <a:pt x="468696" y="102636"/>
                </a:lnTo>
                <a:lnTo>
                  <a:pt x="469512" y="100341"/>
                </a:lnTo>
                <a:lnTo>
                  <a:pt x="426500" y="100341"/>
                </a:lnTo>
                <a:lnTo>
                  <a:pt x="424327" y="94278"/>
                </a:lnTo>
                <a:close/>
              </a:path>
              <a:path w="548639" h="219710">
                <a:moveTo>
                  <a:pt x="517935" y="94278"/>
                </a:moveTo>
                <a:lnTo>
                  <a:pt x="471669" y="94278"/>
                </a:lnTo>
                <a:lnTo>
                  <a:pt x="471669" y="102636"/>
                </a:lnTo>
                <a:lnTo>
                  <a:pt x="517935" y="102636"/>
                </a:lnTo>
                <a:lnTo>
                  <a:pt x="517935" y="94278"/>
                </a:lnTo>
                <a:close/>
              </a:path>
              <a:path w="548639" h="219710">
                <a:moveTo>
                  <a:pt x="517935" y="87622"/>
                </a:moveTo>
                <a:lnTo>
                  <a:pt x="431003" y="87622"/>
                </a:lnTo>
                <a:lnTo>
                  <a:pt x="426500" y="100341"/>
                </a:lnTo>
                <a:lnTo>
                  <a:pt x="469512" y="100341"/>
                </a:lnTo>
                <a:lnTo>
                  <a:pt x="471669" y="94278"/>
                </a:lnTo>
                <a:lnTo>
                  <a:pt x="517935" y="94278"/>
                </a:lnTo>
                <a:lnTo>
                  <a:pt x="517935" y="87622"/>
                </a:lnTo>
                <a:close/>
              </a:path>
              <a:path w="548639" h="219710">
                <a:moveTo>
                  <a:pt x="380874" y="116819"/>
                </a:moveTo>
                <a:lnTo>
                  <a:pt x="334630" y="116819"/>
                </a:lnTo>
                <a:lnTo>
                  <a:pt x="334630" y="131838"/>
                </a:lnTo>
                <a:lnTo>
                  <a:pt x="380874" y="131838"/>
                </a:lnTo>
                <a:lnTo>
                  <a:pt x="380874" y="116819"/>
                </a:lnTo>
                <a:close/>
              </a:path>
              <a:path w="548639" h="219710">
                <a:moveTo>
                  <a:pt x="380874" y="146020"/>
                </a:moveTo>
                <a:lnTo>
                  <a:pt x="334630" y="146020"/>
                </a:lnTo>
                <a:lnTo>
                  <a:pt x="334630" y="161034"/>
                </a:lnTo>
                <a:lnTo>
                  <a:pt x="380874" y="161034"/>
                </a:lnTo>
                <a:lnTo>
                  <a:pt x="380874" y="146020"/>
                </a:lnTo>
                <a:close/>
              </a:path>
              <a:path w="548639" h="219710">
                <a:moveTo>
                  <a:pt x="380874" y="175230"/>
                </a:moveTo>
                <a:lnTo>
                  <a:pt x="304777" y="175230"/>
                </a:lnTo>
                <a:lnTo>
                  <a:pt x="304777" y="190246"/>
                </a:lnTo>
                <a:lnTo>
                  <a:pt x="380874" y="190246"/>
                </a:lnTo>
                <a:lnTo>
                  <a:pt x="380874" y="175230"/>
                </a:lnTo>
                <a:close/>
              </a:path>
              <a:path w="548639" h="219710">
                <a:moveTo>
                  <a:pt x="380874" y="204441"/>
                </a:moveTo>
                <a:lnTo>
                  <a:pt x="304777" y="204441"/>
                </a:lnTo>
                <a:lnTo>
                  <a:pt x="304777" y="219451"/>
                </a:lnTo>
                <a:lnTo>
                  <a:pt x="380874" y="219451"/>
                </a:lnTo>
                <a:lnTo>
                  <a:pt x="380874" y="204441"/>
                </a:lnTo>
                <a:close/>
              </a:path>
              <a:path w="548639" h="219710">
                <a:moveTo>
                  <a:pt x="517935" y="116819"/>
                </a:moveTo>
                <a:lnTo>
                  <a:pt x="471669" y="116819"/>
                </a:lnTo>
                <a:lnTo>
                  <a:pt x="471669" y="131838"/>
                </a:lnTo>
                <a:lnTo>
                  <a:pt x="517935" y="131838"/>
                </a:lnTo>
                <a:lnTo>
                  <a:pt x="517935" y="116819"/>
                </a:lnTo>
                <a:close/>
              </a:path>
              <a:path w="548639" h="219710">
                <a:moveTo>
                  <a:pt x="517935" y="146020"/>
                </a:moveTo>
                <a:lnTo>
                  <a:pt x="471669" y="146020"/>
                </a:lnTo>
                <a:lnTo>
                  <a:pt x="471669" y="161034"/>
                </a:lnTo>
                <a:lnTo>
                  <a:pt x="517935" y="161034"/>
                </a:lnTo>
                <a:lnTo>
                  <a:pt x="517935" y="146020"/>
                </a:lnTo>
                <a:close/>
              </a:path>
              <a:path w="548639" h="219710">
                <a:moveTo>
                  <a:pt x="548612" y="175230"/>
                </a:moveTo>
                <a:lnTo>
                  <a:pt x="471669" y="175230"/>
                </a:lnTo>
                <a:lnTo>
                  <a:pt x="471669" y="190246"/>
                </a:lnTo>
                <a:lnTo>
                  <a:pt x="548612" y="190246"/>
                </a:lnTo>
                <a:lnTo>
                  <a:pt x="548612" y="175230"/>
                </a:lnTo>
                <a:close/>
              </a:path>
              <a:path w="548639" h="219710">
                <a:moveTo>
                  <a:pt x="548612" y="204441"/>
                </a:moveTo>
                <a:lnTo>
                  <a:pt x="471669" y="204441"/>
                </a:lnTo>
                <a:lnTo>
                  <a:pt x="471669" y="219451"/>
                </a:lnTo>
                <a:lnTo>
                  <a:pt x="548612" y="219451"/>
                </a:lnTo>
                <a:lnTo>
                  <a:pt x="548612" y="204441"/>
                </a:lnTo>
                <a:close/>
              </a:path>
              <a:path w="548639" h="219710">
                <a:moveTo>
                  <a:pt x="463650" y="116819"/>
                </a:moveTo>
                <a:lnTo>
                  <a:pt x="389042" y="116819"/>
                </a:lnTo>
                <a:lnTo>
                  <a:pt x="394485" y="131838"/>
                </a:lnTo>
                <a:lnTo>
                  <a:pt x="458307" y="131838"/>
                </a:lnTo>
                <a:lnTo>
                  <a:pt x="463650" y="116819"/>
                </a:lnTo>
                <a:close/>
              </a:path>
              <a:path w="548639" h="219710">
                <a:moveTo>
                  <a:pt x="453262" y="146020"/>
                </a:moveTo>
                <a:lnTo>
                  <a:pt x="399624" y="146020"/>
                </a:lnTo>
                <a:lnTo>
                  <a:pt x="405066" y="161034"/>
                </a:lnTo>
                <a:lnTo>
                  <a:pt x="447920" y="161034"/>
                </a:lnTo>
                <a:lnTo>
                  <a:pt x="453262" y="146020"/>
                </a:lnTo>
                <a:close/>
              </a:path>
              <a:path w="548639" h="219710">
                <a:moveTo>
                  <a:pt x="442870" y="175230"/>
                </a:moveTo>
                <a:lnTo>
                  <a:pt x="410210" y="175230"/>
                </a:lnTo>
                <a:lnTo>
                  <a:pt x="415652" y="190246"/>
                </a:lnTo>
                <a:lnTo>
                  <a:pt x="437528" y="190246"/>
                </a:lnTo>
                <a:lnTo>
                  <a:pt x="442870" y="175230"/>
                </a:lnTo>
                <a:close/>
              </a:path>
              <a:path w="548639" h="219710">
                <a:moveTo>
                  <a:pt x="432478" y="204441"/>
                </a:moveTo>
                <a:lnTo>
                  <a:pt x="420796" y="204441"/>
                </a:lnTo>
                <a:lnTo>
                  <a:pt x="426221" y="219412"/>
                </a:lnTo>
                <a:lnTo>
                  <a:pt x="427145" y="219434"/>
                </a:lnTo>
                <a:lnTo>
                  <a:pt x="432478" y="204441"/>
                </a:lnTo>
                <a:close/>
              </a:path>
              <a:path w="548639" h="219710">
                <a:moveTo>
                  <a:pt x="547789" y="0"/>
                </a:moveTo>
                <a:lnTo>
                  <a:pt x="462023" y="0"/>
                </a:lnTo>
                <a:lnTo>
                  <a:pt x="456707" y="15014"/>
                </a:lnTo>
                <a:lnTo>
                  <a:pt x="547789" y="15014"/>
                </a:lnTo>
                <a:lnTo>
                  <a:pt x="547789" y="0"/>
                </a:lnTo>
                <a:close/>
              </a:path>
              <a:path w="548639" h="219710">
                <a:moveTo>
                  <a:pt x="547789" y="29205"/>
                </a:moveTo>
                <a:lnTo>
                  <a:pt x="451683" y="29205"/>
                </a:lnTo>
                <a:lnTo>
                  <a:pt x="446368" y="44220"/>
                </a:lnTo>
                <a:lnTo>
                  <a:pt x="547789" y="44220"/>
                </a:lnTo>
                <a:lnTo>
                  <a:pt x="547789" y="29205"/>
                </a:lnTo>
                <a:close/>
              </a:path>
              <a:path w="548639" h="219710">
                <a:moveTo>
                  <a:pt x="517935" y="58411"/>
                </a:moveTo>
                <a:lnTo>
                  <a:pt x="441344" y="58411"/>
                </a:lnTo>
                <a:lnTo>
                  <a:pt x="436028" y="73426"/>
                </a:lnTo>
                <a:lnTo>
                  <a:pt x="517935" y="73426"/>
                </a:lnTo>
                <a:lnTo>
                  <a:pt x="517935" y="58411"/>
                </a:lnTo>
                <a:close/>
              </a:path>
              <a:path w="548639" h="219710">
                <a:moveTo>
                  <a:pt x="107624" y="175230"/>
                </a:moveTo>
                <a:lnTo>
                  <a:pt x="835" y="175230"/>
                </a:lnTo>
                <a:lnTo>
                  <a:pt x="835" y="190246"/>
                </a:lnTo>
                <a:lnTo>
                  <a:pt x="107624" y="190246"/>
                </a:lnTo>
                <a:lnTo>
                  <a:pt x="107624" y="175230"/>
                </a:lnTo>
                <a:close/>
              </a:path>
              <a:path w="548639" h="219710">
                <a:moveTo>
                  <a:pt x="107624" y="204441"/>
                </a:moveTo>
                <a:lnTo>
                  <a:pt x="835" y="204441"/>
                </a:lnTo>
                <a:lnTo>
                  <a:pt x="835" y="219451"/>
                </a:lnTo>
                <a:lnTo>
                  <a:pt x="107624" y="219451"/>
                </a:lnTo>
                <a:lnTo>
                  <a:pt x="107624" y="204441"/>
                </a:lnTo>
                <a:close/>
              </a:path>
              <a:path w="548639" h="219710">
                <a:moveTo>
                  <a:pt x="76933" y="58411"/>
                </a:moveTo>
                <a:lnTo>
                  <a:pt x="30687" y="58411"/>
                </a:lnTo>
                <a:lnTo>
                  <a:pt x="30687" y="73426"/>
                </a:lnTo>
                <a:lnTo>
                  <a:pt x="76933" y="73426"/>
                </a:lnTo>
                <a:lnTo>
                  <a:pt x="76933" y="58411"/>
                </a:lnTo>
                <a:close/>
              </a:path>
              <a:path w="548639" h="219710">
                <a:moveTo>
                  <a:pt x="76933" y="87622"/>
                </a:moveTo>
                <a:lnTo>
                  <a:pt x="30687" y="87622"/>
                </a:lnTo>
                <a:lnTo>
                  <a:pt x="30687" y="102636"/>
                </a:lnTo>
                <a:lnTo>
                  <a:pt x="76933" y="102636"/>
                </a:lnTo>
                <a:lnTo>
                  <a:pt x="76933" y="87622"/>
                </a:lnTo>
                <a:close/>
              </a:path>
              <a:path w="548639" h="219710">
                <a:moveTo>
                  <a:pt x="76933" y="116819"/>
                </a:moveTo>
                <a:lnTo>
                  <a:pt x="30687" y="116819"/>
                </a:lnTo>
                <a:lnTo>
                  <a:pt x="30687" y="131838"/>
                </a:lnTo>
                <a:lnTo>
                  <a:pt x="76933" y="131838"/>
                </a:lnTo>
                <a:lnTo>
                  <a:pt x="76933" y="116819"/>
                </a:lnTo>
                <a:close/>
              </a:path>
              <a:path w="548639" h="219710">
                <a:moveTo>
                  <a:pt x="76933" y="146020"/>
                </a:moveTo>
                <a:lnTo>
                  <a:pt x="30687" y="146020"/>
                </a:lnTo>
                <a:lnTo>
                  <a:pt x="30687" y="161034"/>
                </a:lnTo>
                <a:lnTo>
                  <a:pt x="76933" y="161034"/>
                </a:lnTo>
                <a:lnTo>
                  <a:pt x="76933" y="146020"/>
                </a:lnTo>
                <a:close/>
              </a:path>
              <a:path w="548639" h="219710">
                <a:moveTo>
                  <a:pt x="106787" y="0"/>
                </a:moveTo>
                <a:lnTo>
                  <a:pt x="0" y="0"/>
                </a:lnTo>
                <a:lnTo>
                  <a:pt x="0" y="15014"/>
                </a:lnTo>
                <a:lnTo>
                  <a:pt x="106787" y="15014"/>
                </a:lnTo>
                <a:lnTo>
                  <a:pt x="106787" y="0"/>
                </a:lnTo>
                <a:close/>
              </a:path>
              <a:path w="548639" h="219710">
                <a:moveTo>
                  <a:pt x="106787" y="29205"/>
                </a:moveTo>
                <a:lnTo>
                  <a:pt x="0" y="29205"/>
                </a:lnTo>
                <a:lnTo>
                  <a:pt x="0" y="44220"/>
                </a:lnTo>
                <a:lnTo>
                  <a:pt x="106787" y="44220"/>
                </a:lnTo>
                <a:lnTo>
                  <a:pt x="106787" y="29205"/>
                </a:lnTo>
                <a:close/>
              </a:path>
            </a:pathLst>
          </a:custGeom>
          <a:solidFill>
            <a:srgbClr val="1F6FC1"/>
          </a:solidFill>
        </p:spPr>
        <p:txBody>
          <a:bodyPr wrap="square" lIns="0" tIns="0" rIns="0" bIns="0" rtlCol="0"/>
          <a:lstStyle/>
          <a:p/>
        </p:txBody>
      </p:sp>
      <p:sp>
        <p:nvSpPr>
          <p:cNvPr id="19" name="object 19"/>
          <p:cNvSpPr/>
          <p:nvPr/>
        </p:nvSpPr>
        <p:spPr>
          <a:xfrm>
            <a:off x="1930929" y="1796802"/>
            <a:ext cx="224790" cy="219710"/>
          </a:xfrm>
          <a:custGeom>
            <a:avLst/>
            <a:gdLst/>
            <a:ahLst/>
            <a:cxnLst/>
            <a:rect l="l" t="t" r="r" b="b"/>
            <a:pathLst>
              <a:path w="224789" h="219710">
                <a:moveTo>
                  <a:pt x="212519" y="61559"/>
                </a:moveTo>
                <a:lnTo>
                  <a:pt x="190064" y="61559"/>
                </a:lnTo>
                <a:lnTo>
                  <a:pt x="192608" y="61966"/>
                </a:lnTo>
                <a:lnTo>
                  <a:pt x="197221" y="64021"/>
                </a:lnTo>
                <a:lnTo>
                  <a:pt x="199204" y="65634"/>
                </a:lnTo>
                <a:lnTo>
                  <a:pt x="202111" y="69695"/>
                </a:lnTo>
                <a:lnTo>
                  <a:pt x="202982" y="72064"/>
                </a:lnTo>
                <a:lnTo>
                  <a:pt x="203380" y="77009"/>
                </a:lnTo>
                <a:lnTo>
                  <a:pt x="202901" y="79486"/>
                </a:lnTo>
                <a:lnTo>
                  <a:pt x="201790" y="81713"/>
                </a:lnTo>
                <a:lnTo>
                  <a:pt x="176903" y="148551"/>
                </a:lnTo>
                <a:lnTo>
                  <a:pt x="163385" y="157807"/>
                </a:lnTo>
                <a:lnTo>
                  <a:pt x="131805" y="157807"/>
                </a:lnTo>
                <a:lnTo>
                  <a:pt x="108868" y="219446"/>
                </a:lnTo>
                <a:lnTo>
                  <a:pt x="155156" y="211144"/>
                </a:lnTo>
                <a:lnTo>
                  <a:pt x="191568" y="187354"/>
                </a:lnTo>
                <a:lnTo>
                  <a:pt x="215899" y="151749"/>
                </a:lnTo>
                <a:lnTo>
                  <a:pt x="224443" y="109749"/>
                </a:lnTo>
                <a:lnTo>
                  <a:pt x="222266" y="88237"/>
                </a:lnTo>
                <a:lnTo>
                  <a:pt x="215899" y="67748"/>
                </a:lnTo>
                <a:lnTo>
                  <a:pt x="212519" y="61559"/>
                </a:lnTo>
                <a:close/>
              </a:path>
              <a:path w="224789" h="219710">
                <a:moveTo>
                  <a:pt x="81919" y="4045"/>
                </a:moveTo>
                <a:lnTo>
                  <a:pt x="34352" y="30687"/>
                </a:lnTo>
                <a:lnTo>
                  <a:pt x="5363" y="76184"/>
                </a:lnTo>
                <a:lnTo>
                  <a:pt x="0" y="111889"/>
                </a:lnTo>
                <a:lnTo>
                  <a:pt x="1887" y="129904"/>
                </a:lnTo>
                <a:lnTo>
                  <a:pt x="24804" y="178600"/>
                </a:lnTo>
                <a:lnTo>
                  <a:pt x="68568" y="210876"/>
                </a:lnTo>
                <a:lnTo>
                  <a:pt x="86166" y="216522"/>
                </a:lnTo>
                <a:lnTo>
                  <a:pt x="108014" y="157807"/>
                </a:lnTo>
                <a:lnTo>
                  <a:pt x="24659" y="157807"/>
                </a:lnTo>
                <a:lnTo>
                  <a:pt x="81919" y="4045"/>
                </a:lnTo>
                <a:close/>
              </a:path>
              <a:path w="224789" h="219710">
                <a:moveTo>
                  <a:pt x="96720" y="76240"/>
                </a:moveTo>
                <a:lnTo>
                  <a:pt x="78844" y="76240"/>
                </a:lnTo>
                <a:lnTo>
                  <a:pt x="48454" y="157807"/>
                </a:lnTo>
                <a:lnTo>
                  <a:pt x="66329" y="157807"/>
                </a:lnTo>
                <a:lnTo>
                  <a:pt x="96720" y="76240"/>
                </a:lnTo>
                <a:close/>
              </a:path>
              <a:path w="224789" h="219710">
                <a:moveTo>
                  <a:pt x="212517" y="61555"/>
                </a:moveTo>
                <a:lnTo>
                  <a:pt x="106728" y="61555"/>
                </a:lnTo>
                <a:lnTo>
                  <a:pt x="109284" y="61966"/>
                </a:lnTo>
                <a:lnTo>
                  <a:pt x="113889" y="64021"/>
                </a:lnTo>
                <a:lnTo>
                  <a:pt x="115870" y="65634"/>
                </a:lnTo>
                <a:lnTo>
                  <a:pt x="118772" y="69695"/>
                </a:lnTo>
                <a:lnTo>
                  <a:pt x="119642" y="72064"/>
                </a:lnTo>
                <a:lnTo>
                  <a:pt x="120038" y="77009"/>
                </a:lnTo>
                <a:lnTo>
                  <a:pt x="119555" y="79486"/>
                </a:lnTo>
                <a:lnTo>
                  <a:pt x="118444" y="81713"/>
                </a:lnTo>
                <a:lnTo>
                  <a:pt x="90124" y="157807"/>
                </a:lnTo>
                <a:lnTo>
                  <a:pt x="108014" y="157807"/>
                </a:lnTo>
                <a:lnTo>
                  <a:pt x="143733" y="61817"/>
                </a:lnTo>
                <a:lnTo>
                  <a:pt x="187579" y="61813"/>
                </a:lnTo>
                <a:lnTo>
                  <a:pt x="190064" y="61559"/>
                </a:lnTo>
                <a:lnTo>
                  <a:pt x="212519" y="61559"/>
                </a:lnTo>
                <a:close/>
              </a:path>
              <a:path w="224789" h="219710">
                <a:moveTo>
                  <a:pt x="180116" y="76184"/>
                </a:moveTo>
                <a:lnTo>
                  <a:pt x="162244" y="76184"/>
                </a:lnTo>
                <a:lnTo>
                  <a:pt x="137215" y="143351"/>
                </a:lnTo>
                <a:lnTo>
                  <a:pt x="155087" y="143351"/>
                </a:lnTo>
                <a:lnTo>
                  <a:pt x="180116" y="76184"/>
                </a:lnTo>
                <a:close/>
              </a:path>
              <a:path w="224789" h="219710">
                <a:moveTo>
                  <a:pt x="112205" y="0"/>
                </a:moveTo>
                <a:lnTo>
                  <a:pt x="107162" y="112"/>
                </a:lnTo>
                <a:lnTo>
                  <a:pt x="84201" y="61813"/>
                </a:lnTo>
                <a:lnTo>
                  <a:pt x="104210" y="61813"/>
                </a:lnTo>
                <a:lnTo>
                  <a:pt x="106728" y="61555"/>
                </a:lnTo>
                <a:lnTo>
                  <a:pt x="212517" y="61555"/>
                </a:lnTo>
                <a:lnTo>
                  <a:pt x="174474" y="18438"/>
                </a:lnTo>
                <a:lnTo>
                  <a:pt x="134203" y="2128"/>
                </a:lnTo>
                <a:lnTo>
                  <a:pt x="112205" y="0"/>
                </a:lnTo>
                <a:close/>
              </a:path>
            </a:pathLst>
          </a:custGeom>
          <a:solidFill>
            <a:srgbClr val="0095D5"/>
          </a:solidFill>
        </p:spPr>
        <p:txBody>
          <a:bodyPr wrap="square" lIns="0" tIns="0" rIns="0" bIns="0" rtlCol="0"/>
          <a:lstStyle/>
          <a:p/>
        </p:txBody>
      </p:sp>
      <p:sp>
        <p:nvSpPr>
          <p:cNvPr id="20" name="object 20"/>
          <p:cNvSpPr/>
          <p:nvPr/>
        </p:nvSpPr>
        <p:spPr>
          <a:xfrm>
            <a:off x="798576" y="2089404"/>
            <a:ext cx="838200" cy="219456"/>
          </a:xfrm>
          <a:prstGeom prst="rect">
            <a:avLst/>
          </a:prstGeom>
          <a:blipFill>
            <a:blip r:embed="rId4" cstate="print"/>
            <a:stretch>
              <a:fillRect/>
            </a:stretch>
          </a:blipFill>
        </p:spPr>
        <p:txBody>
          <a:bodyPr wrap="square" lIns="0" tIns="0" rIns="0" bIns="0" rtlCol="0"/>
          <a:lstStyle/>
          <a:p/>
        </p:txBody>
      </p:sp>
      <p:sp>
        <p:nvSpPr>
          <p:cNvPr id="21" name="object 21"/>
          <p:cNvSpPr/>
          <p:nvPr/>
        </p:nvSpPr>
        <p:spPr>
          <a:xfrm>
            <a:off x="798576" y="1799844"/>
            <a:ext cx="1042416" cy="219455"/>
          </a:xfrm>
          <a:prstGeom prst="rect">
            <a:avLst/>
          </a:prstGeom>
          <a:blipFill>
            <a:blip r:embed="rId5" cstate="print"/>
            <a:stretch>
              <a:fillRect/>
            </a:stretch>
          </a:blipFill>
        </p:spPr>
        <p:txBody>
          <a:bodyPr wrap="square" lIns="0" tIns="0" rIns="0" bIns="0" rtlCol="0"/>
          <a:lstStyle/>
          <a:p/>
        </p:txBody>
      </p:sp>
      <p:sp>
        <p:nvSpPr>
          <p:cNvPr id="22" name="object 22"/>
          <p:cNvSpPr/>
          <p:nvPr/>
        </p:nvSpPr>
        <p:spPr>
          <a:xfrm>
            <a:off x="1679448" y="2107692"/>
            <a:ext cx="525780" cy="219455"/>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801623" y="1511808"/>
            <a:ext cx="720852" cy="219456"/>
          </a:xfrm>
          <a:prstGeom prst="rect">
            <a:avLst/>
          </a:prstGeom>
          <a:blipFill>
            <a:blip r:embed="rId7" cstate="print"/>
            <a:stretch>
              <a:fillRect/>
            </a:stretch>
          </a:blipFill>
        </p:spPr>
        <p:txBody>
          <a:bodyPr wrap="square" lIns="0" tIns="0" rIns="0" bIns="0" rtlCol="0"/>
          <a:lstStyle/>
          <a:p/>
        </p:txBody>
      </p:sp>
      <p:sp>
        <p:nvSpPr>
          <p:cNvPr id="24" name="object 24"/>
          <p:cNvSpPr/>
          <p:nvPr/>
        </p:nvSpPr>
        <p:spPr>
          <a:xfrm>
            <a:off x="798576" y="2363723"/>
            <a:ext cx="504443" cy="219455"/>
          </a:xfrm>
          <a:prstGeom prst="rect">
            <a:avLst/>
          </a:prstGeom>
          <a:blipFill>
            <a:blip r:embed="rId8" cstate="print"/>
            <a:stretch>
              <a:fillRect/>
            </a:stretch>
          </a:blipFill>
        </p:spPr>
        <p:txBody>
          <a:bodyPr wrap="square" lIns="0" tIns="0" rIns="0" bIns="0" rtlCol="0"/>
          <a:lstStyle/>
          <a:p/>
        </p:txBody>
      </p:sp>
      <p:sp>
        <p:nvSpPr>
          <p:cNvPr id="25" name="object 25"/>
          <p:cNvSpPr/>
          <p:nvPr/>
        </p:nvSpPr>
        <p:spPr>
          <a:xfrm>
            <a:off x="801623" y="1226819"/>
            <a:ext cx="1319783" cy="220979"/>
          </a:xfrm>
          <a:prstGeom prst="rect">
            <a:avLst/>
          </a:prstGeom>
          <a:blipFill>
            <a:blip r:embed="rId9" cstate="print"/>
            <a:stretch>
              <a:fillRect/>
            </a:stretch>
          </a:blipFill>
        </p:spPr>
        <p:txBody>
          <a:bodyPr wrap="square" lIns="0" tIns="0" rIns="0" bIns="0" rtlCol="0"/>
          <a:lstStyle/>
          <a:p/>
        </p:txBody>
      </p:sp>
      <p:sp>
        <p:nvSpPr>
          <p:cNvPr id="26" name="object 26"/>
          <p:cNvSpPr/>
          <p:nvPr/>
        </p:nvSpPr>
        <p:spPr>
          <a:xfrm>
            <a:off x="1661160" y="2645664"/>
            <a:ext cx="595884" cy="219455"/>
          </a:xfrm>
          <a:prstGeom prst="rect">
            <a:avLst/>
          </a:prstGeom>
          <a:blipFill>
            <a:blip r:embed="rId10" cstate="print"/>
            <a:stretch>
              <a:fillRect/>
            </a:stretch>
          </a:blipFill>
        </p:spPr>
        <p:txBody>
          <a:bodyPr wrap="square" lIns="0" tIns="0" rIns="0" bIns="0" rtlCol="0"/>
          <a:lstStyle/>
          <a:p/>
        </p:txBody>
      </p:sp>
      <p:sp>
        <p:nvSpPr>
          <p:cNvPr id="27" name="object 27"/>
          <p:cNvSpPr/>
          <p:nvPr/>
        </p:nvSpPr>
        <p:spPr>
          <a:xfrm>
            <a:off x="798576" y="2645664"/>
            <a:ext cx="413004" cy="219455"/>
          </a:xfrm>
          <a:prstGeom prst="rect">
            <a:avLst/>
          </a:prstGeom>
          <a:blipFill>
            <a:blip r:embed="rId11" cstate="print"/>
            <a:stretch>
              <a:fillRect/>
            </a:stretch>
          </a:blipFill>
        </p:spPr>
        <p:txBody>
          <a:bodyPr wrap="square" lIns="0" tIns="0" rIns="0" bIns="0" rtlCol="0"/>
          <a:lstStyle/>
          <a:p/>
        </p:txBody>
      </p:sp>
      <p:sp>
        <p:nvSpPr>
          <p:cNvPr id="28" name="object 28"/>
          <p:cNvSpPr/>
          <p:nvPr/>
        </p:nvSpPr>
        <p:spPr>
          <a:xfrm>
            <a:off x="1229867" y="2645664"/>
            <a:ext cx="413004" cy="219455"/>
          </a:xfrm>
          <a:prstGeom prst="rect">
            <a:avLst/>
          </a:prstGeom>
          <a:blipFill>
            <a:blip r:embed="rId12" cstate="print"/>
            <a:stretch>
              <a:fillRect/>
            </a:stretch>
          </a:blipFill>
        </p:spPr>
        <p:txBody>
          <a:bodyPr wrap="square" lIns="0" tIns="0" rIns="0" bIns="0" rtlCol="0"/>
          <a:lstStyle/>
          <a:p/>
        </p:txBody>
      </p:sp>
      <p:sp>
        <p:nvSpPr>
          <p:cNvPr id="29" name="object 29"/>
          <p:cNvSpPr/>
          <p:nvPr/>
        </p:nvSpPr>
        <p:spPr>
          <a:xfrm>
            <a:off x="1389888" y="2366772"/>
            <a:ext cx="824484" cy="219455"/>
          </a:xfrm>
          <a:prstGeom prst="rect">
            <a:avLst/>
          </a:prstGeom>
          <a:blipFill>
            <a:blip r:embed="rId13" cstate="print"/>
            <a:stretch>
              <a:fillRect/>
            </a:stretch>
          </a:blipFill>
        </p:spPr>
        <p:txBody>
          <a:bodyPr wrap="square" lIns="0" tIns="0" rIns="0" bIns="0" rtlCol="0"/>
          <a:lstStyle/>
          <a:p/>
        </p:txBody>
      </p:sp>
      <p:sp>
        <p:nvSpPr>
          <p:cNvPr id="30" name="object 30"/>
          <p:cNvSpPr/>
          <p:nvPr/>
        </p:nvSpPr>
        <p:spPr>
          <a:xfrm>
            <a:off x="798576" y="3439667"/>
            <a:ext cx="352043" cy="219455"/>
          </a:xfrm>
          <a:prstGeom prst="rect">
            <a:avLst/>
          </a:prstGeom>
          <a:blipFill>
            <a:blip r:embed="rId14" cstate="print"/>
            <a:stretch>
              <a:fillRect/>
            </a:stretch>
          </a:blipFill>
        </p:spPr>
        <p:txBody>
          <a:bodyPr wrap="square" lIns="0" tIns="0" rIns="0" bIns="0" rtlCol="0"/>
          <a:lstStyle/>
          <a:p/>
        </p:txBody>
      </p:sp>
      <p:sp>
        <p:nvSpPr>
          <p:cNvPr id="31" name="object 31"/>
          <p:cNvSpPr/>
          <p:nvPr/>
        </p:nvSpPr>
        <p:spPr>
          <a:xfrm>
            <a:off x="801624" y="4005076"/>
            <a:ext cx="548640" cy="219710"/>
          </a:xfrm>
          <a:custGeom>
            <a:avLst/>
            <a:gdLst/>
            <a:ahLst/>
            <a:cxnLst/>
            <a:rect l="l" t="t" r="r" b="b"/>
            <a:pathLst>
              <a:path w="548640" h="219710">
                <a:moveTo>
                  <a:pt x="290078" y="146020"/>
                </a:moveTo>
                <a:lnTo>
                  <a:pt x="243830" y="146020"/>
                </a:lnTo>
                <a:lnTo>
                  <a:pt x="243830" y="161034"/>
                </a:lnTo>
                <a:lnTo>
                  <a:pt x="293013" y="161034"/>
                </a:lnTo>
                <a:lnTo>
                  <a:pt x="293013" y="153962"/>
                </a:lnTo>
                <a:lnTo>
                  <a:pt x="290078" y="146020"/>
                </a:lnTo>
                <a:close/>
              </a:path>
              <a:path w="548640" h="219710">
                <a:moveTo>
                  <a:pt x="121919" y="175230"/>
                </a:moveTo>
                <a:lnTo>
                  <a:pt x="121919" y="190246"/>
                </a:lnTo>
                <a:lnTo>
                  <a:pt x="286307" y="190234"/>
                </a:lnTo>
                <a:lnTo>
                  <a:pt x="289767" y="186797"/>
                </a:lnTo>
                <a:lnTo>
                  <a:pt x="291752" y="175241"/>
                </a:lnTo>
                <a:lnTo>
                  <a:pt x="121919" y="175230"/>
                </a:lnTo>
                <a:close/>
              </a:path>
              <a:path w="548640" h="219710">
                <a:moveTo>
                  <a:pt x="121919" y="204441"/>
                </a:moveTo>
                <a:lnTo>
                  <a:pt x="121919" y="219451"/>
                </a:lnTo>
                <a:lnTo>
                  <a:pt x="237991" y="219451"/>
                </a:lnTo>
                <a:lnTo>
                  <a:pt x="252291" y="217110"/>
                </a:lnTo>
                <a:lnTo>
                  <a:pt x="263746" y="211949"/>
                </a:lnTo>
                <a:lnTo>
                  <a:pt x="271340" y="206788"/>
                </a:lnTo>
                <a:lnTo>
                  <a:pt x="274091" y="204442"/>
                </a:lnTo>
                <a:lnTo>
                  <a:pt x="121919" y="204441"/>
                </a:lnTo>
                <a:close/>
              </a:path>
              <a:path w="548640" h="219710">
                <a:moveTo>
                  <a:pt x="198849" y="58411"/>
                </a:moveTo>
                <a:lnTo>
                  <a:pt x="152605" y="58411"/>
                </a:lnTo>
                <a:lnTo>
                  <a:pt x="152605" y="73426"/>
                </a:lnTo>
                <a:lnTo>
                  <a:pt x="198849" y="73426"/>
                </a:lnTo>
                <a:lnTo>
                  <a:pt x="198849" y="58411"/>
                </a:lnTo>
                <a:close/>
              </a:path>
              <a:path w="548640" h="219710">
                <a:moveTo>
                  <a:pt x="283768" y="87622"/>
                </a:moveTo>
                <a:lnTo>
                  <a:pt x="152605" y="87622"/>
                </a:lnTo>
                <a:lnTo>
                  <a:pt x="152605" y="102636"/>
                </a:lnTo>
                <a:lnTo>
                  <a:pt x="270726" y="102636"/>
                </a:lnTo>
                <a:lnTo>
                  <a:pt x="280610" y="94933"/>
                </a:lnTo>
                <a:lnTo>
                  <a:pt x="283768" y="87622"/>
                </a:lnTo>
                <a:close/>
              </a:path>
              <a:path w="548640" h="219710">
                <a:moveTo>
                  <a:pt x="152605" y="116819"/>
                </a:moveTo>
                <a:lnTo>
                  <a:pt x="152605" y="131838"/>
                </a:lnTo>
                <a:lnTo>
                  <a:pt x="283768" y="131838"/>
                </a:lnTo>
                <a:lnTo>
                  <a:pt x="280610" y="124527"/>
                </a:lnTo>
                <a:lnTo>
                  <a:pt x="270726" y="116819"/>
                </a:lnTo>
                <a:lnTo>
                  <a:pt x="152605" y="116819"/>
                </a:lnTo>
                <a:close/>
              </a:path>
              <a:path w="548640" h="219710">
                <a:moveTo>
                  <a:pt x="198849" y="146020"/>
                </a:moveTo>
                <a:lnTo>
                  <a:pt x="152605" y="146020"/>
                </a:lnTo>
                <a:lnTo>
                  <a:pt x="152605" y="161034"/>
                </a:lnTo>
                <a:lnTo>
                  <a:pt x="198849" y="161034"/>
                </a:lnTo>
                <a:lnTo>
                  <a:pt x="198849" y="146020"/>
                </a:lnTo>
                <a:close/>
              </a:path>
              <a:path w="548640" h="219710">
                <a:moveTo>
                  <a:pt x="286291" y="29205"/>
                </a:moveTo>
                <a:lnTo>
                  <a:pt x="121919" y="29205"/>
                </a:lnTo>
                <a:lnTo>
                  <a:pt x="121919" y="44220"/>
                </a:lnTo>
                <a:lnTo>
                  <a:pt x="291752" y="44215"/>
                </a:lnTo>
                <a:lnTo>
                  <a:pt x="289767" y="32657"/>
                </a:lnTo>
                <a:lnTo>
                  <a:pt x="286291" y="29205"/>
                </a:lnTo>
                <a:close/>
              </a:path>
              <a:path w="548640" h="219710">
                <a:moveTo>
                  <a:pt x="237960" y="0"/>
                </a:moveTo>
                <a:lnTo>
                  <a:pt x="121919" y="0"/>
                </a:lnTo>
                <a:lnTo>
                  <a:pt x="121919" y="15014"/>
                </a:lnTo>
                <a:lnTo>
                  <a:pt x="274091" y="15014"/>
                </a:lnTo>
                <a:lnTo>
                  <a:pt x="271340" y="12668"/>
                </a:lnTo>
                <a:lnTo>
                  <a:pt x="263746" y="7507"/>
                </a:lnTo>
                <a:lnTo>
                  <a:pt x="252291" y="2346"/>
                </a:lnTo>
                <a:lnTo>
                  <a:pt x="237960" y="0"/>
                </a:lnTo>
                <a:close/>
              </a:path>
              <a:path w="548640" h="219710">
                <a:moveTo>
                  <a:pt x="293013" y="58411"/>
                </a:moveTo>
                <a:lnTo>
                  <a:pt x="243830" y="58411"/>
                </a:lnTo>
                <a:lnTo>
                  <a:pt x="243830" y="73426"/>
                </a:lnTo>
                <a:lnTo>
                  <a:pt x="290082" y="73426"/>
                </a:lnTo>
                <a:lnTo>
                  <a:pt x="293013" y="65493"/>
                </a:lnTo>
                <a:lnTo>
                  <a:pt x="293013" y="58411"/>
                </a:lnTo>
                <a:close/>
              </a:path>
              <a:path w="548640" h="219710">
                <a:moveTo>
                  <a:pt x="401006" y="29205"/>
                </a:moveTo>
                <a:lnTo>
                  <a:pt x="303940" y="29205"/>
                </a:lnTo>
                <a:lnTo>
                  <a:pt x="303940" y="44220"/>
                </a:lnTo>
                <a:lnTo>
                  <a:pt x="406387" y="44220"/>
                </a:lnTo>
                <a:lnTo>
                  <a:pt x="401006" y="29205"/>
                </a:lnTo>
                <a:close/>
              </a:path>
              <a:path w="548640" h="219710">
                <a:moveTo>
                  <a:pt x="390538" y="0"/>
                </a:moveTo>
                <a:lnTo>
                  <a:pt x="303940" y="0"/>
                </a:lnTo>
                <a:lnTo>
                  <a:pt x="303940" y="15014"/>
                </a:lnTo>
                <a:lnTo>
                  <a:pt x="395919" y="15014"/>
                </a:lnTo>
                <a:lnTo>
                  <a:pt x="390538" y="0"/>
                </a:lnTo>
                <a:close/>
              </a:path>
              <a:path w="548640" h="219710">
                <a:moveTo>
                  <a:pt x="411473" y="58411"/>
                </a:moveTo>
                <a:lnTo>
                  <a:pt x="334630" y="58411"/>
                </a:lnTo>
                <a:lnTo>
                  <a:pt x="334630" y="73426"/>
                </a:lnTo>
                <a:lnTo>
                  <a:pt x="416854" y="73426"/>
                </a:lnTo>
                <a:lnTo>
                  <a:pt x="411473" y="58411"/>
                </a:lnTo>
                <a:close/>
              </a:path>
              <a:path w="548640" h="219710">
                <a:moveTo>
                  <a:pt x="421941" y="87622"/>
                </a:moveTo>
                <a:lnTo>
                  <a:pt x="334630" y="87622"/>
                </a:lnTo>
                <a:lnTo>
                  <a:pt x="334630" y="102636"/>
                </a:lnTo>
                <a:lnTo>
                  <a:pt x="380874" y="102636"/>
                </a:lnTo>
                <a:lnTo>
                  <a:pt x="380874" y="94279"/>
                </a:lnTo>
                <a:lnTo>
                  <a:pt x="424327" y="94279"/>
                </a:lnTo>
                <a:lnTo>
                  <a:pt x="421941" y="87622"/>
                </a:lnTo>
                <a:close/>
              </a:path>
              <a:path w="548640" h="219710">
                <a:moveTo>
                  <a:pt x="424327" y="94279"/>
                </a:moveTo>
                <a:lnTo>
                  <a:pt x="380874" y="94279"/>
                </a:lnTo>
                <a:lnTo>
                  <a:pt x="383902" y="102636"/>
                </a:lnTo>
                <a:lnTo>
                  <a:pt x="468696" y="102636"/>
                </a:lnTo>
                <a:lnTo>
                  <a:pt x="469512" y="100341"/>
                </a:lnTo>
                <a:lnTo>
                  <a:pt x="426500" y="100341"/>
                </a:lnTo>
                <a:lnTo>
                  <a:pt x="424327" y="94279"/>
                </a:lnTo>
                <a:close/>
              </a:path>
              <a:path w="548640" h="219710">
                <a:moveTo>
                  <a:pt x="517935" y="94279"/>
                </a:moveTo>
                <a:lnTo>
                  <a:pt x="471669" y="94279"/>
                </a:lnTo>
                <a:lnTo>
                  <a:pt x="471669" y="102636"/>
                </a:lnTo>
                <a:lnTo>
                  <a:pt x="517935" y="102636"/>
                </a:lnTo>
                <a:lnTo>
                  <a:pt x="517935" y="94279"/>
                </a:lnTo>
                <a:close/>
              </a:path>
              <a:path w="548640" h="219710">
                <a:moveTo>
                  <a:pt x="517935" y="87622"/>
                </a:moveTo>
                <a:lnTo>
                  <a:pt x="431003" y="87622"/>
                </a:lnTo>
                <a:lnTo>
                  <a:pt x="426500" y="100341"/>
                </a:lnTo>
                <a:lnTo>
                  <a:pt x="469512" y="100341"/>
                </a:lnTo>
                <a:lnTo>
                  <a:pt x="471669" y="94279"/>
                </a:lnTo>
                <a:lnTo>
                  <a:pt x="517935" y="94279"/>
                </a:lnTo>
                <a:lnTo>
                  <a:pt x="517935" y="87622"/>
                </a:lnTo>
                <a:close/>
              </a:path>
              <a:path w="548640" h="219710">
                <a:moveTo>
                  <a:pt x="380874" y="116819"/>
                </a:moveTo>
                <a:lnTo>
                  <a:pt x="334630" y="116819"/>
                </a:lnTo>
                <a:lnTo>
                  <a:pt x="334630" y="131838"/>
                </a:lnTo>
                <a:lnTo>
                  <a:pt x="380874" y="131838"/>
                </a:lnTo>
                <a:lnTo>
                  <a:pt x="380874" y="116819"/>
                </a:lnTo>
                <a:close/>
              </a:path>
              <a:path w="548640" h="219710">
                <a:moveTo>
                  <a:pt x="380874" y="146020"/>
                </a:moveTo>
                <a:lnTo>
                  <a:pt x="334630" y="146020"/>
                </a:lnTo>
                <a:lnTo>
                  <a:pt x="334630" y="161034"/>
                </a:lnTo>
                <a:lnTo>
                  <a:pt x="380874" y="161034"/>
                </a:lnTo>
                <a:lnTo>
                  <a:pt x="380874" y="146020"/>
                </a:lnTo>
                <a:close/>
              </a:path>
              <a:path w="548640" h="219710">
                <a:moveTo>
                  <a:pt x="380874" y="175230"/>
                </a:moveTo>
                <a:lnTo>
                  <a:pt x="304777" y="175230"/>
                </a:lnTo>
                <a:lnTo>
                  <a:pt x="304777" y="190246"/>
                </a:lnTo>
                <a:lnTo>
                  <a:pt x="380874" y="190246"/>
                </a:lnTo>
                <a:lnTo>
                  <a:pt x="380874" y="175230"/>
                </a:lnTo>
                <a:close/>
              </a:path>
              <a:path w="548640" h="219710">
                <a:moveTo>
                  <a:pt x="380874" y="204441"/>
                </a:moveTo>
                <a:lnTo>
                  <a:pt x="304777" y="204441"/>
                </a:lnTo>
                <a:lnTo>
                  <a:pt x="304777" y="219451"/>
                </a:lnTo>
                <a:lnTo>
                  <a:pt x="380874" y="219451"/>
                </a:lnTo>
                <a:lnTo>
                  <a:pt x="380874" y="204441"/>
                </a:lnTo>
                <a:close/>
              </a:path>
              <a:path w="548640" h="219710">
                <a:moveTo>
                  <a:pt x="517935" y="116819"/>
                </a:moveTo>
                <a:lnTo>
                  <a:pt x="471669" y="116819"/>
                </a:lnTo>
                <a:lnTo>
                  <a:pt x="471669" y="131838"/>
                </a:lnTo>
                <a:lnTo>
                  <a:pt x="517935" y="131838"/>
                </a:lnTo>
                <a:lnTo>
                  <a:pt x="517935" y="116819"/>
                </a:lnTo>
                <a:close/>
              </a:path>
              <a:path w="548640" h="219710">
                <a:moveTo>
                  <a:pt x="517935" y="146020"/>
                </a:moveTo>
                <a:lnTo>
                  <a:pt x="471669" y="146020"/>
                </a:lnTo>
                <a:lnTo>
                  <a:pt x="471669" y="161034"/>
                </a:lnTo>
                <a:lnTo>
                  <a:pt x="517935" y="161034"/>
                </a:lnTo>
                <a:lnTo>
                  <a:pt x="517935" y="146020"/>
                </a:lnTo>
                <a:close/>
              </a:path>
              <a:path w="548640" h="219710">
                <a:moveTo>
                  <a:pt x="548612" y="175230"/>
                </a:moveTo>
                <a:lnTo>
                  <a:pt x="471669" y="175230"/>
                </a:lnTo>
                <a:lnTo>
                  <a:pt x="471669" y="190246"/>
                </a:lnTo>
                <a:lnTo>
                  <a:pt x="548612" y="190246"/>
                </a:lnTo>
                <a:lnTo>
                  <a:pt x="548612" y="175230"/>
                </a:lnTo>
                <a:close/>
              </a:path>
              <a:path w="548640" h="219710">
                <a:moveTo>
                  <a:pt x="548612" y="204441"/>
                </a:moveTo>
                <a:lnTo>
                  <a:pt x="471669" y="204441"/>
                </a:lnTo>
                <a:lnTo>
                  <a:pt x="471669" y="219451"/>
                </a:lnTo>
                <a:lnTo>
                  <a:pt x="548612" y="219451"/>
                </a:lnTo>
                <a:lnTo>
                  <a:pt x="548612" y="204441"/>
                </a:lnTo>
                <a:close/>
              </a:path>
              <a:path w="548640" h="219710">
                <a:moveTo>
                  <a:pt x="463650" y="116819"/>
                </a:moveTo>
                <a:lnTo>
                  <a:pt x="389042" y="116819"/>
                </a:lnTo>
                <a:lnTo>
                  <a:pt x="394485" y="131838"/>
                </a:lnTo>
                <a:lnTo>
                  <a:pt x="458307" y="131838"/>
                </a:lnTo>
                <a:lnTo>
                  <a:pt x="463650" y="116819"/>
                </a:lnTo>
                <a:close/>
              </a:path>
              <a:path w="548640" h="219710">
                <a:moveTo>
                  <a:pt x="453262" y="146020"/>
                </a:moveTo>
                <a:lnTo>
                  <a:pt x="399624" y="146020"/>
                </a:lnTo>
                <a:lnTo>
                  <a:pt x="405065" y="161034"/>
                </a:lnTo>
                <a:lnTo>
                  <a:pt x="447920" y="161034"/>
                </a:lnTo>
                <a:lnTo>
                  <a:pt x="453262" y="146020"/>
                </a:lnTo>
                <a:close/>
              </a:path>
              <a:path w="548640" h="219710">
                <a:moveTo>
                  <a:pt x="442870" y="175230"/>
                </a:moveTo>
                <a:lnTo>
                  <a:pt x="410210" y="175230"/>
                </a:lnTo>
                <a:lnTo>
                  <a:pt x="415652" y="190246"/>
                </a:lnTo>
                <a:lnTo>
                  <a:pt x="437528" y="190246"/>
                </a:lnTo>
                <a:lnTo>
                  <a:pt x="442870" y="175230"/>
                </a:lnTo>
                <a:close/>
              </a:path>
              <a:path w="548640" h="219710">
                <a:moveTo>
                  <a:pt x="432478" y="204441"/>
                </a:moveTo>
                <a:lnTo>
                  <a:pt x="420796" y="204441"/>
                </a:lnTo>
                <a:lnTo>
                  <a:pt x="426221" y="219412"/>
                </a:lnTo>
                <a:lnTo>
                  <a:pt x="427145" y="219434"/>
                </a:lnTo>
                <a:lnTo>
                  <a:pt x="432478" y="204441"/>
                </a:lnTo>
                <a:close/>
              </a:path>
              <a:path w="548640" h="219710">
                <a:moveTo>
                  <a:pt x="547789" y="29205"/>
                </a:moveTo>
                <a:lnTo>
                  <a:pt x="451683" y="29205"/>
                </a:lnTo>
                <a:lnTo>
                  <a:pt x="446368" y="44220"/>
                </a:lnTo>
                <a:lnTo>
                  <a:pt x="547789" y="44220"/>
                </a:lnTo>
                <a:lnTo>
                  <a:pt x="547789" y="29205"/>
                </a:lnTo>
                <a:close/>
              </a:path>
              <a:path w="548640" h="219710">
                <a:moveTo>
                  <a:pt x="547789" y="0"/>
                </a:moveTo>
                <a:lnTo>
                  <a:pt x="462023" y="0"/>
                </a:lnTo>
                <a:lnTo>
                  <a:pt x="456707" y="15014"/>
                </a:lnTo>
                <a:lnTo>
                  <a:pt x="547789" y="15014"/>
                </a:lnTo>
                <a:lnTo>
                  <a:pt x="547789" y="0"/>
                </a:lnTo>
                <a:close/>
              </a:path>
              <a:path w="548640" h="219710">
                <a:moveTo>
                  <a:pt x="517935" y="58411"/>
                </a:moveTo>
                <a:lnTo>
                  <a:pt x="441344" y="58411"/>
                </a:lnTo>
                <a:lnTo>
                  <a:pt x="436028" y="73426"/>
                </a:lnTo>
                <a:lnTo>
                  <a:pt x="517935" y="73426"/>
                </a:lnTo>
                <a:lnTo>
                  <a:pt x="517935" y="58411"/>
                </a:lnTo>
                <a:close/>
              </a:path>
              <a:path w="548640" h="219710">
                <a:moveTo>
                  <a:pt x="107624" y="175230"/>
                </a:moveTo>
                <a:lnTo>
                  <a:pt x="835" y="175230"/>
                </a:lnTo>
                <a:lnTo>
                  <a:pt x="835" y="190246"/>
                </a:lnTo>
                <a:lnTo>
                  <a:pt x="107624" y="190246"/>
                </a:lnTo>
                <a:lnTo>
                  <a:pt x="107624" y="175230"/>
                </a:lnTo>
                <a:close/>
              </a:path>
              <a:path w="548640" h="219710">
                <a:moveTo>
                  <a:pt x="107624" y="204441"/>
                </a:moveTo>
                <a:lnTo>
                  <a:pt x="835" y="204441"/>
                </a:lnTo>
                <a:lnTo>
                  <a:pt x="835" y="219451"/>
                </a:lnTo>
                <a:lnTo>
                  <a:pt x="107624" y="219451"/>
                </a:lnTo>
                <a:lnTo>
                  <a:pt x="107624" y="204441"/>
                </a:lnTo>
                <a:close/>
              </a:path>
              <a:path w="548640" h="219710">
                <a:moveTo>
                  <a:pt x="76933" y="58411"/>
                </a:moveTo>
                <a:lnTo>
                  <a:pt x="30687" y="58411"/>
                </a:lnTo>
                <a:lnTo>
                  <a:pt x="30687" y="73426"/>
                </a:lnTo>
                <a:lnTo>
                  <a:pt x="76933" y="73426"/>
                </a:lnTo>
                <a:lnTo>
                  <a:pt x="76933" y="58411"/>
                </a:lnTo>
                <a:close/>
              </a:path>
              <a:path w="548640" h="219710">
                <a:moveTo>
                  <a:pt x="76933" y="87622"/>
                </a:moveTo>
                <a:lnTo>
                  <a:pt x="30687" y="87622"/>
                </a:lnTo>
                <a:lnTo>
                  <a:pt x="30687" y="102636"/>
                </a:lnTo>
                <a:lnTo>
                  <a:pt x="76933" y="102636"/>
                </a:lnTo>
                <a:lnTo>
                  <a:pt x="76933" y="87622"/>
                </a:lnTo>
                <a:close/>
              </a:path>
              <a:path w="548640" h="219710">
                <a:moveTo>
                  <a:pt x="76933" y="116819"/>
                </a:moveTo>
                <a:lnTo>
                  <a:pt x="30687" y="116819"/>
                </a:lnTo>
                <a:lnTo>
                  <a:pt x="30687" y="131838"/>
                </a:lnTo>
                <a:lnTo>
                  <a:pt x="76933" y="131838"/>
                </a:lnTo>
                <a:lnTo>
                  <a:pt x="76933" y="116819"/>
                </a:lnTo>
                <a:close/>
              </a:path>
              <a:path w="548640" h="219710">
                <a:moveTo>
                  <a:pt x="76933" y="146020"/>
                </a:moveTo>
                <a:lnTo>
                  <a:pt x="30687" y="146020"/>
                </a:lnTo>
                <a:lnTo>
                  <a:pt x="30687" y="161034"/>
                </a:lnTo>
                <a:lnTo>
                  <a:pt x="76933" y="161034"/>
                </a:lnTo>
                <a:lnTo>
                  <a:pt x="76933" y="146020"/>
                </a:lnTo>
                <a:close/>
              </a:path>
              <a:path w="548640" h="219710">
                <a:moveTo>
                  <a:pt x="106787" y="29205"/>
                </a:moveTo>
                <a:lnTo>
                  <a:pt x="0" y="29205"/>
                </a:lnTo>
                <a:lnTo>
                  <a:pt x="0" y="44220"/>
                </a:lnTo>
                <a:lnTo>
                  <a:pt x="106787" y="44220"/>
                </a:lnTo>
                <a:lnTo>
                  <a:pt x="106787" y="29205"/>
                </a:lnTo>
                <a:close/>
              </a:path>
              <a:path w="548640" h="219710">
                <a:moveTo>
                  <a:pt x="106787" y="0"/>
                </a:moveTo>
                <a:lnTo>
                  <a:pt x="0" y="0"/>
                </a:lnTo>
                <a:lnTo>
                  <a:pt x="0" y="15014"/>
                </a:lnTo>
                <a:lnTo>
                  <a:pt x="106787" y="15014"/>
                </a:lnTo>
                <a:lnTo>
                  <a:pt x="106787" y="0"/>
                </a:lnTo>
                <a:close/>
              </a:path>
            </a:pathLst>
          </a:custGeom>
          <a:solidFill>
            <a:srgbClr val="1F6FC1"/>
          </a:solidFill>
        </p:spPr>
        <p:txBody>
          <a:bodyPr wrap="square" lIns="0" tIns="0" rIns="0" bIns="0" rtlCol="0"/>
          <a:lstStyle/>
          <a:p/>
        </p:txBody>
      </p:sp>
      <p:sp>
        <p:nvSpPr>
          <p:cNvPr id="32" name="object 32"/>
          <p:cNvSpPr/>
          <p:nvPr/>
        </p:nvSpPr>
        <p:spPr>
          <a:xfrm>
            <a:off x="1411224" y="3438144"/>
            <a:ext cx="745236" cy="219455"/>
          </a:xfrm>
          <a:prstGeom prst="rect">
            <a:avLst/>
          </a:prstGeom>
          <a:blipFill>
            <a:blip r:embed="rId15" cstate="print"/>
            <a:stretch>
              <a:fillRect/>
            </a:stretch>
          </a:blipFill>
        </p:spPr>
        <p:txBody>
          <a:bodyPr wrap="square" lIns="0" tIns="0" rIns="0" bIns="0" rtlCol="0"/>
          <a:lstStyle/>
          <a:p/>
        </p:txBody>
      </p:sp>
      <p:sp>
        <p:nvSpPr>
          <p:cNvPr id="33" name="object 33"/>
          <p:cNvSpPr/>
          <p:nvPr/>
        </p:nvSpPr>
        <p:spPr>
          <a:xfrm>
            <a:off x="837768" y="3724459"/>
            <a:ext cx="163830" cy="74295"/>
          </a:xfrm>
          <a:custGeom>
            <a:avLst/>
            <a:gdLst/>
            <a:ahLst/>
            <a:cxnLst/>
            <a:rect l="l" t="t" r="r" b="b"/>
            <a:pathLst>
              <a:path w="163830" h="74295">
                <a:moveTo>
                  <a:pt x="90661" y="0"/>
                </a:moveTo>
                <a:lnTo>
                  <a:pt x="53407" y="9710"/>
                </a:lnTo>
                <a:lnTo>
                  <a:pt x="21626" y="33849"/>
                </a:lnTo>
                <a:lnTo>
                  <a:pt x="0" y="74104"/>
                </a:lnTo>
                <a:lnTo>
                  <a:pt x="2488" y="73083"/>
                </a:lnTo>
                <a:lnTo>
                  <a:pt x="5245" y="72912"/>
                </a:lnTo>
                <a:lnTo>
                  <a:pt x="12195" y="72912"/>
                </a:lnTo>
                <a:lnTo>
                  <a:pt x="52518" y="66247"/>
                </a:lnTo>
                <a:lnTo>
                  <a:pt x="54791" y="62475"/>
                </a:lnTo>
                <a:lnTo>
                  <a:pt x="56282" y="62475"/>
                </a:lnTo>
                <a:lnTo>
                  <a:pt x="73043" y="49953"/>
                </a:lnTo>
                <a:lnTo>
                  <a:pt x="92950" y="44617"/>
                </a:lnTo>
                <a:lnTo>
                  <a:pt x="152168" y="44617"/>
                </a:lnTo>
                <a:lnTo>
                  <a:pt x="162258" y="34503"/>
                </a:lnTo>
                <a:lnTo>
                  <a:pt x="163355" y="24996"/>
                </a:lnTo>
                <a:lnTo>
                  <a:pt x="128831" y="5000"/>
                </a:lnTo>
                <a:lnTo>
                  <a:pt x="90661" y="0"/>
                </a:lnTo>
                <a:close/>
              </a:path>
              <a:path w="163830" h="74295">
                <a:moveTo>
                  <a:pt x="12195" y="72912"/>
                </a:moveTo>
                <a:lnTo>
                  <a:pt x="5245" y="72912"/>
                </a:lnTo>
                <a:lnTo>
                  <a:pt x="7838" y="73633"/>
                </a:lnTo>
                <a:lnTo>
                  <a:pt x="12195" y="72912"/>
                </a:lnTo>
                <a:close/>
              </a:path>
              <a:path w="163830" h="74295">
                <a:moveTo>
                  <a:pt x="56282" y="62475"/>
                </a:moveTo>
                <a:lnTo>
                  <a:pt x="54791" y="62475"/>
                </a:lnTo>
                <a:lnTo>
                  <a:pt x="55967" y="62711"/>
                </a:lnTo>
                <a:lnTo>
                  <a:pt x="56282" y="62475"/>
                </a:lnTo>
                <a:close/>
              </a:path>
              <a:path w="163830" h="74295">
                <a:moveTo>
                  <a:pt x="152168" y="44617"/>
                </a:moveTo>
                <a:lnTo>
                  <a:pt x="92950" y="44617"/>
                </a:lnTo>
                <a:lnTo>
                  <a:pt x="113433" y="46875"/>
                </a:lnTo>
                <a:lnTo>
                  <a:pt x="132236" y="56897"/>
                </a:lnTo>
                <a:lnTo>
                  <a:pt x="139918" y="56897"/>
                </a:lnTo>
                <a:lnTo>
                  <a:pt x="152168" y="44617"/>
                </a:lnTo>
                <a:close/>
              </a:path>
            </a:pathLst>
          </a:custGeom>
          <a:solidFill>
            <a:srgbClr val="EA4335"/>
          </a:solidFill>
        </p:spPr>
        <p:txBody>
          <a:bodyPr wrap="square" lIns="0" tIns="0" rIns="0" bIns="0" rtlCol="0"/>
          <a:lstStyle/>
          <a:p/>
        </p:txBody>
      </p:sp>
      <p:sp>
        <p:nvSpPr>
          <p:cNvPr id="34" name="object 34"/>
          <p:cNvSpPr/>
          <p:nvPr/>
        </p:nvSpPr>
        <p:spPr>
          <a:xfrm>
            <a:off x="929245" y="3749535"/>
            <a:ext cx="134620" cy="182245"/>
          </a:xfrm>
          <a:custGeom>
            <a:avLst/>
            <a:gdLst/>
            <a:ahLst/>
            <a:cxnLst/>
            <a:rect l="l" t="t" r="r" b="b"/>
            <a:pathLst>
              <a:path w="134619" h="182245">
                <a:moveTo>
                  <a:pt x="72271" y="0"/>
                </a:moveTo>
                <a:lnTo>
                  <a:pt x="40917" y="31429"/>
                </a:lnTo>
                <a:lnTo>
                  <a:pt x="49744" y="40517"/>
                </a:lnTo>
                <a:lnTo>
                  <a:pt x="56231" y="51226"/>
                </a:lnTo>
                <a:lnTo>
                  <a:pt x="60176" y="63115"/>
                </a:lnTo>
                <a:lnTo>
                  <a:pt x="61346" y="75429"/>
                </a:lnTo>
                <a:lnTo>
                  <a:pt x="61376" y="81322"/>
                </a:lnTo>
                <a:lnTo>
                  <a:pt x="72237" y="83521"/>
                </a:lnTo>
                <a:lnTo>
                  <a:pt x="81107" y="89516"/>
                </a:lnTo>
                <a:lnTo>
                  <a:pt x="87088" y="98407"/>
                </a:lnTo>
                <a:lnTo>
                  <a:pt x="89281" y="109294"/>
                </a:lnTo>
                <a:lnTo>
                  <a:pt x="87088" y="120181"/>
                </a:lnTo>
                <a:lnTo>
                  <a:pt x="81107" y="129072"/>
                </a:lnTo>
                <a:lnTo>
                  <a:pt x="72237" y="135067"/>
                </a:lnTo>
                <a:lnTo>
                  <a:pt x="61376" y="137265"/>
                </a:lnTo>
                <a:lnTo>
                  <a:pt x="5565" y="137265"/>
                </a:lnTo>
                <a:lnTo>
                  <a:pt x="0" y="142922"/>
                </a:lnTo>
                <a:lnTo>
                  <a:pt x="81" y="176554"/>
                </a:lnTo>
                <a:lnTo>
                  <a:pt x="5565" y="182051"/>
                </a:lnTo>
                <a:lnTo>
                  <a:pt x="61376" y="182051"/>
                </a:lnTo>
                <a:lnTo>
                  <a:pt x="89795" y="176473"/>
                </a:lnTo>
                <a:lnTo>
                  <a:pt x="112864" y="161142"/>
                </a:lnTo>
                <a:lnTo>
                  <a:pt x="128598" y="138138"/>
                </a:lnTo>
                <a:lnTo>
                  <a:pt x="134522" y="109864"/>
                </a:lnTo>
                <a:lnTo>
                  <a:pt x="132446" y="92001"/>
                </a:lnTo>
                <a:lnTo>
                  <a:pt x="126183" y="75429"/>
                </a:lnTo>
                <a:lnTo>
                  <a:pt x="116110" y="60866"/>
                </a:lnTo>
                <a:lnTo>
                  <a:pt x="102606" y="49029"/>
                </a:lnTo>
                <a:lnTo>
                  <a:pt x="97762" y="35204"/>
                </a:lnTo>
                <a:lnTo>
                  <a:pt x="91010" y="22294"/>
                </a:lnTo>
                <a:lnTo>
                  <a:pt x="82473" y="10494"/>
                </a:lnTo>
                <a:lnTo>
                  <a:pt x="72271" y="0"/>
                </a:lnTo>
                <a:close/>
              </a:path>
            </a:pathLst>
          </a:custGeom>
          <a:solidFill>
            <a:srgbClr val="4285F4"/>
          </a:solidFill>
        </p:spPr>
        <p:txBody>
          <a:bodyPr wrap="square" lIns="0" tIns="0" rIns="0" bIns="0" rtlCol="0"/>
          <a:lstStyle/>
          <a:p/>
        </p:txBody>
      </p:sp>
      <p:sp>
        <p:nvSpPr>
          <p:cNvPr id="35" name="object 35"/>
          <p:cNvSpPr/>
          <p:nvPr/>
        </p:nvSpPr>
        <p:spPr>
          <a:xfrm>
            <a:off x="835103" y="3883972"/>
            <a:ext cx="99695" cy="47625"/>
          </a:xfrm>
          <a:custGeom>
            <a:avLst/>
            <a:gdLst/>
            <a:ahLst/>
            <a:cxnLst/>
            <a:rect l="l" t="t" r="r" b="b"/>
            <a:pathLst>
              <a:path w="99694" h="47625">
                <a:moveTo>
                  <a:pt x="32294" y="0"/>
                </a:moveTo>
                <a:lnTo>
                  <a:pt x="24377" y="2514"/>
                </a:lnTo>
                <a:lnTo>
                  <a:pt x="1959" y="24828"/>
                </a:lnTo>
                <a:lnTo>
                  <a:pt x="0" y="32686"/>
                </a:lnTo>
                <a:lnTo>
                  <a:pt x="9945" y="39007"/>
                </a:lnTo>
                <a:lnTo>
                  <a:pt x="20711" y="43599"/>
                </a:lnTo>
                <a:lnTo>
                  <a:pt x="32075" y="46388"/>
                </a:lnTo>
                <a:lnTo>
                  <a:pt x="43817" y="47300"/>
                </a:lnTo>
                <a:lnTo>
                  <a:pt x="99628" y="47300"/>
                </a:lnTo>
                <a:lnTo>
                  <a:pt x="99628" y="2514"/>
                </a:lnTo>
                <a:lnTo>
                  <a:pt x="39839" y="2513"/>
                </a:lnTo>
                <a:lnTo>
                  <a:pt x="35913" y="1655"/>
                </a:lnTo>
                <a:lnTo>
                  <a:pt x="32294" y="0"/>
                </a:lnTo>
                <a:close/>
              </a:path>
            </a:pathLst>
          </a:custGeom>
          <a:solidFill>
            <a:srgbClr val="34A852"/>
          </a:solidFill>
        </p:spPr>
        <p:txBody>
          <a:bodyPr wrap="square" lIns="0" tIns="0" rIns="0" bIns="0" rtlCol="0"/>
          <a:lstStyle/>
          <a:p/>
        </p:txBody>
      </p:sp>
      <p:sp>
        <p:nvSpPr>
          <p:cNvPr id="36" name="object 36"/>
          <p:cNvSpPr/>
          <p:nvPr/>
        </p:nvSpPr>
        <p:spPr>
          <a:xfrm>
            <a:off x="806771" y="3785992"/>
            <a:ext cx="130175" cy="130810"/>
          </a:xfrm>
          <a:custGeom>
            <a:avLst/>
            <a:gdLst/>
            <a:ahLst/>
            <a:cxnLst/>
            <a:rect l="l" t="t" r="r" b="b"/>
            <a:pathLst>
              <a:path w="130175" h="130810">
                <a:moveTo>
                  <a:pt x="72150" y="0"/>
                </a:moveTo>
                <a:lnTo>
                  <a:pt x="20952" y="21617"/>
                </a:lnTo>
                <a:lnTo>
                  <a:pt x="0" y="73190"/>
                </a:lnTo>
                <a:lnTo>
                  <a:pt x="1987" y="89676"/>
                </a:lnTo>
                <a:lnTo>
                  <a:pt x="7562" y="105094"/>
                </a:lnTo>
                <a:lnTo>
                  <a:pt x="16438" y="118870"/>
                </a:lnTo>
                <a:lnTo>
                  <a:pt x="28332" y="130429"/>
                </a:lnTo>
                <a:lnTo>
                  <a:pt x="60705" y="97979"/>
                </a:lnTo>
                <a:lnTo>
                  <a:pt x="51710" y="91493"/>
                </a:lnTo>
                <a:lnTo>
                  <a:pt x="46089" y="82369"/>
                </a:lnTo>
                <a:lnTo>
                  <a:pt x="62338" y="46320"/>
                </a:lnTo>
                <a:lnTo>
                  <a:pt x="72884" y="44518"/>
                </a:lnTo>
                <a:lnTo>
                  <a:pt x="114040" y="44518"/>
                </a:lnTo>
                <a:lnTo>
                  <a:pt x="129998" y="28521"/>
                </a:lnTo>
                <a:lnTo>
                  <a:pt x="118336" y="16438"/>
                </a:lnTo>
                <a:lnTo>
                  <a:pt x="104410" y="7461"/>
                </a:lnTo>
                <a:lnTo>
                  <a:pt x="88816" y="1884"/>
                </a:lnTo>
                <a:lnTo>
                  <a:pt x="72150" y="0"/>
                </a:lnTo>
                <a:close/>
              </a:path>
              <a:path w="130175" h="130810">
                <a:moveTo>
                  <a:pt x="114040" y="44518"/>
                </a:moveTo>
                <a:lnTo>
                  <a:pt x="72884" y="44518"/>
                </a:lnTo>
                <a:lnTo>
                  <a:pt x="83685" y="46999"/>
                </a:lnTo>
                <a:lnTo>
                  <a:pt x="89871" y="49801"/>
                </a:lnTo>
                <a:lnTo>
                  <a:pt x="94829" y="54765"/>
                </a:lnTo>
                <a:lnTo>
                  <a:pt x="97625" y="60972"/>
                </a:lnTo>
                <a:lnTo>
                  <a:pt x="114040" y="44518"/>
                </a:lnTo>
                <a:close/>
              </a:path>
            </a:pathLst>
          </a:custGeom>
          <a:solidFill>
            <a:srgbClr val="FABB04"/>
          </a:solidFill>
        </p:spPr>
        <p:txBody>
          <a:bodyPr wrap="square" lIns="0" tIns="0" rIns="0" bIns="0" rtlCol="0"/>
          <a:lstStyle/>
          <a:p/>
        </p:txBody>
      </p:sp>
      <p:sp>
        <p:nvSpPr>
          <p:cNvPr id="37" name="object 37"/>
          <p:cNvSpPr/>
          <p:nvPr/>
        </p:nvSpPr>
        <p:spPr>
          <a:xfrm>
            <a:off x="1139068" y="3754563"/>
            <a:ext cx="1054119" cy="187394"/>
          </a:xfrm>
          <a:prstGeom prst="rect">
            <a:avLst/>
          </a:prstGeom>
          <a:blipFill>
            <a:blip r:embed="rId16" cstate="print"/>
            <a:stretch>
              <a:fillRect/>
            </a:stretch>
          </a:blipFill>
        </p:spPr>
        <p:txBody>
          <a:bodyPr wrap="square" lIns="0" tIns="0" rIns="0" bIns="0" rtlCol="0"/>
          <a:lstStyle/>
          <a:p/>
        </p:txBody>
      </p:sp>
      <p:sp>
        <p:nvSpPr>
          <p:cNvPr id="38" name="object 38"/>
          <p:cNvSpPr/>
          <p:nvPr/>
        </p:nvSpPr>
        <p:spPr>
          <a:xfrm>
            <a:off x="768095" y="4300728"/>
            <a:ext cx="787908" cy="198119"/>
          </a:xfrm>
          <a:prstGeom prst="rect">
            <a:avLst/>
          </a:prstGeom>
          <a:blipFill>
            <a:blip r:embed="rId17" cstate="print"/>
            <a:stretch>
              <a:fillRect/>
            </a:stretch>
          </a:blipFill>
        </p:spPr>
        <p:txBody>
          <a:bodyPr wrap="square" lIns="0" tIns="0" rIns="0" bIns="0" rtlCol="0"/>
          <a:lstStyle/>
          <a:p/>
        </p:txBody>
      </p:sp>
      <p:sp>
        <p:nvSpPr>
          <p:cNvPr id="39" name="object 39"/>
          <p:cNvSpPr/>
          <p:nvPr/>
        </p:nvSpPr>
        <p:spPr>
          <a:xfrm>
            <a:off x="1389888" y="4005071"/>
            <a:ext cx="819912" cy="219456"/>
          </a:xfrm>
          <a:prstGeom prst="rect">
            <a:avLst/>
          </a:prstGeom>
          <a:blipFill>
            <a:blip r:embed="rId18" cstate="print"/>
            <a:stretch>
              <a:fillRect/>
            </a:stretch>
          </a:blipFill>
        </p:spPr>
        <p:txBody>
          <a:bodyPr wrap="square" lIns="0" tIns="0" rIns="0" bIns="0" rtlCol="0"/>
          <a:lstStyle/>
          <a:p/>
        </p:txBody>
      </p:sp>
      <p:sp>
        <p:nvSpPr>
          <p:cNvPr id="40" name="object 40"/>
          <p:cNvSpPr/>
          <p:nvPr/>
        </p:nvSpPr>
        <p:spPr>
          <a:xfrm>
            <a:off x="801623" y="4576571"/>
            <a:ext cx="626364" cy="219456"/>
          </a:xfrm>
          <a:prstGeom prst="rect">
            <a:avLst/>
          </a:prstGeom>
          <a:blipFill>
            <a:blip r:embed="rId19" cstate="print"/>
            <a:stretch>
              <a:fillRect/>
            </a:stretch>
          </a:blipFill>
        </p:spPr>
        <p:txBody>
          <a:bodyPr wrap="square" lIns="0" tIns="0" rIns="0" bIns="0" rtlCol="0"/>
          <a:lstStyle/>
          <a:p/>
        </p:txBody>
      </p:sp>
      <p:sp>
        <p:nvSpPr>
          <p:cNvPr id="41" name="object 41"/>
          <p:cNvSpPr/>
          <p:nvPr/>
        </p:nvSpPr>
        <p:spPr>
          <a:xfrm>
            <a:off x="1595627" y="4285488"/>
            <a:ext cx="612647" cy="219456"/>
          </a:xfrm>
          <a:prstGeom prst="rect">
            <a:avLst/>
          </a:prstGeom>
          <a:blipFill>
            <a:blip r:embed="rId20" cstate="print"/>
            <a:stretch>
              <a:fillRect/>
            </a:stretch>
          </a:blipFill>
        </p:spPr>
        <p:txBody>
          <a:bodyPr wrap="square" lIns="0" tIns="0" rIns="0" bIns="0" rtlCol="0"/>
          <a:lstStyle/>
          <a:p/>
        </p:txBody>
      </p:sp>
      <p:sp>
        <p:nvSpPr>
          <p:cNvPr id="42" name="object 42"/>
          <p:cNvSpPr/>
          <p:nvPr/>
        </p:nvSpPr>
        <p:spPr>
          <a:xfrm>
            <a:off x="1470660" y="4576571"/>
            <a:ext cx="786384" cy="219456"/>
          </a:xfrm>
          <a:prstGeom prst="rect">
            <a:avLst/>
          </a:prstGeom>
          <a:blipFill>
            <a:blip r:embed="rId21" cstate="print"/>
            <a:stretch>
              <a:fillRect/>
            </a:stretch>
          </a:blipFill>
        </p:spPr>
        <p:txBody>
          <a:bodyPr wrap="square" lIns="0" tIns="0" rIns="0" bIns="0" rtlCol="0"/>
          <a:lstStyle/>
          <a:p/>
        </p:txBody>
      </p:sp>
      <p:sp>
        <p:nvSpPr>
          <p:cNvPr id="43" name="object 43"/>
          <p:cNvSpPr/>
          <p:nvPr/>
        </p:nvSpPr>
        <p:spPr>
          <a:xfrm>
            <a:off x="792480" y="5137403"/>
            <a:ext cx="1170432" cy="219456"/>
          </a:xfrm>
          <a:prstGeom prst="rect">
            <a:avLst/>
          </a:prstGeom>
          <a:blipFill>
            <a:blip r:embed="rId22" cstate="print"/>
            <a:stretch>
              <a:fillRect/>
            </a:stretch>
          </a:blipFill>
        </p:spPr>
        <p:txBody>
          <a:bodyPr wrap="square" lIns="0" tIns="0" rIns="0" bIns="0" rtlCol="0"/>
          <a:lstStyle/>
          <a:p/>
        </p:txBody>
      </p:sp>
      <p:sp>
        <p:nvSpPr>
          <p:cNvPr id="44" name="object 44"/>
          <p:cNvSpPr/>
          <p:nvPr/>
        </p:nvSpPr>
        <p:spPr>
          <a:xfrm>
            <a:off x="786383" y="4866132"/>
            <a:ext cx="598932" cy="220980"/>
          </a:xfrm>
          <a:prstGeom prst="rect">
            <a:avLst/>
          </a:prstGeom>
          <a:blipFill>
            <a:blip r:embed="rId23" cstate="print"/>
            <a:stretch>
              <a:fillRect/>
            </a:stretch>
          </a:blipFill>
        </p:spPr>
        <p:txBody>
          <a:bodyPr wrap="square" lIns="0" tIns="0" rIns="0" bIns="0" rtlCol="0"/>
          <a:lstStyle/>
          <a:p/>
        </p:txBody>
      </p:sp>
      <p:sp>
        <p:nvSpPr>
          <p:cNvPr id="45" name="object 45"/>
          <p:cNvSpPr/>
          <p:nvPr/>
        </p:nvSpPr>
        <p:spPr>
          <a:xfrm>
            <a:off x="1405127" y="4864608"/>
            <a:ext cx="559308" cy="219456"/>
          </a:xfrm>
          <a:prstGeom prst="rect">
            <a:avLst/>
          </a:prstGeom>
          <a:blipFill>
            <a:blip r:embed="rId24" cstate="print"/>
            <a:stretch>
              <a:fillRect/>
            </a:stretch>
          </a:blipFill>
        </p:spPr>
        <p:txBody>
          <a:bodyPr wrap="square" lIns="0" tIns="0" rIns="0" bIns="0" rtlCol="0"/>
          <a:lstStyle/>
          <a:p/>
        </p:txBody>
      </p:sp>
      <p:sp>
        <p:nvSpPr>
          <p:cNvPr id="46" name="object 46"/>
          <p:cNvSpPr/>
          <p:nvPr/>
        </p:nvSpPr>
        <p:spPr>
          <a:xfrm>
            <a:off x="1978151" y="4853940"/>
            <a:ext cx="262127" cy="219456"/>
          </a:xfrm>
          <a:prstGeom prst="rect">
            <a:avLst/>
          </a:prstGeom>
          <a:blipFill>
            <a:blip r:embed="rId25" cstate="print"/>
            <a:stretch>
              <a:fillRect/>
            </a:stretch>
          </a:blipFill>
        </p:spPr>
        <p:txBody>
          <a:bodyPr wrap="square" lIns="0" tIns="0" rIns="0" bIns="0" rtlCol="0"/>
          <a:lstStyle/>
          <a:p/>
        </p:txBody>
      </p:sp>
      <p:sp>
        <p:nvSpPr>
          <p:cNvPr id="47" name="object 47"/>
          <p:cNvSpPr/>
          <p:nvPr/>
        </p:nvSpPr>
        <p:spPr>
          <a:xfrm>
            <a:off x="762000" y="5364479"/>
            <a:ext cx="794004" cy="198119"/>
          </a:xfrm>
          <a:prstGeom prst="rect">
            <a:avLst/>
          </a:prstGeom>
          <a:blipFill>
            <a:blip r:embed="rId26" cstate="print"/>
            <a:stretch>
              <a:fillRect/>
            </a:stretch>
          </a:blipFill>
        </p:spPr>
        <p:txBody>
          <a:bodyPr wrap="square" lIns="0" tIns="0" rIns="0" bIns="0" rtlCol="0"/>
          <a:lstStyle/>
          <a:p/>
        </p:txBody>
      </p:sp>
      <p:sp>
        <p:nvSpPr>
          <p:cNvPr id="48" name="object 48"/>
          <p:cNvSpPr/>
          <p:nvPr/>
        </p:nvSpPr>
        <p:spPr>
          <a:xfrm>
            <a:off x="1562100" y="5338571"/>
            <a:ext cx="669036" cy="219456"/>
          </a:xfrm>
          <a:prstGeom prst="rect">
            <a:avLst/>
          </a:prstGeom>
          <a:blipFill>
            <a:blip r:embed="rId27" cstate="print"/>
            <a:stretch>
              <a:fillRect/>
            </a:stretch>
          </a:blipFill>
        </p:spPr>
        <p:txBody>
          <a:bodyPr wrap="square" lIns="0" tIns="0" rIns="0" bIns="0" rtlCol="0"/>
          <a:lstStyle/>
          <a:p/>
        </p:txBody>
      </p:sp>
      <p:sp>
        <p:nvSpPr>
          <p:cNvPr id="49" name="object 49"/>
          <p:cNvSpPr/>
          <p:nvPr/>
        </p:nvSpPr>
        <p:spPr>
          <a:xfrm>
            <a:off x="2902457" y="1244346"/>
            <a:ext cx="3820795" cy="2312035"/>
          </a:xfrm>
          <a:custGeom>
            <a:avLst/>
            <a:gdLst/>
            <a:ahLst/>
            <a:cxnLst/>
            <a:rect l="l" t="t" r="r" b="b"/>
            <a:pathLst>
              <a:path w="3820795" h="2312035">
                <a:moveTo>
                  <a:pt x="0" y="40893"/>
                </a:moveTo>
                <a:lnTo>
                  <a:pt x="3210" y="24967"/>
                </a:lnTo>
                <a:lnTo>
                  <a:pt x="11969" y="11969"/>
                </a:lnTo>
                <a:lnTo>
                  <a:pt x="24967" y="3210"/>
                </a:lnTo>
                <a:lnTo>
                  <a:pt x="40893" y="0"/>
                </a:lnTo>
                <a:lnTo>
                  <a:pt x="3779774" y="0"/>
                </a:lnTo>
                <a:lnTo>
                  <a:pt x="3795700" y="3210"/>
                </a:lnTo>
                <a:lnTo>
                  <a:pt x="3808698" y="11969"/>
                </a:lnTo>
                <a:lnTo>
                  <a:pt x="3817457" y="24967"/>
                </a:lnTo>
                <a:lnTo>
                  <a:pt x="3820668" y="40893"/>
                </a:lnTo>
                <a:lnTo>
                  <a:pt x="3820668" y="2271014"/>
                </a:lnTo>
                <a:lnTo>
                  <a:pt x="3817457" y="2286940"/>
                </a:lnTo>
                <a:lnTo>
                  <a:pt x="3808698" y="2299938"/>
                </a:lnTo>
                <a:lnTo>
                  <a:pt x="3795700" y="2308697"/>
                </a:lnTo>
                <a:lnTo>
                  <a:pt x="3779774" y="2311907"/>
                </a:lnTo>
                <a:lnTo>
                  <a:pt x="40893" y="2311907"/>
                </a:lnTo>
                <a:lnTo>
                  <a:pt x="24967" y="2308697"/>
                </a:lnTo>
                <a:lnTo>
                  <a:pt x="11969" y="2299938"/>
                </a:lnTo>
                <a:lnTo>
                  <a:pt x="3210" y="2286940"/>
                </a:lnTo>
                <a:lnTo>
                  <a:pt x="0" y="2271014"/>
                </a:lnTo>
                <a:lnTo>
                  <a:pt x="0" y="40893"/>
                </a:lnTo>
                <a:close/>
              </a:path>
            </a:pathLst>
          </a:custGeom>
          <a:ln w="19812">
            <a:solidFill>
              <a:srgbClr val="9DD2E8"/>
            </a:solidFill>
          </a:ln>
        </p:spPr>
        <p:txBody>
          <a:bodyPr wrap="square" lIns="0" tIns="0" rIns="0" bIns="0" rtlCol="0"/>
          <a:lstStyle/>
          <a:p/>
        </p:txBody>
      </p:sp>
      <p:sp>
        <p:nvSpPr>
          <p:cNvPr id="50" name="object 50"/>
          <p:cNvSpPr/>
          <p:nvPr/>
        </p:nvSpPr>
        <p:spPr>
          <a:xfrm>
            <a:off x="2901695" y="1246632"/>
            <a:ext cx="137160" cy="2307590"/>
          </a:xfrm>
          <a:custGeom>
            <a:avLst/>
            <a:gdLst/>
            <a:ahLst/>
            <a:cxnLst/>
            <a:rect l="l" t="t" r="r" b="b"/>
            <a:pathLst>
              <a:path w="137160" h="2307590">
                <a:moveTo>
                  <a:pt x="129921" y="0"/>
                </a:moveTo>
                <a:lnTo>
                  <a:pt x="7239" y="0"/>
                </a:lnTo>
                <a:lnTo>
                  <a:pt x="0" y="7238"/>
                </a:lnTo>
                <a:lnTo>
                  <a:pt x="0" y="2300096"/>
                </a:lnTo>
                <a:lnTo>
                  <a:pt x="7239" y="2307335"/>
                </a:lnTo>
                <a:lnTo>
                  <a:pt x="129921" y="2307335"/>
                </a:lnTo>
                <a:lnTo>
                  <a:pt x="137160" y="2300096"/>
                </a:lnTo>
                <a:lnTo>
                  <a:pt x="137160" y="7238"/>
                </a:lnTo>
                <a:lnTo>
                  <a:pt x="129921" y="0"/>
                </a:lnTo>
                <a:close/>
              </a:path>
            </a:pathLst>
          </a:custGeom>
          <a:solidFill>
            <a:srgbClr val="9DD2E8"/>
          </a:solidFill>
        </p:spPr>
        <p:txBody>
          <a:bodyPr wrap="square" lIns="0" tIns="0" rIns="0" bIns="0" rtlCol="0"/>
          <a:lstStyle/>
          <a:p/>
        </p:txBody>
      </p:sp>
      <p:sp>
        <p:nvSpPr>
          <p:cNvPr id="51" name="object 51"/>
          <p:cNvSpPr txBox="1"/>
          <p:nvPr/>
        </p:nvSpPr>
        <p:spPr>
          <a:xfrm>
            <a:off x="2894457" y="1938909"/>
            <a:ext cx="152400" cy="927100"/>
          </a:xfrm>
          <a:prstGeom prst="rect">
            <a:avLst/>
          </a:prstGeom>
        </p:spPr>
        <p:txBody>
          <a:bodyPr wrap="square" lIns="0" tIns="0" rIns="0" bIns="0" rtlCol="0" vert="horz">
            <a:spAutoFit/>
          </a:bodyPr>
          <a:lstStyle/>
          <a:p>
            <a:pPr algn="just" marL="12700" marR="5080">
              <a:lnSpc>
                <a:spcPct val="100000"/>
              </a:lnSpc>
            </a:pPr>
            <a:r>
              <a:rPr dirty="0" sz="1000" spc="-5">
                <a:solidFill>
                  <a:srgbClr val="F9F9F9"/>
                </a:solidFill>
                <a:latin typeface="微软雅黑"/>
                <a:cs typeface="微软雅黑"/>
              </a:rPr>
              <a:t>金  融  科  技  公  司</a:t>
            </a:r>
            <a:endParaRPr sz="1000">
              <a:latin typeface="微软雅黑"/>
              <a:cs typeface="微软雅黑"/>
            </a:endParaRPr>
          </a:p>
        </p:txBody>
      </p:sp>
      <p:sp>
        <p:nvSpPr>
          <p:cNvPr id="52" name="object 52"/>
          <p:cNvSpPr/>
          <p:nvPr/>
        </p:nvSpPr>
        <p:spPr>
          <a:xfrm>
            <a:off x="2901695" y="3610355"/>
            <a:ext cx="137160" cy="734695"/>
          </a:xfrm>
          <a:custGeom>
            <a:avLst/>
            <a:gdLst/>
            <a:ahLst/>
            <a:cxnLst/>
            <a:rect l="l" t="t" r="r" b="b"/>
            <a:pathLst>
              <a:path w="137160" h="734695">
                <a:moveTo>
                  <a:pt x="129921" y="0"/>
                </a:moveTo>
                <a:lnTo>
                  <a:pt x="7239" y="0"/>
                </a:lnTo>
                <a:lnTo>
                  <a:pt x="0" y="7239"/>
                </a:lnTo>
                <a:lnTo>
                  <a:pt x="0" y="727329"/>
                </a:lnTo>
                <a:lnTo>
                  <a:pt x="7239" y="734568"/>
                </a:lnTo>
                <a:lnTo>
                  <a:pt x="129921" y="734568"/>
                </a:lnTo>
                <a:lnTo>
                  <a:pt x="137160" y="727329"/>
                </a:lnTo>
                <a:lnTo>
                  <a:pt x="137160" y="7239"/>
                </a:lnTo>
                <a:lnTo>
                  <a:pt x="129921" y="0"/>
                </a:lnTo>
                <a:close/>
              </a:path>
            </a:pathLst>
          </a:custGeom>
          <a:solidFill>
            <a:srgbClr val="9DD2E8"/>
          </a:solidFill>
        </p:spPr>
        <p:txBody>
          <a:bodyPr wrap="square" lIns="0" tIns="0" rIns="0" bIns="0" rtlCol="0"/>
          <a:lstStyle/>
          <a:p/>
        </p:txBody>
      </p:sp>
      <p:sp>
        <p:nvSpPr>
          <p:cNvPr id="53" name="object 53"/>
          <p:cNvSpPr txBox="1"/>
          <p:nvPr/>
        </p:nvSpPr>
        <p:spPr>
          <a:xfrm>
            <a:off x="2894457" y="3592448"/>
            <a:ext cx="15240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互</a:t>
            </a:r>
            <a:endParaRPr sz="1000">
              <a:latin typeface="微软雅黑"/>
              <a:cs typeface="微软雅黑"/>
            </a:endParaRPr>
          </a:p>
        </p:txBody>
      </p:sp>
      <p:sp>
        <p:nvSpPr>
          <p:cNvPr id="54" name="object 54"/>
          <p:cNvSpPr/>
          <p:nvPr/>
        </p:nvSpPr>
        <p:spPr>
          <a:xfrm>
            <a:off x="2902457" y="3611117"/>
            <a:ext cx="3820795" cy="736600"/>
          </a:xfrm>
          <a:custGeom>
            <a:avLst/>
            <a:gdLst/>
            <a:ahLst/>
            <a:cxnLst/>
            <a:rect l="l" t="t" r="r" b="b"/>
            <a:pathLst>
              <a:path w="3820795" h="736600">
                <a:moveTo>
                  <a:pt x="0" y="30352"/>
                </a:moveTo>
                <a:lnTo>
                  <a:pt x="2385" y="18538"/>
                </a:lnTo>
                <a:lnTo>
                  <a:pt x="8890" y="8889"/>
                </a:lnTo>
                <a:lnTo>
                  <a:pt x="18538" y="2385"/>
                </a:lnTo>
                <a:lnTo>
                  <a:pt x="30353" y="0"/>
                </a:lnTo>
                <a:lnTo>
                  <a:pt x="3790315" y="0"/>
                </a:lnTo>
                <a:lnTo>
                  <a:pt x="3802129" y="2385"/>
                </a:lnTo>
                <a:lnTo>
                  <a:pt x="3811778" y="8889"/>
                </a:lnTo>
                <a:lnTo>
                  <a:pt x="3818282" y="18538"/>
                </a:lnTo>
                <a:lnTo>
                  <a:pt x="3820668" y="30352"/>
                </a:lnTo>
                <a:lnTo>
                  <a:pt x="3820668" y="705738"/>
                </a:lnTo>
                <a:lnTo>
                  <a:pt x="3818282" y="717553"/>
                </a:lnTo>
                <a:lnTo>
                  <a:pt x="3811778" y="727201"/>
                </a:lnTo>
                <a:lnTo>
                  <a:pt x="3802129" y="733706"/>
                </a:lnTo>
                <a:lnTo>
                  <a:pt x="3790315" y="736091"/>
                </a:lnTo>
                <a:lnTo>
                  <a:pt x="30353" y="736091"/>
                </a:lnTo>
                <a:lnTo>
                  <a:pt x="18538" y="733706"/>
                </a:lnTo>
                <a:lnTo>
                  <a:pt x="8889" y="727201"/>
                </a:lnTo>
                <a:lnTo>
                  <a:pt x="2385" y="717553"/>
                </a:lnTo>
                <a:lnTo>
                  <a:pt x="0" y="705738"/>
                </a:lnTo>
                <a:lnTo>
                  <a:pt x="0" y="30352"/>
                </a:lnTo>
                <a:close/>
              </a:path>
            </a:pathLst>
          </a:custGeom>
          <a:ln w="19812">
            <a:solidFill>
              <a:srgbClr val="9DD2E8"/>
            </a:solidFill>
          </a:ln>
        </p:spPr>
        <p:txBody>
          <a:bodyPr wrap="square" lIns="0" tIns="0" rIns="0" bIns="0" rtlCol="0"/>
          <a:lstStyle/>
          <a:p/>
        </p:txBody>
      </p:sp>
      <p:sp>
        <p:nvSpPr>
          <p:cNvPr id="55" name="object 55"/>
          <p:cNvSpPr/>
          <p:nvPr/>
        </p:nvSpPr>
        <p:spPr>
          <a:xfrm>
            <a:off x="3015995" y="3663696"/>
            <a:ext cx="787907" cy="394715"/>
          </a:xfrm>
          <a:prstGeom prst="rect">
            <a:avLst/>
          </a:prstGeom>
          <a:blipFill>
            <a:blip r:embed="rId28" cstate="print"/>
            <a:stretch>
              <a:fillRect/>
            </a:stretch>
          </a:blipFill>
        </p:spPr>
        <p:txBody>
          <a:bodyPr wrap="square" lIns="0" tIns="0" rIns="0" bIns="0" rtlCol="0"/>
          <a:lstStyle/>
          <a:p/>
        </p:txBody>
      </p:sp>
      <p:sp>
        <p:nvSpPr>
          <p:cNvPr id="56" name="object 56"/>
          <p:cNvSpPr/>
          <p:nvPr/>
        </p:nvSpPr>
        <p:spPr>
          <a:xfrm>
            <a:off x="3988308" y="3723132"/>
            <a:ext cx="1130808" cy="225551"/>
          </a:xfrm>
          <a:prstGeom prst="rect">
            <a:avLst/>
          </a:prstGeom>
          <a:blipFill>
            <a:blip r:embed="rId29" cstate="print"/>
            <a:stretch>
              <a:fillRect/>
            </a:stretch>
          </a:blipFill>
        </p:spPr>
        <p:txBody>
          <a:bodyPr wrap="square" lIns="0" tIns="0" rIns="0" bIns="0" rtlCol="0"/>
          <a:lstStyle/>
          <a:p/>
        </p:txBody>
      </p:sp>
      <p:sp>
        <p:nvSpPr>
          <p:cNvPr id="57" name="object 57"/>
          <p:cNvSpPr/>
          <p:nvPr/>
        </p:nvSpPr>
        <p:spPr>
          <a:xfrm>
            <a:off x="3076955" y="4020311"/>
            <a:ext cx="848868" cy="234695"/>
          </a:xfrm>
          <a:prstGeom prst="rect">
            <a:avLst/>
          </a:prstGeom>
          <a:blipFill>
            <a:blip r:embed="rId30" cstate="print"/>
            <a:stretch>
              <a:fillRect/>
            </a:stretch>
          </a:blipFill>
        </p:spPr>
        <p:txBody>
          <a:bodyPr wrap="square" lIns="0" tIns="0" rIns="0" bIns="0" rtlCol="0"/>
          <a:lstStyle/>
          <a:p/>
        </p:txBody>
      </p:sp>
      <p:sp>
        <p:nvSpPr>
          <p:cNvPr id="58" name="object 58"/>
          <p:cNvSpPr/>
          <p:nvPr/>
        </p:nvSpPr>
        <p:spPr>
          <a:xfrm>
            <a:off x="3979164" y="4079747"/>
            <a:ext cx="1516380" cy="131063"/>
          </a:xfrm>
          <a:prstGeom prst="rect">
            <a:avLst/>
          </a:prstGeom>
          <a:blipFill>
            <a:blip r:embed="rId31" cstate="print"/>
            <a:stretch>
              <a:fillRect/>
            </a:stretch>
          </a:blipFill>
        </p:spPr>
        <p:txBody>
          <a:bodyPr wrap="square" lIns="0" tIns="0" rIns="0" bIns="0" rtlCol="0"/>
          <a:lstStyle/>
          <a:p/>
        </p:txBody>
      </p:sp>
      <p:sp>
        <p:nvSpPr>
          <p:cNvPr id="59" name="object 59"/>
          <p:cNvSpPr/>
          <p:nvPr/>
        </p:nvSpPr>
        <p:spPr>
          <a:xfrm>
            <a:off x="5623559" y="3976115"/>
            <a:ext cx="990599" cy="263651"/>
          </a:xfrm>
          <a:prstGeom prst="rect">
            <a:avLst/>
          </a:prstGeom>
          <a:blipFill>
            <a:blip r:embed="rId32" cstate="print"/>
            <a:stretch>
              <a:fillRect/>
            </a:stretch>
          </a:blipFill>
        </p:spPr>
        <p:txBody>
          <a:bodyPr wrap="square" lIns="0" tIns="0" rIns="0" bIns="0" rtlCol="0"/>
          <a:lstStyle/>
          <a:p/>
        </p:txBody>
      </p:sp>
      <p:sp>
        <p:nvSpPr>
          <p:cNvPr id="60" name="object 60"/>
          <p:cNvSpPr/>
          <p:nvPr/>
        </p:nvSpPr>
        <p:spPr>
          <a:xfrm>
            <a:off x="5367528" y="3726179"/>
            <a:ext cx="1060703" cy="190500"/>
          </a:xfrm>
          <a:prstGeom prst="rect">
            <a:avLst/>
          </a:prstGeom>
          <a:blipFill>
            <a:blip r:embed="rId33" cstate="print"/>
            <a:stretch>
              <a:fillRect/>
            </a:stretch>
          </a:blipFill>
        </p:spPr>
        <p:txBody>
          <a:bodyPr wrap="square" lIns="0" tIns="0" rIns="0" bIns="0" rtlCol="0"/>
          <a:lstStyle/>
          <a:p/>
        </p:txBody>
      </p:sp>
      <p:sp>
        <p:nvSpPr>
          <p:cNvPr id="61" name="object 61"/>
          <p:cNvSpPr/>
          <p:nvPr/>
        </p:nvSpPr>
        <p:spPr>
          <a:xfrm>
            <a:off x="2901695" y="4398264"/>
            <a:ext cx="134620" cy="1146175"/>
          </a:xfrm>
          <a:custGeom>
            <a:avLst/>
            <a:gdLst/>
            <a:ahLst/>
            <a:cxnLst/>
            <a:rect l="l" t="t" r="r" b="b"/>
            <a:pathLst>
              <a:path w="134619" h="1146175">
                <a:moveTo>
                  <a:pt x="96774" y="0"/>
                </a:moveTo>
                <a:lnTo>
                  <a:pt x="37337" y="0"/>
                </a:lnTo>
                <a:lnTo>
                  <a:pt x="22770" y="2922"/>
                </a:lnTo>
                <a:lnTo>
                  <a:pt x="10906" y="10906"/>
                </a:lnTo>
                <a:lnTo>
                  <a:pt x="2922" y="22770"/>
                </a:lnTo>
                <a:lnTo>
                  <a:pt x="0" y="37337"/>
                </a:lnTo>
                <a:lnTo>
                  <a:pt x="0" y="1108710"/>
                </a:lnTo>
                <a:lnTo>
                  <a:pt x="2922" y="1123277"/>
                </a:lnTo>
                <a:lnTo>
                  <a:pt x="10906" y="1135141"/>
                </a:lnTo>
                <a:lnTo>
                  <a:pt x="22770" y="1143125"/>
                </a:lnTo>
                <a:lnTo>
                  <a:pt x="37337" y="1146048"/>
                </a:lnTo>
                <a:lnTo>
                  <a:pt x="96774" y="1146048"/>
                </a:lnTo>
                <a:lnTo>
                  <a:pt x="111341" y="1143125"/>
                </a:lnTo>
                <a:lnTo>
                  <a:pt x="123205" y="1135141"/>
                </a:lnTo>
                <a:lnTo>
                  <a:pt x="131189" y="1123277"/>
                </a:lnTo>
                <a:lnTo>
                  <a:pt x="134112" y="1108710"/>
                </a:lnTo>
                <a:lnTo>
                  <a:pt x="134112" y="37337"/>
                </a:lnTo>
                <a:lnTo>
                  <a:pt x="131189" y="22770"/>
                </a:lnTo>
                <a:lnTo>
                  <a:pt x="123205" y="10906"/>
                </a:lnTo>
                <a:lnTo>
                  <a:pt x="111341" y="2922"/>
                </a:lnTo>
                <a:lnTo>
                  <a:pt x="96774" y="0"/>
                </a:lnTo>
                <a:close/>
              </a:path>
            </a:pathLst>
          </a:custGeom>
          <a:solidFill>
            <a:srgbClr val="9DD2E8"/>
          </a:solidFill>
        </p:spPr>
        <p:txBody>
          <a:bodyPr wrap="square" lIns="0" tIns="0" rIns="0" bIns="0" rtlCol="0"/>
          <a:lstStyle/>
          <a:p/>
        </p:txBody>
      </p:sp>
      <p:sp>
        <p:nvSpPr>
          <p:cNvPr id="62" name="object 62"/>
          <p:cNvSpPr/>
          <p:nvPr/>
        </p:nvSpPr>
        <p:spPr>
          <a:xfrm>
            <a:off x="2902457" y="4397502"/>
            <a:ext cx="3820795" cy="1150620"/>
          </a:xfrm>
          <a:custGeom>
            <a:avLst/>
            <a:gdLst/>
            <a:ahLst/>
            <a:cxnLst/>
            <a:rect l="l" t="t" r="r" b="b"/>
            <a:pathLst>
              <a:path w="3820795" h="1150620">
                <a:moveTo>
                  <a:pt x="0" y="30353"/>
                </a:moveTo>
                <a:lnTo>
                  <a:pt x="2385" y="18538"/>
                </a:lnTo>
                <a:lnTo>
                  <a:pt x="8890" y="8890"/>
                </a:lnTo>
                <a:lnTo>
                  <a:pt x="18538" y="2385"/>
                </a:lnTo>
                <a:lnTo>
                  <a:pt x="30353" y="0"/>
                </a:lnTo>
                <a:lnTo>
                  <a:pt x="3790315" y="0"/>
                </a:lnTo>
                <a:lnTo>
                  <a:pt x="3802129" y="2385"/>
                </a:lnTo>
                <a:lnTo>
                  <a:pt x="3811778" y="8890"/>
                </a:lnTo>
                <a:lnTo>
                  <a:pt x="3818282" y="18538"/>
                </a:lnTo>
                <a:lnTo>
                  <a:pt x="3820668" y="30353"/>
                </a:lnTo>
                <a:lnTo>
                  <a:pt x="3820668" y="1120267"/>
                </a:lnTo>
                <a:lnTo>
                  <a:pt x="3818282" y="1132081"/>
                </a:lnTo>
                <a:lnTo>
                  <a:pt x="3811778" y="1141730"/>
                </a:lnTo>
                <a:lnTo>
                  <a:pt x="3802129" y="1148234"/>
                </a:lnTo>
                <a:lnTo>
                  <a:pt x="3790315" y="1150620"/>
                </a:lnTo>
                <a:lnTo>
                  <a:pt x="30353" y="1150620"/>
                </a:lnTo>
                <a:lnTo>
                  <a:pt x="18538" y="1148234"/>
                </a:lnTo>
                <a:lnTo>
                  <a:pt x="8889" y="1141730"/>
                </a:lnTo>
                <a:lnTo>
                  <a:pt x="2385" y="1132081"/>
                </a:lnTo>
                <a:lnTo>
                  <a:pt x="0" y="1120267"/>
                </a:lnTo>
                <a:lnTo>
                  <a:pt x="0" y="30353"/>
                </a:lnTo>
                <a:close/>
              </a:path>
            </a:pathLst>
          </a:custGeom>
          <a:ln w="19812">
            <a:solidFill>
              <a:srgbClr val="9DD2E8"/>
            </a:solidFill>
          </a:ln>
        </p:spPr>
        <p:txBody>
          <a:bodyPr wrap="square" lIns="0" tIns="0" rIns="0" bIns="0" rtlCol="0"/>
          <a:lstStyle/>
          <a:p/>
        </p:txBody>
      </p:sp>
      <p:sp>
        <p:nvSpPr>
          <p:cNvPr id="63" name="object 63"/>
          <p:cNvSpPr/>
          <p:nvPr/>
        </p:nvSpPr>
        <p:spPr>
          <a:xfrm>
            <a:off x="6010655" y="4998720"/>
            <a:ext cx="635507" cy="219456"/>
          </a:xfrm>
          <a:prstGeom prst="rect">
            <a:avLst/>
          </a:prstGeom>
          <a:blipFill>
            <a:blip r:embed="rId34" cstate="print"/>
            <a:stretch>
              <a:fillRect/>
            </a:stretch>
          </a:blipFill>
        </p:spPr>
        <p:txBody>
          <a:bodyPr wrap="square" lIns="0" tIns="0" rIns="0" bIns="0" rtlCol="0"/>
          <a:lstStyle/>
          <a:p/>
        </p:txBody>
      </p:sp>
      <p:sp>
        <p:nvSpPr>
          <p:cNvPr id="64" name="object 64"/>
          <p:cNvSpPr/>
          <p:nvPr/>
        </p:nvSpPr>
        <p:spPr>
          <a:xfrm>
            <a:off x="6106667" y="5259323"/>
            <a:ext cx="553212" cy="219456"/>
          </a:xfrm>
          <a:prstGeom prst="rect">
            <a:avLst/>
          </a:prstGeom>
          <a:blipFill>
            <a:blip r:embed="rId35" cstate="print"/>
            <a:stretch>
              <a:fillRect/>
            </a:stretch>
          </a:blipFill>
        </p:spPr>
        <p:txBody>
          <a:bodyPr wrap="square" lIns="0" tIns="0" rIns="0" bIns="0" rtlCol="0"/>
          <a:lstStyle/>
          <a:p/>
        </p:txBody>
      </p:sp>
      <p:sp>
        <p:nvSpPr>
          <p:cNvPr id="65" name="object 65"/>
          <p:cNvSpPr/>
          <p:nvPr/>
        </p:nvSpPr>
        <p:spPr>
          <a:xfrm>
            <a:off x="3820667" y="5274564"/>
            <a:ext cx="1167384" cy="179831"/>
          </a:xfrm>
          <a:prstGeom prst="rect">
            <a:avLst/>
          </a:prstGeom>
          <a:blipFill>
            <a:blip r:embed="rId36" cstate="print"/>
            <a:stretch>
              <a:fillRect/>
            </a:stretch>
          </a:blipFill>
        </p:spPr>
        <p:txBody>
          <a:bodyPr wrap="square" lIns="0" tIns="0" rIns="0" bIns="0" rtlCol="0"/>
          <a:lstStyle/>
          <a:p/>
        </p:txBody>
      </p:sp>
      <p:sp>
        <p:nvSpPr>
          <p:cNvPr id="66" name="object 66"/>
          <p:cNvSpPr/>
          <p:nvPr/>
        </p:nvSpPr>
        <p:spPr>
          <a:xfrm>
            <a:off x="3799332" y="4459223"/>
            <a:ext cx="426720" cy="219456"/>
          </a:xfrm>
          <a:prstGeom prst="rect">
            <a:avLst/>
          </a:prstGeom>
          <a:blipFill>
            <a:blip r:embed="rId37" cstate="print"/>
            <a:stretch>
              <a:fillRect/>
            </a:stretch>
          </a:blipFill>
        </p:spPr>
        <p:txBody>
          <a:bodyPr wrap="square" lIns="0" tIns="0" rIns="0" bIns="0" rtlCol="0"/>
          <a:lstStyle/>
          <a:p/>
        </p:txBody>
      </p:sp>
      <p:sp>
        <p:nvSpPr>
          <p:cNvPr id="67" name="object 67"/>
          <p:cNvSpPr/>
          <p:nvPr/>
        </p:nvSpPr>
        <p:spPr>
          <a:xfrm>
            <a:off x="4305300" y="4459223"/>
            <a:ext cx="667512" cy="219456"/>
          </a:xfrm>
          <a:prstGeom prst="rect">
            <a:avLst/>
          </a:prstGeom>
          <a:blipFill>
            <a:blip r:embed="rId38" cstate="print"/>
            <a:stretch>
              <a:fillRect/>
            </a:stretch>
          </a:blipFill>
        </p:spPr>
        <p:txBody>
          <a:bodyPr wrap="square" lIns="0" tIns="0" rIns="0" bIns="0" rtlCol="0"/>
          <a:lstStyle/>
          <a:p/>
        </p:txBody>
      </p:sp>
      <p:sp>
        <p:nvSpPr>
          <p:cNvPr id="68" name="object 68"/>
          <p:cNvSpPr/>
          <p:nvPr/>
        </p:nvSpPr>
        <p:spPr>
          <a:xfrm>
            <a:off x="5053584" y="4459223"/>
            <a:ext cx="701039" cy="219456"/>
          </a:xfrm>
          <a:prstGeom prst="rect">
            <a:avLst/>
          </a:prstGeom>
          <a:blipFill>
            <a:blip r:embed="rId39" cstate="print"/>
            <a:stretch>
              <a:fillRect/>
            </a:stretch>
          </a:blipFill>
        </p:spPr>
        <p:txBody>
          <a:bodyPr wrap="square" lIns="0" tIns="0" rIns="0" bIns="0" rtlCol="0"/>
          <a:lstStyle/>
          <a:p/>
        </p:txBody>
      </p:sp>
      <p:sp>
        <p:nvSpPr>
          <p:cNvPr id="69" name="object 69"/>
          <p:cNvSpPr/>
          <p:nvPr/>
        </p:nvSpPr>
        <p:spPr>
          <a:xfrm>
            <a:off x="5835396" y="4459223"/>
            <a:ext cx="859536" cy="219456"/>
          </a:xfrm>
          <a:prstGeom prst="rect">
            <a:avLst/>
          </a:prstGeom>
          <a:blipFill>
            <a:blip r:embed="rId40" cstate="print"/>
            <a:stretch>
              <a:fillRect/>
            </a:stretch>
          </a:blipFill>
        </p:spPr>
        <p:txBody>
          <a:bodyPr wrap="square" lIns="0" tIns="0" rIns="0" bIns="0" rtlCol="0"/>
          <a:lstStyle/>
          <a:p/>
        </p:txBody>
      </p:sp>
      <p:sp>
        <p:nvSpPr>
          <p:cNvPr id="70" name="object 70"/>
          <p:cNvSpPr/>
          <p:nvPr/>
        </p:nvSpPr>
        <p:spPr>
          <a:xfrm>
            <a:off x="3115055" y="4721352"/>
            <a:ext cx="795528" cy="211836"/>
          </a:xfrm>
          <a:prstGeom prst="rect">
            <a:avLst/>
          </a:prstGeom>
          <a:blipFill>
            <a:blip r:embed="rId41" cstate="print"/>
            <a:stretch>
              <a:fillRect/>
            </a:stretch>
          </a:blipFill>
        </p:spPr>
        <p:txBody>
          <a:bodyPr wrap="square" lIns="0" tIns="0" rIns="0" bIns="0" rtlCol="0"/>
          <a:lstStyle/>
          <a:p/>
        </p:txBody>
      </p:sp>
      <p:sp>
        <p:nvSpPr>
          <p:cNvPr id="71" name="object 71"/>
          <p:cNvSpPr/>
          <p:nvPr/>
        </p:nvSpPr>
        <p:spPr>
          <a:xfrm>
            <a:off x="4122420" y="4695444"/>
            <a:ext cx="678179" cy="219456"/>
          </a:xfrm>
          <a:prstGeom prst="rect">
            <a:avLst/>
          </a:prstGeom>
          <a:blipFill>
            <a:blip r:embed="rId42" cstate="print"/>
            <a:stretch>
              <a:fillRect/>
            </a:stretch>
          </a:blipFill>
        </p:spPr>
        <p:txBody>
          <a:bodyPr wrap="square" lIns="0" tIns="0" rIns="0" bIns="0" rtlCol="0"/>
          <a:lstStyle/>
          <a:p/>
        </p:txBody>
      </p:sp>
      <p:sp>
        <p:nvSpPr>
          <p:cNvPr id="72" name="object 72"/>
          <p:cNvSpPr/>
          <p:nvPr/>
        </p:nvSpPr>
        <p:spPr>
          <a:xfrm>
            <a:off x="5017515" y="4722876"/>
            <a:ext cx="740130" cy="193548"/>
          </a:xfrm>
          <a:prstGeom prst="rect">
            <a:avLst/>
          </a:prstGeom>
          <a:blipFill>
            <a:blip r:embed="rId43" cstate="print"/>
            <a:stretch>
              <a:fillRect/>
            </a:stretch>
          </a:blipFill>
        </p:spPr>
        <p:txBody>
          <a:bodyPr wrap="square" lIns="0" tIns="0" rIns="0" bIns="0" rtlCol="0"/>
          <a:lstStyle/>
          <a:p/>
        </p:txBody>
      </p:sp>
      <p:sp>
        <p:nvSpPr>
          <p:cNvPr id="73" name="object 73"/>
          <p:cNvSpPr/>
          <p:nvPr/>
        </p:nvSpPr>
        <p:spPr>
          <a:xfrm>
            <a:off x="5967984" y="4728971"/>
            <a:ext cx="672084" cy="204215"/>
          </a:xfrm>
          <a:prstGeom prst="rect">
            <a:avLst/>
          </a:prstGeom>
          <a:blipFill>
            <a:blip r:embed="rId44" cstate="print"/>
            <a:stretch>
              <a:fillRect/>
            </a:stretch>
          </a:blipFill>
        </p:spPr>
        <p:txBody>
          <a:bodyPr wrap="square" lIns="0" tIns="0" rIns="0" bIns="0" rtlCol="0"/>
          <a:lstStyle/>
          <a:p/>
        </p:txBody>
      </p:sp>
      <p:sp>
        <p:nvSpPr>
          <p:cNvPr id="74" name="object 74"/>
          <p:cNvSpPr/>
          <p:nvPr/>
        </p:nvSpPr>
        <p:spPr>
          <a:xfrm>
            <a:off x="3927347" y="4972811"/>
            <a:ext cx="909827" cy="198119"/>
          </a:xfrm>
          <a:prstGeom prst="rect">
            <a:avLst/>
          </a:prstGeom>
          <a:blipFill>
            <a:blip r:embed="rId45" cstate="print"/>
            <a:stretch>
              <a:fillRect/>
            </a:stretch>
          </a:blipFill>
        </p:spPr>
        <p:txBody>
          <a:bodyPr wrap="square" lIns="0" tIns="0" rIns="0" bIns="0" rtlCol="0"/>
          <a:lstStyle/>
          <a:p/>
        </p:txBody>
      </p:sp>
      <p:sp>
        <p:nvSpPr>
          <p:cNvPr id="75" name="object 75"/>
          <p:cNvSpPr/>
          <p:nvPr/>
        </p:nvSpPr>
        <p:spPr>
          <a:xfrm>
            <a:off x="4893564" y="4972811"/>
            <a:ext cx="525779" cy="220980"/>
          </a:xfrm>
          <a:prstGeom prst="rect">
            <a:avLst/>
          </a:prstGeom>
          <a:blipFill>
            <a:blip r:embed="rId46" cstate="print"/>
            <a:stretch>
              <a:fillRect/>
            </a:stretch>
          </a:blipFill>
        </p:spPr>
        <p:txBody>
          <a:bodyPr wrap="square" lIns="0" tIns="0" rIns="0" bIns="0" rtlCol="0"/>
          <a:lstStyle/>
          <a:p/>
        </p:txBody>
      </p:sp>
      <p:sp>
        <p:nvSpPr>
          <p:cNvPr id="76" name="object 76"/>
          <p:cNvSpPr/>
          <p:nvPr/>
        </p:nvSpPr>
        <p:spPr>
          <a:xfrm>
            <a:off x="3060192" y="4972811"/>
            <a:ext cx="853440" cy="220980"/>
          </a:xfrm>
          <a:prstGeom prst="rect">
            <a:avLst/>
          </a:prstGeom>
          <a:blipFill>
            <a:blip r:embed="rId47" cstate="print"/>
            <a:stretch>
              <a:fillRect/>
            </a:stretch>
          </a:blipFill>
        </p:spPr>
        <p:txBody>
          <a:bodyPr wrap="square" lIns="0" tIns="0" rIns="0" bIns="0" rtlCol="0"/>
          <a:lstStyle/>
          <a:p/>
        </p:txBody>
      </p:sp>
      <p:sp>
        <p:nvSpPr>
          <p:cNvPr id="77" name="object 77"/>
          <p:cNvSpPr/>
          <p:nvPr/>
        </p:nvSpPr>
        <p:spPr>
          <a:xfrm>
            <a:off x="5469635" y="4998720"/>
            <a:ext cx="516636" cy="220980"/>
          </a:xfrm>
          <a:prstGeom prst="rect">
            <a:avLst/>
          </a:prstGeom>
          <a:blipFill>
            <a:blip r:embed="rId48" cstate="print"/>
            <a:stretch>
              <a:fillRect/>
            </a:stretch>
          </a:blipFill>
        </p:spPr>
        <p:txBody>
          <a:bodyPr wrap="square" lIns="0" tIns="0" rIns="0" bIns="0" rtlCol="0"/>
          <a:lstStyle/>
          <a:p/>
        </p:txBody>
      </p:sp>
      <p:sp>
        <p:nvSpPr>
          <p:cNvPr id="78" name="object 78"/>
          <p:cNvSpPr/>
          <p:nvPr/>
        </p:nvSpPr>
        <p:spPr>
          <a:xfrm>
            <a:off x="3163823" y="5250179"/>
            <a:ext cx="493775" cy="219456"/>
          </a:xfrm>
          <a:prstGeom prst="rect">
            <a:avLst/>
          </a:prstGeom>
          <a:blipFill>
            <a:blip r:embed="rId49" cstate="print"/>
            <a:stretch>
              <a:fillRect/>
            </a:stretch>
          </a:blipFill>
        </p:spPr>
        <p:txBody>
          <a:bodyPr wrap="square" lIns="0" tIns="0" rIns="0" bIns="0" rtlCol="0"/>
          <a:lstStyle/>
          <a:p/>
        </p:txBody>
      </p:sp>
      <p:sp>
        <p:nvSpPr>
          <p:cNvPr id="79" name="object 79"/>
          <p:cNvSpPr/>
          <p:nvPr/>
        </p:nvSpPr>
        <p:spPr>
          <a:xfrm>
            <a:off x="7357109" y="1038605"/>
            <a:ext cx="3733800" cy="3816350"/>
          </a:xfrm>
          <a:custGeom>
            <a:avLst/>
            <a:gdLst/>
            <a:ahLst/>
            <a:cxnLst/>
            <a:rect l="l" t="t" r="r" b="b"/>
            <a:pathLst>
              <a:path w="3733800" h="3816350">
                <a:moveTo>
                  <a:pt x="0" y="76454"/>
                </a:moveTo>
                <a:lnTo>
                  <a:pt x="6016" y="46720"/>
                </a:lnTo>
                <a:lnTo>
                  <a:pt x="22415" y="22415"/>
                </a:lnTo>
                <a:lnTo>
                  <a:pt x="46720" y="6016"/>
                </a:lnTo>
                <a:lnTo>
                  <a:pt x="76454" y="0"/>
                </a:lnTo>
                <a:lnTo>
                  <a:pt x="3657346" y="0"/>
                </a:lnTo>
                <a:lnTo>
                  <a:pt x="3687079" y="6016"/>
                </a:lnTo>
                <a:lnTo>
                  <a:pt x="3711384" y="22415"/>
                </a:lnTo>
                <a:lnTo>
                  <a:pt x="3727783" y="46720"/>
                </a:lnTo>
                <a:lnTo>
                  <a:pt x="3733800" y="76454"/>
                </a:lnTo>
                <a:lnTo>
                  <a:pt x="3733800" y="3739642"/>
                </a:lnTo>
                <a:lnTo>
                  <a:pt x="3727783" y="3769375"/>
                </a:lnTo>
                <a:lnTo>
                  <a:pt x="3711384" y="3793680"/>
                </a:lnTo>
                <a:lnTo>
                  <a:pt x="3687079" y="3810079"/>
                </a:lnTo>
                <a:lnTo>
                  <a:pt x="3657346" y="3816096"/>
                </a:lnTo>
                <a:lnTo>
                  <a:pt x="76454" y="3816096"/>
                </a:lnTo>
                <a:lnTo>
                  <a:pt x="46720" y="3810079"/>
                </a:lnTo>
                <a:lnTo>
                  <a:pt x="22415" y="3793680"/>
                </a:lnTo>
                <a:lnTo>
                  <a:pt x="6016" y="3769375"/>
                </a:lnTo>
                <a:lnTo>
                  <a:pt x="0" y="3739642"/>
                </a:lnTo>
                <a:lnTo>
                  <a:pt x="0" y="76454"/>
                </a:lnTo>
                <a:close/>
              </a:path>
            </a:pathLst>
          </a:custGeom>
          <a:ln w="28956">
            <a:solidFill>
              <a:srgbClr val="F78A22"/>
            </a:solidFill>
          </a:ln>
        </p:spPr>
        <p:txBody>
          <a:bodyPr wrap="square" lIns="0" tIns="0" rIns="0" bIns="0" rtlCol="0"/>
          <a:lstStyle/>
          <a:p/>
        </p:txBody>
      </p:sp>
      <p:sp>
        <p:nvSpPr>
          <p:cNvPr id="80" name="object 80"/>
          <p:cNvSpPr/>
          <p:nvPr/>
        </p:nvSpPr>
        <p:spPr>
          <a:xfrm>
            <a:off x="7356347" y="1040891"/>
            <a:ext cx="3733800" cy="152400"/>
          </a:xfrm>
          <a:custGeom>
            <a:avLst/>
            <a:gdLst/>
            <a:ahLst/>
            <a:cxnLst/>
            <a:rect l="l" t="t" r="r" b="b"/>
            <a:pathLst>
              <a:path w="3733800" h="152400">
                <a:moveTo>
                  <a:pt x="3659251" y="0"/>
                </a:moveTo>
                <a:lnTo>
                  <a:pt x="74549" y="0"/>
                </a:lnTo>
                <a:lnTo>
                  <a:pt x="45541" y="5861"/>
                </a:lnTo>
                <a:lnTo>
                  <a:pt x="21844" y="21843"/>
                </a:lnTo>
                <a:lnTo>
                  <a:pt x="5861" y="45541"/>
                </a:lnTo>
                <a:lnTo>
                  <a:pt x="0" y="74549"/>
                </a:lnTo>
                <a:lnTo>
                  <a:pt x="0" y="77850"/>
                </a:lnTo>
                <a:lnTo>
                  <a:pt x="5861" y="106858"/>
                </a:lnTo>
                <a:lnTo>
                  <a:pt x="21844" y="130555"/>
                </a:lnTo>
                <a:lnTo>
                  <a:pt x="45541" y="146538"/>
                </a:lnTo>
                <a:lnTo>
                  <a:pt x="74549" y="152400"/>
                </a:lnTo>
                <a:lnTo>
                  <a:pt x="3659251" y="152400"/>
                </a:lnTo>
                <a:lnTo>
                  <a:pt x="3688258" y="146538"/>
                </a:lnTo>
                <a:lnTo>
                  <a:pt x="3711955" y="130556"/>
                </a:lnTo>
                <a:lnTo>
                  <a:pt x="3727938" y="106858"/>
                </a:lnTo>
                <a:lnTo>
                  <a:pt x="3733800" y="77850"/>
                </a:lnTo>
                <a:lnTo>
                  <a:pt x="3733800" y="74549"/>
                </a:lnTo>
                <a:lnTo>
                  <a:pt x="3727938" y="45541"/>
                </a:lnTo>
                <a:lnTo>
                  <a:pt x="3711955" y="21844"/>
                </a:lnTo>
                <a:lnTo>
                  <a:pt x="3688258" y="5861"/>
                </a:lnTo>
                <a:lnTo>
                  <a:pt x="3659251" y="0"/>
                </a:lnTo>
                <a:close/>
              </a:path>
            </a:pathLst>
          </a:custGeom>
          <a:solidFill>
            <a:srgbClr val="F78A22"/>
          </a:solidFill>
        </p:spPr>
        <p:txBody>
          <a:bodyPr wrap="square" lIns="0" tIns="0" rIns="0" bIns="0" rtlCol="0"/>
          <a:lstStyle/>
          <a:p/>
        </p:txBody>
      </p:sp>
      <p:sp>
        <p:nvSpPr>
          <p:cNvPr id="81" name="object 81"/>
          <p:cNvSpPr txBox="1"/>
          <p:nvPr/>
        </p:nvSpPr>
        <p:spPr>
          <a:xfrm>
            <a:off x="8905747" y="1020445"/>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商业银行</a:t>
            </a:r>
            <a:endParaRPr sz="1200">
              <a:latin typeface="微软雅黑"/>
              <a:cs typeface="微软雅黑"/>
            </a:endParaRPr>
          </a:p>
        </p:txBody>
      </p:sp>
      <p:sp>
        <p:nvSpPr>
          <p:cNvPr id="82" name="object 82"/>
          <p:cNvSpPr/>
          <p:nvPr/>
        </p:nvSpPr>
        <p:spPr>
          <a:xfrm>
            <a:off x="7406640" y="1242060"/>
            <a:ext cx="1801495" cy="134620"/>
          </a:xfrm>
          <a:custGeom>
            <a:avLst/>
            <a:gdLst/>
            <a:ahLst/>
            <a:cxnLst/>
            <a:rect l="l" t="t" r="r" b="b"/>
            <a:pathLst>
              <a:path w="1801495" h="134619">
                <a:moveTo>
                  <a:pt x="1747901" y="0"/>
                </a:moveTo>
                <a:lnTo>
                  <a:pt x="53466" y="0"/>
                </a:lnTo>
                <a:lnTo>
                  <a:pt x="32629" y="4192"/>
                </a:lnTo>
                <a:lnTo>
                  <a:pt x="15636" y="15636"/>
                </a:lnTo>
                <a:lnTo>
                  <a:pt x="4192" y="32629"/>
                </a:lnTo>
                <a:lnTo>
                  <a:pt x="0" y="53466"/>
                </a:lnTo>
                <a:lnTo>
                  <a:pt x="0" y="80644"/>
                </a:lnTo>
                <a:lnTo>
                  <a:pt x="4192" y="101482"/>
                </a:lnTo>
                <a:lnTo>
                  <a:pt x="15636" y="118475"/>
                </a:lnTo>
                <a:lnTo>
                  <a:pt x="32629" y="129919"/>
                </a:lnTo>
                <a:lnTo>
                  <a:pt x="53466" y="134112"/>
                </a:lnTo>
                <a:lnTo>
                  <a:pt x="1747901" y="134112"/>
                </a:lnTo>
                <a:lnTo>
                  <a:pt x="1768738" y="129919"/>
                </a:lnTo>
                <a:lnTo>
                  <a:pt x="1785731" y="118475"/>
                </a:lnTo>
                <a:lnTo>
                  <a:pt x="1797175" y="101482"/>
                </a:lnTo>
                <a:lnTo>
                  <a:pt x="1801367" y="80644"/>
                </a:lnTo>
                <a:lnTo>
                  <a:pt x="1801367" y="53466"/>
                </a:lnTo>
                <a:lnTo>
                  <a:pt x="1797175" y="32629"/>
                </a:lnTo>
                <a:lnTo>
                  <a:pt x="1785731" y="15636"/>
                </a:lnTo>
                <a:lnTo>
                  <a:pt x="1768738" y="4192"/>
                </a:lnTo>
                <a:lnTo>
                  <a:pt x="1747901" y="0"/>
                </a:lnTo>
                <a:close/>
              </a:path>
            </a:pathLst>
          </a:custGeom>
          <a:solidFill>
            <a:srgbClr val="F5C001"/>
          </a:solidFill>
        </p:spPr>
        <p:txBody>
          <a:bodyPr wrap="square" lIns="0" tIns="0" rIns="0" bIns="0" rtlCol="0"/>
          <a:lstStyle/>
          <a:p/>
        </p:txBody>
      </p:sp>
      <p:sp>
        <p:nvSpPr>
          <p:cNvPr id="83" name="object 83"/>
          <p:cNvSpPr txBox="1"/>
          <p:nvPr/>
        </p:nvSpPr>
        <p:spPr>
          <a:xfrm>
            <a:off x="7563739" y="1228471"/>
            <a:ext cx="148717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国有大型商业银行（</a:t>
            </a:r>
            <a:r>
              <a:rPr dirty="0" sz="1000" spc="-10">
                <a:solidFill>
                  <a:srgbClr val="F9F9F9"/>
                </a:solidFill>
                <a:latin typeface="Arial"/>
                <a:cs typeface="Arial"/>
              </a:rPr>
              <a:t>6</a:t>
            </a:r>
            <a:r>
              <a:rPr dirty="0" sz="1000" spc="-5">
                <a:solidFill>
                  <a:srgbClr val="F9F9F9"/>
                </a:solidFill>
                <a:latin typeface="微软雅黑"/>
                <a:cs typeface="微软雅黑"/>
              </a:rPr>
              <a:t>家）</a:t>
            </a:r>
            <a:endParaRPr sz="1000">
              <a:latin typeface="微软雅黑"/>
              <a:cs typeface="微软雅黑"/>
            </a:endParaRPr>
          </a:p>
        </p:txBody>
      </p:sp>
      <p:sp>
        <p:nvSpPr>
          <p:cNvPr id="84" name="object 84"/>
          <p:cNvSpPr/>
          <p:nvPr/>
        </p:nvSpPr>
        <p:spPr>
          <a:xfrm>
            <a:off x="7404354" y="1241297"/>
            <a:ext cx="1805939" cy="830580"/>
          </a:xfrm>
          <a:custGeom>
            <a:avLst/>
            <a:gdLst/>
            <a:ahLst/>
            <a:cxnLst/>
            <a:rect l="l" t="t" r="r" b="b"/>
            <a:pathLst>
              <a:path w="1805940" h="830580">
                <a:moveTo>
                  <a:pt x="0" y="34289"/>
                </a:moveTo>
                <a:lnTo>
                  <a:pt x="2696" y="20949"/>
                </a:lnTo>
                <a:lnTo>
                  <a:pt x="10048" y="10048"/>
                </a:lnTo>
                <a:lnTo>
                  <a:pt x="20949" y="2696"/>
                </a:lnTo>
                <a:lnTo>
                  <a:pt x="34290" y="0"/>
                </a:lnTo>
                <a:lnTo>
                  <a:pt x="1771650" y="0"/>
                </a:lnTo>
                <a:lnTo>
                  <a:pt x="1784990" y="2696"/>
                </a:lnTo>
                <a:lnTo>
                  <a:pt x="1795891" y="10048"/>
                </a:lnTo>
                <a:lnTo>
                  <a:pt x="1803243" y="20949"/>
                </a:lnTo>
                <a:lnTo>
                  <a:pt x="1805940" y="34289"/>
                </a:lnTo>
                <a:lnTo>
                  <a:pt x="1805940" y="796289"/>
                </a:lnTo>
                <a:lnTo>
                  <a:pt x="1803243" y="809630"/>
                </a:lnTo>
                <a:lnTo>
                  <a:pt x="1795891" y="820531"/>
                </a:lnTo>
                <a:lnTo>
                  <a:pt x="1784990" y="827883"/>
                </a:lnTo>
                <a:lnTo>
                  <a:pt x="1771650" y="830579"/>
                </a:lnTo>
                <a:lnTo>
                  <a:pt x="34290" y="830579"/>
                </a:lnTo>
                <a:lnTo>
                  <a:pt x="20949" y="827883"/>
                </a:lnTo>
                <a:lnTo>
                  <a:pt x="10048" y="820531"/>
                </a:lnTo>
                <a:lnTo>
                  <a:pt x="2696" y="809630"/>
                </a:lnTo>
                <a:lnTo>
                  <a:pt x="0" y="796289"/>
                </a:lnTo>
                <a:lnTo>
                  <a:pt x="0" y="34289"/>
                </a:lnTo>
                <a:close/>
              </a:path>
            </a:pathLst>
          </a:custGeom>
          <a:ln w="19812">
            <a:solidFill>
              <a:srgbClr val="F5C001"/>
            </a:solidFill>
          </a:ln>
        </p:spPr>
        <p:txBody>
          <a:bodyPr wrap="square" lIns="0" tIns="0" rIns="0" bIns="0" rtlCol="0"/>
          <a:lstStyle/>
          <a:p/>
        </p:txBody>
      </p:sp>
      <p:sp>
        <p:nvSpPr>
          <p:cNvPr id="85" name="object 85"/>
          <p:cNvSpPr/>
          <p:nvPr/>
        </p:nvSpPr>
        <p:spPr>
          <a:xfrm>
            <a:off x="8275319" y="1370075"/>
            <a:ext cx="868679" cy="198120"/>
          </a:xfrm>
          <a:prstGeom prst="rect">
            <a:avLst/>
          </a:prstGeom>
          <a:blipFill>
            <a:blip r:embed="rId50" cstate="print"/>
            <a:stretch>
              <a:fillRect/>
            </a:stretch>
          </a:blipFill>
        </p:spPr>
        <p:txBody>
          <a:bodyPr wrap="square" lIns="0" tIns="0" rIns="0" bIns="0" rtlCol="0"/>
          <a:lstStyle/>
          <a:p/>
        </p:txBody>
      </p:sp>
      <p:sp>
        <p:nvSpPr>
          <p:cNvPr id="86" name="object 86"/>
          <p:cNvSpPr/>
          <p:nvPr/>
        </p:nvSpPr>
        <p:spPr>
          <a:xfrm>
            <a:off x="8388095" y="1630679"/>
            <a:ext cx="809244" cy="152400"/>
          </a:xfrm>
          <a:prstGeom prst="rect">
            <a:avLst/>
          </a:prstGeom>
          <a:blipFill>
            <a:blip r:embed="rId51" cstate="print"/>
            <a:stretch>
              <a:fillRect/>
            </a:stretch>
          </a:blipFill>
        </p:spPr>
        <p:txBody>
          <a:bodyPr wrap="square" lIns="0" tIns="0" rIns="0" bIns="0" rtlCol="0"/>
          <a:lstStyle/>
          <a:p/>
        </p:txBody>
      </p:sp>
      <p:sp>
        <p:nvSpPr>
          <p:cNvPr id="87" name="object 87"/>
          <p:cNvSpPr/>
          <p:nvPr/>
        </p:nvSpPr>
        <p:spPr>
          <a:xfrm>
            <a:off x="7420356" y="1825751"/>
            <a:ext cx="658368" cy="198120"/>
          </a:xfrm>
          <a:prstGeom prst="rect">
            <a:avLst/>
          </a:prstGeom>
          <a:blipFill>
            <a:blip r:embed="rId52" cstate="print"/>
            <a:stretch>
              <a:fillRect/>
            </a:stretch>
          </a:blipFill>
        </p:spPr>
        <p:txBody>
          <a:bodyPr wrap="square" lIns="0" tIns="0" rIns="0" bIns="0" rtlCol="0"/>
          <a:lstStyle/>
          <a:p/>
        </p:txBody>
      </p:sp>
      <p:sp>
        <p:nvSpPr>
          <p:cNvPr id="88" name="object 88"/>
          <p:cNvSpPr/>
          <p:nvPr/>
        </p:nvSpPr>
        <p:spPr>
          <a:xfrm>
            <a:off x="7426452" y="1603247"/>
            <a:ext cx="940307" cy="198120"/>
          </a:xfrm>
          <a:prstGeom prst="rect">
            <a:avLst/>
          </a:prstGeom>
          <a:blipFill>
            <a:blip r:embed="rId53" cstate="print"/>
            <a:stretch>
              <a:fillRect/>
            </a:stretch>
          </a:blipFill>
        </p:spPr>
        <p:txBody>
          <a:bodyPr wrap="square" lIns="0" tIns="0" rIns="0" bIns="0" rtlCol="0"/>
          <a:lstStyle/>
          <a:p/>
        </p:txBody>
      </p:sp>
      <p:sp>
        <p:nvSpPr>
          <p:cNvPr id="89" name="object 89"/>
          <p:cNvSpPr/>
          <p:nvPr/>
        </p:nvSpPr>
        <p:spPr>
          <a:xfrm>
            <a:off x="7417307" y="1365503"/>
            <a:ext cx="778764" cy="198120"/>
          </a:xfrm>
          <a:prstGeom prst="rect">
            <a:avLst/>
          </a:prstGeom>
          <a:blipFill>
            <a:blip r:embed="rId54" cstate="print"/>
            <a:stretch>
              <a:fillRect/>
            </a:stretch>
          </a:blipFill>
        </p:spPr>
        <p:txBody>
          <a:bodyPr wrap="square" lIns="0" tIns="0" rIns="0" bIns="0" rtlCol="0"/>
          <a:lstStyle/>
          <a:p/>
        </p:txBody>
      </p:sp>
      <p:sp>
        <p:nvSpPr>
          <p:cNvPr id="90" name="object 90"/>
          <p:cNvSpPr/>
          <p:nvPr/>
        </p:nvSpPr>
        <p:spPr>
          <a:xfrm>
            <a:off x="8095488" y="1834895"/>
            <a:ext cx="1147572" cy="176784"/>
          </a:xfrm>
          <a:prstGeom prst="rect">
            <a:avLst/>
          </a:prstGeom>
          <a:blipFill>
            <a:blip r:embed="rId55" cstate="print"/>
            <a:stretch>
              <a:fillRect/>
            </a:stretch>
          </a:blipFill>
        </p:spPr>
        <p:txBody>
          <a:bodyPr wrap="square" lIns="0" tIns="0" rIns="0" bIns="0" rtlCol="0"/>
          <a:lstStyle/>
          <a:p/>
        </p:txBody>
      </p:sp>
      <p:sp>
        <p:nvSpPr>
          <p:cNvPr id="91" name="object 91"/>
          <p:cNvSpPr/>
          <p:nvPr/>
        </p:nvSpPr>
        <p:spPr>
          <a:xfrm>
            <a:off x="9285731" y="1242060"/>
            <a:ext cx="1754505" cy="134620"/>
          </a:xfrm>
          <a:custGeom>
            <a:avLst/>
            <a:gdLst/>
            <a:ahLst/>
            <a:cxnLst/>
            <a:rect l="l" t="t" r="r" b="b"/>
            <a:pathLst>
              <a:path w="1754504" h="134619">
                <a:moveTo>
                  <a:pt x="1733296" y="0"/>
                </a:moveTo>
                <a:lnTo>
                  <a:pt x="20827" y="0"/>
                </a:lnTo>
                <a:lnTo>
                  <a:pt x="12751" y="1647"/>
                </a:lnTo>
                <a:lnTo>
                  <a:pt x="6127" y="6127"/>
                </a:lnTo>
                <a:lnTo>
                  <a:pt x="1647" y="12751"/>
                </a:lnTo>
                <a:lnTo>
                  <a:pt x="0" y="20827"/>
                </a:lnTo>
                <a:lnTo>
                  <a:pt x="0" y="113284"/>
                </a:lnTo>
                <a:lnTo>
                  <a:pt x="1647" y="121360"/>
                </a:lnTo>
                <a:lnTo>
                  <a:pt x="6127" y="127984"/>
                </a:lnTo>
                <a:lnTo>
                  <a:pt x="12751" y="132464"/>
                </a:lnTo>
                <a:lnTo>
                  <a:pt x="20827" y="134112"/>
                </a:lnTo>
                <a:lnTo>
                  <a:pt x="1733296" y="134112"/>
                </a:lnTo>
                <a:lnTo>
                  <a:pt x="1741372" y="132464"/>
                </a:lnTo>
                <a:lnTo>
                  <a:pt x="1747996" y="127984"/>
                </a:lnTo>
                <a:lnTo>
                  <a:pt x="1752476" y="121360"/>
                </a:lnTo>
                <a:lnTo>
                  <a:pt x="1754124" y="113284"/>
                </a:lnTo>
                <a:lnTo>
                  <a:pt x="1754124" y="20827"/>
                </a:lnTo>
                <a:lnTo>
                  <a:pt x="1752476" y="12751"/>
                </a:lnTo>
                <a:lnTo>
                  <a:pt x="1747996" y="6127"/>
                </a:lnTo>
                <a:lnTo>
                  <a:pt x="1741372" y="1647"/>
                </a:lnTo>
                <a:lnTo>
                  <a:pt x="1733296" y="0"/>
                </a:lnTo>
                <a:close/>
              </a:path>
            </a:pathLst>
          </a:custGeom>
          <a:solidFill>
            <a:srgbClr val="F5C001"/>
          </a:solidFill>
        </p:spPr>
        <p:txBody>
          <a:bodyPr wrap="square" lIns="0" tIns="0" rIns="0" bIns="0" rtlCol="0"/>
          <a:lstStyle/>
          <a:p/>
        </p:txBody>
      </p:sp>
      <p:sp>
        <p:nvSpPr>
          <p:cNvPr id="92" name="object 92"/>
          <p:cNvSpPr txBox="1"/>
          <p:nvPr/>
        </p:nvSpPr>
        <p:spPr>
          <a:xfrm>
            <a:off x="9448038" y="1228471"/>
            <a:ext cx="143065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股份制商业银行（</a:t>
            </a:r>
            <a:r>
              <a:rPr dirty="0" sz="1000" spc="-10">
                <a:solidFill>
                  <a:srgbClr val="F9F9F9"/>
                </a:solidFill>
                <a:latin typeface="Arial"/>
                <a:cs typeface="Arial"/>
              </a:rPr>
              <a:t>12</a:t>
            </a:r>
            <a:r>
              <a:rPr dirty="0" sz="1000" spc="-5">
                <a:solidFill>
                  <a:srgbClr val="F9F9F9"/>
                </a:solidFill>
                <a:latin typeface="微软雅黑"/>
                <a:cs typeface="微软雅黑"/>
              </a:rPr>
              <a:t>家）</a:t>
            </a:r>
            <a:endParaRPr sz="1000">
              <a:latin typeface="微软雅黑"/>
              <a:cs typeface="微软雅黑"/>
            </a:endParaRPr>
          </a:p>
        </p:txBody>
      </p:sp>
      <p:sp>
        <p:nvSpPr>
          <p:cNvPr id="93" name="object 93"/>
          <p:cNvSpPr/>
          <p:nvPr/>
        </p:nvSpPr>
        <p:spPr>
          <a:xfrm>
            <a:off x="9283445" y="1239774"/>
            <a:ext cx="1760220" cy="830580"/>
          </a:xfrm>
          <a:custGeom>
            <a:avLst/>
            <a:gdLst/>
            <a:ahLst/>
            <a:cxnLst/>
            <a:rect l="l" t="t" r="r" b="b"/>
            <a:pathLst>
              <a:path w="1760220" h="830580">
                <a:moveTo>
                  <a:pt x="0" y="34289"/>
                </a:moveTo>
                <a:lnTo>
                  <a:pt x="2696" y="20949"/>
                </a:lnTo>
                <a:lnTo>
                  <a:pt x="10048" y="10048"/>
                </a:lnTo>
                <a:lnTo>
                  <a:pt x="20949" y="2696"/>
                </a:lnTo>
                <a:lnTo>
                  <a:pt x="34289" y="0"/>
                </a:lnTo>
                <a:lnTo>
                  <a:pt x="1725929" y="0"/>
                </a:lnTo>
                <a:lnTo>
                  <a:pt x="1739270" y="2696"/>
                </a:lnTo>
                <a:lnTo>
                  <a:pt x="1750171" y="10048"/>
                </a:lnTo>
                <a:lnTo>
                  <a:pt x="1757523" y="20949"/>
                </a:lnTo>
                <a:lnTo>
                  <a:pt x="1760220" y="34289"/>
                </a:lnTo>
                <a:lnTo>
                  <a:pt x="1760220" y="796289"/>
                </a:lnTo>
                <a:lnTo>
                  <a:pt x="1757523" y="809630"/>
                </a:lnTo>
                <a:lnTo>
                  <a:pt x="1750171" y="820531"/>
                </a:lnTo>
                <a:lnTo>
                  <a:pt x="1739270" y="827883"/>
                </a:lnTo>
                <a:lnTo>
                  <a:pt x="1725929" y="830579"/>
                </a:lnTo>
                <a:lnTo>
                  <a:pt x="34289" y="830579"/>
                </a:lnTo>
                <a:lnTo>
                  <a:pt x="20949" y="827883"/>
                </a:lnTo>
                <a:lnTo>
                  <a:pt x="10048" y="820531"/>
                </a:lnTo>
                <a:lnTo>
                  <a:pt x="2696" y="809630"/>
                </a:lnTo>
                <a:lnTo>
                  <a:pt x="0" y="796289"/>
                </a:lnTo>
                <a:lnTo>
                  <a:pt x="0" y="34289"/>
                </a:lnTo>
                <a:close/>
              </a:path>
            </a:pathLst>
          </a:custGeom>
          <a:ln w="19812">
            <a:solidFill>
              <a:srgbClr val="F5C001"/>
            </a:solidFill>
          </a:ln>
        </p:spPr>
        <p:txBody>
          <a:bodyPr wrap="square" lIns="0" tIns="0" rIns="0" bIns="0" rtlCol="0"/>
          <a:lstStyle/>
          <a:p/>
        </p:txBody>
      </p:sp>
      <p:sp>
        <p:nvSpPr>
          <p:cNvPr id="94" name="object 94"/>
          <p:cNvSpPr/>
          <p:nvPr/>
        </p:nvSpPr>
        <p:spPr>
          <a:xfrm>
            <a:off x="9300971" y="1411224"/>
            <a:ext cx="627887" cy="153924"/>
          </a:xfrm>
          <a:prstGeom prst="rect">
            <a:avLst/>
          </a:prstGeom>
          <a:blipFill>
            <a:blip r:embed="rId56" cstate="print"/>
            <a:stretch>
              <a:fillRect/>
            </a:stretch>
          </a:blipFill>
        </p:spPr>
        <p:txBody>
          <a:bodyPr wrap="square" lIns="0" tIns="0" rIns="0" bIns="0" rtlCol="0"/>
          <a:lstStyle/>
          <a:p/>
        </p:txBody>
      </p:sp>
      <p:sp>
        <p:nvSpPr>
          <p:cNvPr id="95" name="object 95"/>
          <p:cNvSpPr/>
          <p:nvPr/>
        </p:nvSpPr>
        <p:spPr>
          <a:xfrm>
            <a:off x="10392156" y="1418844"/>
            <a:ext cx="646176" cy="131063"/>
          </a:xfrm>
          <a:prstGeom prst="rect">
            <a:avLst/>
          </a:prstGeom>
          <a:blipFill>
            <a:blip r:embed="rId57" cstate="print"/>
            <a:stretch>
              <a:fillRect/>
            </a:stretch>
          </a:blipFill>
        </p:spPr>
        <p:txBody>
          <a:bodyPr wrap="square" lIns="0" tIns="0" rIns="0" bIns="0" rtlCol="0"/>
          <a:lstStyle/>
          <a:p/>
        </p:txBody>
      </p:sp>
      <p:sp>
        <p:nvSpPr>
          <p:cNvPr id="96" name="object 96"/>
          <p:cNvSpPr/>
          <p:nvPr/>
        </p:nvSpPr>
        <p:spPr>
          <a:xfrm>
            <a:off x="9852659" y="1748027"/>
            <a:ext cx="495300" cy="132587"/>
          </a:xfrm>
          <a:prstGeom prst="rect">
            <a:avLst/>
          </a:prstGeom>
          <a:blipFill>
            <a:blip r:embed="rId58" cstate="print"/>
            <a:stretch>
              <a:fillRect/>
            </a:stretch>
          </a:blipFill>
        </p:spPr>
        <p:txBody>
          <a:bodyPr wrap="square" lIns="0" tIns="0" rIns="0" bIns="0" rtlCol="0"/>
          <a:lstStyle/>
          <a:p/>
        </p:txBody>
      </p:sp>
      <p:sp>
        <p:nvSpPr>
          <p:cNvPr id="97" name="object 97"/>
          <p:cNvSpPr/>
          <p:nvPr/>
        </p:nvSpPr>
        <p:spPr>
          <a:xfrm>
            <a:off x="9304019" y="1574291"/>
            <a:ext cx="693420" cy="132587"/>
          </a:xfrm>
          <a:prstGeom prst="rect">
            <a:avLst/>
          </a:prstGeom>
          <a:blipFill>
            <a:blip r:embed="rId59" cstate="print"/>
            <a:stretch>
              <a:fillRect/>
            </a:stretch>
          </a:blipFill>
        </p:spPr>
        <p:txBody>
          <a:bodyPr wrap="square" lIns="0" tIns="0" rIns="0" bIns="0" rtlCol="0"/>
          <a:lstStyle/>
          <a:p/>
        </p:txBody>
      </p:sp>
      <p:sp>
        <p:nvSpPr>
          <p:cNvPr id="98" name="object 98"/>
          <p:cNvSpPr/>
          <p:nvPr/>
        </p:nvSpPr>
        <p:spPr>
          <a:xfrm>
            <a:off x="9962388" y="1411224"/>
            <a:ext cx="396240" cy="153924"/>
          </a:xfrm>
          <a:prstGeom prst="rect">
            <a:avLst/>
          </a:prstGeom>
          <a:blipFill>
            <a:blip r:embed="rId60" cstate="print"/>
            <a:stretch>
              <a:fillRect/>
            </a:stretch>
          </a:blipFill>
        </p:spPr>
        <p:txBody>
          <a:bodyPr wrap="square" lIns="0" tIns="0" rIns="0" bIns="0" rtlCol="0"/>
          <a:lstStyle/>
          <a:p/>
        </p:txBody>
      </p:sp>
      <p:sp>
        <p:nvSpPr>
          <p:cNvPr id="99" name="object 99"/>
          <p:cNvSpPr/>
          <p:nvPr/>
        </p:nvSpPr>
        <p:spPr>
          <a:xfrm>
            <a:off x="10014204" y="1607819"/>
            <a:ext cx="603503" cy="109727"/>
          </a:xfrm>
          <a:prstGeom prst="rect">
            <a:avLst/>
          </a:prstGeom>
          <a:blipFill>
            <a:blip r:embed="rId61" cstate="print"/>
            <a:stretch>
              <a:fillRect/>
            </a:stretch>
          </a:blipFill>
        </p:spPr>
        <p:txBody>
          <a:bodyPr wrap="square" lIns="0" tIns="0" rIns="0" bIns="0" rtlCol="0"/>
          <a:lstStyle/>
          <a:p/>
        </p:txBody>
      </p:sp>
      <p:sp>
        <p:nvSpPr>
          <p:cNvPr id="100" name="object 100"/>
          <p:cNvSpPr/>
          <p:nvPr/>
        </p:nvSpPr>
        <p:spPr>
          <a:xfrm>
            <a:off x="9300971" y="1743455"/>
            <a:ext cx="518159" cy="153924"/>
          </a:xfrm>
          <a:prstGeom prst="rect">
            <a:avLst/>
          </a:prstGeom>
          <a:blipFill>
            <a:blip r:embed="rId62" cstate="print"/>
            <a:stretch>
              <a:fillRect/>
            </a:stretch>
          </a:blipFill>
        </p:spPr>
        <p:txBody>
          <a:bodyPr wrap="square" lIns="0" tIns="0" rIns="0" bIns="0" rtlCol="0"/>
          <a:lstStyle/>
          <a:p/>
        </p:txBody>
      </p:sp>
      <p:sp>
        <p:nvSpPr>
          <p:cNvPr id="101" name="object 101"/>
          <p:cNvSpPr/>
          <p:nvPr/>
        </p:nvSpPr>
        <p:spPr>
          <a:xfrm>
            <a:off x="10058400" y="1906523"/>
            <a:ext cx="414527" cy="120396"/>
          </a:xfrm>
          <a:prstGeom prst="rect">
            <a:avLst/>
          </a:prstGeom>
          <a:blipFill>
            <a:blip r:embed="rId63" cstate="print"/>
            <a:stretch>
              <a:fillRect/>
            </a:stretch>
          </a:blipFill>
        </p:spPr>
        <p:txBody>
          <a:bodyPr wrap="square" lIns="0" tIns="0" rIns="0" bIns="0" rtlCol="0"/>
          <a:lstStyle/>
          <a:p/>
        </p:txBody>
      </p:sp>
      <p:sp>
        <p:nvSpPr>
          <p:cNvPr id="102" name="object 102"/>
          <p:cNvSpPr/>
          <p:nvPr/>
        </p:nvSpPr>
        <p:spPr>
          <a:xfrm>
            <a:off x="9302495" y="1906523"/>
            <a:ext cx="748283" cy="131063"/>
          </a:xfrm>
          <a:prstGeom prst="rect">
            <a:avLst/>
          </a:prstGeom>
          <a:blipFill>
            <a:blip r:embed="rId64" cstate="print"/>
            <a:stretch>
              <a:fillRect/>
            </a:stretch>
          </a:blipFill>
        </p:spPr>
        <p:txBody>
          <a:bodyPr wrap="square" lIns="0" tIns="0" rIns="0" bIns="0" rtlCol="0"/>
          <a:lstStyle/>
          <a:p/>
        </p:txBody>
      </p:sp>
      <p:sp>
        <p:nvSpPr>
          <p:cNvPr id="103" name="object 103"/>
          <p:cNvSpPr/>
          <p:nvPr/>
        </p:nvSpPr>
        <p:spPr>
          <a:xfrm>
            <a:off x="10381488" y="1761744"/>
            <a:ext cx="633983" cy="121920"/>
          </a:xfrm>
          <a:prstGeom prst="rect">
            <a:avLst/>
          </a:prstGeom>
          <a:blipFill>
            <a:blip r:embed="rId65" cstate="print"/>
            <a:stretch>
              <a:fillRect/>
            </a:stretch>
          </a:blipFill>
        </p:spPr>
        <p:txBody>
          <a:bodyPr wrap="square" lIns="0" tIns="0" rIns="0" bIns="0" rtlCol="0"/>
          <a:lstStyle/>
          <a:p/>
        </p:txBody>
      </p:sp>
      <p:sp>
        <p:nvSpPr>
          <p:cNvPr id="104" name="object 104"/>
          <p:cNvSpPr/>
          <p:nvPr/>
        </p:nvSpPr>
        <p:spPr>
          <a:xfrm>
            <a:off x="10482071" y="1906523"/>
            <a:ext cx="536448" cy="120396"/>
          </a:xfrm>
          <a:prstGeom prst="rect">
            <a:avLst/>
          </a:prstGeom>
          <a:blipFill>
            <a:blip r:embed="rId66" cstate="print"/>
            <a:stretch>
              <a:fillRect/>
            </a:stretch>
          </a:blipFill>
        </p:spPr>
        <p:txBody>
          <a:bodyPr wrap="square" lIns="0" tIns="0" rIns="0" bIns="0" rtlCol="0"/>
          <a:lstStyle/>
          <a:p/>
        </p:txBody>
      </p:sp>
      <p:sp>
        <p:nvSpPr>
          <p:cNvPr id="105" name="object 105"/>
          <p:cNvSpPr/>
          <p:nvPr/>
        </p:nvSpPr>
        <p:spPr>
          <a:xfrm>
            <a:off x="10634471" y="1600200"/>
            <a:ext cx="388620" cy="109727"/>
          </a:xfrm>
          <a:prstGeom prst="rect">
            <a:avLst/>
          </a:prstGeom>
          <a:blipFill>
            <a:blip r:embed="rId67" cstate="print"/>
            <a:stretch>
              <a:fillRect/>
            </a:stretch>
          </a:blipFill>
        </p:spPr>
        <p:txBody>
          <a:bodyPr wrap="square" lIns="0" tIns="0" rIns="0" bIns="0" rtlCol="0"/>
          <a:lstStyle/>
          <a:p/>
        </p:txBody>
      </p:sp>
      <p:sp>
        <p:nvSpPr>
          <p:cNvPr id="106" name="object 106"/>
          <p:cNvSpPr/>
          <p:nvPr/>
        </p:nvSpPr>
        <p:spPr>
          <a:xfrm>
            <a:off x="7411211" y="2122932"/>
            <a:ext cx="1801495" cy="134620"/>
          </a:xfrm>
          <a:custGeom>
            <a:avLst/>
            <a:gdLst/>
            <a:ahLst/>
            <a:cxnLst/>
            <a:rect l="l" t="t" r="r" b="b"/>
            <a:pathLst>
              <a:path w="1801495" h="134619">
                <a:moveTo>
                  <a:pt x="1747901" y="0"/>
                </a:moveTo>
                <a:lnTo>
                  <a:pt x="53467" y="0"/>
                </a:lnTo>
                <a:lnTo>
                  <a:pt x="32629" y="4192"/>
                </a:lnTo>
                <a:lnTo>
                  <a:pt x="15636" y="15636"/>
                </a:lnTo>
                <a:lnTo>
                  <a:pt x="4192" y="32629"/>
                </a:lnTo>
                <a:lnTo>
                  <a:pt x="0" y="53466"/>
                </a:lnTo>
                <a:lnTo>
                  <a:pt x="0" y="80644"/>
                </a:lnTo>
                <a:lnTo>
                  <a:pt x="4192" y="101482"/>
                </a:lnTo>
                <a:lnTo>
                  <a:pt x="15636" y="118475"/>
                </a:lnTo>
                <a:lnTo>
                  <a:pt x="32629" y="129919"/>
                </a:lnTo>
                <a:lnTo>
                  <a:pt x="53467" y="134112"/>
                </a:lnTo>
                <a:lnTo>
                  <a:pt x="1747901" y="134112"/>
                </a:lnTo>
                <a:lnTo>
                  <a:pt x="1768738" y="129919"/>
                </a:lnTo>
                <a:lnTo>
                  <a:pt x="1785731" y="118475"/>
                </a:lnTo>
                <a:lnTo>
                  <a:pt x="1797175" y="101482"/>
                </a:lnTo>
                <a:lnTo>
                  <a:pt x="1801368" y="80644"/>
                </a:lnTo>
                <a:lnTo>
                  <a:pt x="1801368" y="53466"/>
                </a:lnTo>
                <a:lnTo>
                  <a:pt x="1797175" y="32629"/>
                </a:lnTo>
                <a:lnTo>
                  <a:pt x="1785731" y="15636"/>
                </a:lnTo>
                <a:lnTo>
                  <a:pt x="1768738" y="4192"/>
                </a:lnTo>
                <a:lnTo>
                  <a:pt x="1747901" y="0"/>
                </a:lnTo>
                <a:close/>
              </a:path>
            </a:pathLst>
          </a:custGeom>
          <a:solidFill>
            <a:srgbClr val="F5C001"/>
          </a:solidFill>
        </p:spPr>
        <p:txBody>
          <a:bodyPr wrap="square" lIns="0" tIns="0" rIns="0" bIns="0" rtlCol="0"/>
          <a:lstStyle/>
          <a:p/>
        </p:txBody>
      </p:sp>
      <p:sp>
        <p:nvSpPr>
          <p:cNvPr id="107" name="object 107"/>
          <p:cNvSpPr/>
          <p:nvPr/>
        </p:nvSpPr>
        <p:spPr>
          <a:xfrm>
            <a:off x="9288780" y="2127504"/>
            <a:ext cx="1754505" cy="134620"/>
          </a:xfrm>
          <a:custGeom>
            <a:avLst/>
            <a:gdLst/>
            <a:ahLst/>
            <a:cxnLst/>
            <a:rect l="l" t="t" r="r" b="b"/>
            <a:pathLst>
              <a:path w="1754504" h="134619">
                <a:moveTo>
                  <a:pt x="1700656" y="0"/>
                </a:moveTo>
                <a:lnTo>
                  <a:pt x="53467" y="0"/>
                </a:lnTo>
                <a:lnTo>
                  <a:pt x="32629" y="4192"/>
                </a:lnTo>
                <a:lnTo>
                  <a:pt x="15636" y="15636"/>
                </a:lnTo>
                <a:lnTo>
                  <a:pt x="4192" y="32629"/>
                </a:lnTo>
                <a:lnTo>
                  <a:pt x="0" y="53467"/>
                </a:lnTo>
                <a:lnTo>
                  <a:pt x="0" y="80645"/>
                </a:lnTo>
                <a:lnTo>
                  <a:pt x="4192" y="101482"/>
                </a:lnTo>
                <a:lnTo>
                  <a:pt x="15636" y="118475"/>
                </a:lnTo>
                <a:lnTo>
                  <a:pt x="32629" y="129919"/>
                </a:lnTo>
                <a:lnTo>
                  <a:pt x="53467" y="134112"/>
                </a:lnTo>
                <a:lnTo>
                  <a:pt x="1700656" y="134112"/>
                </a:lnTo>
                <a:lnTo>
                  <a:pt x="1721494" y="129919"/>
                </a:lnTo>
                <a:lnTo>
                  <a:pt x="1738487" y="118475"/>
                </a:lnTo>
                <a:lnTo>
                  <a:pt x="1749931" y="101482"/>
                </a:lnTo>
                <a:lnTo>
                  <a:pt x="1754124" y="80645"/>
                </a:lnTo>
                <a:lnTo>
                  <a:pt x="1754124" y="53467"/>
                </a:lnTo>
                <a:lnTo>
                  <a:pt x="1749931" y="32629"/>
                </a:lnTo>
                <a:lnTo>
                  <a:pt x="1738487" y="15636"/>
                </a:lnTo>
                <a:lnTo>
                  <a:pt x="1721494" y="4192"/>
                </a:lnTo>
                <a:lnTo>
                  <a:pt x="1700656" y="0"/>
                </a:lnTo>
                <a:close/>
              </a:path>
            </a:pathLst>
          </a:custGeom>
          <a:solidFill>
            <a:srgbClr val="F5C001"/>
          </a:solidFill>
        </p:spPr>
        <p:txBody>
          <a:bodyPr wrap="square" lIns="0" tIns="0" rIns="0" bIns="0" rtlCol="0"/>
          <a:lstStyle/>
          <a:p/>
        </p:txBody>
      </p:sp>
      <p:sp>
        <p:nvSpPr>
          <p:cNvPr id="108" name="object 108"/>
          <p:cNvSpPr txBox="1"/>
          <p:nvPr/>
        </p:nvSpPr>
        <p:spPr>
          <a:xfrm>
            <a:off x="1720088" y="6242405"/>
            <a:ext cx="531495" cy="165100"/>
          </a:xfrm>
          <a:prstGeom prst="rect">
            <a:avLst/>
          </a:prstGeom>
        </p:spPr>
        <p:txBody>
          <a:bodyPr wrap="square" lIns="0" tIns="0" rIns="0" bIns="0" rtlCol="0" vert="horz">
            <a:spAutoFit/>
          </a:bodyPr>
          <a:lstStyle/>
          <a:p>
            <a:pPr marL="12700">
              <a:lnSpc>
                <a:spcPct val="100000"/>
              </a:lnSpc>
            </a:pPr>
            <a:r>
              <a:rPr dirty="0" sz="1000" spc="-5" b="1" i="1">
                <a:solidFill>
                  <a:srgbClr val="F9F9F9"/>
                </a:solidFill>
                <a:latin typeface="微软雅黑"/>
                <a:cs typeface="微软雅黑"/>
              </a:rPr>
              <a:t>人工智能</a:t>
            </a:r>
            <a:endParaRPr sz="1000">
              <a:latin typeface="微软雅黑"/>
              <a:cs typeface="微软雅黑"/>
            </a:endParaRPr>
          </a:p>
        </p:txBody>
      </p:sp>
      <p:sp>
        <p:nvSpPr>
          <p:cNvPr id="109" name="object 109"/>
          <p:cNvSpPr txBox="1"/>
          <p:nvPr/>
        </p:nvSpPr>
        <p:spPr>
          <a:xfrm>
            <a:off x="4481829" y="6242405"/>
            <a:ext cx="405130" cy="165100"/>
          </a:xfrm>
          <a:prstGeom prst="rect">
            <a:avLst/>
          </a:prstGeom>
        </p:spPr>
        <p:txBody>
          <a:bodyPr wrap="square" lIns="0" tIns="0" rIns="0" bIns="0" rtlCol="0" vert="horz">
            <a:spAutoFit/>
          </a:bodyPr>
          <a:lstStyle/>
          <a:p>
            <a:pPr marL="12700">
              <a:lnSpc>
                <a:spcPct val="100000"/>
              </a:lnSpc>
            </a:pPr>
            <a:r>
              <a:rPr dirty="0" sz="1000" spc="-5" b="1" i="1">
                <a:solidFill>
                  <a:srgbClr val="F9F9F9"/>
                </a:solidFill>
                <a:latin typeface="微软雅黑"/>
                <a:cs typeface="微软雅黑"/>
              </a:rPr>
              <a:t>云计算</a:t>
            </a:r>
            <a:endParaRPr sz="1000">
              <a:latin typeface="微软雅黑"/>
              <a:cs typeface="微软雅黑"/>
            </a:endParaRPr>
          </a:p>
        </p:txBody>
      </p:sp>
      <p:sp>
        <p:nvSpPr>
          <p:cNvPr id="110" name="object 110"/>
          <p:cNvSpPr txBox="1"/>
          <p:nvPr/>
        </p:nvSpPr>
        <p:spPr>
          <a:xfrm>
            <a:off x="7180833" y="6242405"/>
            <a:ext cx="405130" cy="165100"/>
          </a:xfrm>
          <a:prstGeom prst="rect">
            <a:avLst/>
          </a:prstGeom>
        </p:spPr>
        <p:txBody>
          <a:bodyPr wrap="square" lIns="0" tIns="0" rIns="0" bIns="0" rtlCol="0" vert="horz">
            <a:spAutoFit/>
          </a:bodyPr>
          <a:lstStyle/>
          <a:p>
            <a:pPr marL="12700">
              <a:lnSpc>
                <a:spcPct val="100000"/>
              </a:lnSpc>
            </a:pPr>
            <a:r>
              <a:rPr dirty="0" sz="1000" spc="-5" b="1" i="1">
                <a:solidFill>
                  <a:srgbClr val="F9F9F9"/>
                </a:solidFill>
                <a:latin typeface="微软雅黑"/>
                <a:cs typeface="微软雅黑"/>
              </a:rPr>
              <a:t>大数据</a:t>
            </a:r>
            <a:endParaRPr sz="1000">
              <a:latin typeface="微软雅黑"/>
              <a:cs typeface="微软雅黑"/>
            </a:endParaRPr>
          </a:p>
        </p:txBody>
      </p:sp>
      <p:sp>
        <p:nvSpPr>
          <p:cNvPr id="111" name="object 111"/>
          <p:cNvSpPr txBox="1"/>
          <p:nvPr/>
        </p:nvSpPr>
        <p:spPr>
          <a:xfrm>
            <a:off x="9880218" y="6242405"/>
            <a:ext cx="405130" cy="165100"/>
          </a:xfrm>
          <a:prstGeom prst="rect">
            <a:avLst/>
          </a:prstGeom>
        </p:spPr>
        <p:txBody>
          <a:bodyPr wrap="square" lIns="0" tIns="0" rIns="0" bIns="0" rtlCol="0" vert="horz">
            <a:spAutoFit/>
          </a:bodyPr>
          <a:lstStyle/>
          <a:p>
            <a:pPr marL="12700">
              <a:lnSpc>
                <a:spcPct val="100000"/>
              </a:lnSpc>
            </a:pPr>
            <a:r>
              <a:rPr dirty="0" sz="1000" spc="-5" b="1" i="1">
                <a:solidFill>
                  <a:srgbClr val="F9F9F9"/>
                </a:solidFill>
                <a:latin typeface="微软雅黑"/>
                <a:cs typeface="微软雅黑"/>
              </a:rPr>
              <a:t>区块链</a:t>
            </a:r>
            <a:endParaRPr sz="1000">
              <a:latin typeface="微软雅黑"/>
              <a:cs typeface="微软雅黑"/>
            </a:endParaRPr>
          </a:p>
        </p:txBody>
      </p:sp>
      <p:sp>
        <p:nvSpPr>
          <p:cNvPr id="112" name="object 112"/>
          <p:cNvSpPr txBox="1"/>
          <p:nvPr/>
        </p:nvSpPr>
        <p:spPr>
          <a:xfrm>
            <a:off x="2070354" y="5897676"/>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基础技术支撑</a:t>
            </a:r>
            <a:endParaRPr sz="1000">
              <a:latin typeface="微软雅黑"/>
              <a:cs typeface="微软雅黑"/>
            </a:endParaRPr>
          </a:p>
        </p:txBody>
      </p:sp>
      <p:sp>
        <p:nvSpPr>
          <p:cNvPr id="113" name="object 113"/>
          <p:cNvSpPr txBox="1"/>
          <p:nvPr/>
        </p:nvSpPr>
        <p:spPr>
          <a:xfrm>
            <a:off x="4750434" y="5897676"/>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基础技术支撑</a:t>
            </a:r>
            <a:endParaRPr sz="1000">
              <a:latin typeface="微软雅黑"/>
              <a:cs typeface="微软雅黑"/>
            </a:endParaRPr>
          </a:p>
        </p:txBody>
      </p:sp>
      <p:sp>
        <p:nvSpPr>
          <p:cNvPr id="114" name="object 114"/>
          <p:cNvSpPr txBox="1"/>
          <p:nvPr/>
        </p:nvSpPr>
        <p:spPr>
          <a:xfrm>
            <a:off x="7493254" y="5897676"/>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基础技术支撑</a:t>
            </a:r>
            <a:endParaRPr sz="1000">
              <a:latin typeface="微软雅黑"/>
              <a:cs typeface="微软雅黑"/>
            </a:endParaRPr>
          </a:p>
        </p:txBody>
      </p:sp>
      <p:sp>
        <p:nvSpPr>
          <p:cNvPr id="115" name="object 115"/>
          <p:cNvSpPr txBox="1"/>
          <p:nvPr/>
        </p:nvSpPr>
        <p:spPr>
          <a:xfrm>
            <a:off x="10148061" y="5897676"/>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基础技术支撑</a:t>
            </a:r>
            <a:endParaRPr sz="1000">
              <a:latin typeface="微软雅黑"/>
              <a:cs typeface="微软雅黑"/>
            </a:endParaRPr>
          </a:p>
        </p:txBody>
      </p:sp>
      <p:sp>
        <p:nvSpPr>
          <p:cNvPr id="116" name="object 116"/>
          <p:cNvSpPr txBox="1"/>
          <p:nvPr/>
        </p:nvSpPr>
        <p:spPr>
          <a:xfrm>
            <a:off x="1620392" y="3036189"/>
            <a:ext cx="531495" cy="165100"/>
          </a:xfrm>
          <a:prstGeom prst="rect">
            <a:avLst/>
          </a:prstGeom>
        </p:spPr>
        <p:txBody>
          <a:bodyPr wrap="square" lIns="0" tIns="0" rIns="0" bIns="0" rtlCol="0" vert="horz">
            <a:spAutoFit/>
          </a:bodyPr>
          <a:lstStyle/>
          <a:p>
            <a:pPr marL="12700">
              <a:lnSpc>
                <a:spcPct val="100000"/>
              </a:lnSpc>
            </a:pPr>
            <a:r>
              <a:rPr dirty="0" sz="1000" spc="-5">
                <a:latin typeface="微软雅黑"/>
                <a:cs typeface="微软雅黑"/>
              </a:rPr>
              <a:t>硬件需求</a:t>
            </a:r>
            <a:endParaRPr sz="1000">
              <a:latin typeface="微软雅黑"/>
              <a:cs typeface="微软雅黑"/>
            </a:endParaRPr>
          </a:p>
        </p:txBody>
      </p:sp>
      <p:sp>
        <p:nvSpPr>
          <p:cNvPr id="117" name="object 117"/>
          <p:cNvSpPr txBox="1"/>
          <p:nvPr/>
        </p:nvSpPr>
        <p:spPr>
          <a:xfrm>
            <a:off x="2283714" y="1611248"/>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硬件需求</a:t>
            </a:r>
            <a:endParaRPr sz="1000">
              <a:latin typeface="微软雅黑"/>
              <a:cs typeface="微软雅黑"/>
            </a:endParaRPr>
          </a:p>
        </p:txBody>
      </p:sp>
      <p:sp>
        <p:nvSpPr>
          <p:cNvPr id="118" name="object 118"/>
          <p:cNvSpPr txBox="1"/>
          <p:nvPr/>
        </p:nvSpPr>
        <p:spPr>
          <a:xfrm>
            <a:off x="2283714" y="2197353"/>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软件集成</a:t>
            </a:r>
            <a:endParaRPr sz="1000">
              <a:latin typeface="微软雅黑"/>
              <a:cs typeface="微软雅黑"/>
            </a:endParaRPr>
          </a:p>
        </p:txBody>
      </p:sp>
      <p:sp>
        <p:nvSpPr>
          <p:cNvPr id="119" name="object 119"/>
          <p:cNvSpPr txBox="1"/>
          <p:nvPr/>
        </p:nvSpPr>
        <p:spPr>
          <a:xfrm>
            <a:off x="2346198" y="3745229"/>
            <a:ext cx="700405" cy="622300"/>
          </a:xfrm>
          <a:prstGeom prst="rect">
            <a:avLst/>
          </a:prstGeom>
        </p:spPr>
        <p:txBody>
          <a:bodyPr wrap="square" lIns="0" tIns="0" rIns="0" bIns="0" rtlCol="0" vert="horz">
            <a:spAutoFit/>
          </a:bodyPr>
          <a:lstStyle/>
          <a:p>
            <a:pPr algn="r" marL="560705" marR="5080">
              <a:lnSpc>
                <a:spcPct val="100000"/>
              </a:lnSpc>
            </a:pPr>
            <a:r>
              <a:rPr dirty="0" sz="1000" spc="-5">
                <a:solidFill>
                  <a:srgbClr val="F9F9F9"/>
                </a:solidFill>
                <a:latin typeface="微软雅黑"/>
                <a:cs typeface="微软雅黑"/>
              </a:rPr>
              <a:t>联  网</a:t>
            </a:r>
            <a:endParaRPr sz="1000">
              <a:latin typeface="微软雅黑"/>
              <a:cs typeface="微软雅黑"/>
            </a:endParaRPr>
          </a:p>
          <a:p>
            <a:pPr algn="r" marL="560705" marR="5080" indent="-548640">
              <a:lnSpc>
                <a:spcPct val="100000"/>
              </a:lnSpc>
              <a:spcBef>
                <a:spcPts val="5"/>
              </a:spcBef>
              <a:tabLst>
                <a:tab pos="560705" algn="l"/>
              </a:tabLst>
            </a:pPr>
            <a:r>
              <a:rPr dirty="0" sz="1000" spc="-5">
                <a:solidFill>
                  <a:srgbClr val="4F5560"/>
                </a:solidFill>
                <a:latin typeface="微软雅黑"/>
                <a:cs typeface="微软雅黑"/>
              </a:rPr>
              <a:t>云服务</a:t>
            </a:r>
            <a:r>
              <a:rPr dirty="0" sz="1000" spc="-5">
                <a:solidFill>
                  <a:srgbClr val="4F5560"/>
                </a:solidFill>
                <a:latin typeface="微软雅黑"/>
                <a:cs typeface="微软雅黑"/>
              </a:rPr>
              <a:t>	</a:t>
            </a:r>
            <a:r>
              <a:rPr dirty="0" sz="1000" spc="-5">
                <a:solidFill>
                  <a:srgbClr val="F9F9F9"/>
                </a:solidFill>
                <a:latin typeface="微软雅黑"/>
                <a:cs typeface="微软雅黑"/>
              </a:rPr>
              <a:t>巨 </a:t>
            </a:r>
            <a:r>
              <a:rPr dirty="0" sz="1000" spc="-5">
                <a:solidFill>
                  <a:srgbClr val="F9F9F9"/>
                </a:solidFill>
                <a:latin typeface="微软雅黑"/>
                <a:cs typeface="微软雅黑"/>
              </a:rPr>
              <a:t> 头</a:t>
            </a:r>
            <a:endParaRPr sz="1000">
              <a:latin typeface="微软雅黑"/>
              <a:cs typeface="微软雅黑"/>
            </a:endParaRPr>
          </a:p>
        </p:txBody>
      </p:sp>
      <p:sp>
        <p:nvSpPr>
          <p:cNvPr id="120" name="object 120"/>
          <p:cNvSpPr txBox="1"/>
          <p:nvPr/>
        </p:nvSpPr>
        <p:spPr>
          <a:xfrm>
            <a:off x="2283714" y="464007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软件集成</a:t>
            </a:r>
            <a:endParaRPr sz="1000">
              <a:latin typeface="微软雅黑"/>
              <a:cs typeface="微软雅黑"/>
            </a:endParaRPr>
          </a:p>
        </p:txBody>
      </p:sp>
      <p:sp>
        <p:nvSpPr>
          <p:cNvPr id="121" name="object 121"/>
          <p:cNvSpPr txBox="1"/>
          <p:nvPr/>
        </p:nvSpPr>
        <p:spPr>
          <a:xfrm>
            <a:off x="5262117" y="646303"/>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硬件需求</a:t>
            </a:r>
            <a:endParaRPr sz="1000">
              <a:latin typeface="微软雅黑"/>
              <a:cs typeface="微软雅黑"/>
            </a:endParaRPr>
          </a:p>
        </p:txBody>
      </p:sp>
      <p:sp>
        <p:nvSpPr>
          <p:cNvPr id="122" name="object 122"/>
          <p:cNvSpPr txBox="1"/>
          <p:nvPr/>
        </p:nvSpPr>
        <p:spPr>
          <a:xfrm>
            <a:off x="6172961" y="5673344"/>
            <a:ext cx="40513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云服务</a:t>
            </a:r>
            <a:endParaRPr sz="1000">
              <a:latin typeface="微软雅黑"/>
              <a:cs typeface="微软雅黑"/>
            </a:endParaRPr>
          </a:p>
        </p:txBody>
      </p:sp>
      <p:sp>
        <p:nvSpPr>
          <p:cNvPr id="123" name="object 123"/>
          <p:cNvSpPr txBox="1"/>
          <p:nvPr/>
        </p:nvSpPr>
        <p:spPr>
          <a:xfrm>
            <a:off x="7005955" y="2452242"/>
            <a:ext cx="152400" cy="1230630"/>
          </a:xfrm>
          <a:prstGeom prst="rect">
            <a:avLst/>
          </a:prstGeom>
        </p:spPr>
        <p:txBody>
          <a:bodyPr wrap="square" lIns="0" tIns="0" rIns="0" bIns="0" rtlCol="0" vert="horz">
            <a:spAutoFit/>
          </a:bodyPr>
          <a:lstStyle/>
          <a:p>
            <a:pPr algn="just" marL="18415">
              <a:lnSpc>
                <a:spcPts val="1195"/>
              </a:lnSpc>
            </a:pPr>
            <a:r>
              <a:rPr dirty="0" sz="1000" spc="-10">
                <a:solidFill>
                  <a:srgbClr val="4F5560"/>
                </a:solidFill>
                <a:latin typeface="Arial"/>
                <a:cs typeface="Arial"/>
              </a:rPr>
              <a:t>IT</a:t>
            </a:r>
            <a:endParaRPr sz="1000">
              <a:latin typeface="Arial"/>
              <a:cs typeface="Arial"/>
            </a:endParaRPr>
          </a:p>
          <a:p>
            <a:pPr algn="just" marL="12700" marR="5080">
              <a:lnSpc>
                <a:spcPts val="1200"/>
              </a:lnSpc>
              <a:spcBef>
                <a:spcPts val="35"/>
              </a:spcBef>
            </a:pPr>
            <a:r>
              <a:rPr dirty="0" sz="1000" spc="-5">
                <a:solidFill>
                  <a:srgbClr val="4F5560"/>
                </a:solidFill>
                <a:latin typeface="微软雅黑"/>
                <a:cs typeface="微软雅黑"/>
              </a:rPr>
              <a:t>软  件  及  解  决  方  案</a:t>
            </a:r>
            <a:endParaRPr sz="1000">
              <a:latin typeface="微软雅黑"/>
              <a:cs typeface="微软雅黑"/>
            </a:endParaRPr>
          </a:p>
        </p:txBody>
      </p:sp>
      <p:sp>
        <p:nvSpPr>
          <p:cNvPr id="124" name="object 124"/>
          <p:cNvSpPr txBox="1"/>
          <p:nvPr/>
        </p:nvSpPr>
        <p:spPr>
          <a:xfrm>
            <a:off x="5301741" y="2231897"/>
            <a:ext cx="4343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智能营销</a:t>
            </a:r>
            <a:endParaRPr sz="800">
              <a:latin typeface="微软雅黑"/>
              <a:cs typeface="微软雅黑"/>
            </a:endParaRPr>
          </a:p>
        </p:txBody>
      </p:sp>
      <p:sp>
        <p:nvSpPr>
          <p:cNvPr id="125" name="object 125"/>
          <p:cNvSpPr txBox="1"/>
          <p:nvPr/>
        </p:nvSpPr>
        <p:spPr>
          <a:xfrm>
            <a:off x="5259070" y="2384018"/>
            <a:ext cx="519430" cy="426084"/>
          </a:xfrm>
          <a:prstGeom prst="rect">
            <a:avLst/>
          </a:prstGeom>
        </p:spPr>
        <p:txBody>
          <a:bodyPr wrap="square" lIns="0" tIns="0" rIns="0" bIns="0" rtlCol="0" vert="horz">
            <a:spAutoFit/>
          </a:bodyPr>
          <a:lstStyle/>
          <a:p>
            <a:pPr marL="12700" marR="5080" indent="85090">
              <a:lnSpc>
                <a:spcPct val="169500"/>
              </a:lnSpc>
            </a:pPr>
            <a:r>
              <a:rPr dirty="0" sz="800" b="1" i="1">
                <a:solidFill>
                  <a:srgbClr val="1C9ED2"/>
                </a:solidFill>
                <a:latin typeface="微软雅黑"/>
                <a:cs typeface="微软雅黑"/>
              </a:rPr>
              <a:t>智能客服  </a:t>
            </a:r>
            <a:r>
              <a:rPr dirty="0" sz="800" b="1" i="1">
                <a:solidFill>
                  <a:srgbClr val="1C9ED2"/>
                </a:solidFill>
                <a:latin typeface="微软雅黑"/>
                <a:cs typeface="微软雅黑"/>
              </a:rPr>
              <a:t>生物识别</a:t>
            </a:r>
            <a:endParaRPr sz="800">
              <a:latin typeface="微软雅黑"/>
              <a:cs typeface="微软雅黑"/>
            </a:endParaRPr>
          </a:p>
        </p:txBody>
      </p:sp>
      <p:sp>
        <p:nvSpPr>
          <p:cNvPr id="126" name="object 126"/>
          <p:cNvSpPr txBox="1"/>
          <p:nvPr/>
        </p:nvSpPr>
        <p:spPr>
          <a:xfrm>
            <a:off x="4267961" y="2231897"/>
            <a:ext cx="4343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智能风控</a:t>
            </a:r>
            <a:endParaRPr sz="800">
              <a:latin typeface="微软雅黑"/>
              <a:cs typeface="微软雅黑"/>
            </a:endParaRPr>
          </a:p>
        </p:txBody>
      </p:sp>
      <p:sp>
        <p:nvSpPr>
          <p:cNvPr id="127" name="object 127"/>
          <p:cNvSpPr txBox="1"/>
          <p:nvPr/>
        </p:nvSpPr>
        <p:spPr>
          <a:xfrm>
            <a:off x="4691634" y="1966467"/>
            <a:ext cx="535940" cy="13462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金融大数据</a:t>
            </a:r>
            <a:endParaRPr sz="800">
              <a:latin typeface="微软雅黑"/>
              <a:cs typeface="微软雅黑"/>
            </a:endParaRPr>
          </a:p>
        </p:txBody>
      </p:sp>
      <p:sp>
        <p:nvSpPr>
          <p:cNvPr id="128" name="object 128"/>
          <p:cNvSpPr txBox="1"/>
          <p:nvPr/>
        </p:nvSpPr>
        <p:spPr>
          <a:xfrm>
            <a:off x="4228338" y="2468753"/>
            <a:ext cx="912494" cy="419100"/>
          </a:xfrm>
          <a:prstGeom prst="rect">
            <a:avLst/>
          </a:prstGeom>
        </p:spPr>
        <p:txBody>
          <a:bodyPr wrap="square" lIns="0" tIns="0" rIns="0" bIns="0" rtlCol="0" vert="horz">
            <a:spAutoFit/>
          </a:bodyPr>
          <a:lstStyle/>
          <a:p>
            <a:pPr marL="12700">
              <a:lnSpc>
                <a:spcPct val="100000"/>
              </a:lnSpc>
            </a:pPr>
            <a:r>
              <a:rPr dirty="0" sz="800" b="1" i="1">
                <a:solidFill>
                  <a:srgbClr val="1C9ED2"/>
                </a:solidFill>
                <a:latin typeface="微软雅黑"/>
                <a:cs typeface="微软雅黑"/>
              </a:rPr>
              <a:t>智能投顾</a:t>
            </a:r>
            <a:endParaRPr sz="800">
              <a:latin typeface="微软雅黑"/>
              <a:cs typeface="微软雅黑"/>
            </a:endParaRPr>
          </a:p>
          <a:p>
            <a:pPr marL="162560">
              <a:lnSpc>
                <a:spcPts val="730"/>
              </a:lnSpc>
              <a:spcBef>
                <a:spcPts val="665"/>
              </a:spcBef>
            </a:pPr>
            <a:r>
              <a:rPr dirty="0" sz="800" b="1" i="1">
                <a:solidFill>
                  <a:srgbClr val="1C9ED2"/>
                </a:solidFill>
                <a:latin typeface="微软雅黑"/>
                <a:cs typeface="微软雅黑"/>
              </a:rPr>
              <a:t>智能投研</a:t>
            </a:r>
            <a:endParaRPr sz="800">
              <a:latin typeface="微软雅黑"/>
              <a:cs typeface="微软雅黑"/>
            </a:endParaRPr>
          </a:p>
          <a:p>
            <a:pPr algn="r" marR="5080">
              <a:lnSpc>
                <a:spcPts val="850"/>
              </a:lnSpc>
            </a:pPr>
            <a:r>
              <a:rPr dirty="0" sz="900" b="1">
                <a:solidFill>
                  <a:srgbClr val="1C9ED2"/>
                </a:solidFill>
                <a:latin typeface="Arial"/>
                <a:cs typeface="Arial"/>
              </a:rPr>
              <a:t>…….</a:t>
            </a:r>
            <a:endParaRPr sz="900">
              <a:latin typeface="Arial"/>
              <a:cs typeface="Arial"/>
            </a:endParaRPr>
          </a:p>
        </p:txBody>
      </p:sp>
      <p:sp>
        <p:nvSpPr>
          <p:cNvPr id="129" name="object 129"/>
          <p:cNvSpPr txBox="1"/>
          <p:nvPr/>
        </p:nvSpPr>
        <p:spPr>
          <a:xfrm>
            <a:off x="7357109" y="4947284"/>
            <a:ext cx="3733800" cy="687705"/>
          </a:xfrm>
          <a:prstGeom prst="rect">
            <a:avLst/>
          </a:prstGeom>
        </p:spPr>
        <p:txBody>
          <a:bodyPr wrap="square" lIns="0" tIns="0" rIns="0" bIns="0" rtlCol="0" vert="horz">
            <a:spAutoFit/>
          </a:bodyPr>
          <a:lstStyle/>
          <a:p>
            <a:pPr algn="ctr">
              <a:lnSpc>
                <a:spcPct val="100000"/>
              </a:lnSpc>
            </a:pPr>
            <a:r>
              <a:rPr dirty="0" sz="1000" spc="-5">
                <a:solidFill>
                  <a:srgbClr val="F9F9F9"/>
                </a:solidFill>
                <a:latin typeface="微软雅黑"/>
                <a:cs typeface="微软雅黑"/>
              </a:rPr>
              <a:t>银行金融科技子公司</a:t>
            </a:r>
            <a:endParaRPr sz="1000">
              <a:latin typeface="微软雅黑"/>
              <a:cs typeface="微软雅黑"/>
            </a:endParaRPr>
          </a:p>
        </p:txBody>
      </p:sp>
      <p:sp>
        <p:nvSpPr>
          <p:cNvPr id="130" name="object 130"/>
          <p:cNvSpPr txBox="1"/>
          <p:nvPr/>
        </p:nvSpPr>
        <p:spPr>
          <a:xfrm>
            <a:off x="6880097" y="5089017"/>
            <a:ext cx="405130" cy="469900"/>
          </a:xfrm>
          <a:prstGeom prst="rect">
            <a:avLst/>
          </a:prstGeom>
        </p:spPr>
        <p:txBody>
          <a:bodyPr wrap="square" lIns="0" tIns="0" rIns="0" bIns="0" rtlCol="0" vert="horz">
            <a:spAutoFit/>
          </a:bodyPr>
          <a:lstStyle/>
          <a:p>
            <a:pPr algn="just" marL="12700" marR="5080" indent="5715">
              <a:lnSpc>
                <a:spcPct val="100000"/>
              </a:lnSpc>
            </a:pPr>
            <a:r>
              <a:rPr dirty="0" sz="1000" spc="-10">
                <a:solidFill>
                  <a:srgbClr val="4F5560"/>
                </a:solidFill>
                <a:latin typeface="Arial"/>
                <a:cs typeface="Arial"/>
              </a:rPr>
              <a:t>I</a:t>
            </a:r>
            <a:r>
              <a:rPr dirty="0" sz="1000" spc="5">
                <a:solidFill>
                  <a:srgbClr val="4F5560"/>
                </a:solidFill>
                <a:latin typeface="Arial"/>
                <a:cs typeface="Arial"/>
              </a:rPr>
              <a:t>T</a:t>
            </a:r>
            <a:r>
              <a:rPr dirty="0" sz="1000" spc="-5">
                <a:solidFill>
                  <a:srgbClr val="4F5560"/>
                </a:solidFill>
                <a:latin typeface="微软雅黑"/>
                <a:cs typeface="微软雅黑"/>
              </a:rPr>
              <a:t>软件  及解决  </a:t>
            </a:r>
            <a:r>
              <a:rPr dirty="0" sz="1000" spc="-5">
                <a:solidFill>
                  <a:srgbClr val="4F5560"/>
                </a:solidFill>
                <a:latin typeface="微软雅黑"/>
                <a:cs typeface="微软雅黑"/>
              </a:rPr>
              <a:t>方案</a:t>
            </a:r>
            <a:endParaRPr sz="1000">
              <a:latin typeface="微软雅黑"/>
              <a:cs typeface="微软雅黑"/>
            </a:endParaRPr>
          </a:p>
        </p:txBody>
      </p:sp>
      <p:sp>
        <p:nvSpPr>
          <p:cNvPr id="131" name="object 131"/>
          <p:cNvSpPr txBox="1"/>
          <p:nvPr/>
        </p:nvSpPr>
        <p:spPr>
          <a:xfrm>
            <a:off x="11254231" y="4782439"/>
            <a:ext cx="152400" cy="622300"/>
          </a:xfrm>
          <a:prstGeom prst="rect">
            <a:avLst/>
          </a:prstGeom>
        </p:spPr>
        <p:txBody>
          <a:bodyPr wrap="square" lIns="0" tIns="0" rIns="0" bIns="0" rtlCol="0" vert="horz">
            <a:spAutoFit/>
          </a:bodyPr>
          <a:lstStyle/>
          <a:p>
            <a:pPr algn="just" marL="12700" marR="5080">
              <a:lnSpc>
                <a:spcPct val="100000"/>
              </a:lnSpc>
            </a:pPr>
            <a:r>
              <a:rPr dirty="0" sz="1000" spc="-5">
                <a:solidFill>
                  <a:srgbClr val="4F5560"/>
                </a:solidFill>
                <a:latin typeface="微软雅黑"/>
                <a:cs typeface="微软雅黑"/>
              </a:rPr>
              <a:t>技  术  输  出</a:t>
            </a:r>
            <a:endParaRPr sz="1000">
              <a:latin typeface="微软雅黑"/>
              <a:cs typeface="微软雅黑"/>
            </a:endParaRPr>
          </a:p>
        </p:txBody>
      </p:sp>
      <p:sp>
        <p:nvSpPr>
          <p:cNvPr id="132" name="object 132"/>
          <p:cNvSpPr txBox="1"/>
          <p:nvPr/>
        </p:nvSpPr>
        <p:spPr>
          <a:xfrm>
            <a:off x="3797934" y="5673344"/>
            <a:ext cx="40513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云服务</a:t>
            </a:r>
            <a:endParaRPr sz="1000">
              <a:latin typeface="微软雅黑"/>
              <a:cs typeface="微软雅黑"/>
            </a:endParaRPr>
          </a:p>
        </p:txBody>
      </p:sp>
      <p:sp>
        <p:nvSpPr>
          <p:cNvPr id="133" name="object 133"/>
          <p:cNvSpPr txBox="1"/>
          <p:nvPr/>
        </p:nvSpPr>
        <p:spPr>
          <a:xfrm>
            <a:off x="8946642" y="5673344"/>
            <a:ext cx="40513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云服务</a:t>
            </a:r>
            <a:endParaRPr sz="1000">
              <a:latin typeface="微软雅黑"/>
              <a:cs typeface="微软雅黑"/>
            </a:endParaRPr>
          </a:p>
        </p:txBody>
      </p:sp>
      <p:graphicFrame>
        <p:nvGraphicFramePr>
          <p:cNvPr id="134" name="object 134"/>
          <p:cNvGraphicFramePr>
            <a:graphicFrameLocks noGrp="1"/>
          </p:cNvGraphicFramePr>
          <p:nvPr/>
        </p:nvGraphicFramePr>
        <p:xfrm>
          <a:off x="7398257" y="2126700"/>
          <a:ext cx="3665220" cy="2679065"/>
        </p:xfrm>
        <a:graphic>
          <a:graphicData uri="http://schemas.openxmlformats.org/drawingml/2006/table">
            <a:tbl>
              <a:tblPr firstRow="1" bandRow="1">
                <a:tableStyleId>{2D5ABB26-0587-4C30-8999-92F81FD0307C}</a:tableStyleId>
              </a:tblPr>
              <a:tblGrid>
                <a:gridCol w="3635502"/>
              </a:tblGrid>
              <a:tr h="969305">
                <a:tc>
                  <a:txBody>
                    <a:bodyPr/>
                    <a:lstStyle/>
                    <a:p>
                      <a:pPr marL="390525">
                        <a:lnSpc>
                          <a:spcPts val="1095"/>
                        </a:lnSpc>
                        <a:tabLst>
                          <a:tab pos="2245995" algn="l"/>
                        </a:tabLst>
                      </a:pPr>
                      <a:r>
                        <a:rPr dirty="0" baseline="2777" sz="1500" spc="-7">
                          <a:solidFill>
                            <a:srgbClr val="F9F9F9"/>
                          </a:solidFill>
                          <a:latin typeface="微软雅黑"/>
                          <a:cs typeface="微软雅黑"/>
                        </a:rPr>
                        <a:t>民营银行（</a:t>
                      </a:r>
                      <a:r>
                        <a:rPr dirty="0" baseline="2777" sz="1500" spc="-7">
                          <a:solidFill>
                            <a:srgbClr val="F9F9F9"/>
                          </a:solidFill>
                          <a:latin typeface="Arial"/>
                          <a:cs typeface="Arial"/>
                        </a:rPr>
                        <a:t>18</a:t>
                      </a:r>
                      <a:r>
                        <a:rPr dirty="0" baseline="2777" sz="1500" spc="-7">
                          <a:solidFill>
                            <a:srgbClr val="F9F9F9"/>
                          </a:solidFill>
                          <a:latin typeface="微软雅黑"/>
                          <a:cs typeface="微软雅黑"/>
                        </a:rPr>
                        <a:t>家）	</a:t>
                      </a:r>
                      <a:r>
                        <a:rPr dirty="0" sz="1000" spc="-5">
                          <a:solidFill>
                            <a:srgbClr val="F9F9F9"/>
                          </a:solidFill>
                          <a:latin typeface="微软雅黑"/>
                          <a:cs typeface="微软雅黑"/>
                        </a:rPr>
                        <a:t>外资银行（</a:t>
                      </a:r>
                      <a:r>
                        <a:rPr dirty="0" sz="1000" spc="-5">
                          <a:solidFill>
                            <a:srgbClr val="F9F9F9"/>
                          </a:solidFill>
                          <a:latin typeface="Arial"/>
                          <a:cs typeface="Arial"/>
                        </a:rPr>
                        <a:t>41</a:t>
                      </a:r>
                      <a:r>
                        <a:rPr dirty="0" sz="1000" spc="-5">
                          <a:solidFill>
                            <a:srgbClr val="F9F9F9"/>
                          </a:solidFill>
                          <a:latin typeface="微软雅黑"/>
                          <a:cs typeface="微软雅黑"/>
                        </a:rPr>
                        <a:t>家）</a:t>
                      </a:r>
                      <a:endParaRPr sz="1000">
                        <a:latin typeface="微软雅黑"/>
                        <a:cs typeface="微软雅黑"/>
                      </a:endParaRPr>
                    </a:p>
                  </a:txBody>
                  <a:tcPr marL="0" marR="0" marB="0" marT="0"/>
                </a:tc>
              </a:tr>
              <a:tr h="178308">
                <a:tc>
                  <a:txBody>
                    <a:bodyPr/>
                    <a:lstStyle/>
                    <a:p>
                      <a:pPr marL="205740">
                        <a:lnSpc>
                          <a:spcPts val="1180"/>
                        </a:lnSpc>
                      </a:pPr>
                      <a:r>
                        <a:rPr dirty="0" sz="1000" spc="-10">
                          <a:solidFill>
                            <a:srgbClr val="F9F9F9"/>
                          </a:solidFill>
                          <a:latin typeface="微软雅黑"/>
                          <a:cs typeface="微软雅黑"/>
                        </a:rPr>
                        <a:t>独立法人形式的直销银行</a:t>
                      </a:r>
                      <a:endParaRPr sz="1000">
                        <a:latin typeface="微软雅黑"/>
                        <a:cs typeface="微软雅黑"/>
                      </a:endParaRPr>
                    </a:p>
                  </a:txBody>
                  <a:tcPr marL="0" marR="0" marB="0" marT="0">
                    <a:lnL w="19811">
                      <a:solidFill>
                        <a:srgbClr val="F5C001"/>
                      </a:solidFill>
                      <a:prstDash val="solid"/>
                    </a:lnL>
                  </a:tcPr>
                </a:tc>
              </a:tr>
              <a:tr h="822960">
                <a:tc>
                  <a:txBody>
                    <a:bodyPr/>
                    <a:lstStyle/>
                    <a:p>
                      <a:pPr marL="1131570">
                        <a:lnSpc>
                          <a:spcPct val="100000"/>
                        </a:lnSpc>
                        <a:spcBef>
                          <a:spcPts val="100"/>
                        </a:spcBef>
                      </a:pPr>
                      <a:r>
                        <a:rPr dirty="0" sz="1000" spc="-10">
                          <a:solidFill>
                            <a:srgbClr val="F9F9F9"/>
                          </a:solidFill>
                          <a:latin typeface="微软雅黑"/>
                          <a:cs typeface="微软雅黑"/>
                        </a:rPr>
                        <a:t>城市商业银行（</a:t>
                      </a:r>
                      <a:r>
                        <a:rPr dirty="0" sz="1000" spc="-10">
                          <a:solidFill>
                            <a:srgbClr val="F9F9F9"/>
                          </a:solidFill>
                          <a:latin typeface="Arial"/>
                          <a:cs typeface="Arial"/>
                        </a:rPr>
                        <a:t>134</a:t>
                      </a:r>
                      <a:r>
                        <a:rPr dirty="0" sz="1000" spc="-10">
                          <a:solidFill>
                            <a:srgbClr val="F9F9F9"/>
                          </a:solidFill>
                          <a:latin typeface="微软雅黑"/>
                          <a:cs typeface="微软雅黑"/>
                        </a:rPr>
                        <a:t>家）</a:t>
                      </a:r>
                      <a:endParaRPr sz="1000">
                        <a:latin typeface="微软雅黑"/>
                        <a:cs typeface="微软雅黑"/>
                      </a:endParaRPr>
                    </a:p>
                  </a:txBody>
                  <a:tcPr marL="0" marR="0" marB="0" marT="0">
                    <a:lnL w="19812">
                      <a:solidFill>
                        <a:srgbClr val="F5C001"/>
                      </a:solidFill>
                      <a:prstDash val="solid"/>
                    </a:lnL>
                  </a:tcPr>
                </a:tc>
              </a:tr>
              <a:tr h="697992">
                <a:tc>
                  <a:txBody>
                    <a:bodyPr/>
                    <a:lstStyle/>
                    <a:p>
                      <a:pPr marL="1097915">
                        <a:lnSpc>
                          <a:spcPct val="100000"/>
                        </a:lnSpc>
                        <a:spcBef>
                          <a:spcPts val="95"/>
                        </a:spcBef>
                      </a:pPr>
                      <a:r>
                        <a:rPr dirty="0" sz="1000" spc="-5">
                          <a:solidFill>
                            <a:srgbClr val="F9F9F9"/>
                          </a:solidFill>
                          <a:latin typeface="微软雅黑"/>
                          <a:cs typeface="微软雅黑"/>
                        </a:rPr>
                        <a:t>农村商业银行（</a:t>
                      </a:r>
                      <a:r>
                        <a:rPr dirty="0" sz="1000" spc="-5">
                          <a:solidFill>
                            <a:srgbClr val="F9F9F9"/>
                          </a:solidFill>
                          <a:latin typeface="Arial"/>
                          <a:cs typeface="Arial"/>
                        </a:rPr>
                        <a:t>1427</a:t>
                      </a:r>
                      <a:r>
                        <a:rPr dirty="0" sz="1000" spc="-5">
                          <a:solidFill>
                            <a:srgbClr val="F9F9F9"/>
                          </a:solidFill>
                          <a:latin typeface="微软雅黑"/>
                          <a:cs typeface="微软雅黑"/>
                        </a:rPr>
                        <a:t>家）</a:t>
                      </a:r>
                      <a:endParaRPr sz="1000">
                        <a:latin typeface="微软雅黑"/>
                        <a:cs typeface="微软雅黑"/>
                      </a:endParaRPr>
                    </a:p>
                  </a:txBody>
                  <a:tcPr marL="0" marR="0" marB="0" marT="0">
                    <a:lnL w="19811">
                      <a:solidFill>
                        <a:srgbClr val="F5C001"/>
                      </a:solidFill>
                      <a:prstDash val="solid"/>
                    </a:lnL>
                  </a:tcPr>
                </a:tc>
              </a:tr>
            </a:tbl>
          </a:graphicData>
        </a:graphic>
      </p:graphicFrame>
      <p:sp>
        <p:nvSpPr>
          <p:cNvPr id="135" name="object 135"/>
          <p:cNvSpPr/>
          <p:nvPr/>
        </p:nvSpPr>
        <p:spPr>
          <a:xfrm>
            <a:off x="8734043" y="2257044"/>
            <a:ext cx="460248" cy="131063"/>
          </a:xfrm>
          <a:prstGeom prst="rect">
            <a:avLst/>
          </a:prstGeom>
          <a:blipFill>
            <a:blip r:embed="rId68" cstate="print"/>
            <a:stretch>
              <a:fillRect/>
            </a:stretch>
          </a:blipFill>
        </p:spPr>
        <p:txBody>
          <a:bodyPr wrap="square" lIns="0" tIns="0" rIns="0" bIns="0" rtlCol="0"/>
          <a:lstStyle/>
          <a:p/>
        </p:txBody>
      </p:sp>
      <p:sp>
        <p:nvSpPr>
          <p:cNvPr id="136" name="object 136"/>
          <p:cNvSpPr/>
          <p:nvPr/>
        </p:nvSpPr>
        <p:spPr>
          <a:xfrm>
            <a:off x="8726423" y="2423160"/>
            <a:ext cx="451103" cy="131063"/>
          </a:xfrm>
          <a:prstGeom prst="rect">
            <a:avLst/>
          </a:prstGeom>
          <a:blipFill>
            <a:blip r:embed="rId69" cstate="print"/>
            <a:stretch>
              <a:fillRect/>
            </a:stretch>
          </a:blipFill>
        </p:spPr>
        <p:txBody>
          <a:bodyPr wrap="square" lIns="0" tIns="0" rIns="0" bIns="0" rtlCol="0"/>
          <a:lstStyle/>
          <a:p/>
        </p:txBody>
      </p:sp>
      <p:sp>
        <p:nvSpPr>
          <p:cNvPr id="137" name="object 137"/>
          <p:cNvSpPr/>
          <p:nvPr/>
        </p:nvSpPr>
        <p:spPr>
          <a:xfrm>
            <a:off x="7440168" y="2418588"/>
            <a:ext cx="1152144" cy="131063"/>
          </a:xfrm>
          <a:prstGeom prst="rect">
            <a:avLst/>
          </a:prstGeom>
          <a:blipFill>
            <a:blip r:embed="rId70" cstate="print"/>
            <a:stretch>
              <a:fillRect/>
            </a:stretch>
          </a:blipFill>
        </p:spPr>
        <p:txBody>
          <a:bodyPr wrap="square" lIns="0" tIns="0" rIns="0" bIns="0" rtlCol="0"/>
          <a:lstStyle/>
          <a:p/>
        </p:txBody>
      </p:sp>
      <p:sp>
        <p:nvSpPr>
          <p:cNvPr id="138" name="object 138"/>
          <p:cNvSpPr/>
          <p:nvPr/>
        </p:nvSpPr>
        <p:spPr>
          <a:xfrm>
            <a:off x="7801356" y="2257044"/>
            <a:ext cx="879348" cy="120396"/>
          </a:xfrm>
          <a:prstGeom prst="rect">
            <a:avLst/>
          </a:prstGeom>
          <a:blipFill>
            <a:blip r:embed="rId71" cstate="print"/>
            <a:stretch>
              <a:fillRect/>
            </a:stretch>
          </a:blipFill>
        </p:spPr>
        <p:txBody>
          <a:bodyPr wrap="square" lIns="0" tIns="0" rIns="0" bIns="0" rtlCol="0"/>
          <a:lstStyle/>
          <a:p/>
        </p:txBody>
      </p:sp>
      <p:sp>
        <p:nvSpPr>
          <p:cNvPr id="139" name="object 139"/>
          <p:cNvSpPr/>
          <p:nvPr/>
        </p:nvSpPr>
        <p:spPr>
          <a:xfrm>
            <a:off x="7438643" y="2577083"/>
            <a:ext cx="678179" cy="131063"/>
          </a:xfrm>
          <a:prstGeom prst="rect">
            <a:avLst/>
          </a:prstGeom>
          <a:blipFill>
            <a:blip r:embed="rId72" cstate="print"/>
            <a:stretch>
              <a:fillRect/>
            </a:stretch>
          </a:blipFill>
        </p:spPr>
        <p:txBody>
          <a:bodyPr wrap="square" lIns="0" tIns="0" rIns="0" bIns="0" rtlCol="0"/>
          <a:lstStyle/>
          <a:p/>
        </p:txBody>
      </p:sp>
      <p:sp>
        <p:nvSpPr>
          <p:cNvPr id="140" name="object 140"/>
          <p:cNvSpPr/>
          <p:nvPr/>
        </p:nvSpPr>
        <p:spPr>
          <a:xfrm>
            <a:off x="7418831" y="2257044"/>
            <a:ext cx="376427" cy="131063"/>
          </a:xfrm>
          <a:prstGeom prst="rect">
            <a:avLst/>
          </a:prstGeom>
          <a:blipFill>
            <a:blip r:embed="rId73" cstate="print"/>
            <a:stretch>
              <a:fillRect/>
            </a:stretch>
          </a:blipFill>
        </p:spPr>
        <p:txBody>
          <a:bodyPr wrap="square" lIns="0" tIns="0" rIns="0" bIns="0" rtlCol="0"/>
          <a:lstStyle/>
          <a:p/>
        </p:txBody>
      </p:sp>
      <p:sp>
        <p:nvSpPr>
          <p:cNvPr id="141" name="object 141"/>
          <p:cNvSpPr/>
          <p:nvPr/>
        </p:nvSpPr>
        <p:spPr>
          <a:xfrm>
            <a:off x="7421880" y="2734055"/>
            <a:ext cx="1316735" cy="132587"/>
          </a:xfrm>
          <a:prstGeom prst="rect">
            <a:avLst/>
          </a:prstGeom>
          <a:blipFill>
            <a:blip r:embed="rId74" cstate="print"/>
            <a:stretch>
              <a:fillRect/>
            </a:stretch>
          </a:blipFill>
        </p:spPr>
        <p:txBody>
          <a:bodyPr wrap="square" lIns="0" tIns="0" rIns="0" bIns="0" rtlCol="0"/>
          <a:lstStyle/>
          <a:p/>
        </p:txBody>
      </p:sp>
      <p:sp>
        <p:nvSpPr>
          <p:cNvPr id="142" name="object 142"/>
          <p:cNvSpPr/>
          <p:nvPr/>
        </p:nvSpPr>
        <p:spPr>
          <a:xfrm>
            <a:off x="8135111" y="2577083"/>
            <a:ext cx="617220" cy="131063"/>
          </a:xfrm>
          <a:prstGeom prst="rect">
            <a:avLst/>
          </a:prstGeom>
          <a:blipFill>
            <a:blip r:embed="rId75" cstate="print"/>
            <a:stretch>
              <a:fillRect/>
            </a:stretch>
          </a:blipFill>
        </p:spPr>
        <p:txBody>
          <a:bodyPr wrap="square" lIns="0" tIns="0" rIns="0" bIns="0" rtlCol="0"/>
          <a:lstStyle/>
          <a:p/>
        </p:txBody>
      </p:sp>
      <p:sp>
        <p:nvSpPr>
          <p:cNvPr id="143" name="object 143"/>
          <p:cNvSpPr/>
          <p:nvPr/>
        </p:nvSpPr>
        <p:spPr>
          <a:xfrm>
            <a:off x="7412735" y="2878835"/>
            <a:ext cx="909827" cy="131063"/>
          </a:xfrm>
          <a:prstGeom prst="rect">
            <a:avLst/>
          </a:prstGeom>
          <a:blipFill>
            <a:blip r:embed="rId76" cstate="print"/>
            <a:stretch>
              <a:fillRect/>
            </a:stretch>
          </a:blipFill>
        </p:spPr>
        <p:txBody>
          <a:bodyPr wrap="square" lIns="0" tIns="0" rIns="0" bIns="0" rtlCol="0"/>
          <a:lstStyle/>
          <a:p/>
        </p:txBody>
      </p:sp>
      <p:sp>
        <p:nvSpPr>
          <p:cNvPr id="144" name="object 144"/>
          <p:cNvSpPr/>
          <p:nvPr/>
        </p:nvSpPr>
        <p:spPr>
          <a:xfrm>
            <a:off x="8729471" y="2734055"/>
            <a:ext cx="467868" cy="132587"/>
          </a:xfrm>
          <a:prstGeom prst="rect">
            <a:avLst/>
          </a:prstGeom>
          <a:blipFill>
            <a:blip r:embed="rId77" cstate="print"/>
            <a:stretch>
              <a:fillRect/>
            </a:stretch>
          </a:blipFill>
        </p:spPr>
        <p:txBody>
          <a:bodyPr wrap="square" lIns="0" tIns="0" rIns="0" bIns="0" rtlCol="0"/>
          <a:lstStyle/>
          <a:p/>
        </p:txBody>
      </p:sp>
      <p:sp>
        <p:nvSpPr>
          <p:cNvPr id="145" name="object 145"/>
          <p:cNvSpPr/>
          <p:nvPr/>
        </p:nvSpPr>
        <p:spPr>
          <a:xfrm>
            <a:off x="8770619" y="2577083"/>
            <a:ext cx="429768" cy="131063"/>
          </a:xfrm>
          <a:prstGeom prst="rect">
            <a:avLst/>
          </a:prstGeom>
          <a:blipFill>
            <a:blip r:embed="rId78" cstate="print"/>
            <a:stretch>
              <a:fillRect/>
            </a:stretch>
          </a:blipFill>
        </p:spPr>
        <p:txBody>
          <a:bodyPr wrap="square" lIns="0" tIns="0" rIns="0" bIns="0" rtlCol="0"/>
          <a:lstStyle/>
          <a:p/>
        </p:txBody>
      </p:sp>
      <p:sp>
        <p:nvSpPr>
          <p:cNvPr id="146" name="object 146"/>
          <p:cNvSpPr/>
          <p:nvPr/>
        </p:nvSpPr>
        <p:spPr>
          <a:xfrm>
            <a:off x="8969660" y="2879080"/>
            <a:ext cx="206893" cy="129196"/>
          </a:xfrm>
          <a:prstGeom prst="rect">
            <a:avLst/>
          </a:prstGeom>
          <a:blipFill>
            <a:blip r:embed="rId79" cstate="print"/>
            <a:stretch>
              <a:fillRect/>
            </a:stretch>
          </a:blipFill>
        </p:spPr>
        <p:txBody>
          <a:bodyPr wrap="square" lIns="0" tIns="0" rIns="0" bIns="0" rtlCol="0"/>
          <a:lstStyle/>
          <a:p/>
        </p:txBody>
      </p:sp>
      <p:sp>
        <p:nvSpPr>
          <p:cNvPr id="147" name="object 147"/>
          <p:cNvSpPr/>
          <p:nvPr/>
        </p:nvSpPr>
        <p:spPr>
          <a:xfrm>
            <a:off x="8372856" y="2878835"/>
            <a:ext cx="545592" cy="131063"/>
          </a:xfrm>
          <a:prstGeom prst="rect">
            <a:avLst/>
          </a:prstGeom>
          <a:blipFill>
            <a:blip r:embed="rId80" cstate="print"/>
            <a:stretch>
              <a:fillRect/>
            </a:stretch>
          </a:blipFill>
        </p:spPr>
        <p:txBody>
          <a:bodyPr wrap="square" lIns="0" tIns="0" rIns="0" bIns="0" rtlCol="0"/>
          <a:lstStyle/>
          <a:p/>
        </p:txBody>
      </p:sp>
      <p:sp>
        <p:nvSpPr>
          <p:cNvPr id="148" name="object 148"/>
          <p:cNvSpPr/>
          <p:nvPr/>
        </p:nvSpPr>
        <p:spPr>
          <a:xfrm>
            <a:off x="9313164" y="2406395"/>
            <a:ext cx="562355" cy="132587"/>
          </a:xfrm>
          <a:prstGeom prst="rect">
            <a:avLst/>
          </a:prstGeom>
          <a:blipFill>
            <a:blip r:embed="rId81" cstate="print"/>
            <a:stretch>
              <a:fillRect/>
            </a:stretch>
          </a:blipFill>
        </p:spPr>
        <p:txBody>
          <a:bodyPr wrap="square" lIns="0" tIns="0" rIns="0" bIns="0" rtlCol="0"/>
          <a:lstStyle/>
          <a:p/>
        </p:txBody>
      </p:sp>
      <p:sp>
        <p:nvSpPr>
          <p:cNvPr id="149" name="object 149"/>
          <p:cNvSpPr/>
          <p:nvPr/>
        </p:nvSpPr>
        <p:spPr>
          <a:xfrm>
            <a:off x="9302495" y="2871216"/>
            <a:ext cx="498348" cy="131063"/>
          </a:xfrm>
          <a:prstGeom prst="rect">
            <a:avLst/>
          </a:prstGeom>
          <a:blipFill>
            <a:blip r:embed="rId82" cstate="print"/>
            <a:stretch>
              <a:fillRect/>
            </a:stretch>
          </a:blipFill>
        </p:spPr>
        <p:txBody>
          <a:bodyPr wrap="square" lIns="0" tIns="0" rIns="0" bIns="0" rtlCol="0"/>
          <a:lstStyle/>
          <a:p/>
        </p:txBody>
      </p:sp>
      <p:sp>
        <p:nvSpPr>
          <p:cNvPr id="150" name="object 150"/>
          <p:cNvSpPr/>
          <p:nvPr/>
        </p:nvSpPr>
        <p:spPr>
          <a:xfrm>
            <a:off x="9300971" y="2257044"/>
            <a:ext cx="1729739" cy="131063"/>
          </a:xfrm>
          <a:prstGeom prst="rect">
            <a:avLst/>
          </a:prstGeom>
          <a:blipFill>
            <a:blip r:embed="rId83" cstate="print"/>
            <a:stretch>
              <a:fillRect/>
            </a:stretch>
          </a:blipFill>
        </p:spPr>
        <p:txBody>
          <a:bodyPr wrap="square" lIns="0" tIns="0" rIns="0" bIns="0" rtlCol="0"/>
          <a:lstStyle/>
          <a:p/>
        </p:txBody>
      </p:sp>
      <p:sp>
        <p:nvSpPr>
          <p:cNvPr id="151" name="object 151"/>
          <p:cNvSpPr/>
          <p:nvPr/>
        </p:nvSpPr>
        <p:spPr>
          <a:xfrm>
            <a:off x="9300971" y="2551176"/>
            <a:ext cx="819912" cy="132587"/>
          </a:xfrm>
          <a:prstGeom prst="rect">
            <a:avLst/>
          </a:prstGeom>
          <a:blipFill>
            <a:blip r:embed="rId84" cstate="print"/>
            <a:stretch>
              <a:fillRect/>
            </a:stretch>
          </a:blipFill>
        </p:spPr>
        <p:txBody>
          <a:bodyPr wrap="square" lIns="0" tIns="0" rIns="0" bIns="0" rtlCol="0"/>
          <a:lstStyle/>
          <a:p/>
        </p:txBody>
      </p:sp>
      <p:sp>
        <p:nvSpPr>
          <p:cNvPr id="152" name="object 152"/>
          <p:cNvSpPr/>
          <p:nvPr/>
        </p:nvSpPr>
        <p:spPr>
          <a:xfrm>
            <a:off x="9304019" y="2711195"/>
            <a:ext cx="824483" cy="132587"/>
          </a:xfrm>
          <a:prstGeom prst="rect">
            <a:avLst/>
          </a:prstGeom>
          <a:blipFill>
            <a:blip r:embed="rId85" cstate="print"/>
            <a:stretch>
              <a:fillRect/>
            </a:stretch>
          </a:blipFill>
        </p:spPr>
        <p:txBody>
          <a:bodyPr wrap="square" lIns="0" tIns="0" rIns="0" bIns="0" rtlCol="0"/>
          <a:lstStyle/>
          <a:p/>
        </p:txBody>
      </p:sp>
      <p:sp>
        <p:nvSpPr>
          <p:cNvPr id="153" name="object 153"/>
          <p:cNvSpPr/>
          <p:nvPr/>
        </p:nvSpPr>
        <p:spPr>
          <a:xfrm>
            <a:off x="9945623" y="2406395"/>
            <a:ext cx="568451" cy="131063"/>
          </a:xfrm>
          <a:prstGeom prst="rect">
            <a:avLst/>
          </a:prstGeom>
          <a:blipFill>
            <a:blip r:embed="rId86" cstate="print"/>
            <a:stretch>
              <a:fillRect/>
            </a:stretch>
          </a:blipFill>
        </p:spPr>
        <p:txBody>
          <a:bodyPr wrap="square" lIns="0" tIns="0" rIns="0" bIns="0" rtlCol="0"/>
          <a:lstStyle/>
          <a:p/>
        </p:txBody>
      </p:sp>
      <p:sp>
        <p:nvSpPr>
          <p:cNvPr id="154" name="object 154"/>
          <p:cNvSpPr/>
          <p:nvPr/>
        </p:nvSpPr>
        <p:spPr>
          <a:xfrm>
            <a:off x="9852659" y="2878835"/>
            <a:ext cx="394716" cy="131063"/>
          </a:xfrm>
          <a:prstGeom prst="rect">
            <a:avLst/>
          </a:prstGeom>
          <a:blipFill>
            <a:blip r:embed="rId87" cstate="print"/>
            <a:stretch>
              <a:fillRect/>
            </a:stretch>
          </a:blipFill>
        </p:spPr>
        <p:txBody>
          <a:bodyPr wrap="square" lIns="0" tIns="0" rIns="0" bIns="0" rtlCol="0"/>
          <a:lstStyle/>
          <a:p/>
        </p:txBody>
      </p:sp>
      <p:sp>
        <p:nvSpPr>
          <p:cNvPr id="155" name="object 155"/>
          <p:cNvSpPr/>
          <p:nvPr/>
        </p:nvSpPr>
        <p:spPr>
          <a:xfrm>
            <a:off x="10204704" y="2711195"/>
            <a:ext cx="729996" cy="132587"/>
          </a:xfrm>
          <a:prstGeom prst="rect">
            <a:avLst/>
          </a:prstGeom>
          <a:blipFill>
            <a:blip r:embed="rId88" cstate="print"/>
            <a:stretch>
              <a:fillRect/>
            </a:stretch>
          </a:blipFill>
        </p:spPr>
        <p:txBody>
          <a:bodyPr wrap="square" lIns="0" tIns="0" rIns="0" bIns="0" rtlCol="0"/>
          <a:lstStyle/>
          <a:p/>
        </p:txBody>
      </p:sp>
      <p:sp>
        <p:nvSpPr>
          <p:cNvPr id="156" name="object 156"/>
          <p:cNvSpPr/>
          <p:nvPr/>
        </p:nvSpPr>
        <p:spPr>
          <a:xfrm>
            <a:off x="10594847" y="2414016"/>
            <a:ext cx="382524" cy="121920"/>
          </a:xfrm>
          <a:prstGeom prst="rect">
            <a:avLst/>
          </a:prstGeom>
          <a:blipFill>
            <a:blip r:embed="rId89" cstate="print"/>
            <a:stretch>
              <a:fillRect/>
            </a:stretch>
          </a:blipFill>
        </p:spPr>
        <p:txBody>
          <a:bodyPr wrap="square" lIns="0" tIns="0" rIns="0" bIns="0" rtlCol="0"/>
          <a:lstStyle/>
          <a:p/>
        </p:txBody>
      </p:sp>
      <p:sp>
        <p:nvSpPr>
          <p:cNvPr id="157" name="object 157"/>
          <p:cNvSpPr/>
          <p:nvPr/>
        </p:nvSpPr>
        <p:spPr>
          <a:xfrm>
            <a:off x="10172700" y="2554223"/>
            <a:ext cx="850392" cy="132587"/>
          </a:xfrm>
          <a:prstGeom prst="rect">
            <a:avLst/>
          </a:prstGeom>
          <a:blipFill>
            <a:blip r:embed="rId90" cstate="print"/>
            <a:stretch>
              <a:fillRect/>
            </a:stretch>
          </a:blipFill>
        </p:spPr>
        <p:txBody>
          <a:bodyPr wrap="square" lIns="0" tIns="0" rIns="0" bIns="0" rtlCol="0"/>
          <a:lstStyle/>
          <a:p/>
        </p:txBody>
      </p:sp>
      <p:sp>
        <p:nvSpPr>
          <p:cNvPr id="158" name="object 158"/>
          <p:cNvSpPr/>
          <p:nvPr/>
        </p:nvSpPr>
        <p:spPr>
          <a:xfrm>
            <a:off x="10354056" y="2878835"/>
            <a:ext cx="560831" cy="131063"/>
          </a:xfrm>
          <a:prstGeom prst="rect">
            <a:avLst/>
          </a:prstGeom>
          <a:blipFill>
            <a:blip r:embed="rId91" cstate="print"/>
            <a:stretch>
              <a:fillRect/>
            </a:stretch>
          </a:blipFill>
        </p:spPr>
        <p:txBody>
          <a:bodyPr wrap="square" lIns="0" tIns="0" rIns="0" bIns="0" rtlCol="0"/>
          <a:lstStyle/>
          <a:p/>
        </p:txBody>
      </p:sp>
      <p:sp>
        <p:nvSpPr>
          <p:cNvPr id="159" name="object 159"/>
          <p:cNvSpPr/>
          <p:nvPr/>
        </p:nvSpPr>
        <p:spPr>
          <a:xfrm>
            <a:off x="7412735" y="3300984"/>
            <a:ext cx="3622675" cy="134620"/>
          </a:xfrm>
          <a:custGeom>
            <a:avLst/>
            <a:gdLst/>
            <a:ahLst/>
            <a:cxnLst/>
            <a:rect l="l" t="t" r="r" b="b"/>
            <a:pathLst>
              <a:path w="3622675" h="134620">
                <a:moveTo>
                  <a:pt x="3615690" y="0"/>
                </a:moveTo>
                <a:lnTo>
                  <a:pt x="6858" y="0"/>
                </a:lnTo>
                <a:lnTo>
                  <a:pt x="0" y="6857"/>
                </a:lnTo>
                <a:lnTo>
                  <a:pt x="0" y="127253"/>
                </a:lnTo>
                <a:lnTo>
                  <a:pt x="6858" y="134112"/>
                </a:lnTo>
                <a:lnTo>
                  <a:pt x="3615690" y="134112"/>
                </a:lnTo>
                <a:lnTo>
                  <a:pt x="3622548" y="127253"/>
                </a:lnTo>
                <a:lnTo>
                  <a:pt x="3622548" y="6857"/>
                </a:lnTo>
                <a:lnTo>
                  <a:pt x="3615690" y="0"/>
                </a:lnTo>
                <a:close/>
              </a:path>
            </a:pathLst>
          </a:custGeom>
          <a:solidFill>
            <a:srgbClr val="F5C001"/>
          </a:solidFill>
        </p:spPr>
        <p:txBody>
          <a:bodyPr wrap="square" lIns="0" tIns="0" rIns="0" bIns="0" rtlCol="0"/>
          <a:lstStyle/>
          <a:p/>
        </p:txBody>
      </p:sp>
      <p:sp>
        <p:nvSpPr>
          <p:cNvPr id="160" name="object 160"/>
          <p:cNvSpPr/>
          <p:nvPr/>
        </p:nvSpPr>
        <p:spPr>
          <a:xfrm>
            <a:off x="7427976" y="3424428"/>
            <a:ext cx="615696" cy="153924"/>
          </a:xfrm>
          <a:prstGeom prst="rect">
            <a:avLst/>
          </a:prstGeom>
          <a:blipFill>
            <a:blip r:embed="rId92" cstate="print"/>
            <a:stretch>
              <a:fillRect/>
            </a:stretch>
          </a:blipFill>
        </p:spPr>
        <p:txBody>
          <a:bodyPr wrap="square" lIns="0" tIns="0" rIns="0" bIns="0" rtlCol="0"/>
          <a:lstStyle/>
          <a:p/>
        </p:txBody>
      </p:sp>
      <p:sp>
        <p:nvSpPr>
          <p:cNvPr id="161" name="object 161"/>
          <p:cNvSpPr/>
          <p:nvPr/>
        </p:nvSpPr>
        <p:spPr>
          <a:xfrm>
            <a:off x="8072628" y="3424428"/>
            <a:ext cx="432816" cy="153924"/>
          </a:xfrm>
          <a:prstGeom prst="rect">
            <a:avLst/>
          </a:prstGeom>
          <a:blipFill>
            <a:blip r:embed="rId93" cstate="print"/>
            <a:stretch>
              <a:fillRect/>
            </a:stretch>
          </a:blipFill>
        </p:spPr>
        <p:txBody>
          <a:bodyPr wrap="square" lIns="0" tIns="0" rIns="0" bIns="0" rtlCol="0"/>
          <a:lstStyle/>
          <a:p/>
        </p:txBody>
      </p:sp>
      <p:sp>
        <p:nvSpPr>
          <p:cNvPr id="162" name="object 162"/>
          <p:cNvSpPr/>
          <p:nvPr/>
        </p:nvSpPr>
        <p:spPr>
          <a:xfrm>
            <a:off x="8534400" y="3424428"/>
            <a:ext cx="498348" cy="153924"/>
          </a:xfrm>
          <a:prstGeom prst="rect">
            <a:avLst/>
          </a:prstGeom>
          <a:blipFill>
            <a:blip r:embed="rId94" cstate="print"/>
            <a:stretch>
              <a:fillRect/>
            </a:stretch>
          </a:blipFill>
        </p:spPr>
        <p:txBody>
          <a:bodyPr wrap="square" lIns="0" tIns="0" rIns="0" bIns="0" rtlCol="0"/>
          <a:lstStyle/>
          <a:p/>
        </p:txBody>
      </p:sp>
      <p:sp>
        <p:nvSpPr>
          <p:cNvPr id="163" name="object 163"/>
          <p:cNvSpPr/>
          <p:nvPr/>
        </p:nvSpPr>
        <p:spPr>
          <a:xfrm>
            <a:off x="9061704" y="3424428"/>
            <a:ext cx="510540" cy="153924"/>
          </a:xfrm>
          <a:prstGeom prst="rect">
            <a:avLst/>
          </a:prstGeom>
          <a:blipFill>
            <a:blip r:embed="rId95" cstate="print"/>
            <a:stretch>
              <a:fillRect/>
            </a:stretch>
          </a:blipFill>
        </p:spPr>
        <p:txBody>
          <a:bodyPr wrap="square" lIns="0" tIns="0" rIns="0" bIns="0" rtlCol="0"/>
          <a:lstStyle/>
          <a:p/>
        </p:txBody>
      </p:sp>
      <p:sp>
        <p:nvSpPr>
          <p:cNvPr id="164" name="object 164"/>
          <p:cNvSpPr/>
          <p:nvPr/>
        </p:nvSpPr>
        <p:spPr>
          <a:xfrm>
            <a:off x="9601200" y="3424428"/>
            <a:ext cx="473964" cy="153924"/>
          </a:xfrm>
          <a:prstGeom prst="rect">
            <a:avLst/>
          </a:prstGeom>
          <a:blipFill>
            <a:blip r:embed="rId96" cstate="print"/>
            <a:stretch>
              <a:fillRect/>
            </a:stretch>
          </a:blipFill>
        </p:spPr>
        <p:txBody>
          <a:bodyPr wrap="square" lIns="0" tIns="0" rIns="0" bIns="0" rtlCol="0"/>
          <a:lstStyle/>
          <a:p/>
        </p:txBody>
      </p:sp>
      <p:sp>
        <p:nvSpPr>
          <p:cNvPr id="165" name="object 165"/>
          <p:cNvSpPr/>
          <p:nvPr/>
        </p:nvSpPr>
        <p:spPr>
          <a:xfrm>
            <a:off x="8065007" y="3578352"/>
            <a:ext cx="496824" cy="153924"/>
          </a:xfrm>
          <a:prstGeom prst="rect">
            <a:avLst/>
          </a:prstGeom>
          <a:blipFill>
            <a:blip r:embed="rId97" cstate="print"/>
            <a:stretch>
              <a:fillRect/>
            </a:stretch>
          </a:blipFill>
        </p:spPr>
        <p:txBody>
          <a:bodyPr wrap="square" lIns="0" tIns="0" rIns="0" bIns="0" rtlCol="0"/>
          <a:lstStyle/>
          <a:p/>
        </p:txBody>
      </p:sp>
      <p:sp>
        <p:nvSpPr>
          <p:cNvPr id="166" name="object 166"/>
          <p:cNvSpPr/>
          <p:nvPr/>
        </p:nvSpPr>
        <p:spPr>
          <a:xfrm>
            <a:off x="8570976" y="3578352"/>
            <a:ext cx="591312" cy="153924"/>
          </a:xfrm>
          <a:prstGeom prst="rect">
            <a:avLst/>
          </a:prstGeom>
          <a:blipFill>
            <a:blip r:embed="rId98" cstate="print"/>
            <a:stretch>
              <a:fillRect/>
            </a:stretch>
          </a:blipFill>
        </p:spPr>
        <p:txBody>
          <a:bodyPr wrap="square" lIns="0" tIns="0" rIns="0" bIns="0" rtlCol="0"/>
          <a:lstStyle/>
          <a:p/>
        </p:txBody>
      </p:sp>
      <p:sp>
        <p:nvSpPr>
          <p:cNvPr id="167" name="object 167"/>
          <p:cNvSpPr/>
          <p:nvPr/>
        </p:nvSpPr>
        <p:spPr>
          <a:xfrm>
            <a:off x="10104119" y="3424428"/>
            <a:ext cx="903731" cy="131063"/>
          </a:xfrm>
          <a:prstGeom prst="rect">
            <a:avLst/>
          </a:prstGeom>
          <a:blipFill>
            <a:blip r:embed="rId99" cstate="print"/>
            <a:stretch>
              <a:fillRect/>
            </a:stretch>
          </a:blipFill>
        </p:spPr>
        <p:txBody>
          <a:bodyPr wrap="square" lIns="0" tIns="0" rIns="0" bIns="0" rtlCol="0"/>
          <a:lstStyle/>
          <a:p/>
        </p:txBody>
      </p:sp>
      <p:sp>
        <p:nvSpPr>
          <p:cNvPr id="168" name="object 168"/>
          <p:cNvSpPr/>
          <p:nvPr/>
        </p:nvSpPr>
        <p:spPr>
          <a:xfrm>
            <a:off x="7441692" y="3578352"/>
            <a:ext cx="612648" cy="153924"/>
          </a:xfrm>
          <a:prstGeom prst="rect">
            <a:avLst/>
          </a:prstGeom>
          <a:blipFill>
            <a:blip r:embed="rId100" cstate="print"/>
            <a:stretch>
              <a:fillRect/>
            </a:stretch>
          </a:blipFill>
        </p:spPr>
        <p:txBody>
          <a:bodyPr wrap="square" lIns="0" tIns="0" rIns="0" bIns="0" rtlCol="0"/>
          <a:lstStyle/>
          <a:p/>
        </p:txBody>
      </p:sp>
      <p:sp>
        <p:nvSpPr>
          <p:cNvPr id="169" name="object 169"/>
          <p:cNvSpPr/>
          <p:nvPr/>
        </p:nvSpPr>
        <p:spPr>
          <a:xfrm>
            <a:off x="9171431" y="3578352"/>
            <a:ext cx="591312" cy="153924"/>
          </a:xfrm>
          <a:prstGeom prst="rect">
            <a:avLst/>
          </a:prstGeom>
          <a:blipFill>
            <a:blip r:embed="rId101" cstate="print"/>
            <a:stretch>
              <a:fillRect/>
            </a:stretch>
          </a:blipFill>
        </p:spPr>
        <p:txBody>
          <a:bodyPr wrap="square" lIns="0" tIns="0" rIns="0" bIns="0" rtlCol="0"/>
          <a:lstStyle/>
          <a:p/>
        </p:txBody>
      </p:sp>
      <p:sp>
        <p:nvSpPr>
          <p:cNvPr id="170" name="object 170"/>
          <p:cNvSpPr/>
          <p:nvPr/>
        </p:nvSpPr>
        <p:spPr>
          <a:xfrm>
            <a:off x="9771888" y="3578352"/>
            <a:ext cx="682751" cy="153924"/>
          </a:xfrm>
          <a:prstGeom prst="rect">
            <a:avLst/>
          </a:prstGeom>
          <a:blipFill>
            <a:blip r:embed="rId102" cstate="print"/>
            <a:stretch>
              <a:fillRect/>
            </a:stretch>
          </a:blipFill>
        </p:spPr>
        <p:txBody>
          <a:bodyPr wrap="square" lIns="0" tIns="0" rIns="0" bIns="0" rtlCol="0"/>
          <a:lstStyle/>
          <a:p/>
        </p:txBody>
      </p:sp>
      <p:sp>
        <p:nvSpPr>
          <p:cNvPr id="171" name="object 171"/>
          <p:cNvSpPr/>
          <p:nvPr/>
        </p:nvSpPr>
        <p:spPr>
          <a:xfrm>
            <a:off x="10463783" y="3578402"/>
            <a:ext cx="594359" cy="142443"/>
          </a:xfrm>
          <a:prstGeom prst="rect">
            <a:avLst/>
          </a:prstGeom>
          <a:blipFill>
            <a:blip r:embed="rId103" cstate="print"/>
            <a:stretch>
              <a:fillRect/>
            </a:stretch>
          </a:blipFill>
        </p:spPr>
        <p:txBody>
          <a:bodyPr wrap="square" lIns="0" tIns="0" rIns="0" bIns="0" rtlCol="0"/>
          <a:lstStyle/>
          <a:p/>
        </p:txBody>
      </p:sp>
      <p:sp>
        <p:nvSpPr>
          <p:cNvPr id="172" name="object 172"/>
          <p:cNvSpPr/>
          <p:nvPr/>
        </p:nvSpPr>
        <p:spPr>
          <a:xfrm>
            <a:off x="7424928" y="3738371"/>
            <a:ext cx="3102863" cy="153924"/>
          </a:xfrm>
          <a:prstGeom prst="rect">
            <a:avLst/>
          </a:prstGeom>
          <a:blipFill>
            <a:blip r:embed="rId104" cstate="print"/>
            <a:stretch>
              <a:fillRect/>
            </a:stretch>
          </a:blipFill>
        </p:spPr>
        <p:txBody>
          <a:bodyPr wrap="square" lIns="0" tIns="0" rIns="0" bIns="0" rtlCol="0"/>
          <a:lstStyle/>
          <a:p/>
        </p:txBody>
      </p:sp>
      <p:sp>
        <p:nvSpPr>
          <p:cNvPr id="173" name="object 173"/>
          <p:cNvSpPr/>
          <p:nvPr/>
        </p:nvSpPr>
        <p:spPr>
          <a:xfrm>
            <a:off x="7446264" y="3901440"/>
            <a:ext cx="565403" cy="153924"/>
          </a:xfrm>
          <a:prstGeom prst="rect">
            <a:avLst/>
          </a:prstGeom>
          <a:blipFill>
            <a:blip r:embed="rId105" cstate="print"/>
            <a:stretch>
              <a:fillRect/>
            </a:stretch>
          </a:blipFill>
        </p:spPr>
        <p:txBody>
          <a:bodyPr wrap="square" lIns="0" tIns="0" rIns="0" bIns="0" rtlCol="0"/>
          <a:lstStyle/>
          <a:p/>
        </p:txBody>
      </p:sp>
      <p:sp>
        <p:nvSpPr>
          <p:cNvPr id="174" name="object 174"/>
          <p:cNvSpPr/>
          <p:nvPr/>
        </p:nvSpPr>
        <p:spPr>
          <a:xfrm>
            <a:off x="8068056" y="3901440"/>
            <a:ext cx="745235" cy="153924"/>
          </a:xfrm>
          <a:prstGeom prst="rect">
            <a:avLst/>
          </a:prstGeom>
          <a:blipFill>
            <a:blip r:embed="rId106" cstate="print"/>
            <a:stretch>
              <a:fillRect/>
            </a:stretch>
          </a:blipFill>
        </p:spPr>
        <p:txBody>
          <a:bodyPr wrap="square" lIns="0" tIns="0" rIns="0" bIns="0" rtlCol="0"/>
          <a:lstStyle/>
          <a:p/>
        </p:txBody>
      </p:sp>
      <p:sp>
        <p:nvSpPr>
          <p:cNvPr id="175" name="object 175"/>
          <p:cNvSpPr/>
          <p:nvPr/>
        </p:nvSpPr>
        <p:spPr>
          <a:xfrm>
            <a:off x="10532364" y="3738371"/>
            <a:ext cx="475487" cy="153924"/>
          </a:xfrm>
          <a:prstGeom prst="rect">
            <a:avLst/>
          </a:prstGeom>
          <a:blipFill>
            <a:blip r:embed="rId107" cstate="print"/>
            <a:stretch>
              <a:fillRect/>
            </a:stretch>
          </a:blipFill>
        </p:spPr>
        <p:txBody>
          <a:bodyPr wrap="square" lIns="0" tIns="0" rIns="0" bIns="0" rtlCol="0"/>
          <a:lstStyle/>
          <a:p/>
        </p:txBody>
      </p:sp>
      <p:sp>
        <p:nvSpPr>
          <p:cNvPr id="176" name="object 176"/>
          <p:cNvSpPr/>
          <p:nvPr/>
        </p:nvSpPr>
        <p:spPr>
          <a:xfrm>
            <a:off x="8869680" y="3901440"/>
            <a:ext cx="606551" cy="153924"/>
          </a:xfrm>
          <a:prstGeom prst="rect">
            <a:avLst/>
          </a:prstGeom>
          <a:blipFill>
            <a:blip r:embed="rId108" cstate="print"/>
            <a:stretch>
              <a:fillRect/>
            </a:stretch>
          </a:blipFill>
        </p:spPr>
        <p:txBody>
          <a:bodyPr wrap="square" lIns="0" tIns="0" rIns="0" bIns="0" rtlCol="0"/>
          <a:lstStyle/>
          <a:p/>
        </p:txBody>
      </p:sp>
      <p:sp>
        <p:nvSpPr>
          <p:cNvPr id="177" name="object 177"/>
          <p:cNvSpPr/>
          <p:nvPr/>
        </p:nvSpPr>
        <p:spPr>
          <a:xfrm>
            <a:off x="9534143" y="3901440"/>
            <a:ext cx="644651" cy="153924"/>
          </a:xfrm>
          <a:prstGeom prst="rect">
            <a:avLst/>
          </a:prstGeom>
          <a:blipFill>
            <a:blip r:embed="rId109" cstate="print"/>
            <a:stretch>
              <a:fillRect/>
            </a:stretch>
          </a:blipFill>
        </p:spPr>
        <p:txBody>
          <a:bodyPr wrap="square" lIns="0" tIns="0" rIns="0" bIns="0" rtlCol="0"/>
          <a:lstStyle/>
          <a:p/>
        </p:txBody>
      </p:sp>
      <p:sp>
        <p:nvSpPr>
          <p:cNvPr id="178" name="object 178"/>
          <p:cNvSpPr/>
          <p:nvPr/>
        </p:nvSpPr>
        <p:spPr>
          <a:xfrm>
            <a:off x="10235183" y="3901440"/>
            <a:ext cx="775716" cy="153924"/>
          </a:xfrm>
          <a:prstGeom prst="rect">
            <a:avLst/>
          </a:prstGeom>
          <a:blipFill>
            <a:blip r:embed="rId110" cstate="print"/>
            <a:stretch>
              <a:fillRect/>
            </a:stretch>
          </a:blipFill>
        </p:spPr>
        <p:txBody>
          <a:bodyPr wrap="square" lIns="0" tIns="0" rIns="0" bIns="0" rtlCol="0"/>
          <a:lstStyle/>
          <a:p/>
        </p:txBody>
      </p:sp>
      <p:sp>
        <p:nvSpPr>
          <p:cNvPr id="179" name="object 179"/>
          <p:cNvSpPr/>
          <p:nvPr/>
        </p:nvSpPr>
        <p:spPr>
          <a:xfrm>
            <a:off x="7414259" y="4122420"/>
            <a:ext cx="3622675" cy="135890"/>
          </a:xfrm>
          <a:custGeom>
            <a:avLst/>
            <a:gdLst/>
            <a:ahLst/>
            <a:cxnLst/>
            <a:rect l="l" t="t" r="r" b="b"/>
            <a:pathLst>
              <a:path w="3622675" h="135889">
                <a:moveTo>
                  <a:pt x="3617976" y="0"/>
                </a:moveTo>
                <a:lnTo>
                  <a:pt x="4572" y="0"/>
                </a:lnTo>
                <a:lnTo>
                  <a:pt x="0" y="4571"/>
                </a:lnTo>
                <a:lnTo>
                  <a:pt x="0" y="131063"/>
                </a:lnTo>
                <a:lnTo>
                  <a:pt x="4572" y="135635"/>
                </a:lnTo>
                <a:lnTo>
                  <a:pt x="3617976" y="135635"/>
                </a:lnTo>
                <a:lnTo>
                  <a:pt x="3622548" y="131063"/>
                </a:lnTo>
                <a:lnTo>
                  <a:pt x="3622548" y="4571"/>
                </a:lnTo>
                <a:lnTo>
                  <a:pt x="3617976" y="0"/>
                </a:lnTo>
                <a:close/>
              </a:path>
            </a:pathLst>
          </a:custGeom>
          <a:solidFill>
            <a:srgbClr val="F5C001"/>
          </a:solidFill>
        </p:spPr>
        <p:txBody>
          <a:bodyPr wrap="square" lIns="0" tIns="0" rIns="0" bIns="0" rtlCol="0"/>
          <a:lstStyle/>
          <a:p/>
        </p:txBody>
      </p:sp>
      <p:sp>
        <p:nvSpPr>
          <p:cNvPr id="180" name="object 180"/>
          <p:cNvSpPr/>
          <p:nvPr/>
        </p:nvSpPr>
        <p:spPr>
          <a:xfrm>
            <a:off x="7443216" y="4279391"/>
            <a:ext cx="826007" cy="153924"/>
          </a:xfrm>
          <a:prstGeom prst="rect">
            <a:avLst/>
          </a:prstGeom>
          <a:blipFill>
            <a:blip r:embed="rId111" cstate="print"/>
            <a:stretch>
              <a:fillRect/>
            </a:stretch>
          </a:blipFill>
        </p:spPr>
        <p:txBody>
          <a:bodyPr wrap="square" lIns="0" tIns="0" rIns="0" bIns="0" rtlCol="0"/>
          <a:lstStyle/>
          <a:p/>
        </p:txBody>
      </p:sp>
      <p:sp>
        <p:nvSpPr>
          <p:cNvPr id="181" name="object 181"/>
          <p:cNvSpPr/>
          <p:nvPr/>
        </p:nvSpPr>
        <p:spPr>
          <a:xfrm>
            <a:off x="8331707" y="4279391"/>
            <a:ext cx="801624" cy="153924"/>
          </a:xfrm>
          <a:prstGeom prst="rect">
            <a:avLst/>
          </a:prstGeom>
          <a:blipFill>
            <a:blip r:embed="rId112" cstate="print"/>
            <a:stretch>
              <a:fillRect/>
            </a:stretch>
          </a:blipFill>
        </p:spPr>
        <p:txBody>
          <a:bodyPr wrap="square" lIns="0" tIns="0" rIns="0" bIns="0" rtlCol="0"/>
          <a:lstStyle/>
          <a:p/>
        </p:txBody>
      </p:sp>
      <p:sp>
        <p:nvSpPr>
          <p:cNvPr id="182" name="object 182"/>
          <p:cNvSpPr/>
          <p:nvPr/>
        </p:nvSpPr>
        <p:spPr>
          <a:xfrm>
            <a:off x="9195816" y="4251959"/>
            <a:ext cx="714755" cy="153924"/>
          </a:xfrm>
          <a:prstGeom prst="rect">
            <a:avLst/>
          </a:prstGeom>
          <a:blipFill>
            <a:blip r:embed="rId113" cstate="print"/>
            <a:stretch>
              <a:fillRect/>
            </a:stretch>
          </a:blipFill>
        </p:spPr>
        <p:txBody>
          <a:bodyPr wrap="square" lIns="0" tIns="0" rIns="0" bIns="0" rtlCol="0"/>
          <a:lstStyle/>
          <a:p/>
        </p:txBody>
      </p:sp>
      <p:sp>
        <p:nvSpPr>
          <p:cNvPr id="183" name="object 183"/>
          <p:cNvSpPr/>
          <p:nvPr/>
        </p:nvSpPr>
        <p:spPr>
          <a:xfrm>
            <a:off x="9971531" y="4251959"/>
            <a:ext cx="237744" cy="153924"/>
          </a:xfrm>
          <a:prstGeom prst="rect">
            <a:avLst/>
          </a:prstGeom>
          <a:blipFill>
            <a:blip r:embed="rId114" cstate="print"/>
            <a:stretch>
              <a:fillRect/>
            </a:stretch>
          </a:blipFill>
        </p:spPr>
        <p:txBody>
          <a:bodyPr wrap="square" lIns="0" tIns="0" rIns="0" bIns="0" rtlCol="0"/>
          <a:lstStyle/>
          <a:p/>
        </p:txBody>
      </p:sp>
      <p:sp>
        <p:nvSpPr>
          <p:cNvPr id="184" name="object 184"/>
          <p:cNvSpPr/>
          <p:nvPr/>
        </p:nvSpPr>
        <p:spPr>
          <a:xfrm>
            <a:off x="10271759" y="4251959"/>
            <a:ext cx="737616" cy="153924"/>
          </a:xfrm>
          <a:prstGeom prst="rect">
            <a:avLst/>
          </a:prstGeom>
          <a:blipFill>
            <a:blip r:embed="rId115" cstate="print"/>
            <a:stretch>
              <a:fillRect/>
            </a:stretch>
          </a:blipFill>
        </p:spPr>
        <p:txBody>
          <a:bodyPr wrap="square" lIns="0" tIns="0" rIns="0" bIns="0" rtlCol="0"/>
          <a:lstStyle/>
          <a:p/>
        </p:txBody>
      </p:sp>
      <p:sp>
        <p:nvSpPr>
          <p:cNvPr id="185" name="object 185"/>
          <p:cNvSpPr/>
          <p:nvPr/>
        </p:nvSpPr>
        <p:spPr>
          <a:xfrm>
            <a:off x="7456931" y="4447032"/>
            <a:ext cx="310896" cy="152400"/>
          </a:xfrm>
          <a:prstGeom prst="rect">
            <a:avLst/>
          </a:prstGeom>
          <a:blipFill>
            <a:blip r:embed="rId116" cstate="print"/>
            <a:stretch>
              <a:fillRect/>
            </a:stretch>
          </a:blipFill>
        </p:spPr>
        <p:txBody>
          <a:bodyPr wrap="square" lIns="0" tIns="0" rIns="0" bIns="0" rtlCol="0"/>
          <a:lstStyle/>
          <a:p/>
        </p:txBody>
      </p:sp>
      <p:sp>
        <p:nvSpPr>
          <p:cNvPr id="186" name="object 186"/>
          <p:cNvSpPr/>
          <p:nvPr/>
        </p:nvSpPr>
        <p:spPr>
          <a:xfrm>
            <a:off x="7789164" y="4447032"/>
            <a:ext cx="752855" cy="152400"/>
          </a:xfrm>
          <a:prstGeom prst="rect">
            <a:avLst/>
          </a:prstGeom>
          <a:blipFill>
            <a:blip r:embed="rId117" cstate="print"/>
            <a:stretch>
              <a:fillRect/>
            </a:stretch>
          </a:blipFill>
        </p:spPr>
        <p:txBody>
          <a:bodyPr wrap="square" lIns="0" tIns="0" rIns="0" bIns="0" rtlCol="0"/>
          <a:lstStyle/>
          <a:p/>
        </p:txBody>
      </p:sp>
      <p:sp>
        <p:nvSpPr>
          <p:cNvPr id="187" name="object 187"/>
          <p:cNvSpPr/>
          <p:nvPr/>
        </p:nvSpPr>
        <p:spPr>
          <a:xfrm>
            <a:off x="8563356" y="4447032"/>
            <a:ext cx="586740" cy="152400"/>
          </a:xfrm>
          <a:prstGeom prst="rect">
            <a:avLst/>
          </a:prstGeom>
          <a:blipFill>
            <a:blip r:embed="rId118" cstate="print"/>
            <a:stretch>
              <a:fillRect/>
            </a:stretch>
          </a:blipFill>
        </p:spPr>
        <p:txBody>
          <a:bodyPr wrap="square" lIns="0" tIns="0" rIns="0" bIns="0" rtlCol="0"/>
          <a:lstStyle/>
          <a:p/>
        </p:txBody>
      </p:sp>
      <p:sp>
        <p:nvSpPr>
          <p:cNvPr id="188" name="object 188"/>
          <p:cNvSpPr/>
          <p:nvPr/>
        </p:nvSpPr>
        <p:spPr>
          <a:xfrm>
            <a:off x="9171431" y="4447032"/>
            <a:ext cx="928116" cy="152400"/>
          </a:xfrm>
          <a:prstGeom prst="rect">
            <a:avLst/>
          </a:prstGeom>
          <a:blipFill>
            <a:blip r:embed="rId119" cstate="print"/>
            <a:stretch>
              <a:fillRect/>
            </a:stretch>
          </a:blipFill>
        </p:spPr>
        <p:txBody>
          <a:bodyPr wrap="square" lIns="0" tIns="0" rIns="0" bIns="0" rtlCol="0"/>
          <a:lstStyle/>
          <a:p/>
        </p:txBody>
      </p:sp>
      <p:sp>
        <p:nvSpPr>
          <p:cNvPr id="189" name="object 189"/>
          <p:cNvSpPr/>
          <p:nvPr/>
        </p:nvSpPr>
        <p:spPr>
          <a:xfrm>
            <a:off x="8500871" y="4640579"/>
            <a:ext cx="696468" cy="153924"/>
          </a:xfrm>
          <a:prstGeom prst="rect">
            <a:avLst/>
          </a:prstGeom>
          <a:blipFill>
            <a:blip r:embed="rId120" cstate="print"/>
            <a:stretch>
              <a:fillRect/>
            </a:stretch>
          </a:blipFill>
        </p:spPr>
        <p:txBody>
          <a:bodyPr wrap="square" lIns="0" tIns="0" rIns="0" bIns="0" rtlCol="0"/>
          <a:lstStyle/>
          <a:p/>
        </p:txBody>
      </p:sp>
      <p:sp>
        <p:nvSpPr>
          <p:cNvPr id="190" name="object 190"/>
          <p:cNvSpPr/>
          <p:nvPr/>
        </p:nvSpPr>
        <p:spPr>
          <a:xfrm>
            <a:off x="10120883" y="4447032"/>
            <a:ext cx="922020" cy="152400"/>
          </a:xfrm>
          <a:prstGeom prst="rect">
            <a:avLst/>
          </a:prstGeom>
          <a:blipFill>
            <a:blip r:embed="rId121" cstate="print"/>
            <a:stretch>
              <a:fillRect/>
            </a:stretch>
          </a:blipFill>
        </p:spPr>
        <p:txBody>
          <a:bodyPr wrap="square" lIns="0" tIns="0" rIns="0" bIns="0" rtlCol="0"/>
          <a:lstStyle/>
          <a:p/>
        </p:txBody>
      </p:sp>
      <p:sp>
        <p:nvSpPr>
          <p:cNvPr id="191" name="object 191"/>
          <p:cNvSpPr/>
          <p:nvPr/>
        </p:nvSpPr>
        <p:spPr>
          <a:xfrm>
            <a:off x="7446264" y="4640579"/>
            <a:ext cx="1040892" cy="153924"/>
          </a:xfrm>
          <a:prstGeom prst="rect">
            <a:avLst/>
          </a:prstGeom>
          <a:blipFill>
            <a:blip r:embed="rId122" cstate="print"/>
            <a:stretch>
              <a:fillRect/>
            </a:stretch>
          </a:blipFill>
        </p:spPr>
        <p:txBody>
          <a:bodyPr wrap="square" lIns="0" tIns="0" rIns="0" bIns="0" rtlCol="0"/>
          <a:lstStyle/>
          <a:p/>
        </p:txBody>
      </p:sp>
      <p:sp>
        <p:nvSpPr>
          <p:cNvPr id="192" name="object 192"/>
          <p:cNvSpPr/>
          <p:nvPr/>
        </p:nvSpPr>
        <p:spPr>
          <a:xfrm>
            <a:off x="9209531" y="4640579"/>
            <a:ext cx="792479" cy="153924"/>
          </a:xfrm>
          <a:prstGeom prst="rect">
            <a:avLst/>
          </a:prstGeom>
          <a:blipFill>
            <a:blip r:embed="rId123" cstate="print"/>
            <a:stretch>
              <a:fillRect/>
            </a:stretch>
          </a:blipFill>
        </p:spPr>
        <p:txBody>
          <a:bodyPr wrap="square" lIns="0" tIns="0" rIns="0" bIns="0" rtlCol="0"/>
          <a:lstStyle/>
          <a:p/>
        </p:txBody>
      </p:sp>
      <p:sp>
        <p:nvSpPr>
          <p:cNvPr id="193" name="object 193"/>
          <p:cNvSpPr/>
          <p:nvPr/>
        </p:nvSpPr>
        <p:spPr>
          <a:xfrm>
            <a:off x="10015728" y="4640579"/>
            <a:ext cx="1014983" cy="153924"/>
          </a:xfrm>
          <a:prstGeom prst="rect">
            <a:avLst/>
          </a:prstGeom>
          <a:blipFill>
            <a:blip r:embed="rId124" cstate="print"/>
            <a:stretch>
              <a:fillRect/>
            </a:stretch>
          </a:blipFill>
        </p:spPr>
        <p:txBody>
          <a:bodyPr wrap="square" lIns="0" tIns="0" rIns="0" bIns="0" rtlCol="0"/>
          <a:lstStyle/>
          <a:p/>
        </p:txBody>
      </p:sp>
      <p:sp>
        <p:nvSpPr>
          <p:cNvPr id="194" name="object 194"/>
          <p:cNvSpPr/>
          <p:nvPr/>
        </p:nvSpPr>
        <p:spPr>
          <a:xfrm>
            <a:off x="1509522" y="6169914"/>
            <a:ext cx="954405" cy="306705"/>
          </a:xfrm>
          <a:custGeom>
            <a:avLst/>
            <a:gdLst/>
            <a:ahLst/>
            <a:cxnLst/>
            <a:rect l="l" t="t" r="r" b="b"/>
            <a:pathLst>
              <a:path w="954405" h="306704">
                <a:moveTo>
                  <a:pt x="902970" y="0"/>
                </a:moveTo>
                <a:lnTo>
                  <a:pt x="51053" y="0"/>
                </a:lnTo>
                <a:lnTo>
                  <a:pt x="31182" y="4012"/>
                </a:lnTo>
                <a:lnTo>
                  <a:pt x="14954" y="14954"/>
                </a:lnTo>
                <a:lnTo>
                  <a:pt x="4012" y="31182"/>
                </a:lnTo>
                <a:lnTo>
                  <a:pt x="0" y="51054"/>
                </a:lnTo>
                <a:lnTo>
                  <a:pt x="0" y="255270"/>
                </a:lnTo>
                <a:lnTo>
                  <a:pt x="4012" y="275141"/>
                </a:lnTo>
                <a:lnTo>
                  <a:pt x="14954" y="291369"/>
                </a:lnTo>
                <a:lnTo>
                  <a:pt x="31182" y="302311"/>
                </a:lnTo>
                <a:lnTo>
                  <a:pt x="51053" y="306324"/>
                </a:lnTo>
                <a:lnTo>
                  <a:pt x="902970" y="306324"/>
                </a:lnTo>
                <a:lnTo>
                  <a:pt x="922841" y="302311"/>
                </a:lnTo>
                <a:lnTo>
                  <a:pt x="939069" y="291369"/>
                </a:lnTo>
                <a:lnTo>
                  <a:pt x="950011" y="275141"/>
                </a:lnTo>
                <a:lnTo>
                  <a:pt x="954023" y="255270"/>
                </a:lnTo>
                <a:lnTo>
                  <a:pt x="954023" y="51054"/>
                </a:lnTo>
                <a:lnTo>
                  <a:pt x="950011" y="31182"/>
                </a:lnTo>
                <a:lnTo>
                  <a:pt x="939069" y="14954"/>
                </a:lnTo>
                <a:lnTo>
                  <a:pt x="922841" y="4012"/>
                </a:lnTo>
                <a:lnTo>
                  <a:pt x="902970" y="0"/>
                </a:lnTo>
                <a:close/>
              </a:path>
            </a:pathLst>
          </a:custGeom>
          <a:solidFill>
            <a:srgbClr val="7E8793"/>
          </a:solidFill>
        </p:spPr>
        <p:txBody>
          <a:bodyPr wrap="square" lIns="0" tIns="0" rIns="0" bIns="0" rtlCol="0"/>
          <a:lstStyle/>
          <a:p/>
        </p:txBody>
      </p:sp>
      <p:sp>
        <p:nvSpPr>
          <p:cNvPr id="195" name="object 195"/>
          <p:cNvSpPr/>
          <p:nvPr/>
        </p:nvSpPr>
        <p:spPr>
          <a:xfrm>
            <a:off x="1509522" y="6169914"/>
            <a:ext cx="954405" cy="306705"/>
          </a:xfrm>
          <a:custGeom>
            <a:avLst/>
            <a:gdLst/>
            <a:ahLst/>
            <a:cxnLst/>
            <a:rect l="l" t="t" r="r" b="b"/>
            <a:pathLst>
              <a:path w="954405" h="306704">
                <a:moveTo>
                  <a:pt x="0" y="51054"/>
                </a:moveTo>
                <a:lnTo>
                  <a:pt x="4012" y="31182"/>
                </a:lnTo>
                <a:lnTo>
                  <a:pt x="14954" y="14954"/>
                </a:lnTo>
                <a:lnTo>
                  <a:pt x="31182" y="4012"/>
                </a:lnTo>
                <a:lnTo>
                  <a:pt x="51053" y="0"/>
                </a:lnTo>
                <a:lnTo>
                  <a:pt x="902970" y="0"/>
                </a:lnTo>
                <a:lnTo>
                  <a:pt x="922841" y="4012"/>
                </a:lnTo>
                <a:lnTo>
                  <a:pt x="939069" y="14954"/>
                </a:lnTo>
                <a:lnTo>
                  <a:pt x="950011" y="31182"/>
                </a:lnTo>
                <a:lnTo>
                  <a:pt x="954023" y="51054"/>
                </a:lnTo>
                <a:lnTo>
                  <a:pt x="954023" y="255270"/>
                </a:lnTo>
                <a:lnTo>
                  <a:pt x="950011" y="275141"/>
                </a:lnTo>
                <a:lnTo>
                  <a:pt x="939069" y="291369"/>
                </a:lnTo>
                <a:lnTo>
                  <a:pt x="922841" y="302311"/>
                </a:lnTo>
                <a:lnTo>
                  <a:pt x="902970" y="306324"/>
                </a:lnTo>
                <a:lnTo>
                  <a:pt x="51053" y="306324"/>
                </a:lnTo>
                <a:lnTo>
                  <a:pt x="31182" y="302311"/>
                </a:lnTo>
                <a:lnTo>
                  <a:pt x="14954" y="291369"/>
                </a:lnTo>
                <a:lnTo>
                  <a:pt x="4012" y="275141"/>
                </a:lnTo>
                <a:lnTo>
                  <a:pt x="0" y="255270"/>
                </a:lnTo>
                <a:lnTo>
                  <a:pt x="0" y="51054"/>
                </a:lnTo>
                <a:close/>
              </a:path>
            </a:pathLst>
          </a:custGeom>
          <a:ln w="38100">
            <a:solidFill>
              <a:srgbClr val="7E8793"/>
            </a:solidFill>
          </a:ln>
        </p:spPr>
        <p:txBody>
          <a:bodyPr wrap="square" lIns="0" tIns="0" rIns="0" bIns="0" rtlCol="0"/>
          <a:lstStyle/>
          <a:p/>
        </p:txBody>
      </p:sp>
      <p:sp>
        <p:nvSpPr>
          <p:cNvPr id="196" name="object 196"/>
          <p:cNvSpPr/>
          <p:nvPr/>
        </p:nvSpPr>
        <p:spPr>
          <a:xfrm>
            <a:off x="4208526" y="6169914"/>
            <a:ext cx="954405" cy="306705"/>
          </a:xfrm>
          <a:custGeom>
            <a:avLst/>
            <a:gdLst/>
            <a:ahLst/>
            <a:cxnLst/>
            <a:rect l="l" t="t" r="r" b="b"/>
            <a:pathLst>
              <a:path w="954404" h="306704">
                <a:moveTo>
                  <a:pt x="902970" y="0"/>
                </a:moveTo>
                <a:lnTo>
                  <a:pt x="51053" y="0"/>
                </a:lnTo>
                <a:lnTo>
                  <a:pt x="31182" y="4012"/>
                </a:lnTo>
                <a:lnTo>
                  <a:pt x="14954" y="14954"/>
                </a:lnTo>
                <a:lnTo>
                  <a:pt x="4012" y="31182"/>
                </a:lnTo>
                <a:lnTo>
                  <a:pt x="0" y="51054"/>
                </a:lnTo>
                <a:lnTo>
                  <a:pt x="0" y="255270"/>
                </a:lnTo>
                <a:lnTo>
                  <a:pt x="4012" y="275141"/>
                </a:lnTo>
                <a:lnTo>
                  <a:pt x="14954" y="291369"/>
                </a:lnTo>
                <a:lnTo>
                  <a:pt x="31182" y="302311"/>
                </a:lnTo>
                <a:lnTo>
                  <a:pt x="51053" y="306324"/>
                </a:lnTo>
                <a:lnTo>
                  <a:pt x="902970" y="306324"/>
                </a:lnTo>
                <a:lnTo>
                  <a:pt x="922841" y="302311"/>
                </a:lnTo>
                <a:lnTo>
                  <a:pt x="939069" y="291369"/>
                </a:lnTo>
                <a:lnTo>
                  <a:pt x="950011" y="275141"/>
                </a:lnTo>
                <a:lnTo>
                  <a:pt x="954024" y="255270"/>
                </a:lnTo>
                <a:lnTo>
                  <a:pt x="954024" y="51054"/>
                </a:lnTo>
                <a:lnTo>
                  <a:pt x="950011" y="31182"/>
                </a:lnTo>
                <a:lnTo>
                  <a:pt x="939069" y="14954"/>
                </a:lnTo>
                <a:lnTo>
                  <a:pt x="922841" y="4012"/>
                </a:lnTo>
                <a:lnTo>
                  <a:pt x="902970" y="0"/>
                </a:lnTo>
                <a:close/>
              </a:path>
            </a:pathLst>
          </a:custGeom>
          <a:solidFill>
            <a:srgbClr val="7E8793"/>
          </a:solidFill>
        </p:spPr>
        <p:txBody>
          <a:bodyPr wrap="square" lIns="0" tIns="0" rIns="0" bIns="0" rtlCol="0"/>
          <a:lstStyle/>
          <a:p/>
        </p:txBody>
      </p:sp>
      <p:sp>
        <p:nvSpPr>
          <p:cNvPr id="197" name="object 197"/>
          <p:cNvSpPr/>
          <p:nvPr/>
        </p:nvSpPr>
        <p:spPr>
          <a:xfrm>
            <a:off x="4208526" y="6169914"/>
            <a:ext cx="954405" cy="306705"/>
          </a:xfrm>
          <a:custGeom>
            <a:avLst/>
            <a:gdLst/>
            <a:ahLst/>
            <a:cxnLst/>
            <a:rect l="l" t="t" r="r" b="b"/>
            <a:pathLst>
              <a:path w="954404" h="306704">
                <a:moveTo>
                  <a:pt x="0" y="51054"/>
                </a:moveTo>
                <a:lnTo>
                  <a:pt x="4012" y="31182"/>
                </a:lnTo>
                <a:lnTo>
                  <a:pt x="14954" y="14954"/>
                </a:lnTo>
                <a:lnTo>
                  <a:pt x="31182" y="4012"/>
                </a:lnTo>
                <a:lnTo>
                  <a:pt x="51053" y="0"/>
                </a:lnTo>
                <a:lnTo>
                  <a:pt x="902970" y="0"/>
                </a:lnTo>
                <a:lnTo>
                  <a:pt x="922841" y="4012"/>
                </a:lnTo>
                <a:lnTo>
                  <a:pt x="939069" y="14954"/>
                </a:lnTo>
                <a:lnTo>
                  <a:pt x="950011" y="31182"/>
                </a:lnTo>
                <a:lnTo>
                  <a:pt x="954024" y="51054"/>
                </a:lnTo>
                <a:lnTo>
                  <a:pt x="954024" y="255270"/>
                </a:lnTo>
                <a:lnTo>
                  <a:pt x="950011" y="275141"/>
                </a:lnTo>
                <a:lnTo>
                  <a:pt x="939069" y="291369"/>
                </a:lnTo>
                <a:lnTo>
                  <a:pt x="922841" y="302311"/>
                </a:lnTo>
                <a:lnTo>
                  <a:pt x="902970" y="306324"/>
                </a:lnTo>
                <a:lnTo>
                  <a:pt x="51053" y="306324"/>
                </a:lnTo>
                <a:lnTo>
                  <a:pt x="31182" y="302311"/>
                </a:lnTo>
                <a:lnTo>
                  <a:pt x="14954" y="291369"/>
                </a:lnTo>
                <a:lnTo>
                  <a:pt x="4012" y="275141"/>
                </a:lnTo>
                <a:lnTo>
                  <a:pt x="0" y="255270"/>
                </a:lnTo>
                <a:lnTo>
                  <a:pt x="0" y="51054"/>
                </a:lnTo>
                <a:close/>
              </a:path>
            </a:pathLst>
          </a:custGeom>
          <a:ln w="38099">
            <a:solidFill>
              <a:srgbClr val="7E8793"/>
            </a:solidFill>
          </a:ln>
        </p:spPr>
        <p:txBody>
          <a:bodyPr wrap="square" lIns="0" tIns="0" rIns="0" bIns="0" rtlCol="0"/>
          <a:lstStyle/>
          <a:p/>
        </p:txBody>
      </p:sp>
      <p:sp>
        <p:nvSpPr>
          <p:cNvPr id="198" name="object 198"/>
          <p:cNvSpPr/>
          <p:nvPr/>
        </p:nvSpPr>
        <p:spPr>
          <a:xfrm>
            <a:off x="6907530" y="6169914"/>
            <a:ext cx="954405" cy="306705"/>
          </a:xfrm>
          <a:custGeom>
            <a:avLst/>
            <a:gdLst/>
            <a:ahLst/>
            <a:cxnLst/>
            <a:rect l="l" t="t" r="r" b="b"/>
            <a:pathLst>
              <a:path w="954404" h="306704">
                <a:moveTo>
                  <a:pt x="902970" y="0"/>
                </a:moveTo>
                <a:lnTo>
                  <a:pt x="51053" y="0"/>
                </a:lnTo>
                <a:lnTo>
                  <a:pt x="31182" y="4012"/>
                </a:lnTo>
                <a:lnTo>
                  <a:pt x="14954" y="14954"/>
                </a:lnTo>
                <a:lnTo>
                  <a:pt x="4012" y="31182"/>
                </a:lnTo>
                <a:lnTo>
                  <a:pt x="0" y="51054"/>
                </a:lnTo>
                <a:lnTo>
                  <a:pt x="0" y="255270"/>
                </a:lnTo>
                <a:lnTo>
                  <a:pt x="4012" y="275141"/>
                </a:lnTo>
                <a:lnTo>
                  <a:pt x="14954" y="291369"/>
                </a:lnTo>
                <a:lnTo>
                  <a:pt x="31182" y="302311"/>
                </a:lnTo>
                <a:lnTo>
                  <a:pt x="51053" y="306324"/>
                </a:lnTo>
                <a:lnTo>
                  <a:pt x="902970" y="306324"/>
                </a:lnTo>
                <a:lnTo>
                  <a:pt x="922841" y="302311"/>
                </a:lnTo>
                <a:lnTo>
                  <a:pt x="939069" y="291369"/>
                </a:lnTo>
                <a:lnTo>
                  <a:pt x="950011" y="275141"/>
                </a:lnTo>
                <a:lnTo>
                  <a:pt x="954024" y="255270"/>
                </a:lnTo>
                <a:lnTo>
                  <a:pt x="954024" y="51054"/>
                </a:lnTo>
                <a:lnTo>
                  <a:pt x="950011" y="31182"/>
                </a:lnTo>
                <a:lnTo>
                  <a:pt x="939069" y="14954"/>
                </a:lnTo>
                <a:lnTo>
                  <a:pt x="922841" y="4012"/>
                </a:lnTo>
                <a:lnTo>
                  <a:pt x="902970" y="0"/>
                </a:lnTo>
                <a:close/>
              </a:path>
            </a:pathLst>
          </a:custGeom>
          <a:solidFill>
            <a:srgbClr val="7E8793"/>
          </a:solidFill>
        </p:spPr>
        <p:txBody>
          <a:bodyPr wrap="square" lIns="0" tIns="0" rIns="0" bIns="0" rtlCol="0"/>
          <a:lstStyle/>
          <a:p/>
        </p:txBody>
      </p:sp>
      <p:sp>
        <p:nvSpPr>
          <p:cNvPr id="199" name="object 199"/>
          <p:cNvSpPr/>
          <p:nvPr/>
        </p:nvSpPr>
        <p:spPr>
          <a:xfrm>
            <a:off x="6907530" y="6169914"/>
            <a:ext cx="954405" cy="306705"/>
          </a:xfrm>
          <a:custGeom>
            <a:avLst/>
            <a:gdLst/>
            <a:ahLst/>
            <a:cxnLst/>
            <a:rect l="l" t="t" r="r" b="b"/>
            <a:pathLst>
              <a:path w="954404" h="306704">
                <a:moveTo>
                  <a:pt x="0" y="51054"/>
                </a:moveTo>
                <a:lnTo>
                  <a:pt x="4012" y="31182"/>
                </a:lnTo>
                <a:lnTo>
                  <a:pt x="14954" y="14954"/>
                </a:lnTo>
                <a:lnTo>
                  <a:pt x="31182" y="4012"/>
                </a:lnTo>
                <a:lnTo>
                  <a:pt x="51053" y="0"/>
                </a:lnTo>
                <a:lnTo>
                  <a:pt x="902970" y="0"/>
                </a:lnTo>
                <a:lnTo>
                  <a:pt x="922841" y="4012"/>
                </a:lnTo>
                <a:lnTo>
                  <a:pt x="939069" y="14954"/>
                </a:lnTo>
                <a:lnTo>
                  <a:pt x="950011" y="31182"/>
                </a:lnTo>
                <a:lnTo>
                  <a:pt x="954024" y="51054"/>
                </a:lnTo>
                <a:lnTo>
                  <a:pt x="954024" y="255270"/>
                </a:lnTo>
                <a:lnTo>
                  <a:pt x="950011" y="275141"/>
                </a:lnTo>
                <a:lnTo>
                  <a:pt x="939069" y="291369"/>
                </a:lnTo>
                <a:lnTo>
                  <a:pt x="922841" y="302311"/>
                </a:lnTo>
                <a:lnTo>
                  <a:pt x="902970" y="306324"/>
                </a:lnTo>
                <a:lnTo>
                  <a:pt x="51053" y="306324"/>
                </a:lnTo>
                <a:lnTo>
                  <a:pt x="31182" y="302311"/>
                </a:lnTo>
                <a:lnTo>
                  <a:pt x="14954" y="291369"/>
                </a:lnTo>
                <a:lnTo>
                  <a:pt x="4012" y="275141"/>
                </a:lnTo>
                <a:lnTo>
                  <a:pt x="0" y="255270"/>
                </a:lnTo>
                <a:lnTo>
                  <a:pt x="0" y="51054"/>
                </a:lnTo>
                <a:close/>
              </a:path>
            </a:pathLst>
          </a:custGeom>
          <a:ln w="38099">
            <a:solidFill>
              <a:srgbClr val="7E8793"/>
            </a:solidFill>
          </a:ln>
        </p:spPr>
        <p:txBody>
          <a:bodyPr wrap="square" lIns="0" tIns="0" rIns="0" bIns="0" rtlCol="0"/>
          <a:lstStyle/>
          <a:p/>
        </p:txBody>
      </p:sp>
      <p:sp>
        <p:nvSpPr>
          <p:cNvPr id="200" name="object 200"/>
          <p:cNvSpPr/>
          <p:nvPr/>
        </p:nvSpPr>
        <p:spPr>
          <a:xfrm>
            <a:off x="9606533" y="6169914"/>
            <a:ext cx="954405" cy="306705"/>
          </a:xfrm>
          <a:custGeom>
            <a:avLst/>
            <a:gdLst/>
            <a:ahLst/>
            <a:cxnLst/>
            <a:rect l="l" t="t" r="r" b="b"/>
            <a:pathLst>
              <a:path w="954404" h="306704">
                <a:moveTo>
                  <a:pt x="902970" y="0"/>
                </a:moveTo>
                <a:lnTo>
                  <a:pt x="51054" y="0"/>
                </a:lnTo>
                <a:lnTo>
                  <a:pt x="31182" y="4012"/>
                </a:lnTo>
                <a:lnTo>
                  <a:pt x="14954" y="14954"/>
                </a:lnTo>
                <a:lnTo>
                  <a:pt x="4012" y="31182"/>
                </a:lnTo>
                <a:lnTo>
                  <a:pt x="0" y="51054"/>
                </a:lnTo>
                <a:lnTo>
                  <a:pt x="0" y="255270"/>
                </a:lnTo>
                <a:lnTo>
                  <a:pt x="4012" y="275141"/>
                </a:lnTo>
                <a:lnTo>
                  <a:pt x="14954" y="291369"/>
                </a:lnTo>
                <a:lnTo>
                  <a:pt x="31182" y="302311"/>
                </a:lnTo>
                <a:lnTo>
                  <a:pt x="51054" y="306324"/>
                </a:lnTo>
                <a:lnTo>
                  <a:pt x="902970" y="306324"/>
                </a:lnTo>
                <a:lnTo>
                  <a:pt x="922841" y="302311"/>
                </a:lnTo>
                <a:lnTo>
                  <a:pt x="939069" y="291369"/>
                </a:lnTo>
                <a:lnTo>
                  <a:pt x="950011" y="275141"/>
                </a:lnTo>
                <a:lnTo>
                  <a:pt x="954024" y="255270"/>
                </a:lnTo>
                <a:lnTo>
                  <a:pt x="954024" y="51054"/>
                </a:lnTo>
                <a:lnTo>
                  <a:pt x="950011" y="31182"/>
                </a:lnTo>
                <a:lnTo>
                  <a:pt x="939069" y="14954"/>
                </a:lnTo>
                <a:lnTo>
                  <a:pt x="922841" y="4012"/>
                </a:lnTo>
                <a:lnTo>
                  <a:pt x="902970" y="0"/>
                </a:lnTo>
                <a:close/>
              </a:path>
            </a:pathLst>
          </a:custGeom>
          <a:solidFill>
            <a:srgbClr val="7E8793"/>
          </a:solidFill>
        </p:spPr>
        <p:txBody>
          <a:bodyPr wrap="square" lIns="0" tIns="0" rIns="0" bIns="0" rtlCol="0"/>
          <a:lstStyle/>
          <a:p/>
        </p:txBody>
      </p:sp>
      <p:sp>
        <p:nvSpPr>
          <p:cNvPr id="201" name="object 201"/>
          <p:cNvSpPr/>
          <p:nvPr/>
        </p:nvSpPr>
        <p:spPr>
          <a:xfrm>
            <a:off x="9606533" y="6169914"/>
            <a:ext cx="954405" cy="306705"/>
          </a:xfrm>
          <a:custGeom>
            <a:avLst/>
            <a:gdLst/>
            <a:ahLst/>
            <a:cxnLst/>
            <a:rect l="l" t="t" r="r" b="b"/>
            <a:pathLst>
              <a:path w="954404" h="306704">
                <a:moveTo>
                  <a:pt x="0" y="51054"/>
                </a:moveTo>
                <a:lnTo>
                  <a:pt x="4012" y="31182"/>
                </a:lnTo>
                <a:lnTo>
                  <a:pt x="14954" y="14954"/>
                </a:lnTo>
                <a:lnTo>
                  <a:pt x="31182" y="4012"/>
                </a:lnTo>
                <a:lnTo>
                  <a:pt x="51054" y="0"/>
                </a:lnTo>
                <a:lnTo>
                  <a:pt x="902970" y="0"/>
                </a:lnTo>
                <a:lnTo>
                  <a:pt x="922841" y="4012"/>
                </a:lnTo>
                <a:lnTo>
                  <a:pt x="939069" y="14954"/>
                </a:lnTo>
                <a:lnTo>
                  <a:pt x="950011" y="31182"/>
                </a:lnTo>
                <a:lnTo>
                  <a:pt x="954024" y="51054"/>
                </a:lnTo>
                <a:lnTo>
                  <a:pt x="954024" y="255270"/>
                </a:lnTo>
                <a:lnTo>
                  <a:pt x="950011" y="275141"/>
                </a:lnTo>
                <a:lnTo>
                  <a:pt x="939069" y="291369"/>
                </a:lnTo>
                <a:lnTo>
                  <a:pt x="922841" y="302311"/>
                </a:lnTo>
                <a:lnTo>
                  <a:pt x="902970" y="306324"/>
                </a:lnTo>
                <a:lnTo>
                  <a:pt x="51054" y="306324"/>
                </a:lnTo>
                <a:lnTo>
                  <a:pt x="31182" y="302311"/>
                </a:lnTo>
                <a:lnTo>
                  <a:pt x="14954" y="291369"/>
                </a:lnTo>
                <a:lnTo>
                  <a:pt x="4012" y="275141"/>
                </a:lnTo>
                <a:lnTo>
                  <a:pt x="0" y="255270"/>
                </a:lnTo>
                <a:lnTo>
                  <a:pt x="0" y="51054"/>
                </a:lnTo>
                <a:close/>
              </a:path>
            </a:pathLst>
          </a:custGeom>
          <a:ln w="38099">
            <a:solidFill>
              <a:srgbClr val="7E8793"/>
            </a:solidFill>
          </a:ln>
        </p:spPr>
        <p:txBody>
          <a:bodyPr wrap="square" lIns="0" tIns="0" rIns="0" bIns="0" rtlCol="0"/>
          <a:lstStyle/>
          <a:p/>
        </p:txBody>
      </p:sp>
      <p:sp>
        <p:nvSpPr>
          <p:cNvPr id="202" name="object 202"/>
          <p:cNvSpPr/>
          <p:nvPr/>
        </p:nvSpPr>
        <p:spPr>
          <a:xfrm>
            <a:off x="1946148" y="5660897"/>
            <a:ext cx="86995" cy="395605"/>
          </a:xfrm>
          <a:custGeom>
            <a:avLst/>
            <a:gdLst/>
            <a:ahLst/>
            <a:cxnLst/>
            <a:rect l="l" t="t" r="r" b="b"/>
            <a:pathLst>
              <a:path w="86994" h="395604">
                <a:moveTo>
                  <a:pt x="57912" y="72389"/>
                </a:moveTo>
                <a:lnTo>
                  <a:pt x="28956" y="72389"/>
                </a:lnTo>
                <a:lnTo>
                  <a:pt x="28956" y="395262"/>
                </a:lnTo>
                <a:lnTo>
                  <a:pt x="57912" y="395262"/>
                </a:lnTo>
                <a:lnTo>
                  <a:pt x="57912" y="72389"/>
                </a:lnTo>
                <a:close/>
              </a:path>
              <a:path w="86994" h="395604">
                <a:moveTo>
                  <a:pt x="43433" y="0"/>
                </a:moveTo>
                <a:lnTo>
                  <a:pt x="0" y="86867"/>
                </a:lnTo>
                <a:lnTo>
                  <a:pt x="28956" y="86867"/>
                </a:lnTo>
                <a:lnTo>
                  <a:pt x="28956" y="72389"/>
                </a:lnTo>
                <a:lnTo>
                  <a:pt x="79629" y="72389"/>
                </a:lnTo>
                <a:lnTo>
                  <a:pt x="43433" y="0"/>
                </a:lnTo>
                <a:close/>
              </a:path>
              <a:path w="86994" h="395604">
                <a:moveTo>
                  <a:pt x="79629" y="72389"/>
                </a:moveTo>
                <a:lnTo>
                  <a:pt x="57912" y="72389"/>
                </a:lnTo>
                <a:lnTo>
                  <a:pt x="57912" y="86867"/>
                </a:lnTo>
                <a:lnTo>
                  <a:pt x="86868" y="86867"/>
                </a:lnTo>
                <a:lnTo>
                  <a:pt x="79629" y="72389"/>
                </a:lnTo>
                <a:close/>
              </a:path>
            </a:pathLst>
          </a:custGeom>
          <a:solidFill>
            <a:srgbClr val="7E8793"/>
          </a:solidFill>
        </p:spPr>
        <p:txBody>
          <a:bodyPr wrap="square" lIns="0" tIns="0" rIns="0" bIns="0" rtlCol="0"/>
          <a:lstStyle/>
          <a:p/>
        </p:txBody>
      </p:sp>
      <p:sp>
        <p:nvSpPr>
          <p:cNvPr id="203" name="object 203"/>
          <p:cNvSpPr/>
          <p:nvPr/>
        </p:nvSpPr>
        <p:spPr>
          <a:xfrm>
            <a:off x="4625340" y="5660897"/>
            <a:ext cx="86995" cy="395605"/>
          </a:xfrm>
          <a:custGeom>
            <a:avLst/>
            <a:gdLst/>
            <a:ahLst/>
            <a:cxnLst/>
            <a:rect l="l" t="t" r="r" b="b"/>
            <a:pathLst>
              <a:path w="86995" h="395604">
                <a:moveTo>
                  <a:pt x="57912" y="72389"/>
                </a:moveTo>
                <a:lnTo>
                  <a:pt x="28956" y="72389"/>
                </a:lnTo>
                <a:lnTo>
                  <a:pt x="28956" y="395262"/>
                </a:lnTo>
                <a:lnTo>
                  <a:pt x="57912" y="395262"/>
                </a:lnTo>
                <a:lnTo>
                  <a:pt x="57912" y="72389"/>
                </a:lnTo>
                <a:close/>
              </a:path>
              <a:path w="86995" h="395604">
                <a:moveTo>
                  <a:pt x="43434" y="0"/>
                </a:moveTo>
                <a:lnTo>
                  <a:pt x="0" y="86867"/>
                </a:lnTo>
                <a:lnTo>
                  <a:pt x="28956" y="86867"/>
                </a:lnTo>
                <a:lnTo>
                  <a:pt x="28956" y="72389"/>
                </a:lnTo>
                <a:lnTo>
                  <a:pt x="79629" y="72389"/>
                </a:lnTo>
                <a:lnTo>
                  <a:pt x="43434" y="0"/>
                </a:lnTo>
                <a:close/>
              </a:path>
              <a:path w="86995" h="395604">
                <a:moveTo>
                  <a:pt x="79629" y="72389"/>
                </a:moveTo>
                <a:lnTo>
                  <a:pt x="57912" y="72389"/>
                </a:lnTo>
                <a:lnTo>
                  <a:pt x="57912" y="86867"/>
                </a:lnTo>
                <a:lnTo>
                  <a:pt x="86868" y="86867"/>
                </a:lnTo>
                <a:lnTo>
                  <a:pt x="79629" y="72389"/>
                </a:lnTo>
                <a:close/>
              </a:path>
            </a:pathLst>
          </a:custGeom>
          <a:solidFill>
            <a:srgbClr val="7E8793"/>
          </a:solidFill>
        </p:spPr>
        <p:txBody>
          <a:bodyPr wrap="square" lIns="0" tIns="0" rIns="0" bIns="0" rtlCol="0"/>
          <a:lstStyle/>
          <a:p/>
        </p:txBody>
      </p:sp>
      <p:sp>
        <p:nvSpPr>
          <p:cNvPr id="204" name="object 204"/>
          <p:cNvSpPr/>
          <p:nvPr/>
        </p:nvSpPr>
        <p:spPr>
          <a:xfrm>
            <a:off x="7368540" y="5660897"/>
            <a:ext cx="86995" cy="395605"/>
          </a:xfrm>
          <a:custGeom>
            <a:avLst/>
            <a:gdLst/>
            <a:ahLst/>
            <a:cxnLst/>
            <a:rect l="l" t="t" r="r" b="b"/>
            <a:pathLst>
              <a:path w="86995" h="395604">
                <a:moveTo>
                  <a:pt x="57911" y="72389"/>
                </a:moveTo>
                <a:lnTo>
                  <a:pt x="28955" y="72389"/>
                </a:lnTo>
                <a:lnTo>
                  <a:pt x="28955" y="395262"/>
                </a:lnTo>
                <a:lnTo>
                  <a:pt x="57911" y="395262"/>
                </a:lnTo>
                <a:lnTo>
                  <a:pt x="57911" y="72389"/>
                </a:lnTo>
                <a:close/>
              </a:path>
              <a:path w="86995" h="395604">
                <a:moveTo>
                  <a:pt x="43433" y="0"/>
                </a:moveTo>
                <a:lnTo>
                  <a:pt x="0" y="86867"/>
                </a:lnTo>
                <a:lnTo>
                  <a:pt x="28955" y="86867"/>
                </a:lnTo>
                <a:lnTo>
                  <a:pt x="28955" y="72389"/>
                </a:lnTo>
                <a:lnTo>
                  <a:pt x="79628" y="72389"/>
                </a:lnTo>
                <a:lnTo>
                  <a:pt x="43433" y="0"/>
                </a:lnTo>
                <a:close/>
              </a:path>
              <a:path w="86995" h="395604">
                <a:moveTo>
                  <a:pt x="79628" y="72389"/>
                </a:moveTo>
                <a:lnTo>
                  <a:pt x="57911" y="72389"/>
                </a:lnTo>
                <a:lnTo>
                  <a:pt x="57911" y="86867"/>
                </a:lnTo>
                <a:lnTo>
                  <a:pt x="86867" y="86867"/>
                </a:lnTo>
                <a:lnTo>
                  <a:pt x="79628" y="72389"/>
                </a:lnTo>
                <a:close/>
              </a:path>
            </a:pathLst>
          </a:custGeom>
          <a:solidFill>
            <a:srgbClr val="7E8793"/>
          </a:solidFill>
        </p:spPr>
        <p:txBody>
          <a:bodyPr wrap="square" lIns="0" tIns="0" rIns="0" bIns="0" rtlCol="0"/>
          <a:lstStyle/>
          <a:p/>
        </p:txBody>
      </p:sp>
      <p:sp>
        <p:nvSpPr>
          <p:cNvPr id="205" name="object 205"/>
          <p:cNvSpPr/>
          <p:nvPr/>
        </p:nvSpPr>
        <p:spPr>
          <a:xfrm>
            <a:off x="10023347" y="5660897"/>
            <a:ext cx="86995" cy="395605"/>
          </a:xfrm>
          <a:custGeom>
            <a:avLst/>
            <a:gdLst/>
            <a:ahLst/>
            <a:cxnLst/>
            <a:rect l="l" t="t" r="r" b="b"/>
            <a:pathLst>
              <a:path w="86995" h="395604">
                <a:moveTo>
                  <a:pt x="57911" y="72389"/>
                </a:moveTo>
                <a:lnTo>
                  <a:pt x="28955" y="72389"/>
                </a:lnTo>
                <a:lnTo>
                  <a:pt x="28955" y="395262"/>
                </a:lnTo>
                <a:lnTo>
                  <a:pt x="57911" y="395262"/>
                </a:lnTo>
                <a:lnTo>
                  <a:pt x="57911" y="72389"/>
                </a:lnTo>
                <a:close/>
              </a:path>
              <a:path w="86995" h="395604">
                <a:moveTo>
                  <a:pt x="43433" y="0"/>
                </a:moveTo>
                <a:lnTo>
                  <a:pt x="0" y="86867"/>
                </a:lnTo>
                <a:lnTo>
                  <a:pt x="28955" y="86867"/>
                </a:lnTo>
                <a:lnTo>
                  <a:pt x="28955" y="72389"/>
                </a:lnTo>
                <a:lnTo>
                  <a:pt x="79628" y="72389"/>
                </a:lnTo>
                <a:lnTo>
                  <a:pt x="43433" y="0"/>
                </a:lnTo>
                <a:close/>
              </a:path>
              <a:path w="86995" h="395604">
                <a:moveTo>
                  <a:pt x="79628" y="72389"/>
                </a:moveTo>
                <a:lnTo>
                  <a:pt x="57911" y="72389"/>
                </a:lnTo>
                <a:lnTo>
                  <a:pt x="57911" y="86867"/>
                </a:lnTo>
                <a:lnTo>
                  <a:pt x="86868" y="86867"/>
                </a:lnTo>
                <a:lnTo>
                  <a:pt x="79628" y="72389"/>
                </a:lnTo>
                <a:close/>
              </a:path>
            </a:pathLst>
          </a:custGeom>
          <a:solidFill>
            <a:srgbClr val="7E8793"/>
          </a:solidFill>
        </p:spPr>
        <p:txBody>
          <a:bodyPr wrap="square" lIns="0" tIns="0" rIns="0" bIns="0" rtlCol="0"/>
          <a:lstStyle/>
          <a:p/>
        </p:txBody>
      </p:sp>
      <p:sp>
        <p:nvSpPr>
          <p:cNvPr id="206" name="object 206"/>
          <p:cNvSpPr/>
          <p:nvPr/>
        </p:nvSpPr>
        <p:spPr>
          <a:xfrm>
            <a:off x="1455419" y="2980182"/>
            <a:ext cx="86995" cy="177165"/>
          </a:xfrm>
          <a:custGeom>
            <a:avLst/>
            <a:gdLst/>
            <a:ahLst/>
            <a:cxnLst/>
            <a:rect l="l" t="t" r="r" b="b"/>
            <a:pathLst>
              <a:path w="86994" h="177164">
                <a:moveTo>
                  <a:pt x="28956" y="89915"/>
                </a:moveTo>
                <a:lnTo>
                  <a:pt x="0" y="89915"/>
                </a:lnTo>
                <a:lnTo>
                  <a:pt x="43434" y="176783"/>
                </a:lnTo>
                <a:lnTo>
                  <a:pt x="79629" y="104393"/>
                </a:lnTo>
                <a:lnTo>
                  <a:pt x="28956" y="104393"/>
                </a:lnTo>
                <a:lnTo>
                  <a:pt x="28956" y="89915"/>
                </a:lnTo>
                <a:close/>
              </a:path>
              <a:path w="86994" h="177164">
                <a:moveTo>
                  <a:pt x="57912" y="0"/>
                </a:moveTo>
                <a:lnTo>
                  <a:pt x="28956" y="0"/>
                </a:lnTo>
                <a:lnTo>
                  <a:pt x="28956" y="104393"/>
                </a:lnTo>
                <a:lnTo>
                  <a:pt x="57912" y="104393"/>
                </a:lnTo>
                <a:lnTo>
                  <a:pt x="57912" y="0"/>
                </a:lnTo>
                <a:close/>
              </a:path>
              <a:path w="86994" h="177164">
                <a:moveTo>
                  <a:pt x="86868" y="89915"/>
                </a:moveTo>
                <a:lnTo>
                  <a:pt x="57912" y="89915"/>
                </a:lnTo>
                <a:lnTo>
                  <a:pt x="57912" y="104393"/>
                </a:lnTo>
                <a:lnTo>
                  <a:pt x="79629" y="104393"/>
                </a:lnTo>
                <a:lnTo>
                  <a:pt x="86868" y="89915"/>
                </a:lnTo>
                <a:close/>
              </a:path>
            </a:pathLst>
          </a:custGeom>
          <a:solidFill>
            <a:srgbClr val="5FCA49"/>
          </a:solidFill>
        </p:spPr>
        <p:txBody>
          <a:bodyPr wrap="square" lIns="0" tIns="0" rIns="0" bIns="0" rtlCol="0"/>
          <a:lstStyle/>
          <a:p/>
        </p:txBody>
      </p:sp>
      <p:sp>
        <p:nvSpPr>
          <p:cNvPr id="207" name="object 207"/>
          <p:cNvSpPr/>
          <p:nvPr/>
        </p:nvSpPr>
        <p:spPr>
          <a:xfrm>
            <a:off x="2352294" y="1816607"/>
            <a:ext cx="395605" cy="86995"/>
          </a:xfrm>
          <a:custGeom>
            <a:avLst/>
            <a:gdLst/>
            <a:ahLst/>
            <a:cxnLst/>
            <a:rect l="l" t="t" r="r" b="b"/>
            <a:pathLst>
              <a:path w="395605" h="86994">
                <a:moveTo>
                  <a:pt x="308356" y="0"/>
                </a:moveTo>
                <a:lnTo>
                  <a:pt x="308356" y="86867"/>
                </a:lnTo>
                <a:lnTo>
                  <a:pt x="366267" y="57912"/>
                </a:lnTo>
                <a:lnTo>
                  <a:pt x="322833" y="57912"/>
                </a:lnTo>
                <a:lnTo>
                  <a:pt x="322833" y="28955"/>
                </a:lnTo>
                <a:lnTo>
                  <a:pt x="366268" y="28955"/>
                </a:lnTo>
                <a:lnTo>
                  <a:pt x="308356" y="0"/>
                </a:lnTo>
                <a:close/>
              </a:path>
              <a:path w="395605" h="86994">
                <a:moveTo>
                  <a:pt x="308356" y="28955"/>
                </a:moveTo>
                <a:lnTo>
                  <a:pt x="0" y="28955"/>
                </a:lnTo>
                <a:lnTo>
                  <a:pt x="0" y="57912"/>
                </a:lnTo>
                <a:lnTo>
                  <a:pt x="308356" y="57912"/>
                </a:lnTo>
                <a:lnTo>
                  <a:pt x="308356" y="28955"/>
                </a:lnTo>
                <a:close/>
              </a:path>
              <a:path w="395605" h="86994">
                <a:moveTo>
                  <a:pt x="366268" y="28955"/>
                </a:moveTo>
                <a:lnTo>
                  <a:pt x="322833" y="28955"/>
                </a:lnTo>
                <a:lnTo>
                  <a:pt x="322833" y="57912"/>
                </a:lnTo>
                <a:lnTo>
                  <a:pt x="366267" y="57912"/>
                </a:lnTo>
                <a:lnTo>
                  <a:pt x="395224" y="43433"/>
                </a:lnTo>
                <a:lnTo>
                  <a:pt x="366268" y="28955"/>
                </a:lnTo>
                <a:close/>
              </a:path>
            </a:pathLst>
          </a:custGeom>
          <a:solidFill>
            <a:srgbClr val="5FCA49"/>
          </a:solidFill>
        </p:spPr>
        <p:txBody>
          <a:bodyPr wrap="square" lIns="0" tIns="0" rIns="0" bIns="0" rtlCol="0"/>
          <a:lstStyle/>
          <a:p/>
        </p:txBody>
      </p:sp>
      <p:sp>
        <p:nvSpPr>
          <p:cNvPr id="208" name="object 208"/>
          <p:cNvSpPr/>
          <p:nvPr/>
        </p:nvSpPr>
        <p:spPr>
          <a:xfrm>
            <a:off x="2352294" y="2022348"/>
            <a:ext cx="395605" cy="86995"/>
          </a:xfrm>
          <a:custGeom>
            <a:avLst/>
            <a:gdLst/>
            <a:ahLst/>
            <a:cxnLst/>
            <a:rect l="l" t="t" r="r" b="b"/>
            <a:pathLst>
              <a:path w="395605" h="86994">
                <a:moveTo>
                  <a:pt x="86868" y="0"/>
                </a:moveTo>
                <a:lnTo>
                  <a:pt x="0" y="43434"/>
                </a:lnTo>
                <a:lnTo>
                  <a:pt x="86868" y="86867"/>
                </a:lnTo>
                <a:lnTo>
                  <a:pt x="86868" y="57912"/>
                </a:lnTo>
                <a:lnTo>
                  <a:pt x="72389" y="57912"/>
                </a:lnTo>
                <a:lnTo>
                  <a:pt x="72389" y="28955"/>
                </a:lnTo>
                <a:lnTo>
                  <a:pt x="86868" y="28955"/>
                </a:lnTo>
                <a:lnTo>
                  <a:pt x="86868" y="0"/>
                </a:lnTo>
                <a:close/>
              </a:path>
              <a:path w="395605" h="86994">
                <a:moveTo>
                  <a:pt x="86868" y="28955"/>
                </a:moveTo>
                <a:lnTo>
                  <a:pt x="72389" y="28955"/>
                </a:lnTo>
                <a:lnTo>
                  <a:pt x="72389" y="57912"/>
                </a:lnTo>
                <a:lnTo>
                  <a:pt x="86868" y="57912"/>
                </a:lnTo>
                <a:lnTo>
                  <a:pt x="86868" y="28955"/>
                </a:lnTo>
                <a:close/>
              </a:path>
              <a:path w="395605" h="86994">
                <a:moveTo>
                  <a:pt x="395224" y="28955"/>
                </a:moveTo>
                <a:lnTo>
                  <a:pt x="86868" y="28955"/>
                </a:lnTo>
                <a:lnTo>
                  <a:pt x="86868" y="57912"/>
                </a:lnTo>
                <a:lnTo>
                  <a:pt x="395224" y="57912"/>
                </a:lnTo>
                <a:lnTo>
                  <a:pt x="395224" y="28955"/>
                </a:lnTo>
                <a:close/>
              </a:path>
            </a:pathLst>
          </a:custGeom>
          <a:solidFill>
            <a:srgbClr val="1C9ED2"/>
          </a:solidFill>
        </p:spPr>
        <p:txBody>
          <a:bodyPr wrap="square" lIns="0" tIns="0" rIns="0" bIns="0" rtlCol="0"/>
          <a:lstStyle/>
          <a:p/>
        </p:txBody>
      </p:sp>
      <p:sp>
        <p:nvSpPr>
          <p:cNvPr id="209" name="object 209"/>
          <p:cNvSpPr/>
          <p:nvPr/>
        </p:nvSpPr>
        <p:spPr>
          <a:xfrm>
            <a:off x="2352294" y="4264152"/>
            <a:ext cx="395605" cy="86995"/>
          </a:xfrm>
          <a:custGeom>
            <a:avLst/>
            <a:gdLst/>
            <a:ahLst/>
            <a:cxnLst/>
            <a:rect l="l" t="t" r="r" b="b"/>
            <a:pathLst>
              <a:path w="395605" h="86995">
                <a:moveTo>
                  <a:pt x="308356" y="0"/>
                </a:moveTo>
                <a:lnTo>
                  <a:pt x="308356" y="86868"/>
                </a:lnTo>
                <a:lnTo>
                  <a:pt x="366268" y="57912"/>
                </a:lnTo>
                <a:lnTo>
                  <a:pt x="322833" y="57912"/>
                </a:lnTo>
                <a:lnTo>
                  <a:pt x="322833" y="28956"/>
                </a:lnTo>
                <a:lnTo>
                  <a:pt x="366267" y="28956"/>
                </a:lnTo>
                <a:lnTo>
                  <a:pt x="308356" y="0"/>
                </a:lnTo>
                <a:close/>
              </a:path>
              <a:path w="395605" h="86995">
                <a:moveTo>
                  <a:pt x="308356" y="28956"/>
                </a:moveTo>
                <a:lnTo>
                  <a:pt x="0" y="28956"/>
                </a:lnTo>
                <a:lnTo>
                  <a:pt x="0" y="57912"/>
                </a:lnTo>
                <a:lnTo>
                  <a:pt x="308356" y="57912"/>
                </a:lnTo>
                <a:lnTo>
                  <a:pt x="308356" y="28956"/>
                </a:lnTo>
                <a:close/>
              </a:path>
              <a:path w="395605" h="86995">
                <a:moveTo>
                  <a:pt x="366267" y="28956"/>
                </a:moveTo>
                <a:lnTo>
                  <a:pt x="322833" y="28956"/>
                </a:lnTo>
                <a:lnTo>
                  <a:pt x="322833" y="57912"/>
                </a:lnTo>
                <a:lnTo>
                  <a:pt x="366268" y="57912"/>
                </a:lnTo>
                <a:lnTo>
                  <a:pt x="395224" y="43434"/>
                </a:lnTo>
                <a:lnTo>
                  <a:pt x="366267" y="28956"/>
                </a:lnTo>
                <a:close/>
              </a:path>
            </a:pathLst>
          </a:custGeom>
          <a:solidFill>
            <a:srgbClr val="91B83A"/>
          </a:solidFill>
        </p:spPr>
        <p:txBody>
          <a:bodyPr wrap="square" lIns="0" tIns="0" rIns="0" bIns="0" rtlCol="0"/>
          <a:lstStyle/>
          <a:p/>
        </p:txBody>
      </p:sp>
      <p:sp>
        <p:nvSpPr>
          <p:cNvPr id="210" name="object 210"/>
          <p:cNvSpPr/>
          <p:nvPr/>
        </p:nvSpPr>
        <p:spPr>
          <a:xfrm>
            <a:off x="2352294" y="4469891"/>
            <a:ext cx="395605" cy="86995"/>
          </a:xfrm>
          <a:custGeom>
            <a:avLst/>
            <a:gdLst/>
            <a:ahLst/>
            <a:cxnLst/>
            <a:rect l="l" t="t" r="r" b="b"/>
            <a:pathLst>
              <a:path w="395605" h="86995">
                <a:moveTo>
                  <a:pt x="86868" y="0"/>
                </a:moveTo>
                <a:lnTo>
                  <a:pt x="0" y="43433"/>
                </a:lnTo>
                <a:lnTo>
                  <a:pt x="86868" y="86867"/>
                </a:lnTo>
                <a:lnTo>
                  <a:pt x="86868" y="57911"/>
                </a:lnTo>
                <a:lnTo>
                  <a:pt x="72389" y="57911"/>
                </a:lnTo>
                <a:lnTo>
                  <a:pt x="72389" y="28955"/>
                </a:lnTo>
                <a:lnTo>
                  <a:pt x="86868" y="28955"/>
                </a:lnTo>
                <a:lnTo>
                  <a:pt x="86868" y="0"/>
                </a:lnTo>
                <a:close/>
              </a:path>
              <a:path w="395605" h="86995">
                <a:moveTo>
                  <a:pt x="86868" y="28955"/>
                </a:moveTo>
                <a:lnTo>
                  <a:pt x="72389" y="28955"/>
                </a:lnTo>
                <a:lnTo>
                  <a:pt x="72389" y="57911"/>
                </a:lnTo>
                <a:lnTo>
                  <a:pt x="86868" y="57911"/>
                </a:lnTo>
                <a:lnTo>
                  <a:pt x="86868" y="28955"/>
                </a:lnTo>
                <a:close/>
              </a:path>
              <a:path w="395605" h="86995">
                <a:moveTo>
                  <a:pt x="395224" y="28955"/>
                </a:moveTo>
                <a:lnTo>
                  <a:pt x="86868" y="28955"/>
                </a:lnTo>
                <a:lnTo>
                  <a:pt x="86868" y="57911"/>
                </a:lnTo>
                <a:lnTo>
                  <a:pt x="395224" y="57911"/>
                </a:lnTo>
                <a:lnTo>
                  <a:pt x="395224" y="28955"/>
                </a:lnTo>
                <a:close/>
              </a:path>
            </a:pathLst>
          </a:custGeom>
          <a:solidFill>
            <a:srgbClr val="1C9ED2"/>
          </a:solidFill>
        </p:spPr>
        <p:txBody>
          <a:bodyPr wrap="square" lIns="0" tIns="0" rIns="0" bIns="0" rtlCol="0"/>
          <a:lstStyle/>
          <a:p/>
        </p:txBody>
      </p:sp>
      <p:sp>
        <p:nvSpPr>
          <p:cNvPr id="211" name="object 211"/>
          <p:cNvSpPr/>
          <p:nvPr/>
        </p:nvSpPr>
        <p:spPr>
          <a:xfrm>
            <a:off x="1484375" y="831722"/>
            <a:ext cx="7782559" cy="158115"/>
          </a:xfrm>
          <a:custGeom>
            <a:avLst/>
            <a:gdLst/>
            <a:ahLst/>
            <a:cxnLst/>
            <a:rect l="l" t="t" r="r" b="b"/>
            <a:pathLst>
              <a:path w="7782559" h="158115">
                <a:moveTo>
                  <a:pt x="7724648" y="70992"/>
                </a:moveTo>
                <a:lnTo>
                  <a:pt x="7695692" y="70992"/>
                </a:lnTo>
                <a:lnTo>
                  <a:pt x="7739126" y="157861"/>
                </a:lnTo>
                <a:lnTo>
                  <a:pt x="7775320" y="85471"/>
                </a:lnTo>
                <a:lnTo>
                  <a:pt x="7724648" y="85471"/>
                </a:lnTo>
                <a:lnTo>
                  <a:pt x="7724648" y="70992"/>
                </a:lnTo>
                <a:close/>
              </a:path>
              <a:path w="7782559" h="158115">
                <a:moveTo>
                  <a:pt x="7753604" y="0"/>
                </a:moveTo>
                <a:lnTo>
                  <a:pt x="0" y="0"/>
                </a:lnTo>
                <a:lnTo>
                  <a:pt x="0" y="153542"/>
                </a:lnTo>
                <a:lnTo>
                  <a:pt x="28956" y="153542"/>
                </a:lnTo>
                <a:lnTo>
                  <a:pt x="28956" y="28955"/>
                </a:lnTo>
                <a:lnTo>
                  <a:pt x="14478" y="28955"/>
                </a:lnTo>
                <a:lnTo>
                  <a:pt x="28956" y="14477"/>
                </a:lnTo>
                <a:lnTo>
                  <a:pt x="7753604" y="14477"/>
                </a:lnTo>
                <a:lnTo>
                  <a:pt x="7753604" y="0"/>
                </a:lnTo>
                <a:close/>
              </a:path>
              <a:path w="7782559" h="158115">
                <a:moveTo>
                  <a:pt x="7724648" y="14477"/>
                </a:moveTo>
                <a:lnTo>
                  <a:pt x="7724648" y="85471"/>
                </a:lnTo>
                <a:lnTo>
                  <a:pt x="7753604" y="85471"/>
                </a:lnTo>
                <a:lnTo>
                  <a:pt x="7753604" y="28955"/>
                </a:lnTo>
                <a:lnTo>
                  <a:pt x="7739126" y="28955"/>
                </a:lnTo>
                <a:lnTo>
                  <a:pt x="7724648" y="14477"/>
                </a:lnTo>
                <a:close/>
              </a:path>
              <a:path w="7782559" h="158115">
                <a:moveTo>
                  <a:pt x="7782559" y="70992"/>
                </a:moveTo>
                <a:lnTo>
                  <a:pt x="7753604" y="70992"/>
                </a:lnTo>
                <a:lnTo>
                  <a:pt x="7753604" y="85471"/>
                </a:lnTo>
                <a:lnTo>
                  <a:pt x="7775320" y="85471"/>
                </a:lnTo>
                <a:lnTo>
                  <a:pt x="7782559" y="70992"/>
                </a:lnTo>
                <a:close/>
              </a:path>
              <a:path w="7782559" h="158115">
                <a:moveTo>
                  <a:pt x="28956" y="14477"/>
                </a:moveTo>
                <a:lnTo>
                  <a:pt x="14478" y="28955"/>
                </a:lnTo>
                <a:lnTo>
                  <a:pt x="28956" y="28955"/>
                </a:lnTo>
                <a:lnTo>
                  <a:pt x="28956" y="14477"/>
                </a:lnTo>
                <a:close/>
              </a:path>
              <a:path w="7782559" h="158115">
                <a:moveTo>
                  <a:pt x="7724648" y="14477"/>
                </a:moveTo>
                <a:lnTo>
                  <a:pt x="28956" y="14477"/>
                </a:lnTo>
                <a:lnTo>
                  <a:pt x="28956" y="28955"/>
                </a:lnTo>
                <a:lnTo>
                  <a:pt x="7724648" y="28955"/>
                </a:lnTo>
                <a:lnTo>
                  <a:pt x="7724648" y="14477"/>
                </a:lnTo>
                <a:close/>
              </a:path>
              <a:path w="7782559" h="158115">
                <a:moveTo>
                  <a:pt x="7753604" y="14477"/>
                </a:moveTo>
                <a:lnTo>
                  <a:pt x="7724648" y="14477"/>
                </a:lnTo>
                <a:lnTo>
                  <a:pt x="7739126" y="28955"/>
                </a:lnTo>
                <a:lnTo>
                  <a:pt x="7753604" y="28955"/>
                </a:lnTo>
                <a:lnTo>
                  <a:pt x="7753604" y="14477"/>
                </a:lnTo>
                <a:close/>
              </a:path>
            </a:pathLst>
          </a:custGeom>
          <a:solidFill>
            <a:srgbClr val="5FCA49"/>
          </a:solidFill>
        </p:spPr>
        <p:txBody>
          <a:bodyPr wrap="square" lIns="0" tIns="0" rIns="0" bIns="0" rtlCol="0"/>
          <a:lstStyle/>
          <a:p/>
        </p:txBody>
      </p:sp>
      <p:sp>
        <p:nvSpPr>
          <p:cNvPr id="212" name="object 212"/>
          <p:cNvSpPr/>
          <p:nvPr/>
        </p:nvSpPr>
        <p:spPr>
          <a:xfrm>
            <a:off x="6884669" y="2151888"/>
            <a:ext cx="395605" cy="86995"/>
          </a:xfrm>
          <a:custGeom>
            <a:avLst/>
            <a:gdLst/>
            <a:ahLst/>
            <a:cxnLst/>
            <a:rect l="l" t="t" r="r" b="b"/>
            <a:pathLst>
              <a:path w="395604" h="86994">
                <a:moveTo>
                  <a:pt x="308355" y="0"/>
                </a:moveTo>
                <a:lnTo>
                  <a:pt x="308355" y="86867"/>
                </a:lnTo>
                <a:lnTo>
                  <a:pt x="366268" y="57912"/>
                </a:lnTo>
                <a:lnTo>
                  <a:pt x="322833" y="57912"/>
                </a:lnTo>
                <a:lnTo>
                  <a:pt x="322833" y="28956"/>
                </a:lnTo>
                <a:lnTo>
                  <a:pt x="366268" y="28956"/>
                </a:lnTo>
                <a:lnTo>
                  <a:pt x="308355" y="0"/>
                </a:lnTo>
                <a:close/>
              </a:path>
              <a:path w="395604" h="86994">
                <a:moveTo>
                  <a:pt x="308355" y="28956"/>
                </a:moveTo>
                <a:lnTo>
                  <a:pt x="0" y="28956"/>
                </a:lnTo>
                <a:lnTo>
                  <a:pt x="0" y="57912"/>
                </a:lnTo>
                <a:lnTo>
                  <a:pt x="308355" y="57912"/>
                </a:lnTo>
                <a:lnTo>
                  <a:pt x="308355" y="28956"/>
                </a:lnTo>
                <a:close/>
              </a:path>
              <a:path w="395604" h="86994">
                <a:moveTo>
                  <a:pt x="366268" y="28956"/>
                </a:moveTo>
                <a:lnTo>
                  <a:pt x="322833" y="28956"/>
                </a:lnTo>
                <a:lnTo>
                  <a:pt x="322833" y="57912"/>
                </a:lnTo>
                <a:lnTo>
                  <a:pt x="366268" y="57912"/>
                </a:lnTo>
                <a:lnTo>
                  <a:pt x="395224" y="43434"/>
                </a:lnTo>
                <a:lnTo>
                  <a:pt x="366268" y="28956"/>
                </a:lnTo>
                <a:close/>
              </a:path>
            </a:pathLst>
          </a:custGeom>
          <a:solidFill>
            <a:srgbClr val="1C9ED2"/>
          </a:solidFill>
        </p:spPr>
        <p:txBody>
          <a:bodyPr wrap="square" lIns="0" tIns="0" rIns="0" bIns="0" rtlCol="0"/>
          <a:lstStyle/>
          <a:p/>
        </p:txBody>
      </p:sp>
      <p:sp>
        <p:nvSpPr>
          <p:cNvPr id="213" name="object 213"/>
          <p:cNvSpPr/>
          <p:nvPr/>
        </p:nvSpPr>
        <p:spPr>
          <a:xfrm>
            <a:off x="6884669" y="3976115"/>
            <a:ext cx="395605" cy="86995"/>
          </a:xfrm>
          <a:custGeom>
            <a:avLst/>
            <a:gdLst/>
            <a:ahLst/>
            <a:cxnLst/>
            <a:rect l="l" t="t" r="r" b="b"/>
            <a:pathLst>
              <a:path w="395604" h="86995">
                <a:moveTo>
                  <a:pt x="308355" y="0"/>
                </a:moveTo>
                <a:lnTo>
                  <a:pt x="308355" y="86867"/>
                </a:lnTo>
                <a:lnTo>
                  <a:pt x="366268" y="57911"/>
                </a:lnTo>
                <a:lnTo>
                  <a:pt x="322833" y="57911"/>
                </a:lnTo>
                <a:lnTo>
                  <a:pt x="322833" y="28955"/>
                </a:lnTo>
                <a:lnTo>
                  <a:pt x="366268" y="28955"/>
                </a:lnTo>
                <a:lnTo>
                  <a:pt x="308355" y="0"/>
                </a:lnTo>
                <a:close/>
              </a:path>
              <a:path w="395604" h="86995">
                <a:moveTo>
                  <a:pt x="308355" y="28955"/>
                </a:moveTo>
                <a:lnTo>
                  <a:pt x="0" y="28955"/>
                </a:lnTo>
                <a:lnTo>
                  <a:pt x="0" y="57911"/>
                </a:lnTo>
                <a:lnTo>
                  <a:pt x="308355" y="57911"/>
                </a:lnTo>
                <a:lnTo>
                  <a:pt x="308355" y="28955"/>
                </a:lnTo>
                <a:close/>
              </a:path>
              <a:path w="395604" h="86995">
                <a:moveTo>
                  <a:pt x="366268" y="28955"/>
                </a:moveTo>
                <a:lnTo>
                  <a:pt x="322833" y="28955"/>
                </a:lnTo>
                <a:lnTo>
                  <a:pt x="322833" y="57911"/>
                </a:lnTo>
                <a:lnTo>
                  <a:pt x="366268" y="57911"/>
                </a:lnTo>
                <a:lnTo>
                  <a:pt x="395224" y="43433"/>
                </a:lnTo>
                <a:lnTo>
                  <a:pt x="366268" y="28955"/>
                </a:lnTo>
                <a:close/>
              </a:path>
            </a:pathLst>
          </a:custGeom>
          <a:solidFill>
            <a:srgbClr val="1C9ED2"/>
          </a:solidFill>
        </p:spPr>
        <p:txBody>
          <a:bodyPr wrap="square" lIns="0" tIns="0" rIns="0" bIns="0" rtlCol="0"/>
          <a:lstStyle/>
          <a:p/>
        </p:txBody>
      </p:sp>
      <p:sp>
        <p:nvSpPr>
          <p:cNvPr id="214" name="object 214"/>
          <p:cNvSpPr/>
          <p:nvPr/>
        </p:nvSpPr>
        <p:spPr>
          <a:xfrm>
            <a:off x="3086100" y="4459223"/>
            <a:ext cx="656844" cy="242315"/>
          </a:xfrm>
          <a:prstGeom prst="rect">
            <a:avLst/>
          </a:prstGeom>
          <a:blipFill>
            <a:blip r:embed="rId125" cstate="print"/>
            <a:stretch>
              <a:fillRect/>
            </a:stretch>
          </a:blipFill>
        </p:spPr>
        <p:txBody>
          <a:bodyPr wrap="square" lIns="0" tIns="0" rIns="0" bIns="0" rtlCol="0"/>
          <a:lstStyle/>
          <a:p/>
        </p:txBody>
      </p:sp>
      <p:sp>
        <p:nvSpPr>
          <p:cNvPr id="215" name="object 215"/>
          <p:cNvSpPr/>
          <p:nvPr/>
        </p:nvSpPr>
        <p:spPr>
          <a:xfrm>
            <a:off x="4643628" y="2103120"/>
            <a:ext cx="673608" cy="656844"/>
          </a:xfrm>
          <a:prstGeom prst="rect">
            <a:avLst/>
          </a:prstGeom>
          <a:blipFill>
            <a:blip r:embed="rId126" cstate="print"/>
            <a:stretch>
              <a:fillRect/>
            </a:stretch>
          </a:blipFill>
        </p:spPr>
        <p:txBody>
          <a:bodyPr wrap="square" lIns="0" tIns="0" rIns="0" bIns="0" rtlCol="0"/>
          <a:lstStyle/>
          <a:p/>
        </p:txBody>
      </p:sp>
      <p:sp>
        <p:nvSpPr>
          <p:cNvPr id="216" name="object 216"/>
          <p:cNvSpPr/>
          <p:nvPr/>
        </p:nvSpPr>
        <p:spPr>
          <a:xfrm>
            <a:off x="7357109" y="4961382"/>
            <a:ext cx="3733800" cy="673735"/>
          </a:xfrm>
          <a:custGeom>
            <a:avLst/>
            <a:gdLst/>
            <a:ahLst/>
            <a:cxnLst/>
            <a:rect l="l" t="t" r="r" b="b"/>
            <a:pathLst>
              <a:path w="3733800" h="673735">
                <a:moveTo>
                  <a:pt x="0" y="19939"/>
                </a:moveTo>
                <a:lnTo>
                  <a:pt x="1579" y="12215"/>
                </a:lnTo>
                <a:lnTo>
                  <a:pt x="5873" y="5873"/>
                </a:lnTo>
                <a:lnTo>
                  <a:pt x="12215" y="1579"/>
                </a:lnTo>
                <a:lnTo>
                  <a:pt x="19939" y="0"/>
                </a:lnTo>
                <a:lnTo>
                  <a:pt x="3713861" y="0"/>
                </a:lnTo>
                <a:lnTo>
                  <a:pt x="3721584" y="1579"/>
                </a:lnTo>
                <a:lnTo>
                  <a:pt x="3727926" y="5873"/>
                </a:lnTo>
                <a:lnTo>
                  <a:pt x="3732220" y="12215"/>
                </a:lnTo>
                <a:lnTo>
                  <a:pt x="3733800" y="19939"/>
                </a:lnTo>
                <a:lnTo>
                  <a:pt x="3733800" y="653605"/>
                </a:lnTo>
                <a:lnTo>
                  <a:pt x="3732220" y="661392"/>
                </a:lnTo>
                <a:lnTo>
                  <a:pt x="3727926" y="667750"/>
                </a:lnTo>
                <a:lnTo>
                  <a:pt x="3721584" y="672036"/>
                </a:lnTo>
                <a:lnTo>
                  <a:pt x="3713861" y="673608"/>
                </a:lnTo>
                <a:lnTo>
                  <a:pt x="19939" y="673608"/>
                </a:lnTo>
                <a:lnTo>
                  <a:pt x="12215" y="672036"/>
                </a:lnTo>
                <a:lnTo>
                  <a:pt x="5873" y="667750"/>
                </a:lnTo>
                <a:lnTo>
                  <a:pt x="1579" y="661392"/>
                </a:lnTo>
                <a:lnTo>
                  <a:pt x="0" y="653605"/>
                </a:lnTo>
                <a:lnTo>
                  <a:pt x="0" y="19939"/>
                </a:lnTo>
                <a:close/>
              </a:path>
            </a:pathLst>
          </a:custGeom>
          <a:ln w="28956">
            <a:solidFill>
              <a:srgbClr val="9DD2E8"/>
            </a:solidFill>
          </a:ln>
        </p:spPr>
        <p:txBody>
          <a:bodyPr wrap="square" lIns="0" tIns="0" rIns="0" bIns="0" rtlCol="0"/>
          <a:lstStyle/>
          <a:p/>
        </p:txBody>
      </p:sp>
      <p:sp>
        <p:nvSpPr>
          <p:cNvPr id="217" name="object 217"/>
          <p:cNvSpPr/>
          <p:nvPr/>
        </p:nvSpPr>
        <p:spPr>
          <a:xfrm>
            <a:off x="7356347" y="4960620"/>
            <a:ext cx="3733800" cy="134620"/>
          </a:xfrm>
          <a:custGeom>
            <a:avLst/>
            <a:gdLst/>
            <a:ahLst/>
            <a:cxnLst/>
            <a:rect l="l" t="t" r="r" b="b"/>
            <a:pathLst>
              <a:path w="3733800" h="134620">
                <a:moveTo>
                  <a:pt x="3695573" y="0"/>
                </a:moveTo>
                <a:lnTo>
                  <a:pt x="38100" y="0"/>
                </a:lnTo>
                <a:lnTo>
                  <a:pt x="23306" y="3006"/>
                </a:lnTo>
                <a:lnTo>
                  <a:pt x="11191" y="11191"/>
                </a:lnTo>
                <a:lnTo>
                  <a:pt x="3006" y="23306"/>
                </a:lnTo>
                <a:lnTo>
                  <a:pt x="0" y="38099"/>
                </a:lnTo>
                <a:lnTo>
                  <a:pt x="0" y="95884"/>
                </a:lnTo>
                <a:lnTo>
                  <a:pt x="3006" y="110751"/>
                </a:lnTo>
                <a:lnTo>
                  <a:pt x="11191" y="122904"/>
                </a:lnTo>
                <a:lnTo>
                  <a:pt x="23306" y="131103"/>
                </a:lnTo>
                <a:lnTo>
                  <a:pt x="38100" y="134111"/>
                </a:lnTo>
                <a:lnTo>
                  <a:pt x="3695573" y="134111"/>
                </a:lnTo>
                <a:lnTo>
                  <a:pt x="3710439" y="131103"/>
                </a:lnTo>
                <a:lnTo>
                  <a:pt x="3722592" y="122904"/>
                </a:lnTo>
                <a:lnTo>
                  <a:pt x="3730791" y="110751"/>
                </a:lnTo>
                <a:lnTo>
                  <a:pt x="3733800" y="95884"/>
                </a:lnTo>
                <a:lnTo>
                  <a:pt x="3733800" y="38099"/>
                </a:lnTo>
                <a:lnTo>
                  <a:pt x="3730791" y="23306"/>
                </a:lnTo>
                <a:lnTo>
                  <a:pt x="3722592" y="11191"/>
                </a:lnTo>
                <a:lnTo>
                  <a:pt x="3710439" y="3006"/>
                </a:lnTo>
                <a:lnTo>
                  <a:pt x="3695573" y="0"/>
                </a:lnTo>
                <a:close/>
              </a:path>
            </a:pathLst>
          </a:custGeom>
          <a:solidFill>
            <a:srgbClr val="9DD2E8"/>
          </a:solidFill>
        </p:spPr>
        <p:txBody>
          <a:bodyPr wrap="square" lIns="0" tIns="0" rIns="0" bIns="0" rtlCol="0"/>
          <a:lstStyle/>
          <a:p/>
        </p:txBody>
      </p:sp>
      <p:sp>
        <p:nvSpPr>
          <p:cNvPr id="218" name="object 218"/>
          <p:cNvSpPr/>
          <p:nvPr/>
        </p:nvSpPr>
        <p:spPr>
          <a:xfrm>
            <a:off x="8400288" y="5187696"/>
            <a:ext cx="990600" cy="175260"/>
          </a:xfrm>
          <a:prstGeom prst="rect">
            <a:avLst/>
          </a:prstGeom>
          <a:blipFill>
            <a:blip r:embed="rId127" cstate="print"/>
            <a:stretch>
              <a:fillRect/>
            </a:stretch>
          </a:blipFill>
        </p:spPr>
        <p:txBody>
          <a:bodyPr wrap="square" lIns="0" tIns="0" rIns="0" bIns="0" rtlCol="0"/>
          <a:lstStyle/>
          <a:p/>
        </p:txBody>
      </p:sp>
      <p:sp>
        <p:nvSpPr>
          <p:cNvPr id="219" name="object 219"/>
          <p:cNvSpPr/>
          <p:nvPr/>
        </p:nvSpPr>
        <p:spPr>
          <a:xfrm>
            <a:off x="7406640" y="5172455"/>
            <a:ext cx="949451" cy="176784"/>
          </a:xfrm>
          <a:prstGeom prst="rect">
            <a:avLst/>
          </a:prstGeom>
          <a:blipFill>
            <a:blip r:embed="rId128" cstate="print"/>
            <a:stretch>
              <a:fillRect/>
            </a:stretch>
          </a:blipFill>
        </p:spPr>
        <p:txBody>
          <a:bodyPr wrap="square" lIns="0" tIns="0" rIns="0" bIns="0" rtlCol="0"/>
          <a:lstStyle/>
          <a:p/>
        </p:txBody>
      </p:sp>
      <p:sp>
        <p:nvSpPr>
          <p:cNvPr id="220" name="object 220"/>
          <p:cNvSpPr/>
          <p:nvPr/>
        </p:nvSpPr>
        <p:spPr>
          <a:xfrm>
            <a:off x="10102595" y="5175503"/>
            <a:ext cx="708659" cy="176783"/>
          </a:xfrm>
          <a:prstGeom prst="rect">
            <a:avLst/>
          </a:prstGeom>
          <a:blipFill>
            <a:blip r:embed="rId129" cstate="print"/>
            <a:stretch>
              <a:fillRect/>
            </a:stretch>
          </a:blipFill>
        </p:spPr>
        <p:txBody>
          <a:bodyPr wrap="square" lIns="0" tIns="0" rIns="0" bIns="0" rtlCol="0"/>
          <a:lstStyle/>
          <a:p/>
        </p:txBody>
      </p:sp>
      <p:sp>
        <p:nvSpPr>
          <p:cNvPr id="221" name="object 221"/>
          <p:cNvSpPr/>
          <p:nvPr/>
        </p:nvSpPr>
        <p:spPr>
          <a:xfrm>
            <a:off x="9430511" y="5184647"/>
            <a:ext cx="637031" cy="181355"/>
          </a:xfrm>
          <a:prstGeom prst="rect">
            <a:avLst/>
          </a:prstGeom>
          <a:blipFill>
            <a:blip r:embed="rId130" cstate="print"/>
            <a:stretch>
              <a:fillRect/>
            </a:stretch>
          </a:blipFill>
        </p:spPr>
        <p:txBody>
          <a:bodyPr wrap="square" lIns="0" tIns="0" rIns="0" bIns="0" rtlCol="0"/>
          <a:lstStyle/>
          <a:p/>
        </p:txBody>
      </p:sp>
      <p:sp>
        <p:nvSpPr>
          <p:cNvPr id="222" name="object 222"/>
          <p:cNvSpPr/>
          <p:nvPr/>
        </p:nvSpPr>
        <p:spPr>
          <a:xfrm>
            <a:off x="10759440" y="5161788"/>
            <a:ext cx="248411" cy="336803"/>
          </a:xfrm>
          <a:prstGeom prst="rect">
            <a:avLst/>
          </a:prstGeom>
          <a:blipFill>
            <a:blip r:embed="rId131" cstate="print"/>
            <a:stretch>
              <a:fillRect/>
            </a:stretch>
          </a:blipFill>
        </p:spPr>
        <p:txBody>
          <a:bodyPr wrap="square" lIns="0" tIns="0" rIns="0" bIns="0" rtlCol="0"/>
          <a:lstStyle/>
          <a:p/>
        </p:txBody>
      </p:sp>
      <p:sp>
        <p:nvSpPr>
          <p:cNvPr id="223" name="object 223"/>
          <p:cNvSpPr/>
          <p:nvPr/>
        </p:nvSpPr>
        <p:spPr>
          <a:xfrm>
            <a:off x="6884669" y="4986528"/>
            <a:ext cx="395605" cy="86995"/>
          </a:xfrm>
          <a:custGeom>
            <a:avLst/>
            <a:gdLst/>
            <a:ahLst/>
            <a:cxnLst/>
            <a:rect l="l" t="t" r="r" b="b"/>
            <a:pathLst>
              <a:path w="395604" h="86995">
                <a:moveTo>
                  <a:pt x="308355" y="0"/>
                </a:moveTo>
                <a:lnTo>
                  <a:pt x="308355" y="86868"/>
                </a:lnTo>
                <a:lnTo>
                  <a:pt x="366268" y="57912"/>
                </a:lnTo>
                <a:lnTo>
                  <a:pt x="322833" y="57912"/>
                </a:lnTo>
                <a:lnTo>
                  <a:pt x="322833" y="28956"/>
                </a:lnTo>
                <a:lnTo>
                  <a:pt x="366268" y="28956"/>
                </a:lnTo>
                <a:lnTo>
                  <a:pt x="308355" y="0"/>
                </a:lnTo>
                <a:close/>
              </a:path>
              <a:path w="395604" h="86995">
                <a:moveTo>
                  <a:pt x="308355" y="28956"/>
                </a:moveTo>
                <a:lnTo>
                  <a:pt x="0" y="28956"/>
                </a:lnTo>
                <a:lnTo>
                  <a:pt x="0" y="57912"/>
                </a:lnTo>
                <a:lnTo>
                  <a:pt x="308355" y="57912"/>
                </a:lnTo>
                <a:lnTo>
                  <a:pt x="308355" y="28956"/>
                </a:lnTo>
                <a:close/>
              </a:path>
              <a:path w="395604" h="86995">
                <a:moveTo>
                  <a:pt x="366268" y="28956"/>
                </a:moveTo>
                <a:lnTo>
                  <a:pt x="322833" y="28956"/>
                </a:lnTo>
                <a:lnTo>
                  <a:pt x="322833" y="57912"/>
                </a:lnTo>
                <a:lnTo>
                  <a:pt x="366268" y="57912"/>
                </a:lnTo>
                <a:lnTo>
                  <a:pt x="395224" y="43434"/>
                </a:lnTo>
                <a:lnTo>
                  <a:pt x="366268" y="28956"/>
                </a:lnTo>
                <a:close/>
              </a:path>
            </a:pathLst>
          </a:custGeom>
          <a:solidFill>
            <a:srgbClr val="1C9ED2"/>
          </a:solidFill>
        </p:spPr>
        <p:txBody>
          <a:bodyPr wrap="square" lIns="0" tIns="0" rIns="0" bIns="0" rtlCol="0"/>
          <a:lstStyle/>
          <a:p/>
        </p:txBody>
      </p:sp>
      <p:sp>
        <p:nvSpPr>
          <p:cNvPr id="224" name="object 224"/>
          <p:cNvSpPr/>
          <p:nvPr/>
        </p:nvSpPr>
        <p:spPr>
          <a:xfrm>
            <a:off x="11095481" y="4642739"/>
            <a:ext cx="111760" cy="748665"/>
          </a:xfrm>
          <a:custGeom>
            <a:avLst/>
            <a:gdLst/>
            <a:ahLst/>
            <a:cxnLst/>
            <a:rect l="l" t="t" r="r" b="b"/>
            <a:pathLst>
              <a:path w="111759" h="748664">
                <a:moveTo>
                  <a:pt x="82423" y="719328"/>
                </a:moveTo>
                <a:lnTo>
                  <a:pt x="13716" y="719328"/>
                </a:lnTo>
                <a:lnTo>
                  <a:pt x="13716" y="748284"/>
                </a:lnTo>
                <a:lnTo>
                  <a:pt x="111378" y="748284"/>
                </a:lnTo>
                <a:lnTo>
                  <a:pt x="111378" y="733806"/>
                </a:lnTo>
                <a:lnTo>
                  <a:pt x="82423" y="733806"/>
                </a:lnTo>
                <a:lnTo>
                  <a:pt x="82423" y="719328"/>
                </a:lnTo>
                <a:close/>
              </a:path>
              <a:path w="111759" h="748664">
                <a:moveTo>
                  <a:pt x="82423" y="84144"/>
                </a:moveTo>
                <a:lnTo>
                  <a:pt x="82423" y="733806"/>
                </a:lnTo>
                <a:lnTo>
                  <a:pt x="96900" y="719328"/>
                </a:lnTo>
                <a:lnTo>
                  <a:pt x="111378" y="719328"/>
                </a:lnTo>
                <a:lnTo>
                  <a:pt x="111378" y="86741"/>
                </a:lnTo>
                <a:lnTo>
                  <a:pt x="88011" y="86741"/>
                </a:lnTo>
                <a:lnTo>
                  <a:pt x="82423" y="84144"/>
                </a:lnTo>
                <a:close/>
              </a:path>
              <a:path w="111759" h="748664">
                <a:moveTo>
                  <a:pt x="111378" y="719328"/>
                </a:moveTo>
                <a:lnTo>
                  <a:pt x="96900" y="719328"/>
                </a:lnTo>
                <a:lnTo>
                  <a:pt x="82423" y="733806"/>
                </a:lnTo>
                <a:lnTo>
                  <a:pt x="111378" y="733806"/>
                </a:lnTo>
                <a:lnTo>
                  <a:pt x="111378" y="719328"/>
                </a:lnTo>
                <a:close/>
              </a:path>
              <a:path w="111759" h="748664">
                <a:moveTo>
                  <a:pt x="87213" y="58066"/>
                </a:moveTo>
                <a:lnTo>
                  <a:pt x="82423" y="58140"/>
                </a:lnTo>
                <a:lnTo>
                  <a:pt x="82423" y="84144"/>
                </a:lnTo>
                <a:lnTo>
                  <a:pt x="88011" y="86741"/>
                </a:lnTo>
                <a:lnTo>
                  <a:pt x="87213" y="58066"/>
                </a:lnTo>
                <a:close/>
              </a:path>
              <a:path w="111759" h="748664">
                <a:moveTo>
                  <a:pt x="111378" y="28702"/>
                </a:moveTo>
                <a:lnTo>
                  <a:pt x="86407" y="29106"/>
                </a:lnTo>
                <a:lnTo>
                  <a:pt x="86929" y="47862"/>
                </a:lnTo>
                <a:lnTo>
                  <a:pt x="97154" y="57912"/>
                </a:lnTo>
                <a:lnTo>
                  <a:pt x="87213" y="58066"/>
                </a:lnTo>
                <a:lnTo>
                  <a:pt x="88011" y="86741"/>
                </a:lnTo>
                <a:lnTo>
                  <a:pt x="111378" y="86741"/>
                </a:lnTo>
                <a:lnTo>
                  <a:pt x="111378" y="28702"/>
                </a:lnTo>
                <a:close/>
              </a:path>
              <a:path w="111759" h="748664">
                <a:moveTo>
                  <a:pt x="85598" y="0"/>
                </a:moveTo>
                <a:lnTo>
                  <a:pt x="0" y="45847"/>
                </a:lnTo>
                <a:lnTo>
                  <a:pt x="82423" y="84144"/>
                </a:lnTo>
                <a:lnTo>
                  <a:pt x="82423" y="58293"/>
                </a:lnTo>
                <a:lnTo>
                  <a:pt x="72644" y="58293"/>
                </a:lnTo>
                <a:lnTo>
                  <a:pt x="72136" y="29337"/>
                </a:lnTo>
                <a:lnTo>
                  <a:pt x="86407" y="29106"/>
                </a:lnTo>
                <a:lnTo>
                  <a:pt x="85598" y="0"/>
                </a:lnTo>
                <a:close/>
              </a:path>
              <a:path w="111759" h="748664">
                <a:moveTo>
                  <a:pt x="86407" y="29106"/>
                </a:moveTo>
                <a:lnTo>
                  <a:pt x="72136" y="29337"/>
                </a:lnTo>
                <a:lnTo>
                  <a:pt x="72644" y="58293"/>
                </a:lnTo>
                <a:lnTo>
                  <a:pt x="82422" y="58140"/>
                </a:lnTo>
                <a:lnTo>
                  <a:pt x="82423" y="43434"/>
                </a:lnTo>
                <a:lnTo>
                  <a:pt x="86806" y="43434"/>
                </a:lnTo>
                <a:lnTo>
                  <a:pt x="86407" y="29106"/>
                </a:lnTo>
                <a:close/>
              </a:path>
              <a:path w="111759" h="748664">
                <a:moveTo>
                  <a:pt x="82423" y="58140"/>
                </a:moveTo>
                <a:lnTo>
                  <a:pt x="72644" y="58293"/>
                </a:lnTo>
                <a:lnTo>
                  <a:pt x="82423" y="58293"/>
                </a:lnTo>
                <a:lnTo>
                  <a:pt x="82423" y="58140"/>
                </a:lnTo>
                <a:close/>
              </a:path>
              <a:path w="111759" h="748664">
                <a:moveTo>
                  <a:pt x="82423" y="43434"/>
                </a:moveTo>
                <a:lnTo>
                  <a:pt x="82423" y="58140"/>
                </a:lnTo>
                <a:lnTo>
                  <a:pt x="87213" y="58066"/>
                </a:lnTo>
                <a:lnTo>
                  <a:pt x="86929" y="47862"/>
                </a:lnTo>
                <a:lnTo>
                  <a:pt x="82423" y="43434"/>
                </a:lnTo>
                <a:close/>
              </a:path>
              <a:path w="111759" h="748664">
                <a:moveTo>
                  <a:pt x="86929" y="47862"/>
                </a:moveTo>
                <a:lnTo>
                  <a:pt x="87213" y="58066"/>
                </a:lnTo>
                <a:lnTo>
                  <a:pt x="97154" y="57912"/>
                </a:lnTo>
                <a:lnTo>
                  <a:pt x="86929" y="47862"/>
                </a:lnTo>
                <a:close/>
              </a:path>
              <a:path w="111759" h="748664">
                <a:moveTo>
                  <a:pt x="86806" y="43434"/>
                </a:moveTo>
                <a:lnTo>
                  <a:pt x="82423" y="43434"/>
                </a:lnTo>
                <a:lnTo>
                  <a:pt x="86929" y="47862"/>
                </a:lnTo>
                <a:lnTo>
                  <a:pt x="86806" y="43434"/>
                </a:lnTo>
                <a:close/>
              </a:path>
            </a:pathLst>
          </a:custGeom>
          <a:solidFill>
            <a:srgbClr val="9DD2E8"/>
          </a:solidFill>
        </p:spPr>
        <p:txBody>
          <a:bodyPr wrap="square" lIns="0" tIns="0" rIns="0" bIns="0" rtlCol="0"/>
          <a:lstStyle/>
          <a:p/>
        </p:txBody>
      </p:sp>
      <p:sp>
        <p:nvSpPr>
          <p:cNvPr id="225" name="object 225"/>
          <p:cNvSpPr/>
          <p:nvPr/>
        </p:nvSpPr>
        <p:spPr>
          <a:xfrm>
            <a:off x="9898380" y="3116579"/>
            <a:ext cx="739140" cy="109727"/>
          </a:xfrm>
          <a:prstGeom prst="rect">
            <a:avLst/>
          </a:prstGeom>
          <a:blipFill>
            <a:blip r:embed="rId132" cstate="print"/>
            <a:stretch>
              <a:fillRect/>
            </a:stretch>
          </a:blipFill>
        </p:spPr>
        <p:txBody>
          <a:bodyPr wrap="square" lIns="0" tIns="0" rIns="0" bIns="0" rtlCol="0"/>
          <a:lstStyle/>
          <a:p/>
        </p:txBody>
      </p:sp>
      <p:sp>
        <p:nvSpPr>
          <p:cNvPr id="226" name="object 226"/>
          <p:cNvSpPr/>
          <p:nvPr/>
        </p:nvSpPr>
        <p:spPr>
          <a:xfrm>
            <a:off x="7414259" y="3102864"/>
            <a:ext cx="1809114" cy="142240"/>
          </a:xfrm>
          <a:custGeom>
            <a:avLst/>
            <a:gdLst/>
            <a:ahLst/>
            <a:cxnLst/>
            <a:rect l="l" t="t" r="r" b="b"/>
            <a:pathLst>
              <a:path w="1809115" h="142239">
                <a:moveTo>
                  <a:pt x="1802765" y="0"/>
                </a:moveTo>
                <a:lnTo>
                  <a:pt x="6223" y="0"/>
                </a:lnTo>
                <a:lnTo>
                  <a:pt x="0" y="6223"/>
                </a:lnTo>
                <a:lnTo>
                  <a:pt x="0" y="135509"/>
                </a:lnTo>
                <a:lnTo>
                  <a:pt x="6223" y="141732"/>
                </a:lnTo>
                <a:lnTo>
                  <a:pt x="1802765" y="141732"/>
                </a:lnTo>
                <a:lnTo>
                  <a:pt x="1808988" y="135509"/>
                </a:lnTo>
                <a:lnTo>
                  <a:pt x="1808988" y="6223"/>
                </a:lnTo>
                <a:lnTo>
                  <a:pt x="1802765" y="0"/>
                </a:lnTo>
                <a:close/>
              </a:path>
            </a:pathLst>
          </a:custGeom>
          <a:solidFill>
            <a:srgbClr val="F5C001"/>
          </a:solidFill>
        </p:spPr>
        <p:txBody>
          <a:bodyPr wrap="square" lIns="0" tIns="0" rIns="0" bIns="0" rtlCol="0"/>
          <a:lstStyle/>
          <a:p/>
        </p:txBody>
      </p:sp>
      <p:sp>
        <p:nvSpPr>
          <p:cNvPr id="227" name="object 227"/>
          <p:cNvSpPr/>
          <p:nvPr/>
        </p:nvSpPr>
        <p:spPr>
          <a:xfrm>
            <a:off x="5228844" y="5276088"/>
            <a:ext cx="637031" cy="193547"/>
          </a:xfrm>
          <a:prstGeom prst="rect">
            <a:avLst/>
          </a:prstGeom>
          <a:blipFill>
            <a:blip r:embed="rId133" cstate="print"/>
            <a:stretch>
              <a:fillRect/>
            </a:stretch>
          </a:blipFill>
        </p:spPr>
        <p:txBody>
          <a:bodyPr wrap="square" lIns="0" tIns="0" rIns="0" bIns="0" rtlCol="0"/>
          <a:lstStyle/>
          <a:p/>
        </p:txBody>
      </p:sp>
      <p:sp>
        <p:nvSpPr>
          <p:cNvPr id="228" name="object 228"/>
          <p:cNvSpPr txBox="1"/>
          <p:nvPr/>
        </p:nvSpPr>
        <p:spPr>
          <a:xfrm>
            <a:off x="2895092" y="4514469"/>
            <a:ext cx="152400" cy="925830"/>
          </a:xfrm>
          <a:prstGeom prst="rect">
            <a:avLst/>
          </a:prstGeom>
        </p:spPr>
        <p:txBody>
          <a:bodyPr wrap="square" lIns="0" tIns="0" rIns="0" bIns="0" rtlCol="0" vert="horz">
            <a:spAutoFit/>
          </a:bodyPr>
          <a:lstStyle/>
          <a:p>
            <a:pPr algn="just" marL="12700">
              <a:lnSpc>
                <a:spcPts val="1195"/>
              </a:lnSpc>
            </a:pPr>
            <a:r>
              <a:rPr dirty="0" sz="1000" spc="-10">
                <a:solidFill>
                  <a:srgbClr val="F9F9F9"/>
                </a:solidFill>
                <a:latin typeface="Arial"/>
                <a:cs typeface="Arial"/>
              </a:rPr>
              <a:t>IT</a:t>
            </a:r>
            <a:endParaRPr sz="1000">
              <a:latin typeface="Arial"/>
              <a:cs typeface="Arial"/>
            </a:endParaRPr>
          </a:p>
          <a:p>
            <a:pPr algn="just" marL="12700" marR="5080">
              <a:lnSpc>
                <a:spcPts val="1200"/>
              </a:lnSpc>
              <a:spcBef>
                <a:spcPts val="35"/>
              </a:spcBef>
            </a:pPr>
            <a:r>
              <a:rPr dirty="0" sz="1000" spc="-5">
                <a:solidFill>
                  <a:srgbClr val="F9F9F9"/>
                </a:solidFill>
                <a:latin typeface="微软雅黑"/>
                <a:cs typeface="微软雅黑"/>
              </a:rPr>
              <a:t>技  术  服  务  商</a:t>
            </a:r>
            <a:endParaRPr sz="1000">
              <a:latin typeface="微软雅黑"/>
              <a:cs typeface="微软雅黑"/>
            </a:endParaRPr>
          </a:p>
        </p:txBody>
      </p:sp>
      <p:sp>
        <p:nvSpPr>
          <p:cNvPr id="229" name="object 229"/>
          <p:cNvSpPr/>
          <p:nvPr/>
        </p:nvSpPr>
        <p:spPr>
          <a:xfrm>
            <a:off x="1187196" y="1958339"/>
            <a:ext cx="707135" cy="193548"/>
          </a:xfrm>
          <a:prstGeom prst="rect">
            <a:avLst/>
          </a:prstGeom>
          <a:blipFill>
            <a:blip r:embed="rId134" cstate="print"/>
            <a:stretch>
              <a:fillRect/>
            </a:stretch>
          </a:blipFill>
        </p:spPr>
        <p:txBody>
          <a:bodyPr wrap="square" lIns="0" tIns="0" rIns="0" bIns="0" rtlCol="0"/>
          <a:lstStyle/>
          <a:p/>
        </p:txBody>
      </p:sp>
      <p:sp>
        <p:nvSpPr>
          <p:cNvPr id="230" name="object 230"/>
          <p:cNvSpPr txBox="1"/>
          <p:nvPr/>
        </p:nvSpPr>
        <p:spPr>
          <a:xfrm>
            <a:off x="859027" y="1023239"/>
            <a:ext cx="4796155" cy="195580"/>
          </a:xfrm>
          <a:prstGeom prst="rect">
            <a:avLst/>
          </a:prstGeom>
        </p:spPr>
        <p:txBody>
          <a:bodyPr wrap="square" lIns="0" tIns="0" rIns="0" bIns="0" rtlCol="0" vert="horz">
            <a:spAutoFit/>
          </a:bodyPr>
          <a:lstStyle/>
          <a:p>
            <a:pPr marL="12700">
              <a:lnSpc>
                <a:spcPct val="100000"/>
              </a:lnSpc>
              <a:tabLst>
                <a:tab pos="3121660" algn="l"/>
              </a:tabLst>
            </a:pPr>
            <a:r>
              <a:rPr dirty="0" sz="1200">
                <a:solidFill>
                  <a:srgbClr val="F9F9F9"/>
                </a:solidFill>
                <a:latin typeface="微软雅黑"/>
                <a:cs typeface="微软雅黑"/>
              </a:rPr>
              <a:t>数据库</a:t>
            </a:r>
            <a:r>
              <a:rPr dirty="0" sz="1200">
                <a:solidFill>
                  <a:srgbClr val="F9F9F9"/>
                </a:solidFill>
                <a:latin typeface="Arial"/>
                <a:cs typeface="Arial"/>
              </a:rPr>
              <a:t>/</a:t>
            </a:r>
            <a:r>
              <a:rPr dirty="0" sz="1200">
                <a:solidFill>
                  <a:srgbClr val="F9F9F9"/>
                </a:solidFill>
                <a:latin typeface="微软雅黑"/>
                <a:cs typeface="微软雅黑"/>
              </a:rPr>
              <a:t>计算机硬件	</a:t>
            </a:r>
            <a:r>
              <a:rPr dirty="0" baseline="2314" sz="1800">
                <a:solidFill>
                  <a:srgbClr val="F9F9F9"/>
                </a:solidFill>
                <a:latin typeface="Arial"/>
                <a:cs typeface="Arial"/>
              </a:rPr>
              <a:t>I</a:t>
            </a:r>
            <a:r>
              <a:rPr dirty="0" baseline="2314" sz="1800" spc="15">
                <a:solidFill>
                  <a:srgbClr val="F9F9F9"/>
                </a:solidFill>
                <a:latin typeface="Arial"/>
                <a:cs typeface="Arial"/>
              </a:rPr>
              <a:t>T</a:t>
            </a:r>
            <a:r>
              <a:rPr dirty="0" baseline="2314" sz="1800">
                <a:solidFill>
                  <a:srgbClr val="F9F9F9"/>
                </a:solidFill>
                <a:latin typeface="微软雅黑"/>
                <a:cs typeface="微软雅黑"/>
              </a:rPr>
              <a:t>软件及解决方案提供商</a:t>
            </a:r>
            <a:endParaRPr baseline="2314" sz="1800">
              <a:latin typeface="微软雅黑"/>
              <a:cs typeface="微软雅黑"/>
            </a:endParaRPr>
          </a:p>
        </p:txBody>
      </p:sp>
      <p:sp>
        <p:nvSpPr>
          <p:cNvPr id="231" name="object 231"/>
          <p:cNvSpPr/>
          <p:nvPr/>
        </p:nvSpPr>
        <p:spPr>
          <a:xfrm>
            <a:off x="6321552" y="1972055"/>
            <a:ext cx="348996" cy="173736"/>
          </a:xfrm>
          <a:prstGeom prst="rect">
            <a:avLst/>
          </a:prstGeom>
          <a:blipFill>
            <a:blip r:embed="rId135" cstate="print"/>
            <a:stretch>
              <a:fillRect/>
            </a:stretch>
          </a:blipFill>
        </p:spPr>
        <p:txBody>
          <a:bodyPr wrap="square" lIns="0" tIns="0" rIns="0" bIns="0" rtlCol="0"/>
          <a:lstStyle/>
          <a:p/>
        </p:txBody>
      </p:sp>
      <p:sp>
        <p:nvSpPr>
          <p:cNvPr id="232" name="object 232"/>
          <p:cNvSpPr/>
          <p:nvPr/>
        </p:nvSpPr>
        <p:spPr>
          <a:xfrm>
            <a:off x="6227064" y="3371088"/>
            <a:ext cx="454152" cy="173736"/>
          </a:xfrm>
          <a:prstGeom prst="rect">
            <a:avLst/>
          </a:prstGeom>
          <a:blipFill>
            <a:blip r:embed="rId136" cstate="print"/>
            <a:stretch>
              <a:fillRect/>
            </a:stretch>
          </a:blipFill>
        </p:spPr>
        <p:txBody>
          <a:bodyPr wrap="square" lIns="0" tIns="0" rIns="0" bIns="0" rtlCol="0"/>
          <a:lstStyle/>
          <a:p/>
        </p:txBody>
      </p:sp>
      <p:sp>
        <p:nvSpPr>
          <p:cNvPr id="233" name="object 233"/>
          <p:cNvSpPr/>
          <p:nvPr/>
        </p:nvSpPr>
        <p:spPr>
          <a:xfrm>
            <a:off x="3070860" y="1289303"/>
            <a:ext cx="542543" cy="173736"/>
          </a:xfrm>
          <a:prstGeom prst="rect">
            <a:avLst/>
          </a:prstGeom>
          <a:blipFill>
            <a:blip r:embed="rId137" cstate="print"/>
            <a:stretch>
              <a:fillRect/>
            </a:stretch>
          </a:blipFill>
        </p:spPr>
        <p:txBody>
          <a:bodyPr wrap="square" lIns="0" tIns="0" rIns="0" bIns="0" rtlCol="0"/>
          <a:lstStyle/>
          <a:p/>
        </p:txBody>
      </p:sp>
      <p:sp>
        <p:nvSpPr>
          <p:cNvPr id="234" name="object 234"/>
          <p:cNvSpPr/>
          <p:nvPr/>
        </p:nvSpPr>
        <p:spPr>
          <a:xfrm>
            <a:off x="3717035" y="2171700"/>
            <a:ext cx="495300" cy="124967"/>
          </a:xfrm>
          <a:prstGeom prst="rect">
            <a:avLst/>
          </a:prstGeom>
          <a:blipFill>
            <a:blip r:embed="rId138" cstate="print"/>
            <a:stretch>
              <a:fillRect/>
            </a:stretch>
          </a:blipFill>
        </p:spPr>
        <p:txBody>
          <a:bodyPr wrap="square" lIns="0" tIns="0" rIns="0" bIns="0" rtlCol="0"/>
          <a:lstStyle/>
          <a:p/>
        </p:txBody>
      </p:sp>
      <p:sp>
        <p:nvSpPr>
          <p:cNvPr id="235" name="object 235"/>
          <p:cNvSpPr/>
          <p:nvPr/>
        </p:nvSpPr>
        <p:spPr>
          <a:xfrm>
            <a:off x="4678679" y="3139439"/>
            <a:ext cx="762000" cy="173736"/>
          </a:xfrm>
          <a:prstGeom prst="rect">
            <a:avLst/>
          </a:prstGeom>
          <a:blipFill>
            <a:blip r:embed="rId139" cstate="print"/>
            <a:stretch>
              <a:fillRect/>
            </a:stretch>
          </a:blipFill>
        </p:spPr>
        <p:txBody>
          <a:bodyPr wrap="square" lIns="0" tIns="0" rIns="0" bIns="0" rtlCol="0"/>
          <a:lstStyle/>
          <a:p/>
        </p:txBody>
      </p:sp>
      <p:sp>
        <p:nvSpPr>
          <p:cNvPr id="236" name="object 236"/>
          <p:cNvSpPr/>
          <p:nvPr/>
        </p:nvSpPr>
        <p:spPr>
          <a:xfrm>
            <a:off x="3770376" y="2551176"/>
            <a:ext cx="409955" cy="173736"/>
          </a:xfrm>
          <a:prstGeom prst="rect">
            <a:avLst/>
          </a:prstGeom>
          <a:blipFill>
            <a:blip r:embed="rId140" cstate="print"/>
            <a:stretch>
              <a:fillRect/>
            </a:stretch>
          </a:blipFill>
        </p:spPr>
        <p:txBody>
          <a:bodyPr wrap="square" lIns="0" tIns="0" rIns="0" bIns="0" rtlCol="0"/>
          <a:lstStyle/>
          <a:p/>
        </p:txBody>
      </p:sp>
      <p:sp>
        <p:nvSpPr>
          <p:cNvPr id="237" name="object 237"/>
          <p:cNvSpPr/>
          <p:nvPr/>
        </p:nvSpPr>
        <p:spPr>
          <a:xfrm>
            <a:off x="5612891" y="1531619"/>
            <a:ext cx="438912" cy="124967"/>
          </a:xfrm>
          <a:prstGeom prst="rect">
            <a:avLst/>
          </a:prstGeom>
          <a:blipFill>
            <a:blip r:embed="rId141" cstate="print"/>
            <a:stretch>
              <a:fillRect/>
            </a:stretch>
          </a:blipFill>
        </p:spPr>
        <p:txBody>
          <a:bodyPr wrap="square" lIns="0" tIns="0" rIns="0" bIns="0" rtlCol="0"/>
          <a:lstStyle/>
          <a:p/>
        </p:txBody>
      </p:sp>
      <p:sp>
        <p:nvSpPr>
          <p:cNvPr id="238" name="object 238"/>
          <p:cNvSpPr/>
          <p:nvPr/>
        </p:nvSpPr>
        <p:spPr>
          <a:xfrm>
            <a:off x="4977384" y="1513332"/>
            <a:ext cx="521208" cy="182879"/>
          </a:xfrm>
          <a:prstGeom prst="rect">
            <a:avLst/>
          </a:prstGeom>
          <a:blipFill>
            <a:blip r:embed="rId142" cstate="print"/>
            <a:stretch>
              <a:fillRect/>
            </a:stretch>
          </a:blipFill>
        </p:spPr>
        <p:txBody>
          <a:bodyPr wrap="square" lIns="0" tIns="0" rIns="0" bIns="0" rtlCol="0"/>
          <a:lstStyle/>
          <a:p/>
        </p:txBody>
      </p:sp>
      <p:sp>
        <p:nvSpPr>
          <p:cNvPr id="239" name="object 239"/>
          <p:cNvSpPr/>
          <p:nvPr/>
        </p:nvSpPr>
        <p:spPr>
          <a:xfrm>
            <a:off x="5736335" y="2580132"/>
            <a:ext cx="377951" cy="173736"/>
          </a:xfrm>
          <a:prstGeom prst="rect">
            <a:avLst/>
          </a:prstGeom>
          <a:blipFill>
            <a:blip r:embed="rId143" cstate="print"/>
            <a:stretch>
              <a:fillRect/>
            </a:stretch>
          </a:blipFill>
        </p:spPr>
        <p:txBody>
          <a:bodyPr wrap="square" lIns="0" tIns="0" rIns="0" bIns="0" rtlCol="0"/>
          <a:lstStyle/>
          <a:p/>
        </p:txBody>
      </p:sp>
      <p:sp>
        <p:nvSpPr>
          <p:cNvPr id="240" name="object 240"/>
          <p:cNvSpPr/>
          <p:nvPr/>
        </p:nvSpPr>
        <p:spPr>
          <a:xfrm>
            <a:off x="6295644" y="1703832"/>
            <a:ext cx="382524" cy="216408"/>
          </a:xfrm>
          <a:prstGeom prst="rect">
            <a:avLst/>
          </a:prstGeom>
          <a:blipFill>
            <a:blip r:embed="rId144" cstate="print"/>
            <a:stretch>
              <a:fillRect/>
            </a:stretch>
          </a:blipFill>
        </p:spPr>
        <p:txBody>
          <a:bodyPr wrap="square" lIns="0" tIns="0" rIns="0" bIns="0" rtlCol="0"/>
          <a:lstStyle/>
          <a:p/>
        </p:txBody>
      </p:sp>
      <p:sp>
        <p:nvSpPr>
          <p:cNvPr id="241" name="object 241"/>
          <p:cNvSpPr/>
          <p:nvPr/>
        </p:nvSpPr>
        <p:spPr>
          <a:xfrm>
            <a:off x="4913376" y="1735835"/>
            <a:ext cx="585215" cy="173736"/>
          </a:xfrm>
          <a:prstGeom prst="rect">
            <a:avLst/>
          </a:prstGeom>
          <a:blipFill>
            <a:blip r:embed="rId145" cstate="print"/>
            <a:stretch>
              <a:fillRect/>
            </a:stretch>
          </a:blipFill>
        </p:spPr>
        <p:txBody>
          <a:bodyPr wrap="square" lIns="0" tIns="0" rIns="0" bIns="0" rtlCol="0"/>
          <a:lstStyle/>
          <a:p/>
        </p:txBody>
      </p:sp>
      <p:sp>
        <p:nvSpPr>
          <p:cNvPr id="242" name="object 242"/>
          <p:cNvSpPr/>
          <p:nvPr/>
        </p:nvSpPr>
        <p:spPr>
          <a:xfrm>
            <a:off x="5535167" y="1735835"/>
            <a:ext cx="719327" cy="131063"/>
          </a:xfrm>
          <a:prstGeom prst="rect">
            <a:avLst/>
          </a:prstGeom>
          <a:blipFill>
            <a:blip r:embed="rId146" cstate="print"/>
            <a:stretch>
              <a:fillRect/>
            </a:stretch>
          </a:blipFill>
        </p:spPr>
        <p:txBody>
          <a:bodyPr wrap="square" lIns="0" tIns="0" rIns="0" bIns="0" rtlCol="0"/>
          <a:lstStyle/>
          <a:p/>
        </p:txBody>
      </p:sp>
      <p:sp>
        <p:nvSpPr>
          <p:cNvPr id="243" name="object 243"/>
          <p:cNvSpPr/>
          <p:nvPr/>
        </p:nvSpPr>
        <p:spPr>
          <a:xfrm>
            <a:off x="3069335" y="2171700"/>
            <a:ext cx="617220" cy="173736"/>
          </a:xfrm>
          <a:prstGeom prst="rect">
            <a:avLst/>
          </a:prstGeom>
          <a:blipFill>
            <a:blip r:embed="rId147" cstate="print"/>
            <a:stretch>
              <a:fillRect/>
            </a:stretch>
          </a:blipFill>
        </p:spPr>
        <p:txBody>
          <a:bodyPr wrap="square" lIns="0" tIns="0" rIns="0" bIns="0" rtlCol="0"/>
          <a:lstStyle/>
          <a:p/>
        </p:txBody>
      </p:sp>
      <p:sp>
        <p:nvSpPr>
          <p:cNvPr id="244" name="object 244"/>
          <p:cNvSpPr/>
          <p:nvPr/>
        </p:nvSpPr>
        <p:spPr>
          <a:xfrm>
            <a:off x="3110483" y="1959864"/>
            <a:ext cx="611123" cy="150875"/>
          </a:xfrm>
          <a:prstGeom prst="rect">
            <a:avLst/>
          </a:prstGeom>
          <a:blipFill>
            <a:blip r:embed="rId148" cstate="print"/>
            <a:stretch>
              <a:fillRect/>
            </a:stretch>
          </a:blipFill>
        </p:spPr>
        <p:txBody>
          <a:bodyPr wrap="square" lIns="0" tIns="0" rIns="0" bIns="0" rtlCol="0"/>
          <a:lstStyle/>
          <a:p/>
        </p:txBody>
      </p:sp>
      <p:sp>
        <p:nvSpPr>
          <p:cNvPr id="245" name="object 245"/>
          <p:cNvSpPr/>
          <p:nvPr/>
        </p:nvSpPr>
        <p:spPr>
          <a:xfrm>
            <a:off x="3739896" y="1958339"/>
            <a:ext cx="536448" cy="152400"/>
          </a:xfrm>
          <a:prstGeom prst="rect">
            <a:avLst/>
          </a:prstGeom>
          <a:blipFill>
            <a:blip r:embed="rId149" cstate="print"/>
            <a:stretch>
              <a:fillRect/>
            </a:stretch>
          </a:blipFill>
        </p:spPr>
        <p:txBody>
          <a:bodyPr wrap="square" lIns="0" tIns="0" rIns="0" bIns="0" rtlCol="0"/>
          <a:lstStyle/>
          <a:p/>
        </p:txBody>
      </p:sp>
      <p:sp>
        <p:nvSpPr>
          <p:cNvPr id="246" name="object 246"/>
          <p:cNvSpPr/>
          <p:nvPr/>
        </p:nvSpPr>
        <p:spPr>
          <a:xfrm>
            <a:off x="3793235" y="1731264"/>
            <a:ext cx="925067" cy="173736"/>
          </a:xfrm>
          <a:prstGeom prst="rect">
            <a:avLst/>
          </a:prstGeom>
          <a:blipFill>
            <a:blip r:embed="rId150" cstate="print"/>
            <a:stretch>
              <a:fillRect/>
            </a:stretch>
          </a:blipFill>
        </p:spPr>
        <p:txBody>
          <a:bodyPr wrap="square" lIns="0" tIns="0" rIns="0" bIns="0" rtlCol="0"/>
          <a:lstStyle/>
          <a:p/>
        </p:txBody>
      </p:sp>
      <p:sp>
        <p:nvSpPr>
          <p:cNvPr id="247" name="object 247"/>
          <p:cNvSpPr/>
          <p:nvPr/>
        </p:nvSpPr>
        <p:spPr>
          <a:xfrm>
            <a:off x="4326635" y="1965960"/>
            <a:ext cx="396239" cy="172212"/>
          </a:xfrm>
          <a:prstGeom prst="rect">
            <a:avLst/>
          </a:prstGeom>
          <a:blipFill>
            <a:blip r:embed="rId151" cstate="print"/>
            <a:stretch>
              <a:fillRect/>
            </a:stretch>
          </a:blipFill>
        </p:spPr>
        <p:txBody>
          <a:bodyPr wrap="square" lIns="0" tIns="0" rIns="0" bIns="0" rtlCol="0"/>
          <a:lstStyle/>
          <a:p/>
        </p:txBody>
      </p:sp>
      <p:sp>
        <p:nvSpPr>
          <p:cNvPr id="248" name="object 248"/>
          <p:cNvSpPr/>
          <p:nvPr/>
        </p:nvSpPr>
        <p:spPr>
          <a:xfrm>
            <a:off x="5820155" y="1950720"/>
            <a:ext cx="463296" cy="173736"/>
          </a:xfrm>
          <a:prstGeom prst="rect">
            <a:avLst/>
          </a:prstGeom>
          <a:blipFill>
            <a:blip r:embed="rId152" cstate="print"/>
            <a:stretch>
              <a:fillRect/>
            </a:stretch>
          </a:blipFill>
        </p:spPr>
        <p:txBody>
          <a:bodyPr wrap="square" lIns="0" tIns="0" rIns="0" bIns="0" rtlCol="0"/>
          <a:lstStyle/>
          <a:p/>
        </p:txBody>
      </p:sp>
      <p:sp>
        <p:nvSpPr>
          <p:cNvPr id="249" name="object 249"/>
          <p:cNvSpPr/>
          <p:nvPr/>
        </p:nvSpPr>
        <p:spPr>
          <a:xfrm>
            <a:off x="6298691" y="2173223"/>
            <a:ext cx="393191" cy="172212"/>
          </a:xfrm>
          <a:prstGeom prst="rect">
            <a:avLst/>
          </a:prstGeom>
          <a:blipFill>
            <a:blip r:embed="rId153" cstate="print"/>
            <a:stretch>
              <a:fillRect/>
            </a:stretch>
          </a:blipFill>
        </p:spPr>
        <p:txBody>
          <a:bodyPr wrap="square" lIns="0" tIns="0" rIns="0" bIns="0" rtlCol="0"/>
          <a:lstStyle/>
          <a:p/>
        </p:txBody>
      </p:sp>
      <p:sp>
        <p:nvSpPr>
          <p:cNvPr id="250" name="object 250"/>
          <p:cNvSpPr/>
          <p:nvPr/>
        </p:nvSpPr>
        <p:spPr>
          <a:xfrm>
            <a:off x="3870959" y="2359151"/>
            <a:ext cx="432815" cy="129539"/>
          </a:xfrm>
          <a:prstGeom prst="rect">
            <a:avLst/>
          </a:prstGeom>
          <a:blipFill>
            <a:blip r:embed="rId154" cstate="print"/>
            <a:stretch>
              <a:fillRect/>
            </a:stretch>
          </a:blipFill>
        </p:spPr>
        <p:txBody>
          <a:bodyPr wrap="square" lIns="0" tIns="0" rIns="0" bIns="0" rtlCol="0"/>
          <a:lstStyle/>
          <a:p/>
        </p:txBody>
      </p:sp>
      <p:sp>
        <p:nvSpPr>
          <p:cNvPr id="251" name="object 251"/>
          <p:cNvSpPr/>
          <p:nvPr/>
        </p:nvSpPr>
        <p:spPr>
          <a:xfrm>
            <a:off x="3108960" y="2360676"/>
            <a:ext cx="705612" cy="129539"/>
          </a:xfrm>
          <a:prstGeom prst="rect">
            <a:avLst/>
          </a:prstGeom>
          <a:blipFill>
            <a:blip r:embed="rId155" cstate="print"/>
            <a:stretch>
              <a:fillRect/>
            </a:stretch>
          </a:blipFill>
        </p:spPr>
        <p:txBody>
          <a:bodyPr wrap="square" lIns="0" tIns="0" rIns="0" bIns="0" rtlCol="0"/>
          <a:lstStyle/>
          <a:p/>
        </p:txBody>
      </p:sp>
      <p:sp>
        <p:nvSpPr>
          <p:cNvPr id="252" name="object 252"/>
          <p:cNvSpPr/>
          <p:nvPr/>
        </p:nvSpPr>
        <p:spPr>
          <a:xfrm>
            <a:off x="3072383" y="2907792"/>
            <a:ext cx="489204" cy="173736"/>
          </a:xfrm>
          <a:prstGeom prst="rect">
            <a:avLst/>
          </a:prstGeom>
          <a:blipFill>
            <a:blip r:embed="rId156" cstate="print"/>
            <a:stretch>
              <a:fillRect/>
            </a:stretch>
          </a:blipFill>
        </p:spPr>
        <p:txBody>
          <a:bodyPr wrap="square" lIns="0" tIns="0" rIns="0" bIns="0" rtlCol="0"/>
          <a:lstStyle/>
          <a:p/>
        </p:txBody>
      </p:sp>
      <p:sp>
        <p:nvSpPr>
          <p:cNvPr id="253" name="object 253"/>
          <p:cNvSpPr/>
          <p:nvPr/>
        </p:nvSpPr>
        <p:spPr>
          <a:xfrm>
            <a:off x="3614928" y="2930651"/>
            <a:ext cx="513588" cy="173736"/>
          </a:xfrm>
          <a:prstGeom prst="rect">
            <a:avLst/>
          </a:prstGeom>
          <a:blipFill>
            <a:blip r:embed="rId157" cstate="print"/>
            <a:stretch>
              <a:fillRect/>
            </a:stretch>
          </a:blipFill>
        </p:spPr>
        <p:txBody>
          <a:bodyPr wrap="square" lIns="0" tIns="0" rIns="0" bIns="0" rtlCol="0"/>
          <a:lstStyle/>
          <a:p/>
        </p:txBody>
      </p:sp>
      <p:sp>
        <p:nvSpPr>
          <p:cNvPr id="254" name="object 254"/>
          <p:cNvSpPr/>
          <p:nvPr/>
        </p:nvSpPr>
        <p:spPr>
          <a:xfrm>
            <a:off x="5510784" y="2974848"/>
            <a:ext cx="582167" cy="146303"/>
          </a:xfrm>
          <a:prstGeom prst="rect">
            <a:avLst/>
          </a:prstGeom>
          <a:blipFill>
            <a:blip r:embed="rId158" cstate="print"/>
            <a:stretch>
              <a:fillRect/>
            </a:stretch>
          </a:blipFill>
        </p:spPr>
        <p:txBody>
          <a:bodyPr wrap="square" lIns="0" tIns="0" rIns="0" bIns="0" rtlCol="0"/>
          <a:lstStyle/>
          <a:p/>
        </p:txBody>
      </p:sp>
      <p:sp>
        <p:nvSpPr>
          <p:cNvPr id="255" name="object 255"/>
          <p:cNvSpPr/>
          <p:nvPr/>
        </p:nvSpPr>
        <p:spPr>
          <a:xfrm>
            <a:off x="5033771" y="1284122"/>
            <a:ext cx="408431" cy="192633"/>
          </a:xfrm>
          <a:prstGeom prst="rect">
            <a:avLst/>
          </a:prstGeom>
          <a:blipFill>
            <a:blip r:embed="rId159" cstate="print"/>
            <a:stretch>
              <a:fillRect/>
            </a:stretch>
          </a:blipFill>
        </p:spPr>
        <p:txBody>
          <a:bodyPr wrap="square" lIns="0" tIns="0" rIns="0" bIns="0" rtlCol="0"/>
          <a:lstStyle/>
          <a:p/>
        </p:txBody>
      </p:sp>
      <p:sp>
        <p:nvSpPr>
          <p:cNvPr id="256" name="object 256"/>
          <p:cNvSpPr/>
          <p:nvPr/>
        </p:nvSpPr>
        <p:spPr>
          <a:xfrm>
            <a:off x="3118104" y="3127248"/>
            <a:ext cx="528828" cy="173736"/>
          </a:xfrm>
          <a:prstGeom prst="rect">
            <a:avLst/>
          </a:prstGeom>
          <a:blipFill>
            <a:blip r:embed="rId160" cstate="print"/>
            <a:stretch>
              <a:fillRect/>
            </a:stretch>
          </a:blipFill>
        </p:spPr>
        <p:txBody>
          <a:bodyPr wrap="square" lIns="0" tIns="0" rIns="0" bIns="0" rtlCol="0"/>
          <a:lstStyle/>
          <a:p/>
        </p:txBody>
      </p:sp>
      <p:sp>
        <p:nvSpPr>
          <p:cNvPr id="257" name="object 257"/>
          <p:cNvSpPr/>
          <p:nvPr/>
        </p:nvSpPr>
        <p:spPr>
          <a:xfrm>
            <a:off x="6166103" y="2956560"/>
            <a:ext cx="495300" cy="195072"/>
          </a:xfrm>
          <a:prstGeom prst="rect">
            <a:avLst/>
          </a:prstGeom>
          <a:blipFill>
            <a:blip r:embed="rId161" cstate="print"/>
            <a:stretch>
              <a:fillRect/>
            </a:stretch>
          </a:blipFill>
        </p:spPr>
        <p:txBody>
          <a:bodyPr wrap="square" lIns="0" tIns="0" rIns="0" bIns="0" rtlCol="0"/>
          <a:lstStyle/>
          <a:p/>
        </p:txBody>
      </p:sp>
      <p:sp>
        <p:nvSpPr>
          <p:cNvPr id="258" name="object 258"/>
          <p:cNvSpPr/>
          <p:nvPr/>
        </p:nvSpPr>
        <p:spPr>
          <a:xfrm>
            <a:off x="3688079" y="3151632"/>
            <a:ext cx="428244" cy="173736"/>
          </a:xfrm>
          <a:prstGeom prst="rect">
            <a:avLst/>
          </a:prstGeom>
          <a:blipFill>
            <a:blip r:embed="rId162" cstate="print"/>
            <a:stretch>
              <a:fillRect/>
            </a:stretch>
          </a:blipFill>
        </p:spPr>
        <p:txBody>
          <a:bodyPr wrap="square" lIns="0" tIns="0" rIns="0" bIns="0" rtlCol="0"/>
          <a:lstStyle/>
          <a:p/>
        </p:txBody>
      </p:sp>
      <p:sp>
        <p:nvSpPr>
          <p:cNvPr id="259" name="object 259"/>
          <p:cNvSpPr/>
          <p:nvPr/>
        </p:nvSpPr>
        <p:spPr>
          <a:xfrm>
            <a:off x="4140708" y="3172967"/>
            <a:ext cx="461772" cy="124967"/>
          </a:xfrm>
          <a:prstGeom prst="rect">
            <a:avLst/>
          </a:prstGeom>
          <a:blipFill>
            <a:blip r:embed="rId163" cstate="print"/>
            <a:stretch>
              <a:fillRect/>
            </a:stretch>
          </a:blipFill>
        </p:spPr>
        <p:txBody>
          <a:bodyPr wrap="square" lIns="0" tIns="0" rIns="0" bIns="0" rtlCol="0"/>
          <a:lstStyle/>
          <a:p/>
        </p:txBody>
      </p:sp>
      <p:sp>
        <p:nvSpPr>
          <p:cNvPr id="260" name="object 260"/>
          <p:cNvSpPr/>
          <p:nvPr/>
        </p:nvSpPr>
        <p:spPr>
          <a:xfrm>
            <a:off x="5538215" y="3176016"/>
            <a:ext cx="490727" cy="173736"/>
          </a:xfrm>
          <a:prstGeom prst="rect">
            <a:avLst/>
          </a:prstGeom>
          <a:blipFill>
            <a:blip r:embed="rId164" cstate="print"/>
            <a:stretch>
              <a:fillRect/>
            </a:stretch>
          </a:blipFill>
        </p:spPr>
        <p:txBody>
          <a:bodyPr wrap="square" lIns="0" tIns="0" rIns="0" bIns="0" rtlCol="0"/>
          <a:lstStyle/>
          <a:p/>
        </p:txBody>
      </p:sp>
      <p:sp>
        <p:nvSpPr>
          <p:cNvPr id="261" name="object 261"/>
          <p:cNvSpPr/>
          <p:nvPr/>
        </p:nvSpPr>
        <p:spPr>
          <a:xfrm>
            <a:off x="3520440" y="3361944"/>
            <a:ext cx="397763" cy="173736"/>
          </a:xfrm>
          <a:prstGeom prst="rect">
            <a:avLst/>
          </a:prstGeom>
          <a:blipFill>
            <a:blip r:embed="rId165" cstate="print"/>
            <a:stretch>
              <a:fillRect/>
            </a:stretch>
          </a:blipFill>
        </p:spPr>
        <p:txBody>
          <a:bodyPr wrap="square" lIns="0" tIns="0" rIns="0" bIns="0" rtlCol="0"/>
          <a:lstStyle/>
          <a:p/>
        </p:txBody>
      </p:sp>
      <p:sp>
        <p:nvSpPr>
          <p:cNvPr id="262" name="object 262"/>
          <p:cNvSpPr/>
          <p:nvPr/>
        </p:nvSpPr>
        <p:spPr>
          <a:xfrm>
            <a:off x="6065520" y="3156204"/>
            <a:ext cx="603503" cy="173736"/>
          </a:xfrm>
          <a:prstGeom prst="rect">
            <a:avLst/>
          </a:prstGeom>
          <a:blipFill>
            <a:blip r:embed="rId166" cstate="print"/>
            <a:stretch>
              <a:fillRect/>
            </a:stretch>
          </a:blipFill>
        </p:spPr>
        <p:txBody>
          <a:bodyPr wrap="square" lIns="0" tIns="0" rIns="0" bIns="0" rtlCol="0"/>
          <a:lstStyle/>
          <a:p/>
        </p:txBody>
      </p:sp>
      <p:sp>
        <p:nvSpPr>
          <p:cNvPr id="263" name="object 263"/>
          <p:cNvSpPr/>
          <p:nvPr/>
        </p:nvSpPr>
        <p:spPr>
          <a:xfrm>
            <a:off x="3970020" y="3383279"/>
            <a:ext cx="707136" cy="83820"/>
          </a:xfrm>
          <a:prstGeom prst="rect">
            <a:avLst/>
          </a:prstGeom>
          <a:blipFill>
            <a:blip r:embed="rId167" cstate="print"/>
            <a:stretch>
              <a:fillRect/>
            </a:stretch>
          </a:blipFill>
        </p:spPr>
        <p:txBody>
          <a:bodyPr wrap="square" lIns="0" tIns="0" rIns="0" bIns="0" rtlCol="0"/>
          <a:lstStyle/>
          <a:p/>
        </p:txBody>
      </p:sp>
      <p:sp>
        <p:nvSpPr>
          <p:cNvPr id="264" name="object 264"/>
          <p:cNvSpPr/>
          <p:nvPr/>
        </p:nvSpPr>
        <p:spPr>
          <a:xfrm>
            <a:off x="4774691" y="3328415"/>
            <a:ext cx="443484" cy="195072"/>
          </a:xfrm>
          <a:prstGeom prst="rect">
            <a:avLst/>
          </a:prstGeom>
          <a:blipFill>
            <a:blip r:embed="rId168" cstate="print"/>
            <a:stretch>
              <a:fillRect/>
            </a:stretch>
          </a:blipFill>
        </p:spPr>
        <p:txBody>
          <a:bodyPr wrap="square" lIns="0" tIns="0" rIns="0" bIns="0" rtlCol="0"/>
          <a:lstStyle/>
          <a:p/>
        </p:txBody>
      </p:sp>
      <p:sp>
        <p:nvSpPr>
          <p:cNvPr id="265" name="object 265"/>
          <p:cNvSpPr/>
          <p:nvPr/>
        </p:nvSpPr>
        <p:spPr>
          <a:xfrm>
            <a:off x="5277611" y="3398519"/>
            <a:ext cx="114901" cy="109607"/>
          </a:xfrm>
          <a:prstGeom prst="rect">
            <a:avLst/>
          </a:prstGeom>
          <a:blipFill>
            <a:blip r:embed="rId169" cstate="print"/>
            <a:stretch>
              <a:fillRect/>
            </a:stretch>
          </a:blipFill>
        </p:spPr>
        <p:txBody>
          <a:bodyPr wrap="square" lIns="0" tIns="0" rIns="0" bIns="0" rtlCol="0"/>
          <a:lstStyle/>
          <a:p/>
        </p:txBody>
      </p:sp>
      <p:sp>
        <p:nvSpPr>
          <p:cNvPr id="266" name="object 266"/>
          <p:cNvSpPr/>
          <p:nvPr/>
        </p:nvSpPr>
        <p:spPr>
          <a:xfrm>
            <a:off x="5424277" y="3438534"/>
            <a:ext cx="73025" cy="50800"/>
          </a:xfrm>
          <a:custGeom>
            <a:avLst/>
            <a:gdLst/>
            <a:ahLst/>
            <a:cxnLst/>
            <a:rect l="l" t="t" r="r" b="b"/>
            <a:pathLst>
              <a:path w="73025" h="50800">
                <a:moveTo>
                  <a:pt x="65543" y="0"/>
                </a:moveTo>
                <a:lnTo>
                  <a:pt x="6790" y="0"/>
                </a:lnTo>
                <a:lnTo>
                  <a:pt x="0" y="6995"/>
                </a:lnTo>
                <a:lnTo>
                  <a:pt x="0" y="24047"/>
                </a:lnTo>
                <a:lnTo>
                  <a:pt x="7218" y="31189"/>
                </a:lnTo>
                <a:lnTo>
                  <a:pt x="59332" y="31189"/>
                </a:lnTo>
                <a:lnTo>
                  <a:pt x="61284" y="33064"/>
                </a:lnTo>
                <a:lnTo>
                  <a:pt x="61284" y="37330"/>
                </a:lnTo>
                <a:lnTo>
                  <a:pt x="59761" y="39059"/>
                </a:lnTo>
                <a:lnTo>
                  <a:pt x="4071" y="39059"/>
                </a:lnTo>
                <a:lnTo>
                  <a:pt x="4071" y="47385"/>
                </a:lnTo>
                <a:lnTo>
                  <a:pt x="7406" y="50720"/>
                </a:lnTo>
                <a:lnTo>
                  <a:pt x="66301" y="50720"/>
                </a:lnTo>
                <a:lnTo>
                  <a:pt x="72954" y="43869"/>
                </a:lnTo>
                <a:lnTo>
                  <a:pt x="72954" y="26671"/>
                </a:lnTo>
                <a:lnTo>
                  <a:pt x="65731" y="19526"/>
                </a:lnTo>
                <a:lnTo>
                  <a:pt x="13617" y="19526"/>
                </a:lnTo>
                <a:lnTo>
                  <a:pt x="11665" y="17653"/>
                </a:lnTo>
                <a:lnTo>
                  <a:pt x="11665" y="13385"/>
                </a:lnTo>
                <a:lnTo>
                  <a:pt x="13192" y="11658"/>
                </a:lnTo>
                <a:lnTo>
                  <a:pt x="68882" y="11658"/>
                </a:lnTo>
                <a:lnTo>
                  <a:pt x="68882" y="3333"/>
                </a:lnTo>
                <a:lnTo>
                  <a:pt x="65543" y="0"/>
                </a:lnTo>
                <a:close/>
              </a:path>
            </a:pathLst>
          </a:custGeom>
          <a:solidFill>
            <a:srgbClr val="1AEDFF"/>
          </a:solidFill>
        </p:spPr>
        <p:txBody>
          <a:bodyPr wrap="square" lIns="0" tIns="0" rIns="0" bIns="0" rtlCol="0"/>
          <a:lstStyle/>
          <a:p/>
        </p:txBody>
      </p:sp>
      <p:sp>
        <p:nvSpPr>
          <p:cNvPr id="267" name="object 267"/>
          <p:cNvSpPr/>
          <p:nvPr/>
        </p:nvSpPr>
        <p:spPr>
          <a:xfrm>
            <a:off x="5510774" y="3438530"/>
            <a:ext cx="71755" cy="50800"/>
          </a:xfrm>
          <a:custGeom>
            <a:avLst/>
            <a:gdLst/>
            <a:ahLst/>
            <a:cxnLst/>
            <a:rect l="l" t="t" r="r" b="b"/>
            <a:pathLst>
              <a:path w="71754" h="50800">
                <a:moveTo>
                  <a:pt x="11669" y="0"/>
                </a:moveTo>
                <a:lnTo>
                  <a:pt x="3338" y="0"/>
                </a:lnTo>
                <a:lnTo>
                  <a:pt x="0" y="3333"/>
                </a:lnTo>
                <a:lnTo>
                  <a:pt x="12" y="50723"/>
                </a:lnTo>
                <a:lnTo>
                  <a:pt x="11673" y="50723"/>
                </a:lnTo>
                <a:lnTo>
                  <a:pt x="11669" y="31365"/>
                </a:lnTo>
                <a:lnTo>
                  <a:pt x="12747" y="30919"/>
                </a:lnTo>
                <a:lnTo>
                  <a:pt x="71338" y="30919"/>
                </a:lnTo>
                <a:lnTo>
                  <a:pt x="71338" y="19472"/>
                </a:lnTo>
                <a:lnTo>
                  <a:pt x="11669" y="19472"/>
                </a:lnTo>
                <a:lnTo>
                  <a:pt x="11669" y="0"/>
                </a:lnTo>
                <a:close/>
              </a:path>
              <a:path w="71754" h="50800">
                <a:moveTo>
                  <a:pt x="71338" y="30919"/>
                </a:moveTo>
                <a:lnTo>
                  <a:pt x="59673" y="30919"/>
                </a:lnTo>
                <a:lnTo>
                  <a:pt x="59673" y="50723"/>
                </a:lnTo>
                <a:lnTo>
                  <a:pt x="68004" y="50723"/>
                </a:lnTo>
                <a:lnTo>
                  <a:pt x="71338" y="47389"/>
                </a:lnTo>
                <a:lnTo>
                  <a:pt x="71338" y="30919"/>
                </a:lnTo>
                <a:close/>
              </a:path>
              <a:path w="71754" h="50800">
                <a:moveTo>
                  <a:pt x="71338" y="0"/>
                </a:moveTo>
                <a:lnTo>
                  <a:pt x="59669" y="0"/>
                </a:lnTo>
                <a:lnTo>
                  <a:pt x="59673" y="19260"/>
                </a:lnTo>
                <a:lnTo>
                  <a:pt x="12585" y="19326"/>
                </a:lnTo>
                <a:lnTo>
                  <a:pt x="11669" y="19472"/>
                </a:lnTo>
                <a:lnTo>
                  <a:pt x="71338" y="19472"/>
                </a:lnTo>
                <a:lnTo>
                  <a:pt x="71338" y="0"/>
                </a:lnTo>
                <a:close/>
              </a:path>
            </a:pathLst>
          </a:custGeom>
          <a:solidFill>
            <a:srgbClr val="1AEDFF"/>
          </a:solidFill>
        </p:spPr>
        <p:txBody>
          <a:bodyPr wrap="square" lIns="0" tIns="0" rIns="0" bIns="0" rtlCol="0"/>
          <a:lstStyle/>
          <a:p/>
        </p:txBody>
      </p:sp>
      <p:sp>
        <p:nvSpPr>
          <p:cNvPr id="268" name="object 268"/>
          <p:cNvSpPr/>
          <p:nvPr/>
        </p:nvSpPr>
        <p:spPr>
          <a:xfrm>
            <a:off x="5681253" y="3438534"/>
            <a:ext cx="71755" cy="50800"/>
          </a:xfrm>
          <a:custGeom>
            <a:avLst/>
            <a:gdLst/>
            <a:ahLst/>
            <a:cxnLst/>
            <a:rect l="l" t="t" r="r" b="b"/>
            <a:pathLst>
              <a:path w="71754" h="50800">
                <a:moveTo>
                  <a:pt x="9625" y="0"/>
                </a:moveTo>
                <a:lnTo>
                  <a:pt x="3334" y="0"/>
                </a:lnTo>
                <a:lnTo>
                  <a:pt x="0" y="3329"/>
                </a:lnTo>
                <a:lnTo>
                  <a:pt x="0" y="50720"/>
                </a:lnTo>
                <a:lnTo>
                  <a:pt x="11665" y="50720"/>
                </a:lnTo>
                <a:lnTo>
                  <a:pt x="11665" y="15536"/>
                </a:lnTo>
                <a:lnTo>
                  <a:pt x="31896" y="15536"/>
                </a:lnTo>
                <a:lnTo>
                  <a:pt x="9625" y="0"/>
                </a:lnTo>
                <a:close/>
              </a:path>
              <a:path w="71754" h="50800">
                <a:moveTo>
                  <a:pt x="31896" y="15536"/>
                </a:moveTo>
                <a:lnTo>
                  <a:pt x="11665" y="15536"/>
                </a:lnTo>
                <a:lnTo>
                  <a:pt x="62084" y="50720"/>
                </a:lnTo>
                <a:lnTo>
                  <a:pt x="67995" y="50720"/>
                </a:lnTo>
                <a:lnTo>
                  <a:pt x="71326" y="47385"/>
                </a:lnTo>
                <a:lnTo>
                  <a:pt x="71326" y="34909"/>
                </a:lnTo>
                <a:lnTo>
                  <a:pt x="59669" y="34909"/>
                </a:lnTo>
                <a:lnTo>
                  <a:pt x="31896" y="15536"/>
                </a:lnTo>
                <a:close/>
              </a:path>
              <a:path w="71754" h="50800">
                <a:moveTo>
                  <a:pt x="71326" y="0"/>
                </a:moveTo>
                <a:lnTo>
                  <a:pt x="59669" y="0"/>
                </a:lnTo>
                <a:lnTo>
                  <a:pt x="59669" y="34909"/>
                </a:lnTo>
                <a:lnTo>
                  <a:pt x="71326" y="34909"/>
                </a:lnTo>
                <a:lnTo>
                  <a:pt x="71326" y="0"/>
                </a:lnTo>
                <a:close/>
              </a:path>
            </a:pathLst>
          </a:custGeom>
          <a:solidFill>
            <a:srgbClr val="1AEDFF"/>
          </a:solidFill>
        </p:spPr>
        <p:txBody>
          <a:bodyPr wrap="square" lIns="0" tIns="0" rIns="0" bIns="0" rtlCol="0"/>
          <a:lstStyle/>
          <a:p/>
        </p:txBody>
      </p:sp>
      <p:sp>
        <p:nvSpPr>
          <p:cNvPr id="269" name="object 269"/>
          <p:cNvSpPr/>
          <p:nvPr/>
        </p:nvSpPr>
        <p:spPr>
          <a:xfrm>
            <a:off x="5767816" y="3438534"/>
            <a:ext cx="71755" cy="50800"/>
          </a:xfrm>
          <a:custGeom>
            <a:avLst/>
            <a:gdLst/>
            <a:ahLst/>
            <a:cxnLst/>
            <a:rect l="l" t="t" r="r" b="b"/>
            <a:pathLst>
              <a:path w="71754" h="50800">
                <a:moveTo>
                  <a:pt x="9658" y="0"/>
                </a:moveTo>
                <a:lnTo>
                  <a:pt x="3372" y="0"/>
                </a:lnTo>
                <a:lnTo>
                  <a:pt x="0" y="3329"/>
                </a:lnTo>
                <a:lnTo>
                  <a:pt x="0" y="50720"/>
                </a:lnTo>
                <a:lnTo>
                  <a:pt x="11698" y="50720"/>
                </a:lnTo>
                <a:lnTo>
                  <a:pt x="11698" y="15536"/>
                </a:lnTo>
                <a:lnTo>
                  <a:pt x="31928" y="15536"/>
                </a:lnTo>
                <a:lnTo>
                  <a:pt x="9658" y="0"/>
                </a:lnTo>
                <a:close/>
              </a:path>
              <a:path w="71754" h="50800">
                <a:moveTo>
                  <a:pt x="31928" y="15536"/>
                </a:moveTo>
                <a:lnTo>
                  <a:pt x="11698" y="15536"/>
                </a:lnTo>
                <a:lnTo>
                  <a:pt x="62113" y="50720"/>
                </a:lnTo>
                <a:lnTo>
                  <a:pt x="68025" y="50720"/>
                </a:lnTo>
                <a:lnTo>
                  <a:pt x="71355" y="47385"/>
                </a:lnTo>
                <a:lnTo>
                  <a:pt x="71355" y="34909"/>
                </a:lnTo>
                <a:lnTo>
                  <a:pt x="59698" y="34909"/>
                </a:lnTo>
                <a:lnTo>
                  <a:pt x="31928" y="15536"/>
                </a:lnTo>
                <a:close/>
              </a:path>
              <a:path w="71754" h="50800">
                <a:moveTo>
                  <a:pt x="71355" y="0"/>
                </a:moveTo>
                <a:lnTo>
                  <a:pt x="59698" y="0"/>
                </a:lnTo>
                <a:lnTo>
                  <a:pt x="59698" y="34909"/>
                </a:lnTo>
                <a:lnTo>
                  <a:pt x="71355" y="34909"/>
                </a:lnTo>
                <a:lnTo>
                  <a:pt x="71355" y="0"/>
                </a:lnTo>
                <a:close/>
              </a:path>
            </a:pathLst>
          </a:custGeom>
          <a:solidFill>
            <a:srgbClr val="1AEDFF"/>
          </a:solidFill>
        </p:spPr>
        <p:txBody>
          <a:bodyPr wrap="square" lIns="0" tIns="0" rIns="0" bIns="0" rtlCol="0"/>
          <a:lstStyle/>
          <a:p/>
        </p:txBody>
      </p:sp>
      <p:sp>
        <p:nvSpPr>
          <p:cNvPr id="270" name="object 270"/>
          <p:cNvSpPr/>
          <p:nvPr/>
        </p:nvSpPr>
        <p:spPr>
          <a:xfrm>
            <a:off x="5941001" y="3438534"/>
            <a:ext cx="71755" cy="50800"/>
          </a:xfrm>
          <a:custGeom>
            <a:avLst/>
            <a:gdLst/>
            <a:ahLst/>
            <a:cxnLst/>
            <a:rect l="l" t="t" r="r" b="b"/>
            <a:pathLst>
              <a:path w="71754" h="50800">
                <a:moveTo>
                  <a:pt x="9616" y="0"/>
                </a:moveTo>
                <a:lnTo>
                  <a:pt x="3330" y="0"/>
                </a:lnTo>
                <a:lnTo>
                  <a:pt x="0" y="3329"/>
                </a:lnTo>
                <a:lnTo>
                  <a:pt x="0" y="50720"/>
                </a:lnTo>
                <a:lnTo>
                  <a:pt x="11656" y="50720"/>
                </a:lnTo>
                <a:lnTo>
                  <a:pt x="11656" y="15536"/>
                </a:lnTo>
                <a:lnTo>
                  <a:pt x="31886" y="15536"/>
                </a:lnTo>
                <a:lnTo>
                  <a:pt x="9616" y="0"/>
                </a:lnTo>
                <a:close/>
              </a:path>
              <a:path w="71754" h="50800">
                <a:moveTo>
                  <a:pt x="31886" y="15536"/>
                </a:moveTo>
                <a:lnTo>
                  <a:pt x="11656" y="15536"/>
                </a:lnTo>
                <a:lnTo>
                  <a:pt x="62113" y="50720"/>
                </a:lnTo>
                <a:lnTo>
                  <a:pt x="68025" y="50720"/>
                </a:lnTo>
                <a:lnTo>
                  <a:pt x="71355" y="47385"/>
                </a:lnTo>
                <a:lnTo>
                  <a:pt x="71355" y="34909"/>
                </a:lnTo>
                <a:lnTo>
                  <a:pt x="59657" y="34909"/>
                </a:lnTo>
                <a:lnTo>
                  <a:pt x="31886" y="15536"/>
                </a:lnTo>
                <a:close/>
              </a:path>
              <a:path w="71754" h="50800">
                <a:moveTo>
                  <a:pt x="71355" y="0"/>
                </a:moveTo>
                <a:lnTo>
                  <a:pt x="59657" y="0"/>
                </a:lnTo>
                <a:lnTo>
                  <a:pt x="59657" y="34909"/>
                </a:lnTo>
                <a:lnTo>
                  <a:pt x="71355" y="34909"/>
                </a:lnTo>
                <a:lnTo>
                  <a:pt x="71355" y="0"/>
                </a:lnTo>
                <a:close/>
              </a:path>
            </a:pathLst>
          </a:custGeom>
          <a:solidFill>
            <a:srgbClr val="1AEDFF"/>
          </a:solidFill>
        </p:spPr>
        <p:txBody>
          <a:bodyPr wrap="square" lIns="0" tIns="0" rIns="0" bIns="0" rtlCol="0"/>
          <a:lstStyle/>
          <a:p/>
        </p:txBody>
      </p:sp>
      <p:sp>
        <p:nvSpPr>
          <p:cNvPr id="271" name="object 271"/>
          <p:cNvSpPr/>
          <p:nvPr/>
        </p:nvSpPr>
        <p:spPr>
          <a:xfrm>
            <a:off x="5847123" y="3433393"/>
            <a:ext cx="82429" cy="57295"/>
          </a:xfrm>
          <a:prstGeom prst="rect">
            <a:avLst/>
          </a:prstGeom>
          <a:blipFill>
            <a:blip r:embed="rId170" cstate="print"/>
            <a:stretch>
              <a:fillRect/>
            </a:stretch>
          </a:blipFill>
        </p:spPr>
        <p:txBody>
          <a:bodyPr wrap="square" lIns="0" tIns="0" rIns="0" bIns="0" rtlCol="0"/>
          <a:lstStyle/>
          <a:p/>
        </p:txBody>
      </p:sp>
      <p:sp>
        <p:nvSpPr>
          <p:cNvPr id="272" name="object 272"/>
          <p:cNvSpPr/>
          <p:nvPr/>
        </p:nvSpPr>
        <p:spPr>
          <a:xfrm>
            <a:off x="5587346" y="3433393"/>
            <a:ext cx="82429" cy="57295"/>
          </a:xfrm>
          <a:prstGeom prst="rect">
            <a:avLst/>
          </a:prstGeom>
          <a:blipFill>
            <a:blip r:embed="rId171" cstate="print"/>
            <a:stretch>
              <a:fillRect/>
            </a:stretch>
          </a:blipFill>
        </p:spPr>
        <p:txBody>
          <a:bodyPr wrap="square" lIns="0" tIns="0" rIns="0" bIns="0" rtlCol="0"/>
          <a:lstStyle/>
          <a:p/>
        </p:txBody>
      </p:sp>
      <p:sp>
        <p:nvSpPr>
          <p:cNvPr id="273" name="object 273"/>
          <p:cNvSpPr/>
          <p:nvPr/>
        </p:nvSpPr>
        <p:spPr>
          <a:xfrm>
            <a:off x="6021973" y="3433393"/>
            <a:ext cx="127390" cy="57295"/>
          </a:xfrm>
          <a:prstGeom prst="rect">
            <a:avLst/>
          </a:prstGeom>
          <a:blipFill>
            <a:blip r:embed="rId172" cstate="print"/>
            <a:stretch>
              <a:fillRect/>
            </a:stretch>
          </a:blipFill>
        </p:spPr>
        <p:txBody>
          <a:bodyPr wrap="square" lIns="0" tIns="0" rIns="0" bIns="0" rtlCol="0"/>
          <a:lstStyle/>
          <a:p/>
        </p:txBody>
      </p:sp>
      <p:sp>
        <p:nvSpPr>
          <p:cNvPr id="274" name="object 274"/>
          <p:cNvSpPr/>
          <p:nvPr/>
        </p:nvSpPr>
        <p:spPr>
          <a:xfrm>
            <a:off x="6158484" y="2391155"/>
            <a:ext cx="499871" cy="132587"/>
          </a:xfrm>
          <a:prstGeom prst="rect">
            <a:avLst/>
          </a:prstGeom>
          <a:blipFill>
            <a:blip r:embed="rId173" cstate="print"/>
            <a:stretch>
              <a:fillRect/>
            </a:stretch>
          </a:blipFill>
        </p:spPr>
        <p:txBody>
          <a:bodyPr wrap="square" lIns="0" tIns="0" rIns="0" bIns="0" rtlCol="0"/>
          <a:lstStyle/>
          <a:p/>
        </p:txBody>
      </p:sp>
      <p:sp>
        <p:nvSpPr>
          <p:cNvPr id="275" name="object 275"/>
          <p:cNvSpPr/>
          <p:nvPr/>
        </p:nvSpPr>
        <p:spPr>
          <a:xfrm>
            <a:off x="4428744" y="1325880"/>
            <a:ext cx="531876" cy="123444"/>
          </a:xfrm>
          <a:prstGeom prst="rect">
            <a:avLst/>
          </a:prstGeom>
          <a:blipFill>
            <a:blip r:embed="rId174" cstate="print"/>
            <a:stretch>
              <a:fillRect/>
            </a:stretch>
          </a:blipFill>
        </p:spPr>
        <p:txBody>
          <a:bodyPr wrap="square" lIns="0" tIns="0" rIns="0" bIns="0" rtlCol="0"/>
          <a:lstStyle/>
          <a:p/>
        </p:txBody>
      </p:sp>
      <p:sp>
        <p:nvSpPr>
          <p:cNvPr id="276" name="object 276"/>
          <p:cNvSpPr/>
          <p:nvPr/>
        </p:nvSpPr>
        <p:spPr>
          <a:xfrm>
            <a:off x="4823459" y="2987039"/>
            <a:ext cx="624839" cy="121920"/>
          </a:xfrm>
          <a:prstGeom prst="rect">
            <a:avLst/>
          </a:prstGeom>
          <a:blipFill>
            <a:blip r:embed="rId175" cstate="print"/>
            <a:stretch>
              <a:fillRect/>
            </a:stretch>
          </a:blipFill>
        </p:spPr>
        <p:txBody>
          <a:bodyPr wrap="square" lIns="0" tIns="0" rIns="0" bIns="0" rtlCol="0"/>
          <a:lstStyle/>
          <a:p/>
        </p:txBody>
      </p:sp>
      <p:sp>
        <p:nvSpPr>
          <p:cNvPr id="277" name="object 277"/>
          <p:cNvSpPr/>
          <p:nvPr/>
        </p:nvSpPr>
        <p:spPr>
          <a:xfrm>
            <a:off x="4238244" y="1517903"/>
            <a:ext cx="624839" cy="150875"/>
          </a:xfrm>
          <a:prstGeom prst="rect">
            <a:avLst/>
          </a:prstGeom>
          <a:blipFill>
            <a:blip r:embed="rId176" cstate="print"/>
            <a:stretch>
              <a:fillRect/>
            </a:stretch>
          </a:blipFill>
        </p:spPr>
        <p:txBody>
          <a:bodyPr wrap="square" lIns="0" tIns="0" rIns="0" bIns="0" rtlCol="0"/>
          <a:lstStyle/>
          <a:p/>
        </p:txBody>
      </p:sp>
      <p:sp>
        <p:nvSpPr>
          <p:cNvPr id="278" name="object 278"/>
          <p:cNvSpPr/>
          <p:nvPr/>
        </p:nvSpPr>
        <p:spPr>
          <a:xfrm>
            <a:off x="3726179" y="1528572"/>
            <a:ext cx="416051" cy="131063"/>
          </a:xfrm>
          <a:prstGeom prst="rect">
            <a:avLst/>
          </a:prstGeom>
          <a:blipFill>
            <a:blip r:embed="rId177" cstate="print"/>
            <a:stretch>
              <a:fillRect/>
            </a:stretch>
          </a:blipFill>
        </p:spPr>
        <p:txBody>
          <a:bodyPr wrap="square" lIns="0" tIns="0" rIns="0" bIns="0" rtlCol="0"/>
          <a:lstStyle/>
          <a:p/>
        </p:txBody>
      </p:sp>
      <p:sp>
        <p:nvSpPr>
          <p:cNvPr id="279" name="object 279"/>
          <p:cNvSpPr/>
          <p:nvPr/>
        </p:nvSpPr>
        <p:spPr>
          <a:xfrm>
            <a:off x="5783579" y="2403348"/>
            <a:ext cx="303275" cy="123444"/>
          </a:xfrm>
          <a:prstGeom prst="rect">
            <a:avLst/>
          </a:prstGeom>
          <a:blipFill>
            <a:blip r:embed="rId178" cstate="print"/>
            <a:stretch>
              <a:fillRect/>
            </a:stretch>
          </a:blipFill>
        </p:spPr>
        <p:txBody>
          <a:bodyPr wrap="square" lIns="0" tIns="0" rIns="0" bIns="0" rtlCol="0"/>
          <a:lstStyle/>
          <a:p/>
        </p:txBody>
      </p:sp>
      <p:sp>
        <p:nvSpPr>
          <p:cNvPr id="280" name="object 280"/>
          <p:cNvSpPr/>
          <p:nvPr/>
        </p:nvSpPr>
        <p:spPr>
          <a:xfrm>
            <a:off x="4191000" y="2935223"/>
            <a:ext cx="530351" cy="187451"/>
          </a:xfrm>
          <a:prstGeom prst="rect">
            <a:avLst/>
          </a:prstGeom>
          <a:blipFill>
            <a:blip r:embed="rId179" cstate="print"/>
            <a:stretch>
              <a:fillRect/>
            </a:stretch>
          </a:blipFill>
        </p:spPr>
        <p:txBody>
          <a:bodyPr wrap="square" lIns="0" tIns="0" rIns="0" bIns="0" rtlCol="0"/>
          <a:lstStyle/>
          <a:p/>
        </p:txBody>
      </p:sp>
      <p:sp>
        <p:nvSpPr>
          <p:cNvPr id="281" name="object 281"/>
          <p:cNvSpPr/>
          <p:nvPr/>
        </p:nvSpPr>
        <p:spPr>
          <a:xfrm>
            <a:off x="3119627" y="3311652"/>
            <a:ext cx="265175" cy="217932"/>
          </a:xfrm>
          <a:prstGeom prst="rect">
            <a:avLst/>
          </a:prstGeom>
          <a:blipFill>
            <a:blip r:embed="rId180" cstate="print"/>
            <a:stretch>
              <a:fillRect/>
            </a:stretch>
          </a:blipFill>
        </p:spPr>
        <p:txBody>
          <a:bodyPr wrap="square" lIns="0" tIns="0" rIns="0" bIns="0" rtlCol="0"/>
          <a:lstStyle/>
          <a:p/>
        </p:txBody>
      </p:sp>
      <p:sp>
        <p:nvSpPr>
          <p:cNvPr id="282" name="object 282"/>
          <p:cNvSpPr/>
          <p:nvPr/>
        </p:nvSpPr>
        <p:spPr>
          <a:xfrm>
            <a:off x="3095244" y="2750820"/>
            <a:ext cx="667511" cy="123444"/>
          </a:xfrm>
          <a:prstGeom prst="rect">
            <a:avLst/>
          </a:prstGeom>
          <a:blipFill>
            <a:blip r:embed="rId181" cstate="print"/>
            <a:stretch>
              <a:fillRect/>
            </a:stretch>
          </a:blipFill>
        </p:spPr>
        <p:txBody>
          <a:bodyPr wrap="square" lIns="0" tIns="0" rIns="0" bIns="0" rtlCol="0"/>
          <a:lstStyle/>
          <a:p/>
        </p:txBody>
      </p:sp>
      <p:sp>
        <p:nvSpPr>
          <p:cNvPr id="283" name="object 283"/>
          <p:cNvSpPr/>
          <p:nvPr/>
        </p:nvSpPr>
        <p:spPr>
          <a:xfrm>
            <a:off x="5308091" y="1984248"/>
            <a:ext cx="440436" cy="124967"/>
          </a:xfrm>
          <a:prstGeom prst="rect">
            <a:avLst/>
          </a:prstGeom>
          <a:blipFill>
            <a:blip r:embed="rId182" cstate="print"/>
            <a:stretch>
              <a:fillRect/>
            </a:stretch>
          </a:blipFill>
        </p:spPr>
        <p:txBody>
          <a:bodyPr wrap="square" lIns="0" tIns="0" rIns="0" bIns="0" rtlCol="0"/>
          <a:lstStyle/>
          <a:p/>
        </p:txBody>
      </p:sp>
      <p:sp>
        <p:nvSpPr>
          <p:cNvPr id="284" name="object 284"/>
          <p:cNvSpPr/>
          <p:nvPr/>
        </p:nvSpPr>
        <p:spPr>
          <a:xfrm>
            <a:off x="3063239" y="1505711"/>
            <a:ext cx="574548" cy="208787"/>
          </a:xfrm>
          <a:prstGeom prst="rect">
            <a:avLst/>
          </a:prstGeom>
          <a:blipFill>
            <a:blip r:embed="rId183" cstate="print"/>
            <a:stretch>
              <a:fillRect/>
            </a:stretch>
          </a:blipFill>
        </p:spPr>
        <p:txBody>
          <a:bodyPr wrap="square" lIns="0" tIns="0" rIns="0" bIns="0" rtlCol="0"/>
          <a:lstStyle/>
          <a:p/>
        </p:txBody>
      </p:sp>
      <p:sp>
        <p:nvSpPr>
          <p:cNvPr id="285" name="object 285"/>
          <p:cNvSpPr/>
          <p:nvPr/>
        </p:nvSpPr>
        <p:spPr>
          <a:xfrm>
            <a:off x="5980176" y="1339596"/>
            <a:ext cx="708659" cy="140208"/>
          </a:xfrm>
          <a:prstGeom prst="rect">
            <a:avLst/>
          </a:prstGeom>
          <a:blipFill>
            <a:blip r:embed="rId184" cstate="print"/>
            <a:stretch>
              <a:fillRect/>
            </a:stretch>
          </a:blipFill>
        </p:spPr>
        <p:txBody>
          <a:bodyPr wrap="square" lIns="0" tIns="0" rIns="0" bIns="0" rtlCol="0"/>
          <a:lstStyle/>
          <a:p/>
        </p:txBody>
      </p:sp>
      <p:sp>
        <p:nvSpPr>
          <p:cNvPr id="286" name="object 286"/>
          <p:cNvSpPr/>
          <p:nvPr/>
        </p:nvSpPr>
        <p:spPr>
          <a:xfrm>
            <a:off x="3058667" y="1792223"/>
            <a:ext cx="624840" cy="112775"/>
          </a:xfrm>
          <a:prstGeom prst="rect">
            <a:avLst/>
          </a:prstGeom>
          <a:blipFill>
            <a:blip r:embed="rId185" cstate="print"/>
            <a:stretch>
              <a:fillRect/>
            </a:stretch>
          </a:blipFill>
        </p:spPr>
        <p:txBody>
          <a:bodyPr wrap="square" lIns="0" tIns="0" rIns="0" bIns="0" rtlCol="0"/>
          <a:lstStyle/>
          <a:p/>
        </p:txBody>
      </p:sp>
      <p:sp>
        <p:nvSpPr>
          <p:cNvPr id="287" name="object 287"/>
          <p:cNvSpPr/>
          <p:nvPr/>
        </p:nvSpPr>
        <p:spPr>
          <a:xfrm>
            <a:off x="6091428" y="1534667"/>
            <a:ext cx="582168" cy="131063"/>
          </a:xfrm>
          <a:prstGeom prst="rect">
            <a:avLst/>
          </a:prstGeom>
          <a:blipFill>
            <a:blip r:embed="rId186" cstate="print"/>
            <a:stretch>
              <a:fillRect/>
            </a:stretch>
          </a:blipFill>
        </p:spPr>
        <p:txBody>
          <a:bodyPr wrap="square" lIns="0" tIns="0" rIns="0" bIns="0" rtlCol="0"/>
          <a:lstStyle/>
          <a:p/>
        </p:txBody>
      </p:sp>
      <p:sp>
        <p:nvSpPr>
          <p:cNvPr id="288" name="object 288"/>
          <p:cNvSpPr/>
          <p:nvPr/>
        </p:nvSpPr>
        <p:spPr>
          <a:xfrm>
            <a:off x="3691128" y="1313688"/>
            <a:ext cx="667512" cy="124967"/>
          </a:xfrm>
          <a:prstGeom prst="rect">
            <a:avLst/>
          </a:prstGeom>
          <a:blipFill>
            <a:blip r:embed="rId187" cstate="print"/>
            <a:stretch>
              <a:fillRect/>
            </a:stretch>
          </a:blipFill>
        </p:spPr>
        <p:txBody>
          <a:bodyPr wrap="square" lIns="0" tIns="0" rIns="0" bIns="0" rtlCol="0"/>
          <a:lstStyle/>
          <a:p/>
        </p:txBody>
      </p:sp>
      <p:sp>
        <p:nvSpPr>
          <p:cNvPr id="289" name="object 289"/>
          <p:cNvSpPr/>
          <p:nvPr/>
        </p:nvSpPr>
        <p:spPr>
          <a:xfrm>
            <a:off x="3118104" y="2534411"/>
            <a:ext cx="624840" cy="149351"/>
          </a:xfrm>
          <a:prstGeom prst="rect">
            <a:avLst/>
          </a:prstGeom>
          <a:blipFill>
            <a:blip r:embed="rId188" cstate="print"/>
            <a:stretch>
              <a:fillRect/>
            </a:stretch>
          </a:blipFill>
        </p:spPr>
        <p:txBody>
          <a:bodyPr wrap="square" lIns="0" tIns="0" rIns="0" bIns="0" rtlCol="0"/>
          <a:lstStyle/>
          <a:p/>
        </p:txBody>
      </p:sp>
      <p:sp>
        <p:nvSpPr>
          <p:cNvPr id="290" name="object 290"/>
          <p:cNvSpPr/>
          <p:nvPr/>
        </p:nvSpPr>
        <p:spPr>
          <a:xfrm>
            <a:off x="5748528" y="2203704"/>
            <a:ext cx="530351" cy="123444"/>
          </a:xfrm>
          <a:prstGeom prst="rect">
            <a:avLst/>
          </a:prstGeom>
          <a:blipFill>
            <a:blip r:embed="rId189" cstate="print"/>
            <a:stretch>
              <a:fillRect/>
            </a:stretch>
          </a:blipFill>
        </p:spPr>
        <p:txBody>
          <a:bodyPr wrap="square" lIns="0" tIns="0" rIns="0" bIns="0" rtlCol="0"/>
          <a:lstStyle/>
          <a:p/>
        </p:txBody>
      </p:sp>
      <p:sp>
        <p:nvSpPr>
          <p:cNvPr id="291" name="object 291"/>
          <p:cNvSpPr/>
          <p:nvPr/>
        </p:nvSpPr>
        <p:spPr>
          <a:xfrm>
            <a:off x="3817620" y="2750820"/>
            <a:ext cx="541020" cy="135636"/>
          </a:xfrm>
          <a:prstGeom prst="rect">
            <a:avLst/>
          </a:prstGeom>
          <a:blipFill>
            <a:blip r:embed="rId190" cstate="print"/>
            <a:stretch>
              <a:fillRect/>
            </a:stretch>
          </a:blipFill>
        </p:spPr>
        <p:txBody>
          <a:bodyPr wrap="square" lIns="0" tIns="0" rIns="0" bIns="0" rtlCol="0"/>
          <a:lstStyle/>
          <a:p/>
        </p:txBody>
      </p:sp>
      <p:sp>
        <p:nvSpPr>
          <p:cNvPr id="292" name="object 292"/>
          <p:cNvSpPr/>
          <p:nvPr/>
        </p:nvSpPr>
        <p:spPr>
          <a:xfrm>
            <a:off x="5990844" y="2798064"/>
            <a:ext cx="665988" cy="156972"/>
          </a:xfrm>
          <a:prstGeom prst="rect">
            <a:avLst/>
          </a:prstGeom>
          <a:blipFill>
            <a:blip r:embed="rId191" cstate="print"/>
            <a:stretch>
              <a:fillRect/>
            </a:stretch>
          </a:blipFill>
        </p:spPr>
        <p:txBody>
          <a:bodyPr wrap="square" lIns="0" tIns="0" rIns="0" bIns="0" rtlCol="0"/>
          <a:lstStyle/>
          <a:p/>
        </p:txBody>
      </p:sp>
      <p:sp>
        <p:nvSpPr>
          <p:cNvPr id="293" name="object 293"/>
          <p:cNvSpPr/>
          <p:nvPr/>
        </p:nvSpPr>
        <p:spPr>
          <a:xfrm>
            <a:off x="7453883" y="5372100"/>
            <a:ext cx="777240" cy="198119"/>
          </a:xfrm>
          <a:prstGeom prst="rect">
            <a:avLst/>
          </a:prstGeom>
          <a:blipFill>
            <a:blip r:embed="rId192" cstate="print"/>
            <a:stretch>
              <a:fillRect/>
            </a:stretch>
          </a:blipFill>
        </p:spPr>
        <p:txBody>
          <a:bodyPr wrap="square" lIns="0" tIns="0" rIns="0" bIns="0" rtlCol="0"/>
          <a:lstStyle/>
          <a:p/>
        </p:txBody>
      </p:sp>
      <p:sp>
        <p:nvSpPr>
          <p:cNvPr id="294" name="object 294"/>
          <p:cNvSpPr/>
          <p:nvPr/>
        </p:nvSpPr>
        <p:spPr>
          <a:xfrm>
            <a:off x="5227320" y="2851404"/>
            <a:ext cx="707136" cy="83820"/>
          </a:xfrm>
          <a:prstGeom prst="rect">
            <a:avLst/>
          </a:prstGeom>
          <a:blipFill>
            <a:blip r:embed="rId193" cstate="print"/>
            <a:stretch>
              <a:fillRect/>
            </a:stretch>
          </a:blipFill>
        </p:spPr>
        <p:txBody>
          <a:bodyPr wrap="square" lIns="0" tIns="0" rIns="0" bIns="0" rtlCol="0"/>
          <a:lstStyle/>
          <a:p/>
        </p:txBody>
      </p:sp>
      <p:sp>
        <p:nvSpPr>
          <p:cNvPr id="295" name="object 295"/>
          <p:cNvSpPr/>
          <p:nvPr/>
        </p:nvSpPr>
        <p:spPr>
          <a:xfrm>
            <a:off x="5481828" y="1325880"/>
            <a:ext cx="458724" cy="153924"/>
          </a:xfrm>
          <a:prstGeom prst="rect">
            <a:avLst/>
          </a:prstGeom>
          <a:blipFill>
            <a:blip r:embed="rId194" cstate="print"/>
            <a:stretch>
              <a:fillRect/>
            </a:stretch>
          </a:blipFill>
        </p:spPr>
        <p:txBody>
          <a:bodyPr wrap="square" lIns="0" tIns="0" rIns="0" bIns="0" rtlCol="0"/>
          <a:lstStyle/>
          <a:p/>
        </p:txBody>
      </p:sp>
      <p:sp>
        <p:nvSpPr>
          <p:cNvPr id="296" name="object 296"/>
          <p:cNvSpPr/>
          <p:nvPr/>
        </p:nvSpPr>
        <p:spPr>
          <a:xfrm>
            <a:off x="6126479" y="2578607"/>
            <a:ext cx="530351" cy="182879"/>
          </a:xfrm>
          <a:prstGeom prst="rect">
            <a:avLst/>
          </a:prstGeom>
          <a:blipFill>
            <a:blip r:embed="rId195" cstate="print"/>
            <a:stretch>
              <a:fillRect/>
            </a:stretch>
          </a:blipFill>
        </p:spPr>
        <p:txBody>
          <a:bodyPr wrap="square" lIns="0" tIns="0" rIns="0" bIns="0" rtlCol="0"/>
          <a:lstStyle/>
          <a:p/>
        </p:txBody>
      </p:sp>
      <p:sp>
        <p:nvSpPr>
          <p:cNvPr id="297" name="object 297"/>
          <p:cNvSpPr/>
          <p:nvPr/>
        </p:nvSpPr>
        <p:spPr>
          <a:xfrm>
            <a:off x="9875519" y="5387340"/>
            <a:ext cx="658368" cy="198119"/>
          </a:xfrm>
          <a:prstGeom prst="rect">
            <a:avLst/>
          </a:prstGeom>
          <a:blipFill>
            <a:blip r:embed="rId196" cstate="print"/>
            <a:stretch>
              <a:fillRect/>
            </a:stretch>
          </a:blipFill>
        </p:spPr>
        <p:txBody>
          <a:bodyPr wrap="square" lIns="0" tIns="0" rIns="0" bIns="0" rtlCol="0"/>
          <a:lstStyl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金融云、大数据、智能营销、智能风控、智能助理等金融科技</a:t>
            </a:r>
          </a:p>
          <a:p>
            <a:pPr marL="12700">
              <a:lnSpc>
                <a:spcPts val="2735"/>
              </a:lnSpc>
            </a:pPr>
            <a:r>
              <a:rPr dirty="0" spc="-5">
                <a:solidFill>
                  <a:srgbClr val="1D9ED2"/>
                </a:solidFill>
              </a:rPr>
              <a:t>全面赋能开放银行</a:t>
            </a:r>
          </a:p>
        </p:txBody>
      </p:sp>
      <p:sp>
        <p:nvSpPr>
          <p:cNvPr id="5" name="object 5"/>
          <p:cNvSpPr txBox="1"/>
          <p:nvPr/>
        </p:nvSpPr>
        <p:spPr>
          <a:xfrm>
            <a:off x="842873" y="1174623"/>
            <a:ext cx="10822940" cy="1933575"/>
          </a:xfrm>
          <a:prstGeom prst="rect">
            <a:avLst/>
          </a:prstGeom>
        </p:spPr>
        <p:txBody>
          <a:bodyPr wrap="square" lIns="0" tIns="0" rIns="0" bIns="0" rtlCol="0" vert="horz">
            <a:spAutoFit/>
          </a:bodyPr>
          <a:lstStyle/>
          <a:p>
            <a:pPr algn="just" marL="299085" marR="6350" indent="-287020">
              <a:lnSpc>
                <a:spcPct val="150000"/>
              </a:lnSpc>
            </a:pPr>
            <a:r>
              <a:rPr dirty="0" sz="1400" spc="540">
                <a:solidFill>
                  <a:srgbClr val="1D9FD1"/>
                </a:solidFill>
                <a:latin typeface="Arial Unicode MS"/>
                <a:cs typeface="Arial Unicode MS"/>
              </a:rPr>
              <a:t>◆ </a:t>
            </a:r>
            <a:r>
              <a:rPr dirty="0" sz="1400" spc="15">
                <a:solidFill>
                  <a:srgbClr val="5E666F"/>
                </a:solidFill>
                <a:latin typeface="微软雅黑"/>
                <a:cs typeface="微软雅黑"/>
              </a:rPr>
              <a:t>亿欧智库在</a:t>
            </a:r>
            <a:r>
              <a:rPr dirty="0" sz="1400" spc="15">
                <a:solidFill>
                  <a:srgbClr val="5E666F"/>
                </a:solidFill>
                <a:latin typeface="Arial"/>
                <a:cs typeface="Arial"/>
              </a:rPr>
              <a:t>2018</a:t>
            </a:r>
            <a:r>
              <a:rPr dirty="0" sz="1400" spc="15">
                <a:solidFill>
                  <a:srgbClr val="5E666F"/>
                </a:solidFill>
                <a:latin typeface="微软雅黑"/>
                <a:cs typeface="微软雅黑"/>
              </a:rPr>
              <a:t>年发布的《金融科技公司服务银行业研究报告》中，分析了金融科技公司服务银行八大场景：</a:t>
            </a:r>
            <a:r>
              <a:rPr dirty="0" sz="1400" spc="15" b="1" i="1">
                <a:solidFill>
                  <a:srgbClr val="1D9FD1"/>
                </a:solidFill>
                <a:latin typeface="微软雅黑"/>
                <a:cs typeface="微软雅黑"/>
              </a:rPr>
              <a:t>银行云、智能营销、智  </a:t>
            </a:r>
            <a:r>
              <a:rPr dirty="0" sz="1400" b="1" i="1">
                <a:solidFill>
                  <a:srgbClr val="1D9FD1"/>
                </a:solidFill>
                <a:latin typeface="微软雅黑"/>
                <a:cs typeface="微软雅黑"/>
              </a:rPr>
              <a:t>能风控、智能审计、智能投研、智能投顾、智能客服、生物认证</a:t>
            </a:r>
            <a:r>
              <a:rPr dirty="0" sz="1400" b="1" i="1">
                <a:solidFill>
                  <a:srgbClr val="1A9FD2"/>
                </a:solidFill>
                <a:latin typeface="微软雅黑"/>
                <a:cs typeface="微软雅黑"/>
              </a:rPr>
              <a:t>。</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对于“金融科技”的定义，与《金融科技公司服务银行业研究报告》不同的是，该报告“金融科技”指的是以云计算、大数据、人工智  能、区块链等新兴技术为基础为金融机构提供的风控、营销、客服、投顾等服务的技术；本报告使用更广泛的定义，包括所有为金融机  构提供的技术服务。</a:t>
            </a:r>
            <a:endParaRPr sz="1400">
              <a:latin typeface="微软雅黑"/>
              <a:cs typeface="微软雅黑"/>
            </a:endParaRPr>
          </a:p>
          <a:p>
            <a:pPr marL="12700">
              <a:lnSpc>
                <a:spcPct val="100000"/>
              </a:lnSpc>
              <a:spcBef>
                <a:spcPts val="840"/>
              </a:spcBef>
            </a:pPr>
            <a:r>
              <a:rPr dirty="0" sz="1400" spc="540">
                <a:solidFill>
                  <a:srgbClr val="1D9FD1"/>
                </a:solidFill>
                <a:latin typeface="Arial Unicode MS"/>
                <a:cs typeface="Arial Unicode MS"/>
              </a:rPr>
              <a:t>◆</a:t>
            </a:r>
            <a:r>
              <a:rPr dirty="0" sz="1400" spc="390">
                <a:solidFill>
                  <a:srgbClr val="1D9FD1"/>
                </a:solidFill>
                <a:latin typeface="Arial Unicode MS"/>
                <a:cs typeface="Arial Unicode MS"/>
              </a:rPr>
              <a:t> </a:t>
            </a:r>
            <a:r>
              <a:rPr dirty="0" sz="1400">
                <a:solidFill>
                  <a:srgbClr val="5E666F"/>
                </a:solidFill>
                <a:latin typeface="微软雅黑"/>
                <a:cs typeface="微软雅黑"/>
              </a:rPr>
              <a:t>本报告选择金融云、大数据、智能营销、智能风控、智能助理进行详细阐述，探究金融科技如何赋能开放银行。</a:t>
            </a:r>
            <a:endParaRPr sz="1400">
              <a:latin typeface="微软雅黑"/>
              <a:cs typeface="微软雅黑"/>
            </a:endParaRPr>
          </a:p>
        </p:txBody>
      </p:sp>
      <p:sp>
        <p:nvSpPr>
          <p:cNvPr id="6" name="object 6"/>
          <p:cNvSpPr txBox="1"/>
          <p:nvPr/>
        </p:nvSpPr>
        <p:spPr>
          <a:xfrm>
            <a:off x="8058150" y="4488179"/>
            <a:ext cx="1244600" cy="835660"/>
          </a:xfrm>
          <a:prstGeom prst="rect">
            <a:avLst/>
          </a:prstGeom>
        </p:spPr>
        <p:txBody>
          <a:bodyPr wrap="square" lIns="0" tIns="0" rIns="0" bIns="0" rtlCol="0" vert="horz">
            <a:spAutoFit/>
          </a:bodyPr>
          <a:lstStyle/>
          <a:p>
            <a:pPr algn="ctr" marL="12700" marR="5080">
              <a:lnSpc>
                <a:spcPct val="150000"/>
              </a:lnSpc>
            </a:pPr>
            <a:r>
              <a:rPr dirty="0" sz="1200">
                <a:solidFill>
                  <a:srgbClr val="4F5560"/>
                </a:solidFill>
                <a:latin typeface="微软雅黑"/>
                <a:cs typeface="微软雅黑"/>
              </a:rPr>
              <a:t>为用户提供在不同  场景下的智能助理  服务</a:t>
            </a:r>
            <a:endParaRPr sz="1200">
              <a:latin typeface="微软雅黑"/>
              <a:cs typeface="微软雅黑"/>
            </a:endParaRPr>
          </a:p>
        </p:txBody>
      </p:sp>
      <p:sp>
        <p:nvSpPr>
          <p:cNvPr id="7" name="object 7"/>
          <p:cNvSpPr txBox="1"/>
          <p:nvPr/>
        </p:nvSpPr>
        <p:spPr>
          <a:xfrm>
            <a:off x="8309229" y="4080509"/>
            <a:ext cx="73914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智能助理</a:t>
            </a:r>
            <a:endParaRPr sz="1400">
              <a:latin typeface="微软雅黑"/>
              <a:cs typeface="微软雅黑"/>
            </a:endParaRPr>
          </a:p>
        </p:txBody>
      </p:sp>
      <p:sp>
        <p:nvSpPr>
          <p:cNvPr id="8" name="object 8"/>
          <p:cNvSpPr/>
          <p:nvPr/>
        </p:nvSpPr>
        <p:spPr>
          <a:xfrm>
            <a:off x="906780" y="3448811"/>
            <a:ext cx="10378440" cy="2496870"/>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1064767" y="4488179"/>
            <a:ext cx="1397000" cy="1109980"/>
          </a:xfrm>
          <a:prstGeom prst="rect">
            <a:avLst/>
          </a:prstGeom>
        </p:spPr>
        <p:txBody>
          <a:bodyPr wrap="square" lIns="0" tIns="0" rIns="0" bIns="0" rtlCol="0" vert="horz">
            <a:spAutoFit/>
          </a:bodyPr>
          <a:lstStyle/>
          <a:p>
            <a:pPr marL="12700" marR="5080" indent="17780">
              <a:lnSpc>
                <a:spcPct val="150000"/>
              </a:lnSpc>
            </a:pPr>
            <a:r>
              <a:rPr dirty="0" sz="1200">
                <a:solidFill>
                  <a:srgbClr val="4F5560"/>
                </a:solidFill>
                <a:latin typeface="微软雅黑"/>
                <a:cs typeface="微软雅黑"/>
              </a:rPr>
              <a:t>为开放银行提供一  体化开发、测试、  部署、运行、管理、</a:t>
            </a:r>
            <a:endParaRPr sz="1200">
              <a:latin typeface="微软雅黑"/>
              <a:cs typeface="微软雅黑"/>
            </a:endParaRPr>
          </a:p>
          <a:p>
            <a:pPr marL="335280">
              <a:lnSpc>
                <a:spcPct val="100000"/>
              </a:lnSpc>
              <a:spcBef>
                <a:spcPts val="720"/>
              </a:spcBef>
            </a:pPr>
            <a:r>
              <a:rPr dirty="0" sz="1200">
                <a:solidFill>
                  <a:srgbClr val="4F5560"/>
                </a:solidFill>
                <a:latin typeface="微软雅黑"/>
                <a:cs typeface="微软雅黑"/>
              </a:rPr>
              <a:t>监控环境</a:t>
            </a:r>
            <a:endParaRPr sz="1200">
              <a:latin typeface="微软雅黑"/>
              <a:cs typeface="微软雅黑"/>
            </a:endParaRPr>
          </a:p>
        </p:txBody>
      </p:sp>
      <p:sp>
        <p:nvSpPr>
          <p:cNvPr id="19" name="object 19"/>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27</a:t>
            </a:r>
            <a:endParaRPr sz="1200">
              <a:latin typeface="Arial"/>
              <a:cs typeface="Arial"/>
            </a:endParaRPr>
          </a:p>
        </p:txBody>
      </p:sp>
      <p:sp>
        <p:nvSpPr>
          <p:cNvPr id="20" name="object 20"/>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0" name="object 10"/>
          <p:cNvSpPr txBox="1"/>
          <p:nvPr/>
        </p:nvSpPr>
        <p:spPr>
          <a:xfrm>
            <a:off x="1492377" y="4074159"/>
            <a:ext cx="56070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金融云</a:t>
            </a:r>
            <a:endParaRPr sz="1400">
              <a:latin typeface="微软雅黑"/>
              <a:cs typeface="微软雅黑"/>
            </a:endParaRPr>
          </a:p>
        </p:txBody>
      </p:sp>
      <p:sp>
        <p:nvSpPr>
          <p:cNvPr id="11" name="object 11"/>
          <p:cNvSpPr txBox="1"/>
          <p:nvPr/>
        </p:nvSpPr>
        <p:spPr>
          <a:xfrm>
            <a:off x="2870454" y="4488179"/>
            <a:ext cx="1244600" cy="1109980"/>
          </a:xfrm>
          <a:prstGeom prst="rect">
            <a:avLst/>
          </a:prstGeom>
        </p:spPr>
        <p:txBody>
          <a:bodyPr wrap="square" lIns="0" tIns="0" rIns="0" bIns="0" rtlCol="0" vert="horz">
            <a:spAutoFit/>
          </a:bodyPr>
          <a:lstStyle/>
          <a:p>
            <a:pPr algn="just" marL="12700" marR="5080">
              <a:lnSpc>
                <a:spcPct val="150000"/>
              </a:lnSpc>
            </a:pPr>
            <a:r>
              <a:rPr dirty="0" sz="1200">
                <a:solidFill>
                  <a:srgbClr val="4F5560"/>
                </a:solidFill>
                <a:latin typeface="微软雅黑"/>
                <a:cs typeface="微软雅黑"/>
              </a:rPr>
              <a:t>通过多渠道获取产  业大数据和金融大  数据，优化匹配多  场景的产品及服务</a:t>
            </a:r>
            <a:endParaRPr sz="1200">
              <a:latin typeface="微软雅黑"/>
              <a:cs typeface="微软雅黑"/>
            </a:endParaRPr>
          </a:p>
        </p:txBody>
      </p:sp>
      <p:sp>
        <p:nvSpPr>
          <p:cNvPr id="12" name="object 12"/>
          <p:cNvSpPr txBox="1"/>
          <p:nvPr/>
        </p:nvSpPr>
        <p:spPr>
          <a:xfrm>
            <a:off x="3218433" y="4074159"/>
            <a:ext cx="56070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大数据</a:t>
            </a:r>
            <a:endParaRPr sz="1400">
              <a:latin typeface="微软雅黑"/>
              <a:cs typeface="微软雅黑"/>
            </a:endParaRPr>
          </a:p>
        </p:txBody>
      </p:sp>
      <p:sp>
        <p:nvSpPr>
          <p:cNvPr id="13" name="object 13"/>
          <p:cNvSpPr txBox="1"/>
          <p:nvPr/>
        </p:nvSpPr>
        <p:spPr>
          <a:xfrm>
            <a:off x="4599559" y="4488179"/>
            <a:ext cx="1244600" cy="835660"/>
          </a:xfrm>
          <a:prstGeom prst="rect">
            <a:avLst/>
          </a:prstGeom>
        </p:spPr>
        <p:txBody>
          <a:bodyPr wrap="square" lIns="0" tIns="0" rIns="0" bIns="0" rtlCol="0" vert="horz">
            <a:spAutoFit/>
          </a:bodyPr>
          <a:lstStyle/>
          <a:p>
            <a:pPr algn="just" marL="12700" marR="5080">
              <a:lnSpc>
                <a:spcPct val="150000"/>
              </a:lnSpc>
            </a:pPr>
            <a:r>
              <a:rPr dirty="0" sz="1200">
                <a:solidFill>
                  <a:srgbClr val="4F5560"/>
                </a:solidFill>
                <a:latin typeface="微软雅黑"/>
                <a:cs typeface="微软雅黑"/>
              </a:rPr>
              <a:t>精准营销，实现商  业银行在不同场景  下的个性化服务</a:t>
            </a:r>
            <a:endParaRPr sz="1200">
              <a:latin typeface="微软雅黑"/>
              <a:cs typeface="微软雅黑"/>
            </a:endParaRPr>
          </a:p>
        </p:txBody>
      </p:sp>
      <p:sp>
        <p:nvSpPr>
          <p:cNvPr id="14" name="object 14"/>
          <p:cNvSpPr txBox="1"/>
          <p:nvPr/>
        </p:nvSpPr>
        <p:spPr>
          <a:xfrm>
            <a:off x="4862576" y="4074159"/>
            <a:ext cx="73914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智能营销</a:t>
            </a:r>
            <a:endParaRPr sz="1400">
              <a:latin typeface="微软雅黑"/>
              <a:cs typeface="微软雅黑"/>
            </a:endParaRPr>
          </a:p>
        </p:txBody>
      </p:sp>
      <p:sp>
        <p:nvSpPr>
          <p:cNvPr id="15" name="object 15"/>
          <p:cNvSpPr txBox="1"/>
          <p:nvPr/>
        </p:nvSpPr>
        <p:spPr>
          <a:xfrm>
            <a:off x="6328917" y="4488179"/>
            <a:ext cx="1244600" cy="835660"/>
          </a:xfrm>
          <a:prstGeom prst="rect">
            <a:avLst/>
          </a:prstGeom>
        </p:spPr>
        <p:txBody>
          <a:bodyPr wrap="square" lIns="0" tIns="0" rIns="0" bIns="0" rtlCol="0" vert="horz">
            <a:spAutoFit/>
          </a:bodyPr>
          <a:lstStyle/>
          <a:p>
            <a:pPr algn="ctr" marL="12065" marR="5080">
              <a:lnSpc>
                <a:spcPct val="150000"/>
              </a:lnSpc>
            </a:pPr>
            <a:r>
              <a:rPr dirty="0" sz="1200">
                <a:solidFill>
                  <a:srgbClr val="4F5560"/>
                </a:solidFill>
                <a:latin typeface="微软雅黑"/>
                <a:cs typeface="微软雅黑"/>
              </a:rPr>
              <a:t>降低银行产品及服  务在不同场景下的  多样化风险</a:t>
            </a:r>
            <a:endParaRPr sz="1200">
              <a:latin typeface="微软雅黑"/>
              <a:cs typeface="微软雅黑"/>
            </a:endParaRPr>
          </a:p>
        </p:txBody>
      </p:sp>
      <p:sp>
        <p:nvSpPr>
          <p:cNvPr id="16" name="object 16"/>
          <p:cNvSpPr txBox="1"/>
          <p:nvPr/>
        </p:nvSpPr>
        <p:spPr>
          <a:xfrm>
            <a:off x="6581902" y="4074159"/>
            <a:ext cx="73914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智能风控</a:t>
            </a:r>
            <a:endParaRPr sz="1400">
              <a:latin typeface="微软雅黑"/>
              <a:cs typeface="微软雅黑"/>
            </a:endParaRPr>
          </a:p>
        </p:txBody>
      </p:sp>
      <p:sp>
        <p:nvSpPr>
          <p:cNvPr id="17" name="object 17"/>
          <p:cNvSpPr txBox="1"/>
          <p:nvPr/>
        </p:nvSpPr>
        <p:spPr>
          <a:xfrm>
            <a:off x="9787508" y="4488179"/>
            <a:ext cx="1244600" cy="1384935"/>
          </a:xfrm>
          <a:prstGeom prst="rect">
            <a:avLst/>
          </a:prstGeom>
        </p:spPr>
        <p:txBody>
          <a:bodyPr wrap="square" lIns="0" tIns="0" rIns="0" bIns="0" rtlCol="0" vert="horz">
            <a:spAutoFit/>
          </a:bodyPr>
          <a:lstStyle/>
          <a:p>
            <a:pPr algn="ctr" marL="12700" marR="5080">
              <a:lnSpc>
                <a:spcPct val="150000"/>
              </a:lnSpc>
            </a:pPr>
            <a:r>
              <a:rPr dirty="0" sz="1200">
                <a:solidFill>
                  <a:srgbClr val="4F5560"/>
                </a:solidFill>
                <a:latin typeface="微软雅黑"/>
                <a:cs typeface="微软雅黑"/>
              </a:rPr>
              <a:t>其他金融科技包括  生物识别、智能投  顾、智能投研等多  领域服务，全方位  赋能开放银行</a:t>
            </a:r>
            <a:endParaRPr sz="1200">
              <a:latin typeface="微软雅黑"/>
              <a:cs typeface="微软雅黑"/>
            </a:endParaRPr>
          </a:p>
        </p:txBody>
      </p:sp>
      <p:sp>
        <p:nvSpPr>
          <p:cNvPr id="18" name="object 18"/>
          <p:cNvSpPr txBox="1"/>
          <p:nvPr/>
        </p:nvSpPr>
        <p:spPr>
          <a:xfrm>
            <a:off x="9858882" y="4131182"/>
            <a:ext cx="109537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其他金融科技</a:t>
            </a:r>
            <a:endParaRPr sz="1400">
              <a:latin typeface="微软雅黑"/>
              <a:cs typeface="微软雅黑"/>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金融云：为开放银行提供一体化开发、测试、部署、运行、管</a:t>
            </a:r>
          </a:p>
          <a:p>
            <a:pPr marL="12700">
              <a:lnSpc>
                <a:spcPts val="2735"/>
              </a:lnSpc>
            </a:pPr>
            <a:r>
              <a:rPr dirty="0" spc="-5">
                <a:solidFill>
                  <a:srgbClr val="1D9ED2"/>
                </a:solidFill>
              </a:rPr>
              <a:t>理、监控环境，奠定了银行业向多场景开放、共享的基础</a:t>
            </a:r>
          </a:p>
        </p:txBody>
      </p:sp>
      <p:sp>
        <p:nvSpPr>
          <p:cNvPr id="5" name="object 5"/>
          <p:cNvSpPr/>
          <p:nvPr/>
        </p:nvSpPr>
        <p:spPr>
          <a:xfrm>
            <a:off x="474726" y="5497829"/>
            <a:ext cx="6035040" cy="0"/>
          </a:xfrm>
          <a:custGeom>
            <a:avLst/>
            <a:gdLst/>
            <a:ahLst/>
            <a:cxnLst/>
            <a:rect l="l" t="t" r="r" b="b"/>
            <a:pathLst>
              <a:path w="6035040" h="0">
                <a:moveTo>
                  <a:pt x="0" y="0"/>
                </a:moveTo>
                <a:lnTo>
                  <a:pt x="6034785" y="0"/>
                </a:lnTo>
              </a:path>
            </a:pathLst>
          </a:custGeom>
          <a:ln w="19812">
            <a:solidFill>
              <a:srgbClr val="6D757E"/>
            </a:solidFill>
            <a:prstDash val="dash"/>
          </a:ln>
        </p:spPr>
        <p:txBody>
          <a:bodyPr wrap="square" lIns="0" tIns="0" rIns="0" bIns="0" rtlCol="0"/>
          <a:lstStyle/>
          <a:p/>
        </p:txBody>
      </p:sp>
      <p:sp>
        <p:nvSpPr>
          <p:cNvPr id="6" name="object 6"/>
          <p:cNvSpPr/>
          <p:nvPr/>
        </p:nvSpPr>
        <p:spPr>
          <a:xfrm>
            <a:off x="3110483" y="3473196"/>
            <a:ext cx="821690" cy="858519"/>
          </a:xfrm>
          <a:custGeom>
            <a:avLst/>
            <a:gdLst/>
            <a:ahLst/>
            <a:cxnLst/>
            <a:rect l="l" t="t" r="r" b="b"/>
            <a:pathLst>
              <a:path w="821689" h="858520">
                <a:moveTo>
                  <a:pt x="410718" y="0"/>
                </a:moveTo>
                <a:lnTo>
                  <a:pt x="0" y="429005"/>
                </a:lnTo>
                <a:lnTo>
                  <a:pt x="410718" y="858011"/>
                </a:lnTo>
                <a:lnTo>
                  <a:pt x="821436" y="429005"/>
                </a:lnTo>
                <a:lnTo>
                  <a:pt x="410718" y="0"/>
                </a:lnTo>
                <a:close/>
              </a:path>
            </a:pathLst>
          </a:custGeom>
          <a:solidFill>
            <a:srgbClr val="6D757E"/>
          </a:solidFill>
        </p:spPr>
        <p:txBody>
          <a:bodyPr wrap="square" lIns="0" tIns="0" rIns="0" bIns="0" rtlCol="0"/>
          <a:lstStyle/>
          <a:p/>
        </p:txBody>
      </p:sp>
      <p:sp>
        <p:nvSpPr>
          <p:cNvPr id="7" name="object 7"/>
          <p:cNvSpPr/>
          <p:nvPr/>
        </p:nvSpPr>
        <p:spPr>
          <a:xfrm>
            <a:off x="3317747" y="3733800"/>
            <a:ext cx="407034" cy="314325"/>
          </a:xfrm>
          <a:custGeom>
            <a:avLst/>
            <a:gdLst/>
            <a:ahLst/>
            <a:cxnLst/>
            <a:rect l="l" t="t" r="r" b="b"/>
            <a:pathLst>
              <a:path w="407035" h="314325">
                <a:moveTo>
                  <a:pt x="183769" y="184023"/>
                </a:moveTo>
                <a:lnTo>
                  <a:pt x="154559" y="184023"/>
                </a:lnTo>
                <a:lnTo>
                  <a:pt x="154686" y="307086"/>
                </a:lnTo>
                <a:lnTo>
                  <a:pt x="161289" y="313944"/>
                </a:lnTo>
                <a:lnTo>
                  <a:pt x="177418" y="313944"/>
                </a:lnTo>
                <a:lnTo>
                  <a:pt x="183896" y="307086"/>
                </a:lnTo>
                <a:lnTo>
                  <a:pt x="183769" y="184023"/>
                </a:lnTo>
                <a:close/>
              </a:path>
              <a:path w="407035" h="314325">
                <a:moveTo>
                  <a:pt x="168910" y="0"/>
                </a:moveTo>
                <a:lnTo>
                  <a:pt x="136421" y="6252"/>
                </a:lnTo>
                <a:lnTo>
                  <a:pt x="109029" y="23447"/>
                </a:lnTo>
                <a:lnTo>
                  <a:pt x="88971" y="49238"/>
                </a:lnTo>
                <a:lnTo>
                  <a:pt x="78486" y="81280"/>
                </a:lnTo>
                <a:lnTo>
                  <a:pt x="64142" y="84740"/>
                </a:lnTo>
                <a:lnTo>
                  <a:pt x="26924" y="108457"/>
                </a:lnTo>
                <a:lnTo>
                  <a:pt x="1760" y="156946"/>
                </a:lnTo>
                <a:lnTo>
                  <a:pt x="0" y="175641"/>
                </a:lnTo>
                <a:lnTo>
                  <a:pt x="7197" y="212798"/>
                </a:lnTo>
                <a:lnTo>
                  <a:pt x="26812" y="243157"/>
                </a:lnTo>
                <a:lnTo>
                  <a:pt x="55881" y="263634"/>
                </a:lnTo>
                <a:lnTo>
                  <a:pt x="91439" y="271144"/>
                </a:lnTo>
                <a:lnTo>
                  <a:pt x="134747" y="271144"/>
                </a:lnTo>
                <a:lnTo>
                  <a:pt x="141224" y="264413"/>
                </a:lnTo>
                <a:lnTo>
                  <a:pt x="141224" y="247523"/>
                </a:lnTo>
                <a:lnTo>
                  <a:pt x="134747" y="240664"/>
                </a:lnTo>
                <a:lnTo>
                  <a:pt x="91439" y="240664"/>
                </a:lnTo>
                <a:lnTo>
                  <a:pt x="67250" y="235541"/>
                </a:lnTo>
                <a:lnTo>
                  <a:pt x="47466" y="221583"/>
                </a:lnTo>
                <a:lnTo>
                  <a:pt x="34111" y="200910"/>
                </a:lnTo>
                <a:lnTo>
                  <a:pt x="29210" y="175641"/>
                </a:lnTo>
                <a:lnTo>
                  <a:pt x="34041" y="150481"/>
                </a:lnTo>
                <a:lnTo>
                  <a:pt x="47291" y="130000"/>
                </a:lnTo>
                <a:lnTo>
                  <a:pt x="67089" y="116115"/>
                </a:lnTo>
                <a:lnTo>
                  <a:pt x="91566" y="110743"/>
                </a:lnTo>
                <a:lnTo>
                  <a:pt x="100075" y="110743"/>
                </a:lnTo>
                <a:lnTo>
                  <a:pt x="106557" y="104012"/>
                </a:lnTo>
                <a:lnTo>
                  <a:pt x="124936" y="49514"/>
                </a:lnTo>
                <a:lnTo>
                  <a:pt x="168910" y="30480"/>
                </a:lnTo>
                <a:lnTo>
                  <a:pt x="235385" y="30480"/>
                </a:lnTo>
                <a:lnTo>
                  <a:pt x="233299" y="27939"/>
                </a:lnTo>
                <a:lnTo>
                  <a:pt x="219487" y="15966"/>
                </a:lnTo>
                <a:lnTo>
                  <a:pt x="203866" y="7207"/>
                </a:lnTo>
                <a:lnTo>
                  <a:pt x="186864" y="1829"/>
                </a:lnTo>
                <a:lnTo>
                  <a:pt x="168910" y="0"/>
                </a:lnTo>
                <a:close/>
              </a:path>
              <a:path w="407035" h="314325">
                <a:moveTo>
                  <a:pt x="235385" y="30480"/>
                </a:moveTo>
                <a:lnTo>
                  <a:pt x="168910" y="30480"/>
                </a:lnTo>
                <a:lnTo>
                  <a:pt x="193045" y="35534"/>
                </a:lnTo>
                <a:lnTo>
                  <a:pt x="212740" y="49387"/>
                </a:lnTo>
                <a:lnTo>
                  <a:pt x="226077" y="70074"/>
                </a:lnTo>
                <a:lnTo>
                  <a:pt x="231139" y="95631"/>
                </a:lnTo>
                <a:lnTo>
                  <a:pt x="231266" y="104012"/>
                </a:lnTo>
                <a:lnTo>
                  <a:pt x="237871" y="110743"/>
                </a:lnTo>
                <a:lnTo>
                  <a:pt x="315467" y="110743"/>
                </a:lnTo>
                <a:lnTo>
                  <a:pt x="339657" y="115847"/>
                </a:lnTo>
                <a:lnTo>
                  <a:pt x="359441" y="129762"/>
                </a:lnTo>
                <a:lnTo>
                  <a:pt x="372796" y="150391"/>
                </a:lnTo>
                <a:lnTo>
                  <a:pt x="377698" y="175641"/>
                </a:lnTo>
                <a:lnTo>
                  <a:pt x="372796" y="200910"/>
                </a:lnTo>
                <a:lnTo>
                  <a:pt x="359441" y="221583"/>
                </a:lnTo>
                <a:lnTo>
                  <a:pt x="339657" y="235541"/>
                </a:lnTo>
                <a:lnTo>
                  <a:pt x="315467" y="240664"/>
                </a:lnTo>
                <a:lnTo>
                  <a:pt x="202311" y="240664"/>
                </a:lnTo>
                <a:lnTo>
                  <a:pt x="195834" y="247523"/>
                </a:lnTo>
                <a:lnTo>
                  <a:pt x="195834" y="264413"/>
                </a:lnTo>
                <a:lnTo>
                  <a:pt x="202311" y="271144"/>
                </a:lnTo>
                <a:lnTo>
                  <a:pt x="315467" y="271144"/>
                </a:lnTo>
                <a:lnTo>
                  <a:pt x="351026" y="263634"/>
                </a:lnTo>
                <a:lnTo>
                  <a:pt x="380095" y="243157"/>
                </a:lnTo>
                <a:lnTo>
                  <a:pt x="399710" y="212798"/>
                </a:lnTo>
                <a:lnTo>
                  <a:pt x="406907" y="175641"/>
                </a:lnTo>
                <a:lnTo>
                  <a:pt x="399710" y="138557"/>
                </a:lnTo>
                <a:lnTo>
                  <a:pt x="380095" y="108235"/>
                </a:lnTo>
                <a:lnTo>
                  <a:pt x="351026" y="87772"/>
                </a:lnTo>
                <a:lnTo>
                  <a:pt x="315467" y="80263"/>
                </a:lnTo>
                <a:lnTo>
                  <a:pt x="259079" y="80263"/>
                </a:lnTo>
                <a:lnTo>
                  <a:pt x="255694" y="65694"/>
                </a:lnTo>
                <a:lnTo>
                  <a:pt x="250189" y="52006"/>
                </a:lnTo>
                <a:lnTo>
                  <a:pt x="242685" y="39366"/>
                </a:lnTo>
                <a:lnTo>
                  <a:pt x="235385" y="30480"/>
                </a:lnTo>
                <a:close/>
              </a:path>
              <a:path w="407035" h="314325">
                <a:moveTo>
                  <a:pt x="220392" y="183769"/>
                </a:moveTo>
                <a:lnTo>
                  <a:pt x="183768" y="183769"/>
                </a:lnTo>
                <a:lnTo>
                  <a:pt x="208534" y="217931"/>
                </a:lnTo>
                <a:lnTo>
                  <a:pt x="213360" y="224536"/>
                </a:lnTo>
                <a:lnTo>
                  <a:pt x="222503" y="225932"/>
                </a:lnTo>
                <a:lnTo>
                  <a:pt x="228980" y="220980"/>
                </a:lnTo>
                <a:lnTo>
                  <a:pt x="235330" y="215900"/>
                </a:lnTo>
                <a:lnTo>
                  <a:pt x="236727" y="206248"/>
                </a:lnTo>
                <a:lnTo>
                  <a:pt x="231775" y="199517"/>
                </a:lnTo>
                <a:lnTo>
                  <a:pt x="220392" y="183769"/>
                </a:lnTo>
                <a:close/>
              </a:path>
              <a:path w="407035" h="314325">
                <a:moveTo>
                  <a:pt x="169163" y="134874"/>
                </a:moveTo>
                <a:lnTo>
                  <a:pt x="168910" y="134874"/>
                </a:lnTo>
                <a:lnTo>
                  <a:pt x="161418" y="135800"/>
                </a:lnTo>
                <a:lnTo>
                  <a:pt x="154511" y="138477"/>
                </a:lnTo>
                <a:lnTo>
                  <a:pt x="148389" y="142749"/>
                </a:lnTo>
                <a:lnTo>
                  <a:pt x="143255" y="148462"/>
                </a:lnTo>
                <a:lnTo>
                  <a:pt x="102362" y="206756"/>
                </a:lnTo>
                <a:lnTo>
                  <a:pt x="103886" y="216154"/>
                </a:lnTo>
                <a:lnTo>
                  <a:pt x="110362" y="221233"/>
                </a:lnTo>
                <a:lnTo>
                  <a:pt x="112902" y="223266"/>
                </a:lnTo>
                <a:lnTo>
                  <a:pt x="115950" y="224155"/>
                </a:lnTo>
                <a:lnTo>
                  <a:pt x="123443" y="224155"/>
                </a:lnTo>
                <a:lnTo>
                  <a:pt x="127888" y="221995"/>
                </a:lnTo>
                <a:lnTo>
                  <a:pt x="130810" y="217931"/>
                </a:lnTo>
                <a:lnTo>
                  <a:pt x="154559" y="184023"/>
                </a:lnTo>
                <a:lnTo>
                  <a:pt x="183769" y="184023"/>
                </a:lnTo>
                <a:lnTo>
                  <a:pt x="183768" y="183769"/>
                </a:lnTo>
                <a:lnTo>
                  <a:pt x="220392" y="183769"/>
                </a:lnTo>
                <a:lnTo>
                  <a:pt x="194690" y="148208"/>
                </a:lnTo>
                <a:lnTo>
                  <a:pt x="189559" y="142589"/>
                </a:lnTo>
                <a:lnTo>
                  <a:pt x="183451" y="138398"/>
                </a:lnTo>
                <a:lnTo>
                  <a:pt x="176581" y="135778"/>
                </a:lnTo>
                <a:lnTo>
                  <a:pt x="169163" y="134874"/>
                </a:lnTo>
                <a:close/>
              </a:path>
            </a:pathLst>
          </a:custGeom>
          <a:solidFill>
            <a:srgbClr val="F9F9F9"/>
          </a:solidFill>
        </p:spPr>
        <p:txBody>
          <a:bodyPr wrap="square" lIns="0" tIns="0" rIns="0" bIns="0" rtlCol="0"/>
          <a:lstStyle/>
          <a:p/>
        </p:txBody>
      </p:sp>
      <p:sp>
        <p:nvSpPr>
          <p:cNvPr id="8" name="object 8"/>
          <p:cNvSpPr txBox="1"/>
          <p:nvPr/>
        </p:nvSpPr>
        <p:spPr>
          <a:xfrm>
            <a:off x="829767" y="1174623"/>
            <a:ext cx="10633710" cy="2282190"/>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A9FD1"/>
                </a:solidFill>
                <a:latin typeface="Arial Unicode MS"/>
                <a:cs typeface="Arial Unicode MS"/>
              </a:rPr>
              <a:t>◆</a:t>
            </a:r>
            <a:r>
              <a:rPr dirty="0" sz="1400" spc="415">
                <a:solidFill>
                  <a:srgbClr val="1A9FD1"/>
                </a:solidFill>
                <a:latin typeface="Arial Unicode MS"/>
                <a:cs typeface="Arial Unicode MS"/>
              </a:rPr>
              <a:t> </a:t>
            </a:r>
            <a:r>
              <a:rPr dirty="0" sz="1400">
                <a:solidFill>
                  <a:srgbClr val="5E666F"/>
                </a:solidFill>
                <a:latin typeface="微软雅黑"/>
                <a:cs typeface="微软雅黑"/>
              </a:rPr>
              <a:t>开放银行生态系统需要一个</a:t>
            </a:r>
            <a:r>
              <a:rPr dirty="0" sz="1400" b="1" i="1">
                <a:solidFill>
                  <a:srgbClr val="1D9FD1"/>
                </a:solidFill>
                <a:latin typeface="微软雅黑"/>
                <a:cs typeface="微软雅黑"/>
              </a:rPr>
              <a:t>敏捷、高效的开放和运维环境</a:t>
            </a:r>
            <a:r>
              <a:rPr dirty="0" sz="1400">
                <a:solidFill>
                  <a:srgbClr val="5E666F"/>
                </a:solidFill>
                <a:latin typeface="微软雅黑"/>
                <a:cs typeface="微软雅黑"/>
              </a:rPr>
              <a:t>。金融云为开放银行提供了一体化</a:t>
            </a:r>
            <a:r>
              <a:rPr dirty="0" sz="1400" b="1" i="1">
                <a:solidFill>
                  <a:srgbClr val="1D9FD1"/>
                </a:solidFill>
                <a:latin typeface="微软雅黑"/>
                <a:cs typeface="微软雅黑"/>
              </a:rPr>
              <a:t>开发、测试、部署、运行、管理、监控</a:t>
            </a:r>
            <a:r>
              <a:rPr dirty="0" sz="1400">
                <a:solidFill>
                  <a:srgbClr val="5E666F"/>
                </a:solidFill>
                <a:latin typeface="微软雅黑"/>
                <a:cs typeface="微软雅黑"/>
              </a:rPr>
              <a:t>环  </a:t>
            </a:r>
            <a:r>
              <a:rPr dirty="0" sz="1400">
                <a:solidFill>
                  <a:srgbClr val="5E666F"/>
                </a:solidFill>
                <a:latin typeface="微软雅黑"/>
                <a:cs typeface="微软雅黑"/>
              </a:rPr>
              <a:t>境，减少了银</a:t>
            </a:r>
            <a:r>
              <a:rPr dirty="0" sz="1400" spc="-15">
                <a:solidFill>
                  <a:srgbClr val="5E666F"/>
                </a:solidFill>
                <a:latin typeface="微软雅黑"/>
                <a:cs typeface="微软雅黑"/>
              </a:rPr>
              <a:t>行新</a:t>
            </a:r>
            <a:r>
              <a:rPr dirty="0" sz="1400">
                <a:solidFill>
                  <a:srgbClr val="5E666F"/>
                </a:solidFill>
                <a:latin typeface="微软雅黑"/>
                <a:cs typeface="微软雅黑"/>
              </a:rPr>
              <a:t>业务品种的部</a:t>
            </a:r>
            <a:r>
              <a:rPr dirty="0" sz="1400" spc="-15">
                <a:solidFill>
                  <a:srgbClr val="5E666F"/>
                </a:solidFill>
                <a:latin typeface="微软雅黑"/>
                <a:cs typeface="微软雅黑"/>
              </a:rPr>
              <a:t>署上</a:t>
            </a:r>
            <a:r>
              <a:rPr dirty="0" sz="1400">
                <a:solidFill>
                  <a:srgbClr val="5E666F"/>
                </a:solidFill>
                <a:latin typeface="微软雅黑"/>
                <a:cs typeface="微软雅黑"/>
              </a:rPr>
              <a:t>线周</a:t>
            </a:r>
            <a:r>
              <a:rPr dirty="0" sz="1400" spc="5">
                <a:solidFill>
                  <a:srgbClr val="5E666F"/>
                </a:solidFill>
                <a:latin typeface="微软雅黑"/>
                <a:cs typeface="微软雅黑"/>
              </a:rPr>
              <a:t>期</a:t>
            </a:r>
            <a:r>
              <a:rPr dirty="0" sz="1400">
                <a:solidFill>
                  <a:srgbClr val="5E666F"/>
                </a:solidFill>
                <a:latin typeface="微软雅黑"/>
                <a:cs typeface="微软雅黑"/>
              </a:rPr>
              <a:t>，降低</a:t>
            </a:r>
            <a:r>
              <a:rPr dirty="0" sz="1400" spc="-15">
                <a:solidFill>
                  <a:srgbClr val="5E666F"/>
                </a:solidFill>
                <a:latin typeface="微软雅黑"/>
                <a:cs typeface="微软雅黑"/>
              </a:rPr>
              <a:t>了银</a:t>
            </a:r>
            <a:r>
              <a:rPr dirty="0" sz="1400">
                <a:solidFill>
                  <a:srgbClr val="5E666F"/>
                </a:solidFill>
                <a:latin typeface="微软雅黑"/>
                <a:cs typeface="微软雅黑"/>
              </a:rPr>
              <a:t>行新业务在场</a:t>
            </a:r>
            <a:r>
              <a:rPr dirty="0" sz="1400" spc="-15">
                <a:solidFill>
                  <a:srgbClr val="5E666F"/>
                </a:solidFill>
                <a:latin typeface="微软雅黑"/>
                <a:cs typeface="微软雅黑"/>
              </a:rPr>
              <a:t>景端</a:t>
            </a:r>
            <a:r>
              <a:rPr dirty="0" sz="1400">
                <a:solidFill>
                  <a:srgbClr val="5E666F"/>
                </a:solidFill>
                <a:latin typeface="微软雅黑"/>
                <a:cs typeface="微软雅黑"/>
              </a:rPr>
              <a:t>上线的时间</a:t>
            </a:r>
            <a:r>
              <a:rPr dirty="0" sz="1400" spc="-15">
                <a:solidFill>
                  <a:srgbClr val="5E666F"/>
                </a:solidFill>
                <a:latin typeface="微软雅黑"/>
                <a:cs typeface="微软雅黑"/>
              </a:rPr>
              <a:t>和</a:t>
            </a:r>
            <a:r>
              <a:rPr dirty="0" sz="1400">
                <a:solidFill>
                  <a:srgbClr val="5E666F"/>
                </a:solidFill>
                <a:latin typeface="微软雅黑"/>
                <a:cs typeface="微软雅黑"/>
              </a:rPr>
              <a:t>人</a:t>
            </a:r>
            <a:r>
              <a:rPr dirty="0" sz="1400" spc="-15">
                <a:solidFill>
                  <a:srgbClr val="5E666F"/>
                </a:solidFill>
                <a:latin typeface="微软雅黑"/>
                <a:cs typeface="微软雅黑"/>
              </a:rPr>
              <a:t>力</a:t>
            </a:r>
            <a:r>
              <a:rPr dirty="0" sz="1400">
                <a:solidFill>
                  <a:srgbClr val="5E666F"/>
                </a:solidFill>
                <a:latin typeface="微软雅黑"/>
                <a:cs typeface="微软雅黑"/>
              </a:rPr>
              <a:t>成</a:t>
            </a:r>
            <a:r>
              <a:rPr dirty="0" sz="1400" spc="5">
                <a:solidFill>
                  <a:srgbClr val="5E666F"/>
                </a:solidFill>
                <a:latin typeface="微软雅黑"/>
                <a:cs typeface="微软雅黑"/>
              </a:rPr>
              <a:t>本</a:t>
            </a:r>
            <a:r>
              <a:rPr dirty="0" sz="1400">
                <a:solidFill>
                  <a:srgbClr val="5E666F"/>
                </a:solidFill>
                <a:latin typeface="微软雅黑"/>
                <a:cs typeface="微软雅黑"/>
              </a:rPr>
              <a:t>，奠</a:t>
            </a:r>
            <a:r>
              <a:rPr dirty="0" sz="1400" spc="-15">
                <a:solidFill>
                  <a:srgbClr val="5E666F"/>
                </a:solidFill>
                <a:latin typeface="微软雅黑"/>
                <a:cs typeface="微软雅黑"/>
              </a:rPr>
              <a:t>定</a:t>
            </a:r>
            <a:r>
              <a:rPr dirty="0" sz="1400">
                <a:solidFill>
                  <a:srgbClr val="5E666F"/>
                </a:solidFill>
                <a:latin typeface="微软雅黑"/>
                <a:cs typeface="微软雅黑"/>
              </a:rPr>
              <a:t>了银</a:t>
            </a:r>
            <a:r>
              <a:rPr dirty="0" sz="1400" spc="-15">
                <a:solidFill>
                  <a:srgbClr val="5E666F"/>
                </a:solidFill>
                <a:latin typeface="微软雅黑"/>
                <a:cs typeface="微软雅黑"/>
              </a:rPr>
              <a:t>行</a:t>
            </a:r>
            <a:r>
              <a:rPr dirty="0" sz="1400">
                <a:solidFill>
                  <a:srgbClr val="5E666F"/>
                </a:solidFill>
                <a:latin typeface="微软雅黑"/>
                <a:cs typeface="微软雅黑"/>
              </a:rPr>
              <a:t>业向多场</a:t>
            </a:r>
            <a:r>
              <a:rPr dirty="0" sz="1400" spc="-15">
                <a:solidFill>
                  <a:srgbClr val="5E666F"/>
                </a:solidFill>
                <a:latin typeface="微软雅黑"/>
                <a:cs typeface="微软雅黑"/>
              </a:rPr>
              <a:t>景</a:t>
            </a:r>
            <a:r>
              <a:rPr dirty="0" sz="1400">
                <a:solidFill>
                  <a:srgbClr val="5E666F"/>
                </a:solidFill>
                <a:latin typeface="微软雅黑"/>
                <a:cs typeface="微软雅黑"/>
              </a:rPr>
              <a:t>开放</a:t>
            </a:r>
            <a:r>
              <a:rPr dirty="0" sz="1400" spc="-15">
                <a:solidFill>
                  <a:srgbClr val="5E666F"/>
                </a:solidFill>
                <a:latin typeface="微软雅黑"/>
                <a:cs typeface="微软雅黑"/>
              </a:rPr>
              <a:t>、</a:t>
            </a:r>
            <a:r>
              <a:rPr dirty="0" sz="1400">
                <a:solidFill>
                  <a:srgbClr val="5E666F"/>
                </a:solidFill>
                <a:latin typeface="微软雅黑"/>
                <a:cs typeface="微软雅黑"/>
              </a:rPr>
              <a:t>共享 </a:t>
            </a:r>
            <a:r>
              <a:rPr dirty="0" sz="1400">
                <a:solidFill>
                  <a:srgbClr val="5E666F"/>
                </a:solidFill>
                <a:latin typeface="微软雅黑"/>
                <a:cs typeface="微软雅黑"/>
              </a:rPr>
              <a:t> </a:t>
            </a:r>
            <a:r>
              <a:rPr dirty="0" sz="1400">
                <a:solidFill>
                  <a:srgbClr val="5E666F"/>
                </a:solidFill>
                <a:latin typeface="微软雅黑"/>
                <a:cs typeface="微软雅黑"/>
              </a:rPr>
              <a:t>的基础。</a:t>
            </a:r>
            <a:endParaRPr sz="1400">
              <a:latin typeface="微软雅黑"/>
              <a:cs typeface="微软雅黑"/>
            </a:endParaRPr>
          </a:p>
          <a:p>
            <a:pPr marL="12700">
              <a:lnSpc>
                <a:spcPct val="100000"/>
              </a:lnSpc>
              <a:spcBef>
                <a:spcPts val="840"/>
              </a:spcBef>
            </a:pPr>
            <a:r>
              <a:rPr dirty="0" sz="1400" spc="540">
                <a:solidFill>
                  <a:srgbClr val="1A9FD1"/>
                </a:solidFill>
                <a:latin typeface="Arial Unicode MS"/>
                <a:cs typeface="Arial Unicode MS"/>
              </a:rPr>
              <a:t>◆</a:t>
            </a:r>
            <a:r>
              <a:rPr dirty="0" sz="1400" spc="590">
                <a:solidFill>
                  <a:srgbClr val="1A9FD1"/>
                </a:solidFill>
                <a:latin typeface="Arial Unicode MS"/>
                <a:cs typeface="Arial Unicode MS"/>
              </a:rPr>
              <a:t> </a:t>
            </a:r>
            <a:r>
              <a:rPr dirty="0" sz="1400">
                <a:solidFill>
                  <a:srgbClr val="5E666F"/>
                </a:solidFill>
                <a:latin typeface="微软雅黑"/>
                <a:cs typeface="微软雅黑"/>
              </a:rPr>
              <a:t>另一方面，引入云计算加速了商业银行的</a:t>
            </a:r>
            <a:r>
              <a:rPr dirty="0" sz="1400" b="1" i="1">
                <a:solidFill>
                  <a:srgbClr val="1D9FD1"/>
                </a:solidFill>
                <a:latin typeface="微软雅黑"/>
                <a:cs typeface="微软雅黑"/>
              </a:rPr>
              <a:t>分布式架构转型</a:t>
            </a:r>
            <a:r>
              <a:rPr dirty="0" sz="1400">
                <a:solidFill>
                  <a:srgbClr val="1A9FD2"/>
                </a:solidFill>
                <a:latin typeface="微软雅黑"/>
                <a:cs typeface="微软雅黑"/>
              </a:rPr>
              <a:t>。</a:t>
            </a:r>
            <a:r>
              <a:rPr dirty="0" sz="1400">
                <a:solidFill>
                  <a:srgbClr val="5E666F"/>
                </a:solidFill>
                <a:latin typeface="微软雅黑"/>
                <a:cs typeface="微软雅黑"/>
              </a:rPr>
              <a:t>与集中式架构相比，分布式银行</a:t>
            </a:r>
            <a:r>
              <a:rPr dirty="0" sz="1400">
                <a:solidFill>
                  <a:srgbClr val="5E666F"/>
                </a:solidFill>
                <a:latin typeface="Arial"/>
                <a:cs typeface="Arial"/>
              </a:rPr>
              <a:t>IT</a:t>
            </a:r>
            <a:r>
              <a:rPr dirty="0" sz="1400">
                <a:solidFill>
                  <a:srgbClr val="5E666F"/>
                </a:solidFill>
                <a:latin typeface="微软雅黑"/>
                <a:cs typeface="微软雅黑"/>
              </a:rPr>
              <a:t>架构更具有弹性，使得银行业务流程更</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加灵活，能够更好地适应开放银行模式下商业银行与不同场景平台的合作需求。</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17"/>
              </a:spcBef>
            </a:pPr>
            <a:endParaRPr sz="1500">
              <a:latin typeface="Times New Roman"/>
              <a:cs typeface="Times New Roman"/>
            </a:endParaRPr>
          </a:p>
          <a:p>
            <a:pPr marL="2409190">
              <a:lnSpc>
                <a:spcPct val="100000"/>
              </a:lnSpc>
            </a:pPr>
            <a:r>
              <a:rPr dirty="0" sz="1600" spc="-5" b="1" i="1">
                <a:solidFill>
                  <a:srgbClr val="4F5560"/>
                </a:solidFill>
                <a:latin typeface="微软雅黑"/>
                <a:cs typeface="微软雅黑"/>
              </a:rPr>
              <a:t>金融云</a:t>
            </a:r>
            <a:endParaRPr sz="1600">
              <a:latin typeface="微软雅黑"/>
              <a:cs typeface="微软雅黑"/>
            </a:endParaRPr>
          </a:p>
        </p:txBody>
      </p:sp>
      <p:sp>
        <p:nvSpPr>
          <p:cNvPr id="9" name="object 9"/>
          <p:cNvSpPr/>
          <p:nvPr/>
        </p:nvSpPr>
        <p:spPr>
          <a:xfrm>
            <a:off x="473963" y="5195315"/>
            <a:ext cx="576580" cy="601980"/>
          </a:xfrm>
          <a:custGeom>
            <a:avLst/>
            <a:gdLst/>
            <a:ahLst/>
            <a:cxnLst/>
            <a:rect l="l" t="t" r="r" b="b"/>
            <a:pathLst>
              <a:path w="576580" h="601979">
                <a:moveTo>
                  <a:pt x="288036" y="0"/>
                </a:moveTo>
                <a:lnTo>
                  <a:pt x="0" y="300989"/>
                </a:lnTo>
                <a:lnTo>
                  <a:pt x="288036" y="601979"/>
                </a:lnTo>
                <a:lnTo>
                  <a:pt x="576072" y="300989"/>
                </a:lnTo>
                <a:lnTo>
                  <a:pt x="288036" y="0"/>
                </a:lnTo>
                <a:close/>
              </a:path>
            </a:pathLst>
          </a:custGeom>
          <a:solidFill>
            <a:srgbClr val="9DD2E7"/>
          </a:solidFill>
        </p:spPr>
        <p:txBody>
          <a:bodyPr wrap="square" lIns="0" tIns="0" rIns="0" bIns="0" rtlCol="0"/>
          <a:lstStyle/>
          <a:p/>
        </p:txBody>
      </p:sp>
      <p:sp>
        <p:nvSpPr>
          <p:cNvPr id="10" name="object 10"/>
          <p:cNvSpPr/>
          <p:nvPr/>
        </p:nvSpPr>
        <p:spPr>
          <a:xfrm>
            <a:off x="1565147" y="5195315"/>
            <a:ext cx="576580" cy="601980"/>
          </a:xfrm>
          <a:custGeom>
            <a:avLst/>
            <a:gdLst/>
            <a:ahLst/>
            <a:cxnLst/>
            <a:rect l="l" t="t" r="r" b="b"/>
            <a:pathLst>
              <a:path w="576580" h="601979">
                <a:moveTo>
                  <a:pt x="288035" y="0"/>
                </a:moveTo>
                <a:lnTo>
                  <a:pt x="0" y="300989"/>
                </a:lnTo>
                <a:lnTo>
                  <a:pt x="288035" y="601979"/>
                </a:lnTo>
                <a:lnTo>
                  <a:pt x="576072" y="300989"/>
                </a:lnTo>
                <a:lnTo>
                  <a:pt x="288035" y="0"/>
                </a:lnTo>
                <a:close/>
              </a:path>
            </a:pathLst>
          </a:custGeom>
          <a:solidFill>
            <a:srgbClr val="F68B21"/>
          </a:solidFill>
        </p:spPr>
        <p:txBody>
          <a:bodyPr wrap="square" lIns="0" tIns="0" rIns="0" bIns="0" rtlCol="0"/>
          <a:lstStyle/>
          <a:p/>
        </p:txBody>
      </p:sp>
      <p:sp>
        <p:nvSpPr>
          <p:cNvPr id="11" name="object 11"/>
          <p:cNvSpPr/>
          <p:nvPr/>
        </p:nvSpPr>
        <p:spPr>
          <a:xfrm>
            <a:off x="2656332" y="5195315"/>
            <a:ext cx="577850" cy="601980"/>
          </a:xfrm>
          <a:custGeom>
            <a:avLst/>
            <a:gdLst/>
            <a:ahLst/>
            <a:cxnLst/>
            <a:rect l="l" t="t" r="r" b="b"/>
            <a:pathLst>
              <a:path w="577850" h="601979">
                <a:moveTo>
                  <a:pt x="288798" y="0"/>
                </a:moveTo>
                <a:lnTo>
                  <a:pt x="0" y="300989"/>
                </a:lnTo>
                <a:lnTo>
                  <a:pt x="288798" y="601979"/>
                </a:lnTo>
                <a:lnTo>
                  <a:pt x="577595" y="300989"/>
                </a:lnTo>
                <a:lnTo>
                  <a:pt x="288798" y="0"/>
                </a:lnTo>
                <a:close/>
              </a:path>
            </a:pathLst>
          </a:custGeom>
          <a:solidFill>
            <a:srgbClr val="F6C000"/>
          </a:solidFill>
        </p:spPr>
        <p:txBody>
          <a:bodyPr wrap="square" lIns="0" tIns="0" rIns="0" bIns="0" rtlCol="0"/>
          <a:lstStyle/>
          <a:p/>
        </p:txBody>
      </p:sp>
      <p:sp>
        <p:nvSpPr>
          <p:cNvPr id="12" name="object 12"/>
          <p:cNvSpPr/>
          <p:nvPr/>
        </p:nvSpPr>
        <p:spPr>
          <a:xfrm>
            <a:off x="3747515" y="5195315"/>
            <a:ext cx="577850" cy="601980"/>
          </a:xfrm>
          <a:custGeom>
            <a:avLst/>
            <a:gdLst/>
            <a:ahLst/>
            <a:cxnLst/>
            <a:rect l="l" t="t" r="r" b="b"/>
            <a:pathLst>
              <a:path w="577850" h="601979">
                <a:moveTo>
                  <a:pt x="288798" y="0"/>
                </a:moveTo>
                <a:lnTo>
                  <a:pt x="0" y="300989"/>
                </a:lnTo>
                <a:lnTo>
                  <a:pt x="288798" y="601979"/>
                </a:lnTo>
                <a:lnTo>
                  <a:pt x="577596" y="300989"/>
                </a:lnTo>
                <a:lnTo>
                  <a:pt x="288798" y="0"/>
                </a:lnTo>
                <a:close/>
              </a:path>
            </a:pathLst>
          </a:custGeom>
          <a:solidFill>
            <a:srgbClr val="5FC949"/>
          </a:solidFill>
        </p:spPr>
        <p:txBody>
          <a:bodyPr wrap="square" lIns="0" tIns="0" rIns="0" bIns="0" rtlCol="0"/>
          <a:lstStyle/>
          <a:p/>
        </p:txBody>
      </p:sp>
      <p:sp>
        <p:nvSpPr>
          <p:cNvPr id="13" name="object 13"/>
          <p:cNvSpPr/>
          <p:nvPr/>
        </p:nvSpPr>
        <p:spPr>
          <a:xfrm>
            <a:off x="4838700" y="5195315"/>
            <a:ext cx="577850" cy="601980"/>
          </a:xfrm>
          <a:custGeom>
            <a:avLst/>
            <a:gdLst/>
            <a:ahLst/>
            <a:cxnLst/>
            <a:rect l="l" t="t" r="r" b="b"/>
            <a:pathLst>
              <a:path w="577850" h="601979">
                <a:moveTo>
                  <a:pt x="288798" y="0"/>
                </a:moveTo>
                <a:lnTo>
                  <a:pt x="0" y="300989"/>
                </a:lnTo>
                <a:lnTo>
                  <a:pt x="288798" y="601979"/>
                </a:lnTo>
                <a:lnTo>
                  <a:pt x="577596" y="300989"/>
                </a:lnTo>
                <a:lnTo>
                  <a:pt x="288798" y="0"/>
                </a:lnTo>
                <a:close/>
              </a:path>
            </a:pathLst>
          </a:custGeom>
          <a:solidFill>
            <a:srgbClr val="92B83A"/>
          </a:solidFill>
        </p:spPr>
        <p:txBody>
          <a:bodyPr wrap="square" lIns="0" tIns="0" rIns="0" bIns="0" rtlCol="0"/>
          <a:lstStyle/>
          <a:p/>
        </p:txBody>
      </p:sp>
      <p:sp>
        <p:nvSpPr>
          <p:cNvPr id="14" name="object 14"/>
          <p:cNvSpPr/>
          <p:nvPr/>
        </p:nvSpPr>
        <p:spPr>
          <a:xfrm>
            <a:off x="5931408" y="5195315"/>
            <a:ext cx="576580" cy="601980"/>
          </a:xfrm>
          <a:custGeom>
            <a:avLst/>
            <a:gdLst/>
            <a:ahLst/>
            <a:cxnLst/>
            <a:rect l="l" t="t" r="r" b="b"/>
            <a:pathLst>
              <a:path w="576579" h="601979">
                <a:moveTo>
                  <a:pt x="288036" y="0"/>
                </a:moveTo>
                <a:lnTo>
                  <a:pt x="0" y="300989"/>
                </a:lnTo>
                <a:lnTo>
                  <a:pt x="288036" y="601979"/>
                </a:lnTo>
                <a:lnTo>
                  <a:pt x="576071" y="300989"/>
                </a:lnTo>
                <a:lnTo>
                  <a:pt x="288036" y="0"/>
                </a:lnTo>
                <a:close/>
              </a:path>
            </a:pathLst>
          </a:custGeom>
          <a:solidFill>
            <a:srgbClr val="1D9ED2"/>
          </a:solidFill>
        </p:spPr>
        <p:txBody>
          <a:bodyPr wrap="square" lIns="0" tIns="0" rIns="0" bIns="0" rtlCol="0"/>
          <a:lstStyle/>
          <a:p/>
        </p:txBody>
      </p:sp>
      <p:sp>
        <p:nvSpPr>
          <p:cNvPr id="15" name="object 15"/>
          <p:cNvSpPr txBox="1"/>
          <p:nvPr/>
        </p:nvSpPr>
        <p:spPr>
          <a:xfrm>
            <a:off x="572516" y="5874308"/>
            <a:ext cx="382905" cy="226060"/>
          </a:xfrm>
          <a:prstGeom prst="rect">
            <a:avLst/>
          </a:prstGeom>
        </p:spPr>
        <p:txBody>
          <a:bodyPr wrap="square" lIns="0" tIns="0" rIns="0" bIns="0" rtlCol="0" vert="horz">
            <a:spAutoFit/>
          </a:bodyPr>
          <a:lstStyle/>
          <a:p>
            <a:pPr marL="12700">
              <a:lnSpc>
                <a:spcPct val="100000"/>
              </a:lnSpc>
            </a:pPr>
            <a:r>
              <a:rPr dirty="0" sz="1400" spc="5" b="1" i="1">
                <a:solidFill>
                  <a:srgbClr val="4F5560"/>
                </a:solidFill>
                <a:latin typeface="微软雅黑"/>
                <a:cs typeface="微软雅黑"/>
              </a:rPr>
              <a:t>开发</a:t>
            </a:r>
            <a:endParaRPr sz="1400">
              <a:latin typeface="微软雅黑"/>
              <a:cs typeface="微软雅黑"/>
            </a:endParaRPr>
          </a:p>
        </p:txBody>
      </p:sp>
      <p:sp>
        <p:nvSpPr>
          <p:cNvPr id="16" name="object 16"/>
          <p:cNvSpPr txBox="1"/>
          <p:nvPr/>
        </p:nvSpPr>
        <p:spPr>
          <a:xfrm>
            <a:off x="1664335" y="5874308"/>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测试</a:t>
            </a:r>
            <a:endParaRPr sz="1400">
              <a:latin typeface="微软雅黑"/>
              <a:cs typeface="微软雅黑"/>
            </a:endParaRPr>
          </a:p>
        </p:txBody>
      </p:sp>
      <p:sp>
        <p:nvSpPr>
          <p:cNvPr id="17" name="object 17"/>
          <p:cNvSpPr txBox="1"/>
          <p:nvPr/>
        </p:nvSpPr>
        <p:spPr>
          <a:xfrm>
            <a:off x="2756154" y="5874308"/>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部署</a:t>
            </a:r>
            <a:endParaRPr sz="1400">
              <a:latin typeface="微软雅黑"/>
              <a:cs typeface="微软雅黑"/>
            </a:endParaRPr>
          </a:p>
        </p:txBody>
      </p:sp>
      <p:sp>
        <p:nvSpPr>
          <p:cNvPr id="18" name="object 18"/>
          <p:cNvSpPr txBox="1"/>
          <p:nvPr/>
        </p:nvSpPr>
        <p:spPr>
          <a:xfrm>
            <a:off x="3845178" y="5874308"/>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运行</a:t>
            </a:r>
            <a:endParaRPr sz="1400">
              <a:latin typeface="微软雅黑"/>
              <a:cs typeface="微软雅黑"/>
            </a:endParaRPr>
          </a:p>
        </p:txBody>
      </p:sp>
      <p:sp>
        <p:nvSpPr>
          <p:cNvPr id="19" name="object 19"/>
          <p:cNvSpPr txBox="1"/>
          <p:nvPr/>
        </p:nvSpPr>
        <p:spPr>
          <a:xfrm>
            <a:off x="4936616" y="5874308"/>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管理</a:t>
            </a:r>
            <a:endParaRPr sz="1400">
              <a:latin typeface="微软雅黑"/>
              <a:cs typeface="微软雅黑"/>
            </a:endParaRPr>
          </a:p>
        </p:txBody>
      </p:sp>
      <p:sp>
        <p:nvSpPr>
          <p:cNvPr id="20" name="object 20"/>
          <p:cNvSpPr txBox="1"/>
          <p:nvPr/>
        </p:nvSpPr>
        <p:spPr>
          <a:xfrm>
            <a:off x="6028435" y="5874308"/>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监控</a:t>
            </a:r>
            <a:endParaRPr sz="1400">
              <a:latin typeface="微软雅黑"/>
              <a:cs typeface="微软雅黑"/>
            </a:endParaRPr>
          </a:p>
        </p:txBody>
      </p:sp>
      <p:sp>
        <p:nvSpPr>
          <p:cNvPr id="21" name="object 21"/>
          <p:cNvSpPr/>
          <p:nvPr/>
        </p:nvSpPr>
        <p:spPr>
          <a:xfrm>
            <a:off x="761237" y="3891534"/>
            <a:ext cx="1270" cy="1297940"/>
          </a:xfrm>
          <a:custGeom>
            <a:avLst/>
            <a:gdLst/>
            <a:ahLst/>
            <a:cxnLst/>
            <a:rect l="l" t="t" r="r" b="b"/>
            <a:pathLst>
              <a:path w="1270" h="1297939">
                <a:moveTo>
                  <a:pt x="1282" y="1297940"/>
                </a:moveTo>
                <a:lnTo>
                  <a:pt x="0" y="0"/>
                </a:lnTo>
              </a:path>
            </a:pathLst>
          </a:custGeom>
          <a:ln w="19812">
            <a:solidFill>
              <a:srgbClr val="6D757E"/>
            </a:solidFill>
            <a:prstDash val="dash"/>
          </a:ln>
        </p:spPr>
        <p:txBody>
          <a:bodyPr wrap="square" lIns="0" tIns="0" rIns="0" bIns="0" rtlCol="0"/>
          <a:lstStyle/>
          <a:p/>
        </p:txBody>
      </p:sp>
      <p:sp>
        <p:nvSpPr>
          <p:cNvPr id="22" name="object 22"/>
          <p:cNvSpPr/>
          <p:nvPr/>
        </p:nvSpPr>
        <p:spPr>
          <a:xfrm>
            <a:off x="765809" y="3903726"/>
            <a:ext cx="2318385" cy="13970"/>
          </a:xfrm>
          <a:custGeom>
            <a:avLst/>
            <a:gdLst/>
            <a:ahLst/>
            <a:cxnLst/>
            <a:rect l="l" t="t" r="r" b="b"/>
            <a:pathLst>
              <a:path w="2318385" h="13970">
                <a:moveTo>
                  <a:pt x="2318131" y="0"/>
                </a:moveTo>
                <a:lnTo>
                  <a:pt x="0" y="13462"/>
                </a:lnTo>
              </a:path>
            </a:pathLst>
          </a:custGeom>
          <a:ln w="19812">
            <a:solidFill>
              <a:srgbClr val="6D757E"/>
            </a:solidFill>
            <a:prstDash val="dash"/>
          </a:ln>
        </p:spPr>
        <p:txBody>
          <a:bodyPr wrap="square" lIns="0" tIns="0" rIns="0" bIns="0" rtlCol="0"/>
          <a:lstStyle/>
          <a:p/>
        </p:txBody>
      </p:sp>
      <p:sp>
        <p:nvSpPr>
          <p:cNvPr id="23" name="object 23"/>
          <p:cNvSpPr/>
          <p:nvPr/>
        </p:nvSpPr>
        <p:spPr>
          <a:xfrm>
            <a:off x="6220205" y="3903726"/>
            <a:ext cx="0" cy="1286510"/>
          </a:xfrm>
          <a:custGeom>
            <a:avLst/>
            <a:gdLst/>
            <a:ahLst/>
            <a:cxnLst/>
            <a:rect l="l" t="t" r="r" b="b"/>
            <a:pathLst>
              <a:path w="0" h="1286510">
                <a:moveTo>
                  <a:pt x="0" y="1286510"/>
                </a:moveTo>
                <a:lnTo>
                  <a:pt x="0" y="0"/>
                </a:lnTo>
              </a:path>
            </a:pathLst>
          </a:custGeom>
          <a:ln w="19812">
            <a:solidFill>
              <a:srgbClr val="6D757E"/>
            </a:solidFill>
            <a:prstDash val="dash"/>
          </a:ln>
        </p:spPr>
        <p:txBody>
          <a:bodyPr wrap="square" lIns="0" tIns="0" rIns="0" bIns="0" rtlCol="0"/>
          <a:lstStyle/>
          <a:p/>
        </p:txBody>
      </p:sp>
      <p:sp>
        <p:nvSpPr>
          <p:cNvPr id="24" name="object 24"/>
          <p:cNvSpPr/>
          <p:nvPr/>
        </p:nvSpPr>
        <p:spPr>
          <a:xfrm>
            <a:off x="3932682" y="3903726"/>
            <a:ext cx="2287270" cy="0"/>
          </a:xfrm>
          <a:custGeom>
            <a:avLst/>
            <a:gdLst/>
            <a:ahLst/>
            <a:cxnLst/>
            <a:rect l="l" t="t" r="r" b="b"/>
            <a:pathLst>
              <a:path w="2287270" h="0">
                <a:moveTo>
                  <a:pt x="0" y="0"/>
                </a:moveTo>
                <a:lnTo>
                  <a:pt x="2287142" y="0"/>
                </a:lnTo>
              </a:path>
            </a:pathLst>
          </a:custGeom>
          <a:ln w="19812">
            <a:solidFill>
              <a:srgbClr val="6D757E"/>
            </a:solidFill>
            <a:prstDash val="dash"/>
          </a:ln>
        </p:spPr>
        <p:txBody>
          <a:bodyPr wrap="square" lIns="0" tIns="0" rIns="0" bIns="0" rtlCol="0"/>
          <a:lstStyle/>
          <a:p/>
        </p:txBody>
      </p:sp>
      <p:sp>
        <p:nvSpPr>
          <p:cNvPr id="25" name="object 25"/>
          <p:cNvSpPr/>
          <p:nvPr/>
        </p:nvSpPr>
        <p:spPr>
          <a:xfrm>
            <a:off x="650748" y="5370829"/>
            <a:ext cx="220979" cy="229870"/>
          </a:xfrm>
          <a:custGeom>
            <a:avLst/>
            <a:gdLst/>
            <a:ahLst/>
            <a:cxnLst/>
            <a:rect l="l" t="t" r="r" b="b"/>
            <a:pathLst>
              <a:path w="220980" h="229870">
                <a:moveTo>
                  <a:pt x="216954" y="0"/>
                </a:moveTo>
                <a:lnTo>
                  <a:pt x="4064" y="0"/>
                </a:lnTo>
                <a:lnTo>
                  <a:pt x="0" y="5080"/>
                </a:lnTo>
                <a:lnTo>
                  <a:pt x="0" y="226060"/>
                </a:lnTo>
                <a:lnTo>
                  <a:pt x="4064" y="229870"/>
                </a:lnTo>
                <a:lnTo>
                  <a:pt x="216954" y="229870"/>
                </a:lnTo>
                <a:lnTo>
                  <a:pt x="220979" y="226060"/>
                </a:lnTo>
                <a:lnTo>
                  <a:pt x="220979" y="220980"/>
                </a:lnTo>
                <a:lnTo>
                  <a:pt x="9029" y="220980"/>
                </a:lnTo>
                <a:lnTo>
                  <a:pt x="9029" y="43180"/>
                </a:lnTo>
                <a:lnTo>
                  <a:pt x="220979" y="43180"/>
                </a:lnTo>
                <a:lnTo>
                  <a:pt x="220979" y="33020"/>
                </a:lnTo>
                <a:lnTo>
                  <a:pt x="9029" y="33020"/>
                </a:lnTo>
                <a:lnTo>
                  <a:pt x="9029" y="10160"/>
                </a:lnTo>
                <a:lnTo>
                  <a:pt x="220979" y="10160"/>
                </a:lnTo>
                <a:lnTo>
                  <a:pt x="220979" y="5080"/>
                </a:lnTo>
                <a:lnTo>
                  <a:pt x="216954" y="0"/>
                </a:lnTo>
                <a:close/>
              </a:path>
              <a:path w="220980" h="229870">
                <a:moveTo>
                  <a:pt x="220979" y="43180"/>
                </a:moveTo>
                <a:lnTo>
                  <a:pt x="211988" y="43180"/>
                </a:lnTo>
                <a:lnTo>
                  <a:pt x="211988" y="220980"/>
                </a:lnTo>
                <a:lnTo>
                  <a:pt x="220979" y="220980"/>
                </a:lnTo>
                <a:lnTo>
                  <a:pt x="220979" y="43180"/>
                </a:lnTo>
                <a:close/>
              </a:path>
              <a:path w="220980" h="229870">
                <a:moveTo>
                  <a:pt x="191668" y="201930"/>
                </a:moveTo>
                <a:lnTo>
                  <a:pt x="29336" y="201930"/>
                </a:lnTo>
                <a:lnTo>
                  <a:pt x="29336" y="212090"/>
                </a:lnTo>
                <a:lnTo>
                  <a:pt x="191668" y="212090"/>
                </a:lnTo>
                <a:lnTo>
                  <a:pt x="191668" y="201930"/>
                </a:lnTo>
                <a:close/>
              </a:path>
              <a:path w="220980" h="229870">
                <a:moveTo>
                  <a:pt x="101472" y="171450"/>
                </a:moveTo>
                <a:lnTo>
                  <a:pt x="88861" y="171450"/>
                </a:lnTo>
                <a:lnTo>
                  <a:pt x="90042" y="172720"/>
                </a:lnTo>
                <a:lnTo>
                  <a:pt x="92443" y="172720"/>
                </a:lnTo>
                <a:lnTo>
                  <a:pt x="92443" y="186690"/>
                </a:lnTo>
                <a:lnTo>
                  <a:pt x="96507" y="190500"/>
                </a:lnTo>
                <a:lnTo>
                  <a:pt x="124472" y="190500"/>
                </a:lnTo>
                <a:lnTo>
                  <a:pt x="128536" y="186690"/>
                </a:lnTo>
                <a:lnTo>
                  <a:pt x="128536" y="181610"/>
                </a:lnTo>
                <a:lnTo>
                  <a:pt x="101472" y="181610"/>
                </a:lnTo>
                <a:lnTo>
                  <a:pt x="101472" y="171450"/>
                </a:lnTo>
                <a:close/>
              </a:path>
              <a:path w="220980" h="229870">
                <a:moveTo>
                  <a:pt x="134759" y="161290"/>
                </a:moveTo>
                <a:lnTo>
                  <a:pt x="132600" y="161290"/>
                </a:lnTo>
                <a:lnTo>
                  <a:pt x="128435" y="163830"/>
                </a:lnTo>
                <a:lnTo>
                  <a:pt x="125691" y="163830"/>
                </a:lnTo>
                <a:lnTo>
                  <a:pt x="122720" y="165100"/>
                </a:lnTo>
                <a:lnTo>
                  <a:pt x="120827" y="166370"/>
                </a:lnTo>
                <a:lnTo>
                  <a:pt x="119506" y="167640"/>
                </a:lnTo>
                <a:lnTo>
                  <a:pt x="119506" y="181610"/>
                </a:lnTo>
                <a:lnTo>
                  <a:pt x="128536" y="181610"/>
                </a:lnTo>
                <a:lnTo>
                  <a:pt x="128536" y="172720"/>
                </a:lnTo>
                <a:lnTo>
                  <a:pt x="130975" y="172720"/>
                </a:lnTo>
                <a:lnTo>
                  <a:pt x="132118" y="171450"/>
                </a:lnTo>
                <a:lnTo>
                  <a:pt x="155886" y="171450"/>
                </a:lnTo>
                <a:lnTo>
                  <a:pt x="157089" y="170180"/>
                </a:lnTo>
                <a:lnTo>
                  <a:pt x="143992" y="170180"/>
                </a:lnTo>
                <a:lnTo>
                  <a:pt x="136182" y="162560"/>
                </a:lnTo>
                <a:lnTo>
                  <a:pt x="134759" y="161290"/>
                </a:lnTo>
                <a:close/>
              </a:path>
              <a:path w="220980" h="229870">
                <a:moveTo>
                  <a:pt x="79425" y="64770"/>
                </a:moveTo>
                <a:lnTo>
                  <a:pt x="74625" y="64770"/>
                </a:lnTo>
                <a:lnTo>
                  <a:pt x="72351" y="66040"/>
                </a:lnTo>
                <a:lnTo>
                  <a:pt x="70624" y="67310"/>
                </a:lnTo>
                <a:lnTo>
                  <a:pt x="56184" y="82550"/>
                </a:lnTo>
                <a:lnTo>
                  <a:pt x="55232" y="85090"/>
                </a:lnTo>
                <a:lnTo>
                  <a:pt x="55232" y="90170"/>
                </a:lnTo>
                <a:lnTo>
                  <a:pt x="56184" y="92710"/>
                </a:lnTo>
                <a:lnTo>
                  <a:pt x="63360" y="100330"/>
                </a:lnTo>
                <a:lnTo>
                  <a:pt x="62814" y="101600"/>
                </a:lnTo>
                <a:lnTo>
                  <a:pt x="61861" y="104140"/>
                </a:lnTo>
                <a:lnTo>
                  <a:pt x="49148" y="104140"/>
                </a:lnTo>
                <a:lnTo>
                  <a:pt x="45084" y="107950"/>
                </a:lnTo>
                <a:lnTo>
                  <a:pt x="45084" y="137160"/>
                </a:lnTo>
                <a:lnTo>
                  <a:pt x="49148" y="140970"/>
                </a:lnTo>
                <a:lnTo>
                  <a:pt x="61861" y="140970"/>
                </a:lnTo>
                <a:lnTo>
                  <a:pt x="62814" y="143510"/>
                </a:lnTo>
                <a:lnTo>
                  <a:pt x="63360" y="144780"/>
                </a:lnTo>
                <a:lnTo>
                  <a:pt x="56184" y="152400"/>
                </a:lnTo>
                <a:lnTo>
                  <a:pt x="55232" y="154940"/>
                </a:lnTo>
                <a:lnTo>
                  <a:pt x="55232" y="160020"/>
                </a:lnTo>
                <a:lnTo>
                  <a:pt x="56184" y="162560"/>
                </a:lnTo>
                <a:lnTo>
                  <a:pt x="57873" y="163830"/>
                </a:lnTo>
                <a:lnTo>
                  <a:pt x="70624" y="177800"/>
                </a:lnTo>
                <a:lnTo>
                  <a:pt x="72351" y="179070"/>
                </a:lnTo>
                <a:lnTo>
                  <a:pt x="74625" y="180340"/>
                </a:lnTo>
                <a:lnTo>
                  <a:pt x="79425" y="180340"/>
                </a:lnTo>
                <a:lnTo>
                  <a:pt x="81686" y="179070"/>
                </a:lnTo>
                <a:lnTo>
                  <a:pt x="88861" y="171450"/>
                </a:lnTo>
                <a:lnTo>
                  <a:pt x="101472" y="171450"/>
                </a:lnTo>
                <a:lnTo>
                  <a:pt x="101472" y="170180"/>
                </a:lnTo>
                <a:lnTo>
                  <a:pt x="77025" y="170180"/>
                </a:lnTo>
                <a:lnTo>
                  <a:pt x="64274" y="157480"/>
                </a:lnTo>
                <a:lnTo>
                  <a:pt x="72008" y="148590"/>
                </a:lnTo>
                <a:lnTo>
                  <a:pt x="73431" y="147320"/>
                </a:lnTo>
                <a:lnTo>
                  <a:pt x="73736" y="146050"/>
                </a:lnTo>
                <a:lnTo>
                  <a:pt x="72796" y="143510"/>
                </a:lnTo>
                <a:lnTo>
                  <a:pt x="71437" y="140970"/>
                </a:lnTo>
                <a:lnTo>
                  <a:pt x="70319" y="138430"/>
                </a:lnTo>
                <a:lnTo>
                  <a:pt x="68872" y="133350"/>
                </a:lnTo>
                <a:lnTo>
                  <a:pt x="67106" y="132080"/>
                </a:lnTo>
                <a:lnTo>
                  <a:pt x="54127" y="132080"/>
                </a:lnTo>
                <a:lnTo>
                  <a:pt x="54127" y="113030"/>
                </a:lnTo>
                <a:lnTo>
                  <a:pt x="67106" y="113030"/>
                </a:lnTo>
                <a:lnTo>
                  <a:pt x="68872" y="111760"/>
                </a:lnTo>
                <a:lnTo>
                  <a:pt x="70319" y="106680"/>
                </a:lnTo>
                <a:lnTo>
                  <a:pt x="71475" y="104140"/>
                </a:lnTo>
                <a:lnTo>
                  <a:pt x="73736" y="99060"/>
                </a:lnTo>
                <a:lnTo>
                  <a:pt x="73431" y="97790"/>
                </a:lnTo>
                <a:lnTo>
                  <a:pt x="72008" y="95250"/>
                </a:lnTo>
                <a:lnTo>
                  <a:pt x="64274" y="87630"/>
                </a:lnTo>
                <a:lnTo>
                  <a:pt x="77025" y="74930"/>
                </a:lnTo>
                <a:lnTo>
                  <a:pt x="101472" y="74930"/>
                </a:lnTo>
                <a:lnTo>
                  <a:pt x="101472" y="73660"/>
                </a:lnTo>
                <a:lnTo>
                  <a:pt x="88861" y="73660"/>
                </a:lnTo>
                <a:lnTo>
                  <a:pt x="81686" y="66040"/>
                </a:lnTo>
                <a:lnTo>
                  <a:pt x="79425" y="64770"/>
                </a:lnTo>
                <a:close/>
              </a:path>
              <a:path w="220980" h="229870">
                <a:moveTo>
                  <a:pt x="155886" y="171450"/>
                </a:moveTo>
                <a:lnTo>
                  <a:pt x="132118" y="171450"/>
                </a:lnTo>
                <a:lnTo>
                  <a:pt x="139331" y="179070"/>
                </a:lnTo>
                <a:lnTo>
                  <a:pt x="141592" y="180340"/>
                </a:lnTo>
                <a:lnTo>
                  <a:pt x="146392" y="180340"/>
                </a:lnTo>
                <a:lnTo>
                  <a:pt x="148666" y="179070"/>
                </a:lnTo>
                <a:lnTo>
                  <a:pt x="155886" y="171450"/>
                </a:lnTo>
                <a:close/>
              </a:path>
              <a:path w="220980" h="229870">
                <a:moveTo>
                  <a:pt x="22567" y="165100"/>
                </a:moveTo>
                <a:lnTo>
                  <a:pt x="13525" y="165100"/>
                </a:lnTo>
                <a:lnTo>
                  <a:pt x="13525" y="173990"/>
                </a:lnTo>
                <a:lnTo>
                  <a:pt x="22567" y="173990"/>
                </a:lnTo>
                <a:lnTo>
                  <a:pt x="22567" y="165100"/>
                </a:lnTo>
                <a:close/>
              </a:path>
              <a:path w="220980" h="229870">
                <a:moveTo>
                  <a:pt x="36093" y="165100"/>
                </a:moveTo>
                <a:lnTo>
                  <a:pt x="27063" y="165100"/>
                </a:lnTo>
                <a:lnTo>
                  <a:pt x="27063" y="173990"/>
                </a:lnTo>
                <a:lnTo>
                  <a:pt x="36093" y="173990"/>
                </a:lnTo>
                <a:lnTo>
                  <a:pt x="36093" y="165100"/>
                </a:lnTo>
                <a:close/>
              </a:path>
              <a:path w="220980" h="229870">
                <a:moveTo>
                  <a:pt x="49618" y="165100"/>
                </a:moveTo>
                <a:lnTo>
                  <a:pt x="40589" y="165100"/>
                </a:lnTo>
                <a:lnTo>
                  <a:pt x="40589" y="173990"/>
                </a:lnTo>
                <a:lnTo>
                  <a:pt x="49618" y="173990"/>
                </a:lnTo>
                <a:lnTo>
                  <a:pt x="49618" y="165100"/>
                </a:lnTo>
                <a:close/>
              </a:path>
              <a:path w="220980" h="229870">
                <a:moveTo>
                  <a:pt x="89471" y="161290"/>
                </a:moveTo>
                <a:lnTo>
                  <a:pt x="85674" y="161290"/>
                </a:lnTo>
                <a:lnTo>
                  <a:pt x="84797" y="162560"/>
                </a:lnTo>
                <a:lnTo>
                  <a:pt x="77025" y="170180"/>
                </a:lnTo>
                <a:lnTo>
                  <a:pt x="101472" y="170180"/>
                </a:lnTo>
                <a:lnTo>
                  <a:pt x="101472" y="167640"/>
                </a:lnTo>
                <a:lnTo>
                  <a:pt x="100152" y="166370"/>
                </a:lnTo>
                <a:lnTo>
                  <a:pt x="98259" y="165100"/>
                </a:lnTo>
                <a:lnTo>
                  <a:pt x="95288" y="163830"/>
                </a:lnTo>
                <a:lnTo>
                  <a:pt x="92582" y="163830"/>
                </a:lnTo>
                <a:lnTo>
                  <a:pt x="89471" y="161290"/>
                </a:lnTo>
                <a:close/>
              </a:path>
              <a:path w="220980" h="229870">
                <a:moveTo>
                  <a:pt x="157089" y="74930"/>
                </a:moveTo>
                <a:lnTo>
                  <a:pt x="143954" y="74930"/>
                </a:lnTo>
                <a:lnTo>
                  <a:pt x="156705" y="87630"/>
                </a:lnTo>
                <a:lnTo>
                  <a:pt x="148970" y="95250"/>
                </a:lnTo>
                <a:lnTo>
                  <a:pt x="147548" y="97790"/>
                </a:lnTo>
                <a:lnTo>
                  <a:pt x="147243" y="99060"/>
                </a:lnTo>
                <a:lnTo>
                  <a:pt x="148221" y="101600"/>
                </a:lnTo>
                <a:lnTo>
                  <a:pt x="149542" y="104140"/>
                </a:lnTo>
                <a:lnTo>
                  <a:pt x="150660" y="106680"/>
                </a:lnTo>
                <a:lnTo>
                  <a:pt x="152107" y="111760"/>
                </a:lnTo>
                <a:lnTo>
                  <a:pt x="153873" y="113030"/>
                </a:lnTo>
                <a:lnTo>
                  <a:pt x="166852" y="113030"/>
                </a:lnTo>
                <a:lnTo>
                  <a:pt x="166852" y="132080"/>
                </a:lnTo>
                <a:lnTo>
                  <a:pt x="153873" y="132080"/>
                </a:lnTo>
                <a:lnTo>
                  <a:pt x="152107" y="133350"/>
                </a:lnTo>
                <a:lnTo>
                  <a:pt x="150660" y="138430"/>
                </a:lnTo>
                <a:lnTo>
                  <a:pt x="149542" y="140970"/>
                </a:lnTo>
                <a:lnTo>
                  <a:pt x="148221" y="143510"/>
                </a:lnTo>
                <a:lnTo>
                  <a:pt x="147243" y="146050"/>
                </a:lnTo>
                <a:lnTo>
                  <a:pt x="147548" y="147320"/>
                </a:lnTo>
                <a:lnTo>
                  <a:pt x="148970" y="148590"/>
                </a:lnTo>
                <a:lnTo>
                  <a:pt x="156743" y="157480"/>
                </a:lnTo>
                <a:lnTo>
                  <a:pt x="143992" y="170180"/>
                </a:lnTo>
                <a:lnTo>
                  <a:pt x="157089" y="170180"/>
                </a:lnTo>
                <a:lnTo>
                  <a:pt x="163106" y="163830"/>
                </a:lnTo>
                <a:lnTo>
                  <a:pt x="164833" y="162560"/>
                </a:lnTo>
                <a:lnTo>
                  <a:pt x="165747" y="160020"/>
                </a:lnTo>
                <a:lnTo>
                  <a:pt x="165747" y="154940"/>
                </a:lnTo>
                <a:lnTo>
                  <a:pt x="164833" y="152400"/>
                </a:lnTo>
                <a:lnTo>
                  <a:pt x="157657" y="144780"/>
                </a:lnTo>
                <a:lnTo>
                  <a:pt x="159118" y="140970"/>
                </a:lnTo>
                <a:lnTo>
                  <a:pt x="171830" y="140970"/>
                </a:lnTo>
                <a:lnTo>
                  <a:pt x="175895" y="137160"/>
                </a:lnTo>
                <a:lnTo>
                  <a:pt x="175895" y="107950"/>
                </a:lnTo>
                <a:lnTo>
                  <a:pt x="171830" y="104140"/>
                </a:lnTo>
                <a:lnTo>
                  <a:pt x="159118" y="104140"/>
                </a:lnTo>
                <a:lnTo>
                  <a:pt x="158673" y="102870"/>
                </a:lnTo>
                <a:lnTo>
                  <a:pt x="157657" y="100330"/>
                </a:lnTo>
                <a:lnTo>
                  <a:pt x="163106" y="93980"/>
                </a:lnTo>
                <a:lnTo>
                  <a:pt x="164833" y="92710"/>
                </a:lnTo>
                <a:lnTo>
                  <a:pt x="165747" y="90170"/>
                </a:lnTo>
                <a:lnTo>
                  <a:pt x="165747" y="85090"/>
                </a:lnTo>
                <a:lnTo>
                  <a:pt x="164833" y="82550"/>
                </a:lnTo>
                <a:lnTo>
                  <a:pt x="163106" y="81280"/>
                </a:lnTo>
                <a:lnTo>
                  <a:pt x="157089" y="74930"/>
                </a:lnTo>
                <a:close/>
              </a:path>
              <a:path w="220980" h="229870">
                <a:moveTo>
                  <a:pt x="110502" y="99060"/>
                </a:moveTo>
                <a:lnTo>
                  <a:pt x="101727" y="100330"/>
                </a:lnTo>
                <a:lnTo>
                  <a:pt x="94557" y="105410"/>
                </a:lnTo>
                <a:lnTo>
                  <a:pt x="89721" y="113030"/>
                </a:lnTo>
                <a:lnTo>
                  <a:pt x="87947" y="121920"/>
                </a:lnTo>
                <a:lnTo>
                  <a:pt x="89721" y="132080"/>
                </a:lnTo>
                <a:lnTo>
                  <a:pt x="94557" y="138430"/>
                </a:lnTo>
                <a:lnTo>
                  <a:pt x="101727" y="143510"/>
                </a:lnTo>
                <a:lnTo>
                  <a:pt x="110502" y="146050"/>
                </a:lnTo>
                <a:lnTo>
                  <a:pt x="119262" y="143510"/>
                </a:lnTo>
                <a:lnTo>
                  <a:pt x="126425" y="138430"/>
                </a:lnTo>
                <a:lnTo>
                  <a:pt x="128358" y="135890"/>
                </a:lnTo>
                <a:lnTo>
                  <a:pt x="103035" y="135890"/>
                </a:lnTo>
                <a:lnTo>
                  <a:pt x="96977" y="130810"/>
                </a:lnTo>
                <a:lnTo>
                  <a:pt x="96977" y="114300"/>
                </a:lnTo>
                <a:lnTo>
                  <a:pt x="103035" y="107950"/>
                </a:lnTo>
                <a:lnTo>
                  <a:pt x="128036" y="107950"/>
                </a:lnTo>
                <a:lnTo>
                  <a:pt x="126425" y="105410"/>
                </a:lnTo>
                <a:lnTo>
                  <a:pt x="119262" y="100330"/>
                </a:lnTo>
                <a:lnTo>
                  <a:pt x="110502" y="99060"/>
                </a:lnTo>
                <a:close/>
              </a:path>
              <a:path w="220980" h="229870">
                <a:moveTo>
                  <a:pt x="128036" y="107950"/>
                </a:moveTo>
                <a:lnTo>
                  <a:pt x="117944" y="107950"/>
                </a:lnTo>
                <a:lnTo>
                  <a:pt x="124040" y="114300"/>
                </a:lnTo>
                <a:lnTo>
                  <a:pt x="124040" y="130810"/>
                </a:lnTo>
                <a:lnTo>
                  <a:pt x="117944" y="135890"/>
                </a:lnTo>
                <a:lnTo>
                  <a:pt x="128358" y="135890"/>
                </a:lnTo>
                <a:lnTo>
                  <a:pt x="131258" y="132080"/>
                </a:lnTo>
                <a:lnTo>
                  <a:pt x="133032" y="121920"/>
                </a:lnTo>
                <a:lnTo>
                  <a:pt x="131258" y="113030"/>
                </a:lnTo>
                <a:lnTo>
                  <a:pt x="128036" y="107950"/>
                </a:lnTo>
                <a:close/>
              </a:path>
              <a:path w="220980" h="229870">
                <a:moveTo>
                  <a:pt x="101472" y="74930"/>
                </a:moveTo>
                <a:lnTo>
                  <a:pt x="77025" y="74930"/>
                </a:lnTo>
                <a:lnTo>
                  <a:pt x="84797" y="82550"/>
                </a:lnTo>
                <a:lnTo>
                  <a:pt x="86220" y="83820"/>
                </a:lnTo>
                <a:lnTo>
                  <a:pt x="90144" y="83820"/>
                </a:lnTo>
                <a:lnTo>
                  <a:pt x="92582" y="81280"/>
                </a:lnTo>
                <a:lnTo>
                  <a:pt x="95288" y="81280"/>
                </a:lnTo>
                <a:lnTo>
                  <a:pt x="98259" y="80010"/>
                </a:lnTo>
                <a:lnTo>
                  <a:pt x="100152" y="78740"/>
                </a:lnTo>
                <a:lnTo>
                  <a:pt x="101472" y="77470"/>
                </a:lnTo>
                <a:lnTo>
                  <a:pt x="101472" y="74930"/>
                </a:lnTo>
                <a:close/>
              </a:path>
              <a:path w="220980" h="229870">
                <a:moveTo>
                  <a:pt x="128536" y="63500"/>
                </a:moveTo>
                <a:lnTo>
                  <a:pt x="119506" y="63500"/>
                </a:lnTo>
                <a:lnTo>
                  <a:pt x="119506" y="77470"/>
                </a:lnTo>
                <a:lnTo>
                  <a:pt x="120827" y="78740"/>
                </a:lnTo>
                <a:lnTo>
                  <a:pt x="122720" y="80010"/>
                </a:lnTo>
                <a:lnTo>
                  <a:pt x="125691" y="81280"/>
                </a:lnTo>
                <a:lnTo>
                  <a:pt x="128435" y="81280"/>
                </a:lnTo>
                <a:lnTo>
                  <a:pt x="130835" y="83820"/>
                </a:lnTo>
                <a:lnTo>
                  <a:pt x="134759" y="83820"/>
                </a:lnTo>
                <a:lnTo>
                  <a:pt x="136182" y="82550"/>
                </a:lnTo>
                <a:lnTo>
                  <a:pt x="143954" y="74930"/>
                </a:lnTo>
                <a:lnTo>
                  <a:pt x="157089" y="74930"/>
                </a:lnTo>
                <a:lnTo>
                  <a:pt x="155886" y="73660"/>
                </a:lnTo>
                <a:lnTo>
                  <a:pt x="132118" y="73660"/>
                </a:lnTo>
                <a:lnTo>
                  <a:pt x="130975" y="72390"/>
                </a:lnTo>
                <a:lnTo>
                  <a:pt x="128536" y="72390"/>
                </a:lnTo>
                <a:lnTo>
                  <a:pt x="128536" y="63500"/>
                </a:lnTo>
                <a:close/>
              </a:path>
              <a:path w="220980" h="229870">
                <a:moveTo>
                  <a:pt x="180390" y="71120"/>
                </a:moveTo>
                <a:lnTo>
                  <a:pt x="171386" y="71120"/>
                </a:lnTo>
                <a:lnTo>
                  <a:pt x="171386" y="80010"/>
                </a:lnTo>
                <a:lnTo>
                  <a:pt x="180390" y="80010"/>
                </a:lnTo>
                <a:lnTo>
                  <a:pt x="180390" y="71120"/>
                </a:lnTo>
                <a:close/>
              </a:path>
              <a:path w="220980" h="229870">
                <a:moveTo>
                  <a:pt x="193916" y="71120"/>
                </a:moveTo>
                <a:lnTo>
                  <a:pt x="184911" y="71120"/>
                </a:lnTo>
                <a:lnTo>
                  <a:pt x="184911" y="80010"/>
                </a:lnTo>
                <a:lnTo>
                  <a:pt x="193916" y="80010"/>
                </a:lnTo>
                <a:lnTo>
                  <a:pt x="193916" y="71120"/>
                </a:lnTo>
                <a:close/>
              </a:path>
              <a:path w="220980" h="229870">
                <a:moveTo>
                  <a:pt x="207429" y="71120"/>
                </a:moveTo>
                <a:lnTo>
                  <a:pt x="198437" y="71120"/>
                </a:lnTo>
                <a:lnTo>
                  <a:pt x="198437" y="80010"/>
                </a:lnTo>
                <a:lnTo>
                  <a:pt x="207429" y="80010"/>
                </a:lnTo>
                <a:lnTo>
                  <a:pt x="207429" y="71120"/>
                </a:lnTo>
                <a:close/>
              </a:path>
              <a:path w="220980" h="229870">
                <a:moveTo>
                  <a:pt x="124472" y="54610"/>
                </a:moveTo>
                <a:lnTo>
                  <a:pt x="96507" y="54610"/>
                </a:lnTo>
                <a:lnTo>
                  <a:pt x="92443" y="58420"/>
                </a:lnTo>
                <a:lnTo>
                  <a:pt x="92443" y="72390"/>
                </a:lnTo>
                <a:lnTo>
                  <a:pt x="88861" y="73660"/>
                </a:lnTo>
                <a:lnTo>
                  <a:pt x="101472" y="73660"/>
                </a:lnTo>
                <a:lnTo>
                  <a:pt x="101472" y="63500"/>
                </a:lnTo>
                <a:lnTo>
                  <a:pt x="128536" y="63500"/>
                </a:lnTo>
                <a:lnTo>
                  <a:pt x="128536" y="58420"/>
                </a:lnTo>
                <a:lnTo>
                  <a:pt x="124472" y="54610"/>
                </a:lnTo>
                <a:close/>
              </a:path>
              <a:path w="220980" h="229870">
                <a:moveTo>
                  <a:pt x="146392" y="64770"/>
                </a:moveTo>
                <a:lnTo>
                  <a:pt x="141592" y="64770"/>
                </a:lnTo>
                <a:lnTo>
                  <a:pt x="139331" y="66040"/>
                </a:lnTo>
                <a:lnTo>
                  <a:pt x="132118" y="73660"/>
                </a:lnTo>
                <a:lnTo>
                  <a:pt x="155886" y="73660"/>
                </a:lnTo>
                <a:lnTo>
                  <a:pt x="148666" y="66040"/>
                </a:lnTo>
                <a:lnTo>
                  <a:pt x="146392" y="64770"/>
                </a:lnTo>
                <a:close/>
              </a:path>
              <a:path w="220980" h="229870">
                <a:moveTo>
                  <a:pt x="220979" y="10160"/>
                </a:moveTo>
                <a:lnTo>
                  <a:pt x="211988" y="10160"/>
                </a:lnTo>
                <a:lnTo>
                  <a:pt x="211988" y="33020"/>
                </a:lnTo>
                <a:lnTo>
                  <a:pt x="220979" y="33020"/>
                </a:lnTo>
                <a:lnTo>
                  <a:pt x="220979" y="10160"/>
                </a:lnTo>
                <a:close/>
              </a:path>
              <a:path w="220980" h="229870">
                <a:moveTo>
                  <a:pt x="33832" y="16510"/>
                </a:moveTo>
                <a:lnTo>
                  <a:pt x="18021" y="16510"/>
                </a:lnTo>
                <a:lnTo>
                  <a:pt x="18021" y="26670"/>
                </a:lnTo>
                <a:lnTo>
                  <a:pt x="33832" y="26670"/>
                </a:lnTo>
                <a:lnTo>
                  <a:pt x="33832" y="16510"/>
                </a:lnTo>
                <a:close/>
              </a:path>
              <a:path w="220980" h="229870">
                <a:moveTo>
                  <a:pt x="56375" y="16510"/>
                </a:moveTo>
                <a:lnTo>
                  <a:pt x="40589" y="16510"/>
                </a:lnTo>
                <a:lnTo>
                  <a:pt x="40589" y="26670"/>
                </a:lnTo>
                <a:lnTo>
                  <a:pt x="56375" y="26670"/>
                </a:lnTo>
                <a:lnTo>
                  <a:pt x="56375" y="16510"/>
                </a:lnTo>
                <a:close/>
              </a:path>
              <a:path w="220980" h="229870">
                <a:moveTo>
                  <a:pt x="202933" y="16510"/>
                </a:moveTo>
                <a:lnTo>
                  <a:pt x="187147" y="16510"/>
                </a:lnTo>
                <a:lnTo>
                  <a:pt x="187147" y="26670"/>
                </a:lnTo>
                <a:lnTo>
                  <a:pt x="202933" y="26670"/>
                </a:lnTo>
                <a:lnTo>
                  <a:pt x="202933" y="16510"/>
                </a:lnTo>
                <a:close/>
              </a:path>
            </a:pathLst>
          </a:custGeom>
          <a:solidFill>
            <a:srgbClr val="F9F9F9"/>
          </a:solidFill>
        </p:spPr>
        <p:txBody>
          <a:bodyPr wrap="square" lIns="0" tIns="0" rIns="0" bIns="0" rtlCol="0"/>
          <a:lstStyle/>
          <a:p/>
        </p:txBody>
      </p:sp>
      <p:sp>
        <p:nvSpPr>
          <p:cNvPr id="26" name="object 26"/>
          <p:cNvSpPr/>
          <p:nvPr/>
        </p:nvSpPr>
        <p:spPr>
          <a:xfrm>
            <a:off x="1741932" y="5370576"/>
            <a:ext cx="220979" cy="230504"/>
          </a:xfrm>
          <a:custGeom>
            <a:avLst/>
            <a:gdLst/>
            <a:ahLst/>
            <a:cxnLst/>
            <a:rect l="l" t="t" r="r" b="b"/>
            <a:pathLst>
              <a:path w="220980" h="230504">
                <a:moveTo>
                  <a:pt x="161798" y="147955"/>
                </a:moveTo>
                <a:lnTo>
                  <a:pt x="153924" y="147955"/>
                </a:lnTo>
                <a:lnTo>
                  <a:pt x="153924" y="209550"/>
                </a:lnTo>
                <a:lnTo>
                  <a:pt x="155463" y="217549"/>
                </a:lnTo>
                <a:lnTo>
                  <a:pt x="159670" y="224089"/>
                </a:lnTo>
                <a:lnTo>
                  <a:pt x="165925" y="228504"/>
                </a:lnTo>
                <a:lnTo>
                  <a:pt x="173609" y="230124"/>
                </a:lnTo>
                <a:lnTo>
                  <a:pt x="197231" y="230124"/>
                </a:lnTo>
                <a:lnTo>
                  <a:pt x="204934" y="228504"/>
                </a:lnTo>
                <a:lnTo>
                  <a:pt x="211232" y="224089"/>
                </a:lnTo>
                <a:lnTo>
                  <a:pt x="212659" y="221894"/>
                </a:lnTo>
                <a:lnTo>
                  <a:pt x="168529" y="221894"/>
                </a:lnTo>
                <a:lnTo>
                  <a:pt x="164084" y="218465"/>
                </a:lnTo>
                <a:lnTo>
                  <a:pt x="162560" y="213614"/>
                </a:lnTo>
                <a:lnTo>
                  <a:pt x="191643" y="213614"/>
                </a:lnTo>
                <a:lnTo>
                  <a:pt x="193294" y="211836"/>
                </a:lnTo>
                <a:lnTo>
                  <a:pt x="193294" y="205486"/>
                </a:lnTo>
                <a:lnTo>
                  <a:pt x="161798" y="205486"/>
                </a:lnTo>
                <a:lnTo>
                  <a:pt x="161798" y="164337"/>
                </a:lnTo>
                <a:lnTo>
                  <a:pt x="193294" y="164337"/>
                </a:lnTo>
                <a:lnTo>
                  <a:pt x="193294" y="157987"/>
                </a:lnTo>
                <a:lnTo>
                  <a:pt x="191643" y="156083"/>
                </a:lnTo>
                <a:lnTo>
                  <a:pt x="161798" y="156083"/>
                </a:lnTo>
                <a:lnTo>
                  <a:pt x="161798" y="147955"/>
                </a:lnTo>
                <a:close/>
              </a:path>
              <a:path w="220980" h="230504">
                <a:moveTo>
                  <a:pt x="217043" y="147955"/>
                </a:moveTo>
                <a:lnTo>
                  <a:pt x="209169" y="147955"/>
                </a:lnTo>
                <a:lnTo>
                  <a:pt x="209169" y="216408"/>
                </a:lnTo>
                <a:lnTo>
                  <a:pt x="203835" y="221894"/>
                </a:lnTo>
                <a:lnTo>
                  <a:pt x="212659" y="221894"/>
                </a:lnTo>
                <a:lnTo>
                  <a:pt x="215483" y="217549"/>
                </a:lnTo>
                <a:lnTo>
                  <a:pt x="217043" y="209550"/>
                </a:lnTo>
                <a:lnTo>
                  <a:pt x="217043" y="147955"/>
                </a:lnTo>
                <a:close/>
              </a:path>
              <a:path w="220980" h="230504">
                <a:moveTo>
                  <a:pt x="193294" y="164337"/>
                </a:moveTo>
                <a:lnTo>
                  <a:pt x="185419" y="164337"/>
                </a:lnTo>
                <a:lnTo>
                  <a:pt x="185419" y="205486"/>
                </a:lnTo>
                <a:lnTo>
                  <a:pt x="193294" y="205486"/>
                </a:lnTo>
                <a:lnTo>
                  <a:pt x="193294" y="164337"/>
                </a:lnTo>
                <a:close/>
              </a:path>
              <a:path w="220980" h="230504">
                <a:moveTo>
                  <a:pt x="177545" y="189103"/>
                </a:moveTo>
                <a:lnTo>
                  <a:pt x="169672" y="189103"/>
                </a:lnTo>
                <a:lnTo>
                  <a:pt x="169672" y="197231"/>
                </a:lnTo>
                <a:lnTo>
                  <a:pt x="177545" y="197231"/>
                </a:lnTo>
                <a:lnTo>
                  <a:pt x="177545" y="189103"/>
                </a:lnTo>
                <a:close/>
              </a:path>
              <a:path w="220980" h="230504">
                <a:moveTo>
                  <a:pt x="177545" y="172593"/>
                </a:moveTo>
                <a:lnTo>
                  <a:pt x="169672" y="172593"/>
                </a:lnTo>
                <a:lnTo>
                  <a:pt x="169672" y="180848"/>
                </a:lnTo>
                <a:lnTo>
                  <a:pt x="177545" y="180848"/>
                </a:lnTo>
                <a:lnTo>
                  <a:pt x="177545" y="172593"/>
                </a:lnTo>
                <a:close/>
              </a:path>
              <a:path w="220980" h="230504">
                <a:moveTo>
                  <a:pt x="219201" y="119126"/>
                </a:moveTo>
                <a:lnTo>
                  <a:pt x="151637" y="119126"/>
                </a:lnTo>
                <a:lnTo>
                  <a:pt x="149860" y="121031"/>
                </a:lnTo>
                <a:lnTo>
                  <a:pt x="149860" y="146050"/>
                </a:lnTo>
                <a:lnTo>
                  <a:pt x="151637" y="147955"/>
                </a:lnTo>
                <a:lnTo>
                  <a:pt x="219201" y="147955"/>
                </a:lnTo>
                <a:lnTo>
                  <a:pt x="220980" y="146050"/>
                </a:lnTo>
                <a:lnTo>
                  <a:pt x="220980" y="139700"/>
                </a:lnTo>
                <a:lnTo>
                  <a:pt x="157861" y="139700"/>
                </a:lnTo>
                <a:lnTo>
                  <a:pt x="157861" y="127381"/>
                </a:lnTo>
                <a:lnTo>
                  <a:pt x="220980" y="127381"/>
                </a:lnTo>
                <a:lnTo>
                  <a:pt x="220980" y="121031"/>
                </a:lnTo>
                <a:lnTo>
                  <a:pt x="219201" y="119126"/>
                </a:lnTo>
                <a:close/>
              </a:path>
              <a:path w="220980" h="230504">
                <a:moveTo>
                  <a:pt x="220980" y="127381"/>
                </a:moveTo>
                <a:lnTo>
                  <a:pt x="213106" y="127381"/>
                </a:lnTo>
                <a:lnTo>
                  <a:pt x="213106" y="139700"/>
                </a:lnTo>
                <a:lnTo>
                  <a:pt x="220980" y="139700"/>
                </a:lnTo>
                <a:lnTo>
                  <a:pt x="220980" y="127381"/>
                </a:lnTo>
                <a:close/>
              </a:path>
              <a:path w="220980" h="230504">
                <a:moveTo>
                  <a:pt x="106553" y="115062"/>
                </a:moveTo>
                <a:lnTo>
                  <a:pt x="98679" y="115062"/>
                </a:lnTo>
                <a:lnTo>
                  <a:pt x="98679" y="222745"/>
                </a:lnTo>
                <a:lnTo>
                  <a:pt x="105663" y="230124"/>
                </a:lnTo>
                <a:lnTo>
                  <a:pt x="123190" y="230124"/>
                </a:lnTo>
                <a:lnTo>
                  <a:pt x="130175" y="222745"/>
                </a:lnTo>
                <a:lnTo>
                  <a:pt x="130175" y="221894"/>
                </a:lnTo>
                <a:lnTo>
                  <a:pt x="110109" y="221894"/>
                </a:lnTo>
                <a:lnTo>
                  <a:pt x="106553" y="218224"/>
                </a:lnTo>
                <a:lnTo>
                  <a:pt x="106553" y="147955"/>
                </a:lnTo>
                <a:lnTo>
                  <a:pt x="130175" y="147955"/>
                </a:lnTo>
                <a:lnTo>
                  <a:pt x="130175" y="139700"/>
                </a:lnTo>
                <a:lnTo>
                  <a:pt x="106553" y="139700"/>
                </a:lnTo>
                <a:lnTo>
                  <a:pt x="106553" y="115062"/>
                </a:lnTo>
                <a:close/>
              </a:path>
              <a:path w="220980" h="230504">
                <a:moveTo>
                  <a:pt x="130175" y="147955"/>
                </a:moveTo>
                <a:lnTo>
                  <a:pt x="122300" y="147955"/>
                </a:lnTo>
                <a:lnTo>
                  <a:pt x="122300" y="218224"/>
                </a:lnTo>
                <a:lnTo>
                  <a:pt x="118744" y="221894"/>
                </a:lnTo>
                <a:lnTo>
                  <a:pt x="130175" y="221894"/>
                </a:lnTo>
                <a:lnTo>
                  <a:pt x="130175" y="147955"/>
                </a:lnTo>
                <a:close/>
              </a:path>
              <a:path w="220980" h="230504">
                <a:moveTo>
                  <a:pt x="130175" y="115062"/>
                </a:moveTo>
                <a:lnTo>
                  <a:pt x="122300" y="115062"/>
                </a:lnTo>
                <a:lnTo>
                  <a:pt x="122300" y="139700"/>
                </a:lnTo>
                <a:lnTo>
                  <a:pt x="130175" y="139700"/>
                </a:lnTo>
                <a:lnTo>
                  <a:pt x="130175" y="115062"/>
                </a:lnTo>
                <a:close/>
              </a:path>
              <a:path w="220980" h="230504">
                <a:moveTo>
                  <a:pt x="132334" y="82168"/>
                </a:moveTo>
                <a:lnTo>
                  <a:pt x="96519" y="82168"/>
                </a:lnTo>
                <a:lnTo>
                  <a:pt x="94742" y="84074"/>
                </a:lnTo>
                <a:lnTo>
                  <a:pt x="94742" y="113284"/>
                </a:lnTo>
                <a:lnTo>
                  <a:pt x="96519" y="115062"/>
                </a:lnTo>
                <a:lnTo>
                  <a:pt x="132334" y="115062"/>
                </a:lnTo>
                <a:lnTo>
                  <a:pt x="134112" y="113284"/>
                </a:lnTo>
                <a:lnTo>
                  <a:pt x="134112" y="106807"/>
                </a:lnTo>
                <a:lnTo>
                  <a:pt x="102616" y="106807"/>
                </a:lnTo>
                <a:lnTo>
                  <a:pt x="102616" y="90424"/>
                </a:lnTo>
                <a:lnTo>
                  <a:pt x="134112" y="90424"/>
                </a:lnTo>
                <a:lnTo>
                  <a:pt x="134112" y="84074"/>
                </a:lnTo>
                <a:lnTo>
                  <a:pt x="132334" y="82168"/>
                </a:lnTo>
                <a:close/>
              </a:path>
              <a:path w="220980" h="230504">
                <a:moveTo>
                  <a:pt x="134112" y="90424"/>
                </a:moveTo>
                <a:lnTo>
                  <a:pt x="126237" y="90424"/>
                </a:lnTo>
                <a:lnTo>
                  <a:pt x="126237" y="106807"/>
                </a:lnTo>
                <a:lnTo>
                  <a:pt x="134112" y="106807"/>
                </a:lnTo>
                <a:lnTo>
                  <a:pt x="134112" y="90424"/>
                </a:lnTo>
                <a:close/>
              </a:path>
              <a:path w="220980" h="230504">
                <a:moveTo>
                  <a:pt x="59181" y="115062"/>
                </a:moveTo>
                <a:lnTo>
                  <a:pt x="51307" y="115062"/>
                </a:lnTo>
                <a:lnTo>
                  <a:pt x="51307" y="222745"/>
                </a:lnTo>
                <a:lnTo>
                  <a:pt x="58293" y="230124"/>
                </a:lnTo>
                <a:lnTo>
                  <a:pt x="75818" y="230124"/>
                </a:lnTo>
                <a:lnTo>
                  <a:pt x="82804" y="222745"/>
                </a:lnTo>
                <a:lnTo>
                  <a:pt x="82804" y="221894"/>
                </a:lnTo>
                <a:lnTo>
                  <a:pt x="62737" y="221894"/>
                </a:lnTo>
                <a:lnTo>
                  <a:pt x="59181" y="218224"/>
                </a:lnTo>
                <a:lnTo>
                  <a:pt x="59181" y="147955"/>
                </a:lnTo>
                <a:lnTo>
                  <a:pt x="82804" y="147955"/>
                </a:lnTo>
                <a:lnTo>
                  <a:pt x="82804" y="139700"/>
                </a:lnTo>
                <a:lnTo>
                  <a:pt x="59181" y="139700"/>
                </a:lnTo>
                <a:lnTo>
                  <a:pt x="59181" y="115062"/>
                </a:lnTo>
                <a:close/>
              </a:path>
              <a:path w="220980" h="230504">
                <a:moveTo>
                  <a:pt x="82804" y="147955"/>
                </a:moveTo>
                <a:lnTo>
                  <a:pt x="74930" y="147955"/>
                </a:lnTo>
                <a:lnTo>
                  <a:pt x="74930" y="218224"/>
                </a:lnTo>
                <a:lnTo>
                  <a:pt x="71374" y="221894"/>
                </a:lnTo>
                <a:lnTo>
                  <a:pt x="82804" y="221894"/>
                </a:lnTo>
                <a:lnTo>
                  <a:pt x="82804" y="147955"/>
                </a:lnTo>
                <a:close/>
              </a:path>
              <a:path w="220980" h="230504">
                <a:moveTo>
                  <a:pt x="82804" y="115062"/>
                </a:moveTo>
                <a:lnTo>
                  <a:pt x="74930" y="115062"/>
                </a:lnTo>
                <a:lnTo>
                  <a:pt x="74930" y="139700"/>
                </a:lnTo>
                <a:lnTo>
                  <a:pt x="82804" y="139700"/>
                </a:lnTo>
                <a:lnTo>
                  <a:pt x="82804" y="115062"/>
                </a:lnTo>
                <a:close/>
              </a:path>
              <a:path w="220980" h="230504">
                <a:moveTo>
                  <a:pt x="85090" y="82168"/>
                </a:moveTo>
                <a:lnTo>
                  <a:pt x="49149" y="82168"/>
                </a:lnTo>
                <a:lnTo>
                  <a:pt x="47370" y="84074"/>
                </a:lnTo>
                <a:lnTo>
                  <a:pt x="47370" y="113284"/>
                </a:lnTo>
                <a:lnTo>
                  <a:pt x="49149" y="115062"/>
                </a:lnTo>
                <a:lnTo>
                  <a:pt x="85090" y="115062"/>
                </a:lnTo>
                <a:lnTo>
                  <a:pt x="86868" y="113284"/>
                </a:lnTo>
                <a:lnTo>
                  <a:pt x="86868" y="106807"/>
                </a:lnTo>
                <a:lnTo>
                  <a:pt x="55244" y="106807"/>
                </a:lnTo>
                <a:lnTo>
                  <a:pt x="55244" y="90424"/>
                </a:lnTo>
                <a:lnTo>
                  <a:pt x="86868" y="90424"/>
                </a:lnTo>
                <a:lnTo>
                  <a:pt x="86868" y="84074"/>
                </a:lnTo>
                <a:lnTo>
                  <a:pt x="85090" y="82168"/>
                </a:lnTo>
                <a:close/>
              </a:path>
              <a:path w="220980" h="230504">
                <a:moveTo>
                  <a:pt x="86868" y="90424"/>
                </a:moveTo>
                <a:lnTo>
                  <a:pt x="78867" y="90424"/>
                </a:lnTo>
                <a:lnTo>
                  <a:pt x="78867" y="106807"/>
                </a:lnTo>
                <a:lnTo>
                  <a:pt x="86868" y="106807"/>
                </a:lnTo>
                <a:lnTo>
                  <a:pt x="86868" y="90424"/>
                </a:lnTo>
                <a:close/>
              </a:path>
              <a:path w="220980" h="230504">
                <a:moveTo>
                  <a:pt x="11811" y="115062"/>
                </a:moveTo>
                <a:lnTo>
                  <a:pt x="3937" y="115062"/>
                </a:lnTo>
                <a:lnTo>
                  <a:pt x="3937" y="222745"/>
                </a:lnTo>
                <a:lnTo>
                  <a:pt x="11049" y="230124"/>
                </a:lnTo>
                <a:lnTo>
                  <a:pt x="28448" y="230124"/>
                </a:lnTo>
                <a:lnTo>
                  <a:pt x="35560" y="222745"/>
                </a:lnTo>
                <a:lnTo>
                  <a:pt x="35560" y="221894"/>
                </a:lnTo>
                <a:lnTo>
                  <a:pt x="15367" y="221894"/>
                </a:lnTo>
                <a:lnTo>
                  <a:pt x="11811" y="218224"/>
                </a:lnTo>
                <a:lnTo>
                  <a:pt x="11811" y="147955"/>
                </a:lnTo>
                <a:lnTo>
                  <a:pt x="35560" y="147955"/>
                </a:lnTo>
                <a:lnTo>
                  <a:pt x="35560" y="139700"/>
                </a:lnTo>
                <a:lnTo>
                  <a:pt x="11811" y="139700"/>
                </a:lnTo>
                <a:lnTo>
                  <a:pt x="11811" y="115062"/>
                </a:lnTo>
                <a:close/>
              </a:path>
              <a:path w="220980" h="230504">
                <a:moveTo>
                  <a:pt x="35560" y="147955"/>
                </a:moveTo>
                <a:lnTo>
                  <a:pt x="27559" y="147955"/>
                </a:lnTo>
                <a:lnTo>
                  <a:pt x="27559" y="218224"/>
                </a:lnTo>
                <a:lnTo>
                  <a:pt x="24130" y="221894"/>
                </a:lnTo>
                <a:lnTo>
                  <a:pt x="35560" y="221894"/>
                </a:lnTo>
                <a:lnTo>
                  <a:pt x="35560" y="147955"/>
                </a:lnTo>
                <a:close/>
              </a:path>
              <a:path w="220980" h="230504">
                <a:moveTo>
                  <a:pt x="35560" y="115062"/>
                </a:moveTo>
                <a:lnTo>
                  <a:pt x="27559" y="115062"/>
                </a:lnTo>
                <a:lnTo>
                  <a:pt x="27559" y="139700"/>
                </a:lnTo>
                <a:lnTo>
                  <a:pt x="35560" y="139700"/>
                </a:lnTo>
                <a:lnTo>
                  <a:pt x="35560" y="115062"/>
                </a:lnTo>
                <a:close/>
              </a:path>
              <a:path w="220980" h="230504">
                <a:moveTo>
                  <a:pt x="37718" y="82168"/>
                </a:moveTo>
                <a:lnTo>
                  <a:pt x="1778" y="82168"/>
                </a:lnTo>
                <a:lnTo>
                  <a:pt x="0" y="84074"/>
                </a:lnTo>
                <a:lnTo>
                  <a:pt x="0" y="113284"/>
                </a:lnTo>
                <a:lnTo>
                  <a:pt x="1778" y="115062"/>
                </a:lnTo>
                <a:lnTo>
                  <a:pt x="37718" y="115062"/>
                </a:lnTo>
                <a:lnTo>
                  <a:pt x="39497" y="113284"/>
                </a:lnTo>
                <a:lnTo>
                  <a:pt x="39497" y="106807"/>
                </a:lnTo>
                <a:lnTo>
                  <a:pt x="7874" y="106807"/>
                </a:lnTo>
                <a:lnTo>
                  <a:pt x="7874" y="90424"/>
                </a:lnTo>
                <a:lnTo>
                  <a:pt x="39497" y="90424"/>
                </a:lnTo>
                <a:lnTo>
                  <a:pt x="39497" y="84074"/>
                </a:lnTo>
                <a:lnTo>
                  <a:pt x="37718" y="82168"/>
                </a:lnTo>
                <a:close/>
              </a:path>
              <a:path w="220980" h="230504">
                <a:moveTo>
                  <a:pt x="39497" y="90424"/>
                </a:moveTo>
                <a:lnTo>
                  <a:pt x="31623" y="90424"/>
                </a:lnTo>
                <a:lnTo>
                  <a:pt x="31623" y="106807"/>
                </a:lnTo>
                <a:lnTo>
                  <a:pt x="39497" y="106807"/>
                </a:lnTo>
                <a:lnTo>
                  <a:pt x="39497" y="90424"/>
                </a:lnTo>
                <a:close/>
              </a:path>
              <a:path w="220980" h="230504">
                <a:moveTo>
                  <a:pt x="20828" y="36703"/>
                </a:moveTo>
                <a:lnTo>
                  <a:pt x="18668" y="36703"/>
                </a:lnTo>
                <a:lnTo>
                  <a:pt x="17144" y="37973"/>
                </a:lnTo>
                <a:lnTo>
                  <a:pt x="16129" y="38862"/>
                </a:lnTo>
                <a:lnTo>
                  <a:pt x="7874" y="46736"/>
                </a:lnTo>
                <a:lnTo>
                  <a:pt x="7874" y="65278"/>
                </a:lnTo>
                <a:lnTo>
                  <a:pt x="13969" y="69850"/>
                </a:lnTo>
                <a:lnTo>
                  <a:pt x="25400" y="69850"/>
                </a:lnTo>
                <a:lnTo>
                  <a:pt x="31623" y="65278"/>
                </a:lnTo>
                <a:lnTo>
                  <a:pt x="31623" y="61721"/>
                </a:lnTo>
                <a:lnTo>
                  <a:pt x="16891" y="61721"/>
                </a:lnTo>
                <a:lnTo>
                  <a:pt x="15748" y="58293"/>
                </a:lnTo>
                <a:lnTo>
                  <a:pt x="15748" y="52705"/>
                </a:lnTo>
                <a:lnTo>
                  <a:pt x="17653" y="49530"/>
                </a:lnTo>
                <a:lnTo>
                  <a:pt x="19685" y="46990"/>
                </a:lnTo>
                <a:lnTo>
                  <a:pt x="31623" y="46990"/>
                </a:lnTo>
                <a:lnTo>
                  <a:pt x="31623" y="46736"/>
                </a:lnTo>
                <a:lnTo>
                  <a:pt x="23241" y="38862"/>
                </a:lnTo>
                <a:lnTo>
                  <a:pt x="22351" y="37973"/>
                </a:lnTo>
                <a:lnTo>
                  <a:pt x="20828" y="36703"/>
                </a:lnTo>
                <a:close/>
              </a:path>
              <a:path w="220980" h="230504">
                <a:moveTo>
                  <a:pt x="31623" y="46990"/>
                </a:moveTo>
                <a:lnTo>
                  <a:pt x="19685" y="46990"/>
                </a:lnTo>
                <a:lnTo>
                  <a:pt x="21717" y="49403"/>
                </a:lnTo>
                <a:lnTo>
                  <a:pt x="23622" y="52705"/>
                </a:lnTo>
                <a:lnTo>
                  <a:pt x="23622" y="58293"/>
                </a:lnTo>
                <a:lnTo>
                  <a:pt x="22606" y="61721"/>
                </a:lnTo>
                <a:lnTo>
                  <a:pt x="31623" y="61721"/>
                </a:lnTo>
                <a:lnTo>
                  <a:pt x="31623" y="46990"/>
                </a:lnTo>
                <a:close/>
              </a:path>
              <a:path w="220980" h="230504">
                <a:moveTo>
                  <a:pt x="185419" y="0"/>
                </a:moveTo>
                <a:lnTo>
                  <a:pt x="177545" y="0"/>
                </a:lnTo>
                <a:lnTo>
                  <a:pt x="177545" y="4064"/>
                </a:lnTo>
                <a:lnTo>
                  <a:pt x="92456" y="4064"/>
                </a:lnTo>
                <a:lnTo>
                  <a:pt x="90805" y="5968"/>
                </a:lnTo>
                <a:lnTo>
                  <a:pt x="90805" y="12318"/>
                </a:lnTo>
                <a:lnTo>
                  <a:pt x="177545" y="12318"/>
                </a:lnTo>
                <a:lnTo>
                  <a:pt x="177545" y="36957"/>
                </a:lnTo>
                <a:lnTo>
                  <a:pt x="90805" y="36957"/>
                </a:lnTo>
                <a:lnTo>
                  <a:pt x="90805" y="43307"/>
                </a:lnTo>
                <a:lnTo>
                  <a:pt x="92456" y="45212"/>
                </a:lnTo>
                <a:lnTo>
                  <a:pt x="177545" y="45212"/>
                </a:lnTo>
                <a:lnTo>
                  <a:pt x="177545" y="49276"/>
                </a:lnTo>
                <a:lnTo>
                  <a:pt x="185419" y="49276"/>
                </a:lnTo>
                <a:lnTo>
                  <a:pt x="185419" y="41148"/>
                </a:lnTo>
                <a:lnTo>
                  <a:pt x="220980" y="41148"/>
                </a:lnTo>
                <a:lnTo>
                  <a:pt x="220980" y="32893"/>
                </a:lnTo>
                <a:lnTo>
                  <a:pt x="185419" y="32893"/>
                </a:lnTo>
                <a:lnTo>
                  <a:pt x="185419" y="16510"/>
                </a:lnTo>
                <a:lnTo>
                  <a:pt x="220980" y="16510"/>
                </a:lnTo>
                <a:lnTo>
                  <a:pt x="220980" y="8255"/>
                </a:lnTo>
                <a:lnTo>
                  <a:pt x="185419" y="8255"/>
                </a:lnTo>
                <a:lnTo>
                  <a:pt x="185419" y="0"/>
                </a:lnTo>
                <a:close/>
              </a:path>
              <a:path w="220980" h="230504">
                <a:moveTo>
                  <a:pt x="220980" y="41148"/>
                </a:moveTo>
                <a:lnTo>
                  <a:pt x="213106" y="41148"/>
                </a:lnTo>
                <a:lnTo>
                  <a:pt x="213106" y="49276"/>
                </a:lnTo>
                <a:lnTo>
                  <a:pt x="220980" y="49276"/>
                </a:lnTo>
                <a:lnTo>
                  <a:pt x="220980" y="41148"/>
                </a:lnTo>
                <a:close/>
              </a:path>
              <a:path w="220980" h="230504">
                <a:moveTo>
                  <a:pt x="98679" y="12318"/>
                </a:moveTo>
                <a:lnTo>
                  <a:pt x="73787" y="12318"/>
                </a:lnTo>
                <a:lnTo>
                  <a:pt x="69468" y="15748"/>
                </a:lnTo>
                <a:lnTo>
                  <a:pt x="67818" y="20574"/>
                </a:lnTo>
                <a:lnTo>
                  <a:pt x="90805" y="20574"/>
                </a:lnTo>
                <a:lnTo>
                  <a:pt x="90805" y="28702"/>
                </a:lnTo>
                <a:lnTo>
                  <a:pt x="67818" y="28702"/>
                </a:lnTo>
                <a:lnTo>
                  <a:pt x="69468" y="33528"/>
                </a:lnTo>
                <a:lnTo>
                  <a:pt x="73787" y="36957"/>
                </a:lnTo>
                <a:lnTo>
                  <a:pt x="98679" y="36957"/>
                </a:lnTo>
                <a:lnTo>
                  <a:pt x="98679" y="12318"/>
                </a:lnTo>
                <a:close/>
              </a:path>
              <a:path w="220980" h="230504">
                <a:moveTo>
                  <a:pt x="220980" y="16510"/>
                </a:moveTo>
                <a:lnTo>
                  <a:pt x="213106" y="16510"/>
                </a:lnTo>
                <a:lnTo>
                  <a:pt x="213106" y="32893"/>
                </a:lnTo>
                <a:lnTo>
                  <a:pt x="220980" y="32893"/>
                </a:lnTo>
                <a:lnTo>
                  <a:pt x="220980" y="16510"/>
                </a:lnTo>
                <a:close/>
              </a:path>
              <a:path w="220980" h="230504">
                <a:moveTo>
                  <a:pt x="76707" y="20574"/>
                </a:moveTo>
                <a:lnTo>
                  <a:pt x="19685" y="20574"/>
                </a:lnTo>
                <a:lnTo>
                  <a:pt x="19685" y="28702"/>
                </a:lnTo>
                <a:lnTo>
                  <a:pt x="76707" y="28702"/>
                </a:lnTo>
                <a:lnTo>
                  <a:pt x="74930" y="26924"/>
                </a:lnTo>
                <a:lnTo>
                  <a:pt x="74930" y="22352"/>
                </a:lnTo>
                <a:lnTo>
                  <a:pt x="76707" y="20574"/>
                </a:lnTo>
                <a:close/>
              </a:path>
              <a:path w="220980" h="230504">
                <a:moveTo>
                  <a:pt x="157861" y="12318"/>
                </a:moveTo>
                <a:lnTo>
                  <a:pt x="149987" y="12318"/>
                </a:lnTo>
                <a:lnTo>
                  <a:pt x="149987" y="28702"/>
                </a:lnTo>
                <a:lnTo>
                  <a:pt x="157861" y="28702"/>
                </a:lnTo>
                <a:lnTo>
                  <a:pt x="157861" y="12318"/>
                </a:lnTo>
                <a:close/>
              </a:path>
              <a:path w="220980" h="230504">
                <a:moveTo>
                  <a:pt x="118363" y="12318"/>
                </a:moveTo>
                <a:lnTo>
                  <a:pt x="110490" y="12318"/>
                </a:lnTo>
                <a:lnTo>
                  <a:pt x="110490" y="24637"/>
                </a:lnTo>
                <a:lnTo>
                  <a:pt x="118363" y="24637"/>
                </a:lnTo>
                <a:lnTo>
                  <a:pt x="118363" y="12318"/>
                </a:lnTo>
                <a:close/>
              </a:path>
              <a:path w="220980" h="230504">
                <a:moveTo>
                  <a:pt x="138049" y="12318"/>
                </a:moveTo>
                <a:lnTo>
                  <a:pt x="130175" y="12318"/>
                </a:lnTo>
                <a:lnTo>
                  <a:pt x="130175" y="24637"/>
                </a:lnTo>
                <a:lnTo>
                  <a:pt x="138049" y="24637"/>
                </a:lnTo>
                <a:lnTo>
                  <a:pt x="138049" y="12318"/>
                </a:lnTo>
                <a:close/>
              </a:path>
              <a:path w="220980" h="230504">
                <a:moveTo>
                  <a:pt x="220980" y="0"/>
                </a:moveTo>
                <a:lnTo>
                  <a:pt x="213106" y="0"/>
                </a:lnTo>
                <a:lnTo>
                  <a:pt x="213106" y="8255"/>
                </a:lnTo>
                <a:lnTo>
                  <a:pt x="220980" y="8255"/>
                </a:lnTo>
                <a:lnTo>
                  <a:pt x="220980" y="0"/>
                </a:lnTo>
                <a:close/>
              </a:path>
            </a:pathLst>
          </a:custGeom>
          <a:solidFill>
            <a:srgbClr val="F9F9F9"/>
          </a:solidFill>
        </p:spPr>
        <p:txBody>
          <a:bodyPr wrap="square" lIns="0" tIns="0" rIns="0" bIns="0" rtlCol="0"/>
          <a:lstStyle/>
          <a:p/>
        </p:txBody>
      </p:sp>
      <p:sp>
        <p:nvSpPr>
          <p:cNvPr id="27" name="object 27"/>
          <p:cNvSpPr/>
          <p:nvPr/>
        </p:nvSpPr>
        <p:spPr>
          <a:xfrm>
            <a:off x="2833116" y="5370576"/>
            <a:ext cx="220979" cy="230504"/>
          </a:xfrm>
          <a:custGeom>
            <a:avLst/>
            <a:gdLst/>
            <a:ahLst/>
            <a:cxnLst/>
            <a:rect l="l" t="t" r="r" b="b"/>
            <a:pathLst>
              <a:path w="220980" h="230504">
                <a:moveTo>
                  <a:pt x="197484" y="205612"/>
                </a:moveTo>
                <a:lnTo>
                  <a:pt x="23367" y="205612"/>
                </a:lnTo>
                <a:lnTo>
                  <a:pt x="23367" y="228574"/>
                </a:lnTo>
                <a:lnTo>
                  <a:pt x="25018" y="230124"/>
                </a:lnTo>
                <a:lnTo>
                  <a:pt x="28701" y="230124"/>
                </a:lnTo>
                <a:lnTo>
                  <a:pt x="30225" y="228574"/>
                </a:lnTo>
                <a:lnTo>
                  <a:pt x="30225" y="206375"/>
                </a:lnTo>
                <a:lnTo>
                  <a:pt x="197484" y="206375"/>
                </a:lnTo>
                <a:lnTo>
                  <a:pt x="197484" y="205612"/>
                </a:lnTo>
                <a:close/>
              </a:path>
              <a:path w="220980" h="230504">
                <a:moveTo>
                  <a:pt x="197484" y="206375"/>
                </a:moveTo>
                <a:lnTo>
                  <a:pt x="190753" y="206375"/>
                </a:lnTo>
                <a:lnTo>
                  <a:pt x="190753" y="228574"/>
                </a:lnTo>
                <a:lnTo>
                  <a:pt x="192277" y="230124"/>
                </a:lnTo>
                <a:lnTo>
                  <a:pt x="195960" y="230124"/>
                </a:lnTo>
                <a:lnTo>
                  <a:pt x="197484" y="228574"/>
                </a:lnTo>
                <a:lnTo>
                  <a:pt x="197484" y="206375"/>
                </a:lnTo>
                <a:close/>
              </a:path>
              <a:path w="220980" h="230504">
                <a:moveTo>
                  <a:pt x="29971" y="31496"/>
                </a:moveTo>
                <a:lnTo>
                  <a:pt x="23113" y="31496"/>
                </a:lnTo>
                <a:lnTo>
                  <a:pt x="23113" y="198628"/>
                </a:lnTo>
                <a:lnTo>
                  <a:pt x="1523" y="198628"/>
                </a:lnTo>
                <a:lnTo>
                  <a:pt x="0" y="200152"/>
                </a:lnTo>
                <a:lnTo>
                  <a:pt x="0" y="204089"/>
                </a:lnTo>
                <a:lnTo>
                  <a:pt x="1523" y="205612"/>
                </a:lnTo>
                <a:lnTo>
                  <a:pt x="219456" y="205612"/>
                </a:lnTo>
                <a:lnTo>
                  <a:pt x="220979" y="204089"/>
                </a:lnTo>
                <a:lnTo>
                  <a:pt x="220979" y="200152"/>
                </a:lnTo>
                <a:lnTo>
                  <a:pt x="219710" y="198882"/>
                </a:lnTo>
                <a:lnTo>
                  <a:pt x="29971" y="198882"/>
                </a:lnTo>
                <a:lnTo>
                  <a:pt x="29971" y="144653"/>
                </a:lnTo>
                <a:lnTo>
                  <a:pt x="197484" y="144653"/>
                </a:lnTo>
                <a:lnTo>
                  <a:pt x="197484" y="142112"/>
                </a:lnTo>
                <a:lnTo>
                  <a:pt x="29971" y="142112"/>
                </a:lnTo>
                <a:lnTo>
                  <a:pt x="29971" y="87884"/>
                </a:lnTo>
                <a:lnTo>
                  <a:pt x="197484" y="87884"/>
                </a:lnTo>
                <a:lnTo>
                  <a:pt x="197484" y="85471"/>
                </a:lnTo>
                <a:lnTo>
                  <a:pt x="29971" y="85471"/>
                </a:lnTo>
                <a:lnTo>
                  <a:pt x="29971" y="31496"/>
                </a:lnTo>
                <a:close/>
              </a:path>
              <a:path w="220980" h="230504">
                <a:moveTo>
                  <a:pt x="84454" y="144653"/>
                </a:moveTo>
                <a:lnTo>
                  <a:pt x="82168" y="144653"/>
                </a:lnTo>
                <a:lnTo>
                  <a:pt x="82168" y="198882"/>
                </a:lnTo>
                <a:lnTo>
                  <a:pt x="84454" y="198882"/>
                </a:lnTo>
                <a:lnTo>
                  <a:pt x="84454" y="144653"/>
                </a:lnTo>
                <a:close/>
              </a:path>
              <a:path w="220980" h="230504">
                <a:moveTo>
                  <a:pt x="138810" y="144653"/>
                </a:moveTo>
                <a:lnTo>
                  <a:pt x="136397" y="144653"/>
                </a:lnTo>
                <a:lnTo>
                  <a:pt x="136397" y="198882"/>
                </a:lnTo>
                <a:lnTo>
                  <a:pt x="138810" y="198882"/>
                </a:lnTo>
                <a:lnTo>
                  <a:pt x="138810" y="144653"/>
                </a:lnTo>
                <a:close/>
              </a:path>
              <a:path w="220980" h="230504">
                <a:moveTo>
                  <a:pt x="197484" y="144653"/>
                </a:moveTo>
                <a:lnTo>
                  <a:pt x="190753" y="144653"/>
                </a:lnTo>
                <a:lnTo>
                  <a:pt x="190753" y="198882"/>
                </a:lnTo>
                <a:lnTo>
                  <a:pt x="219710" y="198882"/>
                </a:lnTo>
                <a:lnTo>
                  <a:pt x="219456" y="198628"/>
                </a:lnTo>
                <a:lnTo>
                  <a:pt x="197484" y="198628"/>
                </a:lnTo>
                <a:lnTo>
                  <a:pt x="197484" y="144653"/>
                </a:lnTo>
                <a:close/>
              </a:path>
              <a:path w="220980" h="230504">
                <a:moveTo>
                  <a:pt x="76834" y="149860"/>
                </a:moveTo>
                <a:lnTo>
                  <a:pt x="34035" y="149860"/>
                </a:lnTo>
                <a:lnTo>
                  <a:pt x="34035" y="194437"/>
                </a:lnTo>
                <a:lnTo>
                  <a:pt x="76834" y="194437"/>
                </a:lnTo>
                <a:lnTo>
                  <a:pt x="76834" y="149860"/>
                </a:lnTo>
                <a:close/>
              </a:path>
              <a:path w="220980" h="230504">
                <a:moveTo>
                  <a:pt x="84454" y="87884"/>
                </a:moveTo>
                <a:lnTo>
                  <a:pt x="82168" y="87884"/>
                </a:lnTo>
                <a:lnTo>
                  <a:pt x="82168" y="142112"/>
                </a:lnTo>
                <a:lnTo>
                  <a:pt x="84454" y="142112"/>
                </a:lnTo>
                <a:lnTo>
                  <a:pt x="84454" y="87884"/>
                </a:lnTo>
                <a:close/>
              </a:path>
              <a:path w="220980" h="230504">
                <a:moveTo>
                  <a:pt x="138810" y="87884"/>
                </a:moveTo>
                <a:lnTo>
                  <a:pt x="136397" y="87884"/>
                </a:lnTo>
                <a:lnTo>
                  <a:pt x="136397" y="142112"/>
                </a:lnTo>
                <a:lnTo>
                  <a:pt x="138810" y="142112"/>
                </a:lnTo>
                <a:lnTo>
                  <a:pt x="138810" y="87884"/>
                </a:lnTo>
                <a:close/>
              </a:path>
              <a:path w="220980" h="230504">
                <a:moveTo>
                  <a:pt x="197484" y="87884"/>
                </a:moveTo>
                <a:lnTo>
                  <a:pt x="190753" y="87884"/>
                </a:lnTo>
                <a:lnTo>
                  <a:pt x="190753" y="142112"/>
                </a:lnTo>
                <a:lnTo>
                  <a:pt x="197484" y="142112"/>
                </a:lnTo>
                <a:lnTo>
                  <a:pt x="197484" y="87884"/>
                </a:lnTo>
                <a:close/>
              </a:path>
              <a:path w="220980" h="230504">
                <a:moveTo>
                  <a:pt x="84454" y="31496"/>
                </a:moveTo>
                <a:lnTo>
                  <a:pt x="82168" y="31496"/>
                </a:lnTo>
                <a:lnTo>
                  <a:pt x="82168" y="85471"/>
                </a:lnTo>
                <a:lnTo>
                  <a:pt x="84454" y="85471"/>
                </a:lnTo>
                <a:lnTo>
                  <a:pt x="84454" y="31496"/>
                </a:lnTo>
                <a:close/>
              </a:path>
              <a:path w="220980" h="230504">
                <a:moveTo>
                  <a:pt x="138810" y="31496"/>
                </a:moveTo>
                <a:lnTo>
                  <a:pt x="136397" y="31496"/>
                </a:lnTo>
                <a:lnTo>
                  <a:pt x="136397" y="85471"/>
                </a:lnTo>
                <a:lnTo>
                  <a:pt x="138810" y="85471"/>
                </a:lnTo>
                <a:lnTo>
                  <a:pt x="138810" y="31496"/>
                </a:lnTo>
                <a:close/>
              </a:path>
              <a:path w="220980" h="230504">
                <a:moveTo>
                  <a:pt x="197484" y="31496"/>
                </a:moveTo>
                <a:lnTo>
                  <a:pt x="190753" y="31496"/>
                </a:lnTo>
                <a:lnTo>
                  <a:pt x="190753" y="85471"/>
                </a:lnTo>
                <a:lnTo>
                  <a:pt x="197484" y="85471"/>
                </a:lnTo>
                <a:lnTo>
                  <a:pt x="197484" y="31496"/>
                </a:lnTo>
                <a:close/>
              </a:path>
              <a:path w="220980" h="230504">
                <a:moveTo>
                  <a:pt x="219456" y="24384"/>
                </a:moveTo>
                <a:lnTo>
                  <a:pt x="1523" y="24384"/>
                </a:lnTo>
                <a:lnTo>
                  <a:pt x="0" y="26035"/>
                </a:lnTo>
                <a:lnTo>
                  <a:pt x="0" y="29971"/>
                </a:lnTo>
                <a:lnTo>
                  <a:pt x="1523" y="31496"/>
                </a:lnTo>
                <a:lnTo>
                  <a:pt x="219456" y="31496"/>
                </a:lnTo>
                <a:lnTo>
                  <a:pt x="220979" y="29971"/>
                </a:lnTo>
                <a:lnTo>
                  <a:pt x="220979" y="26035"/>
                </a:lnTo>
                <a:lnTo>
                  <a:pt x="219456" y="24384"/>
                </a:lnTo>
                <a:close/>
              </a:path>
              <a:path w="220980" h="230504">
                <a:moveTo>
                  <a:pt x="28701" y="0"/>
                </a:moveTo>
                <a:lnTo>
                  <a:pt x="25018" y="0"/>
                </a:lnTo>
                <a:lnTo>
                  <a:pt x="23367" y="1524"/>
                </a:lnTo>
                <a:lnTo>
                  <a:pt x="23367" y="24384"/>
                </a:lnTo>
                <a:lnTo>
                  <a:pt x="30225" y="24384"/>
                </a:lnTo>
                <a:lnTo>
                  <a:pt x="30225" y="1524"/>
                </a:lnTo>
                <a:lnTo>
                  <a:pt x="28701" y="0"/>
                </a:lnTo>
                <a:close/>
              </a:path>
              <a:path w="220980" h="230504">
                <a:moveTo>
                  <a:pt x="195960" y="0"/>
                </a:moveTo>
                <a:lnTo>
                  <a:pt x="192277" y="0"/>
                </a:lnTo>
                <a:lnTo>
                  <a:pt x="190753" y="1524"/>
                </a:lnTo>
                <a:lnTo>
                  <a:pt x="190753" y="24384"/>
                </a:lnTo>
                <a:lnTo>
                  <a:pt x="197484" y="24384"/>
                </a:lnTo>
                <a:lnTo>
                  <a:pt x="197484" y="1524"/>
                </a:lnTo>
                <a:lnTo>
                  <a:pt x="195960" y="0"/>
                </a:lnTo>
                <a:close/>
              </a:path>
            </a:pathLst>
          </a:custGeom>
          <a:solidFill>
            <a:srgbClr val="F9F9F9"/>
          </a:solidFill>
        </p:spPr>
        <p:txBody>
          <a:bodyPr wrap="square" lIns="0" tIns="0" rIns="0" bIns="0" rtlCol="0"/>
          <a:lstStyle/>
          <a:p/>
        </p:txBody>
      </p:sp>
      <p:sp>
        <p:nvSpPr>
          <p:cNvPr id="28" name="object 28"/>
          <p:cNvSpPr/>
          <p:nvPr/>
        </p:nvSpPr>
        <p:spPr>
          <a:xfrm>
            <a:off x="3924300" y="5370576"/>
            <a:ext cx="220979" cy="230504"/>
          </a:xfrm>
          <a:custGeom>
            <a:avLst/>
            <a:gdLst/>
            <a:ahLst/>
            <a:cxnLst/>
            <a:rect l="l" t="t" r="r" b="b"/>
            <a:pathLst>
              <a:path w="220979" h="230504">
                <a:moveTo>
                  <a:pt x="17145" y="53848"/>
                </a:moveTo>
                <a:lnTo>
                  <a:pt x="9911" y="67698"/>
                </a:lnTo>
                <a:lnTo>
                  <a:pt x="4524" y="82645"/>
                </a:lnTo>
                <a:lnTo>
                  <a:pt x="1160" y="98496"/>
                </a:lnTo>
                <a:lnTo>
                  <a:pt x="0" y="115062"/>
                </a:lnTo>
                <a:lnTo>
                  <a:pt x="8691" y="159829"/>
                </a:lnTo>
                <a:lnTo>
                  <a:pt x="32385" y="196405"/>
                </a:lnTo>
                <a:lnTo>
                  <a:pt x="67508" y="221075"/>
                </a:lnTo>
                <a:lnTo>
                  <a:pt x="110489" y="230124"/>
                </a:lnTo>
                <a:lnTo>
                  <a:pt x="153471" y="221075"/>
                </a:lnTo>
                <a:lnTo>
                  <a:pt x="156879" y="218681"/>
                </a:lnTo>
                <a:lnTo>
                  <a:pt x="110489" y="218681"/>
                </a:lnTo>
                <a:lnTo>
                  <a:pt x="71786" y="210527"/>
                </a:lnTo>
                <a:lnTo>
                  <a:pt x="40132" y="188302"/>
                </a:lnTo>
                <a:lnTo>
                  <a:pt x="18764" y="155362"/>
                </a:lnTo>
                <a:lnTo>
                  <a:pt x="10922" y="115062"/>
                </a:lnTo>
                <a:lnTo>
                  <a:pt x="11874" y="100861"/>
                </a:lnTo>
                <a:lnTo>
                  <a:pt x="14636" y="87280"/>
                </a:lnTo>
                <a:lnTo>
                  <a:pt x="19065" y="74414"/>
                </a:lnTo>
                <a:lnTo>
                  <a:pt x="25019" y="62357"/>
                </a:lnTo>
                <a:lnTo>
                  <a:pt x="21971" y="59943"/>
                </a:lnTo>
                <a:lnTo>
                  <a:pt x="19303" y="57150"/>
                </a:lnTo>
                <a:lnTo>
                  <a:pt x="17145" y="53848"/>
                </a:lnTo>
                <a:close/>
              </a:path>
              <a:path w="220979" h="230504">
                <a:moveTo>
                  <a:pt x="156861" y="11430"/>
                </a:moveTo>
                <a:lnTo>
                  <a:pt x="110489" y="11430"/>
                </a:lnTo>
                <a:lnTo>
                  <a:pt x="149193" y="19585"/>
                </a:lnTo>
                <a:lnTo>
                  <a:pt x="180848" y="41814"/>
                </a:lnTo>
                <a:lnTo>
                  <a:pt x="202215" y="74759"/>
                </a:lnTo>
                <a:lnTo>
                  <a:pt x="210058" y="115062"/>
                </a:lnTo>
                <a:lnTo>
                  <a:pt x="202215" y="155362"/>
                </a:lnTo>
                <a:lnTo>
                  <a:pt x="180848" y="188302"/>
                </a:lnTo>
                <a:lnTo>
                  <a:pt x="149193" y="210527"/>
                </a:lnTo>
                <a:lnTo>
                  <a:pt x="110489" y="218681"/>
                </a:lnTo>
                <a:lnTo>
                  <a:pt x="156879" y="218681"/>
                </a:lnTo>
                <a:lnTo>
                  <a:pt x="188595" y="196405"/>
                </a:lnTo>
                <a:lnTo>
                  <a:pt x="212288" y="159829"/>
                </a:lnTo>
                <a:lnTo>
                  <a:pt x="220979" y="115062"/>
                </a:lnTo>
                <a:lnTo>
                  <a:pt x="212288" y="70294"/>
                </a:lnTo>
                <a:lnTo>
                  <a:pt x="188594" y="33718"/>
                </a:lnTo>
                <a:lnTo>
                  <a:pt x="156861" y="11430"/>
                </a:lnTo>
                <a:close/>
              </a:path>
              <a:path w="220979" h="230504">
                <a:moveTo>
                  <a:pt x="110489" y="59943"/>
                </a:moveTo>
                <a:lnTo>
                  <a:pt x="90078" y="64226"/>
                </a:lnTo>
                <a:lnTo>
                  <a:pt x="73405" y="75914"/>
                </a:lnTo>
                <a:lnTo>
                  <a:pt x="62162" y="93269"/>
                </a:lnTo>
                <a:lnTo>
                  <a:pt x="58038" y="114554"/>
                </a:lnTo>
                <a:lnTo>
                  <a:pt x="62162" y="135784"/>
                </a:lnTo>
                <a:lnTo>
                  <a:pt x="73405" y="153146"/>
                </a:lnTo>
                <a:lnTo>
                  <a:pt x="90078" y="164863"/>
                </a:lnTo>
                <a:lnTo>
                  <a:pt x="110489" y="169164"/>
                </a:lnTo>
                <a:lnTo>
                  <a:pt x="130901" y="164863"/>
                </a:lnTo>
                <a:lnTo>
                  <a:pt x="147574" y="153146"/>
                </a:lnTo>
                <a:lnTo>
                  <a:pt x="158817" y="135784"/>
                </a:lnTo>
                <a:lnTo>
                  <a:pt x="162940" y="114554"/>
                </a:lnTo>
                <a:lnTo>
                  <a:pt x="158817" y="93269"/>
                </a:lnTo>
                <a:lnTo>
                  <a:pt x="147574" y="75914"/>
                </a:lnTo>
                <a:lnTo>
                  <a:pt x="130901" y="64226"/>
                </a:lnTo>
                <a:lnTo>
                  <a:pt x="110489" y="59943"/>
                </a:lnTo>
                <a:close/>
              </a:path>
              <a:path w="220979" h="230504">
                <a:moveTo>
                  <a:pt x="46354" y="10795"/>
                </a:moveTo>
                <a:lnTo>
                  <a:pt x="37518" y="12644"/>
                </a:lnTo>
                <a:lnTo>
                  <a:pt x="30337" y="17684"/>
                </a:lnTo>
                <a:lnTo>
                  <a:pt x="25513" y="25153"/>
                </a:lnTo>
                <a:lnTo>
                  <a:pt x="23749" y="34290"/>
                </a:lnTo>
                <a:lnTo>
                  <a:pt x="25513" y="43499"/>
                </a:lnTo>
                <a:lnTo>
                  <a:pt x="30337" y="51006"/>
                </a:lnTo>
                <a:lnTo>
                  <a:pt x="37518" y="56060"/>
                </a:lnTo>
                <a:lnTo>
                  <a:pt x="46354" y="57912"/>
                </a:lnTo>
                <a:lnTo>
                  <a:pt x="55137" y="56060"/>
                </a:lnTo>
                <a:lnTo>
                  <a:pt x="62325" y="51006"/>
                </a:lnTo>
                <a:lnTo>
                  <a:pt x="67179" y="43499"/>
                </a:lnTo>
                <a:lnTo>
                  <a:pt x="68961" y="34290"/>
                </a:lnTo>
                <a:lnTo>
                  <a:pt x="67179" y="25153"/>
                </a:lnTo>
                <a:lnTo>
                  <a:pt x="62325" y="17684"/>
                </a:lnTo>
                <a:lnTo>
                  <a:pt x="55137" y="12644"/>
                </a:lnTo>
                <a:lnTo>
                  <a:pt x="46354" y="10795"/>
                </a:lnTo>
                <a:close/>
              </a:path>
              <a:path w="220979" h="230504">
                <a:moveTo>
                  <a:pt x="110489" y="0"/>
                </a:moveTo>
                <a:lnTo>
                  <a:pt x="100306" y="511"/>
                </a:lnTo>
                <a:lnTo>
                  <a:pt x="90360" y="2000"/>
                </a:lnTo>
                <a:lnTo>
                  <a:pt x="80700" y="4393"/>
                </a:lnTo>
                <a:lnTo>
                  <a:pt x="71374" y="7620"/>
                </a:lnTo>
                <a:lnTo>
                  <a:pt x="74040" y="10414"/>
                </a:lnTo>
                <a:lnTo>
                  <a:pt x="76326" y="13589"/>
                </a:lnTo>
                <a:lnTo>
                  <a:pt x="77977" y="17271"/>
                </a:lnTo>
                <a:lnTo>
                  <a:pt x="85736" y="14805"/>
                </a:lnTo>
                <a:lnTo>
                  <a:pt x="93757" y="12969"/>
                </a:lnTo>
                <a:lnTo>
                  <a:pt x="102016" y="11824"/>
                </a:lnTo>
                <a:lnTo>
                  <a:pt x="110489" y="11430"/>
                </a:lnTo>
                <a:lnTo>
                  <a:pt x="156861" y="11430"/>
                </a:lnTo>
                <a:lnTo>
                  <a:pt x="153471" y="9048"/>
                </a:lnTo>
                <a:lnTo>
                  <a:pt x="110489" y="0"/>
                </a:lnTo>
                <a:close/>
              </a:path>
            </a:pathLst>
          </a:custGeom>
          <a:solidFill>
            <a:srgbClr val="F9F9F9"/>
          </a:solidFill>
        </p:spPr>
        <p:txBody>
          <a:bodyPr wrap="square" lIns="0" tIns="0" rIns="0" bIns="0" rtlCol="0"/>
          <a:lstStyle/>
          <a:p/>
        </p:txBody>
      </p:sp>
      <p:sp>
        <p:nvSpPr>
          <p:cNvPr id="29" name="object 29"/>
          <p:cNvSpPr/>
          <p:nvPr/>
        </p:nvSpPr>
        <p:spPr>
          <a:xfrm>
            <a:off x="5018532" y="5370576"/>
            <a:ext cx="216535" cy="230504"/>
          </a:xfrm>
          <a:custGeom>
            <a:avLst/>
            <a:gdLst/>
            <a:ahLst/>
            <a:cxnLst/>
            <a:rect l="l" t="t" r="r" b="b"/>
            <a:pathLst>
              <a:path w="216535" h="230504">
                <a:moveTo>
                  <a:pt x="209550" y="198374"/>
                </a:moveTo>
                <a:lnTo>
                  <a:pt x="192531" y="198374"/>
                </a:lnTo>
                <a:lnTo>
                  <a:pt x="185673" y="205486"/>
                </a:lnTo>
                <a:lnTo>
                  <a:pt x="185673" y="222999"/>
                </a:lnTo>
                <a:lnTo>
                  <a:pt x="192531" y="230124"/>
                </a:lnTo>
                <a:lnTo>
                  <a:pt x="209550" y="230124"/>
                </a:lnTo>
                <a:lnTo>
                  <a:pt x="216407" y="222999"/>
                </a:lnTo>
                <a:lnTo>
                  <a:pt x="216407" y="205486"/>
                </a:lnTo>
                <a:lnTo>
                  <a:pt x="209550" y="198374"/>
                </a:lnTo>
                <a:close/>
              </a:path>
              <a:path w="216535" h="230504">
                <a:moveTo>
                  <a:pt x="116712" y="198374"/>
                </a:moveTo>
                <a:lnTo>
                  <a:pt x="99694" y="198374"/>
                </a:lnTo>
                <a:lnTo>
                  <a:pt x="92837" y="205486"/>
                </a:lnTo>
                <a:lnTo>
                  <a:pt x="92837" y="222999"/>
                </a:lnTo>
                <a:lnTo>
                  <a:pt x="99694" y="230124"/>
                </a:lnTo>
                <a:lnTo>
                  <a:pt x="116712" y="230124"/>
                </a:lnTo>
                <a:lnTo>
                  <a:pt x="123570" y="222999"/>
                </a:lnTo>
                <a:lnTo>
                  <a:pt x="123570" y="205486"/>
                </a:lnTo>
                <a:lnTo>
                  <a:pt x="116712" y="198374"/>
                </a:lnTo>
                <a:close/>
              </a:path>
              <a:path w="216535" h="230504">
                <a:moveTo>
                  <a:pt x="23875" y="198374"/>
                </a:moveTo>
                <a:lnTo>
                  <a:pt x="6857" y="198374"/>
                </a:lnTo>
                <a:lnTo>
                  <a:pt x="0" y="205486"/>
                </a:lnTo>
                <a:lnTo>
                  <a:pt x="0" y="222999"/>
                </a:lnTo>
                <a:lnTo>
                  <a:pt x="6857" y="230124"/>
                </a:lnTo>
                <a:lnTo>
                  <a:pt x="23875" y="230124"/>
                </a:lnTo>
                <a:lnTo>
                  <a:pt x="30733" y="222999"/>
                </a:lnTo>
                <a:lnTo>
                  <a:pt x="30733" y="205486"/>
                </a:lnTo>
                <a:lnTo>
                  <a:pt x="23875" y="198374"/>
                </a:lnTo>
                <a:close/>
              </a:path>
              <a:path w="216535" h="230504">
                <a:moveTo>
                  <a:pt x="23240" y="185801"/>
                </a:moveTo>
                <a:lnTo>
                  <a:pt x="18033" y="185801"/>
                </a:lnTo>
                <a:lnTo>
                  <a:pt x="20700" y="186182"/>
                </a:lnTo>
                <a:lnTo>
                  <a:pt x="23240" y="186944"/>
                </a:lnTo>
                <a:lnTo>
                  <a:pt x="23240" y="185801"/>
                </a:lnTo>
                <a:close/>
              </a:path>
              <a:path w="216535" h="230504">
                <a:moveTo>
                  <a:pt x="207898" y="176784"/>
                </a:moveTo>
                <a:lnTo>
                  <a:pt x="193166" y="176784"/>
                </a:lnTo>
                <a:lnTo>
                  <a:pt x="193166" y="186944"/>
                </a:lnTo>
                <a:lnTo>
                  <a:pt x="195706" y="186182"/>
                </a:lnTo>
                <a:lnTo>
                  <a:pt x="198373" y="185801"/>
                </a:lnTo>
                <a:lnTo>
                  <a:pt x="207898" y="185801"/>
                </a:lnTo>
                <a:lnTo>
                  <a:pt x="207898" y="176784"/>
                </a:lnTo>
                <a:close/>
              </a:path>
              <a:path w="216535" h="230504">
                <a:moveTo>
                  <a:pt x="115569" y="176784"/>
                </a:moveTo>
                <a:lnTo>
                  <a:pt x="100837" y="176784"/>
                </a:lnTo>
                <a:lnTo>
                  <a:pt x="100837" y="186817"/>
                </a:lnTo>
                <a:lnTo>
                  <a:pt x="103250" y="186182"/>
                </a:lnTo>
                <a:lnTo>
                  <a:pt x="105663" y="185801"/>
                </a:lnTo>
                <a:lnTo>
                  <a:pt x="115569" y="185801"/>
                </a:lnTo>
                <a:lnTo>
                  <a:pt x="115569" y="176784"/>
                </a:lnTo>
                <a:close/>
              </a:path>
              <a:path w="216535" h="230504">
                <a:moveTo>
                  <a:pt x="115569" y="185801"/>
                </a:moveTo>
                <a:lnTo>
                  <a:pt x="110743" y="185801"/>
                </a:lnTo>
                <a:lnTo>
                  <a:pt x="113156" y="186182"/>
                </a:lnTo>
                <a:lnTo>
                  <a:pt x="115569" y="186817"/>
                </a:lnTo>
                <a:lnTo>
                  <a:pt x="115569" y="185801"/>
                </a:lnTo>
                <a:close/>
              </a:path>
              <a:path w="216535" h="230504">
                <a:moveTo>
                  <a:pt x="204596" y="161544"/>
                </a:moveTo>
                <a:lnTo>
                  <a:pt x="11810" y="161544"/>
                </a:lnTo>
                <a:lnTo>
                  <a:pt x="8508" y="164973"/>
                </a:lnTo>
                <a:lnTo>
                  <a:pt x="8508" y="186690"/>
                </a:lnTo>
                <a:lnTo>
                  <a:pt x="10667" y="186055"/>
                </a:lnTo>
                <a:lnTo>
                  <a:pt x="12953" y="185801"/>
                </a:lnTo>
                <a:lnTo>
                  <a:pt x="23240" y="185801"/>
                </a:lnTo>
                <a:lnTo>
                  <a:pt x="23240" y="176784"/>
                </a:lnTo>
                <a:lnTo>
                  <a:pt x="207898" y="176784"/>
                </a:lnTo>
                <a:lnTo>
                  <a:pt x="207898" y="164973"/>
                </a:lnTo>
                <a:lnTo>
                  <a:pt x="204596" y="161544"/>
                </a:lnTo>
                <a:close/>
              </a:path>
              <a:path w="216535" h="230504">
                <a:moveTo>
                  <a:pt x="207898" y="185801"/>
                </a:moveTo>
                <a:lnTo>
                  <a:pt x="203326" y="185801"/>
                </a:lnTo>
                <a:lnTo>
                  <a:pt x="205612" y="186055"/>
                </a:lnTo>
                <a:lnTo>
                  <a:pt x="207898" y="186690"/>
                </a:lnTo>
                <a:lnTo>
                  <a:pt x="207898" y="185801"/>
                </a:lnTo>
                <a:close/>
              </a:path>
              <a:path w="216535" h="230504">
                <a:moveTo>
                  <a:pt x="100837" y="135636"/>
                </a:moveTo>
                <a:lnTo>
                  <a:pt x="100837" y="161544"/>
                </a:lnTo>
                <a:lnTo>
                  <a:pt x="115569" y="161544"/>
                </a:lnTo>
                <a:lnTo>
                  <a:pt x="115569" y="136017"/>
                </a:lnTo>
                <a:lnTo>
                  <a:pt x="103250" y="136017"/>
                </a:lnTo>
                <a:lnTo>
                  <a:pt x="100837" y="135636"/>
                </a:lnTo>
                <a:close/>
              </a:path>
              <a:path w="216535" h="230504">
                <a:moveTo>
                  <a:pt x="115569" y="135636"/>
                </a:moveTo>
                <a:lnTo>
                  <a:pt x="113156" y="136017"/>
                </a:lnTo>
                <a:lnTo>
                  <a:pt x="115569" y="136017"/>
                </a:lnTo>
                <a:lnTo>
                  <a:pt x="115569" y="135636"/>
                </a:lnTo>
                <a:close/>
              </a:path>
              <a:path w="216535" h="230504">
                <a:moveTo>
                  <a:pt x="108203" y="0"/>
                </a:moveTo>
                <a:lnTo>
                  <a:pt x="85280" y="4792"/>
                </a:lnTo>
                <a:lnTo>
                  <a:pt x="66548" y="17859"/>
                </a:lnTo>
                <a:lnTo>
                  <a:pt x="53911" y="37236"/>
                </a:lnTo>
                <a:lnTo>
                  <a:pt x="49275" y="60960"/>
                </a:lnTo>
                <a:lnTo>
                  <a:pt x="53911" y="84609"/>
                </a:lnTo>
                <a:lnTo>
                  <a:pt x="66547" y="103949"/>
                </a:lnTo>
                <a:lnTo>
                  <a:pt x="85280" y="117002"/>
                </a:lnTo>
                <a:lnTo>
                  <a:pt x="108203" y="121793"/>
                </a:lnTo>
                <a:lnTo>
                  <a:pt x="131127" y="117002"/>
                </a:lnTo>
                <a:lnTo>
                  <a:pt x="149859" y="103949"/>
                </a:lnTo>
                <a:lnTo>
                  <a:pt x="162496" y="84609"/>
                </a:lnTo>
                <a:lnTo>
                  <a:pt x="162974" y="82168"/>
                </a:lnTo>
                <a:lnTo>
                  <a:pt x="93090" y="82168"/>
                </a:lnTo>
                <a:lnTo>
                  <a:pt x="91312" y="81407"/>
                </a:lnTo>
                <a:lnTo>
                  <a:pt x="89788" y="79883"/>
                </a:lnTo>
                <a:lnTo>
                  <a:pt x="86994" y="76835"/>
                </a:lnTo>
                <a:lnTo>
                  <a:pt x="86994" y="72136"/>
                </a:lnTo>
                <a:lnTo>
                  <a:pt x="89788" y="69087"/>
                </a:lnTo>
                <a:lnTo>
                  <a:pt x="100837" y="57785"/>
                </a:lnTo>
                <a:lnTo>
                  <a:pt x="100837" y="15875"/>
                </a:lnTo>
                <a:lnTo>
                  <a:pt x="104139" y="12446"/>
                </a:lnTo>
                <a:lnTo>
                  <a:pt x="142099" y="12446"/>
                </a:lnTo>
                <a:lnTo>
                  <a:pt x="131127" y="4792"/>
                </a:lnTo>
                <a:lnTo>
                  <a:pt x="108203" y="0"/>
                </a:lnTo>
                <a:close/>
              </a:path>
              <a:path w="216535" h="230504">
                <a:moveTo>
                  <a:pt x="142099" y="12446"/>
                </a:moveTo>
                <a:lnTo>
                  <a:pt x="112267" y="12446"/>
                </a:lnTo>
                <a:lnTo>
                  <a:pt x="115569" y="15875"/>
                </a:lnTo>
                <a:lnTo>
                  <a:pt x="115569" y="62992"/>
                </a:lnTo>
                <a:lnTo>
                  <a:pt x="114807" y="64896"/>
                </a:lnTo>
                <a:lnTo>
                  <a:pt x="113410" y="66293"/>
                </a:lnTo>
                <a:lnTo>
                  <a:pt x="100202" y="79883"/>
                </a:lnTo>
                <a:lnTo>
                  <a:pt x="98805" y="81407"/>
                </a:lnTo>
                <a:lnTo>
                  <a:pt x="96900" y="82168"/>
                </a:lnTo>
                <a:lnTo>
                  <a:pt x="162974" y="82168"/>
                </a:lnTo>
                <a:lnTo>
                  <a:pt x="167131" y="60960"/>
                </a:lnTo>
                <a:lnTo>
                  <a:pt x="162496" y="37236"/>
                </a:lnTo>
                <a:lnTo>
                  <a:pt x="149860" y="17859"/>
                </a:lnTo>
                <a:lnTo>
                  <a:pt x="142099" y="12446"/>
                </a:lnTo>
                <a:close/>
              </a:path>
            </a:pathLst>
          </a:custGeom>
          <a:solidFill>
            <a:srgbClr val="F9F9F9"/>
          </a:solidFill>
        </p:spPr>
        <p:txBody>
          <a:bodyPr wrap="square" lIns="0" tIns="0" rIns="0" bIns="0" rtlCol="0"/>
          <a:lstStyle/>
          <a:p/>
        </p:txBody>
      </p:sp>
      <p:sp>
        <p:nvSpPr>
          <p:cNvPr id="30" name="object 30"/>
          <p:cNvSpPr/>
          <p:nvPr/>
        </p:nvSpPr>
        <p:spPr>
          <a:xfrm>
            <a:off x="6108191" y="5390388"/>
            <a:ext cx="220979" cy="190500"/>
          </a:xfrm>
          <a:custGeom>
            <a:avLst/>
            <a:gdLst/>
            <a:ahLst/>
            <a:cxnLst/>
            <a:rect l="l" t="t" r="r" b="b"/>
            <a:pathLst>
              <a:path w="220979" h="190500">
                <a:moveTo>
                  <a:pt x="159512" y="179197"/>
                </a:moveTo>
                <a:lnTo>
                  <a:pt x="61468" y="179197"/>
                </a:lnTo>
                <a:lnTo>
                  <a:pt x="59055" y="181737"/>
                </a:lnTo>
                <a:lnTo>
                  <a:pt x="59055" y="187959"/>
                </a:lnTo>
                <a:lnTo>
                  <a:pt x="61468" y="190500"/>
                </a:lnTo>
                <a:lnTo>
                  <a:pt x="159512" y="190500"/>
                </a:lnTo>
                <a:lnTo>
                  <a:pt x="161925" y="187959"/>
                </a:lnTo>
                <a:lnTo>
                  <a:pt x="161925" y="181737"/>
                </a:lnTo>
                <a:lnTo>
                  <a:pt x="159512" y="179197"/>
                </a:lnTo>
                <a:close/>
              </a:path>
              <a:path w="220979" h="190500">
                <a:moveTo>
                  <a:pt x="139192" y="152908"/>
                </a:moveTo>
                <a:lnTo>
                  <a:pt x="82423" y="152908"/>
                </a:lnTo>
                <a:lnTo>
                  <a:pt x="78359" y="179197"/>
                </a:lnTo>
                <a:lnTo>
                  <a:pt x="142748" y="179197"/>
                </a:lnTo>
                <a:lnTo>
                  <a:pt x="139192" y="152908"/>
                </a:lnTo>
                <a:close/>
              </a:path>
              <a:path w="220979" h="190500">
                <a:moveTo>
                  <a:pt x="218567" y="0"/>
                </a:moveTo>
                <a:lnTo>
                  <a:pt x="2412" y="0"/>
                </a:lnTo>
                <a:lnTo>
                  <a:pt x="0" y="2540"/>
                </a:lnTo>
                <a:lnTo>
                  <a:pt x="0" y="150368"/>
                </a:lnTo>
                <a:lnTo>
                  <a:pt x="2412" y="152908"/>
                </a:lnTo>
                <a:lnTo>
                  <a:pt x="218567" y="152908"/>
                </a:lnTo>
                <a:lnTo>
                  <a:pt x="220980" y="150368"/>
                </a:lnTo>
                <a:lnTo>
                  <a:pt x="220980" y="108965"/>
                </a:lnTo>
                <a:lnTo>
                  <a:pt x="69723" y="108965"/>
                </a:lnTo>
                <a:lnTo>
                  <a:pt x="66675" y="108839"/>
                </a:lnTo>
                <a:lnTo>
                  <a:pt x="66167" y="108712"/>
                </a:lnTo>
                <a:lnTo>
                  <a:pt x="63754" y="107823"/>
                </a:lnTo>
                <a:lnTo>
                  <a:pt x="62230" y="105283"/>
                </a:lnTo>
                <a:lnTo>
                  <a:pt x="62611" y="102615"/>
                </a:lnTo>
                <a:lnTo>
                  <a:pt x="62931" y="99949"/>
                </a:lnTo>
                <a:lnTo>
                  <a:pt x="31750" y="99949"/>
                </a:lnTo>
                <a:lnTo>
                  <a:pt x="30607" y="99568"/>
                </a:lnTo>
                <a:lnTo>
                  <a:pt x="29591" y="98806"/>
                </a:lnTo>
                <a:lnTo>
                  <a:pt x="27305" y="96900"/>
                </a:lnTo>
                <a:lnTo>
                  <a:pt x="26924" y="93345"/>
                </a:lnTo>
                <a:lnTo>
                  <a:pt x="31877" y="86614"/>
                </a:lnTo>
                <a:lnTo>
                  <a:pt x="23622" y="77978"/>
                </a:lnTo>
                <a:lnTo>
                  <a:pt x="21844" y="76073"/>
                </a:lnTo>
                <a:lnTo>
                  <a:pt x="21462" y="73152"/>
                </a:lnTo>
                <a:lnTo>
                  <a:pt x="22860" y="70993"/>
                </a:lnTo>
                <a:lnTo>
                  <a:pt x="24257" y="68706"/>
                </a:lnTo>
                <a:lnTo>
                  <a:pt x="26924" y="67818"/>
                </a:lnTo>
                <a:lnTo>
                  <a:pt x="64752" y="67818"/>
                </a:lnTo>
                <a:lnTo>
                  <a:pt x="101981" y="54356"/>
                </a:lnTo>
                <a:lnTo>
                  <a:pt x="102870" y="53975"/>
                </a:lnTo>
                <a:lnTo>
                  <a:pt x="220980" y="53975"/>
                </a:lnTo>
                <a:lnTo>
                  <a:pt x="220980" y="30734"/>
                </a:lnTo>
                <a:lnTo>
                  <a:pt x="24384" y="30734"/>
                </a:lnTo>
                <a:lnTo>
                  <a:pt x="21971" y="28193"/>
                </a:lnTo>
                <a:lnTo>
                  <a:pt x="21971" y="21971"/>
                </a:lnTo>
                <a:lnTo>
                  <a:pt x="24384" y="19431"/>
                </a:lnTo>
                <a:lnTo>
                  <a:pt x="220980" y="19431"/>
                </a:lnTo>
                <a:lnTo>
                  <a:pt x="220980" y="2540"/>
                </a:lnTo>
                <a:lnTo>
                  <a:pt x="218567" y="0"/>
                </a:lnTo>
                <a:close/>
              </a:path>
              <a:path w="220979" h="190500">
                <a:moveTo>
                  <a:pt x="220980" y="53975"/>
                </a:moveTo>
                <a:lnTo>
                  <a:pt x="104012" y="53975"/>
                </a:lnTo>
                <a:lnTo>
                  <a:pt x="104902" y="54228"/>
                </a:lnTo>
                <a:lnTo>
                  <a:pt x="114681" y="56768"/>
                </a:lnTo>
                <a:lnTo>
                  <a:pt x="116967" y="57403"/>
                </a:lnTo>
                <a:lnTo>
                  <a:pt x="118618" y="59562"/>
                </a:lnTo>
                <a:lnTo>
                  <a:pt x="118745" y="64515"/>
                </a:lnTo>
                <a:lnTo>
                  <a:pt x="117221" y="66802"/>
                </a:lnTo>
                <a:lnTo>
                  <a:pt x="89408" y="75818"/>
                </a:lnTo>
                <a:lnTo>
                  <a:pt x="72517" y="106172"/>
                </a:lnTo>
                <a:lnTo>
                  <a:pt x="71500" y="107950"/>
                </a:lnTo>
                <a:lnTo>
                  <a:pt x="69723" y="108965"/>
                </a:lnTo>
                <a:lnTo>
                  <a:pt x="220980" y="108965"/>
                </a:lnTo>
                <a:lnTo>
                  <a:pt x="220980" y="106680"/>
                </a:lnTo>
                <a:lnTo>
                  <a:pt x="140843" y="106680"/>
                </a:lnTo>
                <a:lnTo>
                  <a:pt x="138430" y="104140"/>
                </a:lnTo>
                <a:lnTo>
                  <a:pt x="138430" y="98043"/>
                </a:lnTo>
                <a:lnTo>
                  <a:pt x="140843" y="95503"/>
                </a:lnTo>
                <a:lnTo>
                  <a:pt x="220980" y="95503"/>
                </a:lnTo>
                <a:lnTo>
                  <a:pt x="220980" y="85978"/>
                </a:lnTo>
                <a:lnTo>
                  <a:pt x="140843" y="85978"/>
                </a:lnTo>
                <a:lnTo>
                  <a:pt x="138550" y="83565"/>
                </a:lnTo>
                <a:lnTo>
                  <a:pt x="138430" y="77343"/>
                </a:lnTo>
                <a:lnTo>
                  <a:pt x="140843" y="74803"/>
                </a:lnTo>
                <a:lnTo>
                  <a:pt x="220980" y="74803"/>
                </a:lnTo>
                <a:lnTo>
                  <a:pt x="220980" y="65278"/>
                </a:lnTo>
                <a:lnTo>
                  <a:pt x="140843" y="65278"/>
                </a:lnTo>
                <a:lnTo>
                  <a:pt x="138430" y="62737"/>
                </a:lnTo>
                <a:lnTo>
                  <a:pt x="138430" y="56515"/>
                </a:lnTo>
                <a:lnTo>
                  <a:pt x="140843" y="54102"/>
                </a:lnTo>
                <a:lnTo>
                  <a:pt x="220980" y="54102"/>
                </a:lnTo>
                <a:lnTo>
                  <a:pt x="220980" y="53975"/>
                </a:lnTo>
                <a:close/>
              </a:path>
              <a:path w="220979" h="190500">
                <a:moveTo>
                  <a:pt x="220980" y="95503"/>
                </a:moveTo>
                <a:lnTo>
                  <a:pt x="189103" y="95503"/>
                </a:lnTo>
                <a:lnTo>
                  <a:pt x="191516" y="98043"/>
                </a:lnTo>
                <a:lnTo>
                  <a:pt x="191516" y="104140"/>
                </a:lnTo>
                <a:lnTo>
                  <a:pt x="189103" y="106680"/>
                </a:lnTo>
                <a:lnTo>
                  <a:pt x="220980" y="106680"/>
                </a:lnTo>
                <a:lnTo>
                  <a:pt x="220980" y="95503"/>
                </a:lnTo>
                <a:close/>
              </a:path>
              <a:path w="220979" h="190500">
                <a:moveTo>
                  <a:pt x="64897" y="83565"/>
                </a:moveTo>
                <a:lnTo>
                  <a:pt x="42163" y="90931"/>
                </a:lnTo>
                <a:lnTo>
                  <a:pt x="36068" y="99187"/>
                </a:lnTo>
                <a:lnTo>
                  <a:pt x="34417" y="99949"/>
                </a:lnTo>
                <a:lnTo>
                  <a:pt x="62931" y="99949"/>
                </a:lnTo>
                <a:lnTo>
                  <a:pt x="64897" y="83565"/>
                </a:lnTo>
                <a:close/>
              </a:path>
              <a:path w="220979" h="190500">
                <a:moveTo>
                  <a:pt x="220980" y="74803"/>
                </a:moveTo>
                <a:lnTo>
                  <a:pt x="171831" y="74803"/>
                </a:lnTo>
                <a:lnTo>
                  <a:pt x="174244" y="77343"/>
                </a:lnTo>
                <a:lnTo>
                  <a:pt x="174123" y="83565"/>
                </a:lnTo>
                <a:lnTo>
                  <a:pt x="171831" y="85978"/>
                </a:lnTo>
                <a:lnTo>
                  <a:pt x="220980" y="85978"/>
                </a:lnTo>
                <a:lnTo>
                  <a:pt x="220980" y="74803"/>
                </a:lnTo>
                <a:close/>
              </a:path>
              <a:path w="220979" h="190500">
                <a:moveTo>
                  <a:pt x="64752" y="67818"/>
                </a:moveTo>
                <a:lnTo>
                  <a:pt x="26924" y="67818"/>
                </a:lnTo>
                <a:lnTo>
                  <a:pt x="44958" y="74930"/>
                </a:lnTo>
                <a:lnTo>
                  <a:pt x="64752" y="67818"/>
                </a:lnTo>
                <a:close/>
              </a:path>
              <a:path w="220979" h="190500">
                <a:moveTo>
                  <a:pt x="220980" y="54102"/>
                </a:moveTo>
                <a:lnTo>
                  <a:pt x="200279" y="54102"/>
                </a:lnTo>
                <a:lnTo>
                  <a:pt x="202692" y="56515"/>
                </a:lnTo>
                <a:lnTo>
                  <a:pt x="202692" y="62737"/>
                </a:lnTo>
                <a:lnTo>
                  <a:pt x="200279" y="65278"/>
                </a:lnTo>
                <a:lnTo>
                  <a:pt x="220980" y="65278"/>
                </a:lnTo>
                <a:lnTo>
                  <a:pt x="220980" y="54102"/>
                </a:lnTo>
                <a:close/>
              </a:path>
              <a:path w="220979" h="190500">
                <a:moveTo>
                  <a:pt x="79883" y="19431"/>
                </a:moveTo>
                <a:lnTo>
                  <a:pt x="42037" y="19431"/>
                </a:lnTo>
                <a:lnTo>
                  <a:pt x="44450" y="21971"/>
                </a:lnTo>
                <a:lnTo>
                  <a:pt x="44450" y="28193"/>
                </a:lnTo>
                <a:lnTo>
                  <a:pt x="42037" y="30734"/>
                </a:lnTo>
                <a:lnTo>
                  <a:pt x="79883" y="30734"/>
                </a:lnTo>
                <a:lnTo>
                  <a:pt x="77470" y="28193"/>
                </a:lnTo>
                <a:lnTo>
                  <a:pt x="77470" y="21971"/>
                </a:lnTo>
                <a:lnTo>
                  <a:pt x="79883" y="19431"/>
                </a:lnTo>
                <a:close/>
              </a:path>
              <a:path w="220979" h="190500">
                <a:moveTo>
                  <a:pt x="112013" y="19431"/>
                </a:moveTo>
                <a:lnTo>
                  <a:pt x="97536" y="19431"/>
                </a:lnTo>
                <a:lnTo>
                  <a:pt x="99949" y="21971"/>
                </a:lnTo>
                <a:lnTo>
                  <a:pt x="99949" y="28193"/>
                </a:lnTo>
                <a:lnTo>
                  <a:pt x="97536" y="30734"/>
                </a:lnTo>
                <a:lnTo>
                  <a:pt x="112013" y="30734"/>
                </a:lnTo>
                <a:lnTo>
                  <a:pt x="109728" y="28193"/>
                </a:lnTo>
                <a:lnTo>
                  <a:pt x="109728" y="21971"/>
                </a:lnTo>
                <a:lnTo>
                  <a:pt x="112013" y="19431"/>
                </a:lnTo>
                <a:close/>
              </a:path>
              <a:path w="220979" h="190500">
                <a:moveTo>
                  <a:pt x="144272" y="19431"/>
                </a:moveTo>
                <a:lnTo>
                  <a:pt x="129667" y="19431"/>
                </a:lnTo>
                <a:lnTo>
                  <a:pt x="132080" y="21971"/>
                </a:lnTo>
                <a:lnTo>
                  <a:pt x="132080" y="28193"/>
                </a:lnTo>
                <a:lnTo>
                  <a:pt x="129667" y="30734"/>
                </a:lnTo>
                <a:lnTo>
                  <a:pt x="144272" y="30734"/>
                </a:lnTo>
                <a:lnTo>
                  <a:pt x="141859" y="28193"/>
                </a:lnTo>
                <a:lnTo>
                  <a:pt x="141859" y="21971"/>
                </a:lnTo>
                <a:lnTo>
                  <a:pt x="144272" y="19431"/>
                </a:lnTo>
                <a:close/>
              </a:path>
              <a:path w="220979" h="190500">
                <a:moveTo>
                  <a:pt x="176403" y="19431"/>
                </a:moveTo>
                <a:lnTo>
                  <a:pt x="161798" y="19431"/>
                </a:lnTo>
                <a:lnTo>
                  <a:pt x="164211" y="21971"/>
                </a:lnTo>
                <a:lnTo>
                  <a:pt x="164211" y="28193"/>
                </a:lnTo>
                <a:lnTo>
                  <a:pt x="161798" y="30734"/>
                </a:lnTo>
                <a:lnTo>
                  <a:pt x="176403" y="30734"/>
                </a:lnTo>
                <a:lnTo>
                  <a:pt x="173990" y="28193"/>
                </a:lnTo>
                <a:lnTo>
                  <a:pt x="173990" y="21971"/>
                </a:lnTo>
                <a:lnTo>
                  <a:pt x="176403" y="19431"/>
                </a:lnTo>
                <a:close/>
              </a:path>
              <a:path w="220979" h="190500">
                <a:moveTo>
                  <a:pt x="220980" y="19431"/>
                </a:moveTo>
                <a:lnTo>
                  <a:pt x="194056" y="19431"/>
                </a:lnTo>
                <a:lnTo>
                  <a:pt x="196342" y="21971"/>
                </a:lnTo>
                <a:lnTo>
                  <a:pt x="196342" y="28193"/>
                </a:lnTo>
                <a:lnTo>
                  <a:pt x="194056" y="30734"/>
                </a:lnTo>
                <a:lnTo>
                  <a:pt x="220980" y="30734"/>
                </a:lnTo>
                <a:lnTo>
                  <a:pt x="220980" y="19431"/>
                </a:lnTo>
                <a:close/>
              </a:path>
            </a:pathLst>
          </a:custGeom>
          <a:solidFill>
            <a:srgbClr val="F9F9F9"/>
          </a:solidFill>
        </p:spPr>
        <p:txBody>
          <a:bodyPr wrap="square" lIns="0" tIns="0" rIns="0" bIns="0" rtlCol="0"/>
          <a:lstStyle/>
          <a:p/>
        </p:txBody>
      </p:sp>
      <p:sp>
        <p:nvSpPr>
          <p:cNvPr id="31" name="object 31"/>
          <p:cNvSpPr/>
          <p:nvPr/>
        </p:nvSpPr>
        <p:spPr>
          <a:xfrm>
            <a:off x="6691883" y="3108960"/>
            <a:ext cx="780415" cy="251460"/>
          </a:xfrm>
          <a:custGeom>
            <a:avLst/>
            <a:gdLst/>
            <a:ahLst/>
            <a:cxnLst/>
            <a:rect l="l" t="t" r="r" b="b"/>
            <a:pathLst>
              <a:path w="780415" h="251460">
                <a:moveTo>
                  <a:pt x="700024" y="0"/>
                </a:moveTo>
                <a:lnTo>
                  <a:pt x="0" y="0"/>
                </a:lnTo>
                <a:lnTo>
                  <a:pt x="0" y="251460"/>
                </a:lnTo>
                <a:lnTo>
                  <a:pt x="700024" y="251460"/>
                </a:lnTo>
                <a:lnTo>
                  <a:pt x="780288" y="125729"/>
                </a:lnTo>
                <a:lnTo>
                  <a:pt x="700024" y="0"/>
                </a:lnTo>
                <a:close/>
              </a:path>
            </a:pathLst>
          </a:custGeom>
          <a:solidFill>
            <a:srgbClr val="ECECEC"/>
          </a:solidFill>
        </p:spPr>
        <p:txBody>
          <a:bodyPr wrap="square" lIns="0" tIns="0" rIns="0" bIns="0" rtlCol="0"/>
          <a:lstStyle/>
          <a:p/>
        </p:txBody>
      </p:sp>
      <p:sp>
        <p:nvSpPr>
          <p:cNvPr id="32" name="object 32"/>
          <p:cNvSpPr/>
          <p:nvPr/>
        </p:nvSpPr>
        <p:spPr>
          <a:xfrm>
            <a:off x="9236964" y="3108960"/>
            <a:ext cx="782320" cy="251460"/>
          </a:xfrm>
          <a:custGeom>
            <a:avLst/>
            <a:gdLst/>
            <a:ahLst/>
            <a:cxnLst/>
            <a:rect l="l" t="t" r="r" b="b"/>
            <a:pathLst>
              <a:path w="782320" h="251460">
                <a:moveTo>
                  <a:pt x="701547" y="0"/>
                </a:moveTo>
                <a:lnTo>
                  <a:pt x="0" y="0"/>
                </a:lnTo>
                <a:lnTo>
                  <a:pt x="0" y="251460"/>
                </a:lnTo>
                <a:lnTo>
                  <a:pt x="701547" y="251460"/>
                </a:lnTo>
                <a:lnTo>
                  <a:pt x="781811" y="125729"/>
                </a:lnTo>
                <a:lnTo>
                  <a:pt x="701547" y="0"/>
                </a:lnTo>
                <a:close/>
              </a:path>
            </a:pathLst>
          </a:custGeom>
          <a:solidFill>
            <a:srgbClr val="ECECEC"/>
          </a:solidFill>
        </p:spPr>
        <p:txBody>
          <a:bodyPr wrap="square" lIns="0" tIns="0" rIns="0" bIns="0" rtlCol="0"/>
          <a:lstStyle/>
          <a:p/>
        </p:txBody>
      </p:sp>
      <p:sp>
        <p:nvSpPr>
          <p:cNvPr id="33" name="object 33"/>
          <p:cNvSpPr/>
          <p:nvPr/>
        </p:nvSpPr>
        <p:spPr>
          <a:xfrm>
            <a:off x="7072883" y="3034283"/>
            <a:ext cx="1950720" cy="402590"/>
          </a:xfrm>
          <a:custGeom>
            <a:avLst/>
            <a:gdLst/>
            <a:ahLst/>
            <a:cxnLst/>
            <a:rect l="l" t="t" r="r" b="b"/>
            <a:pathLst>
              <a:path w="1950720" h="402589">
                <a:moveTo>
                  <a:pt x="1822831" y="0"/>
                </a:moveTo>
                <a:lnTo>
                  <a:pt x="0" y="0"/>
                </a:lnTo>
                <a:lnTo>
                  <a:pt x="127889" y="201167"/>
                </a:lnTo>
                <a:lnTo>
                  <a:pt x="0" y="402336"/>
                </a:lnTo>
                <a:lnTo>
                  <a:pt x="1822831" y="402336"/>
                </a:lnTo>
                <a:lnTo>
                  <a:pt x="1950720" y="201167"/>
                </a:lnTo>
                <a:lnTo>
                  <a:pt x="1822831" y="0"/>
                </a:lnTo>
                <a:close/>
              </a:path>
            </a:pathLst>
          </a:custGeom>
          <a:solidFill>
            <a:srgbClr val="1D9ED2"/>
          </a:solidFill>
        </p:spPr>
        <p:txBody>
          <a:bodyPr wrap="square" lIns="0" tIns="0" rIns="0" bIns="0" rtlCol="0"/>
          <a:lstStyle/>
          <a:p/>
        </p:txBody>
      </p:sp>
      <p:sp>
        <p:nvSpPr>
          <p:cNvPr id="34" name="object 34"/>
          <p:cNvSpPr txBox="1"/>
          <p:nvPr/>
        </p:nvSpPr>
        <p:spPr>
          <a:xfrm>
            <a:off x="7255509" y="3686682"/>
            <a:ext cx="1219200" cy="256540"/>
          </a:xfrm>
          <a:prstGeom prst="rect">
            <a:avLst/>
          </a:prstGeom>
        </p:spPr>
        <p:txBody>
          <a:bodyPr wrap="square" lIns="0" tIns="0" rIns="0" bIns="0" rtlCol="0" vert="horz">
            <a:spAutoFit/>
          </a:bodyPr>
          <a:lstStyle/>
          <a:p>
            <a:pPr marL="12700">
              <a:lnSpc>
                <a:spcPct val="100000"/>
              </a:lnSpc>
            </a:pPr>
            <a:r>
              <a:rPr dirty="0" sz="1600" spc="-5" b="1" i="1">
                <a:solidFill>
                  <a:srgbClr val="4F5560"/>
                </a:solidFill>
                <a:latin typeface="微软雅黑"/>
                <a:cs typeface="微软雅黑"/>
              </a:rPr>
              <a:t>集中式</a:t>
            </a:r>
            <a:r>
              <a:rPr dirty="0" sz="1600" spc="-5" b="1">
                <a:solidFill>
                  <a:srgbClr val="4F5560"/>
                </a:solidFill>
                <a:latin typeface="Arial"/>
                <a:cs typeface="Arial"/>
              </a:rPr>
              <a:t>I</a:t>
            </a:r>
            <a:r>
              <a:rPr dirty="0" sz="1600" spc="-10" b="1">
                <a:solidFill>
                  <a:srgbClr val="4F5560"/>
                </a:solidFill>
                <a:latin typeface="Arial"/>
                <a:cs typeface="Arial"/>
              </a:rPr>
              <a:t>T</a:t>
            </a:r>
            <a:r>
              <a:rPr dirty="0" sz="1600" spc="-5" b="1" i="1">
                <a:solidFill>
                  <a:srgbClr val="4F5560"/>
                </a:solidFill>
                <a:latin typeface="微软雅黑"/>
                <a:cs typeface="微软雅黑"/>
              </a:rPr>
              <a:t>架构</a:t>
            </a:r>
            <a:endParaRPr sz="1600">
              <a:latin typeface="微软雅黑"/>
              <a:cs typeface="微软雅黑"/>
            </a:endParaRPr>
          </a:p>
        </p:txBody>
      </p:sp>
      <p:sp>
        <p:nvSpPr>
          <p:cNvPr id="35" name="object 35"/>
          <p:cNvSpPr txBox="1"/>
          <p:nvPr/>
        </p:nvSpPr>
        <p:spPr>
          <a:xfrm>
            <a:off x="6795643" y="4122165"/>
            <a:ext cx="2186305" cy="1036955"/>
          </a:xfrm>
          <a:prstGeom prst="rect">
            <a:avLst/>
          </a:prstGeom>
        </p:spPr>
        <p:txBody>
          <a:bodyPr wrap="square" lIns="0" tIns="0" rIns="0" bIns="0" rtlCol="0" vert="horz">
            <a:spAutoFit/>
          </a:bodyPr>
          <a:lstStyle/>
          <a:p>
            <a:pPr algn="just" marL="184785" marR="5080" indent="-172720">
              <a:lnSpc>
                <a:spcPct val="1400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把所有业务单元统一部署在同  </a:t>
            </a:r>
            <a:r>
              <a:rPr dirty="0" sz="1200" spc="10">
                <a:solidFill>
                  <a:srgbClr val="4F5560"/>
                </a:solidFill>
                <a:latin typeface="微软雅黑"/>
                <a:cs typeface="微软雅黑"/>
              </a:rPr>
              <a:t>一个</a:t>
            </a:r>
            <a:r>
              <a:rPr dirty="0" sz="1200">
                <a:solidFill>
                  <a:srgbClr val="4F5560"/>
                </a:solidFill>
                <a:latin typeface="微软雅黑"/>
                <a:cs typeface="微软雅黑"/>
              </a:rPr>
              <a:t>或</a:t>
            </a:r>
            <a:r>
              <a:rPr dirty="0" sz="1200" spc="10">
                <a:solidFill>
                  <a:srgbClr val="4F5560"/>
                </a:solidFill>
                <a:latin typeface="微软雅黑"/>
                <a:cs typeface="微软雅黑"/>
              </a:rPr>
              <a:t>者</a:t>
            </a:r>
            <a:r>
              <a:rPr dirty="0" sz="1200">
                <a:solidFill>
                  <a:srgbClr val="4F5560"/>
                </a:solidFill>
                <a:latin typeface="微软雅黑"/>
                <a:cs typeface="微软雅黑"/>
              </a:rPr>
              <a:t>若</a:t>
            </a:r>
            <a:r>
              <a:rPr dirty="0" sz="1200" spc="10">
                <a:solidFill>
                  <a:srgbClr val="4F5560"/>
                </a:solidFill>
                <a:latin typeface="微软雅黑"/>
                <a:cs typeface="微软雅黑"/>
              </a:rPr>
              <a:t>干</a:t>
            </a:r>
            <a:r>
              <a:rPr dirty="0" sz="1200">
                <a:solidFill>
                  <a:srgbClr val="4F5560"/>
                </a:solidFill>
                <a:latin typeface="微软雅黑"/>
                <a:cs typeface="微软雅黑"/>
              </a:rPr>
              <a:t>个计算</a:t>
            </a:r>
            <a:r>
              <a:rPr dirty="0" sz="1200" spc="10">
                <a:solidFill>
                  <a:srgbClr val="4F5560"/>
                </a:solidFill>
                <a:latin typeface="微软雅黑"/>
                <a:cs typeface="微软雅黑"/>
              </a:rPr>
              <a:t>机</a:t>
            </a:r>
            <a:r>
              <a:rPr dirty="0" sz="1200">
                <a:solidFill>
                  <a:srgbClr val="4F5560"/>
                </a:solidFill>
                <a:latin typeface="微软雅黑"/>
                <a:cs typeface="微软雅黑"/>
              </a:rPr>
              <a:t>构成的 </a:t>
            </a:r>
            <a:r>
              <a:rPr dirty="0" sz="1200">
                <a:solidFill>
                  <a:srgbClr val="4F5560"/>
                </a:solidFill>
                <a:latin typeface="微软雅黑"/>
                <a:cs typeface="微软雅黑"/>
              </a:rPr>
              <a:t> </a:t>
            </a:r>
            <a:r>
              <a:rPr dirty="0" sz="1200" spc="10">
                <a:solidFill>
                  <a:srgbClr val="4F5560"/>
                </a:solidFill>
                <a:latin typeface="微软雅黑"/>
                <a:cs typeface="微软雅黑"/>
              </a:rPr>
              <a:t>中心</a:t>
            </a:r>
            <a:r>
              <a:rPr dirty="0" sz="1200">
                <a:solidFill>
                  <a:srgbClr val="4F5560"/>
                </a:solidFill>
                <a:latin typeface="微软雅黑"/>
                <a:cs typeface="微软雅黑"/>
              </a:rPr>
              <a:t>节</a:t>
            </a:r>
            <a:r>
              <a:rPr dirty="0" sz="1200" spc="10">
                <a:solidFill>
                  <a:srgbClr val="4F5560"/>
                </a:solidFill>
                <a:latin typeface="微软雅黑"/>
                <a:cs typeface="微软雅黑"/>
              </a:rPr>
              <a:t>点</a:t>
            </a:r>
            <a:r>
              <a:rPr dirty="0" sz="1200">
                <a:solidFill>
                  <a:srgbClr val="4F5560"/>
                </a:solidFill>
                <a:latin typeface="微软雅黑"/>
                <a:cs typeface="微软雅黑"/>
              </a:rPr>
              <a:t>上</a:t>
            </a:r>
            <a:r>
              <a:rPr dirty="0" sz="1200" spc="10">
                <a:solidFill>
                  <a:srgbClr val="4F5560"/>
                </a:solidFill>
                <a:latin typeface="微软雅黑"/>
                <a:cs typeface="微软雅黑"/>
              </a:rPr>
              <a:t>，</a:t>
            </a:r>
            <a:r>
              <a:rPr dirty="0" sz="1200">
                <a:solidFill>
                  <a:srgbClr val="4F5560"/>
                </a:solidFill>
                <a:latin typeface="微软雅黑"/>
                <a:cs typeface="微软雅黑"/>
              </a:rPr>
              <a:t>数据存</a:t>
            </a:r>
            <a:r>
              <a:rPr dirty="0" sz="1200" spc="10">
                <a:solidFill>
                  <a:srgbClr val="4F5560"/>
                </a:solidFill>
                <a:latin typeface="微软雅黑"/>
                <a:cs typeface="微软雅黑"/>
              </a:rPr>
              <a:t>储</a:t>
            </a:r>
            <a:r>
              <a:rPr dirty="0" sz="1200">
                <a:solidFill>
                  <a:srgbClr val="4F5560"/>
                </a:solidFill>
                <a:latin typeface="微软雅黑"/>
                <a:cs typeface="微软雅黑"/>
              </a:rPr>
              <a:t>和处理 </a:t>
            </a:r>
            <a:r>
              <a:rPr dirty="0" sz="1200">
                <a:solidFill>
                  <a:srgbClr val="4F5560"/>
                </a:solidFill>
                <a:latin typeface="微软雅黑"/>
                <a:cs typeface="微软雅黑"/>
              </a:rPr>
              <a:t> 由主机集中进行</a:t>
            </a:r>
            <a:endParaRPr sz="1200">
              <a:latin typeface="微软雅黑"/>
              <a:cs typeface="微软雅黑"/>
            </a:endParaRPr>
          </a:p>
        </p:txBody>
      </p:sp>
      <p:sp>
        <p:nvSpPr>
          <p:cNvPr id="36" name="object 36"/>
          <p:cNvSpPr txBox="1"/>
          <p:nvPr/>
        </p:nvSpPr>
        <p:spPr>
          <a:xfrm>
            <a:off x="6795643" y="5222747"/>
            <a:ext cx="2186940" cy="524510"/>
          </a:xfrm>
          <a:prstGeom prst="rect">
            <a:avLst/>
          </a:prstGeom>
        </p:spPr>
        <p:txBody>
          <a:bodyPr wrap="square" lIns="0" tIns="0" rIns="0" bIns="0" rtlCol="0" vert="horz">
            <a:spAutoFit/>
          </a:bodyPr>
          <a:lstStyle/>
          <a:p>
            <a:pPr marL="184785" marR="5080" indent="-172720">
              <a:lnSpc>
                <a:spcPct val="1400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优势：部署结构简单，稳定性  强，一致性程度高</a:t>
            </a:r>
            <a:endParaRPr sz="1200">
              <a:latin typeface="微软雅黑"/>
              <a:cs typeface="微软雅黑"/>
            </a:endParaRPr>
          </a:p>
        </p:txBody>
      </p:sp>
      <p:sp>
        <p:nvSpPr>
          <p:cNvPr id="37" name="object 37"/>
          <p:cNvSpPr txBox="1"/>
          <p:nvPr/>
        </p:nvSpPr>
        <p:spPr>
          <a:xfrm>
            <a:off x="6795643" y="5810646"/>
            <a:ext cx="2186940" cy="525780"/>
          </a:xfrm>
          <a:prstGeom prst="rect">
            <a:avLst/>
          </a:prstGeom>
        </p:spPr>
        <p:txBody>
          <a:bodyPr wrap="square" lIns="0" tIns="0" rIns="0" bIns="0" rtlCol="0" vert="horz">
            <a:spAutoFit/>
          </a:bodyPr>
          <a:lstStyle/>
          <a:p>
            <a:pPr marL="184785" marR="5080" indent="-172720">
              <a:lnSpc>
                <a:spcPct val="1402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劣势：可扩展性差，业务规模  </a:t>
            </a:r>
            <a:r>
              <a:rPr dirty="0" sz="1200" spc="10">
                <a:solidFill>
                  <a:srgbClr val="4F5560"/>
                </a:solidFill>
                <a:latin typeface="微软雅黑"/>
                <a:cs typeface="微软雅黑"/>
              </a:rPr>
              <a:t>超过</a:t>
            </a:r>
            <a:r>
              <a:rPr dirty="0" sz="1200">
                <a:solidFill>
                  <a:srgbClr val="4F5560"/>
                </a:solidFill>
                <a:latin typeface="微软雅黑"/>
                <a:cs typeface="微软雅黑"/>
              </a:rPr>
              <a:t>主</a:t>
            </a:r>
            <a:r>
              <a:rPr dirty="0" sz="1200" spc="10">
                <a:solidFill>
                  <a:srgbClr val="4F5560"/>
                </a:solidFill>
                <a:latin typeface="微软雅黑"/>
                <a:cs typeface="微软雅黑"/>
              </a:rPr>
              <a:t>机</a:t>
            </a:r>
            <a:r>
              <a:rPr dirty="0" sz="1200">
                <a:solidFill>
                  <a:srgbClr val="4F5560"/>
                </a:solidFill>
                <a:latin typeface="微软雅黑"/>
                <a:cs typeface="微软雅黑"/>
              </a:rPr>
              <a:t>承</a:t>
            </a:r>
            <a:r>
              <a:rPr dirty="0" sz="1200" spc="10">
                <a:solidFill>
                  <a:srgbClr val="4F5560"/>
                </a:solidFill>
                <a:latin typeface="微软雅黑"/>
                <a:cs typeface="微软雅黑"/>
              </a:rPr>
              <a:t>载</a:t>
            </a:r>
            <a:r>
              <a:rPr dirty="0" sz="1200">
                <a:solidFill>
                  <a:srgbClr val="4F5560"/>
                </a:solidFill>
                <a:latin typeface="微软雅黑"/>
                <a:cs typeface="微软雅黑"/>
              </a:rPr>
              <a:t>能力时</a:t>
            </a:r>
            <a:r>
              <a:rPr dirty="0" sz="1200" spc="10">
                <a:solidFill>
                  <a:srgbClr val="4F5560"/>
                </a:solidFill>
                <a:latin typeface="微软雅黑"/>
                <a:cs typeface="微软雅黑"/>
              </a:rPr>
              <a:t>，</a:t>
            </a:r>
            <a:r>
              <a:rPr dirty="0" sz="1200">
                <a:solidFill>
                  <a:srgbClr val="4F5560"/>
                </a:solidFill>
                <a:latin typeface="微软雅黑"/>
                <a:cs typeface="微软雅黑"/>
              </a:rPr>
              <a:t>更换硬</a:t>
            </a:r>
            <a:endParaRPr sz="1200">
              <a:latin typeface="微软雅黑"/>
              <a:cs typeface="微软雅黑"/>
            </a:endParaRPr>
          </a:p>
        </p:txBody>
      </p:sp>
      <p:sp>
        <p:nvSpPr>
          <p:cNvPr id="38" name="object 38"/>
          <p:cNvSpPr/>
          <p:nvPr/>
        </p:nvSpPr>
        <p:spPr>
          <a:xfrm>
            <a:off x="9619488" y="3034283"/>
            <a:ext cx="1950720" cy="402590"/>
          </a:xfrm>
          <a:custGeom>
            <a:avLst/>
            <a:gdLst/>
            <a:ahLst/>
            <a:cxnLst/>
            <a:rect l="l" t="t" r="r" b="b"/>
            <a:pathLst>
              <a:path w="1950720" h="402589">
                <a:moveTo>
                  <a:pt x="1822830" y="0"/>
                </a:moveTo>
                <a:lnTo>
                  <a:pt x="0" y="0"/>
                </a:lnTo>
                <a:lnTo>
                  <a:pt x="127888" y="201167"/>
                </a:lnTo>
                <a:lnTo>
                  <a:pt x="0" y="402336"/>
                </a:lnTo>
                <a:lnTo>
                  <a:pt x="1822830" y="402336"/>
                </a:lnTo>
                <a:lnTo>
                  <a:pt x="1950719" y="201167"/>
                </a:lnTo>
                <a:lnTo>
                  <a:pt x="1822830" y="0"/>
                </a:lnTo>
                <a:close/>
              </a:path>
            </a:pathLst>
          </a:custGeom>
          <a:solidFill>
            <a:srgbClr val="9DD2E7"/>
          </a:solidFill>
        </p:spPr>
        <p:txBody>
          <a:bodyPr wrap="square" lIns="0" tIns="0" rIns="0" bIns="0" rtlCol="0"/>
          <a:lstStyle/>
          <a:p/>
        </p:txBody>
      </p:sp>
      <p:sp>
        <p:nvSpPr>
          <p:cNvPr id="39" name="object 39"/>
          <p:cNvSpPr txBox="1"/>
          <p:nvPr/>
        </p:nvSpPr>
        <p:spPr>
          <a:xfrm>
            <a:off x="9799446" y="3686682"/>
            <a:ext cx="1219200" cy="256540"/>
          </a:xfrm>
          <a:prstGeom prst="rect">
            <a:avLst/>
          </a:prstGeom>
        </p:spPr>
        <p:txBody>
          <a:bodyPr wrap="square" lIns="0" tIns="0" rIns="0" bIns="0" rtlCol="0" vert="horz">
            <a:spAutoFit/>
          </a:bodyPr>
          <a:lstStyle/>
          <a:p>
            <a:pPr marL="12700">
              <a:lnSpc>
                <a:spcPct val="100000"/>
              </a:lnSpc>
            </a:pPr>
            <a:r>
              <a:rPr dirty="0" sz="1600" spc="-5" b="1" i="1">
                <a:solidFill>
                  <a:srgbClr val="4F5560"/>
                </a:solidFill>
                <a:latin typeface="微软雅黑"/>
                <a:cs typeface="微软雅黑"/>
              </a:rPr>
              <a:t>分布式</a:t>
            </a:r>
            <a:r>
              <a:rPr dirty="0" sz="1600" spc="-5" b="1">
                <a:solidFill>
                  <a:srgbClr val="4F5560"/>
                </a:solidFill>
                <a:latin typeface="Arial"/>
                <a:cs typeface="Arial"/>
              </a:rPr>
              <a:t>I</a:t>
            </a:r>
            <a:r>
              <a:rPr dirty="0" sz="1600" spc="-10" b="1">
                <a:solidFill>
                  <a:srgbClr val="4F5560"/>
                </a:solidFill>
                <a:latin typeface="Arial"/>
                <a:cs typeface="Arial"/>
              </a:rPr>
              <a:t>T</a:t>
            </a:r>
            <a:r>
              <a:rPr dirty="0" sz="1600" spc="-5" b="1" i="1">
                <a:solidFill>
                  <a:srgbClr val="4F5560"/>
                </a:solidFill>
                <a:latin typeface="微软雅黑"/>
                <a:cs typeface="微软雅黑"/>
              </a:rPr>
              <a:t>架构</a:t>
            </a:r>
            <a:endParaRPr sz="1600">
              <a:latin typeface="微软雅黑"/>
              <a:cs typeface="微软雅黑"/>
            </a:endParaRPr>
          </a:p>
        </p:txBody>
      </p:sp>
      <p:sp>
        <p:nvSpPr>
          <p:cNvPr id="40" name="object 40"/>
          <p:cNvSpPr txBox="1"/>
          <p:nvPr/>
        </p:nvSpPr>
        <p:spPr>
          <a:xfrm>
            <a:off x="9339198" y="4122165"/>
            <a:ext cx="2186940" cy="1036955"/>
          </a:xfrm>
          <a:prstGeom prst="rect">
            <a:avLst/>
          </a:prstGeom>
        </p:spPr>
        <p:txBody>
          <a:bodyPr wrap="square" lIns="0" tIns="0" rIns="0" bIns="0" rtlCol="0" vert="horz">
            <a:spAutoFit/>
          </a:bodyPr>
          <a:lstStyle/>
          <a:p>
            <a:pPr algn="just" marL="184785" marR="5080" indent="-172720">
              <a:lnSpc>
                <a:spcPct val="1400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不同业务组件分布在网络计算  </a:t>
            </a:r>
            <a:r>
              <a:rPr dirty="0" sz="1200" spc="10">
                <a:solidFill>
                  <a:srgbClr val="4F5560"/>
                </a:solidFill>
                <a:latin typeface="微软雅黑"/>
                <a:cs typeface="微软雅黑"/>
              </a:rPr>
              <a:t>机上</a:t>
            </a:r>
            <a:r>
              <a:rPr dirty="0" sz="1200">
                <a:solidFill>
                  <a:srgbClr val="4F5560"/>
                </a:solidFill>
                <a:latin typeface="微软雅黑"/>
                <a:cs typeface="微软雅黑"/>
              </a:rPr>
              <a:t>，</a:t>
            </a:r>
            <a:r>
              <a:rPr dirty="0" sz="1200" spc="10">
                <a:solidFill>
                  <a:srgbClr val="4F5560"/>
                </a:solidFill>
                <a:latin typeface="微软雅黑"/>
                <a:cs typeface="微软雅黑"/>
              </a:rPr>
              <a:t>通</a:t>
            </a:r>
            <a:r>
              <a:rPr dirty="0" sz="1200">
                <a:solidFill>
                  <a:srgbClr val="4F5560"/>
                </a:solidFill>
                <a:latin typeface="微软雅黑"/>
                <a:cs typeface="微软雅黑"/>
              </a:rPr>
              <a:t>过</a:t>
            </a:r>
            <a:r>
              <a:rPr dirty="0" sz="1200" spc="10">
                <a:solidFill>
                  <a:srgbClr val="4F5560"/>
                </a:solidFill>
                <a:latin typeface="微软雅黑"/>
                <a:cs typeface="微软雅黑"/>
              </a:rPr>
              <a:t>消</a:t>
            </a:r>
            <a:r>
              <a:rPr dirty="0" sz="1200">
                <a:solidFill>
                  <a:srgbClr val="4F5560"/>
                </a:solidFill>
                <a:latin typeface="微软雅黑"/>
                <a:cs typeface="微软雅黑"/>
              </a:rPr>
              <a:t>息传递</a:t>
            </a:r>
            <a:r>
              <a:rPr dirty="0" sz="1200" spc="10">
                <a:solidFill>
                  <a:srgbClr val="4F5560"/>
                </a:solidFill>
                <a:latin typeface="微软雅黑"/>
                <a:cs typeface="微软雅黑"/>
              </a:rPr>
              <a:t>来</a:t>
            </a:r>
            <a:r>
              <a:rPr dirty="0" sz="1200">
                <a:solidFill>
                  <a:srgbClr val="4F5560"/>
                </a:solidFill>
                <a:latin typeface="微软雅黑"/>
                <a:cs typeface="微软雅黑"/>
              </a:rPr>
              <a:t>通信并 </a:t>
            </a:r>
            <a:r>
              <a:rPr dirty="0" sz="1200">
                <a:solidFill>
                  <a:srgbClr val="4F5560"/>
                </a:solidFill>
                <a:latin typeface="微软雅黑"/>
                <a:cs typeface="微软雅黑"/>
              </a:rPr>
              <a:t> </a:t>
            </a:r>
            <a:r>
              <a:rPr dirty="0" sz="1200" spc="10">
                <a:solidFill>
                  <a:srgbClr val="4F5560"/>
                </a:solidFill>
                <a:latin typeface="微软雅黑"/>
                <a:cs typeface="微软雅黑"/>
              </a:rPr>
              <a:t>协调</a:t>
            </a:r>
            <a:r>
              <a:rPr dirty="0" sz="1200">
                <a:solidFill>
                  <a:srgbClr val="4F5560"/>
                </a:solidFill>
                <a:latin typeface="微软雅黑"/>
                <a:cs typeface="微软雅黑"/>
              </a:rPr>
              <a:t>行</a:t>
            </a:r>
            <a:r>
              <a:rPr dirty="0" sz="1200" spc="15">
                <a:solidFill>
                  <a:srgbClr val="4F5560"/>
                </a:solidFill>
                <a:latin typeface="微软雅黑"/>
                <a:cs typeface="微软雅黑"/>
              </a:rPr>
              <a:t>动</a:t>
            </a:r>
            <a:r>
              <a:rPr dirty="0" sz="1200">
                <a:solidFill>
                  <a:srgbClr val="4F5560"/>
                </a:solidFill>
                <a:latin typeface="微软雅黑"/>
                <a:cs typeface="微软雅黑"/>
              </a:rPr>
              <a:t>，</a:t>
            </a:r>
            <a:r>
              <a:rPr dirty="0" sz="1200" spc="10">
                <a:solidFill>
                  <a:srgbClr val="4F5560"/>
                </a:solidFill>
                <a:latin typeface="微软雅黑"/>
                <a:cs typeface="微软雅黑"/>
              </a:rPr>
              <a:t>分</a:t>
            </a:r>
            <a:r>
              <a:rPr dirty="0" sz="1200">
                <a:solidFill>
                  <a:srgbClr val="4F5560"/>
                </a:solidFill>
                <a:latin typeface="微软雅黑"/>
                <a:cs typeface="微软雅黑"/>
              </a:rPr>
              <a:t>布式的</a:t>
            </a:r>
            <a:r>
              <a:rPr dirty="0" sz="1200" spc="10">
                <a:solidFill>
                  <a:srgbClr val="4F5560"/>
                </a:solidFill>
                <a:latin typeface="微软雅黑"/>
                <a:cs typeface="微软雅黑"/>
              </a:rPr>
              <a:t>各</a:t>
            </a:r>
            <a:r>
              <a:rPr dirty="0" sz="1200">
                <a:solidFill>
                  <a:srgbClr val="4F5560"/>
                </a:solidFill>
                <a:latin typeface="微软雅黑"/>
                <a:cs typeface="微软雅黑"/>
              </a:rPr>
              <a:t>个节点 </a:t>
            </a:r>
            <a:r>
              <a:rPr dirty="0" sz="1200">
                <a:solidFill>
                  <a:srgbClr val="4F5560"/>
                </a:solidFill>
                <a:latin typeface="微软雅黑"/>
                <a:cs typeface="微软雅黑"/>
              </a:rPr>
              <a:t> 都是对等关系，没有主从之分</a:t>
            </a:r>
            <a:endParaRPr sz="1200">
              <a:latin typeface="微软雅黑"/>
              <a:cs typeface="微软雅黑"/>
            </a:endParaRPr>
          </a:p>
        </p:txBody>
      </p:sp>
      <p:sp>
        <p:nvSpPr>
          <p:cNvPr id="41" name="object 41"/>
          <p:cNvSpPr txBox="1"/>
          <p:nvPr/>
        </p:nvSpPr>
        <p:spPr>
          <a:xfrm>
            <a:off x="9339198" y="5222747"/>
            <a:ext cx="2186940" cy="524510"/>
          </a:xfrm>
          <a:prstGeom prst="rect">
            <a:avLst/>
          </a:prstGeom>
        </p:spPr>
        <p:txBody>
          <a:bodyPr wrap="square" lIns="0" tIns="0" rIns="0" bIns="0" rtlCol="0" vert="horz">
            <a:spAutoFit/>
          </a:bodyPr>
          <a:lstStyle/>
          <a:p>
            <a:pPr marL="184785" marR="5080" indent="-172720">
              <a:lnSpc>
                <a:spcPct val="1400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优势：弹性大，扩展空间成本  低，安全性高</a:t>
            </a:r>
            <a:endParaRPr sz="1200">
              <a:latin typeface="微软雅黑"/>
              <a:cs typeface="微软雅黑"/>
            </a:endParaRPr>
          </a:p>
        </p:txBody>
      </p:sp>
      <p:sp>
        <p:nvSpPr>
          <p:cNvPr id="42" name="object 42"/>
          <p:cNvSpPr txBox="1"/>
          <p:nvPr/>
        </p:nvSpPr>
        <p:spPr>
          <a:xfrm>
            <a:off x="9339198" y="5810646"/>
            <a:ext cx="2186940" cy="525780"/>
          </a:xfrm>
          <a:prstGeom prst="rect">
            <a:avLst/>
          </a:prstGeom>
        </p:spPr>
        <p:txBody>
          <a:bodyPr wrap="square" lIns="0" tIns="0" rIns="0" bIns="0" rtlCol="0" vert="horz">
            <a:spAutoFit/>
          </a:bodyPr>
          <a:lstStyle/>
          <a:p>
            <a:pPr marL="184785" marR="5080" indent="-172720">
              <a:lnSpc>
                <a:spcPct val="140200"/>
              </a:lnSpc>
            </a:pPr>
            <a:r>
              <a:rPr dirty="0" sz="1200" spc="-160">
                <a:solidFill>
                  <a:srgbClr val="1A9FD2"/>
                </a:solidFill>
                <a:latin typeface="Arial Unicode MS"/>
                <a:cs typeface="Arial Unicode MS"/>
              </a:rPr>
              <a:t>➢ </a:t>
            </a:r>
            <a:r>
              <a:rPr dirty="0" sz="1200">
                <a:solidFill>
                  <a:srgbClr val="4F5560"/>
                </a:solidFill>
                <a:latin typeface="微软雅黑"/>
                <a:cs typeface="微软雅黑"/>
              </a:rPr>
              <a:t>劣势：多个节点之间可能发生  </a:t>
            </a:r>
            <a:r>
              <a:rPr dirty="0" sz="1200" spc="10">
                <a:solidFill>
                  <a:srgbClr val="4F5560"/>
                </a:solidFill>
                <a:latin typeface="微软雅黑"/>
                <a:cs typeface="微软雅黑"/>
              </a:rPr>
              <a:t>通信</a:t>
            </a:r>
            <a:r>
              <a:rPr dirty="0" sz="1200">
                <a:solidFill>
                  <a:srgbClr val="4F5560"/>
                </a:solidFill>
                <a:latin typeface="微软雅黑"/>
                <a:cs typeface="微软雅黑"/>
              </a:rPr>
              <a:t>异</a:t>
            </a:r>
            <a:r>
              <a:rPr dirty="0" sz="1200" spc="15">
                <a:solidFill>
                  <a:srgbClr val="4F5560"/>
                </a:solidFill>
                <a:latin typeface="微软雅黑"/>
                <a:cs typeface="微软雅黑"/>
              </a:rPr>
              <a:t>常</a:t>
            </a:r>
            <a:r>
              <a:rPr dirty="0" sz="1200">
                <a:solidFill>
                  <a:srgbClr val="4F5560"/>
                </a:solidFill>
                <a:latin typeface="微软雅黑"/>
                <a:cs typeface="微软雅黑"/>
              </a:rPr>
              <a:t>，</a:t>
            </a:r>
            <a:r>
              <a:rPr dirty="0" sz="1200" spc="10">
                <a:solidFill>
                  <a:srgbClr val="4F5560"/>
                </a:solidFill>
                <a:latin typeface="微软雅黑"/>
                <a:cs typeface="微软雅黑"/>
              </a:rPr>
              <a:t>导</a:t>
            </a:r>
            <a:r>
              <a:rPr dirty="0" sz="1200">
                <a:solidFill>
                  <a:srgbClr val="4F5560"/>
                </a:solidFill>
                <a:latin typeface="微软雅黑"/>
                <a:cs typeface="微软雅黑"/>
              </a:rPr>
              <a:t>致信息</a:t>
            </a:r>
            <a:r>
              <a:rPr dirty="0" sz="1200" spc="10">
                <a:solidFill>
                  <a:srgbClr val="4F5560"/>
                </a:solidFill>
                <a:latin typeface="微软雅黑"/>
                <a:cs typeface="微软雅黑"/>
              </a:rPr>
              <a:t>丢</a:t>
            </a:r>
            <a:r>
              <a:rPr dirty="0" sz="1200">
                <a:solidFill>
                  <a:srgbClr val="4F5560"/>
                </a:solidFill>
                <a:latin typeface="微软雅黑"/>
                <a:cs typeface="微软雅黑"/>
              </a:rPr>
              <a:t>失或延</a:t>
            </a:r>
            <a:endParaRPr sz="1200">
              <a:latin typeface="微软雅黑"/>
              <a:cs typeface="微软雅黑"/>
            </a:endParaRPr>
          </a:p>
        </p:txBody>
      </p:sp>
      <p:sp>
        <p:nvSpPr>
          <p:cNvPr id="43" name="object 43"/>
          <p:cNvSpPr/>
          <p:nvPr/>
        </p:nvSpPr>
        <p:spPr>
          <a:xfrm>
            <a:off x="10369168" y="3430142"/>
            <a:ext cx="76200" cy="254635"/>
          </a:xfrm>
          <a:custGeom>
            <a:avLst/>
            <a:gdLst/>
            <a:ahLst/>
            <a:cxnLst/>
            <a:rect l="l" t="t" r="r" b="b"/>
            <a:pathLst>
              <a:path w="76200" h="254635">
                <a:moveTo>
                  <a:pt x="33908" y="0"/>
                </a:moveTo>
                <a:lnTo>
                  <a:pt x="26924" y="254"/>
                </a:lnTo>
                <a:lnTo>
                  <a:pt x="24129" y="3175"/>
                </a:lnTo>
                <a:lnTo>
                  <a:pt x="25780" y="48260"/>
                </a:lnTo>
                <a:lnTo>
                  <a:pt x="28701" y="51054"/>
                </a:lnTo>
                <a:lnTo>
                  <a:pt x="35686" y="50800"/>
                </a:lnTo>
                <a:lnTo>
                  <a:pt x="38480" y="47879"/>
                </a:lnTo>
                <a:lnTo>
                  <a:pt x="36829" y="2794"/>
                </a:lnTo>
                <a:lnTo>
                  <a:pt x="33908" y="0"/>
                </a:lnTo>
                <a:close/>
              </a:path>
              <a:path w="76200" h="254635">
                <a:moveTo>
                  <a:pt x="37083" y="88900"/>
                </a:moveTo>
                <a:lnTo>
                  <a:pt x="29972" y="89154"/>
                </a:lnTo>
                <a:lnTo>
                  <a:pt x="27304" y="92075"/>
                </a:lnTo>
                <a:lnTo>
                  <a:pt x="28955" y="137160"/>
                </a:lnTo>
                <a:lnTo>
                  <a:pt x="31876" y="139827"/>
                </a:lnTo>
                <a:lnTo>
                  <a:pt x="38861" y="139573"/>
                </a:lnTo>
                <a:lnTo>
                  <a:pt x="41528" y="136652"/>
                </a:lnTo>
                <a:lnTo>
                  <a:pt x="40004" y="91567"/>
                </a:lnTo>
                <a:lnTo>
                  <a:pt x="37083" y="88900"/>
                </a:lnTo>
                <a:close/>
              </a:path>
              <a:path w="76200" h="254635">
                <a:moveTo>
                  <a:pt x="31554" y="179671"/>
                </a:moveTo>
                <a:lnTo>
                  <a:pt x="22020" y="181961"/>
                </a:lnTo>
                <a:lnTo>
                  <a:pt x="10207" y="190547"/>
                </a:lnTo>
                <a:lnTo>
                  <a:pt x="2466" y="202920"/>
                </a:lnTo>
                <a:lnTo>
                  <a:pt x="0" y="217805"/>
                </a:lnTo>
                <a:lnTo>
                  <a:pt x="3526" y="232540"/>
                </a:lnTo>
                <a:lnTo>
                  <a:pt x="12112" y="244348"/>
                </a:lnTo>
                <a:lnTo>
                  <a:pt x="24485" y="252059"/>
                </a:lnTo>
                <a:lnTo>
                  <a:pt x="39370" y="254508"/>
                </a:lnTo>
                <a:lnTo>
                  <a:pt x="54107" y="250981"/>
                </a:lnTo>
                <a:lnTo>
                  <a:pt x="65928" y="242395"/>
                </a:lnTo>
                <a:lnTo>
                  <a:pt x="73677" y="230022"/>
                </a:lnTo>
                <a:lnTo>
                  <a:pt x="74887" y="222885"/>
                </a:lnTo>
                <a:lnTo>
                  <a:pt x="34798" y="222885"/>
                </a:lnTo>
                <a:lnTo>
                  <a:pt x="31876" y="220218"/>
                </a:lnTo>
                <a:lnTo>
                  <a:pt x="30479" y="180848"/>
                </a:lnTo>
                <a:lnTo>
                  <a:pt x="31554" y="179671"/>
                </a:lnTo>
                <a:close/>
              </a:path>
              <a:path w="76200" h="254635">
                <a:moveTo>
                  <a:pt x="36702" y="178435"/>
                </a:moveTo>
                <a:lnTo>
                  <a:pt x="31554" y="179671"/>
                </a:lnTo>
                <a:lnTo>
                  <a:pt x="30479" y="180848"/>
                </a:lnTo>
                <a:lnTo>
                  <a:pt x="31876" y="220218"/>
                </a:lnTo>
                <a:lnTo>
                  <a:pt x="34798" y="222885"/>
                </a:lnTo>
                <a:lnTo>
                  <a:pt x="41782" y="222631"/>
                </a:lnTo>
                <a:lnTo>
                  <a:pt x="44576" y="219710"/>
                </a:lnTo>
                <a:lnTo>
                  <a:pt x="43179" y="180467"/>
                </a:lnTo>
                <a:lnTo>
                  <a:pt x="41954" y="179294"/>
                </a:lnTo>
                <a:lnTo>
                  <a:pt x="36702" y="178435"/>
                </a:lnTo>
                <a:close/>
              </a:path>
              <a:path w="76200" h="254635">
                <a:moveTo>
                  <a:pt x="41954" y="179294"/>
                </a:moveTo>
                <a:lnTo>
                  <a:pt x="43179" y="180467"/>
                </a:lnTo>
                <a:lnTo>
                  <a:pt x="44576" y="219710"/>
                </a:lnTo>
                <a:lnTo>
                  <a:pt x="41782" y="222631"/>
                </a:lnTo>
                <a:lnTo>
                  <a:pt x="34798" y="222885"/>
                </a:lnTo>
                <a:lnTo>
                  <a:pt x="74887" y="222885"/>
                </a:lnTo>
                <a:lnTo>
                  <a:pt x="76200" y="215138"/>
                </a:lnTo>
                <a:lnTo>
                  <a:pt x="72671" y="200402"/>
                </a:lnTo>
                <a:lnTo>
                  <a:pt x="64071" y="188595"/>
                </a:lnTo>
                <a:lnTo>
                  <a:pt x="51661" y="180883"/>
                </a:lnTo>
                <a:lnTo>
                  <a:pt x="41954" y="179294"/>
                </a:lnTo>
                <a:close/>
              </a:path>
              <a:path w="76200" h="254635">
                <a:moveTo>
                  <a:pt x="40258" y="177673"/>
                </a:moveTo>
                <a:lnTo>
                  <a:pt x="33147" y="177927"/>
                </a:lnTo>
                <a:lnTo>
                  <a:pt x="31554" y="179671"/>
                </a:lnTo>
                <a:lnTo>
                  <a:pt x="36702" y="178435"/>
                </a:lnTo>
                <a:lnTo>
                  <a:pt x="41055" y="178435"/>
                </a:lnTo>
                <a:lnTo>
                  <a:pt x="40258" y="177673"/>
                </a:lnTo>
                <a:close/>
              </a:path>
              <a:path w="76200" h="254635">
                <a:moveTo>
                  <a:pt x="41055" y="178435"/>
                </a:moveTo>
                <a:lnTo>
                  <a:pt x="36702" y="178435"/>
                </a:lnTo>
                <a:lnTo>
                  <a:pt x="41954" y="179294"/>
                </a:lnTo>
                <a:lnTo>
                  <a:pt x="41055" y="178435"/>
                </a:lnTo>
                <a:close/>
              </a:path>
            </a:pathLst>
          </a:custGeom>
          <a:solidFill>
            <a:srgbClr val="BABABA"/>
          </a:solidFill>
        </p:spPr>
        <p:txBody>
          <a:bodyPr wrap="square" lIns="0" tIns="0" rIns="0" bIns="0" rtlCol="0"/>
          <a:lstStyle/>
          <a:p/>
        </p:txBody>
      </p:sp>
      <p:sp>
        <p:nvSpPr>
          <p:cNvPr id="44" name="object 44"/>
          <p:cNvSpPr/>
          <p:nvPr/>
        </p:nvSpPr>
        <p:spPr>
          <a:xfrm>
            <a:off x="7733538" y="3105150"/>
            <a:ext cx="262255" cy="262255"/>
          </a:xfrm>
          <a:custGeom>
            <a:avLst/>
            <a:gdLst/>
            <a:ahLst/>
            <a:cxnLst/>
            <a:rect l="l" t="t" r="r" b="b"/>
            <a:pathLst>
              <a:path w="262254" h="262254">
                <a:moveTo>
                  <a:pt x="0" y="131063"/>
                </a:moveTo>
                <a:lnTo>
                  <a:pt x="10298" y="80045"/>
                </a:lnTo>
                <a:lnTo>
                  <a:pt x="38385" y="38385"/>
                </a:lnTo>
                <a:lnTo>
                  <a:pt x="80045" y="10298"/>
                </a:lnTo>
                <a:lnTo>
                  <a:pt x="131063" y="0"/>
                </a:lnTo>
                <a:lnTo>
                  <a:pt x="182082" y="10298"/>
                </a:lnTo>
                <a:lnTo>
                  <a:pt x="223742" y="38385"/>
                </a:lnTo>
                <a:lnTo>
                  <a:pt x="251829" y="80045"/>
                </a:lnTo>
                <a:lnTo>
                  <a:pt x="262127" y="131063"/>
                </a:lnTo>
                <a:lnTo>
                  <a:pt x="251829" y="182082"/>
                </a:lnTo>
                <a:lnTo>
                  <a:pt x="223742" y="223742"/>
                </a:lnTo>
                <a:lnTo>
                  <a:pt x="182082" y="251829"/>
                </a:lnTo>
                <a:lnTo>
                  <a:pt x="131063" y="262127"/>
                </a:lnTo>
                <a:lnTo>
                  <a:pt x="80045" y="251829"/>
                </a:lnTo>
                <a:lnTo>
                  <a:pt x="38385" y="223742"/>
                </a:lnTo>
                <a:lnTo>
                  <a:pt x="10298" y="182082"/>
                </a:lnTo>
                <a:lnTo>
                  <a:pt x="0" y="131063"/>
                </a:lnTo>
                <a:close/>
              </a:path>
            </a:pathLst>
          </a:custGeom>
          <a:ln w="19812">
            <a:solidFill>
              <a:srgbClr val="F9F9F9"/>
            </a:solidFill>
          </a:ln>
        </p:spPr>
        <p:txBody>
          <a:bodyPr wrap="square" lIns="0" tIns="0" rIns="0" bIns="0" rtlCol="0"/>
          <a:lstStyle/>
          <a:p/>
        </p:txBody>
      </p:sp>
      <p:sp>
        <p:nvSpPr>
          <p:cNvPr id="45" name="object 45"/>
          <p:cNvSpPr/>
          <p:nvPr/>
        </p:nvSpPr>
        <p:spPr>
          <a:xfrm>
            <a:off x="7783068" y="3161792"/>
            <a:ext cx="161925" cy="147320"/>
          </a:xfrm>
          <a:custGeom>
            <a:avLst/>
            <a:gdLst/>
            <a:ahLst/>
            <a:cxnLst/>
            <a:rect l="l" t="t" r="r" b="b"/>
            <a:pathLst>
              <a:path w="161925" h="147320">
                <a:moveTo>
                  <a:pt x="128015" y="79502"/>
                </a:moveTo>
                <a:lnTo>
                  <a:pt x="114934" y="82153"/>
                </a:lnTo>
                <a:lnTo>
                  <a:pt x="104235" y="89376"/>
                </a:lnTo>
                <a:lnTo>
                  <a:pt x="97012" y="100076"/>
                </a:lnTo>
                <a:lnTo>
                  <a:pt x="94360" y="113157"/>
                </a:lnTo>
                <a:lnTo>
                  <a:pt x="97012" y="126237"/>
                </a:lnTo>
                <a:lnTo>
                  <a:pt x="104235" y="136937"/>
                </a:lnTo>
                <a:lnTo>
                  <a:pt x="114934" y="144160"/>
                </a:lnTo>
                <a:lnTo>
                  <a:pt x="128015" y="146812"/>
                </a:lnTo>
                <a:lnTo>
                  <a:pt x="141077" y="144160"/>
                </a:lnTo>
                <a:lnTo>
                  <a:pt x="151733" y="136937"/>
                </a:lnTo>
                <a:lnTo>
                  <a:pt x="158401" y="127000"/>
                </a:lnTo>
                <a:lnTo>
                  <a:pt x="123698" y="127000"/>
                </a:lnTo>
                <a:lnTo>
                  <a:pt x="110998" y="114300"/>
                </a:lnTo>
                <a:lnTo>
                  <a:pt x="117475" y="107823"/>
                </a:lnTo>
                <a:lnTo>
                  <a:pt x="129921" y="107823"/>
                </a:lnTo>
                <a:lnTo>
                  <a:pt x="138429" y="99313"/>
                </a:lnTo>
                <a:lnTo>
                  <a:pt x="158401" y="99313"/>
                </a:lnTo>
                <a:lnTo>
                  <a:pt x="151733" y="89376"/>
                </a:lnTo>
                <a:lnTo>
                  <a:pt x="141077" y="82153"/>
                </a:lnTo>
                <a:lnTo>
                  <a:pt x="128015" y="79502"/>
                </a:lnTo>
                <a:close/>
              </a:path>
              <a:path w="161925" h="147320">
                <a:moveTo>
                  <a:pt x="75056" y="0"/>
                </a:moveTo>
                <a:lnTo>
                  <a:pt x="67945" y="635"/>
                </a:lnTo>
                <a:lnTo>
                  <a:pt x="65658" y="762"/>
                </a:lnTo>
                <a:lnTo>
                  <a:pt x="63373" y="1270"/>
                </a:lnTo>
                <a:lnTo>
                  <a:pt x="61340" y="1905"/>
                </a:lnTo>
                <a:lnTo>
                  <a:pt x="58800" y="2794"/>
                </a:lnTo>
                <a:lnTo>
                  <a:pt x="56387" y="4063"/>
                </a:lnTo>
                <a:lnTo>
                  <a:pt x="54101" y="5587"/>
                </a:lnTo>
                <a:lnTo>
                  <a:pt x="51434" y="7238"/>
                </a:lnTo>
                <a:lnTo>
                  <a:pt x="38734" y="25908"/>
                </a:lnTo>
                <a:lnTo>
                  <a:pt x="37591" y="30225"/>
                </a:lnTo>
                <a:lnTo>
                  <a:pt x="37846" y="34798"/>
                </a:lnTo>
                <a:lnTo>
                  <a:pt x="38734" y="39624"/>
                </a:lnTo>
                <a:lnTo>
                  <a:pt x="38988" y="40512"/>
                </a:lnTo>
                <a:lnTo>
                  <a:pt x="39115" y="41275"/>
                </a:lnTo>
                <a:lnTo>
                  <a:pt x="39370" y="42163"/>
                </a:lnTo>
                <a:lnTo>
                  <a:pt x="36829" y="42291"/>
                </a:lnTo>
                <a:lnTo>
                  <a:pt x="34416" y="44323"/>
                </a:lnTo>
                <a:lnTo>
                  <a:pt x="37210" y="53975"/>
                </a:lnTo>
                <a:lnTo>
                  <a:pt x="39370" y="61595"/>
                </a:lnTo>
                <a:lnTo>
                  <a:pt x="41275" y="63754"/>
                </a:lnTo>
                <a:lnTo>
                  <a:pt x="42799" y="63881"/>
                </a:lnTo>
                <a:lnTo>
                  <a:pt x="43306" y="67310"/>
                </a:lnTo>
                <a:lnTo>
                  <a:pt x="44703" y="71247"/>
                </a:lnTo>
                <a:lnTo>
                  <a:pt x="46862" y="74803"/>
                </a:lnTo>
                <a:lnTo>
                  <a:pt x="46862" y="89027"/>
                </a:lnTo>
                <a:lnTo>
                  <a:pt x="46608" y="89408"/>
                </a:lnTo>
                <a:lnTo>
                  <a:pt x="40604" y="92519"/>
                </a:lnTo>
                <a:lnTo>
                  <a:pt x="30892" y="98044"/>
                </a:lnTo>
                <a:lnTo>
                  <a:pt x="18561" y="105949"/>
                </a:lnTo>
                <a:lnTo>
                  <a:pt x="5206" y="115950"/>
                </a:lnTo>
                <a:lnTo>
                  <a:pt x="1904" y="118618"/>
                </a:lnTo>
                <a:lnTo>
                  <a:pt x="0" y="122682"/>
                </a:lnTo>
                <a:lnTo>
                  <a:pt x="0" y="143510"/>
                </a:lnTo>
                <a:lnTo>
                  <a:pt x="3175" y="146685"/>
                </a:lnTo>
                <a:lnTo>
                  <a:pt x="100075" y="146685"/>
                </a:lnTo>
                <a:lnTo>
                  <a:pt x="93543" y="139963"/>
                </a:lnTo>
                <a:lnTo>
                  <a:pt x="88582" y="131968"/>
                </a:lnTo>
                <a:lnTo>
                  <a:pt x="85431" y="122949"/>
                </a:lnTo>
                <a:lnTo>
                  <a:pt x="84327" y="113157"/>
                </a:lnTo>
                <a:lnTo>
                  <a:pt x="84952" y="105791"/>
                </a:lnTo>
                <a:lnTo>
                  <a:pt x="86693" y="98933"/>
                </a:lnTo>
                <a:lnTo>
                  <a:pt x="89525" y="92475"/>
                </a:lnTo>
                <a:lnTo>
                  <a:pt x="93345" y="86613"/>
                </a:lnTo>
                <a:lnTo>
                  <a:pt x="93345" y="74803"/>
                </a:lnTo>
                <a:lnTo>
                  <a:pt x="95376" y="71247"/>
                </a:lnTo>
                <a:lnTo>
                  <a:pt x="96774" y="67310"/>
                </a:lnTo>
                <a:lnTo>
                  <a:pt x="97281" y="63881"/>
                </a:lnTo>
                <a:lnTo>
                  <a:pt x="98805" y="63754"/>
                </a:lnTo>
                <a:lnTo>
                  <a:pt x="100837" y="61595"/>
                </a:lnTo>
                <a:lnTo>
                  <a:pt x="105790" y="44069"/>
                </a:lnTo>
                <a:lnTo>
                  <a:pt x="103250" y="42163"/>
                </a:lnTo>
                <a:lnTo>
                  <a:pt x="100583" y="42163"/>
                </a:lnTo>
                <a:lnTo>
                  <a:pt x="100837" y="41275"/>
                </a:lnTo>
                <a:lnTo>
                  <a:pt x="101091" y="40512"/>
                </a:lnTo>
                <a:lnTo>
                  <a:pt x="101218" y="39624"/>
                </a:lnTo>
                <a:lnTo>
                  <a:pt x="101778" y="23826"/>
                </a:lnTo>
                <a:lnTo>
                  <a:pt x="98551" y="15446"/>
                </a:lnTo>
                <a:lnTo>
                  <a:pt x="94468" y="12138"/>
                </a:lnTo>
                <a:lnTo>
                  <a:pt x="92455" y="11557"/>
                </a:lnTo>
                <a:lnTo>
                  <a:pt x="90170" y="7366"/>
                </a:lnTo>
                <a:lnTo>
                  <a:pt x="84327" y="4191"/>
                </a:lnTo>
                <a:lnTo>
                  <a:pt x="80517" y="1778"/>
                </a:lnTo>
                <a:lnTo>
                  <a:pt x="75056" y="0"/>
                </a:lnTo>
                <a:close/>
              </a:path>
              <a:path w="161925" h="147320">
                <a:moveTo>
                  <a:pt x="158401" y="99313"/>
                </a:moveTo>
                <a:lnTo>
                  <a:pt x="138429" y="99313"/>
                </a:lnTo>
                <a:lnTo>
                  <a:pt x="144906" y="105791"/>
                </a:lnTo>
                <a:lnTo>
                  <a:pt x="130048" y="120523"/>
                </a:lnTo>
                <a:lnTo>
                  <a:pt x="123698" y="127000"/>
                </a:lnTo>
                <a:lnTo>
                  <a:pt x="158401" y="127000"/>
                </a:lnTo>
                <a:lnTo>
                  <a:pt x="158912" y="126237"/>
                </a:lnTo>
                <a:lnTo>
                  <a:pt x="161543" y="113157"/>
                </a:lnTo>
                <a:lnTo>
                  <a:pt x="158912" y="100076"/>
                </a:lnTo>
                <a:lnTo>
                  <a:pt x="158401" y="99313"/>
                </a:lnTo>
                <a:close/>
              </a:path>
              <a:path w="161925" h="147320">
                <a:moveTo>
                  <a:pt x="129921" y="107823"/>
                </a:moveTo>
                <a:lnTo>
                  <a:pt x="117475" y="107823"/>
                </a:lnTo>
                <a:lnTo>
                  <a:pt x="123698" y="114046"/>
                </a:lnTo>
                <a:lnTo>
                  <a:pt x="129921" y="107823"/>
                </a:lnTo>
                <a:close/>
              </a:path>
            </a:pathLst>
          </a:custGeom>
          <a:solidFill>
            <a:srgbClr val="F9F9F9"/>
          </a:solidFill>
        </p:spPr>
        <p:txBody>
          <a:bodyPr wrap="square" lIns="0" tIns="0" rIns="0" bIns="0" rtlCol="0"/>
          <a:lstStyle/>
          <a:p/>
        </p:txBody>
      </p:sp>
      <p:sp>
        <p:nvSpPr>
          <p:cNvPr id="46" name="object 46"/>
          <p:cNvSpPr/>
          <p:nvPr/>
        </p:nvSpPr>
        <p:spPr>
          <a:xfrm>
            <a:off x="10277093" y="3105150"/>
            <a:ext cx="262255" cy="262255"/>
          </a:xfrm>
          <a:custGeom>
            <a:avLst/>
            <a:gdLst/>
            <a:ahLst/>
            <a:cxnLst/>
            <a:rect l="l" t="t" r="r" b="b"/>
            <a:pathLst>
              <a:path w="262254" h="262254">
                <a:moveTo>
                  <a:pt x="0" y="131063"/>
                </a:moveTo>
                <a:lnTo>
                  <a:pt x="10298" y="80045"/>
                </a:lnTo>
                <a:lnTo>
                  <a:pt x="38385" y="38385"/>
                </a:lnTo>
                <a:lnTo>
                  <a:pt x="80045" y="10298"/>
                </a:lnTo>
                <a:lnTo>
                  <a:pt x="131063" y="0"/>
                </a:lnTo>
                <a:lnTo>
                  <a:pt x="182082" y="10298"/>
                </a:lnTo>
                <a:lnTo>
                  <a:pt x="223742" y="38385"/>
                </a:lnTo>
                <a:lnTo>
                  <a:pt x="251829" y="80045"/>
                </a:lnTo>
                <a:lnTo>
                  <a:pt x="262127" y="131063"/>
                </a:lnTo>
                <a:lnTo>
                  <a:pt x="251829" y="182082"/>
                </a:lnTo>
                <a:lnTo>
                  <a:pt x="223742" y="223742"/>
                </a:lnTo>
                <a:lnTo>
                  <a:pt x="182082" y="251829"/>
                </a:lnTo>
                <a:lnTo>
                  <a:pt x="131063" y="262127"/>
                </a:lnTo>
                <a:lnTo>
                  <a:pt x="80045" y="251829"/>
                </a:lnTo>
                <a:lnTo>
                  <a:pt x="38385" y="223742"/>
                </a:lnTo>
                <a:lnTo>
                  <a:pt x="10298" y="182082"/>
                </a:lnTo>
                <a:lnTo>
                  <a:pt x="0" y="131063"/>
                </a:lnTo>
                <a:close/>
              </a:path>
            </a:pathLst>
          </a:custGeom>
          <a:ln w="19812">
            <a:solidFill>
              <a:srgbClr val="F9F9F9"/>
            </a:solidFill>
          </a:ln>
        </p:spPr>
        <p:txBody>
          <a:bodyPr wrap="square" lIns="0" tIns="0" rIns="0" bIns="0" rtlCol="0"/>
          <a:lstStyle/>
          <a:p/>
        </p:txBody>
      </p:sp>
      <p:sp>
        <p:nvSpPr>
          <p:cNvPr id="47" name="object 47"/>
          <p:cNvSpPr/>
          <p:nvPr/>
        </p:nvSpPr>
        <p:spPr>
          <a:xfrm>
            <a:off x="10328264" y="3152648"/>
            <a:ext cx="158750" cy="163830"/>
          </a:xfrm>
          <a:custGeom>
            <a:avLst/>
            <a:gdLst/>
            <a:ahLst/>
            <a:cxnLst/>
            <a:rect l="l" t="t" r="r" b="b"/>
            <a:pathLst>
              <a:path w="158750" h="163829">
                <a:moveTo>
                  <a:pt x="124342" y="112522"/>
                </a:moveTo>
                <a:lnTo>
                  <a:pt x="114313" y="114528"/>
                </a:lnTo>
                <a:lnTo>
                  <a:pt x="106118" y="119999"/>
                </a:lnTo>
                <a:lnTo>
                  <a:pt x="100583" y="128142"/>
                </a:lnTo>
                <a:lnTo>
                  <a:pt x="98561" y="138049"/>
                </a:lnTo>
                <a:lnTo>
                  <a:pt x="100589" y="147984"/>
                </a:lnTo>
                <a:lnTo>
                  <a:pt x="106118" y="156098"/>
                </a:lnTo>
                <a:lnTo>
                  <a:pt x="114313" y="161569"/>
                </a:lnTo>
                <a:lnTo>
                  <a:pt x="124342" y="163575"/>
                </a:lnTo>
                <a:lnTo>
                  <a:pt x="134298" y="161569"/>
                </a:lnTo>
                <a:lnTo>
                  <a:pt x="142456" y="156098"/>
                </a:lnTo>
                <a:lnTo>
                  <a:pt x="147970" y="147984"/>
                </a:lnTo>
                <a:lnTo>
                  <a:pt x="149996" y="138049"/>
                </a:lnTo>
                <a:lnTo>
                  <a:pt x="124342" y="138049"/>
                </a:lnTo>
                <a:lnTo>
                  <a:pt x="124342" y="112522"/>
                </a:lnTo>
                <a:close/>
              </a:path>
              <a:path w="158750" h="163829">
                <a:moveTo>
                  <a:pt x="40903" y="85471"/>
                </a:moveTo>
                <a:lnTo>
                  <a:pt x="38629" y="86941"/>
                </a:lnTo>
                <a:lnTo>
                  <a:pt x="32426" y="90471"/>
                </a:lnTo>
                <a:lnTo>
                  <a:pt x="23223" y="94740"/>
                </a:lnTo>
                <a:lnTo>
                  <a:pt x="11947" y="98425"/>
                </a:lnTo>
                <a:lnTo>
                  <a:pt x="5028" y="102415"/>
                </a:lnTo>
                <a:lnTo>
                  <a:pt x="1359" y="108727"/>
                </a:lnTo>
                <a:lnTo>
                  <a:pt x="0" y="115730"/>
                </a:lnTo>
                <a:lnTo>
                  <a:pt x="96" y="123062"/>
                </a:lnTo>
                <a:lnTo>
                  <a:pt x="37304" y="147645"/>
                </a:lnTo>
                <a:lnTo>
                  <a:pt x="63382" y="149987"/>
                </a:lnTo>
                <a:lnTo>
                  <a:pt x="70975" y="149784"/>
                </a:lnTo>
                <a:lnTo>
                  <a:pt x="78114" y="149225"/>
                </a:lnTo>
                <a:lnTo>
                  <a:pt x="84778" y="148379"/>
                </a:lnTo>
                <a:lnTo>
                  <a:pt x="90941" y="147319"/>
                </a:lnTo>
                <a:lnTo>
                  <a:pt x="90179" y="144399"/>
                </a:lnTo>
                <a:lnTo>
                  <a:pt x="89671" y="141350"/>
                </a:lnTo>
                <a:lnTo>
                  <a:pt x="89671" y="138049"/>
                </a:lnTo>
                <a:lnTo>
                  <a:pt x="91641" y="128142"/>
                </a:lnTo>
                <a:lnTo>
                  <a:pt x="54619" y="128142"/>
                </a:lnTo>
                <a:lnTo>
                  <a:pt x="52841" y="123062"/>
                </a:lnTo>
                <a:lnTo>
                  <a:pt x="40903" y="85471"/>
                </a:lnTo>
                <a:close/>
              </a:path>
              <a:path w="158750" h="163829">
                <a:moveTo>
                  <a:pt x="132597" y="104266"/>
                </a:moveTo>
                <a:lnTo>
                  <a:pt x="132597" y="129793"/>
                </a:lnTo>
                <a:lnTo>
                  <a:pt x="158378" y="129793"/>
                </a:lnTo>
                <a:lnTo>
                  <a:pt x="156350" y="119858"/>
                </a:lnTo>
                <a:lnTo>
                  <a:pt x="150822" y="111744"/>
                </a:lnTo>
                <a:lnTo>
                  <a:pt x="142626" y="106273"/>
                </a:lnTo>
                <a:lnTo>
                  <a:pt x="132597" y="104266"/>
                </a:lnTo>
                <a:close/>
              </a:path>
              <a:path w="158750" h="163829">
                <a:moveTo>
                  <a:pt x="63382" y="95123"/>
                </a:moveTo>
                <a:lnTo>
                  <a:pt x="60612" y="95384"/>
                </a:lnTo>
                <a:lnTo>
                  <a:pt x="56366" y="97313"/>
                </a:lnTo>
                <a:lnTo>
                  <a:pt x="54738" y="102623"/>
                </a:lnTo>
                <a:lnTo>
                  <a:pt x="59826" y="113029"/>
                </a:lnTo>
                <a:lnTo>
                  <a:pt x="54619" y="128142"/>
                </a:lnTo>
                <a:lnTo>
                  <a:pt x="72272" y="128142"/>
                </a:lnTo>
                <a:lnTo>
                  <a:pt x="66938" y="113029"/>
                </a:lnTo>
                <a:lnTo>
                  <a:pt x="72026" y="102623"/>
                </a:lnTo>
                <a:lnTo>
                  <a:pt x="70399" y="97313"/>
                </a:lnTo>
                <a:lnTo>
                  <a:pt x="66153" y="95384"/>
                </a:lnTo>
                <a:lnTo>
                  <a:pt x="63382" y="95123"/>
                </a:lnTo>
                <a:close/>
              </a:path>
              <a:path w="158750" h="163829">
                <a:moveTo>
                  <a:pt x="85988" y="85471"/>
                </a:moveTo>
                <a:lnTo>
                  <a:pt x="73923" y="123062"/>
                </a:lnTo>
                <a:lnTo>
                  <a:pt x="72272" y="128142"/>
                </a:lnTo>
                <a:lnTo>
                  <a:pt x="91641" y="128142"/>
                </a:lnTo>
                <a:lnTo>
                  <a:pt x="92261" y="125027"/>
                </a:lnTo>
                <a:lnTo>
                  <a:pt x="99339" y="114268"/>
                </a:lnTo>
                <a:lnTo>
                  <a:pt x="109870" y="106795"/>
                </a:lnTo>
                <a:lnTo>
                  <a:pt x="122818" y="103631"/>
                </a:lnTo>
                <a:lnTo>
                  <a:pt x="120913" y="101346"/>
                </a:lnTo>
                <a:lnTo>
                  <a:pt x="118373" y="99440"/>
                </a:lnTo>
                <a:lnTo>
                  <a:pt x="114817" y="98425"/>
                </a:lnTo>
                <a:lnTo>
                  <a:pt x="103616" y="94740"/>
                </a:lnTo>
                <a:lnTo>
                  <a:pt x="94450" y="90471"/>
                </a:lnTo>
                <a:lnTo>
                  <a:pt x="88261" y="86941"/>
                </a:lnTo>
                <a:lnTo>
                  <a:pt x="85988" y="85471"/>
                </a:lnTo>
                <a:close/>
              </a:path>
              <a:path w="158750" h="163829">
                <a:moveTo>
                  <a:pt x="31124" y="42544"/>
                </a:moveTo>
                <a:lnTo>
                  <a:pt x="28076" y="44068"/>
                </a:lnTo>
                <a:lnTo>
                  <a:pt x="33156" y="61722"/>
                </a:lnTo>
                <a:lnTo>
                  <a:pt x="35061" y="63753"/>
                </a:lnTo>
                <a:lnTo>
                  <a:pt x="36585" y="63880"/>
                </a:lnTo>
                <a:lnTo>
                  <a:pt x="38641" y="70848"/>
                </a:lnTo>
                <a:lnTo>
                  <a:pt x="42650" y="77803"/>
                </a:lnTo>
                <a:lnTo>
                  <a:pt x="48515" y="83829"/>
                </a:lnTo>
                <a:lnTo>
                  <a:pt x="56143" y="88011"/>
                </a:lnTo>
                <a:lnTo>
                  <a:pt x="60842" y="89662"/>
                </a:lnTo>
                <a:lnTo>
                  <a:pt x="65922" y="89662"/>
                </a:lnTo>
                <a:lnTo>
                  <a:pt x="90179" y="63880"/>
                </a:lnTo>
                <a:lnTo>
                  <a:pt x="91703" y="63753"/>
                </a:lnTo>
                <a:lnTo>
                  <a:pt x="93608" y="61722"/>
                </a:lnTo>
                <a:lnTo>
                  <a:pt x="98688" y="44068"/>
                </a:lnTo>
                <a:lnTo>
                  <a:pt x="96148" y="42799"/>
                </a:lnTo>
                <a:lnTo>
                  <a:pt x="33791" y="42799"/>
                </a:lnTo>
                <a:lnTo>
                  <a:pt x="31124" y="42544"/>
                </a:lnTo>
                <a:close/>
              </a:path>
              <a:path w="158750" h="163829">
                <a:moveTo>
                  <a:pt x="68462" y="0"/>
                </a:moveTo>
                <a:lnTo>
                  <a:pt x="61350" y="635"/>
                </a:lnTo>
                <a:lnTo>
                  <a:pt x="59064" y="762"/>
                </a:lnTo>
                <a:lnTo>
                  <a:pt x="56905" y="1142"/>
                </a:lnTo>
                <a:lnTo>
                  <a:pt x="55000" y="1904"/>
                </a:lnTo>
                <a:lnTo>
                  <a:pt x="52333" y="2666"/>
                </a:lnTo>
                <a:lnTo>
                  <a:pt x="49920" y="3937"/>
                </a:lnTo>
                <a:lnTo>
                  <a:pt x="47888" y="5461"/>
                </a:lnTo>
                <a:lnTo>
                  <a:pt x="45221" y="7112"/>
                </a:lnTo>
                <a:lnTo>
                  <a:pt x="42681" y="9143"/>
                </a:lnTo>
                <a:lnTo>
                  <a:pt x="40522" y="11429"/>
                </a:lnTo>
                <a:lnTo>
                  <a:pt x="37048" y="15049"/>
                </a:lnTo>
                <a:lnTo>
                  <a:pt x="33918" y="19430"/>
                </a:lnTo>
                <a:lnTo>
                  <a:pt x="32648" y="25146"/>
                </a:lnTo>
                <a:lnTo>
                  <a:pt x="31505" y="29337"/>
                </a:lnTo>
                <a:lnTo>
                  <a:pt x="31759" y="33781"/>
                </a:lnTo>
                <a:lnTo>
                  <a:pt x="32775" y="38607"/>
                </a:lnTo>
                <a:lnTo>
                  <a:pt x="33283" y="41401"/>
                </a:lnTo>
                <a:lnTo>
                  <a:pt x="33791" y="42799"/>
                </a:lnTo>
                <a:lnTo>
                  <a:pt x="92973" y="42799"/>
                </a:lnTo>
                <a:lnTo>
                  <a:pt x="93481" y="41401"/>
                </a:lnTo>
                <a:lnTo>
                  <a:pt x="93862" y="40004"/>
                </a:lnTo>
                <a:lnTo>
                  <a:pt x="94116" y="38607"/>
                </a:lnTo>
                <a:lnTo>
                  <a:pt x="94642" y="23197"/>
                </a:lnTo>
                <a:lnTo>
                  <a:pt x="91465" y="15049"/>
                </a:lnTo>
                <a:lnTo>
                  <a:pt x="87455" y="11854"/>
                </a:lnTo>
                <a:lnTo>
                  <a:pt x="85480" y="11302"/>
                </a:lnTo>
                <a:lnTo>
                  <a:pt x="83321" y="7112"/>
                </a:lnTo>
                <a:lnTo>
                  <a:pt x="77606" y="4063"/>
                </a:lnTo>
                <a:lnTo>
                  <a:pt x="73796" y="1777"/>
                </a:lnTo>
                <a:lnTo>
                  <a:pt x="68462" y="0"/>
                </a:lnTo>
                <a:close/>
              </a:path>
              <a:path w="158750" h="163829">
                <a:moveTo>
                  <a:pt x="95640" y="42544"/>
                </a:moveTo>
                <a:lnTo>
                  <a:pt x="92973" y="42799"/>
                </a:lnTo>
                <a:lnTo>
                  <a:pt x="96148" y="42799"/>
                </a:lnTo>
                <a:lnTo>
                  <a:pt x="95640" y="42544"/>
                </a:lnTo>
                <a:close/>
              </a:path>
            </a:pathLst>
          </a:custGeom>
          <a:solidFill>
            <a:srgbClr val="F9F9F9"/>
          </a:solidFill>
        </p:spPr>
        <p:txBody>
          <a:bodyPr wrap="square" lIns="0" tIns="0" rIns="0" bIns="0" rtlCol="0"/>
          <a:lstStyle/>
          <a:p/>
        </p:txBody>
      </p:sp>
      <p:sp>
        <p:nvSpPr>
          <p:cNvPr id="48" name="object 48"/>
          <p:cNvSpPr/>
          <p:nvPr/>
        </p:nvSpPr>
        <p:spPr>
          <a:xfrm>
            <a:off x="7825105" y="3430142"/>
            <a:ext cx="76200" cy="254635"/>
          </a:xfrm>
          <a:custGeom>
            <a:avLst/>
            <a:gdLst/>
            <a:ahLst/>
            <a:cxnLst/>
            <a:rect l="l" t="t" r="r" b="b"/>
            <a:pathLst>
              <a:path w="76200" h="254635">
                <a:moveTo>
                  <a:pt x="31242" y="0"/>
                </a:moveTo>
                <a:lnTo>
                  <a:pt x="24256" y="254"/>
                </a:lnTo>
                <a:lnTo>
                  <a:pt x="21590" y="3302"/>
                </a:lnTo>
                <a:lnTo>
                  <a:pt x="21717" y="6731"/>
                </a:lnTo>
                <a:lnTo>
                  <a:pt x="23495" y="44831"/>
                </a:lnTo>
                <a:lnTo>
                  <a:pt x="23749" y="48387"/>
                </a:lnTo>
                <a:lnTo>
                  <a:pt x="26670" y="51054"/>
                </a:lnTo>
                <a:lnTo>
                  <a:pt x="30225" y="50927"/>
                </a:lnTo>
                <a:lnTo>
                  <a:pt x="33654" y="50673"/>
                </a:lnTo>
                <a:lnTo>
                  <a:pt x="36449" y="47752"/>
                </a:lnTo>
                <a:lnTo>
                  <a:pt x="36195" y="44196"/>
                </a:lnTo>
                <a:lnTo>
                  <a:pt x="34417" y="6223"/>
                </a:lnTo>
                <a:lnTo>
                  <a:pt x="34290" y="2667"/>
                </a:lnTo>
                <a:lnTo>
                  <a:pt x="31242" y="0"/>
                </a:lnTo>
                <a:close/>
              </a:path>
              <a:path w="76200" h="254635">
                <a:moveTo>
                  <a:pt x="35560" y="88773"/>
                </a:moveTo>
                <a:lnTo>
                  <a:pt x="32003" y="88900"/>
                </a:lnTo>
                <a:lnTo>
                  <a:pt x="28448" y="89154"/>
                </a:lnTo>
                <a:lnTo>
                  <a:pt x="25780" y="92075"/>
                </a:lnTo>
                <a:lnTo>
                  <a:pt x="25908" y="95631"/>
                </a:lnTo>
                <a:lnTo>
                  <a:pt x="27813" y="133604"/>
                </a:lnTo>
                <a:lnTo>
                  <a:pt x="27940" y="137160"/>
                </a:lnTo>
                <a:lnTo>
                  <a:pt x="30988" y="139827"/>
                </a:lnTo>
                <a:lnTo>
                  <a:pt x="34417" y="139700"/>
                </a:lnTo>
                <a:lnTo>
                  <a:pt x="37973" y="139446"/>
                </a:lnTo>
                <a:lnTo>
                  <a:pt x="40640" y="136525"/>
                </a:lnTo>
                <a:lnTo>
                  <a:pt x="40513" y="132969"/>
                </a:lnTo>
                <a:lnTo>
                  <a:pt x="38608" y="94996"/>
                </a:lnTo>
                <a:lnTo>
                  <a:pt x="38480" y="91440"/>
                </a:lnTo>
                <a:lnTo>
                  <a:pt x="35560" y="88773"/>
                </a:lnTo>
                <a:close/>
              </a:path>
              <a:path w="76200" h="254635">
                <a:moveTo>
                  <a:pt x="31106" y="179744"/>
                </a:moveTo>
                <a:lnTo>
                  <a:pt x="21609" y="182129"/>
                </a:lnTo>
                <a:lnTo>
                  <a:pt x="9874" y="190849"/>
                </a:lnTo>
                <a:lnTo>
                  <a:pt x="2282" y="203330"/>
                </a:lnTo>
                <a:lnTo>
                  <a:pt x="0" y="218313"/>
                </a:lnTo>
                <a:lnTo>
                  <a:pt x="3712" y="232951"/>
                </a:lnTo>
                <a:lnTo>
                  <a:pt x="12461" y="244649"/>
                </a:lnTo>
                <a:lnTo>
                  <a:pt x="24949" y="252227"/>
                </a:lnTo>
                <a:lnTo>
                  <a:pt x="39877" y="254508"/>
                </a:lnTo>
                <a:lnTo>
                  <a:pt x="54590" y="250813"/>
                </a:lnTo>
                <a:lnTo>
                  <a:pt x="66325" y="242093"/>
                </a:lnTo>
                <a:lnTo>
                  <a:pt x="73917" y="229612"/>
                </a:lnTo>
                <a:lnTo>
                  <a:pt x="74923" y="223012"/>
                </a:lnTo>
                <a:lnTo>
                  <a:pt x="34925" y="223012"/>
                </a:lnTo>
                <a:lnTo>
                  <a:pt x="31876" y="220218"/>
                </a:lnTo>
                <a:lnTo>
                  <a:pt x="31750" y="216789"/>
                </a:lnTo>
                <a:lnTo>
                  <a:pt x="30225" y="184404"/>
                </a:lnTo>
                <a:lnTo>
                  <a:pt x="30220" y="180715"/>
                </a:lnTo>
                <a:lnTo>
                  <a:pt x="31106" y="179744"/>
                </a:lnTo>
                <a:close/>
              </a:path>
              <a:path w="76200" h="254635">
                <a:moveTo>
                  <a:pt x="36322" y="178435"/>
                </a:moveTo>
                <a:lnTo>
                  <a:pt x="31106" y="179744"/>
                </a:lnTo>
                <a:lnTo>
                  <a:pt x="30220" y="180715"/>
                </a:lnTo>
                <a:lnTo>
                  <a:pt x="30225" y="184404"/>
                </a:lnTo>
                <a:lnTo>
                  <a:pt x="31750" y="216789"/>
                </a:lnTo>
                <a:lnTo>
                  <a:pt x="31876" y="220218"/>
                </a:lnTo>
                <a:lnTo>
                  <a:pt x="34925" y="223012"/>
                </a:lnTo>
                <a:lnTo>
                  <a:pt x="38353" y="222758"/>
                </a:lnTo>
                <a:lnTo>
                  <a:pt x="41910" y="222631"/>
                </a:lnTo>
                <a:lnTo>
                  <a:pt x="44576" y="219710"/>
                </a:lnTo>
                <a:lnTo>
                  <a:pt x="44378" y="214630"/>
                </a:lnTo>
                <a:lnTo>
                  <a:pt x="42925" y="183769"/>
                </a:lnTo>
                <a:lnTo>
                  <a:pt x="42672" y="180213"/>
                </a:lnTo>
                <a:lnTo>
                  <a:pt x="41609" y="179242"/>
                </a:lnTo>
                <a:lnTo>
                  <a:pt x="36322" y="178435"/>
                </a:lnTo>
                <a:close/>
              </a:path>
              <a:path w="76200" h="254635">
                <a:moveTo>
                  <a:pt x="41609" y="179242"/>
                </a:moveTo>
                <a:lnTo>
                  <a:pt x="42672" y="180213"/>
                </a:lnTo>
                <a:lnTo>
                  <a:pt x="42925" y="183769"/>
                </a:lnTo>
                <a:lnTo>
                  <a:pt x="44450" y="216154"/>
                </a:lnTo>
                <a:lnTo>
                  <a:pt x="44576" y="219710"/>
                </a:lnTo>
                <a:lnTo>
                  <a:pt x="41910" y="222631"/>
                </a:lnTo>
                <a:lnTo>
                  <a:pt x="38353" y="222758"/>
                </a:lnTo>
                <a:lnTo>
                  <a:pt x="34925" y="223012"/>
                </a:lnTo>
                <a:lnTo>
                  <a:pt x="74923" y="223012"/>
                </a:lnTo>
                <a:lnTo>
                  <a:pt x="76200" y="214630"/>
                </a:lnTo>
                <a:lnTo>
                  <a:pt x="72487" y="199991"/>
                </a:lnTo>
                <a:lnTo>
                  <a:pt x="63738" y="188293"/>
                </a:lnTo>
                <a:lnTo>
                  <a:pt x="51250" y="180715"/>
                </a:lnTo>
                <a:lnTo>
                  <a:pt x="41609" y="179242"/>
                </a:lnTo>
                <a:close/>
              </a:path>
              <a:path w="76200" h="254635">
                <a:moveTo>
                  <a:pt x="39750" y="177546"/>
                </a:moveTo>
                <a:lnTo>
                  <a:pt x="36195" y="177673"/>
                </a:lnTo>
                <a:lnTo>
                  <a:pt x="32766" y="177927"/>
                </a:lnTo>
                <a:lnTo>
                  <a:pt x="31106" y="179744"/>
                </a:lnTo>
                <a:lnTo>
                  <a:pt x="36322" y="178435"/>
                </a:lnTo>
                <a:lnTo>
                  <a:pt x="40724" y="178435"/>
                </a:lnTo>
                <a:lnTo>
                  <a:pt x="39750" y="177546"/>
                </a:lnTo>
                <a:close/>
              </a:path>
              <a:path w="76200" h="254635">
                <a:moveTo>
                  <a:pt x="40724" y="178435"/>
                </a:moveTo>
                <a:lnTo>
                  <a:pt x="36322" y="178435"/>
                </a:lnTo>
                <a:lnTo>
                  <a:pt x="41609" y="179242"/>
                </a:lnTo>
                <a:lnTo>
                  <a:pt x="40724" y="178435"/>
                </a:lnTo>
                <a:close/>
              </a:path>
            </a:pathLst>
          </a:custGeom>
          <a:solidFill>
            <a:srgbClr val="BABABA"/>
          </a:solidFill>
        </p:spPr>
        <p:txBody>
          <a:bodyPr wrap="square" lIns="0" tIns="0" rIns="0" bIns="0" rtlCol="0"/>
          <a:lstStyle/>
          <a:p/>
        </p:txBody>
      </p:sp>
      <p:sp>
        <p:nvSpPr>
          <p:cNvPr id="49" name="object 49"/>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28</a:t>
            </a:r>
            <a:endParaRPr sz="1200">
              <a:latin typeface="Arial"/>
              <a:cs typeface="Arial"/>
            </a:endParaRPr>
          </a:p>
        </p:txBody>
      </p:sp>
      <p:sp>
        <p:nvSpPr>
          <p:cNvPr id="50" name="object 50"/>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51" name="object 51"/>
          <p:cNvSpPr txBox="1"/>
          <p:nvPr/>
        </p:nvSpPr>
        <p:spPr>
          <a:xfrm>
            <a:off x="6967855" y="6414053"/>
            <a:ext cx="787400" cy="177800"/>
          </a:xfrm>
          <a:prstGeom prst="rect">
            <a:avLst/>
          </a:prstGeom>
        </p:spPr>
        <p:txBody>
          <a:bodyPr wrap="square" lIns="0" tIns="0" rIns="0" bIns="0" rtlCol="0" vert="horz">
            <a:spAutoFit/>
          </a:bodyPr>
          <a:lstStyle/>
          <a:p>
            <a:pPr marL="12700">
              <a:lnSpc>
                <a:spcPts val="1300"/>
              </a:lnSpc>
            </a:pPr>
            <a:r>
              <a:rPr dirty="0" sz="1200">
                <a:solidFill>
                  <a:srgbClr val="4F5560"/>
                </a:solidFill>
                <a:latin typeface="微软雅黑"/>
                <a:cs typeface="微软雅黑"/>
              </a:rPr>
              <a:t>件价格昂贵</a:t>
            </a:r>
            <a:endParaRPr sz="1200">
              <a:latin typeface="微软雅黑"/>
              <a:cs typeface="微软雅黑"/>
            </a:endParaRPr>
          </a:p>
        </p:txBody>
      </p:sp>
      <p:sp>
        <p:nvSpPr>
          <p:cNvPr id="52" name="object 52"/>
          <p:cNvSpPr txBox="1"/>
          <p:nvPr/>
        </p:nvSpPr>
        <p:spPr>
          <a:xfrm>
            <a:off x="9511410" y="6414053"/>
            <a:ext cx="177800" cy="177800"/>
          </a:xfrm>
          <a:prstGeom prst="rect">
            <a:avLst/>
          </a:prstGeom>
        </p:spPr>
        <p:txBody>
          <a:bodyPr wrap="square" lIns="0" tIns="0" rIns="0" bIns="0" rtlCol="0" vert="horz">
            <a:spAutoFit/>
          </a:bodyPr>
          <a:lstStyle/>
          <a:p>
            <a:pPr marL="12700">
              <a:lnSpc>
                <a:spcPts val="1300"/>
              </a:lnSpc>
            </a:pPr>
            <a:r>
              <a:rPr dirty="0" sz="1200">
                <a:solidFill>
                  <a:srgbClr val="4F5560"/>
                </a:solidFill>
                <a:latin typeface="微软雅黑"/>
                <a:cs typeface="微软雅黑"/>
              </a:rPr>
              <a:t>迟</a:t>
            </a:r>
            <a:endParaRPr sz="1200">
              <a:latin typeface="微软雅黑"/>
              <a:cs typeface="微软雅黑"/>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金融云：近九成金融机构已经或计划应用云计算，降低开放银</a:t>
            </a:r>
          </a:p>
          <a:p>
            <a:pPr marL="12700">
              <a:lnSpc>
                <a:spcPts val="2735"/>
              </a:lnSpc>
            </a:pPr>
            <a:r>
              <a:rPr dirty="0" spc="-5">
                <a:solidFill>
                  <a:srgbClr val="1D9ED2"/>
                </a:solidFill>
              </a:rPr>
              <a:t>行边际成本，提高开放银行安全性，从而促进开放银行发展</a:t>
            </a:r>
          </a:p>
        </p:txBody>
      </p:sp>
      <p:sp>
        <p:nvSpPr>
          <p:cNvPr id="5" name="object 5"/>
          <p:cNvSpPr txBox="1"/>
          <p:nvPr/>
        </p:nvSpPr>
        <p:spPr>
          <a:xfrm>
            <a:off x="829767" y="1174623"/>
            <a:ext cx="10995025" cy="2573655"/>
          </a:xfrm>
          <a:prstGeom prst="rect">
            <a:avLst/>
          </a:prstGeom>
        </p:spPr>
        <p:txBody>
          <a:bodyPr wrap="square" lIns="0" tIns="0" rIns="0" bIns="0" rtlCol="0" vert="horz">
            <a:spAutoFit/>
          </a:bodyPr>
          <a:lstStyle/>
          <a:p>
            <a:pPr algn="just" marL="299085" marR="178435" indent="-287020">
              <a:lnSpc>
                <a:spcPct val="150000"/>
              </a:lnSpc>
            </a:pPr>
            <a:r>
              <a:rPr dirty="0" sz="1400" spc="540">
                <a:solidFill>
                  <a:srgbClr val="1A9FD1"/>
                </a:solidFill>
                <a:latin typeface="Arial Unicode MS"/>
                <a:cs typeface="Arial Unicode MS"/>
              </a:rPr>
              <a:t>◆ </a:t>
            </a:r>
            <a:r>
              <a:rPr dirty="0" sz="1400" spc="15">
                <a:solidFill>
                  <a:srgbClr val="5E666F"/>
                </a:solidFill>
                <a:latin typeface="Arial"/>
                <a:cs typeface="Arial"/>
              </a:rPr>
              <a:t>2016</a:t>
            </a:r>
            <a:r>
              <a:rPr dirty="0" sz="1400" spc="15">
                <a:solidFill>
                  <a:srgbClr val="5E666F"/>
                </a:solidFill>
                <a:latin typeface="微软雅黑"/>
                <a:cs typeface="微软雅黑"/>
              </a:rPr>
              <a:t>年，中国银监会发布《中国银行业信息科技“十三五”发展规划监管指导意见（征求意见稿）》，要求银行业金融机构适应互联  网环境下计算资源弹性变化和快速部署等需求，开展云计算架构规划，制定云计算应用策略，稳步实施架构迁移，到“十三五”末期</a:t>
            </a:r>
            <a:endParaRPr sz="1400">
              <a:latin typeface="微软雅黑"/>
              <a:cs typeface="微软雅黑"/>
            </a:endParaRPr>
          </a:p>
          <a:p>
            <a:pPr marL="299085" marR="5080">
              <a:lnSpc>
                <a:spcPct val="150000"/>
              </a:lnSpc>
            </a:pPr>
            <a:r>
              <a:rPr dirty="0" sz="1400" spc="15">
                <a:solidFill>
                  <a:srgbClr val="5E666F"/>
                </a:solidFill>
                <a:latin typeface="微软雅黑"/>
                <a:cs typeface="微软雅黑"/>
              </a:rPr>
              <a:t>（</a:t>
            </a:r>
            <a:r>
              <a:rPr dirty="0" sz="1400" spc="15">
                <a:solidFill>
                  <a:srgbClr val="5E666F"/>
                </a:solidFill>
                <a:latin typeface="Arial"/>
                <a:cs typeface="Arial"/>
              </a:rPr>
              <a:t>2020</a:t>
            </a:r>
            <a:r>
              <a:rPr dirty="0" sz="1400" spc="15">
                <a:solidFill>
                  <a:srgbClr val="5E666F"/>
                </a:solidFill>
                <a:latin typeface="微软雅黑"/>
                <a:cs typeface="微软雅黑"/>
              </a:rPr>
              <a:t>年），面向互联网场景的主要信息系统尽可能迁移至云计算架构平台。以银行为代表的金融机构逐渐意识到金融云对业务的提  </a:t>
            </a:r>
            <a:r>
              <a:rPr dirty="0" sz="1400">
                <a:solidFill>
                  <a:srgbClr val="5E666F"/>
                </a:solidFill>
                <a:latin typeface="微软雅黑"/>
                <a:cs typeface="微软雅黑"/>
              </a:rPr>
              <a:t>升作用。中国信息通信研究院</a:t>
            </a:r>
            <a:r>
              <a:rPr dirty="0" sz="1400">
                <a:solidFill>
                  <a:srgbClr val="5E666F"/>
                </a:solidFill>
                <a:latin typeface="Arial"/>
                <a:cs typeface="Arial"/>
              </a:rPr>
              <a:t>2018</a:t>
            </a:r>
            <a:r>
              <a:rPr dirty="0" sz="1400">
                <a:solidFill>
                  <a:srgbClr val="5E666F"/>
                </a:solidFill>
                <a:latin typeface="微软雅黑"/>
                <a:cs typeface="微软雅黑"/>
              </a:rPr>
              <a:t>年</a:t>
            </a:r>
            <a:r>
              <a:rPr dirty="0" sz="1400">
                <a:solidFill>
                  <a:srgbClr val="5E666F"/>
                </a:solidFill>
                <a:latin typeface="Arial"/>
                <a:cs typeface="Arial"/>
              </a:rPr>
              <a:t>3</a:t>
            </a:r>
            <a:r>
              <a:rPr dirty="0" sz="1400">
                <a:solidFill>
                  <a:srgbClr val="5E666F"/>
                </a:solidFill>
                <a:latin typeface="微软雅黑"/>
                <a:cs typeface="微软雅黑"/>
              </a:rPr>
              <a:t>月发布的《金融行业云计算使用调查报告（</a:t>
            </a:r>
            <a:r>
              <a:rPr dirty="0" sz="1400">
                <a:solidFill>
                  <a:srgbClr val="5E666F"/>
                </a:solidFill>
                <a:latin typeface="Arial"/>
                <a:cs typeface="Arial"/>
              </a:rPr>
              <a:t>2018</a:t>
            </a:r>
            <a:r>
              <a:rPr dirty="0" sz="1400">
                <a:solidFill>
                  <a:srgbClr val="5E666F"/>
                </a:solidFill>
                <a:latin typeface="微软雅黑"/>
                <a:cs typeface="微软雅黑"/>
              </a:rPr>
              <a:t>）》显示，我国</a:t>
            </a:r>
            <a:r>
              <a:rPr dirty="0" sz="1400">
                <a:solidFill>
                  <a:srgbClr val="5E666F"/>
                </a:solidFill>
                <a:latin typeface="Arial"/>
                <a:cs typeface="Arial"/>
              </a:rPr>
              <a:t>41.2%</a:t>
            </a:r>
            <a:r>
              <a:rPr dirty="0" sz="1400">
                <a:solidFill>
                  <a:srgbClr val="5E666F"/>
                </a:solidFill>
                <a:latin typeface="微软雅黑"/>
                <a:cs typeface="微软雅黑"/>
              </a:rPr>
              <a:t>的金融机构已应用云计算，  </a:t>
            </a:r>
            <a:r>
              <a:rPr dirty="0" sz="1400">
                <a:solidFill>
                  <a:srgbClr val="5E666F"/>
                </a:solidFill>
                <a:latin typeface="Arial"/>
                <a:cs typeface="Arial"/>
              </a:rPr>
              <a:t>46.8%</a:t>
            </a:r>
            <a:r>
              <a:rPr dirty="0" sz="1400">
                <a:solidFill>
                  <a:srgbClr val="5E666F"/>
                </a:solidFill>
                <a:latin typeface="微软雅黑"/>
                <a:cs typeface="微软雅黑"/>
              </a:rPr>
              <a:t>的金融机构计划应用云计算，</a:t>
            </a:r>
            <a:r>
              <a:rPr dirty="0" sz="1400" b="1" i="1">
                <a:solidFill>
                  <a:srgbClr val="1D9FD1"/>
                </a:solidFill>
                <a:latin typeface="微软雅黑"/>
                <a:cs typeface="微软雅黑"/>
              </a:rPr>
              <a:t>接近九成金融机构已经或计划应用云计算</a:t>
            </a:r>
            <a:r>
              <a:rPr dirty="0" sz="1400">
                <a:solidFill>
                  <a:srgbClr val="1A9FD2"/>
                </a:solidFill>
                <a:latin typeface="微软雅黑"/>
                <a:cs typeface="微软雅黑"/>
              </a:rPr>
              <a:t>。</a:t>
            </a:r>
            <a:endParaRPr sz="1400">
              <a:latin typeface="微软雅黑"/>
              <a:cs typeface="微软雅黑"/>
            </a:endParaRPr>
          </a:p>
          <a:p>
            <a:pPr algn="just" marL="299085" marR="183515" indent="-287020">
              <a:lnSpc>
                <a:spcPct val="150000"/>
              </a:lnSpc>
            </a:pPr>
            <a:r>
              <a:rPr dirty="0" sz="1400" spc="540">
                <a:solidFill>
                  <a:srgbClr val="1A9FD1"/>
                </a:solidFill>
                <a:latin typeface="Arial Unicode MS"/>
                <a:cs typeface="Arial Unicode MS"/>
              </a:rPr>
              <a:t>◆</a:t>
            </a:r>
            <a:r>
              <a:rPr dirty="0" sz="1400" spc="465">
                <a:solidFill>
                  <a:srgbClr val="1A9FD1"/>
                </a:solidFill>
                <a:latin typeface="Arial Unicode MS"/>
                <a:cs typeface="Arial Unicode MS"/>
              </a:rPr>
              <a:t> </a:t>
            </a:r>
            <a:r>
              <a:rPr dirty="0" sz="1400">
                <a:solidFill>
                  <a:srgbClr val="5E666F"/>
                </a:solidFill>
                <a:latin typeface="微软雅黑"/>
                <a:cs typeface="微软雅黑"/>
              </a:rPr>
              <a:t>金融机构的互联网场景上云只需要向云服务商提供一定费用，减少了在本地进行业务部署的建设成本和后期运维成本，使得业务上云的  边际成本随着业务规模的上升而极速下降。随着“十三五”进入尾声以及银行业对云计算的重要性认知提升，银行业将逐步实现互联网  场景系统的上云。这将</a:t>
            </a:r>
            <a:r>
              <a:rPr dirty="0" sz="1400" b="1" i="1">
                <a:solidFill>
                  <a:srgbClr val="1A9FD2"/>
                </a:solidFill>
                <a:latin typeface="微软雅黑"/>
                <a:cs typeface="微软雅黑"/>
              </a:rPr>
              <a:t>降低商业银行推动开放银行业务的边际成本，提高开放银行业务安全性</a:t>
            </a:r>
            <a:r>
              <a:rPr dirty="0" sz="1400">
                <a:solidFill>
                  <a:srgbClr val="5E666F"/>
                </a:solidFill>
                <a:latin typeface="微软雅黑"/>
                <a:cs typeface="微软雅黑"/>
              </a:rPr>
              <a:t>，从而促进开放银行的发展。</a:t>
            </a:r>
            <a:endParaRPr sz="1400">
              <a:latin typeface="微软雅黑"/>
              <a:cs typeface="微软雅黑"/>
            </a:endParaRP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29</a:t>
            </a:r>
            <a:endParaRPr sz="1200">
              <a:latin typeface="Arial"/>
              <a:cs typeface="Arial"/>
            </a:endParaRPr>
          </a:p>
        </p:txBody>
      </p:sp>
      <p:sp>
        <p:nvSpPr>
          <p:cNvPr id="7" name="object 7"/>
          <p:cNvSpPr/>
          <p:nvPr/>
        </p:nvSpPr>
        <p:spPr>
          <a:xfrm>
            <a:off x="3298444" y="4694173"/>
            <a:ext cx="820419" cy="1518285"/>
          </a:xfrm>
          <a:custGeom>
            <a:avLst/>
            <a:gdLst/>
            <a:ahLst/>
            <a:cxnLst/>
            <a:rect l="l" t="t" r="r" b="b"/>
            <a:pathLst>
              <a:path w="820420" h="1518285">
                <a:moveTo>
                  <a:pt x="0" y="0"/>
                </a:moveTo>
                <a:lnTo>
                  <a:pt x="0" y="820419"/>
                </a:lnTo>
                <a:lnTo>
                  <a:pt x="431672" y="1518069"/>
                </a:lnTo>
                <a:lnTo>
                  <a:pt x="473328" y="1490513"/>
                </a:lnTo>
                <a:lnTo>
                  <a:pt x="512953" y="1460697"/>
                </a:lnTo>
                <a:lnTo>
                  <a:pt x="550483" y="1428736"/>
                </a:lnTo>
                <a:lnTo>
                  <a:pt x="585855" y="1394745"/>
                </a:lnTo>
                <a:lnTo>
                  <a:pt x="619005" y="1358839"/>
                </a:lnTo>
                <a:lnTo>
                  <a:pt x="649870" y="1321133"/>
                </a:lnTo>
                <a:lnTo>
                  <a:pt x="678385" y="1281741"/>
                </a:lnTo>
                <a:lnTo>
                  <a:pt x="704487" y="1240780"/>
                </a:lnTo>
                <a:lnTo>
                  <a:pt x="728112" y="1198362"/>
                </a:lnTo>
                <a:lnTo>
                  <a:pt x="749196" y="1154604"/>
                </a:lnTo>
                <a:lnTo>
                  <a:pt x="767676" y="1109621"/>
                </a:lnTo>
                <a:lnTo>
                  <a:pt x="783488" y="1063527"/>
                </a:lnTo>
                <a:lnTo>
                  <a:pt x="796567" y="1016437"/>
                </a:lnTo>
                <a:lnTo>
                  <a:pt x="806851" y="968467"/>
                </a:lnTo>
                <a:lnTo>
                  <a:pt x="814276" y="919730"/>
                </a:lnTo>
                <a:lnTo>
                  <a:pt x="818778" y="870343"/>
                </a:lnTo>
                <a:lnTo>
                  <a:pt x="820292" y="820419"/>
                </a:lnTo>
                <a:lnTo>
                  <a:pt x="818900" y="772223"/>
                </a:lnTo>
                <a:lnTo>
                  <a:pt x="814773" y="724759"/>
                </a:lnTo>
                <a:lnTo>
                  <a:pt x="807990" y="678104"/>
                </a:lnTo>
                <a:lnTo>
                  <a:pt x="798627" y="632335"/>
                </a:lnTo>
                <a:lnTo>
                  <a:pt x="786760" y="587529"/>
                </a:lnTo>
                <a:lnTo>
                  <a:pt x="772468" y="543764"/>
                </a:lnTo>
                <a:lnTo>
                  <a:pt x="755826" y="501116"/>
                </a:lnTo>
                <a:lnTo>
                  <a:pt x="736912" y="459662"/>
                </a:lnTo>
                <a:lnTo>
                  <a:pt x="715803" y="419479"/>
                </a:lnTo>
                <a:lnTo>
                  <a:pt x="692576" y="380645"/>
                </a:lnTo>
                <a:lnTo>
                  <a:pt x="667308" y="343236"/>
                </a:lnTo>
                <a:lnTo>
                  <a:pt x="640075" y="307329"/>
                </a:lnTo>
                <a:lnTo>
                  <a:pt x="610955" y="273002"/>
                </a:lnTo>
                <a:lnTo>
                  <a:pt x="580024" y="240331"/>
                </a:lnTo>
                <a:lnTo>
                  <a:pt x="547360" y="209394"/>
                </a:lnTo>
                <a:lnTo>
                  <a:pt x="513040" y="180267"/>
                </a:lnTo>
                <a:lnTo>
                  <a:pt x="477140" y="153028"/>
                </a:lnTo>
                <a:lnTo>
                  <a:pt x="439737" y="127753"/>
                </a:lnTo>
                <a:lnTo>
                  <a:pt x="400909" y="104519"/>
                </a:lnTo>
                <a:lnTo>
                  <a:pt x="360732" y="83405"/>
                </a:lnTo>
                <a:lnTo>
                  <a:pt x="319283" y="64486"/>
                </a:lnTo>
                <a:lnTo>
                  <a:pt x="276640" y="47839"/>
                </a:lnTo>
                <a:lnTo>
                  <a:pt x="232879" y="33543"/>
                </a:lnTo>
                <a:lnTo>
                  <a:pt x="188077" y="21672"/>
                </a:lnTo>
                <a:lnTo>
                  <a:pt x="142311" y="12306"/>
                </a:lnTo>
                <a:lnTo>
                  <a:pt x="95658" y="5520"/>
                </a:lnTo>
                <a:lnTo>
                  <a:pt x="48195" y="1393"/>
                </a:lnTo>
                <a:lnTo>
                  <a:pt x="0" y="0"/>
                </a:lnTo>
                <a:close/>
              </a:path>
            </a:pathLst>
          </a:custGeom>
          <a:solidFill>
            <a:srgbClr val="1D9ED2"/>
          </a:solidFill>
        </p:spPr>
        <p:txBody>
          <a:bodyPr wrap="square" lIns="0" tIns="0" rIns="0" bIns="0" rtlCol="0"/>
          <a:lstStyle/>
          <a:p/>
        </p:txBody>
      </p:sp>
      <p:sp>
        <p:nvSpPr>
          <p:cNvPr id="8" name="object 8"/>
          <p:cNvSpPr/>
          <p:nvPr/>
        </p:nvSpPr>
        <p:spPr>
          <a:xfrm>
            <a:off x="2478139" y="4917313"/>
            <a:ext cx="1252220" cy="1417955"/>
          </a:xfrm>
          <a:custGeom>
            <a:avLst/>
            <a:gdLst/>
            <a:ahLst/>
            <a:cxnLst/>
            <a:rect l="l" t="t" r="r" b="b"/>
            <a:pathLst>
              <a:path w="1252220" h="1417954">
                <a:moveTo>
                  <a:pt x="257948" y="0"/>
                </a:moveTo>
                <a:lnTo>
                  <a:pt x="223639" y="34245"/>
                </a:lnTo>
                <a:lnTo>
                  <a:pt x="191714" y="70074"/>
                </a:lnTo>
                <a:lnTo>
                  <a:pt x="162188" y="107371"/>
                </a:lnTo>
                <a:lnTo>
                  <a:pt x="135076" y="146024"/>
                </a:lnTo>
                <a:lnTo>
                  <a:pt x="110393" y="185919"/>
                </a:lnTo>
                <a:lnTo>
                  <a:pt x="88153" y="226942"/>
                </a:lnTo>
                <a:lnTo>
                  <a:pt x="68373" y="268981"/>
                </a:lnTo>
                <a:lnTo>
                  <a:pt x="51065" y="311922"/>
                </a:lnTo>
                <a:lnTo>
                  <a:pt x="36247" y="355651"/>
                </a:lnTo>
                <a:lnTo>
                  <a:pt x="23931" y="400055"/>
                </a:lnTo>
                <a:lnTo>
                  <a:pt x="14134" y="445020"/>
                </a:lnTo>
                <a:lnTo>
                  <a:pt x="6869" y="490434"/>
                </a:lnTo>
                <a:lnTo>
                  <a:pt x="2153" y="536182"/>
                </a:lnTo>
                <a:lnTo>
                  <a:pt x="0" y="582151"/>
                </a:lnTo>
                <a:lnTo>
                  <a:pt x="424" y="628228"/>
                </a:lnTo>
                <a:lnTo>
                  <a:pt x="3440" y="674300"/>
                </a:lnTo>
                <a:lnTo>
                  <a:pt x="9065" y="720252"/>
                </a:lnTo>
                <a:lnTo>
                  <a:pt x="17311" y="765972"/>
                </a:lnTo>
                <a:lnTo>
                  <a:pt x="28195" y="811346"/>
                </a:lnTo>
                <a:lnTo>
                  <a:pt x="41731" y="856260"/>
                </a:lnTo>
                <a:lnTo>
                  <a:pt x="57934" y="900602"/>
                </a:lnTo>
                <a:lnTo>
                  <a:pt x="76819" y="944257"/>
                </a:lnTo>
                <a:lnTo>
                  <a:pt x="98400" y="987113"/>
                </a:lnTo>
                <a:lnTo>
                  <a:pt x="122693" y="1029055"/>
                </a:lnTo>
                <a:lnTo>
                  <a:pt x="149239" y="1069312"/>
                </a:lnTo>
                <a:lnTo>
                  <a:pt x="177723" y="1107507"/>
                </a:lnTo>
                <a:lnTo>
                  <a:pt x="208041" y="1143614"/>
                </a:lnTo>
                <a:lnTo>
                  <a:pt x="240086" y="1177609"/>
                </a:lnTo>
                <a:lnTo>
                  <a:pt x="273752" y="1209466"/>
                </a:lnTo>
                <a:lnTo>
                  <a:pt x="308934" y="1239161"/>
                </a:lnTo>
                <a:lnTo>
                  <a:pt x="345525" y="1266669"/>
                </a:lnTo>
                <a:lnTo>
                  <a:pt x="383420" y="1291965"/>
                </a:lnTo>
                <a:lnTo>
                  <a:pt x="422512" y="1315024"/>
                </a:lnTo>
                <a:lnTo>
                  <a:pt x="462696" y="1335821"/>
                </a:lnTo>
                <a:lnTo>
                  <a:pt x="503866" y="1354331"/>
                </a:lnTo>
                <a:lnTo>
                  <a:pt x="545917" y="1370529"/>
                </a:lnTo>
                <a:lnTo>
                  <a:pt x="588741" y="1384390"/>
                </a:lnTo>
                <a:lnTo>
                  <a:pt x="632233" y="1395890"/>
                </a:lnTo>
                <a:lnTo>
                  <a:pt x="676288" y="1405003"/>
                </a:lnTo>
                <a:lnTo>
                  <a:pt x="720799" y="1411704"/>
                </a:lnTo>
                <a:lnTo>
                  <a:pt x="765660" y="1415969"/>
                </a:lnTo>
                <a:lnTo>
                  <a:pt x="810766" y="1417773"/>
                </a:lnTo>
                <a:lnTo>
                  <a:pt x="856011" y="1417090"/>
                </a:lnTo>
                <a:lnTo>
                  <a:pt x="901289" y="1413895"/>
                </a:lnTo>
                <a:lnTo>
                  <a:pt x="946493" y="1408165"/>
                </a:lnTo>
                <a:lnTo>
                  <a:pt x="991518" y="1399873"/>
                </a:lnTo>
                <a:lnTo>
                  <a:pt x="1036258" y="1388996"/>
                </a:lnTo>
                <a:lnTo>
                  <a:pt x="1080607" y="1375507"/>
                </a:lnTo>
                <a:lnTo>
                  <a:pt x="1124460" y="1359382"/>
                </a:lnTo>
                <a:lnTo>
                  <a:pt x="1167710" y="1340596"/>
                </a:lnTo>
                <a:lnTo>
                  <a:pt x="1210251" y="1319125"/>
                </a:lnTo>
                <a:lnTo>
                  <a:pt x="1251977" y="1294942"/>
                </a:lnTo>
                <a:lnTo>
                  <a:pt x="820304" y="597281"/>
                </a:lnTo>
                <a:lnTo>
                  <a:pt x="257948" y="0"/>
                </a:lnTo>
                <a:close/>
              </a:path>
            </a:pathLst>
          </a:custGeom>
          <a:solidFill>
            <a:srgbClr val="F68B21"/>
          </a:solidFill>
        </p:spPr>
        <p:txBody>
          <a:bodyPr wrap="square" lIns="0" tIns="0" rIns="0" bIns="0" rtlCol="0"/>
          <a:lstStyle/>
          <a:p/>
        </p:txBody>
      </p:sp>
      <p:sp>
        <p:nvSpPr>
          <p:cNvPr id="9" name="object 9"/>
          <p:cNvSpPr/>
          <p:nvPr/>
        </p:nvSpPr>
        <p:spPr>
          <a:xfrm>
            <a:off x="2736088" y="4694173"/>
            <a:ext cx="562610" cy="820419"/>
          </a:xfrm>
          <a:custGeom>
            <a:avLst/>
            <a:gdLst/>
            <a:ahLst/>
            <a:cxnLst/>
            <a:rect l="l" t="t" r="r" b="b"/>
            <a:pathLst>
              <a:path w="562610" h="820420">
                <a:moveTo>
                  <a:pt x="562356" y="0"/>
                </a:moveTo>
                <a:lnTo>
                  <a:pt x="510283" y="1654"/>
                </a:lnTo>
                <a:lnTo>
                  <a:pt x="458681" y="6580"/>
                </a:lnTo>
                <a:lnTo>
                  <a:pt x="407693" y="14720"/>
                </a:lnTo>
                <a:lnTo>
                  <a:pt x="357462" y="26016"/>
                </a:lnTo>
                <a:lnTo>
                  <a:pt x="308131" y="40411"/>
                </a:lnTo>
                <a:lnTo>
                  <a:pt x="259842" y="57848"/>
                </a:lnTo>
                <a:lnTo>
                  <a:pt x="212738" y="78270"/>
                </a:lnTo>
                <a:lnTo>
                  <a:pt x="166962" y="101618"/>
                </a:lnTo>
                <a:lnTo>
                  <a:pt x="122658" y="127837"/>
                </a:lnTo>
                <a:lnTo>
                  <a:pt x="79967" y="156868"/>
                </a:lnTo>
                <a:lnTo>
                  <a:pt x="39033" y="188654"/>
                </a:lnTo>
                <a:lnTo>
                  <a:pt x="0" y="223138"/>
                </a:lnTo>
                <a:lnTo>
                  <a:pt x="562356" y="820419"/>
                </a:lnTo>
                <a:lnTo>
                  <a:pt x="562356" y="0"/>
                </a:lnTo>
                <a:close/>
              </a:path>
            </a:pathLst>
          </a:custGeom>
          <a:solidFill>
            <a:srgbClr val="4FB137"/>
          </a:solidFill>
        </p:spPr>
        <p:txBody>
          <a:bodyPr wrap="square" lIns="0" tIns="0" rIns="0" bIns="0" rtlCol="0"/>
          <a:lstStyle/>
          <a:p/>
        </p:txBody>
      </p:sp>
      <p:sp>
        <p:nvSpPr>
          <p:cNvPr id="10" name="object 10"/>
          <p:cNvSpPr/>
          <p:nvPr/>
        </p:nvSpPr>
        <p:spPr>
          <a:xfrm>
            <a:off x="4087367" y="5013959"/>
            <a:ext cx="347980" cy="276225"/>
          </a:xfrm>
          <a:custGeom>
            <a:avLst/>
            <a:gdLst/>
            <a:ahLst/>
            <a:cxnLst/>
            <a:rect l="l" t="t" r="r" b="b"/>
            <a:pathLst>
              <a:path w="347979" h="276225">
                <a:moveTo>
                  <a:pt x="0" y="275843"/>
                </a:moveTo>
                <a:lnTo>
                  <a:pt x="291084" y="0"/>
                </a:lnTo>
                <a:lnTo>
                  <a:pt x="347472" y="0"/>
                </a:lnTo>
              </a:path>
            </a:pathLst>
          </a:custGeom>
          <a:ln w="15240">
            <a:solidFill>
              <a:srgbClr val="252525"/>
            </a:solidFill>
          </a:ln>
        </p:spPr>
        <p:txBody>
          <a:bodyPr wrap="square" lIns="0" tIns="0" rIns="0" bIns="0" rtlCol="0"/>
          <a:lstStyle/>
          <a:p/>
        </p:txBody>
      </p:sp>
      <p:sp>
        <p:nvSpPr>
          <p:cNvPr id="11" name="object 11"/>
          <p:cNvSpPr/>
          <p:nvPr/>
        </p:nvSpPr>
        <p:spPr>
          <a:xfrm>
            <a:off x="2385060" y="5983223"/>
            <a:ext cx="262255" cy="30480"/>
          </a:xfrm>
          <a:custGeom>
            <a:avLst/>
            <a:gdLst/>
            <a:ahLst/>
            <a:cxnLst/>
            <a:rect l="l" t="t" r="r" b="b"/>
            <a:pathLst>
              <a:path w="262255" h="30479">
                <a:moveTo>
                  <a:pt x="262127" y="30479"/>
                </a:moveTo>
                <a:lnTo>
                  <a:pt x="57912" y="0"/>
                </a:lnTo>
                <a:lnTo>
                  <a:pt x="0" y="0"/>
                </a:lnTo>
              </a:path>
            </a:pathLst>
          </a:custGeom>
          <a:ln w="15240">
            <a:solidFill>
              <a:srgbClr val="252525"/>
            </a:solidFill>
          </a:ln>
        </p:spPr>
        <p:txBody>
          <a:bodyPr wrap="square" lIns="0" tIns="0" rIns="0" bIns="0" rtlCol="0"/>
          <a:lstStyle/>
          <a:p/>
        </p:txBody>
      </p:sp>
      <p:sp>
        <p:nvSpPr>
          <p:cNvPr id="12" name="object 12"/>
          <p:cNvSpPr/>
          <p:nvPr/>
        </p:nvSpPr>
        <p:spPr>
          <a:xfrm>
            <a:off x="2950464" y="4506467"/>
            <a:ext cx="45720" cy="245745"/>
          </a:xfrm>
          <a:custGeom>
            <a:avLst/>
            <a:gdLst/>
            <a:ahLst/>
            <a:cxnLst/>
            <a:rect l="l" t="t" r="r" b="b"/>
            <a:pathLst>
              <a:path w="45719" h="245745">
                <a:moveTo>
                  <a:pt x="45719" y="245363"/>
                </a:moveTo>
                <a:lnTo>
                  <a:pt x="0" y="0"/>
                </a:lnTo>
              </a:path>
            </a:pathLst>
          </a:custGeom>
          <a:ln w="15239">
            <a:solidFill>
              <a:srgbClr val="252525"/>
            </a:solidFill>
          </a:ln>
        </p:spPr>
        <p:txBody>
          <a:bodyPr wrap="square" lIns="0" tIns="0" rIns="0" bIns="0" rtlCol="0"/>
          <a:lstStyle/>
          <a:p/>
        </p:txBody>
      </p:sp>
      <p:sp>
        <p:nvSpPr>
          <p:cNvPr id="13" name="object 13"/>
          <p:cNvSpPr txBox="1"/>
          <p:nvPr/>
        </p:nvSpPr>
        <p:spPr>
          <a:xfrm>
            <a:off x="1640585" y="5882843"/>
            <a:ext cx="740410" cy="308610"/>
          </a:xfrm>
          <a:prstGeom prst="rect">
            <a:avLst/>
          </a:prstGeom>
        </p:spPr>
        <p:txBody>
          <a:bodyPr wrap="square" lIns="0" tIns="0" rIns="0" bIns="0" rtlCol="0" vert="horz">
            <a:spAutoFit/>
          </a:bodyPr>
          <a:lstStyle/>
          <a:p>
            <a:pPr algn="ctr">
              <a:lnSpc>
                <a:spcPct val="100000"/>
              </a:lnSpc>
            </a:pPr>
            <a:r>
              <a:rPr dirty="0" sz="800">
                <a:solidFill>
                  <a:srgbClr val="4F5560"/>
                </a:solidFill>
                <a:latin typeface="微软雅黑"/>
                <a:cs typeface="微软雅黑"/>
              </a:rPr>
              <a:t>计划应用云计算</a:t>
            </a:r>
            <a:endParaRPr sz="800">
              <a:latin typeface="微软雅黑"/>
              <a:cs typeface="微软雅黑"/>
            </a:endParaRPr>
          </a:p>
          <a:p>
            <a:pPr algn="ctr">
              <a:lnSpc>
                <a:spcPct val="100000"/>
              </a:lnSpc>
              <a:spcBef>
                <a:spcPts val="405"/>
              </a:spcBef>
            </a:pPr>
            <a:r>
              <a:rPr dirty="0" sz="800" spc="-5">
                <a:solidFill>
                  <a:srgbClr val="4F5560"/>
                </a:solidFill>
                <a:latin typeface="微软雅黑"/>
                <a:cs typeface="微软雅黑"/>
              </a:rPr>
              <a:t>46.8%</a:t>
            </a:r>
            <a:endParaRPr sz="800">
              <a:latin typeface="微软雅黑"/>
              <a:cs typeface="微软雅黑"/>
            </a:endParaRPr>
          </a:p>
        </p:txBody>
      </p:sp>
      <p:sp>
        <p:nvSpPr>
          <p:cNvPr id="14" name="object 14"/>
          <p:cNvSpPr txBox="1"/>
          <p:nvPr/>
        </p:nvSpPr>
        <p:spPr>
          <a:xfrm>
            <a:off x="1773427" y="3934079"/>
            <a:ext cx="2768600" cy="60579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亿欧智库：我国金融机构应用云计算情况</a:t>
            </a:r>
            <a:endParaRPr sz="1200">
              <a:latin typeface="微软雅黑"/>
              <a:cs typeface="微软雅黑"/>
            </a:endParaRPr>
          </a:p>
          <a:p>
            <a:pPr marL="908685">
              <a:lnSpc>
                <a:spcPct val="100000"/>
              </a:lnSpc>
              <a:spcBef>
                <a:spcPts val="900"/>
              </a:spcBef>
            </a:pPr>
            <a:r>
              <a:rPr dirty="0" sz="800">
                <a:solidFill>
                  <a:srgbClr val="4F5560"/>
                </a:solidFill>
                <a:latin typeface="微软雅黑"/>
                <a:cs typeface="微软雅黑"/>
              </a:rPr>
              <a:t>其他</a:t>
            </a:r>
            <a:endParaRPr sz="800">
              <a:latin typeface="微软雅黑"/>
              <a:cs typeface="微软雅黑"/>
            </a:endParaRPr>
          </a:p>
          <a:p>
            <a:pPr marL="864869">
              <a:lnSpc>
                <a:spcPct val="100000"/>
              </a:lnSpc>
              <a:spcBef>
                <a:spcPts val="405"/>
              </a:spcBef>
            </a:pPr>
            <a:r>
              <a:rPr dirty="0" sz="800" spc="-5">
                <a:solidFill>
                  <a:srgbClr val="4F5560"/>
                </a:solidFill>
                <a:latin typeface="微软雅黑"/>
                <a:cs typeface="微软雅黑"/>
              </a:rPr>
              <a:t>12.0%</a:t>
            </a:r>
            <a:endParaRPr sz="800">
              <a:latin typeface="微软雅黑"/>
              <a:cs typeface="微软雅黑"/>
            </a:endParaRPr>
          </a:p>
        </p:txBody>
      </p:sp>
      <p:sp>
        <p:nvSpPr>
          <p:cNvPr id="15" name="object 15"/>
          <p:cNvSpPr txBox="1"/>
          <p:nvPr/>
        </p:nvSpPr>
        <p:spPr>
          <a:xfrm>
            <a:off x="6784340" y="3922776"/>
            <a:ext cx="2921000" cy="195580"/>
          </a:xfrm>
          <a:prstGeom prst="rect">
            <a:avLst/>
          </a:prstGeom>
        </p:spPr>
        <p:txBody>
          <a:bodyPr wrap="square" lIns="0" tIns="0" rIns="0" bIns="0" rtlCol="0" vert="horz">
            <a:spAutoFit/>
          </a:bodyPr>
          <a:lstStyle/>
          <a:p>
            <a:pPr marL="12700">
              <a:lnSpc>
                <a:spcPct val="100000"/>
              </a:lnSpc>
            </a:pPr>
            <a:r>
              <a:rPr dirty="0" sz="1200">
                <a:solidFill>
                  <a:srgbClr val="4F555F"/>
                </a:solidFill>
                <a:latin typeface="微软雅黑"/>
                <a:cs typeface="微软雅黑"/>
              </a:rPr>
              <a:t>亿欧智库：金融机构应用云计算的规模效应</a:t>
            </a:r>
            <a:endParaRPr sz="1200">
              <a:latin typeface="微软雅黑"/>
              <a:cs typeface="微软雅黑"/>
            </a:endParaRPr>
          </a:p>
        </p:txBody>
      </p:sp>
      <p:sp>
        <p:nvSpPr>
          <p:cNvPr id="16" name="object 16"/>
          <p:cNvSpPr/>
          <p:nvPr/>
        </p:nvSpPr>
        <p:spPr>
          <a:xfrm>
            <a:off x="6380988" y="4116323"/>
            <a:ext cx="76200" cy="2203450"/>
          </a:xfrm>
          <a:custGeom>
            <a:avLst/>
            <a:gdLst/>
            <a:ahLst/>
            <a:cxnLst/>
            <a:rect l="l" t="t" r="r" b="b"/>
            <a:pathLst>
              <a:path w="76200" h="2203450">
                <a:moveTo>
                  <a:pt x="44450" y="63500"/>
                </a:moveTo>
                <a:lnTo>
                  <a:pt x="31750" y="63500"/>
                </a:lnTo>
                <a:lnTo>
                  <a:pt x="31750" y="2203450"/>
                </a:lnTo>
                <a:lnTo>
                  <a:pt x="44450" y="2203450"/>
                </a:lnTo>
                <a:lnTo>
                  <a:pt x="44450" y="63500"/>
                </a:lnTo>
                <a:close/>
              </a:path>
              <a:path w="76200" h="2203450">
                <a:moveTo>
                  <a:pt x="38100" y="0"/>
                </a:moveTo>
                <a:lnTo>
                  <a:pt x="0" y="76200"/>
                </a:lnTo>
                <a:lnTo>
                  <a:pt x="31750" y="76200"/>
                </a:lnTo>
                <a:lnTo>
                  <a:pt x="31750" y="63500"/>
                </a:lnTo>
                <a:lnTo>
                  <a:pt x="69850" y="63500"/>
                </a:lnTo>
                <a:lnTo>
                  <a:pt x="38100" y="0"/>
                </a:lnTo>
                <a:close/>
              </a:path>
              <a:path w="76200" h="2203450">
                <a:moveTo>
                  <a:pt x="69850" y="63500"/>
                </a:moveTo>
                <a:lnTo>
                  <a:pt x="44450" y="63500"/>
                </a:lnTo>
                <a:lnTo>
                  <a:pt x="44450" y="76200"/>
                </a:lnTo>
                <a:lnTo>
                  <a:pt x="76200" y="76200"/>
                </a:lnTo>
                <a:lnTo>
                  <a:pt x="69850" y="63500"/>
                </a:lnTo>
                <a:close/>
              </a:path>
            </a:pathLst>
          </a:custGeom>
          <a:solidFill>
            <a:srgbClr val="B1B8BE"/>
          </a:solidFill>
        </p:spPr>
        <p:txBody>
          <a:bodyPr wrap="square" lIns="0" tIns="0" rIns="0" bIns="0" rtlCol="0"/>
          <a:lstStyle/>
          <a:p/>
        </p:txBody>
      </p:sp>
      <p:sp>
        <p:nvSpPr>
          <p:cNvPr id="17" name="object 17"/>
          <p:cNvSpPr/>
          <p:nvPr/>
        </p:nvSpPr>
        <p:spPr>
          <a:xfrm>
            <a:off x="6419088" y="6272784"/>
            <a:ext cx="4392295" cy="76200"/>
          </a:xfrm>
          <a:custGeom>
            <a:avLst/>
            <a:gdLst/>
            <a:ahLst/>
            <a:cxnLst/>
            <a:rect l="l" t="t" r="r" b="b"/>
            <a:pathLst>
              <a:path w="4392295" h="76200">
                <a:moveTo>
                  <a:pt x="4315841" y="0"/>
                </a:moveTo>
                <a:lnTo>
                  <a:pt x="4315841" y="76199"/>
                </a:lnTo>
                <a:lnTo>
                  <a:pt x="4379341" y="44449"/>
                </a:lnTo>
                <a:lnTo>
                  <a:pt x="4328541" y="44449"/>
                </a:lnTo>
                <a:lnTo>
                  <a:pt x="4328541" y="31749"/>
                </a:lnTo>
                <a:lnTo>
                  <a:pt x="4379341" y="31749"/>
                </a:lnTo>
                <a:lnTo>
                  <a:pt x="4315841" y="0"/>
                </a:lnTo>
                <a:close/>
              </a:path>
              <a:path w="4392295" h="76200">
                <a:moveTo>
                  <a:pt x="4315841" y="31749"/>
                </a:moveTo>
                <a:lnTo>
                  <a:pt x="0" y="31749"/>
                </a:lnTo>
                <a:lnTo>
                  <a:pt x="0" y="44449"/>
                </a:lnTo>
                <a:lnTo>
                  <a:pt x="4315841" y="44449"/>
                </a:lnTo>
                <a:lnTo>
                  <a:pt x="4315841" y="31749"/>
                </a:lnTo>
                <a:close/>
              </a:path>
              <a:path w="4392295" h="76200">
                <a:moveTo>
                  <a:pt x="4379341" y="31749"/>
                </a:moveTo>
                <a:lnTo>
                  <a:pt x="4328541" y="31749"/>
                </a:lnTo>
                <a:lnTo>
                  <a:pt x="4328541" y="44449"/>
                </a:lnTo>
                <a:lnTo>
                  <a:pt x="4379341" y="44449"/>
                </a:lnTo>
                <a:lnTo>
                  <a:pt x="4392041" y="38099"/>
                </a:lnTo>
                <a:lnTo>
                  <a:pt x="4379341" y="31749"/>
                </a:lnTo>
                <a:close/>
              </a:path>
            </a:pathLst>
          </a:custGeom>
          <a:solidFill>
            <a:srgbClr val="B1B8BE"/>
          </a:solidFill>
        </p:spPr>
        <p:txBody>
          <a:bodyPr wrap="square" lIns="0" tIns="0" rIns="0" bIns="0" rtlCol="0"/>
          <a:lstStyle/>
          <a:p/>
        </p:txBody>
      </p:sp>
      <p:sp>
        <p:nvSpPr>
          <p:cNvPr id="18" name="object 18"/>
          <p:cNvSpPr txBox="1"/>
          <p:nvPr/>
        </p:nvSpPr>
        <p:spPr>
          <a:xfrm>
            <a:off x="6198870" y="4158488"/>
            <a:ext cx="152400" cy="622300"/>
          </a:xfrm>
          <a:prstGeom prst="rect">
            <a:avLst/>
          </a:prstGeom>
        </p:spPr>
        <p:txBody>
          <a:bodyPr wrap="square" lIns="0" tIns="0" rIns="0" bIns="0" rtlCol="0" vert="horz">
            <a:spAutoFit/>
          </a:bodyPr>
          <a:lstStyle/>
          <a:p>
            <a:pPr algn="just" marL="12700" marR="5080">
              <a:lnSpc>
                <a:spcPct val="100000"/>
              </a:lnSpc>
            </a:pPr>
            <a:r>
              <a:rPr dirty="0" sz="1000" spc="-5">
                <a:solidFill>
                  <a:srgbClr val="5E666F"/>
                </a:solidFill>
                <a:latin typeface="微软雅黑"/>
                <a:cs typeface="微软雅黑"/>
              </a:rPr>
              <a:t>边  际  成  </a:t>
            </a:r>
            <a:r>
              <a:rPr dirty="0" sz="1000" spc="-5">
                <a:solidFill>
                  <a:srgbClr val="5E666F"/>
                </a:solidFill>
                <a:latin typeface="微软雅黑"/>
                <a:cs typeface="微软雅黑"/>
              </a:rPr>
              <a:t>本</a:t>
            </a:r>
            <a:endParaRPr sz="1000">
              <a:latin typeface="微软雅黑"/>
              <a:cs typeface="微软雅黑"/>
            </a:endParaRPr>
          </a:p>
        </p:txBody>
      </p:sp>
      <p:sp>
        <p:nvSpPr>
          <p:cNvPr id="19" name="object 19"/>
          <p:cNvSpPr txBox="1"/>
          <p:nvPr/>
        </p:nvSpPr>
        <p:spPr>
          <a:xfrm>
            <a:off x="10070718" y="6389014"/>
            <a:ext cx="531495" cy="165100"/>
          </a:xfrm>
          <a:prstGeom prst="rect">
            <a:avLst/>
          </a:prstGeom>
        </p:spPr>
        <p:txBody>
          <a:bodyPr wrap="square" lIns="0" tIns="0" rIns="0" bIns="0" rtlCol="0" vert="horz">
            <a:spAutoFit/>
          </a:bodyPr>
          <a:lstStyle/>
          <a:p>
            <a:pPr marL="12700">
              <a:lnSpc>
                <a:spcPct val="100000"/>
              </a:lnSpc>
            </a:pPr>
            <a:r>
              <a:rPr dirty="0" sz="1000" spc="-5">
                <a:solidFill>
                  <a:srgbClr val="5E666F"/>
                </a:solidFill>
                <a:latin typeface="微软雅黑"/>
                <a:cs typeface="微软雅黑"/>
              </a:rPr>
              <a:t>业务规模</a:t>
            </a:r>
            <a:endParaRPr sz="1000">
              <a:latin typeface="微软雅黑"/>
              <a:cs typeface="微软雅黑"/>
            </a:endParaRPr>
          </a:p>
        </p:txBody>
      </p:sp>
      <p:sp>
        <p:nvSpPr>
          <p:cNvPr id="20" name="object 20"/>
          <p:cNvSpPr/>
          <p:nvPr/>
        </p:nvSpPr>
        <p:spPr>
          <a:xfrm>
            <a:off x="6611111" y="4184903"/>
            <a:ext cx="3108325" cy="1972310"/>
          </a:xfrm>
          <a:custGeom>
            <a:avLst/>
            <a:gdLst/>
            <a:ahLst/>
            <a:cxnLst/>
            <a:rect l="l" t="t" r="r" b="b"/>
            <a:pathLst>
              <a:path w="3108325" h="1972310">
                <a:moveTo>
                  <a:pt x="0" y="0"/>
                </a:moveTo>
                <a:lnTo>
                  <a:pt x="34797" y="33140"/>
                </a:lnTo>
                <a:lnTo>
                  <a:pt x="69439" y="66684"/>
                </a:lnTo>
                <a:lnTo>
                  <a:pt x="103770" y="101026"/>
                </a:lnTo>
                <a:lnTo>
                  <a:pt x="137635" y="136562"/>
                </a:lnTo>
                <a:lnTo>
                  <a:pt x="170878" y="173688"/>
                </a:lnTo>
                <a:lnTo>
                  <a:pt x="203344" y="212799"/>
                </a:lnTo>
                <a:lnTo>
                  <a:pt x="234877" y="254290"/>
                </a:lnTo>
                <a:lnTo>
                  <a:pt x="265322" y="298557"/>
                </a:lnTo>
                <a:lnTo>
                  <a:pt x="294523" y="345996"/>
                </a:lnTo>
                <a:lnTo>
                  <a:pt x="322326" y="397002"/>
                </a:lnTo>
                <a:lnTo>
                  <a:pt x="341001" y="436632"/>
                </a:lnTo>
                <a:lnTo>
                  <a:pt x="358499" y="479521"/>
                </a:lnTo>
                <a:lnTo>
                  <a:pt x="374998" y="525147"/>
                </a:lnTo>
                <a:lnTo>
                  <a:pt x="390674" y="572990"/>
                </a:lnTo>
                <a:lnTo>
                  <a:pt x="405704" y="622529"/>
                </a:lnTo>
                <a:lnTo>
                  <a:pt x="420264" y="673244"/>
                </a:lnTo>
                <a:lnTo>
                  <a:pt x="434530" y="724614"/>
                </a:lnTo>
                <a:lnTo>
                  <a:pt x="448680" y="776118"/>
                </a:lnTo>
                <a:lnTo>
                  <a:pt x="462890" y="827235"/>
                </a:lnTo>
                <a:lnTo>
                  <a:pt x="477336" y="877445"/>
                </a:lnTo>
                <a:lnTo>
                  <a:pt x="492195" y="926227"/>
                </a:lnTo>
                <a:lnTo>
                  <a:pt x="507645" y="973060"/>
                </a:lnTo>
                <a:lnTo>
                  <a:pt x="523861" y="1017424"/>
                </a:lnTo>
                <a:lnTo>
                  <a:pt x="541020" y="1058799"/>
                </a:lnTo>
                <a:lnTo>
                  <a:pt x="562659" y="1108360"/>
                </a:lnTo>
                <a:lnTo>
                  <a:pt x="583050" y="1156016"/>
                </a:lnTo>
                <a:lnTo>
                  <a:pt x="602840" y="1201824"/>
                </a:lnTo>
                <a:lnTo>
                  <a:pt x="622678" y="1245844"/>
                </a:lnTo>
                <a:lnTo>
                  <a:pt x="643210" y="1288133"/>
                </a:lnTo>
                <a:lnTo>
                  <a:pt x="665084" y="1328751"/>
                </a:lnTo>
                <a:lnTo>
                  <a:pt x="688947" y="1367756"/>
                </a:lnTo>
                <a:lnTo>
                  <a:pt x="715447" y="1405207"/>
                </a:lnTo>
                <a:lnTo>
                  <a:pt x="745232" y="1441163"/>
                </a:lnTo>
                <a:lnTo>
                  <a:pt x="778948" y="1475682"/>
                </a:lnTo>
                <a:lnTo>
                  <a:pt x="817245" y="1508823"/>
                </a:lnTo>
                <a:lnTo>
                  <a:pt x="850102" y="1533718"/>
                </a:lnTo>
                <a:lnTo>
                  <a:pt x="884584" y="1557402"/>
                </a:lnTo>
                <a:lnTo>
                  <a:pt x="920728" y="1579948"/>
                </a:lnTo>
                <a:lnTo>
                  <a:pt x="958571" y="1601428"/>
                </a:lnTo>
                <a:lnTo>
                  <a:pt x="998151" y="1621915"/>
                </a:lnTo>
                <a:lnTo>
                  <a:pt x="1039506" y="1641481"/>
                </a:lnTo>
                <a:lnTo>
                  <a:pt x="1082675" y="1660197"/>
                </a:lnTo>
                <a:lnTo>
                  <a:pt x="1127693" y="1678138"/>
                </a:lnTo>
                <a:lnTo>
                  <a:pt x="1174600" y="1695374"/>
                </a:lnTo>
                <a:lnTo>
                  <a:pt x="1223433" y="1711979"/>
                </a:lnTo>
                <a:lnTo>
                  <a:pt x="1274230" y="1728025"/>
                </a:lnTo>
                <a:lnTo>
                  <a:pt x="1327029" y="1743583"/>
                </a:lnTo>
                <a:lnTo>
                  <a:pt x="1381867" y="1758727"/>
                </a:lnTo>
                <a:lnTo>
                  <a:pt x="1438783" y="1773529"/>
                </a:lnTo>
                <a:lnTo>
                  <a:pt x="1480749" y="1783621"/>
                </a:lnTo>
                <a:lnTo>
                  <a:pt x="1525303" y="1793387"/>
                </a:lnTo>
                <a:lnTo>
                  <a:pt x="1572156" y="1802833"/>
                </a:lnTo>
                <a:lnTo>
                  <a:pt x="1621017" y="1811962"/>
                </a:lnTo>
                <a:lnTo>
                  <a:pt x="1671599" y="1820781"/>
                </a:lnTo>
                <a:lnTo>
                  <a:pt x="1723612" y="1829293"/>
                </a:lnTo>
                <a:lnTo>
                  <a:pt x="1776768" y="1837505"/>
                </a:lnTo>
                <a:lnTo>
                  <a:pt x="1830776" y="1845420"/>
                </a:lnTo>
                <a:lnTo>
                  <a:pt x="1885348" y="1853045"/>
                </a:lnTo>
                <a:lnTo>
                  <a:pt x="1940194" y="1860383"/>
                </a:lnTo>
                <a:lnTo>
                  <a:pt x="1995027" y="1867440"/>
                </a:lnTo>
                <a:lnTo>
                  <a:pt x="2049556" y="1874220"/>
                </a:lnTo>
                <a:lnTo>
                  <a:pt x="2103493" y="1880729"/>
                </a:lnTo>
                <a:lnTo>
                  <a:pt x="2156548" y="1886972"/>
                </a:lnTo>
                <a:lnTo>
                  <a:pt x="2208432" y="1892953"/>
                </a:lnTo>
                <a:lnTo>
                  <a:pt x="2258857" y="1898678"/>
                </a:lnTo>
                <a:lnTo>
                  <a:pt x="2307533" y="1904151"/>
                </a:lnTo>
                <a:lnTo>
                  <a:pt x="2354171" y="1909377"/>
                </a:lnTo>
                <a:lnTo>
                  <a:pt x="2398482" y="1914361"/>
                </a:lnTo>
                <a:lnTo>
                  <a:pt x="2440178" y="1919109"/>
                </a:lnTo>
                <a:lnTo>
                  <a:pt x="2508608" y="1926379"/>
                </a:lnTo>
                <a:lnTo>
                  <a:pt x="2578636" y="1932775"/>
                </a:lnTo>
                <a:lnTo>
                  <a:pt x="2648825" y="1938345"/>
                </a:lnTo>
                <a:lnTo>
                  <a:pt x="2717734" y="1943132"/>
                </a:lnTo>
                <a:lnTo>
                  <a:pt x="2783925" y="1947185"/>
                </a:lnTo>
                <a:lnTo>
                  <a:pt x="2845958" y="1950548"/>
                </a:lnTo>
                <a:lnTo>
                  <a:pt x="2902396" y="1953268"/>
                </a:lnTo>
                <a:lnTo>
                  <a:pt x="2951799" y="1955390"/>
                </a:lnTo>
                <a:lnTo>
                  <a:pt x="2992729" y="1956960"/>
                </a:lnTo>
                <a:lnTo>
                  <a:pt x="3043411" y="1958631"/>
                </a:lnTo>
                <a:lnTo>
                  <a:pt x="3050286" y="1958822"/>
                </a:lnTo>
                <a:lnTo>
                  <a:pt x="3101010" y="1964613"/>
                </a:lnTo>
                <a:lnTo>
                  <a:pt x="3107848" y="1968749"/>
                </a:lnTo>
                <a:lnTo>
                  <a:pt x="3094541" y="1971229"/>
                </a:lnTo>
                <a:lnTo>
                  <a:pt x="3084830" y="1972056"/>
                </a:lnTo>
              </a:path>
            </a:pathLst>
          </a:custGeom>
          <a:ln w="12192">
            <a:solidFill>
              <a:srgbClr val="1D9ED2"/>
            </a:solidFill>
          </a:ln>
        </p:spPr>
        <p:txBody>
          <a:bodyPr wrap="square" lIns="0" tIns="0" rIns="0" bIns="0" rtlCol="0"/>
          <a:lstStyle/>
          <a:p/>
        </p:txBody>
      </p:sp>
      <p:sp>
        <p:nvSpPr>
          <p:cNvPr id="21" name="object 21"/>
          <p:cNvSpPr/>
          <p:nvPr/>
        </p:nvSpPr>
        <p:spPr>
          <a:xfrm>
            <a:off x="6611111" y="4169664"/>
            <a:ext cx="3105150" cy="1127760"/>
          </a:xfrm>
          <a:custGeom>
            <a:avLst/>
            <a:gdLst/>
            <a:ahLst/>
            <a:cxnLst/>
            <a:rect l="l" t="t" r="r" b="b"/>
            <a:pathLst>
              <a:path w="3105150" h="1127760">
                <a:moveTo>
                  <a:pt x="0" y="0"/>
                </a:moveTo>
                <a:lnTo>
                  <a:pt x="43431" y="23738"/>
                </a:lnTo>
                <a:lnTo>
                  <a:pt x="86558" y="47910"/>
                </a:lnTo>
                <a:lnTo>
                  <a:pt x="129078" y="72964"/>
                </a:lnTo>
                <a:lnTo>
                  <a:pt x="170688" y="99345"/>
                </a:lnTo>
                <a:lnTo>
                  <a:pt x="211082" y="127501"/>
                </a:lnTo>
                <a:lnTo>
                  <a:pt x="249959" y="157876"/>
                </a:lnTo>
                <a:lnTo>
                  <a:pt x="287015" y="190919"/>
                </a:lnTo>
                <a:lnTo>
                  <a:pt x="321945" y="227075"/>
                </a:lnTo>
                <a:lnTo>
                  <a:pt x="350475" y="263155"/>
                </a:lnTo>
                <a:lnTo>
                  <a:pt x="376395" y="303336"/>
                </a:lnTo>
                <a:lnTo>
                  <a:pt x="400369" y="346503"/>
                </a:lnTo>
                <a:lnTo>
                  <a:pt x="423061" y="391534"/>
                </a:lnTo>
                <a:lnTo>
                  <a:pt x="445134" y="437314"/>
                </a:lnTo>
                <a:lnTo>
                  <a:pt x="467251" y="482722"/>
                </a:lnTo>
                <a:lnTo>
                  <a:pt x="490078" y="526640"/>
                </a:lnTo>
                <a:lnTo>
                  <a:pt x="514277" y="567951"/>
                </a:lnTo>
                <a:lnTo>
                  <a:pt x="540512" y="605536"/>
                </a:lnTo>
                <a:lnTo>
                  <a:pt x="569867" y="644209"/>
                </a:lnTo>
                <a:lnTo>
                  <a:pt x="597330" y="680850"/>
                </a:lnTo>
                <a:lnTo>
                  <a:pt x="624582" y="715545"/>
                </a:lnTo>
                <a:lnTo>
                  <a:pt x="653303" y="748379"/>
                </a:lnTo>
                <a:lnTo>
                  <a:pt x="685174" y="779439"/>
                </a:lnTo>
                <a:lnTo>
                  <a:pt x="721873" y="808811"/>
                </a:lnTo>
                <a:lnTo>
                  <a:pt x="765083" y="836582"/>
                </a:lnTo>
                <a:lnTo>
                  <a:pt x="816483" y="862838"/>
                </a:lnTo>
                <a:lnTo>
                  <a:pt x="851903" y="878131"/>
                </a:lnTo>
                <a:lnTo>
                  <a:pt x="889206" y="892628"/>
                </a:lnTo>
                <a:lnTo>
                  <a:pt x="928440" y="906381"/>
                </a:lnTo>
                <a:lnTo>
                  <a:pt x="969651" y="919439"/>
                </a:lnTo>
                <a:lnTo>
                  <a:pt x="1012887" y="931856"/>
                </a:lnTo>
                <a:lnTo>
                  <a:pt x="1058196" y="943681"/>
                </a:lnTo>
                <a:lnTo>
                  <a:pt x="1105625" y="954967"/>
                </a:lnTo>
                <a:lnTo>
                  <a:pt x="1155222" y="965764"/>
                </a:lnTo>
                <a:lnTo>
                  <a:pt x="1207034" y="976124"/>
                </a:lnTo>
                <a:lnTo>
                  <a:pt x="1261109" y="986099"/>
                </a:lnTo>
                <a:lnTo>
                  <a:pt x="1317494" y="995739"/>
                </a:lnTo>
                <a:lnTo>
                  <a:pt x="1376237" y="1005096"/>
                </a:lnTo>
                <a:lnTo>
                  <a:pt x="1437386" y="1014222"/>
                </a:lnTo>
                <a:lnTo>
                  <a:pt x="1479313" y="1019995"/>
                </a:lnTo>
                <a:lnTo>
                  <a:pt x="1523826" y="1025583"/>
                </a:lnTo>
                <a:lnTo>
                  <a:pt x="1570636" y="1030987"/>
                </a:lnTo>
                <a:lnTo>
                  <a:pt x="1619454" y="1036212"/>
                </a:lnTo>
                <a:lnTo>
                  <a:pt x="1669990" y="1041259"/>
                </a:lnTo>
                <a:lnTo>
                  <a:pt x="1721956" y="1046131"/>
                </a:lnTo>
                <a:lnTo>
                  <a:pt x="1775063" y="1050831"/>
                </a:lnTo>
                <a:lnTo>
                  <a:pt x="1829021" y="1055361"/>
                </a:lnTo>
                <a:lnTo>
                  <a:pt x="1883542" y="1059726"/>
                </a:lnTo>
                <a:lnTo>
                  <a:pt x="1938337" y="1063926"/>
                </a:lnTo>
                <a:lnTo>
                  <a:pt x="1993117" y="1067966"/>
                </a:lnTo>
                <a:lnTo>
                  <a:pt x="2047592" y="1071847"/>
                </a:lnTo>
                <a:lnTo>
                  <a:pt x="2101474" y="1075573"/>
                </a:lnTo>
                <a:lnTo>
                  <a:pt x="2154474" y="1079146"/>
                </a:lnTo>
                <a:lnTo>
                  <a:pt x="2206303" y="1082569"/>
                </a:lnTo>
                <a:lnTo>
                  <a:pt x="2256672" y="1085845"/>
                </a:lnTo>
                <a:lnTo>
                  <a:pt x="2305291" y="1088977"/>
                </a:lnTo>
                <a:lnTo>
                  <a:pt x="2351872" y="1091967"/>
                </a:lnTo>
                <a:lnTo>
                  <a:pt x="2396127" y="1094818"/>
                </a:lnTo>
                <a:lnTo>
                  <a:pt x="2437765" y="1097534"/>
                </a:lnTo>
                <a:lnTo>
                  <a:pt x="2506129" y="1101687"/>
                </a:lnTo>
                <a:lnTo>
                  <a:pt x="2576088" y="1105338"/>
                </a:lnTo>
                <a:lnTo>
                  <a:pt x="2646205" y="1108513"/>
                </a:lnTo>
                <a:lnTo>
                  <a:pt x="2715043" y="1111240"/>
                </a:lnTo>
                <a:lnTo>
                  <a:pt x="2781165" y="1113546"/>
                </a:lnTo>
                <a:lnTo>
                  <a:pt x="2843133" y="1115456"/>
                </a:lnTo>
                <a:lnTo>
                  <a:pt x="2899510" y="1116999"/>
                </a:lnTo>
                <a:lnTo>
                  <a:pt x="2948860" y="1118202"/>
                </a:lnTo>
                <a:lnTo>
                  <a:pt x="2989744" y="1119090"/>
                </a:lnTo>
                <a:lnTo>
                  <a:pt x="3040370" y="1120032"/>
                </a:lnTo>
                <a:lnTo>
                  <a:pt x="3047238" y="1120140"/>
                </a:lnTo>
                <a:lnTo>
                  <a:pt x="3097909" y="1123473"/>
                </a:lnTo>
                <a:lnTo>
                  <a:pt x="3104753" y="1125855"/>
                </a:lnTo>
                <a:lnTo>
                  <a:pt x="3091475" y="1127283"/>
                </a:lnTo>
                <a:lnTo>
                  <a:pt x="3081782" y="1127760"/>
                </a:lnTo>
              </a:path>
            </a:pathLst>
          </a:custGeom>
          <a:ln w="12192">
            <a:solidFill>
              <a:srgbClr val="F78B21"/>
            </a:solidFill>
          </a:ln>
        </p:spPr>
        <p:txBody>
          <a:bodyPr wrap="square" lIns="0" tIns="0" rIns="0" bIns="0" rtlCol="0"/>
          <a:lstStyle/>
          <a:p/>
        </p:txBody>
      </p:sp>
      <p:sp>
        <p:nvSpPr>
          <p:cNvPr id="22" name="object 22"/>
          <p:cNvSpPr txBox="1"/>
          <p:nvPr/>
        </p:nvSpPr>
        <p:spPr>
          <a:xfrm>
            <a:off x="9938384" y="6045200"/>
            <a:ext cx="657860" cy="165100"/>
          </a:xfrm>
          <a:prstGeom prst="rect">
            <a:avLst/>
          </a:prstGeom>
        </p:spPr>
        <p:txBody>
          <a:bodyPr wrap="square" lIns="0" tIns="0" rIns="0" bIns="0" rtlCol="0" vert="horz">
            <a:spAutoFit/>
          </a:bodyPr>
          <a:lstStyle/>
          <a:p>
            <a:pPr marL="12700">
              <a:lnSpc>
                <a:spcPct val="100000"/>
              </a:lnSpc>
            </a:pPr>
            <a:r>
              <a:rPr dirty="0" sz="1000" spc="-10">
                <a:solidFill>
                  <a:srgbClr val="4F555F"/>
                </a:solidFill>
                <a:latin typeface="微软雅黑"/>
                <a:cs typeface="微软雅黑"/>
              </a:rPr>
              <a:t>应用云计算</a:t>
            </a:r>
            <a:endParaRPr sz="1000">
              <a:latin typeface="微软雅黑"/>
              <a:cs typeface="微软雅黑"/>
            </a:endParaRPr>
          </a:p>
        </p:txBody>
      </p:sp>
      <p:sp>
        <p:nvSpPr>
          <p:cNvPr id="23" name="object 23"/>
          <p:cNvSpPr txBox="1"/>
          <p:nvPr/>
        </p:nvSpPr>
        <p:spPr>
          <a:xfrm>
            <a:off x="4439792" y="4913883"/>
            <a:ext cx="6511925" cy="465455"/>
          </a:xfrm>
          <a:prstGeom prst="rect">
            <a:avLst/>
          </a:prstGeom>
        </p:spPr>
        <p:txBody>
          <a:bodyPr wrap="square" lIns="0" tIns="0" rIns="0" bIns="0" rtlCol="0" vert="horz">
            <a:spAutoFit/>
          </a:bodyPr>
          <a:lstStyle/>
          <a:p>
            <a:pPr algn="ctr" marR="5866130">
              <a:lnSpc>
                <a:spcPct val="100000"/>
              </a:lnSpc>
            </a:pPr>
            <a:r>
              <a:rPr dirty="0" sz="800">
                <a:solidFill>
                  <a:srgbClr val="4F5560"/>
                </a:solidFill>
                <a:latin typeface="微软雅黑"/>
                <a:cs typeface="微软雅黑"/>
              </a:rPr>
              <a:t>已应用云计算</a:t>
            </a:r>
            <a:endParaRPr sz="800">
              <a:latin typeface="微软雅黑"/>
              <a:cs typeface="微软雅黑"/>
            </a:endParaRPr>
          </a:p>
          <a:p>
            <a:pPr algn="ctr" marR="5864225">
              <a:lnSpc>
                <a:spcPct val="100000"/>
              </a:lnSpc>
              <a:spcBef>
                <a:spcPts val="405"/>
              </a:spcBef>
            </a:pPr>
            <a:r>
              <a:rPr dirty="0" sz="800" spc="-5">
                <a:solidFill>
                  <a:srgbClr val="4F5560"/>
                </a:solidFill>
                <a:latin typeface="微软雅黑"/>
                <a:cs typeface="微软雅黑"/>
              </a:rPr>
              <a:t>41.2%</a:t>
            </a:r>
            <a:endParaRPr sz="800">
              <a:latin typeface="微软雅黑"/>
              <a:cs typeface="微软雅黑"/>
            </a:endParaRPr>
          </a:p>
          <a:p>
            <a:pPr algn="r" marR="5080">
              <a:lnSpc>
                <a:spcPct val="100000"/>
              </a:lnSpc>
              <a:spcBef>
                <a:spcPts val="35"/>
              </a:spcBef>
            </a:pPr>
            <a:r>
              <a:rPr dirty="0" sz="1000" spc="-5">
                <a:solidFill>
                  <a:srgbClr val="4F555F"/>
                </a:solidFill>
                <a:latin typeface="微软雅黑"/>
                <a:cs typeface="微软雅黑"/>
              </a:rPr>
              <a:t>应用传统存储方式</a:t>
            </a:r>
            <a:endParaRPr sz="1000">
              <a:latin typeface="微软雅黑"/>
              <a:cs typeface="微软雅黑"/>
            </a:endParaRPr>
          </a:p>
        </p:txBody>
      </p:sp>
      <p:sp>
        <p:nvSpPr>
          <p:cNvPr id="24" name="object 24"/>
          <p:cNvSpPr txBox="1"/>
          <p:nvPr/>
        </p:nvSpPr>
        <p:spPr>
          <a:xfrm>
            <a:off x="78739" y="6338823"/>
            <a:ext cx="4243705" cy="481330"/>
          </a:xfrm>
          <a:prstGeom prst="rect">
            <a:avLst/>
          </a:prstGeom>
        </p:spPr>
        <p:txBody>
          <a:bodyPr wrap="square" lIns="0" tIns="0" rIns="0" bIns="0" rtlCol="0" vert="horz">
            <a:spAutoFit/>
          </a:bodyPr>
          <a:lstStyle/>
          <a:p>
            <a:pPr marL="97155">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a:p>
            <a:pPr marL="12700">
              <a:lnSpc>
                <a:spcPct val="100000"/>
              </a:lnSpc>
              <a:spcBef>
                <a:spcPts val="750"/>
              </a:spcBef>
            </a:pPr>
            <a:r>
              <a:rPr dirty="0" sz="1050" spc="-55" i="1">
                <a:solidFill>
                  <a:srgbClr val="4F555F"/>
                </a:solidFill>
                <a:latin typeface="微软雅黑"/>
                <a:cs typeface="微软雅黑"/>
              </a:rPr>
              <a:t>来源：</a:t>
            </a:r>
            <a:r>
              <a:rPr dirty="0" sz="1050" spc="-40" i="1">
                <a:solidFill>
                  <a:srgbClr val="4F555F"/>
                </a:solidFill>
                <a:latin typeface="微软雅黑"/>
                <a:cs typeface="微软雅黑"/>
              </a:rPr>
              <a:t> </a:t>
            </a:r>
            <a:r>
              <a:rPr dirty="0" sz="1050" spc="-55" i="1">
                <a:solidFill>
                  <a:srgbClr val="4F555F"/>
                </a:solidFill>
                <a:latin typeface="微软雅黑"/>
                <a:cs typeface="微软雅黑"/>
              </a:rPr>
              <a:t>左图来源于中国信息通信研究院，右图为亿欧智库根据公开信息绘制</a:t>
            </a:r>
            <a:endParaRPr sz="1050">
              <a:latin typeface="微软雅黑"/>
              <a:cs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0" y="422148"/>
            <a:ext cx="771525" cy="467995"/>
          </a:xfrm>
          <a:custGeom>
            <a:avLst/>
            <a:gdLst/>
            <a:ahLst/>
            <a:cxnLst/>
            <a:rect l="l" t="t" r="r" b="b"/>
            <a:pathLst>
              <a:path w="771525" h="467994">
                <a:moveTo>
                  <a:pt x="537210" y="0"/>
                </a:moveTo>
                <a:lnTo>
                  <a:pt x="0" y="0"/>
                </a:lnTo>
                <a:lnTo>
                  <a:pt x="0" y="467867"/>
                </a:lnTo>
                <a:lnTo>
                  <a:pt x="537210" y="467867"/>
                </a:lnTo>
                <a:lnTo>
                  <a:pt x="584355" y="463113"/>
                </a:lnTo>
                <a:lnTo>
                  <a:pt x="628267" y="449478"/>
                </a:lnTo>
                <a:lnTo>
                  <a:pt x="668004" y="427905"/>
                </a:lnTo>
                <a:lnTo>
                  <a:pt x="702625" y="399335"/>
                </a:lnTo>
                <a:lnTo>
                  <a:pt x="731191" y="364711"/>
                </a:lnTo>
                <a:lnTo>
                  <a:pt x="752760" y="324975"/>
                </a:lnTo>
                <a:lnTo>
                  <a:pt x="766391" y="281068"/>
                </a:lnTo>
                <a:lnTo>
                  <a:pt x="771144" y="233934"/>
                </a:lnTo>
                <a:lnTo>
                  <a:pt x="766391" y="186799"/>
                </a:lnTo>
                <a:lnTo>
                  <a:pt x="752760" y="142892"/>
                </a:lnTo>
                <a:lnTo>
                  <a:pt x="731191" y="103156"/>
                </a:lnTo>
                <a:lnTo>
                  <a:pt x="702625" y="68532"/>
                </a:lnTo>
                <a:lnTo>
                  <a:pt x="668004" y="39962"/>
                </a:lnTo>
                <a:lnTo>
                  <a:pt x="628267" y="18389"/>
                </a:lnTo>
                <a:lnTo>
                  <a:pt x="584355" y="4754"/>
                </a:lnTo>
                <a:lnTo>
                  <a:pt x="537210" y="0"/>
                </a:lnTo>
                <a:close/>
              </a:path>
            </a:pathLst>
          </a:custGeom>
          <a:solidFill>
            <a:srgbClr val="1D9ED2"/>
          </a:solidFill>
        </p:spPr>
        <p:txBody>
          <a:bodyPr wrap="square" lIns="0" tIns="0" rIns="0" bIns="0" rtlCol="0"/>
          <a:lstStyle/>
          <a:p/>
        </p:txBody>
      </p:sp>
      <p:sp>
        <p:nvSpPr>
          <p:cNvPr id="4" name="object 4"/>
          <p:cNvSpPr/>
          <p:nvPr/>
        </p:nvSpPr>
        <p:spPr>
          <a:xfrm>
            <a:off x="0" y="422148"/>
            <a:ext cx="771525" cy="467995"/>
          </a:xfrm>
          <a:custGeom>
            <a:avLst/>
            <a:gdLst/>
            <a:ahLst/>
            <a:cxnLst/>
            <a:rect l="l" t="t" r="r" b="b"/>
            <a:pathLst>
              <a:path w="771525" h="467994">
                <a:moveTo>
                  <a:pt x="771144" y="233934"/>
                </a:moveTo>
                <a:lnTo>
                  <a:pt x="766391" y="281068"/>
                </a:lnTo>
                <a:lnTo>
                  <a:pt x="752760" y="324975"/>
                </a:lnTo>
                <a:lnTo>
                  <a:pt x="731191" y="364711"/>
                </a:lnTo>
                <a:lnTo>
                  <a:pt x="702625" y="399335"/>
                </a:lnTo>
                <a:lnTo>
                  <a:pt x="668004" y="427905"/>
                </a:lnTo>
                <a:lnTo>
                  <a:pt x="628267" y="449478"/>
                </a:lnTo>
                <a:lnTo>
                  <a:pt x="584355" y="463113"/>
                </a:lnTo>
                <a:lnTo>
                  <a:pt x="537210" y="467867"/>
                </a:lnTo>
                <a:lnTo>
                  <a:pt x="0" y="467867"/>
                </a:lnTo>
                <a:lnTo>
                  <a:pt x="0" y="0"/>
                </a:lnTo>
                <a:lnTo>
                  <a:pt x="537210" y="0"/>
                </a:lnTo>
                <a:lnTo>
                  <a:pt x="584355" y="4754"/>
                </a:lnTo>
                <a:lnTo>
                  <a:pt x="628267" y="18389"/>
                </a:lnTo>
                <a:lnTo>
                  <a:pt x="668004" y="39962"/>
                </a:lnTo>
                <a:lnTo>
                  <a:pt x="702625" y="68532"/>
                </a:lnTo>
                <a:lnTo>
                  <a:pt x="731191" y="103156"/>
                </a:lnTo>
                <a:lnTo>
                  <a:pt x="752760" y="142892"/>
                </a:lnTo>
                <a:lnTo>
                  <a:pt x="766391" y="186799"/>
                </a:lnTo>
                <a:lnTo>
                  <a:pt x="771144" y="233934"/>
                </a:lnTo>
                <a:close/>
              </a:path>
            </a:pathLst>
          </a:custGeom>
          <a:ln w="12192">
            <a:solidFill>
              <a:srgbClr val="1D9ED2"/>
            </a:solidFill>
          </a:ln>
        </p:spPr>
        <p:txBody>
          <a:bodyPr wrap="square" lIns="0" tIns="0" rIns="0" bIns="0" rtlCol="0"/>
          <a:lstStyle/>
          <a:p/>
        </p:txBody>
      </p:sp>
      <p:sp>
        <p:nvSpPr>
          <p:cNvPr id="5" name="object 5"/>
          <p:cNvSpPr txBox="1"/>
          <p:nvPr/>
        </p:nvSpPr>
        <p:spPr>
          <a:xfrm>
            <a:off x="1634998" y="2379853"/>
            <a:ext cx="2200275" cy="1179195"/>
          </a:xfrm>
          <a:prstGeom prst="rect">
            <a:avLst/>
          </a:prstGeom>
        </p:spPr>
        <p:txBody>
          <a:bodyPr wrap="square" lIns="0" tIns="0" rIns="0" bIns="0" rtlCol="0" vert="horz">
            <a:spAutoFit/>
          </a:bodyPr>
          <a:lstStyle/>
          <a:p>
            <a:pPr algn="ctr" marL="38735">
              <a:lnSpc>
                <a:spcPct val="100000"/>
              </a:lnSpc>
            </a:pPr>
            <a:r>
              <a:rPr dirty="0" sz="4800" spc="300" b="1" i="1">
                <a:solidFill>
                  <a:srgbClr val="1D9ED2"/>
                </a:solidFill>
                <a:latin typeface="微软雅黑"/>
                <a:cs typeface="微软雅黑"/>
              </a:rPr>
              <a:t>目录</a:t>
            </a:r>
            <a:endParaRPr sz="4800">
              <a:latin typeface="微软雅黑"/>
              <a:cs typeface="微软雅黑"/>
            </a:endParaRPr>
          </a:p>
          <a:p>
            <a:pPr algn="ctr">
              <a:lnSpc>
                <a:spcPct val="100000"/>
              </a:lnSpc>
              <a:spcBef>
                <a:spcPts val="65"/>
              </a:spcBef>
            </a:pPr>
            <a:r>
              <a:rPr dirty="0" sz="2800" spc="250">
                <a:solidFill>
                  <a:srgbClr val="1D9ED2"/>
                </a:solidFill>
                <a:latin typeface="微软雅黑"/>
                <a:cs typeface="微软雅黑"/>
              </a:rPr>
              <a:t>C</a:t>
            </a:r>
            <a:r>
              <a:rPr dirty="0" sz="2800" spc="285">
                <a:solidFill>
                  <a:srgbClr val="1D9ED2"/>
                </a:solidFill>
                <a:latin typeface="微软雅黑"/>
                <a:cs typeface="微软雅黑"/>
              </a:rPr>
              <a:t>O</a:t>
            </a:r>
            <a:r>
              <a:rPr dirty="0" sz="2800" spc="280">
                <a:solidFill>
                  <a:srgbClr val="1D9ED2"/>
                </a:solidFill>
                <a:latin typeface="微软雅黑"/>
                <a:cs typeface="微软雅黑"/>
              </a:rPr>
              <a:t>N</a:t>
            </a:r>
            <a:r>
              <a:rPr dirty="0" sz="2800" spc="295">
                <a:solidFill>
                  <a:srgbClr val="1D9ED2"/>
                </a:solidFill>
                <a:latin typeface="微软雅黑"/>
                <a:cs typeface="微软雅黑"/>
              </a:rPr>
              <a:t>T</a:t>
            </a:r>
            <a:r>
              <a:rPr dirty="0" sz="2800" spc="285">
                <a:solidFill>
                  <a:srgbClr val="1D9ED2"/>
                </a:solidFill>
                <a:latin typeface="微软雅黑"/>
                <a:cs typeface="微软雅黑"/>
              </a:rPr>
              <a:t>E</a:t>
            </a:r>
            <a:r>
              <a:rPr dirty="0" sz="2800" spc="280">
                <a:solidFill>
                  <a:srgbClr val="1D9ED2"/>
                </a:solidFill>
                <a:latin typeface="微软雅黑"/>
                <a:cs typeface="微软雅黑"/>
              </a:rPr>
              <a:t>N</a:t>
            </a:r>
            <a:r>
              <a:rPr dirty="0" sz="2800" spc="295">
                <a:solidFill>
                  <a:srgbClr val="1D9ED2"/>
                </a:solidFill>
                <a:latin typeface="微软雅黑"/>
                <a:cs typeface="微软雅黑"/>
              </a:rPr>
              <a:t>T</a:t>
            </a:r>
            <a:r>
              <a:rPr dirty="0" sz="2800" spc="-5">
                <a:solidFill>
                  <a:srgbClr val="1D9ED2"/>
                </a:solidFill>
                <a:latin typeface="微软雅黑"/>
                <a:cs typeface="微软雅黑"/>
              </a:rPr>
              <a:t>S</a:t>
            </a:r>
            <a:endParaRPr sz="2800">
              <a:latin typeface="微软雅黑"/>
              <a:cs typeface="微软雅黑"/>
            </a:endParaRPr>
          </a:p>
        </p:txBody>
      </p:sp>
      <p:sp>
        <p:nvSpPr>
          <p:cNvPr id="6" name="object 6"/>
          <p:cNvSpPr/>
          <p:nvPr/>
        </p:nvSpPr>
        <p:spPr>
          <a:xfrm>
            <a:off x="51815" y="513587"/>
            <a:ext cx="588264" cy="294132"/>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5010403" y="4894453"/>
            <a:ext cx="3048000" cy="935355"/>
          </a:xfrm>
          <a:prstGeom prst="rect">
            <a:avLst/>
          </a:prstGeom>
        </p:spPr>
        <p:txBody>
          <a:bodyPr wrap="square" lIns="0" tIns="0" rIns="0" bIns="0" rtlCol="0" vert="horz">
            <a:spAutoFit/>
          </a:bodyPr>
          <a:lstStyle/>
          <a:p>
            <a:pPr marL="12700">
              <a:lnSpc>
                <a:spcPct val="100000"/>
              </a:lnSpc>
            </a:pPr>
            <a:r>
              <a:rPr dirty="0" sz="1800" spc="-5">
                <a:solidFill>
                  <a:srgbClr val="1D9ED2"/>
                </a:solidFill>
                <a:latin typeface="Arial"/>
                <a:cs typeface="Arial"/>
              </a:rPr>
              <a:t>Part </a:t>
            </a:r>
            <a:r>
              <a:rPr dirty="0" sz="1800">
                <a:solidFill>
                  <a:srgbClr val="1D9ED2"/>
                </a:solidFill>
                <a:latin typeface="Arial"/>
                <a:cs typeface="Arial"/>
              </a:rPr>
              <a:t>3.</a:t>
            </a:r>
            <a:r>
              <a:rPr dirty="0" sz="1800" spc="-90">
                <a:solidFill>
                  <a:srgbClr val="1D9ED2"/>
                </a:solidFill>
                <a:latin typeface="Arial"/>
                <a:cs typeface="Arial"/>
              </a:rPr>
              <a:t> </a:t>
            </a:r>
            <a:r>
              <a:rPr dirty="0" sz="1800">
                <a:solidFill>
                  <a:srgbClr val="1D9ED2"/>
                </a:solidFill>
                <a:latin typeface="微软雅黑"/>
                <a:cs typeface="微软雅黑"/>
              </a:rPr>
              <a:t>开放银行的挑战与趋势</a:t>
            </a:r>
            <a:endParaRPr sz="1800">
              <a:latin typeface="微软雅黑"/>
              <a:cs typeface="微软雅黑"/>
            </a:endParaRPr>
          </a:p>
          <a:p>
            <a:pPr marL="556260">
              <a:lnSpc>
                <a:spcPct val="100000"/>
              </a:lnSpc>
              <a:spcBef>
                <a:spcPts val="905"/>
              </a:spcBef>
            </a:pPr>
            <a:r>
              <a:rPr dirty="0" sz="1400">
                <a:solidFill>
                  <a:srgbClr val="5E666F"/>
                </a:solidFill>
                <a:latin typeface="Arial"/>
                <a:cs typeface="Arial"/>
              </a:rPr>
              <a:t>3.1</a:t>
            </a:r>
            <a:r>
              <a:rPr dirty="0" sz="1400" spc="-90">
                <a:solidFill>
                  <a:srgbClr val="5E666F"/>
                </a:solidFill>
                <a:latin typeface="Arial"/>
                <a:cs typeface="Arial"/>
              </a:rPr>
              <a:t> </a:t>
            </a:r>
            <a:r>
              <a:rPr dirty="0" sz="1400">
                <a:solidFill>
                  <a:srgbClr val="5E666F"/>
                </a:solidFill>
                <a:latin typeface="微软雅黑"/>
                <a:cs typeface="微软雅黑"/>
              </a:rPr>
              <a:t>开放银行的挑战</a:t>
            </a:r>
            <a:endParaRPr sz="1400">
              <a:latin typeface="微软雅黑"/>
              <a:cs typeface="微软雅黑"/>
            </a:endParaRPr>
          </a:p>
          <a:p>
            <a:pPr marL="556260">
              <a:lnSpc>
                <a:spcPct val="100000"/>
              </a:lnSpc>
              <a:spcBef>
                <a:spcPts val="840"/>
              </a:spcBef>
            </a:pPr>
            <a:r>
              <a:rPr dirty="0" sz="1400">
                <a:solidFill>
                  <a:srgbClr val="5E666F"/>
                </a:solidFill>
                <a:latin typeface="Arial"/>
                <a:cs typeface="Arial"/>
              </a:rPr>
              <a:t>3.2</a:t>
            </a:r>
            <a:r>
              <a:rPr dirty="0" sz="1400" spc="-85">
                <a:solidFill>
                  <a:srgbClr val="5E666F"/>
                </a:solidFill>
                <a:latin typeface="Arial"/>
                <a:cs typeface="Arial"/>
              </a:rPr>
              <a:t> </a:t>
            </a:r>
            <a:r>
              <a:rPr dirty="0" sz="1400">
                <a:solidFill>
                  <a:srgbClr val="5E666F"/>
                </a:solidFill>
                <a:latin typeface="微软雅黑"/>
                <a:cs typeface="微软雅黑"/>
              </a:rPr>
              <a:t>开放银行发展趋势</a:t>
            </a:r>
            <a:endParaRPr sz="1400">
              <a:latin typeface="微软雅黑"/>
              <a:cs typeface="微软雅黑"/>
            </a:endParaRPr>
          </a:p>
        </p:txBody>
      </p:sp>
      <p:sp>
        <p:nvSpPr>
          <p:cNvPr id="8" name="object 8"/>
          <p:cNvSpPr txBox="1"/>
          <p:nvPr/>
        </p:nvSpPr>
        <p:spPr>
          <a:xfrm>
            <a:off x="5010403" y="1368805"/>
            <a:ext cx="2294255" cy="934719"/>
          </a:xfrm>
          <a:prstGeom prst="rect">
            <a:avLst/>
          </a:prstGeom>
        </p:spPr>
        <p:txBody>
          <a:bodyPr wrap="square" lIns="0" tIns="0" rIns="0" bIns="0" rtlCol="0" vert="horz">
            <a:spAutoFit/>
          </a:bodyPr>
          <a:lstStyle/>
          <a:p>
            <a:pPr marL="12700">
              <a:lnSpc>
                <a:spcPct val="100000"/>
              </a:lnSpc>
            </a:pPr>
            <a:r>
              <a:rPr dirty="0" sz="1800" spc="-5">
                <a:solidFill>
                  <a:srgbClr val="1D9ED2"/>
                </a:solidFill>
                <a:latin typeface="Arial"/>
                <a:cs typeface="Arial"/>
              </a:rPr>
              <a:t>Part </a:t>
            </a:r>
            <a:r>
              <a:rPr dirty="0" sz="1800">
                <a:solidFill>
                  <a:srgbClr val="1D9ED2"/>
                </a:solidFill>
                <a:latin typeface="Arial"/>
                <a:cs typeface="Arial"/>
              </a:rPr>
              <a:t>1.</a:t>
            </a:r>
            <a:r>
              <a:rPr dirty="0" sz="1800" spc="-90">
                <a:solidFill>
                  <a:srgbClr val="1D9ED2"/>
                </a:solidFill>
                <a:latin typeface="Arial"/>
                <a:cs typeface="Arial"/>
              </a:rPr>
              <a:t> </a:t>
            </a:r>
            <a:r>
              <a:rPr dirty="0" sz="1800">
                <a:solidFill>
                  <a:srgbClr val="1D9ED2"/>
                </a:solidFill>
                <a:latin typeface="微软雅黑"/>
                <a:cs typeface="微软雅黑"/>
              </a:rPr>
              <a:t>开放银行现状</a:t>
            </a:r>
            <a:endParaRPr sz="1800">
              <a:latin typeface="微软雅黑"/>
              <a:cs typeface="微软雅黑"/>
            </a:endParaRPr>
          </a:p>
          <a:p>
            <a:pPr marL="556260">
              <a:lnSpc>
                <a:spcPct val="100000"/>
              </a:lnSpc>
              <a:spcBef>
                <a:spcPts val="894"/>
              </a:spcBef>
            </a:pPr>
            <a:r>
              <a:rPr dirty="0" sz="1400">
                <a:solidFill>
                  <a:srgbClr val="5E666F"/>
                </a:solidFill>
                <a:latin typeface="Arial"/>
                <a:cs typeface="Arial"/>
              </a:rPr>
              <a:t>1.1</a:t>
            </a:r>
            <a:r>
              <a:rPr dirty="0" sz="1400" spc="-85">
                <a:solidFill>
                  <a:srgbClr val="5E666F"/>
                </a:solidFill>
                <a:latin typeface="Arial"/>
                <a:cs typeface="Arial"/>
              </a:rPr>
              <a:t> </a:t>
            </a:r>
            <a:r>
              <a:rPr dirty="0" sz="1400">
                <a:solidFill>
                  <a:srgbClr val="5E666F"/>
                </a:solidFill>
                <a:latin typeface="微软雅黑"/>
                <a:cs typeface="微软雅黑"/>
              </a:rPr>
              <a:t>开放银行发展背景</a:t>
            </a:r>
            <a:endParaRPr sz="1400">
              <a:latin typeface="微软雅黑"/>
              <a:cs typeface="微软雅黑"/>
            </a:endParaRPr>
          </a:p>
          <a:p>
            <a:pPr marL="556260">
              <a:lnSpc>
                <a:spcPct val="100000"/>
              </a:lnSpc>
              <a:spcBef>
                <a:spcPts val="840"/>
              </a:spcBef>
            </a:pPr>
            <a:r>
              <a:rPr dirty="0" sz="1400">
                <a:solidFill>
                  <a:srgbClr val="5E666F"/>
                </a:solidFill>
                <a:latin typeface="Arial"/>
                <a:cs typeface="Arial"/>
              </a:rPr>
              <a:t>1.2</a:t>
            </a:r>
            <a:r>
              <a:rPr dirty="0" sz="1400" spc="-85">
                <a:solidFill>
                  <a:srgbClr val="5E666F"/>
                </a:solidFill>
                <a:latin typeface="Arial"/>
                <a:cs typeface="Arial"/>
              </a:rPr>
              <a:t> </a:t>
            </a:r>
            <a:r>
              <a:rPr dirty="0" sz="1400">
                <a:solidFill>
                  <a:srgbClr val="5E666F"/>
                </a:solidFill>
                <a:latin typeface="微软雅黑"/>
                <a:cs typeface="微软雅黑"/>
              </a:rPr>
              <a:t>开放银行国际实践</a:t>
            </a:r>
            <a:endParaRPr sz="1400">
              <a:latin typeface="微软雅黑"/>
              <a:cs typeface="微软雅黑"/>
            </a:endParaRPr>
          </a:p>
        </p:txBody>
      </p:sp>
      <p:sp>
        <p:nvSpPr>
          <p:cNvPr id="9" name="object 9"/>
          <p:cNvSpPr txBox="1"/>
          <p:nvPr/>
        </p:nvSpPr>
        <p:spPr>
          <a:xfrm>
            <a:off x="5554471" y="2397505"/>
            <a:ext cx="1750060" cy="226060"/>
          </a:xfrm>
          <a:prstGeom prst="rect">
            <a:avLst/>
          </a:prstGeom>
        </p:spPr>
        <p:txBody>
          <a:bodyPr wrap="square" lIns="0" tIns="0" rIns="0" bIns="0" rtlCol="0" vert="horz">
            <a:spAutoFit/>
          </a:bodyPr>
          <a:lstStyle/>
          <a:p>
            <a:pPr marL="12700">
              <a:lnSpc>
                <a:spcPct val="100000"/>
              </a:lnSpc>
            </a:pPr>
            <a:r>
              <a:rPr dirty="0" sz="1400">
                <a:solidFill>
                  <a:srgbClr val="5E666F"/>
                </a:solidFill>
                <a:latin typeface="Arial"/>
                <a:cs typeface="Arial"/>
              </a:rPr>
              <a:t>1.3</a:t>
            </a:r>
            <a:r>
              <a:rPr dirty="0" sz="1400" spc="-85">
                <a:solidFill>
                  <a:srgbClr val="5E666F"/>
                </a:solidFill>
                <a:latin typeface="Arial"/>
                <a:cs typeface="Arial"/>
              </a:rPr>
              <a:t> </a:t>
            </a:r>
            <a:r>
              <a:rPr dirty="0" sz="1400">
                <a:solidFill>
                  <a:srgbClr val="5E666F"/>
                </a:solidFill>
                <a:latin typeface="微软雅黑"/>
                <a:cs typeface="微软雅黑"/>
              </a:rPr>
              <a:t>开放银行生态结构</a:t>
            </a:r>
            <a:endParaRPr sz="1400">
              <a:latin typeface="微软雅黑"/>
              <a:cs typeface="微软雅黑"/>
            </a:endParaRPr>
          </a:p>
        </p:txBody>
      </p:sp>
      <p:sp>
        <p:nvSpPr>
          <p:cNvPr id="10" name="object 10"/>
          <p:cNvSpPr txBox="1"/>
          <p:nvPr/>
        </p:nvSpPr>
        <p:spPr>
          <a:xfrm>
            <a:off x="5010403" y="2978150"/>
            <a:ext cx="6024880" cy="1575435"/>
          </a:xfrm>
          <a:prstGeom prst="rect">
            <a:avLst/>
          </a:prstGeom>
        </p:spPr>
        <p:txBody>
          <a:bodyPr wrap="square" lIns="0" tIns="0" rIns="0" bIns="0" rtlCol="0" vert="horz">
            <a:spAutoFit/>
          </a:bodyPr>
          <a:lstStyle/>
          <a:p>
            <a:pPr marL="12700">
              <a:lnSpc>
                <a:spcPct val="100000"/>
              </a:lnSpc>
            </a:pPr>
            <a:r>
              <a:rPr dirty="0" sz="1800" spc="-5">
                <a:solidFill>
                  <a:srgbClr val="1D9ED2"/>
                </a:solidFill>
                <a:latin typeface="Arial"/>
                <a:cs typeface="Arial"/>
              </a:rPr>
              <a:t>Part </a:t>
            </a:r>
            <a:r>
              <a:rPr dirty="0" sz="1800">
                <a:solidFill>
                  <a:srgbClr val="1D9ED2"/>
                </a:solidFill>
                <a:latin typeface="Arial"/>
                <a:cs typeface="Arial"/>
              </a:rPr>
              <a:t>2.</a:t>
            </a:r>
            <a:r>
              <a:rPr dirty="0" sz="1800" spc="-90">
                <a:solidFill>
                  <a:srgbClr val="1D9ED2"/>
                </a:solidFill>
                <a:latin typeface="Arial"/>
                <a:cs typeface="Arial"/>
              </a:rPr>
              <a:t> </a:t>
            </a:r>
            <a:r>
              <a:rPr dirty="0" sz="1800">
                <a:solidFill>
                  <a:srgbClr val="1D9ED2"/>
                </a:solidFill>
                <a:latin typeface="微软雅黑"/>
                <a:cs typeface="微软雅黑"/>
              </a:rPr>
              <a:t>开放银行与金融科技</a:t>
            </a:r>
            <a:endParaRPr sz="1800">
              <a:latin typeface="微软雅黑"/>
              <a:cs typeface="微软雅黑"/>
            </a:endParaRPr>
          </a:p>
          <a:p>
            <a:pPr marL="556260">
              <a:lnSpc>
                <a:spcPct val="100000"/>
              </a:lnSpc>
              <a:spcBef>
                <a:spcPts val="900"/>
              </a:spcBef>
            </a:pPr>
            <a:r>
              <a:rPr dirty="0" sz="1400">
                <a:solidFill>
                  <a:srgbClr val="5E666F"/>
                </a:solidFill>
                <a:latin typeface="Arial"/>
                <a:cs typeface="Arial"/>
              </a:rPr>
              <a:t>2.1</a:t>
            </a:r>
            <a:r>
              <a:rPr dirty="0" sz="1400" spc="-75">
                <a:solidFill>
                  <a:srgbClr val="5E666F"/>
                </a:solidFill>
                <a:latin typeface="Arial"/>
                <a:cs typeface="Arial"/>
              </a:rPr>
              <a:t> </a:t>
            </a:r>
            <a:r>
              <a:rPr dirty="0" sz="1400">
                <a:solidFill>
                  <a:srgbClr val="5E666F"/>
                </a:solidFill>
                <a:latin typeface="微软雅黑"/>
                <a:cs typeface="微软雅黑"/>
              </a:rPr>
              <a:t>金融科技助力开放银行</a:t>
            </a:r>
            <a:endParaRPr sz="1400">
              <a:latin typeface="微软雅黑"/>
              <a:cs typeface="微软雅黑"/>
            </a:endParaRPr>
          </a:p>
          <a:p>
            <a:pPr marL="556260" marR="5080" indent="295275">
              <a:lnSpc>
                <a:spcPts val="2520"/>
              </a:lnSpc>
              <a:spcBef>
                <a:spcPts val="225"/>
              </a:spcBef>
            </a:pPr>
            <a:r>
              <a:rPr dirty="0" sz="1400" spc="-5">
                <a:solidFill>
                  <a:srgbClr val="5E666F"/>
                </a:solidFill>
                <a:latin typeface="微软雅黑"/>
                <a:cs typeface="微软雅黑"/>
              </a:rPr>
              <a:t>金融云、大数据、智能营销、智能风控、智能助理、生物识别</a:t>
            </a:r>
            <a:r>
              <a:rPr dirty="0" sz="1400" spc="-5">
                <a:solidFill>
                  <a:srgbClr val="5E666F"/>
                </a:solidFill>
                <a:latin typeface="Arial"/>
                <a:cs typeface="Arial"/>
              </a:rPr>
              <a:t>……  </a:t>
            </a:r>
            <a:r>
              <a:rPr dirty="0" sz="1400">
                <a:solidFill>
                  <a:srgbClr val="5E666F"/>
                </a:solidFill>
                <a:latin typeface="Arial"/>
                <a:cs typeface="Arial"/>
              </a:rPr>
              <a:t>2.2</a:t>
            </a:r>
            <a:r>
              <a:rPr dirty="0" sz="1400" spc="-80">
                <a:solidFill>
                  <a:srgbClr val="5E666F"/>
                </a:solidFill>
                <a:latin typeface="Arial"/>
                <a:cs typeface="Arial"/>
              </a:rPr>
              <a:t> </a:t>
            </a:r>
            <a:r>
              <a:rPr dirty="0" sz="1400">
                <a:solidFill>
                  <a:srgbClr val="5E666F"/>
                </a:solidFill>
                <a:latin typeface="微软雅黑"/>
                <a:cs typeface="微软雅黑"/>
              </a:rPr>
              <a:t>开放银行的三种形态</a:t>
            </a:r>
            <a:endParaRPr sz="1400">
              <a:latin typeface="微软雅黑"/>
              <a:cs typeface="微软雅黑"/>
            </a:endParaRPr>
          </a:p>
          <a:p>
            <a:pPr marL="852169">
              <a:lnSpc>
                <a:spcPct val="100000"/>
              </a:lnSpc>
              <a:spcBef>
                <a:spcPts val="615"/>
              </a:spcBef>
            </a:pPr>
            <a:r>
              <a:rPr dirty="0" sz="1400">
                <a:solidFill>
                  <a:srgbClr val="5E666F"/>
                </a:solidFill>
                <a:latin typeface="微软雅黑"/>
                <a:cs typeface="微软雅黑"/>
              </a:rPr>
              <a:t>银行即服务、开放账户信息、共享收益平台</a:t>
            </a:r>
            <a:endParaRPr sz="1400">
              <a:latin typeface="微软雅黑"/>
              <a:cs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徙木金融：对接产融系统，实现产业的金融赋能和金融的场景</a:t>
            </a:r>
          </a:p>
          <a:p>
            <a:pPr marL="12700">
              <a:lnSpc>
                <a:spcPts val="2735"/>
              </a:lnSpc>
            </a:pPr>
            <a:r>
              <a:rPr dirty="0" spc="-5">
                <a:solidFill>
                  <a:srgbClr val="1D9ED2"/>
                </a:solidFill>
              </a:rPr>
              <a:t>化驱动</a:t>
            </a:r>
          </a:p>
        </p:txBody>
      </p:sp>
      <p:sp>
        <p:nvSpPr>
          <p:cNvPr id="5" name="object 5"/>
          <p:cNvSpPr txBox="1"/>
          <p:nvPr/>
        </p:nvSpPr>
        <p:spPr>
          <a:xfrm>
            <a:off x="4596129" y="1175766"/>
            <a:ext cx="7000240" cy="1613535"/>
          </a:xfrm>
          <a:prstGeom prst="rect">
            <a:avLst/>
          </a:prstGeom>
        </p:spPr>
        <p:txBody>
          <a:bodyPr wrap="square" lIns="0" tIns="106680" rIns="0" bIns="0" rtlCol="0" vert="horz">
            <a:spAutoFit/>
          </a:bodyPr>
          <a:lstStyle/>
          <a:p>
            <a:pPr marL="299085" indent="-287020">
              <a:lnSpc>
                <a:spcPct val="100000"/>
              </a:lnSpc>
              <a:spcBef>
                <a:spcPts val="840"/>
              </a:spcBef>
            </a:pPr>
            <a:r>
              <a:rPr dirty="0" sz="1400" spc="545">
                <a:solidFill>
                  <a:srgbClr val="1D9FD1"/>
                </a:solidFill>
                <a:latin typeface="Arial Unicode MS"/>
                <a:cs typeface="Arial Unicode MS"/>
              </a:rPr>
              <a:t>◆</a:t>
            </a:r>
            <a:r>
              <a:rPr dirty="0" sz="1400" spc="565">
                <a:solidFill>
                  <a:srgbClr val="1D9FD1"/>
                </a:solidFill>
                <a:latin typeface="Arial Unicode MS"/>
                <a:cs typeface="Arial Unicode MS"/>
              </a:rPr>
              <a:t> </a:t>
            </a:r>
            <a:r>
              <a:rPr dirty="0" sz="1400" spc="20">
                <a:solidFill>
                  <a:srgbClr val="5E666F"/>
                </a:solidFill>
                <a:latin typeface="微软雅黑"/>
                <a:cs typeface="微软雅黑"/>
              </a:rPr>
              <a:t>徙木金融依托独立开发的技术服务平台和量化风控体系，与各类</a:t>
            </a:r>
            <a:r>
              <a:rPr dirty="0" sz="1400" spc="20">
                <a:solidFill>
                  <a:srgbClr val="5E666F"/>
                </a:solidFill>
                <a:latin typeface="Arial"/>
                <a:cs typeface="Arial"/>
              </a:rPr>
              <a:t>B2B</a:t>
            </a:r>
            <a:r>
              <a:rPr dirty="0" sz="1400" spc="20">
                <a:solidFill>
                  <a:srgbClr val="5E666F"/>
                </a:solidFill>
                <a:latin typeface="微软雅黑"/>
                <a:cs typeface="微软雅黑"/>
              </a:rPr>
              <a:t>交易平台及产业</a:t>
            </a:r>
            <a:endParaRPr sz="1400">
              <a:latin typeface="微软雅黑"/>
              <a:cs typeface="微软雅黑"/>
            </a:endParaRPr>
          </a:p>
          <a:p>
            <a:pPr algn="just" marL="299085" marR="5080">
              <a:lnSpc>
                <a:spcPct val="150000"/>
              </a:lnSpc>
            </a:pPr>
            <a:r>
              <a:rPr dirty="0" sz="1400" spc="15">
                <a:solidFill>
                  <a:srgbClr val="5E666F"/>
                </a:solidFill>
                <a:latin typeface="微软雅黑"/>
                <a:cs typeface="微软雅黑"/>
              </a:rPr>
              <a:t>集团深度合作，通过对交易级数据的收集、清洗、整合、加工、分析，对场景内、供  应链上下游的中小微企业进行风险刻画，建立全生命周期的信贷体系，为中小微企业  提供基于交易的在线金融服务，以其丰富的产融结合实战经验，实现产业赋能，推动  </a:t>
            </a:r>
            <a:r>
              <a:rPr dirty="0" sz="1400">
                <a:solidFill>
                  <a:srgbClr val="5E666F"/>
                </a:solidFill>
                <a:latin typeface="微软雅黑"/>
                <a:cs typeface="微软雅黑"/>
              </a:rPr>
              <a:t>产业升级。</a:t>
            </a:r>
            <a:endParaRPr sz="1400">
              <a:latin typeface="微软雅黑"/>
              <a:cs typeface="微软雅黑"/>
            </a:endParaRPr>
          </a:p>
        </p:txBody>
      </p:sp>
      <p:sp>
        <p:nvSpPr>
          <p:cNvPr id="6" name="object 6"/>
          <p:cNvSpPr/>
          <p:nvPr/>
        </p:nvSpPr>
        <p:spPr>
          <a:xfrm>
            <a:off x="1546860" y="1115567"/>
            <a:ext cx="1597660" cy="5741035"/>
          </a:xfrm>
          <a:custGeom>
            <a:avLst/>
            <a:gdLst/>
            <a:ahLst/>
            <a:cxnLst/>
            <a:rect l="l" t="t" r="r" b="b"/>
            <a:pathLst>
              <a:path w="1597660" h="5741034">
                <a:moveTo>
                  <a:pt x="860806" y="0"/>
                </a:moveTo>
                <a:lnTo>
                  <a:pt x="751332" y="0"/>
                </a:lnTo>
                <a:lnTo>
                  <a:pt x="751332" y="5039677"/>
                </a:lnTo>
                <a:lnTo>
                  <a:pt x="0" y="5686013"/>
                </a:lnTo>
                <a:lnTo>
                  <a:pt x="31496" y="5740907"/>
                </a:lnTo>
                <a:lnTo>
                  <a:pt x="751332" y="5112270"/>
                </a:lnTo>
                <a:lnTo>
                  <a:pt x="943508" y="5112270"/>
                </a:lnTo>
                <a:lnTo>
                  <a:pt x="860806" y="5039677"/>
                </a:lnTo>
                <a:lnTo>
                  <a:pt x="860806" y="0"/>
                </a:lnTo>
                <a:close/>
              </a:path>
              <a:path w="1597660" h="5741034">
                <a:moveTo>
                  <a:pt x="830834" y="5206123"/>
                </a:moveTo>
                <a:lnTo>
                  <a:pt x="767841" y="5206123"/>
                </a:lnTo>
                <a:lnTo>
                  <a:pt x="767841" y="5740907"/>
                </a:lnTo>
                <a:lnTo>
                  <a:pt x="830834" y="5740907"/>
                </a:lnTo>
                <a:lnTo>
                  <a:pt x="830834" y="5206123"/>
                </a:lnTo>
                <a:close/>
              </a:path>
              <a:path w="1597660" h="5741034">
                <a:moveTo>
                  <a:pt x="943508" y="5112270"/>
                </a:moveTo>
                <a:lnTo>
                  <a:pt x="860806" y="5112270"/>
                </a:lnTo>
                <a:lnTo>
                  <a:pt x="1565656" y="5721428"/>
                </a:lnTo>
                <a:lnTo>
                  <a:pt x="1597152" y="5686013"/>
                </a:lnTo>
                <a:lnTo>
                  <a:pt x="943508" y="5112270"/>
                </a:lnTo>
                <a:close/>
              </a:path>
              <a:path w="1597660" h="5741034">
                <a:moveTo>
                  <a:pt x="860806" y="5112270"/>
                </a:moveTo>
                <a:lnTo>
                  <a:pt x="751332" y="5112270"/>
                </a:lnTo>
                <a:lnTo>
                  <a:pt x="751332" y="5206123"/>
                </a:lnTo>
                <a:lnTo>
                  <a:pt x="860806" y="5206123"/>
                </a:lnTo>
                <a:lnTo>
                  <a:pt x="860806" y="5112270"/>
                </a:lnTo>
                <a:close/>
              </a:path>
            </a:pathLst>
          </a:custGeom>
          <a:solidFill>
            <a:srgbClr val="7E7E7E"/>
          </a:solidFill>
        </p:spPr>
        <p:txBody>
          <a:bodyPr wrap="square" lIns="0" tIns="0" rIns="0" bIns="0" rtlCol="0"/>
          <a:lstStyle/>
          <a:p/>
        </p:txBody>
      </p:sp>
      <p:sp>
        <p:nvSpPr>
          <p:cNvPr id="7" name="object 7"/>
          <p:cNvSpPr/>
          <p:nvPr/>
        </p:nvSpPr>
        <p:spPr>
          <a:xfrm>
            <a:off x="449580" y="1542288"/>
            <a:ext cx="3792220" cy="4026535"/>
          </a:xfrm>
          <a:custGeom>
            <a:avLst/>
            <a:gdLst/>
            <a:ahLst/>
            <a:cxnLst/>
            <a:rect l="l" t="t" r="r" b="b"/>
            <a:pathLst>
              <a:path w="3792220" h="4026535">
                <a:moveTo>
                  <a:pt x="0" y="4026408"/>
                </a:moveTo>
                <a:lnTo>
                  <a:pt x="3791712" y="4026408"/>
                </a:lnTo>
                <a:lnTo>
                  <a:pt x="3791712" y="0"/>
                </a:lnTo>
                <a:lnTo>
                  <a:pt x="0" y="0"/>
                </a:lnTo>
                <a:lnTo>
                  <a:pt x="0" y="4026408"/>
                </a:lnTo>
                <a:close/>
              </a:path>
            </a:pathLst>
          </a:custGeom>
          <a:solidFill>
            <a:srgbClr val="F9F9F9"/>
          </a:solidFill>
        </p:spPr>
        <p:txBody>
          <a:bodyPr wrap="square" lIns="0" tIns="0" rIns="0" bIns="0" rtlCol="0"/>
          <a:lstStyle/>
          <a:p/>
        </p:txBody>
      </p:sp>
      <p:sp>
        <p:nvSpPr>
          <p:cNvPr id="8" name="object 8"/>
          <p:cNvSpPr/>
          <p:nvPr/>
        </p:nvSpPr>
        <p:spPr>
          <a:xfrm>
            <a:off x="449580" y="1490472"/>
            <a:ext cx="3792220" cy="4078604"/>
          </a:xfrm>
          <a:custGeom>
            <a:avLst/>
            <a:gdLst/>
            <a:ahLst/>
            <a:cxnLst/>
            <a:rect l="l" t="t" r="r" b="b"/>
            <a:pathLst>
              <a:path w="3792220" h="4078604">
                <a:moveTo>
                  <a:pt x="0" y="4078224"/>
                </a:moveTo>
                <a:lnTo>
                  <a:pt x="3791712" y="4078224"/>
                </a:lnTo>
                <a:lnTo>
                  <a:pt x="3791712" y="0"/>
                </a:lnTo>
                <a:lnTo>
                  <a:pt x="0" y="0"/>
                </a:lnTo>
                <a:lnTo>
                  <a:pt x="0" y="4078224"/>
                </a:lnTo>
                <a:close/>
              </a:path>
            </a:pathLst>
          </a:custGeom>
          <a:ln w="9143">
            <a:solidFill>
              <a:srgbClr val="D3D3D3"/>
            </a:solidFill>
          </a:ln>
        </p:spPr>
        <p:txBody>
          <a:bodyPr wrap="square" lIns="0" tIns="0" rIns="0" bIns="0" rtlCol="0"/>
          <a:lstStyle/>
          <a:p/>
        </p:txBody>
      </p:sp>
      <p:sp>
        <p:nvSpPr>
          <p:cNvPr id="9" name="object 9"/>
          <p:cNvSpPr/>
          <p:nvPr/>
        </p:nvSpPr>
        <p:spPr>
          <a:xfrm>
            <a:off x="355091" y="1391411"/>
            <a:ext cx="3980815" cy="151130"/>
          </a:xfrm>
          <a:custGeom>
            <a:avLst/>
            <a:gdLst/>
            <a:ahLst/>
            <a:cxnLst/>
            <a:rect l="l" t="t" r="r" b="b"/>
            <a:pathLst>
              <a:path w="3980815" h="151130">
                <a:moveTo>
                  <a:pt x="0" y="150875"/>
                </a:moveTo>
                <a:lnTo>
                  <a:pt x="3980688" y="150875"/>
                </a:lnTo>
                <a:lnTo>
                  <a:pt x="3980688" y="0"/>
                </a:lnTo>
                <a:lnTo>
                  <a:pt x="0" y="0"/>
                </a:lnTo>
                <a:lnTo>
                  <a:pt x="0" y="150875"/>
                </a:lnTo>
                <a:close/>
              </a:path>
            </a:pathLst>
          </a:custGeom>
          <a:solidFill>
            <a:srgbClr val="7E7E7E"/>
          </a:solidFill>
        </p:spPr>
        <p:txBody>
          <a:bodyPr wrap="square" lIns="0" tIns="0" rIns="0" bIns="0" rtlCol="0"/>
          <a:lstStyle/>
          <a:p/>
        </p:txBody>
      </p:sp>
      <p:sp>
        <p:nvSpPr>
          <p:cNvPr id="10" name="object 10"/>
          <p:cNvSpPr/>
          <p:nvPr/>
        </p:nvSpPr>
        <p:spPr>
          <a:xfrm>
            <a:off x="355091" y="5568696"/>
            <a:ext cx="3980815" cy="151130"/>
          </a:xfrm>
          <a:custGeom>
            <a:avLst/>
            <a:gdLst/>
            <a:ahLst/>
            <a:cxnLst/>
            <a:rect l="l" t="t" r="r" b="b"/>
            <a:pathLst>
              <a:path w="3980815" h="151129">
                <a:moveTo>
                  <a:pt x="0" y="150875"/>
                </a:moveTo>
                <a:lnTo>
                  <a:pt x="3980688" y="150875"/>
                </a:lnTo>
                <a:lnTo>
                  <a:pt x="3980688" y="0"/>
                </a:lnTo>
                <a:lnTo>
                  <a:pt x="0" y="0"/>
                </a:lnTo>
                <a:lnTo>
                  <a:pt x="0" y="150875"/>
                </a:lnTo>
                <a:close/>
              </a:path>
            </a:pathLst>
          </a:custGeom>
          <a:solidFill>
            <a:srgbClr val="7E7E7E"/>
          </a:solidFill>
        </p:spPr>
        <p:txBody>
          <a:bodyPr wrap="square" lIns="0" tIns="0" rIns="0" bIns="0" rtlCol="0"/>
          <a:lstStyle/>
          <a:p/>
        </p:txBody>
      </p:sp>
      <p:sp>
        <p:nvSpPr>
          <p:cNvPr id="11" name="object 11"/>
          <p:cNvSpPr txBox="1"/>
          <p:nvPr/>
        </p:nvSpPr>
        <p:spPr>
          <a:xfrm>
            <a:off x="528929" y="1820925"/>
            <a:ext cx="3637915" cy="1384300"/>
          </a:xfrm>
          <a:prstGeom prst="rect">
            <a:avLst/>
          </a:prstGeom>
        </p:spPr>
        <p:txBody>
          <a:bodyPr wrap="square" lIns="0" tIns="91440" rIns="0" bIns="0" rtlCol="0" vert="horz">
            <a:spAutoFit/>
          </a:bodyPr>
          <a:lstStyle/>
          <a:p>
            <a:pPr marL="241300" indent="-228600">
              <a:lnSpc>
                <a:spcPct val="100000"/>
              </a:lnSpc>
              <a:spcBef>
                <a:spcPts val="720"/>
              </a:spcBef>
            </a:pPr>
            <a:r>
              <a:rPr dirty="0" sz="1200" spc="35">
                <a:solidFill>
                  <a:srgbClr val="4F555F"/>
                </a:solidFill>
                <a:latin typeface="Arial Unicode MS"/>
                <a:cs typeface="Arial Unicode MS"/>
              </a:rPr>
              <a:t>✓ </a:t>
            </a:r>
            <a:r>
              <a:rPr dirty="0" sz="1200" spc="114">
                <a:solidFill>
                  <a:srgbClr val="4F555F"/>
                </a:solidFill>
                <a:latin typeface="Arial Unicode MS"/>
                <a:cs typeface="Arial Unicode MS"/>
              </a:rPr>
              <a:t> </a:t>
            </a:r>
            <a:r>
              <a:rPr dirty="0" sz="1200" spc="15" b="1" i="1">
                <a:solidFill>
                  <a:srgbClr val="4F555F"/>
                </a:solidFill>
                <a:latin typeface="微软雅黑"/>
                <a:cs typeface="微软雅黑"/>
              </a:rPr>
              <a:t>公司介绍：</a:t>
            </a:r>
            <a:r>
              <a:rPr dirty="0" sz="1200" spc="15">
                <a:solidFill>
                  <a:srgbClr val="4F555F"/>
                </a:solidFill>
                <a:latin typeface="微软雅黑"/>
                <a:cs typeface="微软雅黑"/>
              </a:rPr>
              <a:t>徙木金融创立于</a:t>
            </a:r>
            <a:r>
              <a:rPr dirty="0" sz="1200" spc="15">
                <a:solidFill>
                  <a:srgbClr val="4F555F"/>
                </a:solidFill>
                <a:latin typeface="Arial"/>
                <a:cs typeface="Arial"/>
              </a:rPr>
              <a:t>2014</a:t>
            </a:r>
            <a:r>
              <a:rPr dirty="0" sz="1200" spc="15">
                <a:solidFill>
                  <a:srgbClr val="4F555F"/>
                </a:solidFill>
                <a:latin typeface="微软雅黑"/>
                <a:cs typeface="微软雅黑"/>
              </a:rPr>
              <a:t>年</a:t>
            </a:r>
            <a:r>
              <a:rPr dirty="0" sz="1200" spc="15">
                <a:solidFill>
                  <a:srgbClr val="4F555F"/>
                </a:solidFill>
                <a:latin typeface="Arial"/>
                <a:cs typeface="Arial"/>
              </a:rPr>
              <a:t>9</a:t>
            </a:r>
            <a:r>
              <a:rPr dirty="0" sz="1200" spc="15">
                <a:solidFill>
                  <a:srgbClr val="4F555F"/>
                </a:solidFill>
                <a:latin typeface="微软雅黑"/>
                <a:cs typeface="微软雅黑"/>
              </a:rPr>
              <a:t>月，是一家立</a:t>
            </a:r>
            <a:endParaRPr sz="1200">
              <a:latin typeface="微软雅黑"/>
              <a:cs typeface="微软雅黑"/>
            </a:endParaRPr>
          </a:p>
          <a:p>
            <a:pPr algn="just" marL="241300" marR="5080">
              <a:lnSpc>
                <a:spcPct val="150000"/>
              </a:lnSpc>
            </a:pPr>
            <a:r>
              <a:rPr dirty="0" sz="1200" spc="5">
                <a:solidFill>
                  <a:srgbClr val="4F555F"/>
                </a:solidFill>
                <a:latin typeface="微软雅黑"/>
                <a:cs typeface="微软雅黑"/>
              </a:rPr>
              <a:t>足于线上化小微信贷业务的金融科技公司，目前已  </a:t>
            </a:r>
            <a:r>
              <a:rPr dirty="0" sz="1200">
                <a:solidFill>
                  <a:srgbClr val="4F555F"/>
                </a:solidFill>
                <a:latin typeface="微软雅黑"/>
                <a:cs typeface="微软雅黑"/>
              </a:rPr>
              <a:t>完成</a:t>
            </a:r>
            <a:r>
              <a:rPr dirty="0" sz="1200" spc="10">
                <a:solidFill>
                  <a:srgbClr val="4F555F"/>
                </a:solidFill>
                <a:latin typeface="微软雅黑"/>
                <a:cs typeface="微软雅黑"/>
              </a:rPr>
              <a:t>两</a:t>
            </a:r>
            <a:r>
              <a:rPr dirty="0" sz="1200">
                <a:solidFill>
                  <a:srgbClr val="4F555F"/>
                </a:solidFill>
                <a:latin typeface="微软雅黑"/>
                <a:cs typeface="微软雅黑"/>
              </a:rPr>
              <a:t>轮</a:t>
            </a:r>
            <a:r>
              <a:rPr dirty="0" sz="1200" spc="10">
                <a:solidFill>
                  <a:srgbClr val="4F555F"/>
                </a:solidFill>
                <a:latin typeface="微软雅黑"/>
                <a:cs typeface="微软雅黑"/>
              </a:rPr>
              <a:t>融</a:t>
            </a:r>
            <a:r>
              <a:rPr dirty="0" sz="1200">
                <a:solidFill>
                  <a:srgbClr val="4F555F"/>
                </a:solidFill>
                <a:latin typeface="微软雅黑"/>
                <a:cs typeface="微软雅黑"/>
              </a:rPr>
              <a:t>资</a:t>
            </a:r>
            <a:r>
              <a:rPr dirty="0" sz="1200" spc="10">
                <a:solidFill>
                  <a:srgbClr val="4F555F"/>
                </a:solidFill>
                <a:latin typeface="微软雅黑"/>
                <a:cs typeface="微软雅黑"/>
              </a:rPr>
              <a:t>。</a:t>
            </a:r>
            <a:r>
              <a:rPr dirty="0" sz="1200">
                <a:solidFill>
                  <a:srgbClr val="4F555F"/>
                </a:solidFill>
                <a:latin typeface="微软雅黑"/>
                <a:cs typeface="微软雅黑"/>
              </a:rPr>
              <a:t>截止</a:t>
            </a:r>
            <a:r>
              <a:rPr dirty="0" sz="1200" spc="-5">
                <a:solidFill>
                  <a:srgbClr val="4F555F"/>
                </a:solidFill>
                <a:latin typeface="Arial"/>
                <a:cs typeface="Arial"/>
              </a:rPr>
              <a:t>2018</a:t>
            </a:r>
            <a:r>
              <a:rPr dirty="0" sz="1200">
                <a:solidFill>
                  <a:srgbClr val="4F555F"/>
                </a:solidFill>
                <a:latin typeface="微软雅黑"/>
                <a:cs typeface="微软雅黑"/>
              </a:rPr>
              <a:t>年年底，共</a:t>
            </a:r>
            <a:r>
              <a:rPr dirty="0" sz="1200" spc="10">
                <a:solidFill>
                  <a:srgbClr val="4F555F"/>
                </a:solidFill>
                <a:latin typeface="微软雅黑"/>
                <a:cs typeface="微软雅黑"/>
              </a:rPr>
              <a:t>为</a:t>
            </a:r>
            <a:r>
              <a:rPr dirty="0" sz="1200">
                <a:solidFill>
                  <a:srgbClr val="4F555F"/>
                </a:solidFill>
                <a:latin typeface="微软雅黑"/>
                <a:cs typeface="微软雅黑"/>
              </a:rPr>
              <a:t>过</a:t>
            </a:r>
            <a:r>
              <a:rPr dirty="0" sz="1200" spc="10">
                <a:solidFill>
                  <a:srgbClr val="4F555F"/>
                </a:solidFill>
                <a:latin typeface="微软雅黑"/>
                <a:cs typeface="微软雅黑"/>
              </a:rPr>
              <a:t>百家</a:t>
            </a:r>
            <a:r>
              <a:rPr dirty="0" sz="1200">
                <a:solidFill>
                  <a:srgbClr val="4F555F"/>
                </a:solidFill>
                <a:latin typeface="Arial"/>
                <a:cs typeface="Arial"/>
              </a:rPr>
              <a:t>B</a:t>
            </a:r>
            <a:r>
              <a:rPr dirty="0" sz="1200" spc="-5">
                <a:solidFill>
                  <a:srgbClr val="4F555F"/>
                </a:solidFill>
                <a:latin typeface="Arial"/>
                <a:cs typeface="Arial"/>
              </a:rPr>
              <a:t>2</a:t>
            </a:r>
            <a:r>
              <a:rPr dirty="0" sz="1200">
                <a:solidFill>
                  <a:srgbClr val="4F555F"/>
                </a:solidFill>
                <a:latin typeface="Arial"/>
                <a:cs typeface="Arial"/>
              </a:rPr>
              <a:t>B </a:t>
            </a:r>
            <a:r>
              <a:rPr dirty="0" sz="1200">
                <a:solidFill>
                  <a:srgbClr val="4F555F"/>
                </a:solidFill>
                <a:latin typeface="Arial"/>
                <a:cs typeface="Arial"/>
              </a:rPr>
              <a:t> </a:t>
            </a:r>
            <a:r>
              <a:rPr dirty="0" sz="1200" spc="5">
                <a:solidFill>
                  <a:srgbClr val="4F555F"/>
                </a:solidFill>
                <a:latin typeface="微软雅黑"/>
                <a:cs typeface="微软雅黑"/>
              </a:rPr>
              <a:t>交易平台提供一站式金融解决方案，服务近万家小  </a:t>
            </a:r>
            <a:r>
              <a:rPr dirty="0" sz="1200">
                <a:solidFill>
                  <a:srgbClr val="4F555F"/>
                </a:solidFill>
                <a:latin typeface="微软雅黑"/>
                <a:cs typeface="微软雅黑"/>
              </a:rPr>
              <a:t>微企业，助力金融机构放款累计</a:t>
            </a:r>
            <a:r>
              <a:rPr dirty="0" sz="1200">
                <a:solidFill>
                  <a:srgbClr val="4F555F"/>
                </a:solidFill>
                <a:latin typeface="Arial"/>
                <a:cs typeface="Arial"/>
              </a:rPr>
              <a:t>26</a:t>
            </a:r>
            <a:r>
              <a:rPr dirty="0" sz="1200">
                <a:solidFill>
                  <a:srgbClr val="4F555F"/>
                </a:solidFill>
                <a:latin typeface="微软雅黑"/>
                <a:cs typeface="微软雅黑"/>
              </a:rPr>
              <a:t>亿人民币</a:t>
            </a:r>
            <a:endParaRPr sz="1200">
              <a:latin typeface="微软雅黑"/>
              <a:cs typeface="微软雅黑"/>
            </a:endParaRPr>
          </a:p>
        </p:txBody>
      </p:sp>
      <p:sp>
        <p:nvSpPr>
          <p:cNvPr id="12" name="object 12"/>
          <p:cNvSpPr txBox="1"/>
          <p:nvPr/>
        </p:nvSpPr>
        <p:spPr>
          <a:xfrm>
            <a:off x="528929" y="3268797"/>
            <a:ext cx="3632835" cy="836294"/>
          </a:xfrm>
          <a:prstGeom prst="rect">
            <a:avLst/>
          </a:prstGeom>
        </p:spPr>
        <p:txBody>
          <a:bodyPr wrap="square" lIns="0" tIns="0" rIns="0" bIns="0" rtlCol="0" vert="horz">
            <a:spAutoFit/>
          </a:bodyPr>
          <a:lstStyle/>
          <a:p>
            <a:pPr algn="just" marL="241300" marR="5080" indent="-228600">
              <a:lnSpc>
                <a:spcPct val="1501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公司定位：</a:t>
            </a:r>
            <a:r>
              <a:rPr dirty="0" sz="1200" spc="5">
                <a:solidFill>
                  <a:srgbClr val="4F555F"/>
                </a:solidFill>
                <a:latin typeface="微软雅黑"/>
                <a:cs typeface="微软雅黑"/>
              </a:rPr>
              <a:t>致立于打造创新型通用信用决策服务管  </a:t>
            </a:r>
            <a:r>
              <a:rPr dirty="0" sz="1200" spc="10">
                <a:solidFill>
                  <a:srgbClr val="4F555F"/>
                </a:solidFill>
                <a:latin typeface="微软雅黑"/>
                <a:cs typeface="微软雅黑"/>
              </a:rPr>
              <a:t>理平台，通过技术的</a:t>
            </a:r>
            <a:r>
              <a:rPr dirty="0" sz="1200">
                <a:solidFill>
                  <a:srgbClr val="4F555F"/>
                </a:solidFill>
                <a:latin typeface="微软雅黑"/>
                <a:cs typeface="微软雅黑"/>
              </a:rPr>
              <a:t>力</a:t>
            </a:r>
            <a:r>
              <a:rPr dirty="0" sz="1200" spc="10">
                <a:solidFill>
                  <a:srgbClr val="4F555F"/>
                </a:solidFill>
                <a:latin typeface="微软雅黑"/>
                <a:cs typeface="微软雅黑"/>
              </a:rPr>
              <a:t>量提升小微金融</a:t>
            </a:r>
            <a:r>
              <a:rPr dirty="0" sz="1200">
                <a:solidFill>
                  <a:srgbClr val="4F555F"/>
                </a:solidFill>
                <a:latin typeface="微软雅黑"/>
                <a:cs typeface="微软雅黑"/>
              </a:rPr>
              <a:t>资</a:t>
            </a:r>
            <a:r>
              <a:rPr dirty="0" sz="1200" spc="10">
                <a:solidFill>
                  <a:srgbClr val="4F555F"/>
                </a:solidFill>
                <a:latin typeface="微软雅黑"/>
                <a:cs typeface="微软雅黑"/>
              </a:rPr>
              <a:t>源</a:t>
            </a:r>
            <a:r>
              <a:rPr dirty="0" sz="1200">
                <a:solidFill>
                  <a:srgbClr val="4F555F"/>
                </a:solidFill>
                <a:latin typeface="微软雅黑"/>
                <a:cs typeface="微软雅黑"/>
              </a:rPr>
              <a:t>配</a:t>
            </a:r>
            <a:r>
              <a:rPr dirty="0" sz="1200" spc="10">
                <a:solidFill>
                  <a:srgbClr val="4F555F"/>
                </a:solidFill>
                <a:latin typeface="微软雅黑"/>
                <a:cs typeface="微软雅黑"/>
              </a:rPr>
              <a:t>置</a:t>
            </a:r>
            <a:r>
              <a:rPr dirty="0" sz="1200">
                <a:solidFill>
                  <a:srgbClr val="4F555F"/>
                </a:solidFill>
                <a:latin typeface="微软雅黑"/>
                <a:cs typeface="微软雅黑"/>
              </a:rPr>
              <a:t>效 </a:t>
            </a:r>
            <a:r>
              <a:rPr dirty="0" sz="1200">
                <a:solidFill>
                  <a:srgbClr val="4F555F"/>
                </a:solidFill>
                <a:latin typeface="微软雅黑"/>
                <a:cs typeface="微软雅黑"/>
              </a:rPr>
              <a:t> 率，助力实体经济</a:t>
            </a:r>
            <a:endParaRPr sz="1200">
              <a:latin typeface="微软雅黑"/>
              <a:cs typeface="微软雅黑"/>
            </a:endParaRPr>
          </a:p>
        </p:txBody>
      </p:sp>
      <p:sp>
        <p:nvSpPr>
          <p:cNvPr id="13" name="object 13"/>
          <p:cNvSpPr txBox="1"/>
          <p:nvPr/>
        </p:nvSpPr>
        <p:spPr>
          <a:xfrm>
            <a:off x="528929" y="4168394"/>
            <a:ext cx="3634740" cy="561340"/>
          </a:xfrm>
          <a:prstGeom prst="rect">
            <a:avLst/>
          </a:prstGeom>
        </p:spPr>
        <p:txBody>
          <a:bodyPr wrap="square" lIns="0" tIns="0" rIns="0" bIns="0" rtlCol="0" vert="horz">
            <a:spAutoFit/>
          </a:bodyPr>
          <a:lstStyle/>
          <a:p>
            <a:pPr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核心产品：</a:t>
            </a:r>
            <a:r>
              <a:rPr dirty="0" sz="1200" spc="5">
                <a:solidFill>
                  <a:srgbClr val="4F555F"/>
                </a:solidFill>
                <a:latin typeface="微软雅黑"/>
                <a:cs typeface="微软雅黑"/>
              </a:rPr>
              <a:t>供应链金融云平台、智能决策引擎、风  </a:t>
            </a:r>
            <a:r>
              <a:rPr dirty="0" sz="1200">
                <a:solidFill>
                  <a:srgbClr val="4F555F"/>
                </a:solidFill>
                <a:latin typeface="微软雅黑"/>
                <a:cs typeface="微软雅黑"/>
              </a:rPr>
              <a:t>险管理咨询服务、资产联合运营</a:t>
            </a:r>
            <a:endParaRPr sz="1200">
              <a:latin typeface="微软雅黑"/>
              <a:cs typeface="微软雅黑"/>
            </a:endParaRPr>
          </a:p>
        </p:txBody>
      </p:sp>
      <p:sp>
        <p:nvSpPr>
          <p:cNvPr id="14" name="object 14"/>
          <p:cNvSpPr txBox="1"/>
          <p:nvPr/>
        </p:nvSpPr>
        <p:spPr>
          <a:xfrm>
            <a:off x="528929" y="4885054"/>
            <a:ext cx="22358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专攻领域</a:t>
            </a:r>
            <a:r>
              <a:rPr dirty="0" sz="1200">
                <a:solidFill>
                  <a:srgbClr val="4F555F"/>
                </a:solidFill>
                <a:latin typeface="微软雅黑"/>
                <a:cs typeface="微软雅黑"/>
              </a:rPr>
              <a:t>：中小银行普惠金融</a:t>
            </a:r>
            <a:endParaRPr sz="1200">
              <a:latin typeface="微软雅黑"/>
              <a:cs typeface="微软雅黑"/>
            </a:endParaRPr>
          </a:p>
        </p:txBody>
      </p:sp>
      <p:sp>
        <p:nvSpPr>
          <p:cNvPr id="15" name="object 15"/>
          <p:cNvSpPr txBox="1"/>
          <p:nvPr/>
        </p:nvSpPr>
        <p:spPr>
          <a:xfrm>
            <a:off x="528929" y="5235575"/>
            <a:ext cx="343979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应用行业：</a:t>
            </a:r>
            <a:r>
              <a:rPr dirty="0" sz="1200">
                <a:solidFill>
                  <a:srgbClr val="4F555F"/>
                </a:solidFill>
                <a:latin typeface="Arial"/>
                <a:cs typeface="Arial"/>
              </a:rPr>
              <a:t>B2B</a:t>
            </a:r>
            <a:r>
              <a:rPr dirty="0" sz="1200">
                <a:solidFill>
                  <a:srgbClr val="4F555F"/>
                </a:solidFill>
                <a:latin typeface="微软雅黑"/>
                <a:cs typeface="微软雅黑"/>
              </a:rPr>
              <a:t>交易场景、产业集团、金融机构</a:t>
            </a:r>
            <a:endParaRPr sz="1200">
              <a:latin typeface="微软雅黑"/>
              <a:cs typeface="微软雅黑"/>
            </a:endParaRPr>
          </a:p>
        </p:txBody>
      </p:sp>
      <p:sp>
        <p:nvSpPr>
          <p:cNvPr id="16" name="object 16"/>
          <p:cNvSpPr/>
          <p:nvPr/>
        </p:nvSpPr>
        <p:spPr>
          <a:xfrm>
            <a:off x="1644395" y="1571244"/>
            <a:ext cx="1405128" cy="252984"/>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4517135" y="2980944"/>
            <a:ext cx="7153909" cy="792480"/>
          </a:xfrm>
          <a:custGeom>
            <a:avLst/>
            <a:gdLst/>
            <a:ahLst/>
            <a:cxnLst/>
            <a:rect l="l" t="t" r="r" b="b"/>
            <a:pathLst>
              <a:path w="7153909" h="792479">
                <a:moveTo>
                  <a:pt x="7076821" y="0"/>
                </a:moveTo>
                <a:lnTo>
                  <a:pt x="76835" y="0"/>
                </a:lnTo>
                <a:lnTo>
                  <a:pt x="46934" y="6040"/>
                </a:lnTo>
                <a:lnTo>
                  <a:pt x="22510" y="22510"/>
                </a:lnTo>
                <a:lnTo>
                  <a:pt x="6040" y="46934"/>
                </a:lnTo>
                <a:lnTo>
                  <a:pt x="0" y="76834"/>
                </a:lnTo>
                <a:lnTo>
                  <a:pt x="0" y="715644"/>
                </a:lnTo>
                <a:lnTo>
                  <a:pt x="6040" y="745545"/>
                </a:lnTo>
                <a:lnTo>
                  <a:pt x="22510" y="769969"/>
                </a:lnTo>
                <a:lnTo>
                  <a:pt x="46934" y="786439"/>
                </a:lnTo>
                <a:lnTo>
                  <a:pt x="76835" y="792479"/>
                </a:lnTo>
                <a:lnTo>
                  <a:pt x="7076821" y="792479"/>
                </a:lnTo>
                <a:lnTo>
                  <a:pt x="7106721" y="786439"/>
                </a:lnTo>
                <a:lnTo>
                  <a:pt x="7131145" y="769969"/>
                </a:lnTo>
                <a:lnTo>
                  <a:pt x="7147615" y="745545"/>
                </a:lnTo>
                <a:lnTo>
                  <a:pt x="7153656" y="715644"/>
                </a:lnTo>
                <a:lnTo>
                  <a:pt x="7153656" y="76834"/>
                </a:lnTo>
                <a:lnTo>
                  <a:pt x="7147615" y="46934"/>
                </a:lnTo>
                <a:lnTo>
                  <a:pt x="7131145" y="22510"/>
                </a:lnTo>
                <a:lnTo>
                  <a:pt x="7106721" y="6040"/>
                </a:lnTo>
                <a:lnTo>
                  <a:pt x="7076821" y="0"/>
                </a:lnTo>
                <a:close/>
              </a:path>
            </a:pathLst>
          </a:custGeom>
          <a:solidFill>
            <a:srgbClr val="F9F9F9"/>
          </a:solidFill>
        </p:spPr>
        <p:txBody>
          <a:bodyPr wrap="square" lIns="0" tIns="0" rIns="0" bIns="0" rtlCol="0"/>
          <a:lstStyle/>
          <a:p/>
        </p:txBody>
      </p:sp>
      <p:sp>
        <p:nvSpPr>
          <p:cNvPr id="18" name="object 18"/>
          <p:cNvSpPr/>
          <p:nvPr/>
        </p:nvSpPr>
        <p:spPr>
          <a:xfrm>
            <a:off x="4517135" y="2980944"/>
            <a:ext cx="7153909" cy="792480"/>
          </a:xfrm>
          <a:custGeom>
            <a:avLst/>
            <a:gdLst/>
            <a:ahLst/>
            <a:cxnLst/>
            <a:rect l="l" t="t" r="r" b="b"/>
            <a:pathLst>
              <a:path w="7153909" h="792479">
                <a:moveTo>
                  <a:pt x="0" y="76834"/>
                </a:moveTo>
                <a:lnTo>
                  <a:pt x="6040" y="46934"/>
                </a:lnTo>
                <a:lnTo>
                  <a:pt x="22510" y="22510"/>
                </a:lnTo>
                <a:lnTo>
                  <a:pt x="46934" y="6040"/>
                </a:lnTo>
                <a:lnTo>
                  <a:pt x="76835" y="0"/>
                </a:lnTo>
                <a:lnTo>
                  <a:pt x="7076821" y="0"/>
                </a:lnTo>
                <a:lnTo>
                  <a:pt x="7106721" y="6040"/>
                </a:lnTo>
                <a:lnTo>
                  <a:pt x="7131145" y="22510"/>
                </a:lnTo>
                <a:lnTo>
                  <a:pt x="7147615" y="46934"/>
                </a:lnTo>
                <a:lnTo>
                  <a:pt x="7153656" y="76834"/>
                </a:lnTo>
                <a:lnTo>
                  <a:pt x="7153656" y="715644"/>
                </a:lnTo>
                <a:lnTo>
                  <a:pt x="7147615" y="745545"/>
                </a:lnTo>
                <a:lnTo>
                  <a:pt x="7131145" y="769969"/>
                </a:lnTo>
                <a:lnTo>
                  <a:pt x="7106721" y="786439"/>
                </a:lnTo>
                <a:lnTo>
                  <a:pt x="7076821" y="792479"/>
                </a:lnTo>
                <a:lnTo>
                  <a:pt x="76835" y="792479"/>
                </a:lnTo>
                <a:lnTo>
                  <a:pt x="46934" y="786439"/>
                </a:lnTo>
                <a:lnTo>
                  <a:pt x="22510" y="769969"/>
                </a:lnTo>
                <a:lnTo>
                  <a:pt x="6040" y="745545"/>
                </a:lnTo>
                <a:lnTo>
                  <a:pt x="0" y="715644"/>
                </a:lnTo>
                <a:lnTo>
                  <a:pt x="0" y="76834"/>
                </a:lnTo>
                <a:close/>
              </a:path>
            </a:pathLst>
          </a:custGeom>
          <a:ln w="12192">
            <a:solidFill>
              <a:srgbClr val="F78B21"/>
            </a:solidFill>
          </a:ln>
        </p:spPr>
        <p:txBody>
          <a:bodyPr wrap="square" lIns="0" tIns="0" rIns="0" bIns="0" rtlCol="0"/>
          <a:lstStyle/>
          <a:p/>
        </p:txBody>
      </p:sp>
      <p:sp>
        <p:nvSpPr>
          <p:cNvPr id="19" name="object 19"/>
          <p:cNvSpPr txBox="1"/>
          <p:nvPr/>
        </p:nvSpPr>
        <p:spPr>
          <a:xfrm>
            <a:off x="6835267" y="3044571"/>
            <a:ext cx="2520315" cy="226060"/>
          </a:xfrm>
          <a:prstGeom prst="rect">
            <a:avLst/>
          </a:prstGeom>
        </p:spPr>
        <p:txBody>
          <a:bodyPr wrap="square" lIns="0" tIns="0" rIns="0" bIns="0" rtlCol="0" vert="horz">
            <a:spAutoFit/>
          </a:bodyPr>
          <a:lstStyle/>
          <a:p>
            <a:pPr marL="12700">
              <a:lnSpc>
                <a:spcPct val="100000"/>
              </a:lnSpc>
            </a:pPr>
            <a:r>
              <a:rPr dirty="0" sz="1400">
                <a:solidFill>
                  <a:srgbClr val="5E666F"/>
                </a:solidFill>
                <a:latin typeface="微软雅黑"/>
                <a:cs typeface="微软雅黑"/>
              </a:rPr>
              <a:t>徙木金融智能化产业金融生态圈</a:t>
            </a:r>
            <a:endParaRPr sz="1400">
              <a:latin typeface="微软雅黑"/>
              <a:cs typeface="微软雅黑"/>
            </a:endParaRPr>
          </a:p>
        </p:txBody>
      </p:sp>
      <p:sp>
        <p:nvSpPr>
          <p:cNvPr id="20" name="object 20"/>
          <p:cNvSpPr/>
          <p:nvPr/>
        </p:nvSpPr>
        <p:spPr>
          <a:xfrm>
            <a:off x="9592056" y="3366515"/>
            <a:ext cx="1958339" cy="323215"/>
          </a:xfrm>
          <a:custGeom>
            <a:avLst/>
            <a:gdLst/>
            <a:ahLst/>
            <a:cxnLst/>
            <a:rect l="l" t="t" r="r" b="b"/>
            <a:pathLst>
              <a:path w="1958340" h="323214">
                <a:moveTo>
                  <a:pt x="1904492"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904492" y="323088"/>
                </a:lnTo>
                <a:lnTo>
                  <a:pt x="1925443" y="318853"/>
                </a:lnTo>
                <a:lnTo>
                  <a:pt x="1942560" y="307308"/>
                </a:lnTo>
                <a:lnTo>
                  <a:pt x="1954105" y="290191"/>
                </a:lnTo>
                <a:lnTo>
                  <a:pt x="1958340" y="269240"/>
                </a:lnTo>
                <a:lnTo>
                  <a:pt x="1958340" y="53848"/>
                </a:lnTo>
                <a:lnTo>
                  <a:pt x="1954105" y="32896"/>
                </a:lnTo>
                <a:lnTo>
                  <a:pt x="1942560" y="15779"/>
                </a:lnTo>
                <a:lnTo>
                  <a:pt x="1925443" y="4234"/>
                </a:lnTo>
                <a:lnTo>
                  <a:pt x="1904492" y="0"/>
                </a:lnTo>
                <a:close/>
              </a:path>
            </a:pathLst>
          </a:custGeom>
          <a:solidFill>
            <a:srgbClr val="F78B21"/>
          </a:solidFill>
        </p:spPr>
        <p:txBody>
          <a:bodyPr wrap="square" lIns="0" tIns="0" rIns="0" bIns="0" rtlCol="0"/>
          <a:lstStyle/>
          <a:p/>
        </p:txBody>
      </p:sp>
      <p:sp>
        <p:nvSpPr>
          <p:cNvPr id="21" name="object 21"/>
          <p:cNvSpPr txBox="1"/>
          <p:nvPr/>
        </p:nvSpPr>
        <p:spPr>
          <a:xfrm>
            <a:off x="10102977" y="3431794"/>
            <a:ext cx="9398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智能风控体系</a:t>
            </a:r>
            <a:endParaRPr sz="1200">
              <a:latin typeface="微软雅黑"/>
              <a:cs typeface="微软雅黑"/>
            </a:endParaRPr>
          </a:p>
        </p:txBody>
      </p:sp>
      <p:sp>
        <p:nvSpPr>
          <p:cNvPr id="22" name="object 22"/>
          <p:cNvSpPr/>
          <p:nvPr/>
        </p:nvSpPr>
        <p:spPr>
          <a:xfrm>
            <a:off x="7080504" y="3366515"/>
            <a:ext cx="1973580" cy="323215"/>
          </a:xfrm>
          <a:custGeom>
            <a:avLst/>
            <a:gdLst/>
            <a:ahLst/>
            <a:cxnLst/>
            <a:rect l="l" t="t" r="r" b="b"/>
            <a:pathLst>
              <a:path w="1973579" h="323214">
                <a:moveTo>
                  <a:pt x="1919731"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1919731" y="323088"/>
                </a:lnTo>
                <a:lnTo>
                  <a:pt x="1940683" y="318853"/>
                </a:lnTo>
                <a:lnTo>
                  <a:pt x="1957800" y="307308"/>
                </a:lnTo>
                <a:lnTo>
                  <a:pt x="1969345" y="290191"/>
                </a:lnTo>
                <a:lnTo>
                  <a:pt x="1973579" y="269240"/>
                </a:lnTo>
                <a:lnTo>
                  <a:pt x="1973579" y="53848"/>
                </a:lnTo>
                <a:lnTo>
                  <a:pt x="1969345" y="32896"/>
                </a:lnTo>
                <a:lnTo>
                  <a:pt x="1957800" y="15779"/>
                </a:lnTo>
                <a:lnTo>
                  <a:pt x="1940683" y="4234"/>
                </a:lnTo>
                <a:lnTo>
                  <a:pt x="1919731" y="0"/>
                </a:lnTo>
                <a:close/>
              </a:path>
            </a:pathLst>
          </a:custGeom>
          <a:solidFill>
            <a:srgbClr val="F78B21"/>
          </a:solidFill>
        </p:spPr>
        <p:txBody>
          <a:bodyPr wrap="square" lIns="0" tIns="0" rIns="0" bIns="0" rtlCol="0"/>
          <a:lstStyle/>
          <a:p/>
        </p:txBody>
      </p:sp>
      <p:sp>
        <p:nvSpPr>
          <p:cNvPr id="23" name="object 23"/>
          <p:cNvSpPr txBox="1"/>
          <p:nvPr/>
        </p:nvSpPr>
        <p:spPr>
          <a:xfrm>
            <a:off x="7369302" y="3431794"/>
            <a:ext cx="1397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供应链新型信贷平台</a:t>
            </a:r>
            <a:endParaRPr sz="1200">
              <a:latin typeface="微软雅黑"/>
              <a:cs typeface="微软雅黑"/>
            </a:endParaRPr>
          </a:p>
        </p:txBody>
      </p:sp>
      <p:sp>
        <p:nvSpPr>
          <p:cNvPr id="24" name="object 24"/>
          <p:cNvSpPr/>
          <p:nvPr/>
        </p:nvSpPr>
        <p:spPr>
          <a:xfrm>
            <a:off x="4680203" y="3360420"/>
            <a:ext cx="1861185" cy="325120"/>
          </a:xfrm>
          <a:custGeom>
            <a:avLst/>
            <a:gdLst/>
            <a:ahLst/>
            <a:cxnLst/>
            <a:rect l="l" t="t" r="r" b="b"/>
            <a:pathLst>
              <a:path w="1861184" h="325120">
                <a:moveTo>
                  <a:pt x="1806702" y="0"/>
                </a:moveTo>
                <a:lnTo>
                  <a:pt x="54101" y="0"/>
                </a:lnTo>
                <a:lnTo>
                  <a:pt x="33057" y="4256"/>
                </a:lnTo>
                <a:lnTo>
                  <a:pt x="15859" y="15859"/>
                </a:lnTo>
                <a:lnTo>
                  <a:pt x="4256" y="33057"/>
                </a:lnTo>
                <a:lnTo>
                  <a:pt x="0" y="54101"/>
                </a:lnTo>
                <a:lnTo>
                  <a:pt x="0" y="270509"/>
                </a:lnTo>
                <a:lnTo>
                  <a:pt x="4256" y="291554"/>
                </a:lnTo>
                <a:lnTo>
                  <a:pt x="15859" y="308752"/>
                </a:lnTo>
                <a:lnTo>
                  <a:pt x="33057" y="320355"/>
                </a:lnTo>
                <a:lnTo>
                  <a:pt x="54101" y="324611"/>
                </a:lnTo>
                <a:lnTo>
                  <a:pt x="1806702" y="324611"/>
                </a:lnTo>
                <a:lnTo>
                  <a:pt x="1827746" y="320355"/>
                </a:lnTo>
                <a:lnTo>
                  <a:pt x="1844944" y="308752"/>
                </a:lnTo>
                <a:lnTo>
                  <a:pt x="1856547" y="291554"/>
                </a:lnTo>
                <a:lnTo>
                  <a:pt x="1860803" y="270509"/>
                </a:lnTo>
                <a:lnTo>
                  <a:pt x="1860803" y="54101"/>
                </a:lnTo>
                <a:lnTo>
                  <a:pt x="1856547" y="33057"/>
                </a:lnTo>
                <a:lnTo>
                  <a:pt x="1844944" y="15859"/>
                </a:lnTo>
                <a:lnTo>
                  <a:pt x="1827746" y="4256"/>
                </a:lnTo>
                <a:lnTo>
                  <a:pt x="1806702" y="0"/>
                </a:lnTo>
                <a:close/>
              </a:path>
            </a:pathLst>
          </a:custGeom>
          <a:solidFill>
            <a:srgbClr val="F78B21"/>
          </a:solidFill>
        </p:spPr>
        <p:txBody>
          <a:bodyPr wrap="square" lIns="0" tIns="0" rIns="0" bIns="0" rtlCol="0"/>
          <a:lstStyle/>
          <a:p/>
        </p:txBody>
      </p:sp>
      <p:sp>
        <p:nvSpPr>
          <p:cNvPr id="25" name="object 25"/>
          <p:cNvSpPr txBox="1"/>
          <p:nvPr/>
        </p:nvSpPr>
        <p:spPr>
          <a:xfrm>
            <a:off x="5217667" y="3425697"/>
            <a:ext cx="7874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产业大数据</a:t>
            </a:r>
            <a:endParaRPr sz="1200">
              <a:latin typeface="微软雅黑"/>
              <a:cs typeface="微软雅黑"/>
            </a:endParaRPr>
          </a:p>
        </p:txBody>
      </p:sp>
      <p:sp>
        <p:nvSpPr>
          <p:cNvPr id="26" name="object 26"/>
          <p:cNvSpPr/>
          <p:nvPr/>
        </p:nvSpPr>
        <p:spPr>
          <a:xfrm>
            <a:off x="5718047" y="3829811"/>
            <a:ext cx="843280" cy="281940"/>
          </a:xfrm>
          <a:custGeom>
            <a:avLst/>
            <a:gdLst/>
            <a:ahLst/>
            <a:cxnLst/>
            <a:rect l="l" t="t" r="r" b="b"/>
            <a:pathLst>
              <a:path w="843279" h="281939">
                <a:moveTo>
                  <a:pt x="421386" y="0"/>
                </a:moveTo>
                <a:lnTo>
                  <a:pt x="0" y="281939"/>
                </a:lnTo>
                <a:lnTo>
                  <a:pt x="842772" y="281939"/>
                </a:lnTo>
                <a:lnTo>
                  <a:pt x="421386" y="0"/>
                </a:lnTo>
                <a:close/>
              </a:path>
            </a:pathLst>
          </a:custGeom>
          <a:solidFill>
            <a:srgbClr val="1D9ED2"/>
          </a:solidFill>
        </p:spPr>
        <p:txBody>
          <a:bodyPr wrap="square" lIns="0" tIns="0" rIns="0" bIns="0" rtlCol="0"/>
          <a:lstStyle/>
          <a:p/>
        </p:txBody>
      </p:sp>
      <p:sp>
        <p:nvSpPr>
          <p:cNvPr id="27" name="object 27"/>
          <p:cNvSpPr/>
          <p:nvPr/>
        </p:nvSpPr>
        <p:spPr>
          <a:xfrm>
            <a:off x="9621011" y="3829811"/>
            <a:ext cx="843280" cy="281940"/>
          </a:xfrm>
          <a:custGeom>
            <a:avLst/>
            <a:gdLst/>
            <a:ahLst/>
            <a:cxnLst/>
            <a:rect l="l" t="t" r="r" b="b"/>
            <a:pathLst>
              <a:path w="843279" h="281939">
                <a:moveTo>
                  <a:pt x="421386" y="0"/>
                </a:moveTo>
                <a:lnTo>
                  <a:pt x="0" y="281939"/>
                </a:lnTo>
                <a:lnTo>
                  <a:pt x="842772" y="281939"/>
                </a:lnTo>
                <a:lnTo>
                  <a:pt x="421386" y="0"/>
                </a:lnTo>
                <a:close/>
              </a:path>
            </a:pathLst>
          </a:custGeom>
          <a:solidFill>
            <a:srgbClr val="9DD2E8"/>
          </a:solidFill>
        </p:spPr>
        <p:txBody>
          <a:bodyPr wrap="square" lIns="0" tIns="0" rIns="0" bIns="0" rtlCol="0"/>
          <a:lstStyle/>
          <a:p/>
        </p:txBody>
      </p:sp>
      <p:sp>
        <p:nvSpPr>
          <p:cNvPr id="28" name="object 28"/>
          <p:cNvSpPr txBox="1"/>
          <p:nvPr/>
        </p:nvSpPr>
        <p:spPr>
          <a:xfrm>
            <a:off x="7454645" y="3925061"/>
            <a:ext cx="1163955" cy="165100"/>
          </a:xfrm>
          <a:prstGeom prst="rect">
            <a:avLst/>
          </a:prstGeom>
        </p:spPr>
        <p:txBody>
          <a:bodyPr wrap="square" lIns="0" tIns="0" rIns="0" bIns="0" rtlCol="0" vert="horz">
            <a:spAutoFit/>
          </a:bodyPr>
          <a:lstStyle/>
          <a:p>
            <a:pPr marL="12700">
              <a:lnSpc>
                <a:spcPct val="100000"/>
              </a:lnSpc>
            </a:pPr>
            <a:r>
              <a:rPr dirty="0" sz="1000" spc="-5">
                <a:solidFill>
                  <a:srgbClr val="5E666F"/>
                </a:solidFill>
                <a:latin typeface="微软雅黑"/>
                <a:cs typeface="微软雅黑"/>
              </a:rPr>
              <a:t>技术输出，能力转移</a:t>
            </a:r>
            <a:endParaRPr sz="1000">
              <a:latin typeface="微软雅黑"/>
              <a:cs typeface="微软雅黑"/>
            </a:endParaRPr>
          </a:p>
        </p:txBody>
      </p:sp>
      <p:sp>
        <p:nvSpPr>
          <p:cNvPr id="29" name="object 29"/>
          <p:cNvSpPr/>
          <p:nvPr/>
        </p:nvSpPr>
        <p:spPr>
          <a:xfrm>
            <a:off x="8414004" y="4264152"/>
            <a:ext cx="3256915" cy="1934210"/>
          </a:xfrm>
          <a:custGeom>
            <a:avLst/>
            <a:gdLst/>
            <a:ahLst/>
            <a:cxnLst/>
            <a:rect l="l" t="t" r="r" b="b"/>
            <a:pathLst>
              <a:path w="3256915" h="1934210">
                <a:moveTo>
                  <a:pt x="0" y="93218"/>
                </a:moveTo>
                <a:lnTo>
                  <a:pt x="7332" y="56953"/>
                </a:lnTo>
                <a:lnTo>
                  <a:pt x="27320" y="27320"/>
                </a:lnTo>
                <a:lnTo>
                  <a:pt x="56953" y="7332"/>
                </a:lnTo>
                <a:lnTo>
                  <a:pt x="93218" y="0"/>
                </a:lnTo>
                <a:lnTo>
                  <a:pt x="3163570" y="0"/>
                </a:lnTo>
                <a:lnTo>
                  <a:pt x="3199834" y="7332"/>
                </a:lnTo>
                <a:lnTo>
                  <a:pt x="3229467" y="27320"/>
                </a:lnTo>
                <a:lnTo>
                  <a:pt x="3249455" y="56953"/>
                </a:lnTo>
                <a:lnTo>
                  <a:pt x="3256788" y="93218"/>
                </a:lnTo>
                <a:lnTo>
                  <a:pt x="3256788" y="1840687"/>
                </a:lnTo>
                <a:lnTo>
                  <a:pt x="3249455" y="1876991"/>
                </a:lnTo>
                <a:lnTo>
                  <a:pt x="3229467" y="1906638"/>
                </a:lnTo>
                <a:lnTo>
                  <a:pt x="3199834" y="1926626"/>
                </a:lnTo>
                <a:lnTo>
                  <a:pt x="3163570" y="1933956"/>
                </a:lnTo>
                <a:lnTo>
                  <a:pt x="93218" y="1933956"/>
                </a:lnTo>
                <a:lnTo>
                  <a:pt x="56953" y="1926626"/>
                </a:lnTo>
                <a:lnTo>
                  <a:pt x="27320" y="1906638"/>
                </a:lnTo>
                <a:lnTo>
                  <a:pt x="7332" y="1876991"/>
                </a:lnTo>
                <a:lnTo>
                  <a:pt x="0" y="1840687"/>
                </a:lnTo>
                <a:lnTo>
                  <a:pt x="0" y="93218"/>
                </a:lnTo>
                <a:close/>
              </a:path>
            </a:pathLst>
          </a:custGeom>
          <a:ln w="12192">
            <a:solidFill>
              <a:srgbClr val="9DD2E8"/>
            </a:solidFill>
          </a:ln>
        </p:spPr>
        <p:txBody>
          <a:bodyPr wrap="square" lIns="0" tIns="0" rIns="0" bIns="0" rtlCol="0"/>
          <a:lstStyle/>
          <a:p/>
        </p:txBody>
      </p:sp>
      <p:sp>
        <p:nvSpPr>
          <p:cNvPr id="30" name="object 30"/>
          <p:cNvSpPr txBox="1"/>
          <p:nvPr/>
        </p:nvSpPr>
        <p:spPr>
          <a:xfrm>
            <a:off x="9227311" y="4332604"/>
            <a:ext cx="1630680" cy="226060"/>
          </a:xfrm>
          <a:prstGeom prst="rect">
            <a:avLst/>
          </a:prstGeom>
        </p:spPr>
        <p:txBody>
          <a:bodyPr wrap="square" lIns="0" tIns="0" rIns="0" bIns="0" rtlCol="0" vert="horz">
            <a:spAutoFit/>
          </a:bodyPr>
          <a:lstStyle/>
          <a:p>
            <a:pPr marL="12700">
              <a:lnSpc>
                <a:spcPct val="100000"/>
              </a:lnSpc>
            </a:pPr>
            <a:r>
              <a:rPr dirty="0" sz="1400">
                <a:solidFill>
                  <a:srgbClr val="5E666F"/>
                </a:solidFill>
                <a:latin typeface="微软雅黑"/>
                <a:cs typeface="微软雅黑"/>
              </a:rPr>
              <a:t>立足产业、深挖痛点</a:t>
            </a:r>
            <a:endParaRPr sz="1400">
              <a:latin typeface="微软雅黑"/>
              <a:cs typeface="微软雅黑"/>
            </a:endParaRPr>
          </a:p>
        </p:txBody>
      </p:sp>
      <p:sp>
        <p:nvSpPr>
          <p:cNvPr id="31" name="object 31"/>
          <p:cNvSpPr txBox="1"/>
          <p:nvPr/>
        </p:nvSpPr>
        <p:spPr>
          <a:xfrm>
            <a:off x="8495538" y="4750561"/>
            <a:ext cx="3093720" cy="1293495"/>
          </a:xfrm>
          <a:prstGeom prst="rect">
            <a:avLst/>
          </a:prstGeom>
        </p:spPr>
        <p:txBody>
          <a:bodyPr wrap="square" lIns="0" tIns="0" rIns="0" bIns="0" rtlCol="0" vert="horz">
            <a:spAutoFit/>
          </a:bodyPr>
          <a:lstStyle/>
          <a:p>
            <a:pPr marL="12700">
              <a:lnSpc>
                <a:spcPct val="100000"/>
              </a:lnSpc>
            </a:pPr>
            <a:r>
              <a:rPr dirty="0" sz="1200" spc="35">
                <a:solidFill>
                  <a:srgbClr val="5E666F"/>
                </a:solidFill>
                <a:latin typeface="Arial Unicode MS"/>
                <a:cs typeface="Arial Unicode MS"/>
              </a:rPr>
              <a:t>✓</a:t>
            </a:r>
            <a:r>
              <a:rPr dirty="0" sz="1200" spc="-25">
                <a:solidFill>
                  <a:srgbClr val="5E666F"/>
                </a:solidFill>
                <a:latin typeface="Arial Unicode MS"/>
                <a:cs typeface="Arial Unicode MS"/>
              </a:rPr>
              <a:t> </a:t>
            </a:r>
            <a:r>
              <a:rPr dirty="0" sz="1200">
                <a:solidFill>
                  <a:srgbClr val="5E666F"/>
                </a:solidFill>
                <a:latin typeface="微软雅黑"/>
                <a:cs typeface="微软雅黑"/>
              </a:rPr>
              <a:t>产业思维：服务产业上下游，建立生态闭环</a:t>
            </a:r>
            <a:endParaRPr sz="1200">
              <a:latin typeface="微软雅黑"/>
              <a:cs typeface="微软雅黑"/>
            </a:endParaRPr>
          </a:p>
          <a:p>
            <a:pPr marL="12700">
              <a:lnSpc>
                <a:spcPct val="100000"/>
              </a:lnSpc>
              <a:spcBef>
                <a:spcPts val="720"/>
              </a:spcBef>
            </a:pPr>
            <a:r>
              <a:rPr dirty="0" sz="1200" spc="35">
                <a:solidFill>
                  <a:srgbClr val="5E666F"/>
                </a:solidFill>
                <a:latin typeface="Arial Unicode MS"/>
                <a:cs typeface="Arial Unicode MS"/>
              </a:rPr>
              <a:t>✓</a:t>
            </a:r>
            <a:r>
              <a:rPr dirty="0" sz="1200" spc="-25">
                <a:solidFill>
                  <a:srgbClr val="5E666F"/>
                </a:solidFill>
                <a:latin typeface="Arial Unicode MS"/>
                <a:cs typeface="Arial Unicode MS"/>
              </a:rPr>
              <a:t> </a:t>
            </a:r>
            <a:r>
              <a:rPr dirty="0" sz="1200">
                <a:solidFill>
                  <a:srgbClr val="5E666F"/>
                </a:solidFill>
                <a:latin typeface="微软雅黑"/>
                <a:cs typeface="微软雅黑"/>
              </a:rPr>
              <a:t>资方思维：批量获客，风险可控，监管合规</a:t>
            </a:r>
            <a:endParaRPr sz="1200">
              <a:latin typeface="微软雅黑"/>
              <a:cs typeface="微软雅黑"/>
            </a:endParaRPr>
          </a:p>
          <a:p>
            <a:pPr marL="12700">
              <a:lnSpc>
                <a:spcPct val="100000"/>
              </a:lnSpc>
              <a:spcBef>
                <a:spcPts val="720"/>
              </a:spcBef>
            </a:pPr>
            <a:r>
              <a:rPr dirty="0" sz="1200" spc="35">
                <a:solidFill>
                  <a:srgbClr val="5E666F"/>
                </a:solidFill>
                <a:latin typeface="Arial Unicode MS"/>
                <a:cs typeface="Arial Unicode MS"/>
              </a:rPr>
              <a:t>✓</a:t>
            </a:r>
            <a:r>
              <a:rPr dirty="0" sz="1200" spc="25">
                <a:solidFill>
                  <a:srgbClr val="5E666F"/>
                </a:solidFill>
                <a:latin typeface="Arial Unicode MS"/>
                <a:cs typeface="Arial Unicode MS"/>
              </a:rPr>
              <a:t> </a:t>
            </a:r>
            <a:r>
              <a:rPr dirty="0" sz="1200" spc="-5">
                <a:solidFill>
                  <a:srgbClr val="5E666F"/>
                </a:solidFill>
                <a:latin typeface="微软雅黑"/>
                <a:cs typeface="微软雅黑"/>
              </a:rPr>
              <a:t>业务思维：快速上线，放大规模，提升收益</a:t>
            </a:r>
            <a:endParaRPr sz="1200">
              <a:latin typeface="微软雅黑"/>
              <a:cs typeface="微软雅黑"/>
            </a:endParaRPr>
          </a:p>
          <a:p>
            <a:pPr marL="12700">
              <a:lnSpc>
                <a:spcPct val="100000"/>
              </a:lnSpc>
              <a:spcBef>
                <a:spcPts val="720"/>
              </a:spcBef>
            </a:pPr>
            <a:r>
              <a:rPr dirty="0" sz="1200" spc="35">
                <a:solidFill>
                  <a:srgbClr val="5E666F"/>
                </a:solidFill>
                <a:latin typeface="Arial Unicode MS"/>
                <a:cs typeface="Arial Unicode MS"/>
              </a:rPr>
              <a:t>✓</a:t>
            </a:r>
            <a:r>
              <a:rPr dirty="0" sz="1200" spc="-25">
                <a:solidFill>
                  <a:srgbClr val="5E666F"/>
                </a:solidFill>
                <a:latin typeface="Arial Unicode MS"/>
                <a:cs typeface="Arial Unicode MS"/>
              </a:rPr>
              <a:t> </a:t>
            </a:r>
            <a:r>
              <a:rPr dirty="0" sz="1200">
                <a:solidFill>
                  <a:srgbClr val="5E666F"/>
                </a:solidFill>
                <a:latin typeface="微软雅黑"/>
                <a:cs typeface="微软雅黑"/>
              </a:rPr>
              <a:t>产品思维：抓痛点，整合资源，系统落地</a:t>
            </a:r>
            <a:endParaRPr sz="1200">
              <a:latin typeface="微软雅黑"/>
              <a:cs typeface="微软雅黑"/>
            </a:endParaRPr>
          </a:p>
          <a:p>
            <a:pPr marL="12700">
              <a:lnSpc>
                <a:spcPct val="100000"/>
              </a:lnSpc>
              <a:spcBef>
                <a:spcPts val="720"/>
              </a:spcBef>
            </a:pPr>
            <a:r>
              <a:rPr dirty="0" sz="1200" spc="35">
                <a:solidFill>
                  <a:srgbClr val="5E666F"/>
                </a:solidFill>
                <a:latin typeface="Arial Unicode MS"/>
                <a:cs typeface="Arial Unicode MS"/>
              </a:rPr>
              <a:t>✓</a:t>
            </a:r>
            <a:r>
              <a:rPr dirty="0" sz="1200" spc="-25">
                <a:solidFill>
                  <a:srgbClr val="5E666F"/>
                </a:solidFill>
                <a:latin typeface="Arial Unicode MS"/>
                <a:cs typeface="Arial Unicode MS"/>
              </a:rPr>
              <a:t> </a:t>
            </a:r>
            <a:r>
              <a:rPr dirty="0" sz="1200">
                <a:solidFill>
                  <a:srgbClr val="5E666F"/>
                </a:solidFill>
                <a:latin typeface="微软雅黑"/>
                <a:cs typeface="微软雅黑"/>
              </a:rPr>
              <a:t>客户思维：产品体验佳</a:t>
            </a:r>
            <a:endParaRPr sz="1200">
              <a:latin typeface="微软雅黑"/>
              <a:cs typeface="微软雅黑"/>
            </a:endParaRPr>
          </a:p>
        </p:txBody>
      </p:sp>
      <p:sp>
        <p:nvSpPr>
          <p:cNvPr id="32" name="object 32"/>
          <p:cNvSpPr/>
          <p:nvPr/>
        </p:nvSpPr>
        <p:spPr>
          <a:xfrm>
            <a:off x="4517135" y="4264152"/>
            <a:ext cx="3256915" cy="1934210"/>
          </a:xfrm>
          <a:custGeom>
            <a:avLst/>
            <a:gdLst/>
            <a:ahLst/>
            <a:cxnLst/>
            <a:rect l="l" t="t" r="r" b="b"/>
            <a:pathLst>
              <a:path w="3256915" h="1934210">
                <a:moveTo>
                  <a:pt x="0" y="81534"/>
                </a:moveTo>
                <a:lnTo>
                  <a:pt x="6417" y="49827"/>
                </a:lnTo>
                <a:lnTo>
                  <a:pt x="23907" y="23907"/>
                </a:lnTo>
                <a:lnTo>
                  <a:pt x="49827" y="6417"/>
                </a:lnTo>
                <a:lnTo>
                  <a:pt x="81534" y="0"/>
                </a:lnTo>
                <a:lnTo>
                  <a:pt x="3175254" y="0"/>
                </a:lnTo>
                <a:lnTo>
                  <a:pt x="3206960" y="6417"/>
                </a:lnTo>
                <a:lnTo>
                  <a:pt x="3232880" y="23907"/>
                </a:lnTo>
                <a:lnTo>
                  <a:pt x="3250370" y="49827"/>
                </a:lnTo>
                <a:lnTo>
                  <a:pt x="3256788" y="81534"/>
                </a:lnTo>
                <a:lnTo>
                  <a:pt x="3256788" y="1852358"/>
                </a:lnTo>
                <a:lnTo>
                  <a:pt x="3250370" y="1884122"/>
                </a:lnTo>
                <a:lnTo>
                  <a:pt x="3232880" y="1910059"/>
                </a:lnTo>
                <a:lnTo>
                  <a:pt x="3206960" y="1927544"/>
                </a:lnTo>
                <a:lnTo>
                  <a:pt x="3175254" y="1933956"/>
                </a:lnTo>
                <a:lnTo>
                  <a:pt x="81534" y="1933956"/>
                </a:lnTo>
                <a:lnTo>
                  <a:pt x="49827" y="1927544"/>
                </a:lnTo>
                <a:lnTo>
                  <a:pt x="23907" y="1910059"/>
                </a:lnTo>
                <a:lnTo>
                  <a:pt x="6417" y="1884122"/>
                </a:lnTo>
                <a:lnTo>
                  <a:pt x="0" y="1852358"/>
                </a:lnTo>
                <a:lnTo>
                  <a:pt x="0" y="81534"/>
                </a:lnTo>
                <a:close/>
              </a:path>
            </a:pathLst>
          </a:custGeom>
          <a:ln w="12192">
            <a:solidFill>
              <a:srgbClr val="1F9ED2"/>
            </a:solidFill>
          </a:ln>
        </p:spPr>
        <p:txBody>
          <a:bodyPr wrap="square" lIns="0" tIns="0" rIns="0" bIns="0" rtlCol="0"/>
          <a:lstStyle/>
          <a:p/>
        </p:txBody>
      </p:sp>
      <p:sp>
        <p:nvSpPr>
          <p:cNvPr id="33" name="object 33"/>
          <p:cNvSpPr txBox="1"/>
          <p:nvPr/>
        </p:nvSpPr>
        <p:spPr>
          <a:xfrm>
            <a:off x="5329554" y="4329303"/>
            <a:ext cx="1630680" cy="226060"/>
          </a:xfrm>
          <a:prstGeom prst="rect">
            <a:avLst/>
          </a:prstGeom>
        </p:spPr>
        <p:txBody>
          <a:bodyPr wrap="square" lIns="0" tIns="0" rIns="0" bIns="0" rtlCol="0" vert="horz">
            <a:spAutoFit/>
          </a:bodyPr>
          <a:lstStyle/>
          <a:p>
            <a:pPr marL="12700">
              <a:lnSpc>
                <a:spcPct val="100000"/>
              </a:lnSpc>
            </a:pPr>
            <a:r>
              <a:rPr dirty="0" sz="1400">
                <a:solidFill>
                  <a:srgbClr val="5E666F"/>
                </a:solidFill>
                <a:latin typeface="微软雅黑"/>
                <a:cs typeface="微软雅黑"/>
              </a:rPr>
              <a:t>“场景化”数据驱动</a:t>
            </a:r>
            <a:endParaRPr sz="1400">
              <a:latin typeface="微软雅黑"/>
              <a:cs typeface="微软雅黑"/>
            </a:endParaRPr>
          </a:p>
        </p:txBody>
      </p:sp>
      <p:sp>
        <p:nvSpPr>
          <p:cNvPr id="34" name="object 34"/>
          <p:cNvSpPr/>
          <p:nvPr/>
        </p:nvSpPr>
        <p:spPr>
          <a:xfrm>
            <a:off x="4646676" y="4703064"/>
            <a:ext cx="1188720" cy="288290"/>
          </a:xfrm>
          <a:custGeom>
            <a:avLst/>
            <a:gdLst/>
            <a:ahLst/>
            <a:cxnLst/>
            <a:rect l="l" t="t" r="r" b="b"/>
            <a:pathLst>
              <a:path w="1188720" h="288289">
                <a:moveTo>
                  <a:pt x="1140714"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1140714" y="288036"/>
                </a:lnTo>
                <a:lnTo>
                  <a:pt x="1159412" y="284267"/>
                </a:lnTo>
                <a:lnTo>
                  <a:pt x="1174670" y="273986"/>
                </a:lnTo>
                <a:lnTo>
                  <a:pt x="1184951" y="258728"/>
                </a:lnTo>
                <a:lnTo>
                  <a:pt x="1188720" y="240030"/>
                </a:lnTo>
                <a:lnTo>
                  <a:pt x="1188720" y="48006"/>
                </a:lnTo>
                <a:lnTo>
                  <a:pt x="1184951" y="29307"/>
                </a:lnTo>
                <a:lnTo>
                  <a:pt x="1174670" y="14049"/>
                </a:lnTo>
                <a:lnTo>
                  <a:pt x="1159412" y="3768"/>
                </a:lnTo>
                <a:lnTo>
                  <a:pt x="1140714" y="0"/>
                </a:lnTo>
                <a:close/>
              </a:path>
            </a:pathLst>
          </a:custGeom>
          <a:solidFill>
            <a:srgbClr val="1D9ED2"/>
          </a:solidFill>
        </p:spPr>
        <p:txBody>
          <a:bodyPr wrap="square" lIns="0" tIns="0" rIns="0" bIns="0" rtlCol="0"/>
          <a:lstStyle/>
          <a:p/>
        </p:txBody>
      </p:sp>
      <p:sp>
        <p:nvSpPr>
          <p:cNvPr id="35" name="object 35"/>
          <p:cNvSpPr txBox="1"/>
          <p:nvPr/>
        </p:nvSpPr>
        <p:spPr>
          <a:xfrm>
            <a:off x="4923790" y="4751196"/>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传统金融</a:t>
            </a:r>
            <a:endParaRPr sz="1200">
              <a:latin typeface="微软雅黑"/>
              <a:cs typeface="微软雅黑"/>
            </a:endParaRPr>
          </a:p>
        </p:txBody>
      </p:sp>
      <p:sp>
        <p:nvSpPr>
          <p:cNvPr id="36" name="object 36"/>
          <p:cNvSpPr/>
          <p:nvPr/>
        </p:nvSpPr>
        <p:spPr>
          <a:xfrm>
            <a:off x="6440423" y="4703064"/>
            <a:ext cx="1188720" cy="288290"/>
          </a:xfrm>
          <a:custGeom>
            <a:avLst/>
            <a:gdLst/>
            <a:ahLst/>
            <a:cxnLst/>
            <a:rect l="l" t="t" r="r" b="b"/>
            <a:pathLst>
              <a:path w="1188720" h="288289">
                <a:moveTo>
                  <a:pt x="1140714"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1140714" y="288036"/>
                </a:lnTo>
                <a:lnTo>
                  <a:pt x="1159412" y="284267"/>
                </a:lnTo>
                <a:lnTo>
                  <a:pt x="1174670" y="273986"/>
                </a:lnTo>
                <a:lnTo>
                  <a:pt x="1184951" y="258728"/>
                </a:lnTo>
                <a:lnTo>
                  <a:pt x="1188720" y="240030"/>
                </a:lnTo>
                <a:lnTo>
                  <a:pt x="1188720" y="48006"/>
                </a:lnTo>
                <a:lnTo>
                  <a:pt x="1184951" y="29307"/>
                </a:lnTo>
                <a:lnTo>
                  <a:pt x="1174670" y="14049"/>
                </a:lnTo>
                <a:lnTo>
                  <a:pt x="1159412" y="3768"/>
                </a:lnTo>
                <a:lnTo>
                  <a:pt x="1140714" y="0"/>
                </a:lnTo>
                <a:close/>
              </a:path>
            </a:pathLst>
          </a:custGeom>
          <a:solidFill>
            <a:srgbClr val="1D9ED2"/>
          </a:solidFill>
        </p:spPr>
        <p:txBody>
          <a:bodyPr wrap="square" lIns="0" tIns="0" rIns="0" bIns="0" rtlCol="0"/>
          <a:lstStyle/>
          <a:p/>
        </p:txBody>
      </p:sp>
      <p:sp>
        <p:nvSpPr>
          <p:cNvPr id="37" name="object 37"/>
          <p:cNvSpPr txBox="1"/>
          <p:nvPr/>
        </p:nvSpPr>
        <p:spPr>
          <a:xfrm>
            <a:off x="6641083" y="4751196"/>
            <a:ext cx="787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创新型金融</a:t>
            </a:r>
            <a:endParaRPr sz="1200">
              <a:latin typeface="微软雅黑"/>
              <a:cs typeface="微软雅黑"/>
            </a:endParaRPr>
          </a:p>
        </p:txBody>
      </p:sp>
      <p:sp>
        <p:nvSpPr>
          <p:cNvPr id="38" name="object 38"/>
          <p:cNvSpPr/>
          <p:nvPr/>
        </p:nvSpPr>
        <p:spPr>
          <a:xfrm>
            <a:off x="4646676" y="5020055"/>
            <a:ext cx="1188720" cy="1069975"/>
          </a:xfrm>
          <a:custGeom>
            <a:avLst/>
            <a:gdLst/>
            <a:ahLst/>
            <a:cxnLst/>
            <a:rect l="l" t="t" r="r" b="b"/>
            <a:pathLst>
              <a:path w="1188720" h="1069975">
                <a:moveTo>
                  <a:pt x="1130553" y="0"/>
                </a:moveTo>
                <a:lnTo>
                  <a:pt x="58165" y="0"/>
                </a:lnTo>
                <a:lnTo>
                  <a:pt x="35522" y="4570"/>
                </a:lnTo>
                <a:lnTo>
                  <a:pt x="17033" y="17033"/>
                </a:lnTo>
                <a:lnTo>
                  <a:pt x="4570" y="35522"/>
                </a:lnTo>
                <a:lnTo>
                  <a:pt x="0" y="58166"/>
                </a:lnTo>
                <a:lnTo>
                  <a:pt x="0" y="1011669"/>
                </a:lnTo>
                <a:lnTo>
                  <a:pt x="4570" y="1034314"/>
                </a:lnTo>
                <a:lnTo>
                  <a:pt x="17033" y="1052807"/>
                </a:lnTo>
                <a:lnTo>
                  <a:pt x="35522" y="1065276"/>
                </a:lnTo>
                <a:lnTo>
                  <a:pt x="58165" y="1069848"/>
                </a:lnTo>
                <a:lnTo>
                  <a:pt x="1130553" y="1069848"/>
                </a:lnTo>
                <a:lnTo>
                  <a:pt x="1153197" y="1065276"/>
                </a:lnTo>
                <a:lnTo>
                  <a:pt x="1171686" y="1052807"/>
                </a:lnTo>
                <a:lnTo>
                  <a:pt x="1184149" y="1034314"/>
                </a:lnTo>
                <a:lnTo>
                  <a:pt x="1188720" y="1011669"/>
                </a:lnTo>
                <a:lnTo>
                  <a:pt x="1188720" y="58166"/>
                </a:lnTo>
                <a:lnTo>
                  <a:pt x="1184149" y="35522"/>
                </a:lnTo>
                <a:lnTo>
                  <a:pt x="1171686" y="17033"/>
                </a:lnTo>
                <a:lnTo>
                  <a:pt x="1153197" y="4570"/>
                </a:lnTo>
                <a:lnTo>
                  <a:pt x="1130553" y="0"/>
                </a:lnTo>
                <a:close/>
              </a:path>
            </a:pathLst>
          </a:custGeom>
          <a:solidFill>
            <a:srgbClr val="1F9ED2"/>
          </a:solidFill>
        </p:spPr>
        <p:txBody>
          <a:bodyPr wrap="square" lIns="0" tIns="0" rIns="0" bIns="0" rtlCol="0"/>
          <a:lstStyle/>
          <a:p/>
        </p:txBody>
      </p:sp>
      <p:sp>
        <p:nvSpPr>
          <p:cNvPr id="39" name="object 39"/>
          <p:cNvSpPr txBox="1"/>
          <p:nvPr/>
        </p:nvSpPr>
        <p:spPr>
          <a:xfrm>
            <a:off x="4837303" y="5093208"/>
            <a:ext cx="807720" cy="92710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 </a:t>
            </a:r>
            <a:r>
              <a:rPr dirty="0" sz="1200" spc="175">
                <a:solidFill>
                  <a:srgbClr val="F9F9F9"/>
                </a:solidFill>
                <a:latin typeface="Arial"/>
                <a:cs typeface="Arial"/>
              </a:rPr>
              <a:t> </a:t>
            </a:r>
            <a:r>
              <a:rPr dirty="0" sz="1200">
                <a:solidFill>
                  <a:srgbClr val="F9F9F9"/>
                </a:solidFill>
                <a:latin typeface="微软雅黑"/>
                <a:cs typeface="微软雅黑"/>
              </a:rPr>
              <a:t>线下获客</a:t>
            </a:r>
            <a:endParaRPr sz="1200">
              <a:latin typeface="微软雅黑"/>
              <a:cs typeface="微软雅黑"/>
            </a:endParaRPr>
          </a:p>
          <a:p>
            <a:pPr marL="12700">
              <a:lnSpc>
                <a:spcPct val="100000"/>
              </a:lnSpc>
            </a:pPr>
            <a:r>
              <a:rPr dirty="0" sz="1200" spc="-5">
                <a:solidFill>
                  <a:srgbClr val="F9F9F9"/>
                </a:solidFill>
                <a:latin typeface="Arial"/>
                <a:cs typeface="Arial"/>
              </a:rPr>
              <a:t>• </a:t>
            </a:r>
            <a:r>
              <a:rPr dirty="0" sz="1200" spc="175">
                <a:solidFill>
                  <a:srgbClr val="F9F9F9"/>
                </a:solidFill>
                <a:latin typeface="Arial"/>
                <a:cs typeface="Arial"/>
              </a:rPr>
              <a:t> </a:t>
            </a:r>
            <a:r>
              <a:rPr dirty="0" sz="1200">
                <a:solidFill>
                  <a:srgbClr val="F9F9F9"/>
                </a:solidFill>
                <a:latin typeface="微软雅黑"/>
                <a:cs typeface="微软雅黑"/>
              </a:rPr>
              <a:t>纸质材料</a:t>
            </a:r>
            <a:endParaRPr sz="1200">
              <a:latin typeface="微软雅黑"/>
              <a:cs typeface="微软雅黑"/>
            </a:endParaRPr>
          </a:p>
          <a:p>
            <a:pPr marL="12700">
              <a:lnSpc>
                <a:spcPct val="100000"/>
              </a:lnSpc>
            </a:pPr>
            <a:r>
              <a:rPr dirty="0" sz="1200" spc="-5">
                <a:solidFill>
                  <a:srgbClr val="F9F9F9"/>
                </a:solidFill>
                <a:latin typeface="Arial"/>
                <a:cs typeface="Arial"/>
              </a:rPr>
              <a:t>• </a:t>
            </a:r>
            <a:r>
              <a:rPr dirty="0" sz="1200" spc="175">
                <a:solidFill>
                  <a:srgbClr val="F9F9F9"/>
                </a:solidFill>
                <a:latin typeface="Arial"/>
                <a:cs typeface="Arial"/>
              </a:rPr>
              <a:t> </a:t>
            </a:r>
            <a:r>
              <a:rPr dirty="0" sz="1200">
                <a:solidFill>
                  <a:srgbClr val="F9F9F9"/>
                </a:solidFill>
                <a:latin typeface="微软雅黑"/>
                <a:cs typeface="微软雅黑"/>
              </a:rPr>
              <a:t>央行征信</a:t>
            </a:r>
            <a:endParaRPr sz="1200">
              <a:latin typeface="微软雅黑"/>
              <a:cs typeface="微软雅黑"/>
            </a:endParaRPr>
          </a:p>
          <a:p>
            <a:pPr marL="12700">
              <a:lnSpc>
                <a:spcPct val="100000"/>
              </a:lnSpc>
            </a:pPr>
            <a:r>
              <a:rPr dirty="0" sz="1200" spc="-5">
                <a:solidFill>
                  <a:srgbClr val="F9F9F9"/>
                </a:solidFill>
                <a:latin typeface="Arial"/>
                <a:cs typeface="Arial"/>
              </a:rPr>
              <a:t>• </a:t>
            </a:r>
            <a:r>
              <a:rPr dirty="0" sz="1200" spc="175">
                <a:solidFill>
                  <a:srgbClr val="F9F9F9"/>
                </a:solidFill>
                <a:latin typeface="Arial"/>
                <a:cs typeface="Arial"/>
              </a:rPr>
              <a:t> </a:t>
            </a:r>
            <a:r>
              <a:rPr dirty="0" sz="1200">
                <a:solidFill>
                  <a:srgbClr val="F9F9F9"/>
                </a:solidFill>
                <a:latin typeface="微软雅黑"/>
                <a:cs typeface="微软雅黑"/>
              </a:rPr>
              <a:t>人工审核</a:t>
            </a:r>
            <a:endParaRPr sz="1200">
              <a:latin typeface="微软雅黑"/>
              <a:cs typeface="微软雅黑"/>
            </a:endParaRPr>
          </a:p>
          <a:p>
            <a:pPr marL="12700">
              <a:lnSpc>
                <a:spcPct val="100000"/>
              </a:lnSpc>
            </a:pPr>
            <a:r>
              <a:rPr dirty="0" sz="1200" spc="-5">
                <a:solidFill>
                  <a:srgbClr val="F9F9F9"/>
                </a:solidFill>
                <a:latin typeface="Arial"/>
                <a:cs typeface="Arial"/>
              </a:rPr>
              <a:t>• </a:t>
            </a:r>
            <a:r>
              <a:rPr dirty="0" sz="1200" spc="175">
                <a:solidFill>
                  <a:srgbClr val="F9F9F9"/>
                </a:solidFill>
                <a:latin typeface="Arial"/>
                <a:cs typeface="Arial"/>
              </a:rPr>
              <a:t> </a:t>
            </a:r>
            <a:r>
              <a:rPr dirty="0" sz="1200">
                <a:solidFill>
                  <a:srgbClr val="F9F9F9"/>
                </a:solidFill>
                <a:latin typeface="微软雅黑"/>
                <a:cs typeface="微软雅黑"/>
              </a:rPr>
              <a:t>线下放款</a:t>
            </a:r>
            <a:endParaRPr sz="1200">
              <a:latin typeface="微软雅黑"/>
              <a:cs typeface="微软雅黑"/>
            </a:endParaRPr>
          </a:p>
        </p:txBody>
      </p:sp>
      <p:sp>
        <p:nvSpPr>
          <p:cNvPr id="40" name="object 40"/>
          <p:cNvSpPr/>
          <p:nvPr/>
        </p:nvSpPr>
        <p:spPr>
          <a:xfrm>
            <a:off x="6440423" y="5020055"/>
            <a:ext cx="1188720" cy="1069975"/>
          </a:xfrm>
          <a:custGeom>
            <a:avLst/>
            <a:gdLst/>
            <a:ahLst/>
            <a:cxnLst/>
            <a:rect l="l" t="t" r="r" b="b"/>
            <a:pathLst>
              <a:path w="1188720" h="1069975">
                <a:moveTo>
                  <a:pt x="1142492" y="0"/>
                </a:moveTo>
                <a:lnTo>
                  <a:pt x="46100" y="0"/>
                </a:lnTo>
                <a:lnTo>
                  <a:pt x="28182" y="3631"/>
                </a:lnTo>
                <a:lnTo>
                  <a:pt x="13525" y="13525"/>
                </a:lnTo>
                <a:lnTo>
                  <a:pt x="3631" y="28182"/>
                </a:lnTo>
                <a:lnTo>
                  <a:pt x="0" y="46101"/>
                </a:lnTo>
                <a:lnTo>
                  <a:pt x="0" y="1023683"/>
                </a:lnTo>
                <a:lnTo>
                  <a:pt x="3631" y="1041655"/>
                </a:lnTo>
                <a:lnTo>
                  <a:pt x="13525" y="1056328"/>
                </a:lnTo>
                <a:lnTo>
                  <a:pt x="28182" y="1066220"/>
                </a:lnTo>
                <a:lnTo>
                  <a:pt x="46100" y="1069848"/>
                </a:lnTo>
                <a:lnTo>
                  <a:pt x="1142492" y="1069848"/>
                </a:lnTo>
                <a:lnTo>
                  <a:pt x="1160484" y="1066220"/>
                </a:lnTo>
                <a:lnTo>
                  <a:pt x="1175178" y="1056328"/>
                </a:lnTo>
                <a:lnTo>
                  <a:pt x="1185086" y="1041655"/>
                </a:lnTo>
                <a:lnTo>
                  <a:pt x="1188720" y="1023683"/>
                </a:lnTo>
                <a:lnTo>
                  <a:pt x="1188720" y="46101"/>
                </a:lnTo>
                <a:lnTo>
                  <a:pt x="1185086" y="28182"/>
                </a:lnTo>
                <a:lnTo>
                  <a:pt x="1175178" y="13525"/>
                </a:lnTo>
                <a:lnTo>
                  <a:pt x="1160484" y="3631"/>
                </a:lnTo>
                <a:lnTo>
                  <a:pt x="1142492" y="0"/>
                </a:lnTo>
                <a:close/>
              </a:path>
            </a:pathLst>
          </a:custGeom>
          <a:solidFill>
            <a:srgbClr val="1F9ED2"/>
          </a:solidFill>
        </p:spPr>
        <p:txBody>
          <a:bodyPr wrap="square" lIns="0" tIns="0" rIns="0" bIns="0" rtlCol="0"/>
          <a:lstStyle/>
          <a:p/>
        </p:txBody>
      </p:sp>
      <p:sp>
        <p:nvSpPr>
          <p:cNvPr id="41" name="object 41"/>
          <p:cNvSpPr txBox="1"/>
          <p:nvPr/>
        </p:nvSpPr>
        <p:spPr>
          <a:xfrm>
            <a:off x="6533515" y="5093208"/>
            <a:ext cx="960119" cy="927100"/>
          </a:xfrm>
          <a:prstGeom prst="rect">
            <a:avLst/>
          </a:prstGeom>
        </p:spPr>
        <p:txBody>
          <a:bodyPr wrap="square" lIns="0" tIns="0" rIns="0" bIns="0" rtlCol="0" vert="horz">
            <a:spAutoFit/>
          </a:bodyPr>
          <a:lstStyle/>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基于场景</a:t>
            </a:r>
            <a:endParaRPr sz="1200">
              <a:latin typeface="微软雅黑"/>
              <a:cs typeface="微软雅黑"/>
            </a:endParaRPr>
          </a:p>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基于交易</a:t>
            </a:r>
            <a:endParaRPr sz="1200">
              <a:latin typeface="微软雅黑"/>
              <a:cs typeface="微软雅黑"/>
            </a:endParaRPr>
          </a:p>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基于数据</a:t>
            </a:r>
            <a:endParaRPr sz="1200">
              <a:latin typeface="微软雅黑"/>
              <a:cs typeface="微软雅黑"/>
            </a:endParaRPr>
          </a:p>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自动化决策</a:t>
            </a:r>
            <a:endParaRPr sz="1200">
              <a:latin typeface="微软雅黑"/>
              <a:cs typeface="微软雅黑"/>
            </a:endParaRPr>
          </a:p>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定向支付</a:t>
            </a:r>
            <a:endParaRPr sz="1200">
              <a:latin typeface="微软雅黑"/>
              <a:cs typeface="微软雅黑"/>
            </a:endParaRPr>
          </a:p>
        </p:txBody>
      </p:sp>
      <p:sp>
        <p:nvSpPr>
          <p:cNvPr id="42" name="object 42"/>
          <p:cNvSpPr/>
          <p:nvPr/>
        </p:nvSpPr>
        <p:spPr>
          <a:xfrm>
            <a:off x="5893308" y="4648200"/>
            <a:ext cx="504825" cy="398145"/>
          </a:xfrm>
          <a:custGeom>
            <a:avLst/>
            <a:gdLst/>
            <a:ahLst/>
            <a:cxnLst/>
            <a:rect l="l" t="t" r="r" b="b"/>
            <a:pathLst>
              <a:path w="504825" h="398145">
                <a:moveTo>
                  <a:pt x="305562" y="0"/>
                </a:moveTo>
                <a:lnTo>
                  <a:pt x="305562" y="99441"/>
                </a:lnTo>
                <a:lnTo>
                  <a:pt x="0" y="99441"/>
                </a:lnTo>
                <a:lnTo>
                  <a:pt x="99440" y="198881"/>
                </a:lnTo>
                <a:lnTo>
                  <a:pt x="0" y="298323"/>
                </a:lnTo>
                <a:lnTo>
                  <a:pt x="305562" y="298323"/>
                </a:lnTo>
                <a:lnTo>
                  <a:pt x="305562" y="397763"/>
                </a:lnTo>
                <a:lnTo>
                  <a:pt x="504443" y="198881"/>
                </a:lnTo>
                <a:lnTo>
                  <a:pt x="305562" y="0"/>
                </a:lnTo>
                <a:close/>
              </a:path>
            </a:pathLst>
          </a:custGeom>
          <a:solidFill>
            <a:srgbClr val="BAC3D1"/>
          </a:solidFill>
        </p:spPr>
        <p:txBody>
          <a:bodyPr wrap="square" lIns="0" tIns="0" rIns="0" bIns="0" rtlCol="0"/>
          <a:lstStyle/>
          <a:p/>
        </p:txBody>
      </p:sp>
      <p:sp>
        <p:nvSpPr>
          <p:cNvPr id="43" name="object 43"/>
          <p:cNvSpPr/>
          <p:nvPr/>
        </p:nvSpPr>
        <p:spPr>
          <a:xfrm>
            <a:off x="5893308" y="5356859"/>
            <a:ext cx="504825" cy="396240"/>
          </a:xfrm>
          <a:custGeom>
            <a:avLst/>
            <a:gdLst/>
            <a:ahLst/>
            <a:cxnLst/>
            <a:rect l="l" t="t" r="r" b="b"/>
            <a:pathLst>
              <a:path w="504825" h="396239">
                <a:moveTo>
                  <a:pt x="306324" y="0"/>
                </a:moveTo>
                <a:lnTo>
                  <a:pt x="306324" y="99059"/>
                </a:lnTo>
                <a:lnTo>
                  <a:pt x="0" y="99059"/>
                </a:lnTo>
                <a:lnTo>
                  <a:pt x="99059" y="198119"/>
                </a:lnTo>
                <a:lnTo>
                  <a:pt x="0" y="297179"/>
                </a:lnTo>
                <a:lnTo>
                  <a:pt x="306324" y="297179"/>
                </a:lnTo>
                <a:lnTo>
                  <a:pt x="306324" y="396239"/>
                </a:lnTo>
                <a:lnTo>
                  <a:pt x="504443" y="198119"/>
                </a:lnTo>
                <a:lnTo>
                  <a:pt x="306324" y="0"/>
                </a:lnTo>
                <a:close/>
              </a:path>
            </a:pathLst>
          </a:custGeom>
          <a:solidFill>
            <a:srgbClr val="BAC3D1"/>
          </a:solidFill>
        </p:spPr>
        <p:txBody>
          <a:bodyPr wrap="square" lIns="0" tIns="0" rIns="0" bIns="0" rtlCol="0"/>
          <a:lstStyle/>
          <a:p/>
        </p:txBody>
      </p:sp>
      <p:sp>
        <p:nvSpPr>
          <p:cNvPr id="44" name="object 44"/>
          <p:cNvSpPr/>
          <p:nvPr/>
        </p:nvSpPr>
        <p:spPr>
          <a:xfrm>
            <a:off x="7877556" y="5114544"/>
            <a:ext cx="431800" cy="268605"/>
          </a:xfrm>
          <a:custGeom>
            <a:avLst/>
            <a:gdLst/>
            <a:ahLst/>
            <a:cxnLst/>
            <a:rect l="l" t="t" r="r" b="b"/>
            <a:pathLst>
              <a:path w="431800" h="268604">
                <a:moveTo>
                  <a:pt x="134112" y="0"/>
                </a:moveTo>
                <a:lnTo>
                  <a:pt x="0" y="134111"/>
                </a:lnTo>
                <a:lnTo>
                  <a:pt x="134112" y="268223"/>
                </a:lnTo>
                <a:lnTo>
                  <a:pt x="134112" y="201167"/>
                </a:lnTo>
                <a:lnTo>
                  <a:pt x="364236" y="201167"/>
                </a:lnTo>
                <a:lnTo>
                  <a:pt x="431292" y="134111"/>
                </a:lnTo>
                <a:lnTo>
                  <a:pt x="364236" y="67055"/>
                </a:lnTo>
                <a:lnTo>
                  <a:pt x="134112" y="67055"/>
                </a:lnTo>
                <a:lnTo>
                  <a:pt x="134112" y="0"/>
                </a:lnTo>
                <a:close/>
              </a:path>
              <a:path w="431800" h="268604">
                <a:moveTo>
                  <a:pt x="364236" y="201167"/>
                </a:moveTo>
                <a:lnTo>
                  <a:pt x="297179" y="201167"/>
                </a:lnTo>
                <a:lnTo>
                  <a:pt x="297179" y="268223"/>
                </a:lnTo>
                <a:lnTo>
                  <a:pt x="364236" y="201167"/>
                </a:lnTo>
                <a:close/>
              </a:path>
              <a:path w="431800" h="268604">
                <a:moveTo>
                  <a:pt x="297179" y="0"/>
                </a:moveTo>
                <a:lnTo>
                  <a:pt x="297179" y="67055"/>
                </a:lnTo>
                <a:lnTo>
                  <a:pt x="364236" y="67055"/>
                </a:lnTo>
                <a:lnTo>
                  <a:pt x="297179" y="0"/>
                </a:lnTo>
                <a:close/>
              </a:path>
            </a:pathLst>
          </a:custGeom>
          <a:solidFill>
            <a:srgbClr val="BAC3D1"/>
          </a:solidFill>
        </p:spPr>
        <p:txBody>
          <a:bodyPr wrap="square" lIns="0" tIns="0" rIns="0" bIns="0" rtlCol="0"/>
          <a:lstStyle/>
          <a:p/>
        </p:txBody>
      </p:sp>
      <p:sp>
        <p:nvSpPr>
          <p:cNvPr id="45" name="object 45"/>
          <p:cNvSpPr txBox="1"/>
          <p:nvPr/>
        </p:nvSpPr>
        <p:spPr>
          <a:xfrm>
            <a:off x="7827009" y="4825745"/>
            <a:ext cx="531495" cy="165100"/>
          </a:xfrm>
          <a:prstGeom prst="rect">
            <a:avLst/>
          </a:prstGeom>
        </p:spPr>
        <p:txBody>
          <a:bodyPr wrap="square" lIns="0" tIns="0" rIns="0" bIns="0" rtlCol="0" vert="horz">
            <a:spAutoFit/>
          </a:bodyPr>
          <a:lstStyle/>
          <a:p>
            <a:pPr marL="12700">
              <a:lnSpc>
                <a:spcPct val="100000"/>
              </a:lnSpc>
            </a:pPr>
            <a:r>
              <a:rPr dirty="0" sz="1000" spc="-5">
                <a:solidFill>
                  <a:srgbClr val="5E666F"/>
                </a:solidFill>
                <a:latin typeface="微软雅黑"/>
                <a:cs typeface="微软雅黑"/>
              </a:rPr>
              <a:t>产融结合</a:t>
            </a:r>
            <a:endParaRPr sz="1000">
              <a:latin typeface="微软雅黑"/>
              <a:cs typeface="微软雅黑"/>
            </a:endParaRPr>
          </a:p>
        </p:txBody>
      </p:sp>
      <p:sp>
        <p:nvSpPr>
          <p:cNvPr id="46" name="object 46"/>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30</a:t>
            </a:fld>
          </a:p>
        </p:txBody>
      </p:sp>
      <p:sp>
        <p:nvSpPr>
          <p:cNvPr id="47" name="object 47"/>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徙木金融：采用微服务设计下的分布式架构，支撑信贷业务全</a:t>
            </a:r>
          </a:p>
          <a:p>
            <a:pPr marL="12700">
              <a:lnSpc>
                <a:spcPts val="2735"/>
              </a:lnSpc>
            </a:pPr>
            <a:r>
              <a:rPr dirty="0" spc="-5">
                <a:solidFill>
                  <a:srgbClr val="1D9ED2"/>
                </a:solidFill>
              </a:rPr>
              <a:t>流程，缩短场景与资金的对接周期</a:t>
            </a:r>
          </a:p>
        </p:txBody>
      </p:sp>
      <p:sp>
        <p:nvSpPr>
          <p:cNvPr id="5" name="object 5"/>
          <p:cNvSpPr/>
          <p:nvPr/>
        </p:nvSpPr>
        <p:spPr>
          <a:xfrm>
            <a:off x="659891" y="3299459"/>
            <a:ext cx="5119370" cy="288290"/>
          </a:xfrm>
          <a:custGeom>
            <a:avLst/>
            <a:gdLst/>
            <a:ahLst/>
            <a:cxnLst/>
            <a:rect l="l" t="t" r="r" b="b"/>
            <a:pathLst>
              <a:path w="5119370" h="288289">
                <a:moveTo>
                  <a:pt x="5071110" y="0"/>
                </a:moveTo>
                <a:lnTo>
                  <a:pt x="48006" y="0"/>
                </a:lnTo>
                <a:lnTo>
                  <a:pt x="29317" y="3768"/>
                </a:lnTo>
                <a:lnTo>
                  <a:pt x="14058" y="14049"/>
                </a:lnTo>
                <a:lnTo>
                  <a:pt x="3771" y="29307"/>
                </a:lnTo>
                <a:lnTo>
                  <a:pt x="0" y="48005"/>
                </a:lnTo>
                <a:lnTo>
                  <a:pt x="0" y="240029"/>
                </a:lnTo>
                <a:lnTo>
                  <a:pt x="3771" y="258728"/>
                </a:lnTo>
                <a:lnTo>
                  <a:pt x="14058" y="273986"/>
                </a:lnTo>
                <a:lnTo>
                  <a:pt x="29317" y="284267"/>
                </a:lnTo>
                <a:lnTo>
                  <a:pt x="48006" y="288036"/>
                </a:lnTo>
                <a:lnTo>
                  <a:pt x="5071110" y="288036"/>
                </a:lnTo>
                <a:lnTo>
                  <a:pt x="5089808" y="284267"/>
                </a:lnTo>
                <a:lnTo>
                  <a:pt x="5105066" y="273986"/>
                </a:lnTo>
                <a:lnTo>
                  <a:pt x="5115347" y="258728"/>
                </a:lnTo>
                <a:lnTo>
                  <a:pt x="5119116" y="240029"/>
                </a:lnTo>
                <a:lnTo>
                  <a:pt x="5119116" y="48005"/>
                </a:lnTo>
                <a:lnTo>
                  <a:pt x="5115347" y="29307"/>
                </a:lnTo>
                <a:lnTo>
                  <a:pt x="5105066" y="14049"/>
                </a:lnTo>
                <a:lnTo>
                  <a:pt x="5089808" y="3768"/>
                </a:lnTo>
                <a:lnTo>
                  <a:pt x="5071110" y="0"/>
                </a:lnTo>
                <a:close/>
              </a:path>
            </a:pathLst>
          </a:custGeom>
          <a:solidFill>
            <a:srgbClr val="1D9ED2"/>
          </a:solidFill>
        </p:spPr>
        <p:txBody>
          <a:bodyPr wrap="square" lIns="0" tIns="0" rIns="0" bIns="0" rtlCol="0"/>
          <a:lstStyle/>
          <a:p/>
        </p:txBody>
      </p:sp>
      <p:sp>
        <p:nvSpPr>
          <p:cNvPr id="6" name="object 6"/>
          <p:cNvSpPr/>
          <p:nvPr/>
        </p:nvSpPr>
        <p:spPr>
          <a:xfrm>
            <a:off x="3744467" y="3681984"/>
            <a:ext cx="471170" cy="1173480"/>
          </a:xfrm>
          <a:custGeom>
            <a:avLst/>
            <a:gdLst/>
            <a:ahLst/>
            <a:cxnLst/>
            <a:rect l="l" t="t" r="r" b="b"/>
            <a:pathLst>
              <a:path w="471170" h="1173479">
                <a:moveTo>
                  <a:pt x="0" y="78486"/>
                </a:moveTo>
                <a:lnTo>
                  <a:pt x="6173" y="47952"/>
                </a:lnTo>
                <a:lnTo>
                  <a:pt x="23002" y="23002"/>
                </a:lnTo>
                <a:lnTo>
                  <a:pt x="47952" y="6173"/>
                </a:lnTo>
                <a:lnTo>
                  <a:pt x="78486" y="0"/>
                </a:lnTo>
                <a:lnTo>
                  <a:pt x="392430" y="0"/>
                </a:lnTo>
                <a:lnTo>
                  <a:pt x="422963" y="6173"/>
                </a:lnTo>
                <a:lnTo>
                  <a:pt x="447913" y="23002"/>
                </a:lnTo>
                <a:lnTo>
                  <a:pt x="464742" y="47952"/>
                </a:lnTo>
                <a:lnTo>
                  <a:pt x="470916" y="78486"/>
                </a:lnTo>
                <a:lnTo>
                  <a:pt x="470916" y="1094994"/>
                </a:lnTo>
                <a:lnTo>
                  <a:pt x="464742" y="1125527"/>
                </a:lnTo>
                <a:lnTo>
                  <a:pt x="447913" y="1150477"/>
                </a:lnTo>
                <a:lnTo>
                  <a:pt x="422963" y="1167306"/>
                </a:lnTo>
                <a:lnTo>
                  <a:pt x="392430" y="1173480"/>
                </a:lnTo>
                <a:lnTo>
                  <a:pt x="78486" y="1173480"/>
                </a:lnTo>
                <a:lnTo>
                  <a:pt x="47952" y="1167306"/>
                </a:lnTo>
                <a:lnTo>
                  <a:pt x="23002" y="1150477"/>
                </a:lnTo>
                <a:lnTo>
                  <a:pt x="6173" y="1125527"/>
                </a:lnTo>
                <a:lnTo>
                  <a:pt x="0" y="1094994"/>
                </a:lnTo>
                <a:lnTo>
                  <a:pt x="0" y="78486"/>
                </a:lnTo>
                <a:close/>
              </a:path>
            </a:pathLst>
          </a:custGeom>
          <a:ln w="12192">
            <a:solidFill>
              <a:srgbClr val="1F9ED2"/>
            </a:solidFill>
          </a:ln>
        </p:spPr>
        <p:txBody>
          <a:bodyPr wrap="square" lIns="0" tIns="0" rIns="0" bIns="0" rtlCol="0"/>
          <a:lstStyle/>
          <a:p/>
        </p:txBody>
      </p:sp>
      <p:sp>
        <p:nvSpPr>
          <p:cNvPr id="7" name="object 7"/>
          <p:cNvSpPr/>
          <p:nvPr/>
        </p:nvSpPr>
        <p:spPr>
          <a:xfrm>
            <a:off x="2223516" y="3681984"/>
            <a:ext cx="1321435" cy="306705"/>
          </a:xfrm>
          <a:custGeom>
            <a:avLst/>
            <a:gdLst/>
            <a:ahLst/>
            <a:cxnLst/>
            <a:rect l="l" t="t" r="r" b="b"/>
            <a:pathLst>
              <a:path w="1321435" h="306704">
                <a:moveTo>
                  <a:pt x="0" y="51054"/>
                </a:moveTo>
                <a:lnTo>
                  <a:pt x="4012" y="31182"/>
                </a:lnTo>
                <a:lnTo>
                  <a:pt x="14954" y="14954"/>
                </a:lnTo>
                <a:lnTo>
                  <a:pt x="31182" y="4012"/>
                </a:lnTo>
                <a:lnTo>
                  <a:pt x="51053" y="0"/>
                </a:lnTo>
                <a:lnTo>
                  <a:pt x="1270254" y="0"/>
                </a:lnTo>
                <a:lnTo>
                  <a:pt x="1290125" y="4012"/>
                </a:lnTo>
                <a:lnTo>
                  <a:pt x="1306353" y="14954"/>
                </a:lnTo>
                <a:lnTo>
                  <a:pt x="1317295" y="31182"/>
                </a:lnTo>
                <a:lnTo>
                  <a:pt x="1321308" y="51054"/>
                </a:lnTo>
                <a:lnTo>
                  <a:pt x="1321308" y="255270"/>
                </a:lnTo>
                <a:lnTo>
                  <a:pt x="1317295" y="275141"/>
                </a:lnTo>
                <a:lnTo>
                  <a:pt x="1306353" y="291369"/>
                </a:lnTo>
                <a:lnTo>
                  <a:pt x="1290125" y="302311"/>
                </a:lnTo>
                <a:lnTo>
                  <a:pt x="1270254" y="306324"/>
                </a:lnTo>
                <a:lnTo>
                  <a:pt x="51053" y="306324"/>
                </a:lnTo>
                <a:lnTo>
                  <a:pt x="31182" y="302311"/>
                </a:lnTo>
                <a:lnTo>
                  <a:pt x="14954" y="291369"/>
                </a:lnTo>
                <a:lnTo>
                  <a:pt x="4012" y="275141"/>
                </a:lnTo>
                <a:lnTo>
                  <a:pt x="0" y="255270"/>
                </a:lnTo>
                <a:lnTo>
                  <a:pt x="0" y="51054"/>
                </a:lnTo>
                <a:close/>
              </a:path>
            </a:pathLst>
          </a:custGeom>
          <a:ln w="12192">
            <a:solidFill>
              <a:srgbClr val="1F9ED2"/>
            </a:solidFill>
          </a:ln>
        </p:spPr>
        <p:txBody>
          <a:bodyPr wrap="square" lIns="0" tIns="0" rIns="0" bIns="0" rtlCol="0"/>
          <a:lstStyle/>
          <a:p/>
        </p:txBody>
      </p:sp>
      <p:sp>
        <p:nvSpPr>
          <p:cNvPr id="8" name="object 8"/>
          <p:cNvSpPr/>
          <p:nvPr/>
        </p:nvSpPr>
        <p:spPr>
          <a:xfrm>
            <a:off x="2223516" y="4104132"/>
            <a:ext cx="1321435" cy="307975"/>
          </a:xfrm>
          <a:custGeom>
            <a:avLst/>
            <a:gdLst/>
            <a:ahLst/>
            <a:cxnLst/>
            <a:rect l="l" t="t" r="r" b="b"/>
            <a:pathLst>
              <a:path w="1321435" h="307975">
                <a:moveTo>
                  <a:pt x="0" y="51308"/>
                </a:moveTo>
                <a:lnTo>
                  <a:pt x="4034" y="31343"/>
                </a:lnTo>
                <a:lnTo>
                  <a:pt x="15033" y="15033"/>
                </a:lnTo>
                <a:lnTo>
                  <a:pt x="31343" y="4034"/>
                </a:lnTo>
                <a:lnTo>
                  <a:pt x="51307" y="0"/>
                </a:lnTo>
                <a:lnTo>
                  <a:pt x="1269999" y="0"/>
                </a:lnTo>
                <a:lnTo>
                  <a:pt x="1289964" y="4034"/>
                </a:lnTo>
                <a:lnTo>
                  <a:pt x="1306274" y="15033"/>
                </a:lnTo>
                <a:lnTo>
                  <a:pt x="1317273" y="31343"/>
                </a:lnTo>
                <a:lnTo>
                  <a:pt x="1321308" y="51308"/>
                </a:lnTo>
                <a:lnTo>
                  <a:pt x="1321308" y="256540"/>
                </a:lnTo>
                <a:lnTo>
                  <a:pt x="1317273" y="276504"/>
                </a:lnTo>
                <a:lnTo>
                  <a:pt x="1306274" y="292814"/>
                </a:lnTo>
                <a:lnTo>
                  <a:pt x="1289964" y="303813"/>
                </a:lnTo>
                <a:lnTo>
                  <a:pt x="1269999" y="307848"/>
                </a:lnTo>
                <a:lnTo>
                  <a:pt x="51307" y="307848"/>
                </a:lnTo>
                <a:lnTo>
                  <a:pt x="31343" y="303813"/>
                </a:lnTo>
                <a:lnTo>
                  <a:pt x="15033" y="292814"/>
                </a:lnTo>
                <a:lnTo>
                  <a:pt x="4034" y="276504"/>
                </a:lnTo>
                <a:lnTo>
                  <a:pt x="0" y="256540"/>
                </a:lnTo>
                <a:lnTo>
                  <a:pt x="0" y="51308"/>
                </a:lnTo>
                <a:close/>
              </a:path>
            </a:pathLst>
          </a:custGeom>
          <a:ln w="12192">
            <a:solidFill>
              <a:srgbClr val="1F9ED2"/>
            </a:solidFill>
          </a:ln>
        </p:spPr>
        <p:txBody>
          <a:bodyPr wrap="square" lIns="0" tIns="0" rIns="0" bIns="0" rtlCol="0"/>
          <a:lstStyle/>
          <a:p/>
        </p:txBody>
      </p:sp>
      <p:sp>
        <p:nvSpPr>
          <p:cNvPr id="9" name="object 9"/>
          <p:cNvSpPr/>
          <p:nvPr/>
        </p:nvSpPr>
        <p:spPr>
          <a:xfrm>
            <a:off x="2223516" y="4949952"/>
            <a:ext cx="1991995" cy="307975"/>
          </a:xfrm>
          <a:custGeom>
            <a:avLst/>
            <a:gdLst/>
            <a:ahLst/>
            <a:cxnLst/>
            <a:rect l="l" t="t" r="r" b="b"/>
            <a:pathLst>
              <a:path w="1991995" h="307975">
                <a:moveTo>
                  <a:pt x="0" y="51308"/>
                </a:moveTo>
                <a:lnTo>
                  <a:pt x="4034" y="31343"/>
                </a:lnTo>
                <a:lnTo>
                  <a:pt x="15033" y="15033"/>
                </a:lnTo>
                <a:lnTo>
                  <a:pt x="31343" y="4034"/>
                </a:lnTo>
                <a:lnTo>
                  <a:pt x="51307" y="0"/>
                </a:lnTo>
                <a:lnTo>
                  <a:pt x="1940559" y="0"/>
                </a:lnTo>
                <a:lnTo>
                  <a:pt x="1960524" y="4034"/>
                </a:lnTo>
                <a:lnTo>
                  <a:pt x="1976834" y="15033"/>
                </a:lnTo>
                <a:lnTo>
                  <a:pt x="1987833" y="31343"/>
                </a:lnTo>
                <a:lnTo>
                  <a:pt x="1991868" y="51308"/>
                </a:lnTo>
                <a:lnTo>
                  <a:pt x="1991868" y="256540"/>
                </a:lnTo>
                <a:lnTo>
                  <a:pt x="1987833" y="276504"/>
                </a:lnTo>
                <a:lnTo>
                  <a:pt x="1976834" y="292814"/>
                </a:lnTo>
                <a:lnTo>
                  <a:pt x="1960524" y="303813"/>
                </a:lnTo>
                <a:lnTo>
                  <a:pt x="1940559" y="307848"/>
                </a:lnTo>
                <a:lnTo>
                  <a:pt x="51307" y="307848"/>
                </a:lnTo>
                <a:lnTo>
                  <a:pt x="31343" y="303813"/>
                </a:lnTo>
                <a:lnTo>
                  <a:pt x="15033" y="292814"/>
                </a:lnTo>
                <a:lnTo>
                  <a:pt x="4034" y="276504"/>
                </a:lnTo>
                <a:lnTo>
                  <a:pt x="0" y="256540"/>
                </a:lnTo>
                <a:lnTo>
                  <a:pt x="0" y="51308"/>
                </a:lnTo>
                <a:close/>
              </a:path>
            </a:pathLst>
          </a:custGeom>
          <a:ln w="12192">
            <a:solidFill>
              <a:srgbClr val="1F9ED2"/>
            </a:solidFill>
          </a:ln>
        </p:spPr>
        <p:txBody>
          <a:bodyPr wrap="square" lIns="0" tIns="0" rIns="0" bIns="0" rtlCol="0"/>
          <a:lstStyle/>
          <a:p/>
        </p:txBody>
      </p:sp>
      <p:sp>
        <p:nvSpPr>
          <p:cNvPr id="10" name="object 10"/>
          <p:cNvSpPr/>
          <p:nvPr/>
        </p:nvSpPr>
        <p:spPr>
          <a:xfrm>
            <a:off x="702563" y="3681984"/>
            <a:ext cx="1323340" cy="239395"/>
          </a:xfrm>
          <a:custGeom>
            <a:avLst/>
            <a:gdLst/>
            <a:ahLst/>
            <a:cxnLst/>
            <a:rect l="l" t="t" r="r" b="b"/>
            <a:pathLst>
              <a:path w="1323339" h="239395">
                <a:moveTo>
                  <a:pt x="0" y="39878"/>
                </a:moveTo>
                <a:lnTo>
                  <a:pt x="3134" y="24378"/>
                </a:lnTo>
                <a:lnTo>
                  <a:pt x="11680" y="11699"/>
                </a:lnTo>
                <a:lnTo>
                  <a:pt x="24356" y="3141"/>
                </a:lnTo>
                <a:lnTo>
                  <a:pt x="39878" y="0"/>
                </a:lnTo>
                <a:lnTo>
                  <a:pt x="1282954" y="0"/>
                </a:lnTo>
                <a:lnTo>
                  <a:pt x="1298453" y="3141"/>
                </a:lnTo>
                <a:lnTo>
                  <a:pt x="1311132" y="11699"/>
                </a:lnTo>
                <a:lnTo>
                  <a:pt x="1319690" y="24378"/>
                </a:lnTo>
                <a:lnTo>
                  <a:pt x="1322832" y="39878"/>
                </a:lnTo>
                <a:lnTo>
                  <a:pt x="1322832" y="199390"/>
                </a:lnTo>
                <a:lnTo>
                  <a:pt x="1319690" y="214889"/>
                </a:lnTo>
                <a:lnTo>
                  <a:pt x="1311132" y="227568"/>
                </a:lnTo>
                <a:lnTo>
                  <a:pt x="1298453" y="236126"/>
                </a:lnTo>
                <a:lnTo>
                  <a:pt x="1282954" y="239268"/>
                </a:lnTo>
                <a:lnTo>
                  <a:pt x="39878" y="239268"/>
                </a:lnTo>
                <a:lnTo>
                  <a:pt x="24356" y="236126"/>
                </a:lnTo>
                <a:lnTo>
                  <a:pt x="11680" y="227568"/>
                </a:lnTo>
                <a:lnTo>
                  <a:pt x="3134" y="214889"/>
                </a:lnTo>
                <a:lnTo>
                  <a:pt x="0" y="199390"/>
                </a:lnTo>
                <a:lnTo>
                  <a:pt x="0" y="39878"/>
                </a:lnTo>
                <a:close/>
              </a:path>
            </a:pathLst>
          </a:custGeom>
          <a:ln w="12192">
            <a:solidFill>
              <a:srgbClr val="1F9ED2"/>
            </a:solidFill>
          </a:ln>
        </p:spPr>
        <p:txBody>
          <a:bodyPr wrap="square" lIns="0" tIns="0" rIns="0" bIns="0" rtlCol="0"/>
          <a:lstStyle/>
          <a:p/>
        </p:txBody>
      </p:sp>
      <p:sp>
        <p:nvSpPr>
          <p:cNvPr id="11" name="object 11"/>
          <p:cNvSpPr/>
          <p:nvPr/>
        </p:nvSpPr>
        <p:spPr>
          <a:xfrm>
            <a:off x="702563" y="4015740"/>
            <a:ext cx="1323340" cy="239395"/>
          </a:xfrm>
          <a:custGeom>
            <a:avLst/>
            <a:gdLst/>
            <a:ahLst/>
            <a:cxnLst/>
            <a:rect l="l" t="t" r="r" b="b"/>
            <a:pathLst>
              <a:path w="1323339" h="239395">
                <a:moveTo>
                  <a:pt x="0" y="39878"/>
                </a:moveTo>
                <a:lnTo>
                  <a:pt x="3134" y="24378"/>
                </a:lnTo>
                <a:lnTo>
                  <a:pt x="11680" y="11699"/>
                </a:lnTo>
                <a:lnTo>
                  <a:pt x="24356" y="3141"/>
                </a:lnTo>
                <a:lnTo>
                  <a:pt x="39878" y="0"/>
                </a:lnTo>
                <a:lnTo>
                  <a:pt x="1282954" y="0"/>
                </a:lnTo>
                <a:lnTo>
                  <a:pt x="1298453" y="3141"/>
                </a:lnTo>
                <a:lnTo>
                  <a:pt x="1311132" y="11699"/>
                </a:lnTo>
                <a:lnTo>
                  <a:pt x="1319690" y="24378"/>
                </a:lnTo>
                <a:lnTo>
                  <a:pt x="1322832" y="39878"/>
                </a:lnTo>
                <a:lnTo>
                  <a:pt x="1322832" y="199390"/>
                </a:lnTo>
                <a:lnTo>
                  <a:pt x="1319690" y="214889"/>
                </a:lnTo>
                <a:lnTo>
                  <a:pt x="1311132" y="227568"/>
                </a:lnTo>
                <a:lnTo>
                  <a:pt x="1298453" y="236126"/>
                </a:lnTo>
                <a:lnTo>
                  <a:pt x="1282954" y="239268"/>
                </a:lnTo>
                <a:lnTo>
                  <a:pt x="39878" y="239268"/>
                </a:lnTo>
                <a:lnTo>
                  <a:pt x="24356" y="236126"/>
                </a:lnTo>
                <a:lnTo>
                  <a:pt x="11680" y="227568"/>
                </a:lnTo>
                <a:lnTo>
                  <a:pt x="3134" y="214889"/>
                </a:lnTo>
                <a:lnTo>
                  <a:pt x="0" y="199390"/>
                </a:lnTo>
                <a:lnTo>
                  <a:pt x="0" y="39878"/>
                </a:lnTo>
                <a:close/>
              </a:path>
            </a:pathLst>
          </a:custGeom>
          <a:ln w="12192">
            <a:solidFill>
              <a:srgbClr val="1F9ED2"/>
            </a:solidFill>
          </a:ln>
        </p:spPr>
        <p:txBody>
          <a:bodyPr wrap="square" lIns="0" tIns="0" rIns="0" bIns="0" rtlCol="0"/>
          <a:lstStyle/>
          <a:p/>
        </p:txBody>
      </p:sp>
      <p:sp>
        <p:nvSpPr>
          <p:cNvPr id="12" name="object 12"/>
          <p:cNvSpPr/>
          <p:nvPr/>
        </p:nvSpPr>
        <p:spPr>
          <a:xfrm>
            <a:off x="702563" y="4349496"/>
            <a:ext cx="1323340" cy="239395"/>
          </a:xfrm>
          <a:custGeom>
            <a:avLst/>
            <a:gdLst/>
            <a:ahLst/>
            <a:cxnLst/>
            <a:rect l="l" t="t" r="r" b="b"/>
            <a:pathLst>
              <a:path w="1323339" h="239395">
                <a:moveTo>
                  <a:pt x="0" y="39877"/>
                </a:moveTo>
                <a:lnTo>
                  <a:pt x="3134" y="24378"/>
                </a:lnTo>
                <a:lnTo>
                  <a:pt x="11680" y="11699"/>
                </a:lnTo>
                <a:lnTo>
                  <a:pt x="24356" y="3141"/>
                </a:lnTo>
                <a:lnTo>
                  <a:pt x="39878" y="0"/>
                </a:lnTo>
                <a:lnTo>
                  <a:pt x="1282954" y="0"/>
                </a:lnTo>
                <a:lnTo>
                  <a:pt x="1298453" y="3141"/>
                </a:lnTo>
                <a:lnTo>
                  <a:pt x="1311132" y="11699"/>
                </a:lnTo>
                <a:lnTo>
                  <a:pt x="1319690" y="24378"/>
                </a:lnTo>
                <a:lnTo>
                  <a:pt x="1322832" y="39877"/>
                </a:lnTo>
                <a:lnTo>
                  <a:pt x="1322832" y="199389"/>
                </a:lnTo>
                <a:lnTo>
                  <a:pt x="1319690" y="214889"/>
                </a:lnTo>
                <a:lnTo>
                  <a:pt x="1311132" y="227568"/>
                </a:lnTo>
                <a:lnTo>
                  <a:pt x="1298453" y="236126"/>
                </a:lnTo>
                <a:lnTo>
                  <a:pt x="1282954" y="239267"/>
                </a:lnTo>
                <a:lnTo>
                  <a:pt x="39878" y="239267"/>
                </a:lnTo>
                <a:lnTo>
                  <a:pt x="24356" y="236126"/>
                </a:lnTo>
                <a:lnTo>
                  <a:pt x="11680" y="227568"/>
                </a:lnTo>
                <a:lnTo>
                  <a:pt x="3134" y="214889"/>
                </a:lnTo>
                <a:lnTo>
                  <a:pt x="0" y="199389"/>
                </a:lnTo>
                <a:lnTo>
                  <a:pt x="0" y="39877"/>
                </a:lnTo>
                <a:close/>
              </a:path>
            </a:pathLst>
          </a:custGeom>
          <a:ln w="12192">
            <a:solidFill>
              <a:srgbClr val="1F9ED2"/>
            </a:solidFill>
          </a:ln>
        </p:spPr>
        <p:txBody>
          <a:bodyPr wrap="square" lIns="0" tIns="0" rIns="0" bIns="0" rtlCol="0"/>
          <a:lstStyle/>
          <a:p/>
        </p:txBody>
      </p:sp>
      <p:sp>
        <p:nvSpPr>
          <p:cNvPr id="13" name="object 13"/>
          <p:cNvSpPr/>
          <p:nvPr/>
        </p:nvSpPr>
        <p:spPr>
          <a:xfrm>
            <a:off x="702563" y="4684776"/>
            <a:ext cx="1323340" cy="238125"/>
          </a:xfrm>
          <a:custGeom>
            <a:avLst/>
            <a:gdLst/>
            <a:ahLst/>
            <a:cxnLst/>
            <a:rect l="l" t="t" r="r" b="b"/>
            <a:pathLst>
              <a:path w="1323339" h="238125">
                <a:moveTo>
                  <a:pt x="0" y="39624"/>
                </a:moveTo>
                <a:lnTo>
                  <a:pt x="3114" y="24217"/>
                </a:lnTo>
                <a:lnTo>
                  <a:pt x="11606" y="11620"/>
                </a:lnTo>
                <a:lnTo>
                  <a:pt x="24201" y="3119"/>
                </a:lnTo>
                <a:lnTo>
                  <a:pt x="39623" y="0"/>
                </a:lnTo>
                <a:lnTo>
                  <a:pt x="1283208" y="0"/>
                </a:lnTo>
                <a:lnTo>
                  <a:pt x="1298614" y="3119"/>
                </a:lnTo>
                <a:lnTo>
                  <a:pt x="1311211" y="11620"/>
                </a:lnTo>
                <a:lnTo>
                  <a:pt x="1319712" y="24217"/>
                </a:lnTo>
                <a:lnTo>
                  <a:pt x="1322832" y="39624"/>
                </a:lnTo>
                <a:lnTo>
                  <a:pt x="1322832" y="198119"/>
                </a:lnTo>
                <a:lnTo>
                  <a:pt x="1319712" y="213526"/>
                </a:lnTo>
                <a:lnTo>
                  <a:pt x="1311211" y="226123"/>
                </a:lnTo>
                <a:lnTo>
                  <a:pt x="1298614" y="234624"/>
                </a:lnTo>
                <a:lnTo>
                  <a:pt x="1283208" y="237744"/>
                </a:lnTo>
                <a:lnTo>
                  <a:pt x="39623" y="237744"/>
                </a:lnTo>
                <a:lnTo>
                  <a:pt x="24201" y="234624"/>
                </a:lnTo>
                <a:lnTo>
                  <a:pt x="11606" y="226123"/>
                </a:lnTo>
                <a:lnTo>
                  <a:pt x="3114" y="213526"/>
                </a:lnTo>
                <a:lnTo>
                  <a:pt x="0" y="198119"/>
                </a:lnTo>
                <a:lnTo>
                  <a:pt x="0" y="39624"/>
                </a:lnTo>
                <a:close/>
              </a:path>
            </a:pathLst>
          </a:custGeom>
          <a:ln w="12192">
            <a:solidFill>
              <a:srgbClr val="1F9ED2"/>
            </a:solidFill>
          </a:ln>
        </p:spPr>
        <p:txBody>
          <a:bodyPr wrap="square" lIns="0" tIns="0" rIns="0" bIns="0" rtlCol="0"/>
          <a:lstStyle/>
          <a:p/>
        </p:txBody>
      </p:sp>
      <p:sp>
        <p:nvSpPr>
          <p:cNvPr id="14" name="object 14"/>
          <p:cNvSpPr/>
          <p:nvPr/>
        </p:nvSpPr>
        <p:spPr>
          <a:xfrm>
            <a:off x="702563" y="5018532"/>
            <a:ext cx="1323340" cy="239395"/>
          </a:xfrm>
          <a:custGeom>
            <a:avLst/>
            <a:gdLst/>
            <a:ahLst/>
            <a:cxnLst/>
            <a:rect l="l" t="t" r="r" b="b"/>
            <a:pathLst>
              <a:path w="1323339" h="239395">
                <a:moveTo>
                  <a:pt x="0" y="39878"/>
                </a:moveTo>
                <a:lnTo>
                  <a:pt x="3134" y="24378"/>
                </a:lnTo>
                <a:lnTo>
                  <a:pt x="11680" y="11699"/>
                </a:lnTo>
                <a:lnTo>
                  <a:pt x="24356" y="3141"/>
                </a:lnTo>
                <a:lnTo>
                  <a:pt x="39878" y="0"/>
                </a:lnTo>
                <a:lnTo>
                  <a:pt x="1282954" y="0"/>
                </a:lnTo>
                <a:lnTo>
                  <a:pt x="1298453" y="3141"/>
                </a:lnTo>
                <a:lnTo>
                  <a:pt x="1311132" y="11699"/>
                </a:lnTo>
                <a:lnTo>
                  <a:pt x="1319690" y="24378"/>
                </a:lnTo>
                <a:lnTo>
                  <a:pt x="1322832" y="39878"/>
                </a:lnTo>
                <a:lnTo>
                  <a:pt x="1322832" y="199390"/>
                </a:lnTo>
                <a:lnTo>
                  <a:pt x="1319690" y="214889"/>
                </a:lnTo>
                <a:lnTo>
                  <a:pt x="1311132" y="227568"/>
                </a:lnTo>
                <a:lnTo>
                  <a:pt x="1298453" y="236126"/>
                </a:lnTo>
                <a:lnTo>
                  <a:pt x="1282954" y="239268"/>
                </a:lnTo>
                <a:lnTo>
                  <a:pt x="39878" y="239268"/>
                </a:lnTo>
                <a:lnTo>
                  <a:pt x="24356" y="236126"/>
                </a:lnTo>
                <a:lnTo>
                  <a:pt x="11680" y="227568"/>
                </a:lnTo>
                <a:lnTo>
                  <a:pt x="3134" y="214889"/>
                </a:lnTo>
                <a:lnTo>
                  <a:pt x="0" y="199390"/>
                </a:lnTo>
                <a:lnTo>
                  <a:pt x="0" y="39878"/>
                </a:lnTo>
                <a:close/>
              </a:path>
            </a:pathLst>
          </a:custGeom>
          <a:ln w="12192">
            <a:solidFill>
              <a:srgbClr val="1F9ED2"/>
            </a:solidFill>
          </a:ln>
        </p:spPr>
        <p:txBody>
          <a:bodyPr wrap="square" lIns="0" tIns="0" rIns="0" bIns="0" rtlCol="0"/>
          <a:lstStyle/>
          <a:p/>
        </p:txBody>
      </p:sp>
      <p:sp>
        <p:nvSpPr>
          <p:cNvPr id="15" name="object 15"/>
          <p:cNvSpPr/>
          <p:nvPr/>
        </p:nvSpPr>
        <p:spPr>
          <a:xfrm>
            <a:off x="4415028" y="4949952"/>
            <a:ext cx="1321435" cy="307975"/>
          </a:xfrm>
          <a:custGeom>
            <a:avLst/>
            <a:gdLst/>
            <a:ahLst/>
            <a:cxnLst/>
            <a:rect l="l" t="t" r="r" b="b"/>
            <a:pathLst>
              <a:path w="1321435" h="307975">
                <a:moveTo>
                  <a:pt x="0" y="51308"/>
                </a:moveTo>
                <a:lnTo>
                  <a:pt x="4034" y="31343"/>
                </a:lnTo>
                <a:lnTo>
                  <a:pt x="15033" y="15033"/>
                </a:lnTo>
                <a:lnTo>
                  <a:pt x="31343" y="4034"/>
                </a:lnTo>
                <a:lnTo>
                  <a:pt x="51308" y="0"/>
                </a:lnTo>
                <a:lnTo>
                  <a:pt x="1270000" y="0"/>
                </a:lnTo>
                <a:lnTo>
                  <a:pt x="1289964" y="4034"/>
                </a:lnTo>
                <a:lnTo>
                  <a:pt x="1306274" y="15033"/>
                </a:lnTo>
                <a:lnTo>
                  <a:pt x="1317273" y="31343"/>
                </a:lnTo>
                <a:lnTo>
                  <a:pt x="1321308" y="51308"/>
                </a:lnTo>
                <a:lnTo>
                  <a:pt x="1321308" y="256540"/>
                </a:lnTo>
                <a:lnTo>
                  <a:pt x="1317273" y="276504"/>
                </a:lnTo>
                <a:lnTo>
                  <a:pt x="1306274" y="292814"/>
                </a:lnTo>
                <a:lnTo>
                  <a:pt x="1289964" y="303813"/>
                </a:lnTo>
                <a:lnTo>
                  <a:pt x="1270000" y="307848"/>
                </a:lnTo>
                <a:lnTo>
                  <a:pt x="51308" y="307848"/>
                </a:lnTo>
                <a:lnTo>
                  <a:pt x="31343" y="303813"/>
                </a:lnTo>
                <a:lnTo>
                  <a:pt x="15033" y="292814"/>
                </a:lnTo>
                <a:lnTo>
                  <a:pt x="4034" y="276504"/>
                </a:lnTo>
                <a:lnTo>
                  <a:pt x="0" y="256540"/>
                </a:lnTo>
                <a:lnTo>
                  <a:pt x="0" y="51308"/>
                </a:lnTo>
                <a:close/>
              </a:path>
            </a:pathLst>
          </a:custGeom>
          <a:ln w="12191">
            <a:solidFill>
              <a:srgbClr val="1F9ED2"/>
            </a:solidFill>
          </a:ln>
        </p:spPr>
        <p:txBody>
          <a:bodyPr wrap="square" lIns="0" tIns="0" rIns="0" bIns="0" rtlCol="0"/>
          <a:lstStyle/>
          <a:p/>
        </p:txBody>
      </p:sp>
      <p:sp>
        <p:nvSpPr>
          <p:cNvPr id="16" name="object 16"/>
          <p:cNvSpPr/>
          <p:nvPr/>
        </p:nvSpPr>
        <p:spPr>
          <a:xfrm>
            <a:off x="4415028" y="3681984"/>
            <a:ext cx="1321435" cy="306705"/>
          </a:xfrm>
          <a:custGeom>
            <a:avLst/>
            <a:gdLst/>
            <a:ahLst/>
            <a:cxnLst/>
            <a:rect l="l" t="t" r="r" b="b"/>
            <a:pathLst>
              <a:path w="1321435" h="306704">
                <a:moveTo>
                  <a:pt x="0" y="51054"/>
                </a:moveTo>
                <a:lnTo>
                  <a:pt x="4012" y="31182"/>
                </a:lnTo>
                <a:lnTo>
                  <a:pt x="14954" y="14954"/>
                </a:lnTo>
                <a:lnTo>
                  <a:pt x="31182" y="4012"/>
                </a:lnTo>
                <a:lnTo>
                  <a:pt x="51054" y="0"/>
                </a:lnTo>
                <a:lnTo>
                  <a:pt x="1270254" y="0"/>
                </a:lnTo>
                <a:lnTo>
                  <a:pt x="1290125" y="4012"/>
                </a:lnTo>
                <a:lnTo>
                  <a:pt x="1306353" y="14954"/>
                </a:lnTo>
                <a:lnTo>
                  <a:pt x="1317295" y="31182"/>
                </a:lnTo>
                <a:lnTo>
                  <a:pt x="1321308" y="51054"/>
                </a:lnTo>
                <a:lnTo>
                  <a:pt x="1321308" y="255270"/>
                </a:lnTo>
                <a:lnTo>
                  <a:pt x="1317295" y="275141"/>
                </a:lnTo>
                <a:lnTo>
                  <a:pt x="1306353" y="291369"/>
                </a:lnTo>
                <a:lnTo>
                  <a:pt x="1290125" y="302311"/>
                </a:lnTo>
                <a:lnTo>
                  <a:pt x="1270254" y="306324"/>
                </a:lnTo>
                <a:lnTo>
                  <a:pt x="51054" y="306324"/>
                </a:lnTo>
                <a:lnTo>
                  <a:pt x="31182" y="302311"/>
                </a:lnTo>
                <a:lnTo>
                  <a:pt x="14954" y="291369"/>
                </a:lnTo>
                <a:lnTo>
                  <a:pt x="4012" y="275141"/>
                </a:lnTo>
                <a:lnTo>
                  <a:pt x="0" y="255270"/>
                </a:lnTo>
                <a:lnTo>
                  <a:pt x="0" y="51054"/>
                </a:lnTo>
                <a:close/>
              </a:path>
            </a:pathLst>
          </a:custGeom>
          <a:ln w="12192">
            <a:solidFill>
              <a:srgbClr val="1F9ED2"/>
            </a:solidFill>
          </a:ln>
        </p:spPr>
        <p:txBody>
          <a:bodyPr wrap="square" lIns="0" tIns="0" rIns="0" bIns="0" rtlCol="0"/>
          <a:lstStyle/>
          <a:p/>
        </p:txBody>
      </p:sp>
      <p:sp>
        <p:nvSpPr>
          <p:cNvPr id="17" name="object 17"/>
          <p:cNvSpPr txBox="1"/>
          <p:nvPr/>
        </p:nvSpPr>
        <p:spPr>
          <a:xfrm>
            <a:off x="8118667" y="5007229"/>
            <a:ext cx="3384550" cy="1304290"/>
          </a:xfrm>
          <a:prstGeom prst="rect">
            <a:avLst/>
          </a:prstGeom>
        </p:spPr>
        <p:txBody>
          <a:bodyPr wrap="square" lIns="0" tIns="0" rIns="0" bIns="0" rtlCol="0" vert="horz">
            <a:spAutoFit/>
          </a:bodyPr>
          <a:lstStyle/>
          <a:p>
            <a:pPr algn="ctr">
              <a:lnSpc>
                <a:spcPct val="100000"/>
              </a:lnSpc>
              <a:tabLst>
                <a:tab pos="3358515" algn="l"/>
              </a:tabLst>
            </a:pPr>
            <a:r>
              <a:rPr dirty="0" sz="1200" u="sng">
                <a:solidFill>
                  <a:srgbClr val="4F5560"/>
                </a:solidFill>
                <a:latin typeface="Times New Roman"/>
                <a:cs typeface="Times New Roman"/>
              </a:rPr>
              <a:t> 	</a:t>
            </a:r>
            <a:endParaRPr sz="1200">
              <a:latin typeface="Times New Roman"/>
              <a:cs typeface="Times New Roman"/>
            </a:endParaRPr>
          </a:p>
          <a:p>
            <a:pPr algn="ctr" marR="26670">
              <a:lnSpc>
                <a:spcPct val="100000"/>
              </a:lnSpc>
              <a:spcBef>
                <a:spcPts val="280"/>
              </a:spcBef>
            </a:pPr>
            <a:r>
              <a:rPr dirty="0" sz="1200" spc="35" b="1" i="1">
                <a:solidFill>
                  <a:srgbClr val="5E666F"/>
                </a:solidFill>
                <a:latin typeface="微软雅黑"/>
                <a:cs typeface="微软雅黑"/>
              </a:rPr>
              <a:t>徙木金融为客户赋能案例</a:t>
            </a:r>
            <a:endParaRPr sz="1200">
              <a:latin typeface="微软雅黑"/>
              <a:cs typeface="微软雅黑"/>
            </a:endParaRPr>
          </a:p>
          <a:p>
            <a:pPr algn="ctr" marR="31115">
              <a:lnSpc>
                <a:spcPct val="100000"/>
              </a:lnSpc>
              <a:spcBef>
                <a:spcPts val="405"/>
              </a:spcBef>
            </a:pPr>
            <a:r>
              <a:rPr dirty="0" sz="1000" spc="30">
                <a:solidFill>
                  <a:srgbClr val="5E666F"/>
                </a:solidFill>
                <a:latin typeface="微软雅黑"/>
                <a:cs typeface="微软雅黑"/>
              </a:rPr>
              <a:t>徙木金融为某大型物流集团提供金融产品设计、系统优</a:t>
            </a:r>
            <a:endParaRPr sz="1000">
              <a:latin typeface="微软雅黑"/>
              <a:cs typeface="微软雅黑"/>
            </a:endParaRPr>
          </a:p>
          <a:p>
            <a:pPr algn="ctr" marL="93345" marR="125730">
              <a:lnSpc>
                <a:spcPct val="150000"/>
              </a:lnSpc>
            </a:pPr>
            <a:r>
              <a:rPr dirty="0" sz="1000" spc="30">
                <a:solidFill>
                  <a:srgbClr val="5E666F"/>
                </a:solidFill>
                <a:latin typeface="微软雅黑"/>
                <a:cs typeface="微软雅黑"/>
              </a:rPr>
              <a:t>化、数据治理、风险咨询、联合运营等一整套金融解决  </a:t>
            </a:r>
            <a:r>
              <a:rPr dirty="0" sz="1000" spc="25">
                <a:solidFill>
                  <a:srgbClr val="5E666F"/>
                </a:solidFill>
                <a:latin typeface="微软雅黑"/>
                <a:cs typeface="微软雅黑"/>
              </a:rPr>
              <a:t>方案，</a:t>
            </a:r>
            <a:r>
              <a:rPr dirty="0" sz="1000" spc="25">
                <a:solidFill>
                  <a:srgbClr val="5E666F"/>
                </a:solidFill>
                <a:latin typeface="微软雅黑"/>
                <a:cs typeface="微软雅黑"/>
              </a:rPr>
              <a:t>帮助客户</a:t>
            </a:r>
            <a:r>
              <a:rPr dirty="0" sz="1000" spc="35">
                <a:solidFill>
                  <a:srgbClr val="5E666F"/>
                </a:solidFill>
                <a:latin typeface="微软雅黑"/>
                <a:cs typeface="微软雅黑"/>
              </a:rPr>
              <a:t>建</a:t>
            </a:r>
            <a:r>
              <a:rPr dirty="0" sz="1000" spc="45">
                <a:solidFill>
                  <a:srgbClr val="5E666F"/>
                </a:solidFill>
                <a:latin typeface="微软雅黑"/>
                <a:cs typeface="微软雅黑"/>
              </a:rPr>
              <a:t>设</a:t>
            </a:r>
            <a:r>
              <a:rPr dirty="0" sz="1000" spc="25">
                <a:solidFill>
                  <a:srgbClr val="5E666F"/>
                </a:solidFill>
                <a:latin typeface="微软雅黑"/>
                <a:cs typeface="微软雅黑"/>
              </a:rPr>
              <a:t>自</a:t>
            </a:r>
            <a:r>
              <a:rPr dirty="0" sz="1000" spc="35">
                <a:solidFill>
                  <a:srgbClr val="5E666F"/>
                </a:solidFill>
                <a:latin typeface="微软雅黑"/>
                <a:cs typeface="微软雅黑"/>
              </a:rPr>
              <a:t>有金</a:t>
            </a:r>
            <a:r>
              <a:rPr dirty="0" sz="1000" spc="25">
                <a:solidFill>
                  <a:srgbClr val="5E666F"/>
                </a:solidFill>
                <a:latin typeface="微软雅黑"/>
                <a:cs typeface="微软雅黑"/>
              </a:rPr>
              <a:t>融</a:t>
            </a:r>
            <a:r>
              <a:rPr dirty="0" sz="1000" spc="35">
                <a:solidFill>
                  <a:srgbClr val="5E666F"/>
                </a:solidFill>
                <a:latin typeface="微软雅黑"/>
                <a:cs typeface="微软雅黑"/>
              </a:rPr>
              <a:t>平台</a:t>
            </a:r>
            <a:r>
              <a:rPr dirty="0" sz="1000" spc="25">
                <a:solidFill>
                  <a:srgbClr val="5E666F"/>
                </a:solidFill>
                <a:latin typeface="微软雅黑"/>
                <a:cs typeface="微软雅黑"/>
              </a:rPr>
              <a:t>并</a:t>
            </a:r>
            <a:r>
              <a:rPr dirty="0" sz="1000" spc="35">
                <a:solidFill>
                  <a:srgbClr val="5E666F"/>
                </a:solidFill>
                <a:latin typeface="微软雅黑"/>
                <a:cs typeface="微软雅黑"/>
              </a:rPr>
              <a:t>推出</a:t>
            </a:r>
            <a:r>
              <a:rPr dirty="0" sz="1000" spc="25">
                <a:solidFill>
                  <a:srgbClr val="5E666F"/>
                </a:solidFill>
                <a:latin typeface="微软雅黑"/>
                <a:cs typeface="微软雅黑"/>
              </a:rPr>
              <a:t>一</a:t>
            </a:r>
            <a:r>
              <a:rPr dirty="0" sz="1000" spc="35">
                <a:solidFill>
                  <a:srgbClr val="5E666F"/>
                </a:solidFill>
                <a:latin typeface="微软雅黑"/>
                <a:cs typeface="微软雅黑"/>
              </a:rPr>
              <a:t>款“</a:t>
            </a:r>
            <a:r>
              <a:rPr dirty="0" sz="1000" spc="25">
                <a:solidFill>
                  <a:srgbClr val="5E666F"/>
                </a:solidFill>
                <a:latin typeface="微软雅黑"/>
                <a:cs typeface="微软雅黑"/>
              </a:rPr>
              <a:t>代</a:t>
            </a:r>
            <a:r>
              <a:rPr dirty="0" sz="1000" spc="35">
                <a:solidFill>
                  <a:srgbClr val="5E666F"/>
                </a:solidFill>
                <a:latin typeface="微软雅黑"/>
                <a:cs typeface="微软雅黑"/>
              </a:rPr>
              <a:t>收</a:t>
            </a:r>
            <a:r>
              <a:rPr dirty="0" sz="1000" spc="-5">
                <a:solidFill>
                  <a:srgbClr val="5E666F"/>
                </a:solidFill>
                <a:latin typeface="微软雅黑"/>
                <a:cs typeface="微软雅黑"/>
              </a:rPr>
              <a:t>货 </a:t>
            </a:r>
            <a:r>
              <a:rPr dirty="0" sz="1000" spc="-5">
                <a:solidFill>
                  <a:srgbClr val="5E666F"/>
                </a:solidFill>
                <a:latin typeface="微软雅黑"/>
                <a:cs typeface="微软雅黑"/>
              </a:rPr>
              <a:t> </a:t>
            </a:r>
            <a:r>
              <a:rPr dirty="0" sz="1000" spc="10">
                <a:solidFill>
                  <a:srgbClr val="5E666F"/>
                </a:solidFill>
                <a:latin typeface="微软雅黑"/>
                <a:cs typeface="微软雅黑"/>
              </a:rPr>
              <a:t>款”</a:t>
            </a:r>
            <a:r>
              <a:rPr dirty="0" sz="1000" spc="20">
                <a:solidFill>
                  <a:srgbClr val="5E666F"/>
                </a:solidFill>
                <a:latin typeface="微软雅黑"/>
                <a:cs typeface="微软雅黑"/>
              </a:rPr>
              <a:t> </a:t>
            </a:r>
            <a:r>
              <a:rPr dirty="0" sz="1000" spc="30">
                <a:solidFill>
                  <a:srgbClr val="5E666F"/>
                </a:solidFill>
                <a:latin typeface="微软雅黑"/>
                <a:cs typeface="微软雅黑"/>
              </a:rPr>
              <a:t>金融产品，服务集团下游物流公司</a:t>
            </a:r>
            <a:endParaRPr sz="1000">
              <a:latin typeface="微软雅黑"/>
              <a:cs typeface="微软雅黑"/>
            </a:endParaRPr>
          </a:p>
        </p:txBody>
      </p:sp>
      <p:sp>
        <p:nvSpPr>
          <p:cNvPr id="18" name="object 18"/>
          <p:cNvSpPr/>
          <p:nvPr/>
        </p:nvSpPr>
        <p:spPr>
          <a:xfrm>
            <a:off x="2414016" y="5789676"/>
            <a:ext cx="1610995" cy="273050"/>
          </a:xfrm>
          <a:custGeom>
            <a:avLst/>
            <a:gdLst/>
            <a:ahLst/>
            <a:cxnLst/>
            <a:rect l="l" t="t" r="r" b="b"/>
            <a:pathLst>
              <a:path w="1610995" h="273050">
                <a:moveTo>
                  <a:pt x="1565401" y="0"/>
                </a:moveTo>
                <a:lnTo>
                  <a:pt x="45465" y="0"/>
                </a:lnTo>
                <a:lnTo>
                  <a:pt x="27753" y="3573"/>
                </a:lnTo>
                <a:lnTo>
                  <a:pt x="13303" y="13317"/>
                </a:lnTo>
                <a:lnTo>
                  <a:pt x="3567" y="27769"/>
                </a:lnTo>
                <a:lnTo>
                  <a:pt x="0" y="45465"/>
                </a:lnTo>
                <a:lnTo>
                  <a:pt x="0" y="227330"/>
                </a:lnTo>
                <a:lnTo>
                  <a:pt x="3567" y="245026"/>
                </a:lnTo>
                <a:lnTo>
                  <a:pt x="13303" y="259478"/>
                </a:lnTo>
                <a:lnTo>
                  <a:pt x="27753" y="269222"/>
                </a:lnTo>
                <a:lnTo>
                  <a:pt x="45465" y="272796"/>
                </a:lnTo>
                <a:lnTo>
                  <a:pt x="1565401" y="272796"/>
                </a:lnTo>
                <a:lnTo>
                  <a:pt x="1583114" y="269222"/>
                </a:lnTo>
                <a:lnTo>
                  <a:pt x="1597564" y="259478"/>
                </a:lnTo>
                <a:lnTo>
                  <a:pt x="1607300" y="245026"/>
                </a:lnTo>
                <a:lnTo>
                  <a:pt x="1610868" y="227330"/>
                </a:lnTo>
                <a:lnTo>
                  <a:pt x="1610868" y="45465"/>
                </a:lnTo>
                <a:lnTo>
                  <a:pt x="1607300" y="27769"/>
                </a:lnTo>
                <a:lnTo>
                  <a:pt x="1597564" y="13317"/>
                </a:lnTo>
                <a:lnTo>
                  <a:pt x="1583114" y="3573"/>
                </a:lnTo>
                <a:lnTo>
                  <a:pt x="1565401" y="0"/>
                </a:lnTo>
                <a:close/>
              </a:path>
            </a:pathLst>
          </a:custGeom>
          <a:solidFill>
            <a:srgbClr val="9DD2E8"/>
          </a:solidFill>
        </p:spPr>
        <p:txBody>
          <a:bodyPr wrap="square" lIns="0" tIns="0" rIns="0" bIns="0" rtlCol="0"/>
          <a:lstStyle/>
          <a:p/>
        </p:txBody>
      </p:sp>
      <p:sp>
        <p:nvSpPr>
          <p:cNvPr id="19" name="object 19"/>
          <p:cNvSpPr/>
          <p:nvPr/>
        </p:nvSpPr>
        <p:spPr>
          <a:xfrm>
            <a:off x="659891" y="5434584"/>
            <a:ext cx="5120640" cy="288290"/>
          </a:xfrm>
          <a:custGeom>
            <a:avLst/>
            <a:gdLst/>
            <a:ahLst/>
            <a:cxnLst/>
            <a:rect l="l" t="t" r="r" b="b"/>
            <a:pathLst>
              <a:path w="5120640" h="288289">
                <a:moveTo>
                  <a:pt x="5072634" y="0"/>
                </a:moveTo>
                <a:lnTo>
                  <a:pt x="48006" y="0"/>
                </a:lnTo>
                <a:lnTo>
                  <a:pt x="29317" y="3768"/>
                </a:lnTo>
                <a:lnTo>
                  <a:pt x="14058" y="14049"/>
                </a:lnTo>
                <a:lnTo>
                  <a:pt x="3771" y="29307"/>
                </a:lnTo>
                <a:lnTo>
                  <a:pt x="0" y="48005"/>
                </a:lnTo>
                <a:lnTo>
                  <a:pt x="0" y="240029"/>
                </a:lnTo>
                <a:lnTo>
                  <a:pt x="3771" y="258712"/>
                </a:lnTo>
                <a:lnTo>
                  <a:pt x="14058" y="273972"/>
                </a:lnTo>
                <a:lnTo>
                  <a:pt x="29317" y="284262"/>
                </a:lnTo>
                <a:lnTo>
                  <a:pt x="48006" y="288035"/>
                </a:lnTo>
                <a:lnTo>
                  <a:pt x="5072634" y="288035"/>
                </a:lnTo>
                <a:lnTo>
                  <a:pt x="5091332" y="284262"/>
                </a:lnTo>
                <a:lnTo>
                  <a:pt x="5106590" y="273972"/>
                </a:lnTo>
                <a:lnTo>
                  <a:pt x="5116871" y="258712"/>
                </a:lnTo>
                <a:lnTo>
                  <a:pt x="5120640" y="240029"/>
                </a:lnTo>
                <a:lnTo>
                  <a:pt x="5120640" y="48005"/>
                </a:lnTo>
                <a:lnTo>
                  <a:pt x="5116871" y="29307"/>
                </a:lnTo>
                <a:lnTo>
                  <a:pt x="5106590" y="14049"/>
                </a:lnTo>
                <a:lnTo>
                  <a:pt x="5091332" y="3768"/>
                </a:lnTo>
                <a:lnTo>
                  <a:pt x="5072634" y="0"/>
                </a:lnTo>
                <a:close/>
              </a:path>
            </a:pathLst>
          </a:custGeom>
          <a:solidFill>
            <a:srgbClr val="62C2E3"/>
          </a:solidFill>
        </p:spPr>
        <p:txBody>
          <a:bodyPr wrap="square" lIns="0" tIns="0" rIns="0" bIns="0" rtlCol="0"/>
          <a:lstStyle/>
          <a:p/>
        </p:txBody>
      </p:sp>
      <p:sp>
        <p:nvSpPr>
          <p:cNvPr id="20" name="object 20"/>
          <p:cNvSpPr/>
          <p:nvPr/>
        </p:nvSpPr>
        <p:spPr>
          <a:xfrm>
            <a:off x="659891" y="5434584"/>
            <a:ext cx="5120640" cy="288290"/>
          </a:xfrm>
          <a:custGeom>
            <a:avLst/>
            <a:gdLst/>
            <a:ahLst/>
            <a:cxnLst/>
            <a:rect l="l" t="t" r="r" b="b"/>
            <a:pathLst>
              <a:path w="5120640" h="288289">
                <a:moveTo>
                  <a:pt x="0" y="48005"/>
                </a:moveTo>
                <a:lnTo>
                  <a:pt x="3771" y="29307"/>
                </a:lnTo>
                <a:lnTo>
                  <a:pt x="14058" y="14049"/>
                </a:lnTo>
                <a:lnTo>
                  <a:pt x="29317" y="3768"/>
                </a:lnTo>
                <a:lnTo>
                  <a:pt x="48006" y="0"/>
                </a:lnTo>
                <a:lnTo>
                  <a:pt x="5072634" y="0"/>
                </a:lnTo>
                <a:lnTo>
                  <a:pt x="5091332" y="3768"/>
                </a:lnTo>
                <a:lnTo>
                  <a:pt x="5106590" y="14049"/>
                </a:lnTo>
                <a:lnTo>
                  <a:pt x="5116871" y="29307"/>
                </a:lnTo>
                <a:lnTo>
                  <a:pt x="5120640" y="48005"/>
                </a:lnTo>
                <a:lnTo>
                  <a:pt x="5120640" y="240029"/>
                </a:lnTo>
                <a:lnTo>
                  <a:pt x="5116871" y="258712"/>
                </a:lnTo>
                <a:lnTo>
                  <a:pt x="5106590" y="273972"/>
                </a:lnTo>
                <a:lnTo>
                  <a:pt x="5091332" y="284262"/>
                </a:lnTo>
                <a:lnTo>
                  <a:pt x="5072634" y="288035"/>
                </a:lnTo>
                <a:lnTo>
                  <a:pt x="48006" y="288035"/>
                </a:lnTo>
                <a:lnTo>
                  <a:pt x="29317" y="284262"/>
                </a:lnTo>
                <a:lnTo>
                  <a:pt x="14058" y="273972"/>
                </a:lnTo>
                <a:lnTo>
                  <a:pt x="3771" y="258712"/>
                </a:lnTo>
                <a:lnTo>
                  <a:pt x="0" y="240029"/>
                </a:lnTo>
                <a:lnTo>
                  <a:pt x="0" y="48005"/>
                </a:lnTo>
                <a:close/>
              </a:path>
            </a:pathLst>
          </a:custGeom>
          <a:ln w="12191">
            <a:solidFill>
              <a:srgbClr val="62C2E3"/>
            </a:solidFill>
          </a:ln>
        </p:spPr>
        <p:txBody>
          <a:bodyPr wrap="square" lIns="0" tIns="0" rIns="0" bIns="0" rtlCol="0"/>
          <a:lstStyle/>
          <a:p/>
        </p:txBody>
      </p:sp>
      <p:sp>
        <p:nvSpPr>
          <p:cNvPr id="21" name="object 21"/>
          <p:cNvSpPr txBox="1"/>
          <p:nvPr/>
        </p:nvSpPr>
        <p:spPr>
          <a:xfrm>
            <a:off x="2493391" y="5468010"/>
            <a:ext cx="145224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微服务分布式架构</a:t>
            </a:r>
            <a:endParaRPr sz="1400">
              <a:latin typeface="微软雅黑"/>
              <a:cs typeface="微软雅黑"/>
            </a:endParaRPr>
          </a:p>
        </p:txBody>
      </p:sp>
      <p:sp>
        <p:nvSpPr>
          <p:cNvPr id="22" name="object 22"/>
          <p:cNvSpPr/>
          <p:nvPr/>
        </p:nvSpPr>
        <p:spPr>
          <a:xfrm>
            <a:off x="4125467" y="5789676"/>
            <a:ext cx="1610995" cy="273050"/>
          </a:xfrm>
          <a:custGeom>
            <a:avLst/>
            <a:gdLst/>
            <a:ahLst/>
            <a:cxnLst/>
            <a:rect l="l" t="t" r="r" b="b"/>
            <a:pathLst>
              <a:path w="1610995" h="273050">
                <a:moveTo>
                  <a:pt x="1565402" y="0"/>
                </a:moveTo>
                <a:lnTo>
                  <a:pt x="45466" y="0"/>
                </a:lnTo>
                <a:lnTo>
                  <a:pt x="27753" y="3573"/>
                </a:lnTo>
                <a:lnTo>
                  <a:pt x="13303" y="13317"/>
                </a:lnTo>
                <a:lnTo>
                  <a:pt x="3567" y="27769"/>
                </a:lnTo>
                <a:lnTo>
                  <a:pt x="0" y="45465"/>
                </a:lnTo>
                <a:lnTo>
                  <a:pt x="0" y="227330"/>
                </a:lnTo>
                <a:lnTo>
                  <a:pt x="3567" y="245026"/>
                </a:lnTo>
                <a:lnTo>
                  <a:pt x="13303" y="259478"/>
                </a:lnTo>
                <a:lnTo>
                  <a:pt x="27753" y="269222"/>
                </a:lnTo>
                <a:lnTo>
                  <a:pt x="45466" y="272796"/>
                </a:lnTo>
                <a:lnTo>
                  <a:pt x="1565402" y="272796"/>
                </a:lnTo>
                <a:lnTo>
                  <a:pt x="1583114" y="269222"/>
                </a:lnTo>
                <a:lnTo>
                  <a:pt x="1597564" y="259478"/>
                </a:lnTo>
                <a:lnTo>
                  <a:pt x="1607300" y="245026"/>
                </a:lnTo>
                <a:lnTo>
                  <a:pt x="1610868" y="227330"/>
                </a:lnTo>
                <a:lnTo>
                  <a:pt x="1610868" y="45465"/>
                </a:lnTo>
                <a:lnTo>
                  <a:pt x="1607300" y="27769"/>
                </a:lnTo>
                <a:lnTo>
                  <a:pt x="1597564" y="13317"/>
                </a:lnTo>
                <a:lnTo>
                  <a:pt x="1583114" y="3573"/>
                </a:lnTo>
                <a:lnTo>
                  <a:pt x="1565402" y="0"/>
                </a:lnTo>
                <a:close/>
              </a:path>
            </a:pathLst>
          </a:custGeom>
          <a:solidFill>
            <a:srgbClr val="9DD2E8"/>
          </a:solidFill>
        </p:spPr>
        <p:txBody>
          <a:bodyPr wrap="square" lIns="0" tIns="0" rIns="0" bIns="0" rtlCol="0"/>
          <a:lstStyle/>
          <a:p/>
        </p:txBody>
      </p:sp>
      <p:sp>
        <p:nvSpPr>
          <p:cNvPr id="23" name="object 23"/>
          <p:cNvSpPr/>
          <p:nvPr/>
        </p:nvSpPr>
        <p:spPr>
          <a:xfrm>
            <a:off x="702563" y="5789676"/>
            <a:ext cx="1610995" cy="273050"/>
          </a:xfrm>
          <a:custGeom>
            <a:avLst/>
            <a:gdLst/>
            <a:ahLst/>
            <a:cxnLst/>
            <a:rect l="l" t="t" r="r" b="b"/>
            <a:pathLst>
              <a:path w="1610995" h="273050">
                <a:moveTo>
                  <a:pt x="1565402" y="0"/>
                </a:moveTo>
                <a:lnTo>
                  <a:pt x="45465" y="0"/>
                </a:lnTo>
                <a:lnTo>
                  <a:pt x="27769" y="3573"/>
                </a:lnTo>
                <a:lnTo>
                  <a:pt x="13317" y="13317"/>
                </a:lnTo>
                <a:lnTo>
                  <a:pt x="3573" y="27769"/>
                </a:lnTo>
                <a:lnTo>
                  <a:pt x="0" y="45465"/>
                </a:lnTo>
                <a:lnTo>
                  <a:pt x="0" y="227330"/>
                </a:lnTo>
                <a:lnTo>
                  <a:pt x="3573" y="245026"/>
                </a:lnTo>
                <a:lnTo>
                  <a:pt x="13317" y="259478"/>
                </a:lnTo>
                <a:lnTo>
                  <a:pt x="27769" y="269222"/>
                </a:lnTo>
                <a:lnTo>
                  <a:pt x="45465" y="272796"/>
                </a:lnTo>
                <a:lnTo>
                  <a:pt x="1565402" y="272796"/>
                </a:lnTo>
                <a:lnTo>
                  <a:pt x="1583114" y="269222"/>
                </a:lnTo>
                <a:lnTo>
                  <a:pt x="1597564" y="259478"/>
                </a:lnTo>
                <a:lnTo>
                  <a:pt x="1607300" y="245026"/>
                </a:lnTo>
                <a:lnTo>
                  <a:pt x="1610868" y="227330"/>
                </a:lnTo>
                <a:lnTo>
                  <a:pt x="1610868" y="45465"/>
                </a:lnTo>
                <a:lnTo>
                  <a:pt x="1607300" y="27769"/>
                </a:lnTo>
                <a:lnTo>
                  <a:pt x="1597564" y="13317"/>
                </a:lnTo>
                <a:lnTo>
                  <a:pt x="1583114" y="3573"/>
                </a:lnTo>
                <a:lnTo>
                  <a:pt x="1565402" y="0"/>
                </a:lnTo>
                <a:close/>
              </a:path>
            </a:pathLst>
          </a:custGeom>
          <a:solidFill>
            <a:srgbClr val="9DD2E8"/>
          </a:solidFill>
        </p:spPr>
        <p:txBody>
          <a:bodyPr wrap="square" lIns="0" tIns="0" rIns="0" bIns="0" rtlCol="0"/>
          <a:lstStyle/>
          <a:p/>
        </p:txBody>
      </p:sp>
      <p:sp>
        <p:nvSpPr>
          <p:cNvPr id="24" name="object 24"/>
          <p:cNvSpPr txBox="1"/>
          <p:nvPr/>
        </p:nvSpPr>
        <p:spPr>
          <a:xfrm>
            <a:off x="2444623" y="5831128"/>
            <a:ext cx="1549400" cy="488950"/>
          </a:xfrm>
          <a:prstGeom prst="rect">
            <a:avLst/>
          </a:prstGeom>
        </p:spPr>
        <p:txBody>
          <a:bodyPr wrap="square" lIns="0" tIns="0" rIns="0" bIns="0" rtlCol="0" vert="horz">
            <a:spAutoFit/>
          </a:bodyPr>
          <a:lstStyle/>
          <a:p>
            <a:pPr algn="ctr">
              <a:lnSpc>
                <a:spcPct val="100000"/>
              </a:lnSpc>
            </a:pPr>
            <a:r>
              <a:rPr dirty="0" sz="1200">
                <a:solidFill>
                  <a:srgbClr val="F9F9F9"/>
                </a:solidFill>
                <a:latin typeface="Arial"/>
                <a:cs typeface="Arial"/>
              </a:rPr>
              <a:t>Hadoop</a:t>
            </a:r>
            <a:endParaRPr sz="1200">
              <a:latin typeface="Arial"/>
              <a:cs typeface="Arial"/>
            </a:endParaRPr>
          </a:p>
          <a:p>
            <a:pPr algn="ctr">
              <a:lnSpc>
                <a:spcPct val="100000"/>
              </a:lnSpc>
              <a:spcBef>
                <a:spcPts val="865"/>
              </a:spcBef>
            </a:pPr>
            <a:r>
              <a:rPr dirty="0" sz="1200">
                <a:solidFill>
                  <a:srgbClr val="4F5560"/>
                </a:solidFill>
                <a:latin typeface="微软雅黑"/>
                <a:cs typeface="微软雅黑"/>
              </a:rPr>
              <a:t>分布式存储及并行计算</a:t>
            </a:r>
            <a:endParaRPr sz="1200">
              <a:latin typeface="微软雅黑"/>
              <a:cs typeface="微软雅黑"/>
            </a:endParaRPr>
          </a:p>
        </p:txBody>
      </p:sp>
      <p:sp>
        <p:nvSpPr>
          <p:cNvPr id="25" name="object 25"/>
          <p:cNvSpPr txBox="1"/>
          <p:nvPr/>
        </p:nvSpPr>
        <p:spPr>
          <a:xfrm>
            <a:off x="4224654" y="5831128"/>
            <a:ext cx="1412875" cy="488950"/>
          </a:xfrm>
          <a:prstGeom prst="rect">
            <a:avLst/>
          </a:prstGeom>
        </p:spPr>
        <p:txBody>
          <a:bodyPr wrap="square" lIns="0" tIns="0" rIns="0" bIns="0" rtlCol="0" vert="horz">
            <a:spAutoFit/>
          </a:bodyPr>
          <a:lstStyle/>
          <a:p>
            <a:pPr algn="ctr">
              <a:lnSpc>
                <a:spcPct val="100000"/>
              </a:lnSpc>
            </a:pPr>
            <a:r>
              <a:rPr dirty="0" sz="1200" spc="-5">
                <a:solidFill>
                  <a:srgbClr val="F9F9F9"/>
                </a:solidFill>
                <a:latin typeface="Arial"/>
                <a:cs typeface="Arial"/>
              </a:rPr>
              <a:t>CE Compute</a:t>
            </a:r>
            <a:r>
              <a:rPr dirty="0" sz="1200" spc="-65">
                <a:solidFill>
                  <a:srgbClr val="F9F9F9"/>
                </a:solidFill>
                <a:latin typeface="Arial"/>
                <a:cs typeface="Arial"/>
              </a:rPr>
              <a:t> </a:t>
            </a:r>
            <a:r>
              <a:rPr dirty="0" sz="1200" spc="-5">
                <a:solidFill>
                  <a:srgbClr val="F9F9F9"/>
                </a:solidFill>
                <a:latin typeface="Arial"/>
                <a:cs typeface="Arial"/>
              </a:rPr>
              <a:t>Engine</a:t>
            </a:r>
            <a:endParaRPr sz="1200">
              <a:latin typeface="Arial"/>
              <a:cs typeface="Arial"/>
            </a:endParaRPr>
          </a:p>
          <a:p>
            <a:pPr algn="ctr" marR="4445">
              <a:lnSpc>
                <a:spcPct val="100000"/>
              </a:lnSpc>
              <a:spcBef>
                <a:spcPts val="865"/>
              </a:spcBef>
            </a:pPr>
            <a:r>
              <a:rPr dirty="0" sz="1200">
                <a:solidFill>
                  <a:srgbClr val="4F5560"/>
                </a:solidFill>
                <a:latin typeface="微软雅黑"/>
                <a:cs typeface="微软雅黑"/>
              </a:rPr>
              <a:t>计算决策引擎</a:t>
            </a:r>
            <a:endParaRPr sz="1200">
              <a:latin typeface="微软雅黑"/>
              <a:cs typeface="微软雅黑"/>
            </a:endParaRPr>
          </a:p>
        </p:txBody>
      </p:sp>
      <p:sp>
        <p:nvSpPr>
          <p:cNvPr id="26" name="object 26"/>
          <p:cNvSpPr txBox="1"/>
          <p:nvPr/>
        </p:nvSpPr>
        <p:spPr>
          <a:xfrm>
            <a:off x="1054404" y="5831128"/>
            <a:ext cx="906144" cy="488950"/>
          </a:xfrm>
          <a:prstGeom prst="rect">
            <a:avLst/>
          </a:prstGeom>
        </p:spPr>
        <p:txBody>
          <a:bodyPr wrap="square" lIns="0" tIns="0" rIns="0" bIns="0" rtlCol="0" vert="horz">
            <a:spAutoFit/>
          </a:bodyPr>
          <a:lstStyle/>
          <a:p>
            <a:pPr algn="ctr">
              <a:lnSpc>
                <a:spcPct val="100000"/>
              </a:lnSpc>
            </a:pPr>
            <a:r>
              <a:rPr dirty="0" sz="1200" spc="-5">
                <a:solidFill>
                  <a:srgbClr val="F9F9F9"/>
                </a:solidFill>
                <a:latin typeface="Arial"/>
                <a:cs typeface="Arial"/>
              </a:rPr>
              <a:t>Spring</a:t>
            </a:r>
            <a:r>
              <a:rPr dirty="0" sz="1200" spc="-80">
                <a:solidFill>
                  <a:srgbClr val="F9F9F9"/>
                </a:solidFill>
                <a:latin typeface="Arial"/>
                <a:cs typeface="Arial"/>
              </a:rPr>
              <a:t> </a:t>
            </a:r>
            <a:r>
              <a:rPr dirty="0" sz="1200" spc="-5">
                <a:solidFill>
                  <a:srgbClr val="F9F9F9"/>
                </a:solidFill>
                <a:latin typeface="Arial"/>
                <a:cs typeface="Arial"/>
              </a:rPr>
              <a:t>Cloud</a:t>
            </a:r>
            <a:endParaRPr sz="1200">
              <a:latin typeface="Arial"/>
              <a:cs typeface="Arial"/>
            </a:endParaRPr>
          </a:p>
          <a:p>
            <a:pPr algn="ctr" marL="1905">
              <a:lnSpc>
                <a:spcPct val="100000"/>
              </a:lnSpc>
              <a:spcBef>
                <a:spcPts val="865"/>
              </a:spcBef>
            </a:pPr>
            <a:r>
              <a:rPr dirty="0" sz="1200">
                <a:solidFill>
                  <a:srgbClr val="4F5560"/>
                </a:solidFill>
                <a:latin typeface="微软雅黑"/>
                <a:cs typeface="微软雅黑"/>
              </a:rPr>
              <a:t>微服务</a:t>
            </a:r>
            <a:endParaRPr sz="1200">
              <a:latin typeface="微软雅黑"/>
              <a:cs typeface="微软雅黑"/>
            </a:endParaRPr>
          </a:p>
        </p:txBody>
      </p:sp>
      <p:sp>
        <p:nvSpPr>
          <p:cNvPr id="27" name="object 27"/>
          <p:cNvSpPr/>
          <p:nvPr/>
        </p:nvSpPr>
        <p:spPr>
          <a:xfrm>
            <a:off x="659891" y="5462015"/>
            <a:ext cx="5120640" cy="882650"/>
          </a:xfrm>
          <a:custGeom>
            <a:avLst/>
            <a:gdLst/>
            <a:ahLst/>
            <a:cxnLst/>
            <a:rect l="l" t="t" r="r" b="b"/>
            <a:pathLst>
              <a:path w="5120640" h="882650">
                <a:moveTo>
                  <a:pt x="0" y="48260"/>
                </a:moveTo>
                <a:lnTo>
                  <a:pt x="3796" y="29467"/>
                </a:lnTo>
                <a:lnTo>
                  <a:pt x="14147" y="14128"/>
                </a:lnTo>
                <a:lnTo>
                  <a:pt x="29500" y="3790"/>
                </a:lnTo>
                <a:lnTo>
                  <a:pt x="48298" y="0"/>
                </a:lnTo>
                <a:lnTo>
                  <a:pt x="5072380" y="0"/>
                </a:lnTo>
                <a:lnTo>
                  <a:pt x="5091172" y="3790"/>
                </a:lnTo>
                <a:lnTo>
                  <a:pt x="5106511" y="14128"/>
                </a:lnTo>
                <a:lnTo>
                  <a:pt x="5116849" y="29467"/>
                </a:lnTo>
                <a:lnTo>
                  <a:pt x="5120640" y="48260"/>
                </a:lnTo>
                <a:lnTo>
                  <a:pt x="5120640" y="834097"/>
                </a:lnTo>
                <a:lnTo>
                  <a:pt x="5116849" y="852895"/>
                </a:lnTo>
                <a:lnTo>
                  <a:pt x="5106511" y="868248"/>
                </a:lnTo>
                <a:lnTo>
                  <a:pt x="5091172" y="878599"/>
                </a:lnTo>
                <a:lnTo>
                  <a:pt x="5072380" y="882396"/>
                </a:lnTo>
                <a:lnTo>
                  <a:pt x="48298" y="882396"/>
                </a:lnTo>
                <a:lnTo>
                  <a:pt x="29500" y="878599"/>
                </a:lnTo>
                <a:lnTo>
                  <a:pt x="14147" y="868248"/>
                </a:lnTo>
                <a:lnTo>
                  <a:pt x="3796" y="852895"/>
                </a:lnTo>
                <a:lnTo>
                  <a:pt x="0" y="834097"/>
                </a:lnTo>
                <a:lnTo>
                  <a:pt x="0" y="48260"/>
                </a:lnTo>
                <a:close/>
              </a:path>
            </a:pathLst>
          </a:custGeom>
          <a:ln w="12192">
            <a:solidFill>
              <a:srgbClr val="62C2E3"/>
            </a:solidFill>
            <a:prstDash val="dash"/>
          </a:ln>
        </p:spPr>
        <p:txBody>
          <a:bodyPr wrap="square" lIns="0" tIns="0" rIns="0" bIns="0" rtlCol="0"/>
          <a:lstStyle/>
          <a:p/>
        </p:txBody>
      </p:sp>
      <p:sp>
        <p:nvSpPr>
          <p:cNvPr id="28" name="object 28"/>
          <p:cNvSpPr txBox="1"/>
          <p:nvPr/>
        </p:nvSpPr>
        <p:spPr>
          <a:xfrm>
            <a:off x="1922779" y="3028188"/>
            <a:ext cx="4826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客户端</a:t>
            </a:r>
            <a:endParaRPr sz="1200">
              <a:latin typeface="微软雅黑"/>
              <a:cs typeface="微软雅黑"/>
            </a:endParaRPr>
          </a:p>
        </p:txBody>
      </p:sp>
      <p:sp>
        <p:nvSpPr>
          <p:cNvPr id="29" name="object 29"/>
          <p:cNvSpPr txBox="1"/>
          <p:nvPr/>
        </p:nvSpPr>
        <p:spPr>
          <a:xfrm>
            <a:off x="2902076" y="3025394"/>
            <a:ext cx="6350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支付机构</a:t>
            </a:r>
            <a:endParaRPr sz="1200">
              <a:latin typeface="微软雅黑"/>
              <a:cs typeface="微软雅黑"/>
            </a:endParaRPr>
          </a:p>
        </p:txBody>
      </p:sp>
      <p:sp>
        <p:nvSpPr>
          <p:cNvPr id="30" name="object 30"/>
          <p:cNvSpPr txBox="1"/>
          <p:nvPr/>
        </p:nvSpPr>
        <p:spPr>
          <a:xfrm>
            <a:off x="5012563" y="3022346"/>
            <a:ext cx="635000" cy="195580"/>
          </a:xfrm>
          <a:prstGeom prst="rect">
            <a:avLst/>
          </a:prstGeom>
        </p:spPr>
        <p:txBody>
          <a:bodyPr wrap="square" lIns="0" tIns="0" rIns="0" bIns="0" rtlCol="0" vert="horz">
            <a:spAutoFit/>
          </a:bodyPr>
          <a:lstStyle/>
          <a:p>
            <a:pPr marL="12700">
              <a:lnSpc>
                <a:spcPct val="100000"/>
              </a:lnSpc>
            </a:pPr>
            <a:r>
              <a:rPr dirty="0" sz="1200" spc="-5">
                <a:solidFill>
                  <a:srgbClr val="4F5560"/>
                </a:solidFill>
                <a:latin typeface="微软雅黑"/>
                <a:cs typeface="微软雅黑"/>
              </a:rPr>
              <a:t>其他机构</a:t>
            </a:r>
            <a:endParaRPr sz="1200">
              <a:latin typeface="微软雅黑"/>
              <a:cs typeface="微软雅黑"/>
            </a:endParaRPr>
          </a:p>
        </p:txBody>
      </p:sp>
      <p:sp>
        <p:nvSpPr>
          <p:cNvPr id="31" name="object 31"/>
          <p:cNvSpPr txBox="1"/>
          <p:nvPr/>
        </p:nvSpPr>
        <p:spPr>
          <a:xfrm>
            <a:off x="867257" y="3030601"/>
            <a:ext cx="4826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资金方</a:t>
            </a:r>
            <a:endParaRPr sz="1200">
              <a:latin typeface="微软雅黑"/>
              <a:cs typeface="微软雅黑"/>
            </a:endParaRPr>
          </a:p>
        </p:txBody>
      </p:sp>
      <p:sp>
        <p:nvSpPr>
          <p:cNvPr id="32" name="object 32"/>
          <p:cNvSpPr txBox="1"/>
          <p:nvPr/>
        </p:nvSpPr>
        <p:spPr>
          <a:xfrm>
            <a:off x="3957065" y="3033648"/>
            <a:ext cx="6350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征信机构</a:t>
            </a:r>
            <a:endParaRPr sz="1200">
              <a:latin typeface="微软雅黑"/>
              <a:cs typeface="微软雅黑"/>
            </a:endParaRPr>
          </a:p>
        </p:txBody>
      </p:sp>
      <p:sp>
        <p:nvSpPr>
          <p:cNvPr id="33" name="object 33"/>
          <p:cNvSpPr/>
          <p:nvPr/>
        </p:nvSpPr>
        <p:spPr>
          <a:xfrm>
            <a:off x="784859" y="2308860"/>
            <a:ext cx="647700" cy="647700"/>
          </a:xfrm>
          <a:custGeom>
            <a:avLst/>
            <a:gdLst/>
            <a:ahLst/>
            <a:cxnLst/>
            <a:rect l="l" t="t" r="r" b="b"/>
            <a:pathLst>
              <a:path w="647700" h="647700">
                <a:moveTo>
                  <a:pt x="0" y="323850"/>
                </a:moveTo>
                <a:lnTo>
                  <a:pt x="3511" y="276003"/>
                </a:lnTo>
                <a:lnTo>
                  <a:pt x="13711" y="230332"/>
                </a:lnTo>
                <a:lnTo>
                  <a:pt x="30099" y="187340"/>
                </a:lnTo>
                <a:lnTo>
                  <a:pt x="52175" y="147528"/>
                </a:lnTo>
                <a:lnTo>
                  <a:pt x="79436" y="111397"/>
                </a:lnTo>
                <a:lnTo>
                  <a:pt x="111381" y="79448"/>
                </a:lnTo>
                <a:lnTo>
                  <a:pt x="147511" y="52184"/>
                </a:lnTo>
                <a:lnTo>
                  <a:pt x="187324" y="30106"/>
                </a:lnTo>
                <a:lnTo>
                  <a:pt x="230319" y="13714"/>
                </a:lnTo>
                <a:lnTo>
                  <a:pt x="275994" y="3512"/>
                </a:lnTo>
                <a:lnTo>
                  <a:pt x="323850" y="0"/>
                </a:lnTo>
                <a:lnTo>
                  <a:pt x="371696" y="3512"/>
                </a:lnTo>
                <a:lnTo>
                  <a:pt x="417367" y="13714"/>
                </a:lnTo>
                <a:lnTo>
                  <a:pt x="460359" y="30106"/>
                </a:lnTo>
                <a:lnTo>
                  <a:pt x="500171" y="52184"/>
                </a:lnTo>
                <a:lnTo>
                  <a:pt x="536302" y="79448"/>
                </a:lnTo>
                <a:lnTo>
                  <a:pt x="568251" y="111397"/>
                </a:lnTo>
                <a:lnTo>
                  <a:pt x="595515" y="147528"/>
                </a:lnTo>
                <a:lnTo>
                  <a:pt x="617593" y="187340"/>
                </a:lnTo>
                <a:lnTo>
                  <a:pt x="633985" y="230332"/>
                </a:lnTo>
                <a:lnTo>
                  <a:pt x="644187" y="276003"/>
                </a:lnTo>
                <a:lnTo>
                  <a:pt x="647700" y="323850"/>
                </a:lnTo>
                <a:lnTo>
                  <a:pt x="644187" y="371696"/>
                </a:lnTo>
                <a:lnTo>
                  <a:pt x="633985" y="417367"/>
                </a:lnTo>
                <a:lnTo>
                  <a:pt x="617593" y="460359"/>
                </a:lnTo>
                <a:lnTo>
                  <a:pt x="595515" y="500171"/>
                </a:lnTo>
                <a:lnTo>
                  <a:pt x="568251" y="536302"/>
                </a:lnTo>
                <a:lnTo>
                  <a:pt x="536302" y="568251"/>
                </a:lnTo>
                <a:lnTo>
                  <a:pt x="500171" y="595515"/>
                </a:lnTo>
                <a:lnTo>
                  <a:pt x="460359" y="617593"/>
                </a:lnTo>
                <a:lnTo>
                  <a:pt x="417367" y="633985"/>
                </a:lnTo>
                <a:lnTo>
                  <a:pt x="371696" y="644187"/>
                </a:lnTo>
                <a:lnTo>
                  <a:pt x="323850" y="647700"/>
                </a:lnTo>
                <a:lnTo>
                  <a:pt x="275994" y="644187"/>
                </a:lnTo>
                <a:lnTo>
                  <a:pt x="230319" y="633985"/>
                </a:lnTo>
                <a:lnTo>
                  <a:pt x="187324" y="617593"/>
                </a:lnTo>
                <a:lnTo>
                  <a:pt x="147511" y="595515"/>
                </a:lnTo>
                <a:lnTo>
                  <a:pt x="111381" y="568251"/>
                </a:lnTo>
                <a:lnTo>
                  <a:pt x="79436" y="536302"/>
                </a:lnTo>
                <a:lnTo>
                  <a:pt x="52175" y="500171"/>
                </a:lnTo>
                <a:lnTo>
                  <a:pt x="30099" y="460359"/>
                </a:lnTo>
                <a:lnTo>
                  <a:pt x="13711" y="417367"/>
                </a:lnTo>
                <a:lnTo>
                  <a:pt x="3511" y="371696"/>
                </a:lnTo>
                <a:lnTo>
                  <a:pt x="0" y="323850"/>
                </a:lnTo>
                <a:close/>
              </a:path>
            </a:pathLst>
          </a:custGeom>
          <a:ln w="12192">
            <a:solidFill>
              <a:srgbClr val="F78B21"/>
            </a:solidFill>
          </a:ln>
        </p:spPr>
        <p:txBody>
          <a:bodyPr wrap="square" lIns="0" tIns="0" rIns="0" bIns="0" rtlCol="0"/>
          <a:lstStyle/>
          <a:p/>
        </p:txBody>
      </p:sp>
      <p:sp>
        <p:nvSpPr>
          <p:cNvPr id="34" name="object 34"/>
          <p:cNvSpPr/>
          <p:nvPr/>
        </p:nvSpPr>
        <p:spPr>
          <a:xfrm>
            <a:off x="1839467" y="2308860"/>
            <a:ext cx="647700" cy="647700"/>
          </a:xfrm>
          <a:custGeom>
            <a:avLst/>
            <a:gdLst/>
            <a:ahLst/>
            <a:cxnLst/>
            <a:rect l="l" t="t" r="r" b="b"/>
            <a:pathLst>
              <a:path w="647700" h="647700">
                <a:moveTo>
                  <a:pt x="0" y="323850"/>
                </a:moveTo>
                <a:lnTo>
                  <a:pt x="3512" y="276003"/>
                </a:lnTo>
                <a:lnTo>
                  <a:pt x="13714" y="230332"/>
                </a:lnTo>
                <a:lnTo>
                  <a:pt x="30106" y="187340"/>
                </a:lnTo>
                <a:lnTo>
                  <a:pt x="52184" y="147528"/>
                </a:lnTo>
                <a:lnTo>
                  <a:pt x="79448" y="111397"/>
                </a:lnTo>
                <a:lnTo>
                  <a:pt x="111397" y="79448"/>
                </a:lnTo>
                <a:lnTo>
                  <a:pt x="147528" y="52184"/>
                </a:lnTo>
                <a:lnTo>
                  <a:pt x="187340" y="30106"/>
                </a:lnTo>
                <a:lnTo>
                  <a:pt x="230332" y="13714"/>
                </a:lnTo>
                <a:lnTo>
                  <a:pt x="276003" y="3512"/>
                </a:lnTo>
                <a:lnTo>
                  <a:pt x="323850" y="0"/>
                </a:lnTo>
                <a:lnTo>
                  <a:pt x="371696" y="3512"/>
                </a:lnTo>
                <a:lnTo>
                  <a:pt x="417367" y="13714"/>
                </a:lnTo>
                <a:lnTo>
                  <a:pt x="460359" y="30106"/>
                </a:lnTo>
                <a:lnTo>
                  <a:pt x="500171" y="52184"/>
                </a:lnTo>
                <a:lnTo>
                  <a:pt x="536302" y="79448"/>
                </a:lnTo>
                <a:lnTo>
                  <a:pt x="568251" y="111397"/>
                </a:lnTo>
                <a:lnTo>
                  <a:pt x="595515" y="147528"/>
                </a:lnTo>
                <a:lnTo>
                  <a:pt x="617593" y="187340"/>
                </a:lnTo>
                <a:lnTo>
                  <a:pt x="633985" y="230332"/>
                </a:lnTo>
                <a:lnTo>
                  <a:pt x="644187" y="276003"/>
                </a:lnTo>
                <a:lnTo>
                  <a:pt x="647700" y="323850"/>
                </a:lnTo>
                <a:lnTo>
                  <a:pt x="644187" y="371696"/>
                </a:lnTo>
                <a:lnTo>
                  <a:pt x="633985" y="417367"/>
                </a:lnTo>
                <a:lnTo>
                  <a:pt x="617593" y="460359"/>
                </a:lnTo>
                <a:lnTo>
                  <a:pt x="595515" y="500171"/>
                </a:lnTo>
                <a:lnTo>
                  <a:pt x="568251" y="536302"/>
                </a:lnTo>
                <a:lnTo>
                  <a:pt x="536302" y="568251"/>
                </a:lnTo>
                <a:lnTo>
                  <a:pt x="500171" y="595515"/>
                </a:lnTo>
                <a:lnTo>
                  <a:pt x="460359" y="617593"/>
                </a:lnTo>
                <a:lnTo>
                  <a:pt x="417367" y="633985"/>
                </a:lnTo>
                <a:lnTo>
                  <a:pt x="371696" y="644187"/>
                </a:lnTo>
                <a:lnTo>
                  <a:pt x="323850" y="647700"/>
                </a:lnTo>
                <a:lnTo>
                  <a:pt x="276003" y="644187"/>
                </a:lnTo>
                <a:lnTo>
                  <a:pt x="230332" y="633985"/>
                </a:lnTo>
                <a:lnTo>
                  <a:pt x="187340" y="617593"/>
                </a:lnTo>
                <a:lnTo>
                  <a:pt x="147528" y="595515"/>
                </a:lnTo>
                <a:lnTo>
                  <a:pt x="111397" y="568251"/>
                </a:lnTo>
                <a:lnTo>
                  <a:pt x="79448" y="536302"/>
                </a:lnTo>
                <a:lnTo>
                  <a:pt x="52184" y="500171"/>
                </a:lnTo>
                <a:lnTo>
                  <a:pt x="30106" y="460359"/>
                </a:lnTo>
                <a:lnTo>
                  <a:pt x="13714" y="417367"/>
                </a:lnTo>
                <a:lnTo>
                  <a:pt x="3512" y="371696"/>
                </a:lnTo>
                <a:lnTo>
                  <a:pt x="0" y="323850"/>
                </a:lnTo>
                <a:close/>
              </a:path>
            </a:pathLst>
          </a:custGeom>
          <a:ln w="12192">
            <a:solidFill>
              <a:srgbClr val="F78B21"/>
            </a:solidFill>
          </a:ln>
        </p:spPr>
        <p:txBody>
          <a:bodyPr wrap="square" lIns="0" tIns="0" rIns="0" bIns="0" rtlCol="0"/>
          <a:lstStyle/>
          <a:p/>
        </p:txBody>
      </p:sp>
      <p:sp>
        <p:nvSpPr>
          <p:cNvPr id="35" name="object 35"/>
          <p:cNvSpPr/>
          <p:nvPr/>
        </p:nvSpPr>
        <p:spPr>
          <a:xfrm>
            <a:off x="2895600" y="2308860"/>
            <a:ext cx="647700" cy="647700"/>
          </a:xfrm>
          <a:custGeom>
            <a:avLst/>
            <a:gdLst/>
            <a:ahLst/>
            <a:cxnLst/>
            <a:rect l="l" t="t" r="r" b="b"/>
            <a:pathLst>
              <a:path w="647700" h="647700">
                <a:moveTo>
                  <a:pt x="0" y="323850"/>
                </a:moveTo>
                <a:lnTo>
                  <a:pt x="3512" y="276003"/>
                </a:lnTo>
                <a:lnTo>
                  <a:pt x="13714" y="230332"/>
                </a:lnTo>
                <a:lnTo>
                  <a:pt x="30106" y="187340"/>
                </a:lnTo>
                <a:lnTo>
                  <a:pt x="52184" y="147528"/>
                </a:lnTo>
                <a:lnTo>
                  <a:pt x="79448" y="111397"/>
                </a:lnTo>
                <a:lnTo>
                  <a:pt x="111397" y="79448"/>
                </a:lnTo>
                <a:lnTo>
                  <a:pt x="147528" y="52184"/>
                </a:lnTo>
                <a:lnTo>
                  <a:pt x="187340" y="30106"/>
                </a:lnTo>
                <a:lnTo>
                  <a:pt x="230332" y="13714"/>
                </a:lnTo>
                <a:lnTo>
                  <a:pt x="276003" y="3512"/>
                </a:lnTo>
                <a:lnTo>
                  <a:pt x="323850" y="0"/>
                </a:lnTo>
                <a:lnTo>
                  <a:pt x="371696" y="3512"/>
                </a:lnTo>
                <a:lnTo>
                  <a:pt x="417367" y="13714"/>
                </a:lnTo>
                <a:lnTo>
                  <a:pt x="460359" y="30106"/>
                </a:lnTo>
                <a:lnTo>
                  <a:pt x="500171" y="52184"/>
                </a:lnTo>
                <a:lnTo>
                  <a:pt x="536302" y="79448"/>
                </a:lnTo>
                <a:lnTo>
                  <a:pt x="568251" y="111397"/>
                </a:lnTo>
                <a:lnTo>
                  <a:pt x="595515" y="147528"/>
                </a:lnTo>
                <a:lnTo>
                  <a:pt x="617593" y="187340"/>
                </a:lnTo>
                <a:lnTo>
                  <a:pt x="633985" y="230332"/>
                </a:lnTo>
                <a:lnTo>
                  <a:pt x="644187" y="276003"/>
                </a:lnTo>
                <a:lnTo>
                  <a:pt x="647700" y="323850"/>
                </a:lnTo>
                <a:lnTo>
                  <a:pt x="644187" y="371696"/>
                </a:lnTo>
                <a:lnTo>
                  <a:pt x="633985" y="417367"/>
                </a:lnTo>
                <a:lnTo>
                  <a:pt x="617593" y="460359"/>
                </a:lnTo>
                <a:lnTo>
                  <a:pt x="595515" y="500171"/>
                </a:lnTo>
                <a:lnTo>
                  <a:pt x="568251" y="536302"/>
                </a:lnTo>
                <a:lnTo>
                  <a:pt x="536302" y="568251"/>
                </a:lnTo>
                <a:lnTo>
                  <a:pt x="500171" y="595515"/>
                </a:lnTo>
                <a:lnTo>
                  <a:pt x="460359" y="617593"/>
                </a:lnTo>
                <a:lnTo>
                  <a:pt x="417367" y="633985"/>
                </a:lnTo>
                <a:lnTo>
                  <a:pt x="371696" y="644187"/>
                </a:lnTo>
                <a:lnTo>
                  <a:pt x="323850" y="647700"/>
                </a:lnTo>
                <a:lnTo>
                  <a:pt x="276003" y="644187"/>
                </a:lnTo>
                <a:lnTo>
                  <a:pt x="230332" y="633985"/>
                </a:lnTo>
                <a:lnTo>
                  <a:pt x="187340" y="617593"/>
                </a:lnTo>
                <a:lnTo>
                  <a:pt x="147528" y="595515"/>
                </a:lnTo>
                <a:lnTo>
                  <a:pt x="111397" y="568251"/>
                </a:lnTo>
                <a:lnTo>
                  <a:pt x="79448" y="536302"/>
                </a:lnTo>
                <a:lnTo>
                  <a:pt x="52184" y="500171"/>
                </a:lnTo>
                <a:lnTo>
                  <a:pt x="30106" y="460359"/>
                </a:lnTo>
                <a:lnTo>
                  <a:pt x="13714" y="417367"/>
                </a:lnTo>
                <a:lnTo>
                  <a:pt x="3512" y="371696"/>
                </a:lnTo>
                <a:lnTo>
                  <a:pt x="0" y="323850"/>
                </a:lnTo>
                <a:close/>
              </a:path>
            </a:pathLst>
          </a:custGeom>
          <a:ln w="12192">
            <a:solidFill>
              <a:srgbClr val="F78B21"/>
            </a:solidFill>
          </a:ln>
        </p:spPr>
        <p:txBody>
          <a:bodyPr wrap="square" lIns="0" tIns="0" rIns="0" bIns="0" rtlCol="0"/>
          <a:lstStyle/>
          <a:p/>
        </p:txBody>
      </p:sp>
      <p:sp>
        <p:nvSpPr>
          <p:cNvPr id="36" name="object 36"/>
          <p:cNvSpPr/>
          <p:nvPr/>
        </p:nvSpPr>
        <p:spPr>
          <a:xfrm>
            <a:off x="3950208" y="2310383"/>
            <a:ext cx="649605" cy="649605"/>
          </a:xfrm>
          <a:custGeom>
            <a:avLst/>
            <a:gdLst/>
            <a:ahLst/>
            <a:cxnLst/>
            <a:rect l="l" t="t" r="r" b="b"/>
            <a:pathLst>
              <a:path w="649604" h="649605">
                <a:moveTo>
                  <a:pt x="0" y="324612"/>
                </a:moveTo>
                <a:lnTo>
                  <a:pt x="3518" y="276632"/>
                </a:lnTo>
                <a:lnTo>
                  <a:pt x="13740" y="230843"/>
                </a:lnTo>
                <a:lnTo>
                  <a:pt x="30162" y="187743"/>
                </a:lnTo>
                <a:lnTo>
                  <a:pt x="52285" y="147837"/>
                </a:lnTo>
                <a:lnTo>
                  <a:pt x="79606" y="111624"/>
                </a:lnTo>
                <a:lnTo>
                  <a:pt x="111624" y="79606"/>
                </a:lnTo>
                <a:lnTo>
                  <a:pt x="147837" y="52285"/>
                </a:lnTo>
                <a:lnTo>
                  <a:pt x="187743" y="30162"/>
                </a:lnTo>
                <a:lnTo>
                  <a:pt x="230843" y="13740"/>
                </a:lnTo>
                <a:lnTo>
                  <a:pt x="276632" y="3518"/>
                </a:lnTo>
                <a:lnTo>
                  <a:pt x="324612" y="0"/>
                </a:lnTo>
                <a:lnTo>
                  <a:pt x="372591" y="3518"/>
                </a:lnTo>
                <a:lnTo>
                  <a:pt x="418380" y="13740"/>
                </a:lnTo>
                <a:lnTo>
                  <a:pt x="461480" y="30162"/>
                </a:lnTo>
                <a:lnTo>
                  <a:pt x="501386" y="52285"/>
                </a:lnTo>
                <a:lnTo>
                  <a:pt x="537599" y="79606"/>
                </a:lnTo>
                <a:lnTo>
                  <a:pt x="569617" y="111624"/>
                </a:lnTo>
                <a:lnTo>
                  <a:pt x="596938" y="147837"/>
                </a:lnTo>
                <a:lnTo>
                  <a:pt x="619061" y="187743"/>
                </a:lnTo>
                <a:lnTo>
                  <a:pt x="635483" y="230843"/>
                </a:lnTo>
                <a:lnTo>
                  <a:pt x="645705" y="276632"/>
                </a:lnTo>
                <a:lnTo>
                  <a:pt x="649224" y="324612"/>
                </a:lnTo>
                <a:lnTo>
                  <a:pt x="645705" y="372591"/>
                </a:lnTo>
                <a:lnTo>
                  <a:pt x="635483" y="418380"/>
                </a:lnTo>
                <a:lnTo>
                  <a:pt x="619061" y="461480"/>
                </a:lnTo>
                <a:lnTo>
                  <a:pt x="596938" y="501386"/>
                </a:lnTo>
                <a:lnTo>
                  <a:pt x="569617" y="537599"/>
                </a:lnTo>
                <a:lnTo>
                  <a:pt x="537599" y="569617"/>
                </a:lnTo>
                <a:lnTo>
                  <a:pt x="501386" y="596938"/>
                </a:lnTo>
                <a:lnTo>
                  <a:pt x="461480" y="619061"/>
                </a:lnTo>
                <a:lnTo>
                  <a:pt x="418380" y="635483"/>
                </a:lnTo>
                <a:lnTo>
                  <a:pt x="372591" y="645705"/>
                </a:lnTo>
                <a:lnTo>
                  <a:pt x="324612" y="649224"/>
                </a:lnTo>
                <a:lnTo>
                  <a:pt x="276632" y="645705"/>
                </a:lnTo>
                <a:lnTo>
                  <a:pt x="230843" y="635483"/>
                </a:lnTo>
                <a:lnTo>
                  <a:pt x="187743" y="619061"/>
                </a:lnTo>
                <a:lnTo>
                  <a:pt x="147837" y="596938"/>
                </a:lnTo>
                <a:lnTo>
                  <a:pt x="111624" y="569617"/>
                </a:lnTo>
                <a:lnTo>
                  <a:pt x="79606" y="537599"/>
                </a:lnTo>
                <a:lnTo>
                  <a:pt x="52285" y="501386"/>
                </a:lnTo>
                <a:lnTo>
                  <a:pt x="30162" y="461480"/>
                </a:lnTo>
                <a:lnTo>
                  <a:pt x="13740" y="418380"/>
                </a:lnTo>
                <a:lnTo>
                  <a:pt x="3518" y="372591"/>
                </a:lnTo>
                <a:lnTo>
                  <a:pt x="0" y="324612"/>
                </a:lnTo>
                <a:close/>
              </a:path>
            </a:pathLst>
          </a:custGeom>
          <a:ln w="12192">
            <a:solidFill>
              <a:srgbClr val="F78B21"/>
            </a:solidFill>
          </a:ln>
        </p:spPr>
        <p:txBody>
          <a:bodyPr wrap="square" lIns="0" tIns="0" rIns="0" bIns="0" rtlCol="0"/>
          <a:lstStyle/>
          <a:p/>
        </p:txBody>
      </p:sp>
      <p:sp>
        <p:nvSpPr>
          <p:cNvPr id="37" name="object 37"/>
          <p:cNvSpPr/>
          <p:nvPr/>
        </p:nvSpPr>
        <p:spPr>
          <a:xfrm>
            <a:off x="5006340" y="2310383"/>
            <a:ext cx="647700" cy="649605"/>
          </a:xfrm>
          <a:custGeom>
            <a:avLst/>
            <a:gdLst/>
            <a:ahLst/>
            <a:cxnLst/>
            <a:rect l="l" t="t" r="r" b="b"/>
            <a:pathLst>
              <a:path w="647700" h="649605">
                <a:moveTo>
                  <a:pt x="0" y="324612"/>
                </a:moveTo>
                <a:lnTo>
                  <a:pt x="3512" y="276632"/>
                </a:lnTo>
                <a:lnTo>
                  <a:pt x="13714" y="230843"/>
                </a:lnTo>
                <a:lnTo>
                  <a:pt x="30106" y="187743"/>
                </a:lnTo>
                <a:lnTo>
                  <a:pt x="52184" y="147837"/>
                </a:lnTo>
                <a:lnTo>
                  <a:pt x="79448" y="111624"/>
                </a:lnTo>
                <a:lnTo>
                  <a:pt x="111397" y="79606"/>
                </a:lnTo>
                <a:lnTo>
                  <a:pt x="147528" y="52285"/>
                </a:lnTo>
                <a:lnTo>
                  <a:pt x="187340" y="30162"/>
                </a:lnTo>
                <a:lnTo>
                  <a:pt x="230332" y="13740"/>
                </a:lnTo>
                <a:lnTo>
                  <a:pt x="276003" y="3518"/>
                </a:lnTo>
                <a:lnTo>
                  <a:pt x="323850" y="0"/>
                </a:lnTo>
                <a:lnTo>
                  <a:pt x="371696" y="3518"/>
                </a:lnTo>
                <a:lnTo>
                  <a:pt x="417367" y="13740"/>
                </a:lnTo>
                <a:lnTo>
                  <a:pt x="460359" y="30162"/>
                </a:lnTo>
                <a:lnTo>
                  <a:pt x="500171" y="52285"/>
                </a:lnTo>
                <a:lnTo>
                  <a:pt x="536302" y="79606"/>
                </a:lnTo>
                <a:lnTo>
                  <a:pt x="568251" y="111624"/>
                </a:lnTo>
                <a:lnTo>
                  <a:pt x="595515" y="147837"/>
                </a:lnTo>
                <a:lnTo>
                  <a:pt x="617593" y="187743"/>
                </a:lnTo>
                <a:lnTo>
                  <a:pt x="633985" y="230843"/>
                </a:lnTo>
                <a:lnTo>
                  <a:pt x="644187" y="276632"/>
                </a:lnTo>
                <a:lnTo>
                  <a:pt x="647700" y="324612"/>
                </a:lnTo>
                <a:lnTo>
                  <a:pt x="644187" y="372591"/>
                </a:lnTo>
                <a:lnTo>
                  <a:pt x="633985" y="418380"/>
                </a:lnTo>
                <a:lnTo>
                  <a:pt x="617593" y="461480"/>
                </a:lnTo>
                <a:lnTo>
                  <a:pt x="595515" y="501386"/>
                </a:lnTo>
                <a:lnTo>
                  <a:pt x="568251" y="537599"/>
                </a:lnTo>
                <a:lnTo>
                  <a:pt x="536302" y="569617"/>
                </a:lnTo>
                <a:lnTo>
                  <a:pt x="500171" y="596938"/>
                </a:lnTo>
                <a:lnTo>
                  <a:pt x="460359" y="619061"/>
                </a:lnTo>
                <a:lnTo>
                  <a:pt x="417367" y="635483"/>
                </a:lnTo>
                <a:lnTo>
                  <a:pt x="371696" y="645705"/>
                </a:lnTo>
                <a:lnTo>
                  <a:pt x="323850" y="649224"/>
                </a:lnTo>
                <a:lnTo>
                  <a:pt x="276003" y="645705"/>
                </a:lnTo>
                <a:lnTo>
                  <a:pt x="230332" y="635483"/>
                </a:lnTo>
                <a:lnTo>
                  <a:pt x="187340" y="619061"/>
                </a:lnTo>
                <a:lnTo>
                  <a:pt x="147528" y="596938"/>
                </a:lnTo>
                <a:lnTo>
                  <a:pt x="111397" y="569617"/>
                </a:lnTo>
                <a:lnTo>
                  <a:pt x="79448" y="537599"/>
                </a:lnTo>
                <a:lnTo>
                  <a:pt x="52184" y="501386"/>
                </a:lnTo>
                <a:lnTo>
                  <a:pt x="30106" y="461480"/>
                </a:lnTo>
                <a:lnTo>
                  <a:pt x="13714" y="418380"/>
                </a:lnTo>
                <a:lnTo>
                  <a:pt x="3512" y="372591"/>
                </a:lnTo>
                <a:lnTo>
                  <a:pt x="0" y="324612"/>
                </a:lnTo>
                <a:close/>
              </a:path>
            </a:pathLst>
          </a:custGeom>
          <a:ln w="12192">
            <a:solidFill>
              <a:srgbClr val="F78B21"/>
            </a:solidFill>
          </a:ln>
        </p:spPr>
        <p:txBody>
          <a:bodyPr wrap="square" lIns="0" tIns="0" rIns="0" bIns="0" rtlCol="0"/>
          <a:lstStyle/>
          <a:p/>
        </p:txBody>
      </p:sp>
      <p:sp>
        <p:nvSpPr>
          <p:cNvPr id="38" name="object 38"/>
          <p:cNvSpPr/>
          <p:nvPr/>
        </p:nvSpPr>
        <p:spPr>
          <a:xfrm>
            <a:off x="942445" y="2494049"/>
            <a:ext cx="347345" cy="297815"/>
          </a:xfrm>
          <a:custGeom>
            <a:avLst/>
            <a:gdLst/>
            <a:ahLst/>
            <a:cxnLst/>
            <a:rect l="l" t="t" r="r" b="b"/>
            <a:pathLst>
              <a:path w="347344" h="297814">
                <a:moveTo>
                  <a:pt x="115607" y="0"/>
                </a:moveTo>
                <a:lnTo>
                  <a:pt x="82912" y="1720"/>
                </a:lnTo>
                <a:lnTo>
                  <a:pt x="44798" y="8257"/>
                </a:lnTo>
                <a:lnTo>
                  <a:pt x="13186" y="23053"/>
                </a:lnTo>
                <a:lnTo>
                  <a:pt x="0" y="49547"/>
                </a:lnTo>
                <a:lnTo>
                  <a:pt x="0" y="90837"/>
                </a:lnTo>
                <a:lnTo>
                  <a:pt x="1012" y="99439"/>
                </a:lnTo>
                <a:lnTo>
                  <a:pt x="4077" y="107009"/>
                </a:lnTo>
                <a:lnTo>
                  <a:pt x="9231" y="113891"/>
                </a:lnTo>
                <a:lnTo>
                  <a:pt x="16515" y="119740"/>
                </a:lnTo>
                <a:lnTo>
                  <a:pt x="16515" y="127654"/>
                </a:lnTo>
                <a:lnTo>
                  <a:pt x="213" y="199223"/>
                </a:lnTo>
                <a:lnTo>
                  <a:pt x="2780" y="211610"/>
                </a:lnTo>
                <a:lnTo>
                  <a:pt x="45004" y="239481"/>
                </a:lnTo>
                <a:lnTo>
                  <a:pt x="96157" y="247395"/>
                </a:lnTo>
                <a:lnTo>
                  <a:pt x="115607" y="247739"/>
                </a:lnTo>
                <a:lnTo>
                  <a:pt x="118459" y="261502"/>
                </a:lnTo>
                <a:lnTo>
                  <a:pt x="160612" y="289029"/>
                </a:lnTo>
                <a:lnTo>
                  <a:pt x="211765" y="296942"/>
                </a:lnTo>
                <a:lnTo>
                  <a:pt x="231215" y="297287"/>
                </a:lnTo>
                <a:lnTo>
                  <a:pt x="263911" y="295910"/>
                </a:lnTo>
                <a:lnTo>
                  <a:pt x="302025" y="289373"/>
                </a:lnTo>
                <a:lnTo>
                  <a:pt x="333637" y="274577"/>
                </a:lnTo>
                <a:lnTo>
                  <a:pt x="334651" y="272513"/>
                </a:lnTo>
                <a:lnTo>
                  <a:pt x="217590" y="272513"/>
                </a:lnTo>
                <a:lnTo>
                  <a:pt x="206855" y="271824"/>
                </a:lnTo>
                <a:lnTo>
                  <a:pt x="206855" y="269760"/>
                </a:lnTo>
                <a:lnTo>
                  <a:pt x="190340" y="269760"/>
                </a:lnTo>
                <a:lnTo>
                  <a:pt x="178779" y="268040"/>
                </a:lnTo>
                <a:lnTo>
                  <a:pt x="173824" y="267007"/>
                </a:lnTo>
                <a:lnTo>
                  <a:pt x="173824" y="261846"/>
                </a:lnTo>
                <a:lnTo>
                  <a:pt x="157309" y="261846"/>
                </a:lnTo>
                <a:lnTo>
                  <a:pt x="146987" y="257717"/>
                </a:lnTo>
                <a:lnTo>
                  <a:pt x="140793" y="252900"/>
                </a:lnTo>
                <a:lnTo>
                  <a:pt x="140793" y="247051"/>
                </a:lnTo>
                <a:lnTo>
                  <a:pt x="305948" y="247051"/>
                </a:lnTo>
                <a:lnTo>
                  <a:pt x="311728" y="245330"/>
                </a:lnTo>
                <a:lnTo>
                  <a:pt x="317508" y="242922"/>
                </a:lnTo>
                <a:lnTo>
                  <a:pt x="322463" y="240513"/>
                </a:lnTo>
                <a:lnTo>
                  <a:pt x="346823" y="240513"/>
                </a:lnTo>
                <a:lnTo>
                  <a:pt x="346823" y="231223"/>
                </a:lnTo>
                <a:lnTo>
                  <a:pt x="201075" y="231223"/>
                </a:lnTo>
                <a:lnTo>
                  <a:pt x="190340" y="230535"/>
                </a:lnTo>
                <a:lnTo>
                  <a:pt x="190340" y="228470"/>
                </a:lnTo>
                <a:lnTo>
                  <a:pt x="173824" y="228470"/>
                </a:lnTo>
                <a:lnTo>
                  <a:pt x="162264" y="226750"/>
                </a:lnTo>
                <a:lnTo>
                  <a:pt x="157309" y="225717"/>
                </a:lnTo>
                <a:lnTo>
                  <a:pt x="157309" y="222621"/>
                </a:lnTo>
                <a:lnTo>
                  <a:pt x="99505" y="222621"/>
                </a:lnTo>
                <a:lnTo>
                  <a:pt x="91247" y="221933"/>
                </a:lnTo>
                <a:lnTo>
                  <a:pt x="91247" y="220212"/>
                </a:lnTo>
                <a:lnTo>
                  <a:pt x="74732" y="220212"/>
                </a:lnTo>
                <a:lnTo>
                  <a:pt x="63171" y="218492"/>
                </a:lnTo>
                <a:lnTo>
                  <a:pt x="58216" y="217459"/>
                </a:lnTo>
                <a:lnTo>
                  <a:pt x="58216" y="212298"/>
                </a:lnTo>
                <a:lnTo>
                  <a:pt x="41701" y="212298"/>
                </a:lnTo>
                <a:lnTo>
                  <a:pt x="31379" y="208169"/>
                </a:lnTo>
                <a:lnTo>
                  <a:pt x="25186" y="203352"/>
                </a:lnTo>
                <a:lnTo>
                  <a:pt x="25186" y="190965"/>
                </a:lnTo>
                <a:lnTo>
                  <a:pt x="343241" y="190965"/>
                </a:lnTo>
                <a:lnTo>
                  <a:pt x="343107" y="190621"/>
                </a:lnTo>
                <a:lnTo>
                  <a:pt x="342596" y="189933"/>
                </a:lnTo>
                <a:lnTo>
                  <a:pt x="215113" y="189933"/>
                </a:lnTo>
                <a:lnTo>
                  <a:pt x="179669" y="188212"/>
                </a:lnTo>
                <a:lnTo>
                  <a:pt x="150806" y="182707"/>
                </a:lnTo>
                <a:lnTo>
                  <a:pt x="132232" y="175137"/>
                </a:lnTo>
                <a:lnTo>
                  <a:pt x="91247" y="175137"/>
                </a:lnTo>
                <a:lnTo>
                  <a:pt x="79686" y="173417"/>
                </a:lnTo>
                <a:lnTo>
                  <a:pt x="74732" y="172385"/>
                </a:lnTo>
                <a:lnTo>
                  <a:pt x="74732" y="166879"/>
                </a:lnTo>
                <a:lnTo>
                  <a:pt x="58216" y="166879"/>
                </a:lnTo>
                <a:lnTo>
                  <a:pt x="47894" y="163094"/>
                </a:lnTo>
                <a:lnTo>
                  <a:pt x="41701" y="158277"/>
                </a:lnTo>
                <a:lnTo>
                  <a:pt x="41701" y="145546"/>
                </a:lnTo>
                <a:lnTo>
                  <a:pt x="163434" y="145546"/>
                </a:lnTo>
                <a:lnTo>
                  <a:pt x="179669" y="142450"/>
                </a:lnTo>
                <a:lnTo>
                  <a:pt x="215113" y="140385"/>
                </a:lnTo>
                <a:lnTo>
                  <a:pt x="319366" y="140385"/>
                </a:lnTo>
                <a:lnTo>
                  <a:pt x="305290" y="131095"/>
                </a:lnTo>
                <a:lnTo>
                  <a:pt x="285716" y="123869"/>
                </a:lnTo>
                <a:lnTo>
                  <a:pt x="277046" y="121805"/>
                </a:lnTo>
                <a:lnTo>
                  <a:pt x="267756" y="120084"/>
                </a:lnTo>
                <a:lnTo>
                  <a:pt x="247318" y="117332"/>
                </a:lnTo>
                <a:lnTo>
                  <a:pt x="247731" y="115611"/>
                </a:lnTo>
                <a:lnTo>
                  <a:pt x="107763" y="115611"/>
                </a:lnTo>
                <a:lnTo>
                  <a:pt x="101982" y="115267"/>
                </a:lnTo>
                <a:lnTo>
                  <a:pt x="96615" y="115267"/>
                </a:lnTo>
                <a:lnTo>
                  <a:pt x="91247" y="114923"/>
                </a:lnTo>
                <a:lnTo>
                  <a:pt x="91247" y="113203"/>
                </a:lnTo>
                <a:lnTo>
                  <a:pt x="74732" y="113203"/>
                </a:lnTo>
                <a:lnTo>
                  <a:pt x="63171" y="111482"/>
                </a:lnTo>
                <a:lnTo>
                  <a:pt x="58216" y="110450"/>
                </a:lnTo>
                <a:lnTo>
                  <a:pt x="58216" y="104945"/>
                </a:lnTo>
                <a:lnTo>
                  <a:pt x="41701" y="104945"/>
                </a:lnTo>
                <a:lnTo>
                  <a:pt x="31379" y="100816"/>
                </a:lnTo>
                <a:lnTo>
                  <a:pt x="25186" y="95998"/>
                </a:lnTo>
                <a:lnTo>
                  <a:pt x="25186" y="83611"/>
                </a:lnTo>
                <a:lnTo>
                  <a:pt x="232429" y="83611"/>
                </a:lnTo>
                <a:lnTo>
                  <a:pt x="231215" y="82579"/>
                </a:lnTo>
                <a:lnTo>
                  <a:pt x="231215" y="74321"/>
                </a:lnTo>
                <a:lnTo>
                  <a:pt x="116020" y="74321"/>
                </a:lnTo>
                <a:lnTo>
                  <a:pt x="80577" y="72601"/>
                </a:lnTo>
                <a:lnTo>
                  <a:pt x="51713" y="67096"/>
                </a:lnTo>
                <a:lnTo>
                  <a:pt x="32295" y="59182"/>
                </a:lnTo>
                <a:lnTo>
                  <a:pt x="25186" y="49547"/>
                </a:lnTo>
                <a:lnTo>
                  <a:pt x="32295" y="40257"/>
                </a:lnTo>
                <a:lnTo>
                  <a:pt x="51713" y="32343"/>
                </a:lnTo>
                <a:lnTo>
                  <a:pt x="80577" y="26838"/>
                </a:lnTo>
                <a:lnTo>
                  <a:pt x="116020" y="24773"/>
                </a:lnTo>
                <a:lnTo>
                  <a:pt x="219861" y="24773"/>
                </a:lnTo>
                <a:lnTo>
                  <a:pt x="205784" y="15483"/>
                </a:lnTo>
                <a:lnTo>
                  <a:pt x="186211" y="8602"/>
                </a:lnTo>
                <a:lnTo>
                  <a:pt x="170708" y="4817"/>
                </a:lnTo>
                <a:lnTo>
                  <a:pt x="153541" y="2408"/>
                </a:lnTo>
                <a:lnTo>
                  <a:pt x="135058" y="688"/>
                </a:lnTo>
                <a:lnTo>
                  <a:pt x="115607" y="0"/>
                </a:lnTo>
                <a:close/>
              </a:path>
              <a:path w="347344" h="297814">
                <a:moveTo>
                  <a:pt x="239886" y="255997"/>
                </a:moveTo>
                <a:lnTo>
                  <a:pt x="223371" y="255997"/>
                </a:lnTo>
                <a:lnTo>
                  <a:pt x="223371" y="272513"/>
                </a:lnTo>
                <a:lnTo>
                  <a:pt x="239886" y="272513"/>
                </a:lnTo>
                <a:lnTo>
                  <a:pt x="239886" y="255997"/>
                </a:lnTo>
                <a:close/>
              </a:path>
              <a:path w="347344" h="297814">
                <a:moveTo>
                  <a:pt x="272917" y="255309"/>
                </a:moveTo>
                <a:lnTo>
                  <a:pt x="256401" y="255309"/>
                </a:lnTo>
                <a:lnTo>
                  <a:pt x="256401" y="271824"/>
                </a:lnTo>
                <a:lnTo>
                  <a:pt x="245666" y="272513"/>
                </a:lnTo>
                <a:lnTo>
                  <a:pt x="334651" y="272513"/>
                </a:lnTo>
                <a:lnTo>
                  <a:pt x="336004" y="269760"/>
                </a:lnTo>
                <a:lnTo>
                  <a:pt x="272917" y="269760"/>
                </a:lnTo>
                <a:lnTo>
                  <a:pt x="272917" y="255309"/>
                </a:lnTo>
                <a:close/>
              </a:path>
              <a:path w="347344" h="297814">
                <a:moveTo>
                  <a:pt x="272917" y="253588"/>
                </a:moveTo>
                <a:lnTo>
                  <a:pt x="173824" y="253588"/>
                </a:lnTo>
                <a:lnTo>
                  <a:pt x="179192" y="254620"/>
                </a:lnTo>
                <a:lnTo>
                  <a:pt x="190340" y="255309"/>
                </a:lnTo>
                <a:lnTo>
                  <a:pt x="190340" y="269760"/>
                </a:lnTo>
                <a:lnTo>
                  <a:pt x="206855" y="269760"/>
                </a:lnTo>
                <a:lnTo>
                  <a:pt x="206855" y="255997"/>
                </a:lnTo>
                <a:lnTo>
                  <a:pt x="244841" y="255997"/>
                </a:lnTo>
                <a:lnTo>
                  <a:pt x="256401" y="255309"/>
                </a:lnTo>
                <a:lnTo>
                  <a:pt x="272917" y="255309"/>
                </a:lnTo>
                <a:lnTo>
                  <a:pt x="272917" y="253588"/>
                </a:lnTo>
                <a:close/>
              </a:path>
              <a:path w="347344" h="297814">
                <a:moveTo>
                  <a:pt x="305948" y="251180"/>
                </a:moveTo>
                <a:lnTo>
                  <a:pt x="289432" y="251180"/>
                </a:lnTo>
                <a:lnTo>
                  <a:pt x="289432" y="267007"/>
                </a:lnTo>
                <a:lnTo>
                  <a:pt x="284478" y="268040"/>
                </a:lnTo>
                <a:lnTo>
                  <a:pt x="272917" y="269760"/>
                </a:lnTo>
                <a:lnTo>
                  <a:pt x="336004" y="269760"/>
                </a:lnTo>
                <a:lnTo>
                  <a:pt x="339892" y="261846"/>
                </a:lnTo>
                <a:lnTo>
                  <a:pt x="305948" y="261846"/>
                </a:lnTo>
                <a:lnTo>
                  <a:pt x="305948" y="251180"/>
                </a:lnTo>
                <a:close/>
              </a:path>
              <a:path w="347344" h="297814">
                <a:moveTo>
                  <a:pt x="305948" y="247051"/>
                </a:moveTo>
                <a:lnTo>
                  <a:pt x="141206" y="247051"/>
                </a:lnTo>
                <a:lnTo>
                  <a:pt x="142445" y="247395"/>
                </a:lnTo>
                <a:lnTo>
                  <a:pt x="143271" y="247739"/>
                </a:lnTo>
                <a:lnTo>
                  <a:pt x="144509" y="247739"/>
                </a:lnTo>
                <a:lnTo>
                  <a:pt x="148638" y="249115"/>
                </a:lnTo>
                <a:lnTo>
                  <a:pt x="152767" y="249803"/>
                </a:lnTo>
                <a:lnTo>
                  <a:pt x="157309" y="250835"/>
                </a:lnTo>
                <a:lnTo>
                  <a:pt x="157309" y="261846"/>
                </a:lnTo>
                <a:lnTo>
                  <a:pt x="173824" y="261846"/>
                </a:lnTo>
                <a:lnTo>
                  <a:pt x="173824" y="253588"/>
                </a:lnTo>
                <a:lnTo>
                  <a:pt x="272917" y="253588"/>
                </a:lnTo>
                <a:lnTo>
                  <a:pt x="289432" y="251180"/>
                </a:lnTo>
                <a:lnTo>
                  <a:pt x="305948" y="251180"/>
                </a:lnTo>
                <a:lnTo>
                  <a:pt x="305948" y="247051"/>
                </a:lnTo>
                <a:close/>
              </a:path>
              <a:path w="347344" h="297814">
                <a:moveTo>
                  <a:pt x="346823" y="240513"/>
                </a:moveTo>
                <a:lnTo>
                  <a:pt x="322463" y="240513"/>
                </a:lnTo>
                <a:lnTo>
                  <a:pt x="322463" y="253244"/>
                </a:lnTo>
                <a:lnTo>
                  <a:pt x="316270" y="258405"/>
                </a:lnTo>
                <a:lnTo>
                  <a:pt x="305948" y="261846"/>
                </a:lnTo>
                <a:lnTo>
                  <a:pt x="339892" y="261846"/>
                </a:lnTo>
                <a:lnTo>
                  <a:pt x="346823" y="247739"/>
                </a:lnTo>
                <a:lnTo>
                  <a:pt x="346823" y="240513"/>
                </a:lnTo>
                <a:close/>
              </a:path>
              <a:path w="347344" h="297814">
                <a:moveTo>
                  <a:pt x="223371" y="214707"/>
                </a:moveTo>
                <a:lnTo>
                  <a:pt x="206855" y="214707"/>
                </a:lnTo>
                <a:lnTo>
                  <a:pt x="206855" y="231223"/>
                </a:lnTo>
                <a:lnTo>
                  <a:pt x="223371" y="231223"/>
                </a:lnTo>
                <a:lnTo>
                  <a:pt x="223371" y="214707"/>
                </a:lnTo>
                <a:close/>
              </a:path>
              <a:path w="347344" h="297814">
                <a:moveTo>
                  <a:pt x="256401" y="214019"/>
                </a:moveTo>
                <a:lnTo>
                  <a:pt x="239886" y="214019"/>
                </a:lnTo>
                <a:lnTo>
                  <a:pt x="239886" y="230535"/>
                </a:lnTo>
                <a:lnTo>
                  <a:pt x="234518" y="230879"/>
                </a:lnTo>
                <a:lnTo>
                  <a:pt x="229151" y="230879"/>
                </a:lnTo>
                <a:lnTo>
                  <a:pt x="223371" y="231223"/>
                </a:lnTo>
                <a:lnTo>
                  <a:pt x="346823" y="231223"/>
                </a:lnTo>
                <a:lnTo>
                  <a:pt x="346823" y="228470"/>
                </a:lnTo>
                <a:lnTo>
                  <a:pt x="256401" y="228470"/>
                </a:lnTo>
                <a:lnTo>
                  <a:pt x="256401" y="214019"/>
                </a:lnTo>
                <a:close/>
              </a:path>
              <a:path w="347344" h="297814">
                <a:moveTo>
                  <a:pt x="289432" y="209546"/>
                </a:moveTo>
                <a:lnTo>
                  <a:pt x="157309" y="209546"/>
                </a:lnTo>
                <a:lnTo>
                  <a:pt x="162676" y="210234"/>
                </a:lnTo>
                <a:lnTo>
                  <a:pt x="168044" y="211610"/>
                </a:lnTo>
                <a:lnTo>
                  <a:pt x="173824" y="211954"/>
                </a:lnTo>
                <a:lnTo>
                  <a:pt x="173824" y="228470"/>
                </a:lnTo>
                <a:lnTo>
                  <a:pt x="190340" y="228470"/>
                </a:lnTo>
                <a:lnTo>
                  <a:pt x="190340" y="214019"/>
                </a:lnTo>
                <a:lnTo>
                  <a:pt x="256401" y="214019"/>
                </a:lnTo>
                <a:lnTo>
                  <a:pt x="256401" y="212298"/>
                </a:lnTo>
                <a:lnTo>
                  <a:pt x="272917" y="209890"/>
                </a:lnTo>
                <a:lnTo>
                  <a:pt x="289432" y="209890"/>
                </a:lnTo>
                <a:lnTo>
                  <a:pt x="289432" y="209546"/>
                </a:lnTo>
                <a:close/>
              </a:path>
              <a:path w="347344" h="297814">
                <a:moveTo>
                  <a:pt x="289432" y="209890"/>
                </a:moveTo>
                <a:lnTo>
                  <a:pt x="272917" y="209890"/>
                </a:lnTo>
                <a:lnTo>
                  <a:pt x="272917" y="225717"/>
                </a:lnTo>
                <a:lnTo>
                  <a:pt x="267962" y="226750"/>
                </a:lnTo>
                <a:lnTo>
                  <a:pt x="256401" y="228470"/>
                </a:lnTo>
                <a:lnTo>
                  <a:pt x="346823" y="228470"/>
                </a:lnTo>
                <a:lnTo>
                  <a:pt x="346823" y="220556"/>
                </a:lnTo>
                <a:lnTo>
                  <a:pt x="289432" y="220556"/>
                </a:lnTo>
                <a:lnTo>
                  <a:pt x="289432" y="209890"/>
                </a:lnTo>
                <a:close/>
              </a:path>
              <a:path w="347344" h="297814">
                <a:moveTo>
                  <a:pt x="124278" y="205761"/>
                </a:moveTo>
                <a:lnTo>
                  <a:pt x="94137" y="205761"/>
                </a:lnTo>
                <a:lnTo>
                  <a:pt x="96615" y="206105"/>
                </a:lnTo>
                <a:lnTo>
                  <a:pt x="99505" y="206105"/>
                </a:lnTo>
                <a:lnTo>
                  <a:pt x="99505" y="212298"/>
                </a:lnTo>
                <a:lnTo>
                  <a:pt x="100744" y="218148"/>
                </a:lnTo>
                <a:lnTo>
                  <a:pt x="103634" y="222621"/>
                </a:lnTo>
                <a:lnTo>
                  <a:pt x="157309" y="222621"/>
                </a:lnTo>
                <a:lnTo>
                  <a:pt x="157309" y="220556"/>
                </a:lnTo>
                <a:lnTo>
                  <a:pt x="140793" y="220556"/>
                </a:lnTo>
                <a:lnTo>
                  <a:pt x="130471" y="216427"/>
                </a:lnTo>
                <a:lnTo>
                  <a:pt x="124278" y="211610"/>
                </a:lnTo>
                <a:lnTo>
                  <a:pt x="124278" y="205761"/>
                </a:lnTo>
                <a:close/>
              </a:path>
              <a:path w="347344" h="297814">
                <a:moveTo>
                  <a:pt x="305948" y="199223"/>
                </a:moveTo>
                <a:lnTo>
                  <a:pt x="124278" y="199223"/>
                </a:lnTo>
                <a:lnTo>
                  <a:pt x="129233" y="201632"/>
                </a:lnTo>
                <a:lnTo>
                  <a:pt x="134600" y="203696"/>
                </a:lnTo>
                <a:lnTo>
                  <a:pt x="140793" y="205417"/>
                </a:lnTo>
                <a:lnTo>
                  <a:pt x="140793" y="220556"/>
                </a:lnTo>
                <a:lnTo>
                  <a:pt x="157309" y="220556"/>
                </a:lnTo>
                <a:lnTo>
                  <a:pt x="157309" y="209546"/>
                </a:lnTo>
                <a:lnTo>
                  <a:pt x="289432" y="209546"/>
                </a:lnTo>
                <a:lnTo>
                  <a:pt x="289432" y="205761"/>
                </a:lnTo>
                <a:lnTo>
                  <a:pt x="295213" y="204040"/>
                </a:lnTo>
                <a:lnTo>
                  <a:pt x="300993" y="201632"/>
                </a:lnTo>
                <a:lnTo>
                  <a:pt x="305948" y="199223"/>
                </a:lnTo>
                <a:close/>
              </a:path>
              <a:path w="347344" h="297814">
                <a:moveTo>
                  <a:pt x="346146" y="199223"/>
                </a:moveTo>
                <a:lnTo>
                  <a:pt x="305948" y="199223"/>
                </a:lnTo>
                <a:lnTo>
                  <a:pt x="305948" y="211954"/>
                </a:lnTo>
                <a:lnTo>
                  <a:pt x="299754" y="216771"/>
                </a:lnTo>
                <a:lnTo>
                  <a:pt x="289432" y="220556"/>
                </a:lnTo>
                <a:lnTo>
                  <a:pt x="346823" y="220556"/>
                </a:lnTo>
                <a:lnTo>
                  <a:pt x="346533" y="203352"/>
                </a:lnTo>
                <a:lnTo>
                  <a:pt x="346146" y="199223"/>
                </a:lnTo>
                <a:close/>
              </a:path>
              <a:path w="347344" h="297814">
                <a:moveTo>
                  <a:pt x="124278" y="201288"/>
                </a:moveTo>
                <a:lnTo>
                  <a:pt x="58216" y="201288"/>
                </a:lnTo>
                <a:lnTo>
                  <a:pt x="63584" y="201976"/>
                </a:lnTo>
                <a:lnTo>
                  <a:pt x="68951" y="203352"/>
                </a:lnTo>
                <a:lnTo>
                  <a:pt x="74732" y="203696"/>
                </a:lnTo>
                <a:lnTo>
                  <a:pt x="74732" y="220212"/>
                </a:lnTo>
                <a:lnTo>
                  <a:pt x="91247" y="220212"/>
                </a:lnTo>
                <a:lnTo>
                  <a:pt x="91247" y="205761"/>
                </a:lnTo>
                <a:lnTo>
                  <a:pt x="124278" y="205761"/>
                </a:lnTo>
                <a:lnTo>
                  <a:pt x="124278" y="201288"/>
                </a:lnTo>
                <a:close/>
              </a:path>
              <a:path w="347344" h="297814">
                <a:moveTo>
                  <a:pt x="239886" y="214019"/>
                </a:moveTo>
                <a:lnTo>
                  <a:pt x="190340" y="214019"/>
                </a:lnTo>
                <a:lnTo>
                  <a:pt x="201075" y="214707"/>
                </a:lnTo>
                <a:lnTo>
                  <a:pt x="228325" y="214707"/>
                </a:lnTo>
                <a:lnTo>
                  <a:pt x="239886" y="214019"/>
                </a:lnTo>
                <a:close/>
              </a:path>
              <a:path w="347344" h="297814">
                <a:moveTo>
                  <a:pt x="343241" y="190965"/>
                </a:moveTo>
                <a:lnTo>
                  <a:pt x="25186" y="190965"/>
                </a:lnTo>
                <a:lnTo>
                  <a:pt x="30140" y="193374"/>
                </a:lnTo>
                <a:lnTo>
                  <a:pt x="35508" y="195438"/>
                </a:lnTo>
                <a:lnTo>
                  <a:pt x="41701" y="197159"/>
                </a:lnTo>
                <a:lnTo>
                  <a:pt x="41701" y="212298"/>
                </a:lnTo>
                <a:lnTo>
                  <a:pt x="58216" y="212298"/>
                </a:lnTo>
                <a:lnTo>
                  <a:pt x="58216" y="201288"/>
                </a:lnTo>
                <a:lnTo>
                  <a:pt x="124278" y="201288"/>
                </a:lnTo>
                <a:lnTo>
                  <a:pt x="124278" y="199223"/>
                </a:lnTo>
                <a:lnTo>
                  <a:pt x="346146" y="199223"/>
                </a:lnTo>
                <a:lnTo>
                  <a:pt x="346049" y="198191"/>
                </a:lnTo>
                <a:lnTo>
                  <a:pt x="343241" y="190965"/>
                </a:lnTo>
                <a:close/>
              </a:path>
              <a:path w="347344" h="297814">
                <a:moveTo>
                  <a:pt x="319366" y="140385"/>
                </a:moveTo>
                <a:lnTo>
                  <a:pt x="215113" y="140385"/>
                </a:lnTo>
                <a:lnTo>
                  <a:pt x="250556" y="142450"/>
                </a:lnTo>
                <a:lnTo>
                  <a:pt x="279420" y="147955"/>
                </a:lnTo>
                <a:lnTo>
                  <a:pt x="298838" y="155869"/>
                </a:lnTo>
                <a:lnTo>
                  <a:pt x="305948" y="165159"/>
                </a:lnTo>
                <a:lnTo>
                  <a:pt x="298838" y="174793"/>
                </a:lnTo>
                <a:lnTo>
                  <a:pt x="279420" y="182707"/>
                </a:lnTo>
                <a:lnTo>
                  <a:pt x="250556" y="188212"/>
                </a:lnTo>
                <a:lnTo>
                  <a:pt x="215113" y="189933"/>
                </a:lnTo>
                <a:lnTo>
                  <a:pt x="342596" y="189933"/>
                </a:lnTo>
                <a:lnTo>
                  <a:pt x="337998" y="183739"/>
                </a:lnTo>
                <a:lnTo>
                  <a:pt x="330721" y="177546"/>
                </a:lnTo>
                <a:lnTo>
                  <a:pt x="330721" y="165159"/>
                </a:lnTo>
                <a:lnTo>
                  <a:pt x="327869" y="151740"/>
                </a:lnTo>
                <a:lnTo>
                  <a:pt x="319366" y="140385"/>
                </a:lnTo>
                <a:close/>
              </a:path>
              <a:path w="347344" h="297814">
                <a:moveTo>
                  <a:pt x="131124" y="156213"/>
                </a:moveTo>
                <a:lnTo>
                  <a:pt x="74732" y="156213"/>
                </a:lnTo>
                <a:lnTo>
                  <a:pt x="80099" y="156901"/>
                </a:lnTo>
                <a:lnTo>
                  <a:pt x="85467" y="158277"/>
                </a:lnTo>
                <a:lnTo>
                  <a:pt x="91247" y="158621"/>
                </a:lnTo>
                <a:lnTo>
                  <a:pt x="91247" y="175137"/>
                </a:lnTo>
                <a:lnTo>
                  <a:pt x="132232" y="175137"/>
                </a:lnTo>
                <a:lnTo>
                  <a:pt x="131387" y="174793"/>
                </a:lnTo>
                <a:lnTo>
                  <a:pt x="124278" y="165159"/>
                </a:lnTo>
                <a:lnTo>
                  <a:pt x="131124" y="156213"/>
                </a:lnTo>
                <a:close/>
              </a:path>
              <a:path w="347344" h="297814">
                <a:moveTo>
                  <a:pt x="163434" y="145546"/>
                </a:moveTo>
                <a:lnTo>
                  <a:pt x="41701" y="145546"/>
                </a:lnTo>
                <a:lnTo>
                  <a:pt x="46656" y="147955"/>
                </a:lnTo>
                <a:lnTo>
                  <a:pt x="52023" y="150019"/>
                </a:lnTo>
                <a:lnTo>
                  <a:pt x="58216" y="151740"/>
                </a:lnTo>
                <a:lnTo>
                  <a:pt x="58216" y="166879"/>
                </a:lnTo>
                <a:lnTo>
                  <a:pt x="74732" y="166879"/>
                </a:lnTo>
                <a:lnTo>
                  <a:pt x="74732" y="156213"/>
                </a:lnTo>
                <a:lnTo>
                  <a:pt x="131124" y="156213"/>
                </a:lnTo>
                <a:lnTo>
                  <a:pt x="131387" y="155869"/>
                </a:lnTo>
                <a:lnTo>
                  <a:pt x="150806" y="147955"/>
                </a:lnTo>
                <a:lnTo>
                  <a:pt x="163434" y="145546"/>
                </a:lnTo>
                <a:close/>
              </a:path>
              <a:path w="347344" h="297814">
                <a:moveTo>
                  <a:pt x="124278" y="99095"/>
                </a:moveTo>
                <a:lnTo>
                  <a:pt x="107763" y="99095"/>
                </a:lnTo>
                <a:lnTo>
                  <a:pt x="107763" y="115611"/>
                </a:lnTo>
                <a:lnTo>
                  <a:pt x="124278" y="115611"/>
                </a:lnTo>
                <a:lnTo>
                  <a:pt x="124278" y="99095"/>
                </a:lnTo>
                <a:close/>
              </a:path>
              <a:path w="347344" h="297814">
                <a:moveTo>
                  <a:pt x="157309" y="98407"/>
                </a:moveTo>
                <a:lnTo>
                  <a:pt x="140793" y="98407"/>
                </a:lnTo>
                <a:lnTo>
                  <a:pt x="140793" y="114923"/>
                </a:lnTo>
                <a:lnTo>
                  <a:pt x="135426" y="115267"/>
                </a:lnTo>
                <a:lnTo>
                  <a:pt x="130058" y="115267"/>
                </a:lnTo>
                <a:lnTo>
                  <a:pt x="124278" y="115611"/>
                </a:lnTo>
                <a:lnTo>
                  <a:pt x="247731" y="115611"/>
                </a:lnTo>
                <a:lnTo>
                  <a:pt x="247731" y="112858"/>
                </a:lnTo>
                <a:lnTo>
                  <a:pt x="157309" y="112858"/>
                </a:lnTo>
                <a:lnTo>
                  <a:pt x="157309" y="98407"/>
                </a:lnTo>
                <a:close/>
              </a:path>
              <a:path w="347344" h="297814">
                <a:moveTo>
                  <a:pt x="173824" y="94278"/>
                </a:moveTo>
                <a:lnTo>
                  <a:pt x="58216" y="94278"/>
                </a:lnTo>
                <a:lnTo>
                  <a:pt x="68951" y="95998"/>
                </a:lnTo>
                <a:lnTo>
                  <a:pt x="74732" y="96687"/>
                </a:lnTo>
                <a:lnTo>
                  <a:pt x="74732" y="113203"/>
                </a:lnTo>
                <a:lnTo>
                  <a:pt x="91247" y="113203"/>
                </a:lnTo>
                <a:lnTo>
                  <a:pt x="91247" y="98407"/>
                </a:lnTo>
                <a:lnTo>
                  <a:pt x="157309" y="98407"/>
                </a:lnTo>
                <a:lnTo>
                  <a:pt x="157309" y="96687"/>
                </a:lnTo>
                <a:lnTo>
                  <a:pt x="173824" y="94278"/>
                </a:lnTo>
                <a:close/>
              </a:path>
              <a:path w="347344" h="297814">
                <a:moveTo>
                  <a:pt x="190340" y="94278"/>
                </a:moveTo>
                <a:lnTo>
                  <a:pt x="173824" y="94278"/>
                </a:lnTo>
                <a:lnTo>
                  <a:pt x="173824" y="110106"/>
                </a:lnTo>
                <a:lnTo>
                  <a:pt x="168870" y="111138"/>
                </a:lnTo>
                <a:lnTo>
                  <a:pt x="157309" y="112858"/>
                </a:lnTo>
                <a:lnTo>
                  <a:pt x="247731" y="112858"/>
                </a:lnTo>
                <a:lnTo>
                  <a:pt x="247562" y="110106"/>
                </a:lnTo>
                <a:lnTo>
                  <a:pt x="246929" y="104945"/>
                </a:lnTo>
                <a:lnTo>
                  <a:pt x="190340" y="104945"/>
                </a:lnTo>
                <a:lnTo>
                  <a:pt x="190340" y="94278"/>
                </a:lnTo>
                <a:close/>
              </a:path>
              <a:path w="347344" h="297814">
                <a:moveTo>
                  <a:pt x="206855" y="83611"/>
                </a:moveTo>
                <a:lnTo>
                  <a:pt x="25186" y="83611"/>
                </a:lnTo>
                <a:lnTo>
                  <a:pt x="30140" y="86020"/>
                </a:lnTo>
                <a:lnTo>
                  <a:pt x="35508" y="88085"/>
                </a:lnTo>
                <a:lnTo>
                  <a:pt x="41701" y="89805"/>
                </a:lnTo>
                <a:lnTo>
                  <a:pt x="41701" y="104945"/>
                </a:lnTo>
                <a:lnTo>
                  <a:pt x="58216" y="104945"/>
                </a:lnTo>
                <a:lnTo>
                  <a:pt x="58216" y="94278"/>
                </a:lnTo>
                <a:lnTo>
                  <a:pt x="190340" y="94278"/>
                </a:lnTo>
                <a:lnTo>
                  <a:pt x="190340" y="90149"/>
                </a:lnTo>
                <a:lnTo>
                  <a:pt x="196120" y="88429"/>
                </a:lnTo>
                <a:lnTo>
                  <a:pt x="201901" y="86020"/>
                </a:lnTo>
                <a:lnTo>
                  <a:pt x="206855" y="83611"/>
                </a:lnTo>
                <a:close/>
              </a:path>
              <a:path w="347344" h="297814">
                <a:moveTo>
                  <a:pt x="232429" y="83611"/>
                </a:moveTo>
                <a:lnTo>
                  <a:pt x="206855" y="83611"/>
                </a:lnTo>
                <a:lnTo>
                  <a:pt x="206855" y="96343"/>
                </a:lnTo>
                <a:lnTo>
                  <a:pt x="200662" y="101160"/>
                </a:lnTo>
                <a:lnTo>
                  <a:pt x="190340" y="104945"/>
                </a:lnTo>
                <a:lnTo>
                  <a:pt x="246929" y="104945"/>
                </a:lnTo>
                <a:lnTo>
                  <a:pt x="246718" y="103224"/>
                </a:lnTo>
                <a:lnTo>
                  <a:pt x="243654" y="95654"/>
                </a:lnTo>
                <a:lnTo>
                  <a:pt x="238499" y="88773"/>
                </a:lnTo>
                <a:lnTo>
                  <a:pt x="232429" y="83611"/>
                </a:lnTo>
                <a:close/>
              </a:path>
              <a:path w="347344" h="297814">
                <a:moveTo>
                  <a:pt x="140793" y="98407"/>
                </a:moveTo>
                <a:lnTo>
                  <a:pt x="91247" y="98407"/>
                </a:lnTo>
                <a:lnTo>
                  <a:pt x="101982" y="99095"/>
                </a:lnTo>
                <a:lnTo>
                  <a:pt x="129233" y="99095"/>
                </a:lnTo>
                <a:lnTo>
                  <a:pt x="140793" y="98407"/>
                </a:lnTo>
                <a:close/>
              </a:path>
              <a:path w="347344" h="297814">
                <a:moveTo>
                  <a:pt x="219861" y="24773"/>
                </a:moveTo>
                <a:lnTo>
                  <a:pt x="116020" y="24773"/>
                </a:lnTo>
                <a:lnTo>
                  <a:pt x="151464" y="26838"/>
                </a:lnTo>
                <a:lnTo>
                  <a:pt x="180327" y="32343"/>
                </a:lnTo>
                <a:lnTo>
                  <a:pt x="199746" y="40257"/>
                </a:lnTo>
                <a:lnTo>
                  <a:pt x="206855" y="49547"/>
                </a:lnTo>
                <a:lnTo>
                  <a:pt x="199746" y="59182"/>
                </a:lnTo>
                <a:lnTo>
                  <a:pt x="180327" y="67096"/>
                </a:lnTo>
                <a:lnTo>
                  <a:pt x="151464" y="72601"/>
                </a:lnTo>
                <a:lnTo>
                  <a:pt x="116020" y="74321"/>
                </a:lnTo>
                <a:lnTo>
                  <a:pt x="231215" y="74321"/>
                </a:lnTo>
                <a:lnTo>
                  <a:pt x="231215" y="49547"/>
                </a:lnTo>
                <a:lnTo>
                  <a:pt x="228364" y="36128"/>
                </a:lnTo>
                <a:lnTo>
                  <a:pt x="219861" y="24773"/>
                </a:lnTo>
                <a:close/>
              </a:path>
            </a:pathLst>
          </a:custGeom>
          <a:solidFill>
            <a:srgbClr val="F78B21"/>
          </a:solidFill>
        </p:spPr>
        <p:txBody>
          <a:bodyPr wrap="square" lIns="0" tIns="0" rIns="0" bIns="0" rtlCol="0"/>
          <a:lstStyle/>
          <a:p/>
        </p:txBody>
      </p:sp>
      <p:sp>
        <p:nvSpPr>
          <p:cNvPr id="39" name="object 39"/>
          <p:cNvSpPr/>
          <p:nvPr/>
        </p:nvSpPr>
        <p:spPr>
          <a:xfrm>
            <a:off x="2098083" y="2502306"/>
            <a:ext cx="132715" cy="132715"/>
          </a:xfrm>
          <a:custGeom>
            <a:avLst/>
            <a:gdLst/>
            <a:ahLst/>
            <a:cxnLst/>
            <a:rect l="l" t="t" r="r" b="b"/>
            <a:pathLst>
              <a:path w="132714" h="132714">
                <a:moveTo>
                  <a:pt x="66061" y="0"/>
                </a:moveTo>
                <a:lnTo>
                  <a:pt x="40347" y="5191"/>
                </a:lnTo>
                <a:lnTo>
                  <a:pt x="19348" y="19349"/>
                </a:lnTo>
                <a:lnTo>
                  <a:pt x="5191" y="40348"/>
                </a:lnTo>
                <a:lnTo>
                  <a:pt x="0" y="66063"/>
                </a:lnTo>
                <a:lnTo>
                  <a:pt x="5191" y="91778"/>
                </a:lnTo>
                <a:lnTo>
                  <a:pt x="19348" y="112778"/>
                </a:lnTo>
                <a:lnTo>
                  <a:pt x="40347" y="126936"/>
                </a:lnTo>
                <a:lnTo>
                  <a:pt x="66061" y="132127"/>
                </a:lnTo>
                <a:lnTo>
                  <a:pt x="91776" y="126936"/>
                </a:lnTo>
                <a:lnTo>
                  <a:pt x="112774" y="112778"/>
                </a:lnTo>
                <a:lnTo>
                  <a:pt x="126931" y="91778"/>
                </a:lnTo>
                <a:lnTo>
                  <a:pt x="132123" y="66063"/>
                </a:lnTo>
                <a:lnTo>
                  <a:pt x="126931" y="40348"/>
                </a:lnTo>
                <a:lnTo>
                  <a:pt x="112774" y="19349"/>
                </a:lnTo>
                <a:lnTo>
                  <a:pt x="91776" y="5191"/>
                </a:lnTo>
                <a:lnTo>
                  <a:pt x="66061" y="0"/>
                </a:lnTo>
                <a:close/>
              </a:path>
            </a:pathLst>
          </a:custGeom>
          <a:solidFill>
            <a:srgbClr val="F78B21"/>
          </a:solidFill>
        </p:spPr>
        <p:txBody>
          <a:bodyPr wrap="square" lIns="0" tIns="0" rIns="0" bIns="0" rtlCol="0"/>
          <a:lstStyle/>
          <a:p/>
        </p:txBody>
      </p:sp>
      <p:sp>
        <p:nvSpPr>
          <p:cNvPr id="40" name="object 40"/>
          <p:cNvSpPr/>
          <p:nvPr/>
        </p:nvSpPr>
        <p:spPr>
          <a:xfrm>
            <a:off x="2032021" y="2650950"/>
            <a:ext cx="264795" cy="132715"/>
          </a:xfrm>
          <a:custGeom>
            <a:avLst/>
            <a:gdLst/>
            <a:ahLst/>
            <a:cxnLst/>
            <a:rect l="l" t="t" r="r" b="b"/>
            <a:pathLst>
              <a:path w="264794" h="132714">
                <a:moveTo>
                  <a:pt x="70190" y="10570"/>
                </a:moveTo>
                <a:lnTo>
                  <a:pt x="26577" y="30650"/>
                </a:lnTo>
                <a:lnTo>
                  <a:pt x="300" y="63710"/>
                </a:lnTo>
                <a:lnTo>
                  <a:pt x="0" y="132127"/>
                </a:lnTo>
                <a:lnTo>
                  <a:pt x="264246" y="132127"/>
                </a:lnTo>
                <a:lnTo>
                  <a:pt x="264246" y="110058"/>
                </a:lnTo>
                <a:lnTo>
                  <a:pt x="85388" y="110058"/>
                </a:lnTo>
                <a:lnTo>
                  <a:pt x="57146" y="109989"/>
                </a:lnTo>
                <a:lnTo>
                  <a:pt x="55443" y="108764"/>
                </a:lnTo>
                <a:lnTo>
                  <a:pt x="54913" y="106940"/>
                </a:lnTo>
                <a:lnTo>
                  <a:pt x="50774" y="106355"/>
                </a:lnTo>
                <a:lnTo>
                  <a:pt x="47664" y="102863"/>
                </a:lnTo>
                <a:lnTo>
                  <a:pt x="47564" y="63710"/>
                </a:lnTo>
                <a:lnTo>
                  <a:pt x="45751" y="62712"/>
                </a:lnTo>
                <a:lnTo>
                  <a:pt x="44681" y="60899"/>
                </a:lnTo>
                <a:lnTo>
                  <a:pt x="44798" y="58427"/>
                </a:lnTo>
                <a:lnTo>
                  <a:pt x="46646" y="48329"/>
                </a:lnTo>
                <a:lnTo>
                  <a:pt x="51984" y="39389"/>
                </a:lnTo>
                <a:lnTo>
                  <a:pt x="60067" y="32823"/>
                </a:lnTo>
                <a:lnTo>
                  <a:pt x="70190" y="29398"/>
                </a:lnTo>
                <a:lnTo>
                  <a:pt x="70190" y="10570"/>
                </a:lnTo>
                <a:close/>
              </a:path>
              <a:path w="264794" h="132714">
                <a:moveTo>
                  <a:pt x="88522" y="109789"/>
                </a:moveTo>
                <a:lnTo>
                  <a:pt x="85388" y="110058"/>
                </a:lnTo>
                <a:lnTo>
                  <a:pt x="264246" y="110058"/>
                </a:lnTo>
                <a:lnTo>
                  <a:pt x="264246" y="109865"/>
                </a:lnTo>
                <a:lnTo>
                  <a:pt x="91822" y="109865"/>
                </a:lnTo>
                <a:lnTo>
                  <a:pt x="88522" y="109789"/>
                </a:lnTo>
                <a:close/>
              </a:path>
              <a:path w="264794" h="132714">
                <a:moveTo>
                  <a:pt x="86105" y="98558"/>
                </a:moveTo>
                <a:lnTo>
                  <a:pt x="60446" y="98558"/>
                </a:lnTo>
                <a:lnTo>
                  <a:pt x="63580" y="98827"/>
                </a:lnTo>
                <a:lnTo>
                  <a:pt x="65512" y="101118"/>
                </a:lnTo>
                <a:lnTo>
                  <a:pt x="57146" y="109989"/>
                </a:lnTo>
                <a:lnTo>
                  <a:pt x="85306" y="109989"/>
                </a:lnTo>
                <a:lnTo>
                  <a:pt x="82628" y="107732"/>
                </a:lnTo>
                <a:lnTo>
                  <a:pt x="82201" y="102739"/>
                </a:lnTo>
                <a:lnTo>
                  <a:pt x="82486" y="100995"/>
                </a:lnTo>
                <a:lnTo>
                  <a:pt x="84417" y="98703"/>
                </a:lnTo>
                <a:lnTo>
                  <a:pt x="86105" y="98558"/>
                </a:lnTo>
                <a:close/>
              </a:path>
              <a:path w="264794" h="132714">
                <a:moveTo>
                  <a:pt x="132123" y="0"/>
                </a:moveTo>
                <a:lnTo>
                  <a:pt x="118602" y="671"/>
                </a:lnTo>
                <a:lnTo>
                  <a:pt x="105168" y="2228"/>
                </a:lnTo>
                <a:lnTo>
                  <a:pt x="91865" y="4663"/>
                </a:lnTo>
                <a:lnTo>
                  <a:pt x="78737" y="7968"/>
                </a:lnTo>
                <a:lnTo>
                  <a:pt x="78737" y="29398"/>
                </a:lnTo>
                <a:lnTo>
                  <a:pt x="88911" y="32832"/>
                </a:lnTo>
                <a:lnTo>
                  <a:pt x="96982" y="39389"/>
                </a:lnTo>
                <a:lnTo>
                  <a:pt x="102321" y="48329"/>
                </a:lnTo>
                <a:lnTo>
                  <a:pt x="104170" y="58427"/>
                </a:lnTo>
                <a:lnTo>
                  <a:pt x="104222" y="60899"/>
                </a:lnTo>
                <a:lnTo>
                  <a:pt x="103155" y="62712"/>
                </a:lnTo>
                <a:lnTo>
                  <a:pt x="101404" y="63710"/>
                </a:lnTo>
                <a:lnTo>
                  <a:pt x="101194" y="102863"/>
                </a:lnTo>
                <a:lnTo>
                  <a:pt x="98194" y="106231"/>
                </a:lnTo>
                <a:lnTo>
                  <a:pt x="94055" y="106816"/>
                </a:lnTo>
                <a:lnTo>
                  <a:pt x="93525" y="108640"/>
                </a:lnTo>
                <a:lnTo>
                  <a:pt x="91822" y="109865"/>
                </a:lnTo>
                <a:lnTo>
                  <a:pt x="264246" y="109865"/>
                </a:lnTo>
                <a:lnTo>
                  <a:pt x="263933" y="63710"/>
                </a:lnTo>
                <a:lnTo>
                  <a:pt x="263221" y="58427"/>
                </a:lnTo>
                <a:lnTo>
                  <a:pt x="262001" y="55121"/>
                </a:lnTo>
                <a:lnTo>
                  <a:pt x="179694" y="55121"/>
                </a:lnTo>
                <a:lnTo>
                  <a:pt x="173040" y="48467"/>
                </a:lnTo>
                <a:lnTo>
                  <a:pt x="173054" y="33596"/>
                </a:lnTo>
                <a:lnTo>
                  <a:pt x="177458" y="27743"/>
                </a:lnTo>
                <a:lnTo>
                  <a:pt x="183857" y="25888"/>
                </a:lnTo>
                <a:lnTo>
                  <a:pt x="183857" y="7473"/>
                </a:lnTo>
                <a:lnTo>
                  <a:pt x="171144" y="4250"/>
                </a:lnTo>
                <a:lnTo>
                  <a:pt x="158252" y="1926"/>
                </a:lnTo>
                <a:lnTo>
                  <a:pt x="145229" y="507"/>
                </a:lnTo>
                <a:lnTo>
                  <a:pt x="132123" y="0"/>
                </a:lnTo>
                <a:close/>
              </a:path>
              <a:path w="264794" h="132714">
                <a:moveTo>
                  <a:pt x="74484" y="40464"/>
                </a:moveTo>
                <a:lnTo>
                  <a:pt x="56019" y="60899"/>
                </a:lnTo>
                <a:lnTo>
                  <a:pt x="54951" y="62712"/>
                </a:lnTo>
                <a:lnTo>
                  <a:pt x="53220" y="63710"/>
                </a:lnTo>
                <a:lnTo>
                  <a:pt x="53217" y="99677"/>
                </a:lnTo>
                <a:lnTo>
                  <a:pt x="53885" y="100685"/>
                </a:lnTo>
                <a:lnTo>
                  <a:pt x="54913" y="101118"/>
                </a:lnTo>
                <a:lnTo>
                  <a:pt x="55730" y="99553"/>
                </a:lnTo>
                <a:lnTo>
                  <a:pt x="57298" y="98583"/>
                </a:lnTo>
                <a:lnTo>
                  <a:pt x="86105" y="98558"/>
                </a:lnTo>
                <a:lnTo>
                  <a:pt x="87552" y="98435"/>
                </a:lnTo>
                <a:lnTo>
                  <a:pt x="89926" y="98435"/>
                </a:lnTo>
                <a:lnTo>
                  <a:pt x="91712" y="98304"/>
                </a:lnTo>
                <a:lnTo>
                  <a:pt x="95751" y="98304"/>
                </a:lnTo>
                <a:lnTo>
                  <a:pt x="95748" y="63710"/>
                </a:lnTo>
                <a:lnTo>
                  <a:pt x="93935" y="62712"/>
                </a:lnTo>
                <a:lnTo>
                  <a:pt x="92864" y="60899"/>
                </a:lnTo>
                <a:lnTo>
                  <a:pt x="92807" y="58427"/>
                </a:lnTo>
                <a:lnTo>
                  <a:pt x="91452" y="51711"/>
                </a:lnTo>
                <a:lnTo>
                  <a:pt x="87505" y="45857"/>
                </a:lnTo>
                <a:lnTo>
                  <a:pt x="81652" y="41911"/>
                </a:lnTo>
                <a:lnTo>
                  <a:pt x="74484" y="40464"/>
                </a:lnTo>
                <a:close/>
              </a:path>
              <a:path w="264794" h="132714">
                <a:moveTo>
                  <a:pt x="95751" y="98304"/>
                </a:moveTo>
                <a:lnTo>
                  <a:pt x="91712" y="98304"/>
                </a:lnTo>
                <a:lnTo>
                  <a:pt x="93380" y="99336"/>
                </a:lnTo>
                <a:lnTo>
                  <a:pt x="94055" y="100995"/>
                </a:lnTo>
                <a:lnTo>
                  <a:pt x="95084" y="100561"/>
                </a:lnTo>
                <a:lnTo>
                  <a:pt x="95669" y="99677"/>
                </a:lnTo>
                <a:lnTo>
                  <a:pt x="95751" y="98304"/>
                </a:lnTo>
                <a:close/>
              </a:path>
              <a:path w="264794" h="132714">
                <a:moveTo>
                  <a:pt x="191950" y="9868"/>
                </a:moveTo>
                <a:lnTo>
                  <a:pt x="191950" y="25888"/>
                </a:lnTo>
                <a:lnTo>
                  <a:pt x="198350" y="27743"/>
                </a:lnTo>
                <a:lnTo>
                  <a:pt x="202754" y="33596"/>
                </a:lnTo>
                <a:lnTo>
                  <a:pt x="202768" y="48467"/>
                </a:lnTo>
                <a:lnTo>
                  <a:pt x="196113" y="55121"/>
                </a:lnTo>
                <a:lnTo>
                  <a:pt x="262001" y="55121"/>
                </a:lnTo>
                <a:lnTo>
                  <a:pt x="222907" y="21945"/>
                </a:lnTo>
                <a:lnTo>
                  <a:pt x="207733" y="15179"/>
                </a:lnTo>
                <a:lnTo>
                  <a:pt x="191950" y="9868"/>
                </a:lnTo>
                <a:close/>
              </a:path>
            </a:pathLst>
          </a:custGeom>
          <a:solidFill>
            <a:srgbClr val="F78B21"/>
          </a:solidFill>
        </p:spPr>
        <p:txBody>
          <a:bodyPr wrap="square" lIns="0" tIns="0" rIns="0" bIns="0" rtlCol="0"/>
          <a:lstStyle/>
          <a:p/>
        </p:txBody>
      </p:sp>
      <p:sp>
        <p:nvSpPr>
          <p:cNvPr id="41" name="object 41"/>
          <p:cNvSpPr/>
          <p:nvPr/>
        </p:nvSpPr>
        <p:spPr>
          <a:xfrm>
            <a:off x="3102008" y="2466993"/>
            <a:ext cx="235585" cy="349250"/>
          </a:xfrm>
          <a:custGeom>
            <a:avLst/>
            <a:gdLst/>
            <a:ahLst/>
            <a:cxnLst/>
            <a:rect l="l" t="t" r="r" b="b"/>
            <a:pathLst>
              <a:path w="235585" h="349250">
                <a:moveTo>
                  <a:pt x="129848" y="262407"/>
                </a:moveTo>
                <a:lnTo>
                  <a:pt x="105170" y="262407"/>
                </a:lnTo>
                <a:lnTo>
                  <a:pt x="105170" y="349116"/>
                </a:lnTo>
                <a:lnTo>
                  <a:pt x="129848" y="349116"/>
                </a:lnTo>
                <a:lnTo>
                  <a:pt x="129848" y="262407"/>
                </a:lnTo>
                <a:close/>
              </a:path>
              <a:path w="235585" h="349250">
                <a:moveTo>
                  <a:pt x="195657" y="237633"/>
                </a:moveTo>
                <a:lnTo>
                  <a:pt x="39361" y="237633"/>
                </a:lnTo>
                <a:lnTo>
                  <a:pt x="39361" y="262407"/>
                </a:lnTo>
                <a:lnTo>
                  <a:pt x="195657" y="262407"/>
                </a:lnTo>
                <a:lnTo>
                  <a:pt x="195657" y="237633"/>
                </a:lnTo>
                <a:close/>
              </a:path>
              <a:path w="235585" h="349250">
                <a:moveTo>
                  <a:pt x="129848" y="212859"/>
                </a:moveTo>
                <a:lnTo>
                  <a:pt x="105170" y="212859"/>
                </a:lnTo>
                <a:lnTo>
                  <a:pt x="105170" y="237633"/>
                </a:lnTo>
                <a:lnTo>
                  <a:pt x="129848" y="237633"/>
                </a:lnTo>
                <a:lnTo>
                  <a:pt x="129848" y="212859"/>
                </a:lnTo>
                <a:close/>
              </a:path>
              <a:path w="235585" h="349250">
                <a:moveTo>
                  <a:pt x="195657" y="188085"/>
                </a:moveTo>
                <a:lnTo>
                  <a:pt x="39361" y="188085"/>
                </a:lnTo>
                <a:lnTo>
                  <a:pt x="39361" y="212859"/>
                </a:lnTo>
                <a:lnTo>
                  <a:pt x="195657" y="212859"/>
                </a:lnTo>
                <a:lnTo>
                  <a:pt x="195657" y="188085"/>
                </a:lnTo>
                <a:close/>
              </a:path>
              <a:path w="235585" h="349250">
                <a:moveTo>
                  <a:pt x="21141" y="0"/>
                </a:moveTo>
                <a:lnTo>
                  <a:pt x="0" y="12799"/>
                </a:lnTo>
                <a:lnTo>
                  <a:pt x="105170" y="187425"/>
                </a:lnTo>
                <a:lnTo>
                  <a:pt x="105170" y="188085"/>
                </a:lnTo>
                <a:lnTo>
                  <a:pt x="129848" y="188085"/>
                </a:lnTo>
                <a:lnTo>
                  <a:pt x="129848" y="187425"/>
                </a:lnTo>
                <a:lnTo>
                  <a:pt x="146360" y="160008"/>
                </a:lnTo>
                <a:lnTo>
                  <a:pt x="117509" y="160008"/>
                </a:lnTo>
                <a:lnTo>
                  <a:pt x="21141" y="0"/>
                </a:lnTo>
                <a:close/>
              </a:path>
              <a:path w="235585" h="349250">
                <a:moveTo>
                  <a:pt x="213877" y="0"/>
                </a:moveTo>
                <a:lnTo>
                  <a:pt x="117509" y="160008"/>
                </a:lnTo>
                <a:lnTo>
                  <a:pt x="146360" y="160008"/>
                </a:lnTo>
                <a:lnTo>
                  <a:pt x="235019" y="12799"/>
                </a:lnTo>
                <a:lnTo>
                  <a:pt x="213877" y="0"/>
                </a:lnTo>
                <a:close/>
              </a:path>
            </a:pathLst>
          </a:custGeom>
          <a:solidFill>
            <a:srgbClr val="F78B21"/>
          </a:solidFill>
        </p:spPr>
        <p:txBody>
          <a:bodyPr wrap="square" lIns="0" tIns="0" rIns="0" bIns="0" rtlCol="0"/>
          <a:lstStyle/>
          <a:p/>
        </p:txBody>
      </p:sp>
      <p:sp>
        <p:nvSpPr>
          <p:cNvPr id="42" name="object 42"/>
          <p:cNvSpPr/>
          <p:nvPr/>
        </p:nvSpPr>
        <p:spPr>
          <a:xfrm>
            <a:off x="5157510" y="2496890"/>
            <a:ext cx="346075" cy="180340"/>
          </a:xfrm>
          <a:custGeom>
            <a:avLst/>
            <a:gdLst/>
            <a:ahLst/>
            <a:cxnLst/>
            <a:rect l="l" t="t" r="r" b="b"/>
            <a:pathLst>
              <a:path w="346075" h="180339">
                <a:moveTo>
                  <a:pt x="172747" y="0"/>
                </a:moveTo>
                <a:lnTo>
                  <a:pt x="0" y="164537"/>
                </a:lnTo>
                <a:lnTo>
                  <a:pt x="18508" y="180167"/>
                </a:lnTo>
                <a:lnTo>
                  <a:pt x="172747" y="33738"/>
                </a:lnTo>
                <a:lnTo>
                  <a:pt x="208254" y="33738"/>
                </a:lnTo>
                <a:lnTo>
                  <a:pt x="172747" y="0"/>
                </a:lnTo>
                <a:close/>
              </a:path>
              <a:path w="346075" h="180339">
                <a:moveTo>
                  <a:pt x="208254" y="33738"/>
                </a:moveTo>
                <a:lnTo>
                  <a:pt x="172747" y="33738"/>
                </a:lnTo>
                <a:lnTo>
                  <a:pt x="326986" y="180167"/>
                </a:lnTo>
                <a:lnTo>
                  <a:pt x="345495" y="164537"/>
                </a:lnTo>
                <a:lnTo>
                  <a:pt x="271460" y="93790"/>
                </a:lnTo>
                <a:lnTo>
                  <a:pt x="271460" y="62530"/>
                </a:lnTo>
                <a:lnTo>
                  <a:pt x="238556" y="62530"/>
                </a:lnTo>
                <a:lnTo>
                  <a:pt x="208254" y="33738"/>
                </a:lnTo>
                <a:close/>
              </a:path>
              <a:path w="346075" h="180339">
                <a:moveTo>
                  <a:pt x="271460" y="24689"/>
                </a:moveTo>
                <a:lnTo>
                  <a:pt x="238556" y="24689"/>
                </a:lnTo>
                <a:lnTo>
                  <a:pt x="238556" y="62530"/>
                </a:lnTo>
                <a:lnTo>
                  <a:pt x="271460" y="62530"/>
                </a:lnTo>
                <a:lnTo>
                  <a:pt x="271460" y="24689"/>
                </a:lnTo>
                <a:close/>
              </a:path>
            </a:pathLst>
          </a:custGeom>
          <a:solidFill>
            <a:srgbClr val="F78B21"/>
          </a:solidFill>
        </p:spPr>
        <p:txBody>
          <a:bodyPr wrap="square" lIns="0" tIns="0" rIns="0" bIns="0" rtlCol="0"/>
          <a:lstStyle/>
          <a:p/>
        </p:txBody>
      </p:sp>
      <p:sp>
        <p:nvSpPr>
          <p:cNvPr id="43" name="object 43"/>
          <p:cNvSpPr/>
          <p:nvPr/>
        </p:nvSpPr>
        <p:spPr>
          <a:xfrm>
            <a:off x="5206866" y="2553662"/>
            <a:ext cx="247015" cy="239395"/>
          </a:xfrm>
          <a:custGeom>
            <a:avLst/>
            <a:gdLst/>
            <a:ahLst/>
            <a:cxnLst/>
            <a:rect l="l" t="t" r="r" b="b"/>
            <a:pathLst>
              <a:path w="247014" h="239394">
                <a:moveTo>
                  <a:pt x="123391" y="0"/>
                </a:moveTo>
                <a:lnTo>
                  <a:pt x="0" y="117225"/>
                </a:lnTo>
                <a:lnTo>
                  <a:pt x="0" y="239386"/>
                </a:lnTo>
                <a:lnTo>
                  <a:pt x="98712" y="239386"/>
                </a:lnTo>
                <a:lnTo>
                  <a:pt x="98712" y="185915"/>
                </a:lnTo>
                <a:lnTo>
                  <a:pt x="24678" y="185915"/>
                </a:lnTo>
                <a:lnTo>
                  <a:pt x="24678" y="136557"/>
                </a:lnTo>
                <a:lnTo>
                  <a:pt x="246782" y="136557"/>
                </a:lnTo>
                <a:lnTo>
                  <a:pt x="246782" y="117225"/>
                </a:lnTo>
                <a:lnTo>
                  <a:pt x="123391" y="0"/>
                </a:lnTo>
                <a:close/>
              </a:path>
              <a:path w="247014" h="239394">
                <a:moveTo>
                  <a:pt x="172747" y="136557"/>
                </a:moveTo>
                <a:lnTo>
                  <a:pt x="148069" y="136557"/>
                </a:lnTo>
                <a:lnTo>
                  <a:pt x="148069" y="239386"/>
                </a:lnTo>
                <a:lnTo>
                  <a:pt x="246782" y="239386"/>
                </a:lnTo>
                <a:lnTo>
                  <a:pt x="246782" y="185915"/>
                </a:lnTo>
                <a:lnTo>
                  <a:pt x="172747" y="185915"/>
                </a:lnTo>
                <a:lnTo>
                  <a:pt x="172747" y="136557"/>
                </a:lnTo>
                <a:close/>
              </a:path>
              <a:path w="247014" h="239394">
                <a:moveTo>
                  <a:pt x="98712" y="136557"/>
                </a:moveTo>
                <a:lnTo>
                  <a:pt x="74034" y="136557"/>
                </a:lnTo>
                <a:lnTo>
                  <a:pt x="74034" y="185915"/>
                </a:lnTo>
                <a:lnTo>
                  <a:pt x="98712" y="185915"/>
                </a:lnTo>
                <a:lnTo>
                  <a:pt x="98712" y="136557"/>
                </a:lnTo>
                <a:close/>
              </a:path>
              <a:path w="247014" h="239394">
                <a:moveTo>
                  <a:pt x="246782" y="136557"/>
                </a:moveTo>
                <a:lnTo>
                  <a:pt x="222104" y="136557"/>
                </a:lnTo>
                <a:lnTo>
                  <a:pt x="222104" y="185915"/>
                </a:lnTo>
                <a:lnTo>
                  <a:pt x="246782" y="185915"/>
                </a:lnTo>
                <a:lnTo>
                  <a:pt x="246782" y="136557"/>
                </a:lnTo>
                <a:close/>
              </a:path>
            </a:pathLst>
          </a:custGeom>
          <a:solidFill>
            <a:srgbClr val="F78B21"/>
          </a:solidFill>
        </p:spPr>
        <p:txBody>
          <a:bodyPr wrap="square" lIns="0" tIns="0" rIns="0" bIns="0" rtlCol="0"/>
          <a:lstStyle/>
          <a:p/>
        </p:txBody>
      </p:sp>
      <p:sp>
        <p:nvSpPr>
          <p:cNvPr id="44" name="object 44"/>
          <p:cNvSpPr/>
          <p:nvPr/>
        </p:nvSpPr>
        <p:spPr>
          <a:xfrm>
            <a:off x="4101473" y="2496890"/>
            <a:ext cx="347345" cy="180340"/>
          </a:xfrm>
          <a:custGeom>
            <a:avLst/>
            <a:gdLst/>
            <a:ahLst/>
            <a:cxnLst/>
            <a:rect l="l" t="t" r="r" b="b"/>
            <a:pathLst>
              <a:path w="347345" h="180339">
                <a:moveTo>
                  <a:pt x="173411" y="0"/>
                </a:moveTo>
                <a:lnTo>
                  <a:pt x="0" y="164537"/>
                </a:lnTo>
                <a:lnTo>
                  <a:pt x="18579" y="180167"/>
                </a:lnTo>
                <a:lnTo>
                  <a:pt x="173411" y="33738"/>
                </a:lnTo>
                <a:lnTo>
                  <a:pt x="208969" y="33738"/>
                </a:lnTo>
                <a:lnTo>
                  <a:pt x="173411" y="0"/>
                </a:lnTo>
                <a:close/>
              </a:path>
              <a:path w="347345" h="180339">
                <a:moveTo>
                  <a:pt x="208969" y="33738"/>
                </a:moveTo>
                <a:lnTo>
                  <a:pt x="173411" y="33738"/>
                </a:lnTo>
                <a:lnTo>
                  <a:pt x="328243" y="180167"/>
                </a:lnTo>
                <a:lnTo>
                  <a:pt x="346823" y="164537"/>
                </a:lnTo>
                <a:lnTo>
                  <a:pt x="208969" y="33738"/>
                </a:lnTo>
                <a:close/>
              </a:path>
            </a:pathLst>
          </a:custGeom>
          <a:solidFill>
            <a:srgbClr val="F78B21"/>
          </a:solidFill>
        </p:spPr>
        <p:txBody>
          <a:bodyPr wrap="square" lIns="0" tIns="0" rIns="0" bIns="0" rtlCol="0"/>
          <a:lstStyle/>
          <a:p/>
        </p:txBody>
      </p:sp>
      <p:sp>
        <p:nvSpPr>
          <p:cNvPr id="45" name="object 45"/>
          <p:cNvSpPr/>
          <p:nvPr/>
        </p:nvSpPr>
        <p:spPr>
          <a:xfrm>
            <a:off x="4151019" y="2553662"/>
            <a:ext cx="248285" cy="239395"/>
          </a:xfrm>
          <a:custGeom>
            <a:avLst/>
            <a:gdLst/>
            <a:ahLst/>
            <a:cxnLst/>
            <a:rect l="l" t="t" r="r" b="b"/>
            <a:pathLst>
              <a:path w="248285" h="239394">
                <a:moveTo>
                  <a:pt x="123865" y="0"/>
                </a:moveTo>
                <a:lnTo>
                  <a:pt x="0" y="117225"/>
                </a:lnTo>
                <a:lnTo>
                  <a:pt x="0" y="239386"/>
                </a:lnTo>
                <a:lnTo>
                  <a:pt x="99092" y="239386"/>
                </a:lnTo>
                <a:lnTo>
                  <a:pt x="99092" y="136557"/>
                </a:lnTo>
                <a:lnTo>
                  <a:pt x="247731" y="136557"/>
                </a:lnTo>
                <a:lnTo>
                  <a:pt x="247731" y="117225"/>
                </a:lnTo>
                <a:lnTo>
                  <a:pt x="123865" y="0"/>
                </a:lnTo>
                <a:close/>
              </a:path>
              <a:path w="248285" h="239394">
                <a:moveTo>
                  <a:pt x="247731" y="136557"/>
                </a:moveTo>
                <a:lnTo>
                  <a:pt x="148638" y="136557"/>
                </a:lnTo>
                <a:lnTo>
                  <a:pt x="148638" y="239386"/>
                </a:lnTo>
                <a:lnTo>
                  <a:pt x="247731" y="239386"/>
                </a:lnTo>
                <a:lnTo>
                  <a:pt x="247731" y="136557"/>
                </a:lnTo>
                <a:close/>
              </a:path>
            </a:pathLst>
          </a:custGeom>
          <a:solidFill>
            <a:srgbClr val="F78B21"/>
          </a:solidFill>
        </p:spPr>
        <p:txBody>
          <a:bodyPr wrap="square" lIns="0" tIns="0" rIns="0" bIns="0" rtlCol="0"/>
          <a:lstStyle/>
          <a:p/>
        </p:txBody>
      </p:sp>
      <p:sp>
        <p:nvSpPr>
          <p:cNvPr id="46" name="object 46"/>
          <p:cNvSpPr txBox="1"/>
          <p:nvPr/>
        </p:nvSpPr>
        <p:spPr>
          <a:xfrm>
            <a:off x="829767" y="1177671"/>
            <a:ext cx="10812780" cy="1409700"/>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a:t>
            </a:r>
            <a:r>
              <a:rPr dirty="0" sz="1400" spc="420">
                <a:solidFill>
                  <a:srgbClr val="1D9FD1"/>
                </a:solidFill>
                <a:latin typeface="Arial Unicode MS"/>
                <a:cs typeface="Arial Unicode MS"/>
              </a:rPr>
              <a:t> </a:t>
            </a:r>
            <a:r>
              <a:rPr dirty="0" sz="1400">
                <a:solidFill>
                  <a:srgbClr val="5E666F"/>
                </a:solidFill>
                <a:latin typeface="微软雅黑"/>
                <a:cs typeface="微软雅黑"/>
              </a:rPr>
              <a:t>徙木供应链金融云平台实现了</a:t>
            </a:r>
            <a:r>
              <a:rPr dirty="0" sz="1400" b="1" i="1">
                <a:solidFill>
                  <a:srgbClr val="1A9FD2"/>
                </a:solidFill>
                <a:latin typeface="微软雅黑"/>
                <a:cs typeface="微软雅黑"/>
              </a:rPr>
              <a:t>系统功能模块化、业务产品配置化和对外接口标准化</a:t>
            </a:r>
            <a:r>
              <a:rPr dirty="0" sz="1400">
                <a:solidFill>
                  <a:srgbClr val="5E666F"/>
                </a:solidFill>
                <a:latin typeface="微软雅黑"/>
                <a:cs typeface="微软雅黑"/>
              </a:rPr>
              <a:t>三方面的突破，缩短了场景与资金的对接周期，已完  </a:t>
            </a:r>
            <a:r>
              <a:rPr dirty="0" sz="1400" spc="15">
                <a:solidFill>
                  <a:srgbClr val="5E666F"/>
                </a:solidFill>
                <a:latin typeface="微软雅黑"/>
                <a:cs typeface="微软雅黑"/>
              </a:rPr>
              <a:t>成与过百家平台的系统对接，涉及大小行业</a:t>
            </a:r>
            <a:r>
              <a:rPr dirty="0" sz="1400" spc="15">
                <a:solidFill>
                  <a:srgbClr val="5E666F"/>
                </a:solidFill>
                <a:latin typeface="Arial"/>
                <a:cs typeface="Arial"/>
              </a:rPr>
              <a:t>20</a:t>
            </a:r>
            <a:r>
              <a:rPr dirty="0" sz="1400" spc="15">
                <a:solidFill>
                  <a:srgbClr val="5E666F"/>
                </a:solidFill>
                <a:latin typeface="微软雅黑"/>
                <a:cs typeface="微软雅黑"/>
              </a:rPr>
              <a:t>余个，实现功能迭代数百次。徙木金融的技术支持，使得银行与交易场景的系统对接控  </a:t>
            </a:r>
            <a:r>
              <a:rPr dirty="0" sz="1400" spc="-5">
                <a:solidFill>
                  <a:srgbClr val="5E666F"/>
                </a:solidFill>
                <a:latin typeface="微软雅黑"/>
                <a:cs typeface="微软雅黑"/>
              </a:rPr>
              <a:t>制在</a:t>
            </a:r>
            <a:r>
              <a:rPr dirty="0" sz="1400" spc="-5">
                <a:solidFill>
                  <a:srgbClr val="5E666F"/>
                </a:solidFill>
                <a:latin typeface="Arial"/>
                <a:cs typeface="Arial"/>
              </a:rPr>
              <a:t>4-5</a:t>
            </a:r>
            <a:r>
              <a:rPr dirty="0" sz="1400" spc="-5">
                <a:solidFill>
                  <a:srgbClr val="5E666F"/>
                </a:solidFill>
                <a:latin typeface="微软雅黑"/>
                <a:cs typeface="微软雅黑"/>
              </a:rPr>
              <a:t>个工作日内，促进场景方快速上线金融服务。徙木金融的快速对接能力，为开放银行的场景化提供了快速实现的可能。</a:t>
            </a:r>
            <a:endParaRPr sz="1400">
              <a:latin typeface="微软雅黑"/>
              <a:cs typeface="微软雅黑"/>
            </a:endParaRPr>
          </a:p>
          <a:p>
            <a:pPr>
              <a:lnSpc>
                <a:spcPct val="100000"/>
              </a:lnSpc>
              <a:spcBef>
                <a:spcPts val="36"/>
              </a:spcBef>
            </a:pPr>
            <a:endParaRPr sz="1500">
              <a:latin typeface="Times New Roman"/>
              <a:cs typeface="Times New Roman"/>
            </a:endParaRPr>
          </a:p>
          <a:p>
            <a:pPr algn="ctr" marL="1457960">
              <a:lnSpc>
                <a:spcPct val="100000"/>
              </a:lnSpc>
            </a:pPr>
            <a:r>
              <a:rPr dirty="0" sz="1400" b="1" i="1">
                <a:solidFill>
                  <a:srgbClr val="5E666F"/>
                </a:solidFill>
                <a:latin typeface="微软雅黑"/>
                <a:cs typeface="微软雅黑"/>
              </a:rPr>
              <a:t>徙木金融风控管理体系</a:t>
            </a:r>
            <a:endParaRPr sz="1400">
              <a:latin typeface="微软雅黑"/>
              <a:cs typeface="微软雅黑"/>
            </a:endParaRPr>
          </a:p>
        </p:txBody>
      </p:sp>
      <p:sp>
        <p:nvSpPr>
          <p:cNvPr id="47" name="object 47"/>
          <p:cNvSpPr txBox="1"/>
          <p:nvPr/>
        </p:nvSpPr>
        <p:spPr>
          <a:xfrm>
            <a:off x="6076453" y="5007229"/>
            <a:ext cx="1898650" cy="1153160"/>
          </a:xfrm>
          <a:prstGeom prst="rect">
            <a:avLst/>
          </a:prstGeom>
        </p:spPr>
        <p:txBody>
          <a:bodyPr wrap="square" lIns="0" tIns="0" rIns="0" bIns="0" rtlCol="0" vert="horz">
            <a:spAutoFit/>
          </a:bodyPr>
          <a:lstStyle/>
          <a:p>
            <a:pPr algn="ctr">
              <a:lnSpc>
                <a:spcPct val="100000"/>
              </a:lnSpc>
              <a:tabLst>
                <a:tab pos="1872614" algn="l"/>
              </a:tabLst>
            </a:pPr>
            <a:r>
              <a:rPr dirty="0" sz="1200" u="sng">
                <a:solidFill>
                  <a:srgbClr val="4F5560"/>
                </a:solidFill>
                <a:latin typeface="Times New Roman"/>
                <a:cs typeface="Times New Roman"/>
              </a:rPr>
              <a:t> 	</a:t>
            </a:r>
            <a:endParaRPr sz="1200">
              <a:latin typeface="Times New Roman"/>
              <a:cs typeface="Times New Roman"/>
            </a:endParaRPr>
          </a:p>
          <a:p>
            <a:pPr algn="ctr" marR="26670">
              <a:lnSpc>
                <a:spcPct val="100000"/>
              </a:lnSpc>
              <a:spcBef>
                <a:spcPts val="295"/>
              </a:spcBef>
            </a:pPr>
            <a:r>
              <a:rPr dirty="0" sz="1200" b="1" i="1">
                <a:solidFill>
                  <a:srgbClr val="5E666F"/>
                </a:solidFill>
                <a:latin typeface="微软雅黑"/>
                <a:cs typeface="微软雅黑"/>
              </a:rPr>
              <a:t>徙木金融三大核心能力</a:t>
            </a:r>
            <a:endParaRPr sz="1200">
              <a:latin typeface="微软雅黑"/>
              <a:cs typeface="微软雅黑"/>
            </a:endParaRPr>
          </a:p>
          <a:p>
            <a:pPr marL="76200">
              <a:lnSpc>
                <a:spcPct val="100000"/>
              </a:lnSpc>
              <a:spcBef>
                <a:spcPts val="1005"/>
              </a:spcBef>
            </a:pPr>
            <a:r>
              <a:rPr dirty="0" sz="1000" spc="25">
                <a:solidFill>
                  <a:srgbClr val="5E666F"/>
                </a:solidFill>
                <a:latin typeface="Arial Unicode MS"/>
                <a:cs typeface="Arial Unicode MS"/>
              </a:rPr>
              <a:t>✓</a:t>
            </a:r>
            <a:r>
              <a:rPr dirty="0" sz="1000" spc="225">
                <a:solidFill>
                  <a:srgbClr val="5E666F"/>
                </a:solidFill>
                <a:latin typeface="Arial Unicode MS"/>
                <a:cs typeface="Arial Unicode MS"/>
              </a:rPr>
              <a:t> </a:t>
            </a:r>
            <a:r>
              <a:rPr dirty="0" sz="1000" spc="30">
                <a:solidFill>
                  <a:srgbClr val="5E666F"/>
                </a:solidFill>
                <a:latin typeface="微软雅黑"/>
                <a:cs typeface="微软雅黑"/>
              </a:rPr>
              <a:t>顺应场景的金融设计能力</a:t>
            </a:r>
            <a:endParaRPr sz="1000">
              <a:latin typeface="微软雅黑"/>
              <a:cs typeface="微软雅黑"/>
            </a:endParaRPr>
          </a:p>
          <a:p>
            <a:pPr marL="76200">
              <a:lnSpc>
                <a:spcPct val="100000"/>
              </a:lnSpc>
              <a:spcBef>
                <a:spcPts val="600"/>
              </a:spcBef>
            </a:pPr>
            <a:r>
              <a:rPr dirty="0" sz="1000" spc="25">
                <a:solidFill>
                  <a:srgbClr val="5E666F"/>
                </a:solidFill>
                <a:latin typeface="Arial Unicode MS"/>
                <a:cs typeface="Arial Unicode MS"/>
              </a:rPr>
              <a:t>✓</a:t>
            </a:r>
            <a:r>
              <a:rPr dirty="0" sz="1000" spc="240">
                <a:solidFill>
                  <a:srgbClr val="5E666F"/>
                </a:solidFill>
                <a:latin typeface="Arial Unicode MS"/>
                <a:cs typeface="Arial Unicode MS"/>
              </a:rPr>
              <a:t> </a:t>
            </a:r>
            <a:r>
              <a:rPr dirty="0" sz="1000" spc="25">
                <a:solidFill>
                  <a:srgbClr val="5E666F"/>
                </a:solidFill>
                <a:latin typeface="微软雅黑"/>
                <a:cs typeface="微软雅黑"/>
              </a:rPr>
              <a:t>线上化的风控管理技术</a:t>
            </a:r>
            <a:endParaRPr sz="1000">
              <a:latin typeface="微软雅黑"/>
              <a:cs typeface="微软雅黑"/>
            </a:endParaRPr>
          </a:p>
          <a:p>
            <a:pPr marL="76200">
              <a:lnSpc>
                <a:spcPct val="100000"/>
              </a:lnSpc>
              <a:spcBef>
                <a:spcPts val="600"/>
              </a:spcBef>
            </a:pPr>
            <a:r>
              <a:rPr dirty="0" sz="1000" spc="25">
                <a:solidFill>
                  <a:srgbClr val="5E666F"/>
                </a:solidFill>
                <a:latin typeface="Arial Unicode MS"/>
                <a:cs typeface="Arial Unicode MS"/>
              </a:rPr>
              <a:t>✓</a:t>
            </a:r>
            <a:r>
              <a:rPr dirty="0" sz="1000" spc="200">
                <a:solidFill>
                  <a:srgbClr val="5E666F"/>
                </a:solidFill>
                <a:latin typeface="Arial Unicode MS"/>
                <a:cs typeface="Arial Unicode MS"/>
              </a:rPr>
              <a:t> </a:t>
            </a:r>
            <a:r>
              <a:rPr dirty="0" sz="1000" spc="30">
                <a:solidFill>
                  <a:srgbClr val="5E666F"/>
                </a:solidFill>
                <a:latin typeface="微软雅黑"/>
                <a:cs typeface="微软雅黑"/>
              </a:rPr>
              <a:t>系统对接能力</a:t>
            </a:r>
            <a:endParaRPr sz="1000">
              <a:latin typeface="微软雅黑"/>
              <a:cs typeface="微软雅黑"/>
            </a:endParaRPr>
          </a:p>
        </p:txBody>
      </p:sp>
      <p:sp>
        <p:nvSpPr>
          <p:cNvPr id="48" name="object 48"/>
          <p:cNvSpPr/>
          <p:nvPr/>
        </p:nvSpPr>
        <p:spPr>
          <a:xfrm>
            <a:off x="6853428" y="2747772"/>
            <a:ext cx="4680585" cy="551815"/>
          </a:xfrm>
          <a:custGeom>
            <a:avLst/>
            <a:gdLst/>
            <a:ahLst/>
            <a:cxnLst/>
            <a:rect l="l" t="t" r="r" b="b"/>
            <a:pathLst>
              <a:path w="4680584" h="551814">
                <a:moveTo>
                  <a:pt x="4588256" y="0"/>
                </a:moveTo>
                <a:lnTo>
                  <a:pt x="91948" y="0"/>
                </a:lnTo>
                <a:lnTo>
                  <a:pt x="56149" y="7223"/>
                </a:lnTo>
                <a:lnTo>
                  <a:pt x="26924" y="26924"/>
                </a:lnTo>
                <a:lnTo>
                  <a:pt x="7223" y="56149"/>
                </a:lnTo>
                <a:lnTo>
                  <a:pt x="0" y="91948"/>
                </a:lnTo>
                <a:lnTo>
                  <a:pt x="0" y="459739"/>
                </a:lnTo>
                <a:lnTo>
                  <a:pt x="7223" y="495538"/>
                </a:lnTo>
                <a:lnTo>
                  <a:pt x="26924" y="524763"/>
                </a:lnTo>
                <a:lnTo>
                  <a:pt x="56149" y="544464"/>
                </a:lnTo>
                <a:lnTo>
                  <a:pt x="91948" y="551688"/>
                </a:lnTo>
                <a:lnTo>
                  <a:pt x="4588256" y="551688"/>
                </a:lnTo>
                <a:lnTo>
                  <a:pt x="4624054" y="544464"/>
                </a:lnTo>
                <a:lnTo>
                  <a:pt x="4653280" y="524763"/>
                </a:lnTo>
                <a:lnTo>
                  <a:pt x="4672980" y="495538"/>
                </a:lnTo>
                <a:lnTo>
                  <a:pt x="4680204" y="459739"/>
                </a:lnTo>
                <a:lnTo>
                  <a:pt x="4680204" y="91948"/>
                </a:lnTo>
                <a:lnTo>
                  <a:pt x="4672980" y="56149"/>
                </a:lnTo>
                <a:lnTo>
                  <a:pt x="4653280" y="26924"/>
                </a:lnTo>
                <a:lnTo>
                  <a:pt x="4624054" y="7223"/>
                </a:lnTo>
                <a:lnTo>
                  <a:pt x="4588256" y="0"/>
                </a:lnTo>
                <a:close/>
              </a:path>
            </a:pathLst>
          </a:custGeom>
          <a:solidFill>
            <a:srgbClr val="F78B21"/>
          </a:solidFill>
        </p:spPr>
        <p:txBody>
          <a:bodyPr wrap="square" lIns="0" tIns="0" rIns="0" bIns="0" rtlCol="0"/>
          <a:lstStyle/>
          <a:p/>
        </p:txBody>
      </p:sp>
      <p:sp>
        <p:nvSpPr>
          <p:cNvPr id="49" name="object 49"/>
          <p:cNvSpPr/>
          <p:nvPr/>
        </p:nvSpPr>
        <p:spPr>
          <a:xfrm>
            <a:off x="6909816" y="2810255"/>
            <a:ext cx="1100455" cy="428625"/>
          </a:xfrm>
          <a:custGeom>
            <a:avLst/>
            <a:gdLst/>
            <a:ahLst/>
            <a:cxnLst/>
            <a:rect l="l" t="t" r="r" b="b"/>
            <a:pathLst>
              <a:path w="1100454" h="428625">
                <a:moveTo>
                  <a:pt x="880236" y="0"/>
                </a:moveTo>
                <a:lnTo>
                  <a:pt x="220090" y="0"/>
                </a:lnTo>
                <a:lnTo>
                  <a:pt x="0" y="214122"/>
                </a:lnTo>
                <a:lnTo>
                  <a:pt x="220090" y="428244"/>
                </a:lnTo>
                <a:lnTo>
                  <a:pt x="880236" y="428244"/>
                </a:lnTo>
                <a:lnTo>
                  <a:pt x="1100327" y="214122"/>
                </a:lnTo>
                <a:lnTo>
                  <a:pt x="880236" y="0"/>
                </a:lnTo>
                <a:close/>
              </a:path>
            </a:pathLst>
          </a:custGeom>
          <a:solidFill>
            <a:srgbClr val="F9F9F9"/>
          </a:solidFill>
        </p:spPr>
        <p:txBody>
          <a:bodyPr wrap="square" lIns="0" tIns="0" rIns="0" bIns="0" rtlCol="0"/>
          <a:lstStyle/>
          <a:p/>
        </p:txBody>
      </p:sp>
      <p:sp>
        <p:nvSpPr>
          <p:cNvPr id="50" name="object 50"/>
          <p:cNvSpPr/>
          <p:nvPr/>
        </p:nvSpPr>
        <p:spPr>
          <a:xfrm>
            <a:off x="8077200" y="2810255"/>
            <a:ext cx="1099185" cy="428625"/>
          </a:xfrm>
          <a:custGeom>
            <a:avLst/>
            <a:gdLst/>
            <a:ahLst/>
            <a:cxnLst/>
            <a:rect l="l" t="t" r="r" b="b"/>
            <a:pathLst>
              <a:path w="1099184" h="428625">
                <a:moveTo>
                  <a:pt x="879094" y="0"/>
                </a:moveTo>
                <a:lnTo>
                  <a:pt x="219709" y="0"/>
                </a:lnTo>
                <a:lnTo>
                  <a:pt x="0" y="214122"/>
                </a:lnTo>
                <a:lnTo>
                  <a:pt x="219709" y="428244"/>
                </a:lnTo>
                <a:lnTo>
                  <a:pt x="879094" y="428244"/>
                </a:lnTo>
                <a:lnTo>
                  <a:pt x="1098803" y="214122"/>
                </a:lnTo>
                <a:lnTo>
                  <a:pt x="879094" y="0"/>
                </a:lnTo>
                <a:close/>
              </a:path>
            </a:pathLst>
          </a:custGeom>
          <a:solidFill>
            <a:srgbClr val="F9F9F9"/>
          </a:solidFill>
        </p:spPr>
        <p:txBody>
          <a:bodyPr wrap="square" lIns="0" tIns="0" rIns="0" bIns="0" rtlCol="0"/>
          <a:lstStyle/>
          <a:p/>
        </p:txBody>
      </p:sp>
      <p:sp>
        <p:nvSpPr>
          <p:cNvPr id="51" name="object 51"/>
          <p:cNvSpPr txBox="1"/>
          <p:nvPr/>
        </p:nvSpPr>
        <p:spPr>
          <a:xfrm>
            <a:off x="8385809" y="2835909"/>
            <a:ext cx="482600" cy="378460"/>
          </a:xfrm>
          <a:prstGeom prst="rect">
            <a:avLst/>
          </a:prstGeom>
        </p:spPr>
        <p:txBody>
          <a:bodyPr wrap="square" lIns="0" tIns="0" rIns="0" bIns="0" rtlCol="0" vert="horz">
            <a:spAutoFit/>
          </a:bodyPr>
          <a:lstStyle/>
          <a:p>
            <a:pPr marL="12700" marR="5080">
              <a:lnSpc>
                <a:spcPct val="100000"/>
              </a:lnSpc>
            </a:pPr>
            <a:r>
              <a:rPr dirty="0" sz="1200">
                <a:solidFill>
                  <a:srgbClr val="5E666F"/>
                </a:solidFill>
                <a:latin typeface="微软雅黑"/>
                <a:cs typeface="微软雅黑"/>
              </a:rPr>
              <a:t>线上授  信审批</a:t>
            </a:r>
            <a:endParaRPr sz="1200">
              <a:latin typeface="微软雅黑"/>
              <a:cs typeface="微软雅黑"/>
            </a:endParaRPr>
          </a:p>
        </p:txBody>
      </p:sp>
      <p:sp>
        <p:nvSpPr>
          <p:cNvPr id="52" name="object 52"/>
          <p:cNvSpPr/>
          <p:nvPr/>
        </p:nvSpPr>
        <p:spPr>
          <a:xfrm>
            <a:off x="9243059" y="2810255"/>
            <a:ext cx="1100455" cy="428625"/>
          </a:xfrm>
          <a:custGeom>
            <a:avLst/>
            <a:gdLst/>
            <a:ahLst/>
            <a:cxnLst/>
            <a:rect l="l" t="t" r="r" b="b"/>
            <a:pathLst>
              <a:path w="1100454" h="428625">
                <a:moveTo>
                  <a:pt x="880237" y="0"/>
                </a:moveTo>
                <a:lnTo>
                  <a:pt x="220091" y="0"/>
                </a:lnTo>
                <a:lnTo>
                  <a:pt x="0" y="214122"/>
                </a:lnTo>
                <a:lnTo>
                  <a:pt x="220091" y="428244"/>
                </a:lnTo>
                <a:lnTo>
                  <a:pt x="880237" y="428244"/>
                </a:lnTo>
                <a:lnTo>
                  <a:pt x="1100328" y="214122"/>
                </a:lnTo>
                <a:lnTo>
                  <a:pt x="880237" y="0"/>
                </a:lnTo>
                <a:close/>
              </a:path>
            </a:pathLst>
          </a:custGeom>
          <a:solidFill>
            <a:srgbClr val="F9F9F9"/>
          </a:solidFill>
        </p:spPr>
        <p:txBody>
          <a:bodyPr wrap="square" lIns="0" tIns="0" rIns="0" bIns="0" rtlCol="0"/>
          <a:lstStyle/>
          <a:p/>
        </p:txBody>
      </p:sp>
      <p:sp>
        <p:nvSpPr>
          <p:cNvPr id="53" name="object 53"/>
          <p:cNvSpPr txBox="1"/>
          <p:nvPr/>
        </p:nvSpPr>
        <p:spPr>
          <a:xfrm>
            <a:off x="9552558" y="2835909"/>
            <a:ext cx="482600" cy="378460"/>
          </a:xfrm>
          <a:prstGeom prst="rect">
            <a:avLst/>
          </a:prstGeom>
        </p:spPr>
        <p:txBody>
          <a:bodyPr wrap="square" lIns="0" tIns="0" rIns="0" bIns="0" rtlCol="0" vert="horz">
            <a:spAutoFit/>
          </a:bodyPr>
          <a:lstStyle/>
          <a:p>
            <a:pPr marL="12700" marR="5080">
              <a:lnSpc>
                <a:spcPct val="100000"/>
              </a:lnSpc>
            </a:pPr>
            <a:r>
              <a:rPr dirty="0" sz="1200">
                <a:solidFill>
                  <a:srgbClr val="5E666F"/>
                </a:solidFill>
                <a:latin typeface="微软雅黑"/>
                <a:cs typeface="微软雅黑"/>
              </a:rPr>
              <a:t>线上支  用审批</a:t>
            </a:r>
            <a:endParaRPr sz="1200">
              <a:latin typeface="微软雅黑"/>
              <a:cs typeface="微软雅黑"/>
            </a:endParaRPr>
          </a:p>
        </p:txBody>
      </p:sp>
      <p:sp>
        <p:nvSpPr>
          <p:cNvPr id="54" name="object 54"/>
          <p:cNvSpPr/>
          <p:nvPr/>
        </p:nvSpPr>
        <p:spPr>
          <a:xfrm>
            <a:off x="10408919" y="2810255"/>
            <a:ext cx="1100455" cy="428625"/>
          </a:xfrm>
          <a:custGeom>
            <a:avLst/>
            <a:gdLst/>
            <a:ahLst/>
            <a:cxnLst/>
            <a:rect l="l" t="t" r="r" b="b"/>
            <a:pathLst>
              <a:path w="1100454" h="428625">
                <a:moveTo>
                  <a:pt x="880236" y="0"/>
                </a:moveTo>
                <a:lnTo>
                  <a:pt x="220090" y="0"/>
                </a:lnTo>
                <a:lnTo>
                  <a:pt x="0" y="214122"/>
                </a:lnTo>
                <a:lnTo>
                  <a:pt x="220090" y="428244"/>
                </a:lnTo>
                <a:lnTo>
                  <a:pt x="880236" y="428244"/>
                </a:lnTo>
                <a:lnTo>
                  <a:pt x="1100327" y="214122"/>
                </a:lnTo>
                <a:lnTo>
                  <a:pt x="880236" y="0"/>
                </a:lnTo>
                <a:close/>
              </a:path>
            </a:pathLst>
          </a:custGeom>
          <a:solidFill>
            <a:srgbClr val="F9F9F9"/>
          </a:solidFill>
        </p:spPr>
        <p:txBody>
          <a:bodyPr wrap="square" lIns="0" tIns="0" rIns="0" bIns="0" rtlCol="0"/>
          <a:lstStyle/>
          <a:p/>
        </p:txBody>
      </p:sp>
      <p:sp>
        <p:nvSpPr>
          <p:cNvPr id="55" name="object 55"/>
          <p:cNvSpPr txBox="1"/>
          <p:nvPr/>
        </p:nvSpPr>
        <p:spPr>
          <a:xfrm>
            <a:off x="10719054" y="2835909"/>
            <a:ext cx="482600" cy="378460"/>
          </a:xfrm>
          <a:prstGeom prst="rect">
            <a:avLst/>
          </a:prstGeom>
        </p:spPr>
        <p:txBody>
          <a:bodyPr wrap="square" lIns="0" tIns="0" rIns="0" bIns="0" rtlCol="0" vert="horz">
            <a:spAutoFit/>
          </a:bodyPr>
          <a:lstStyle/>
          <a:p>
            <a:pPr marL="12700" marR="5080">
              <a:lnSpc>
                <a:spcPct val="100000"/>
              </a:lnSpc>
            </a:pPr>
            <a:r>
              <a:rPr dirty="0" sz="1200">
                <a:solidFill>
                  <a:srgbClr val="5E666F"/>
                </a:solidFill>
                <a:latin typeface="微软雅黑"/>
                <a:cs typeface="微软雅黑"/>
              </a:rPr>
              <a:t>实时贷  后监控</a:t>
            </a:r>
            <a:endParaRPr sz="1200">
              <a:latin typeface="微软雅黑"/>
              <a:cs typeface="微软雅黑"/>
            </a:endParaRPr>
          </a:p>
        </p:txBody>
      </p:sp>
      <p:sp>
        <p:nvSpPr>
          <p:cNvPr id="56" name="object 56"/>
          <p:cNvSpPr/>
          <p:nvPr/>
        </p:nvSpPr>
        <p:spPr>
          <a:xfrm>
            <a:off x="6853428" y="3549396"/>
            <a:ext cx="4680585" cy="624840"/>
          </a:xfrm>
          <a:custGeom>
            <a:avLst/>
            <a:gdLst/>
            <a:ahLst/>
            <a:cxnLst/>
            <a:rect l="l" t="t" r="r" b="b"/>
            <a:pathLst>
              <a:path w="4680584" h="624839">
                <a:moveTo>
                  <a:pt x="4629785" y="0"/>
                </a:moveTo>
                <a:lnTo>
                  <a:pt x="50419" y="0"/>
                </a:lnTo>
                <a:lnTo>
                  <a:pt x="30807" y="3966"/>
                </a:lnTo>
                <a:lnTo>
                  <a:pt x="14779" y="14779"/>
                </a:lnTo>
                <a:lnTo>
                  <a:pt x="3966" y="30807"/>
                </a:lnTo>
                <a:lnTo>
                  <a:pt x="0" y="50418"/>
                </a:lnTo>
                <a:lnTo>
                  <a:pt x="0" y="574420"/>
                </a:lnTo>
                <a:lnTo>
                  <a:pt x="3966" y="594032"/>
                </a:lnTo>
                <a:lnTo>
                  <a:pt x="14779" y="610060"/>
                </a:lnTo>
                <a:lnTo>
                  <a:pt x="30807" y="620873"/>
                </a:lnTo>
                <a:lnTo>
                  <a:pt x="50419" y="624839"/>
                </a:lnTo>
                <a:lnTo>
                  <a:pt x="4629785" y="624839"/>
                </a:lnTo>
                <a:lnTo>
                  <a:pt x="4649396" y="620873"/>
                </a:lnTo>
                <a:lnTo>
                  <a:pt x="4665424" y="610060"/>
                </a:lnTo>
                <a:lnTo>
                  <a:pt x="4676237" y="594032"/>
                </a:lnTo>
                <a:lnTo>
                  <a:pt x="4680204" y="574420"/>
                </a:lnTo>
                <a:lnTo>
                  <a:pt x="4680204" y="50418"/>
                </a:lnTo>
                <a:lnTo>
                  <a:pt x="4676237" y="30807"/>
                </a:lnTo>
                <a:lnTo>
                  <a:pt x="4665424" y="14779"/>
                </a:lnTo>
                <a:lnTo>
                  <a:pt x="4649396" y="3966"/>
                </a:lnTo>
                <a:lnTo>
                  <a:pt x="4629785" y="0"/>
                </a:lnTo>
                <a:close/>
              </a:path>
            </a:pathLst>
          </a:custGeom>
          <a:solidFill>
            <a:srgbClr val="ACD9EC"/>
          </a:solidFill>
        </p:spPr>
        <p:txBody>
          <a:bodyPr wrap="square" lIns="0" tIns="0" rIns="0" bIns="0" rtlCol="0"/>
          <a:lstStyle/>
          <a:p/>
        </p:txBody>
      </p:sp>
      <p:sp>
        <p:nvSpPr>
          <p:cNvPr id="57" name="object 57"/>
          <p:cNvSpPr/>
          <p:nvPr/>
        </p:nvSpPr>
        <p:spPr>
          <a:xfrm>
            <a:off x="6932676" y="3587496"/>
            <a:ext cx="1079500" cy="247015"/>
          </a:xfrm>
          <a:custGeom>
            <a:avLst/>
            <a:gdLst/>
            <a:ahLst/>
            <a:cxnLst/>
            <a:rect l="l" t="t" r="r" b="b"/>
            <a:pathLst>
              <a:path w="1079500" h="247014">
                <a:moveTo>
                  <a:pt x="1037844"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1037844" y="246887"/>
                </a:lnTo>
                <a:lnTo>
                  <a:pt x="1053863" y="243655"/>
                </a:lnTo>
                <a:lnTo>
                  <a:pt x="1066942" y="234838"/>
                </a:lnTo>
                <a:lnTo>
                  <a:pt x="1075759" y="221759"/>
                </a:lnTo>
                <a:lnTo>
                  <a:pt x="1078992" y="205739"/>
                </a:lnTo>
                <a:lnTo>
                  <a:pt x="1078992" y="41147"/>
                </a:lnTo>
                <a:lnTo>
                  <a:pt x="1075759" y="25128"/>
                </a:lnTo>
                <a:lnTo>
                  <a:pt x="1066942" y="12049"/>
                </a:lnTo>
                <a:lnTo>
                  <a:pt x="1053863" y="3232"/>
                </a:lnTo>
                <a:lnTo>
                  <a:pt x="1037844" y="0"/>
                </a:lnTo>
                <a:close/>
              </a:path>
            </a:pathLst>
          </a:custGeom>
          <a:solidFill>
            <a:srgbClr val="F9F9F9"/>
          </a:solidFill>
        </p:spPr>
        <p:txBody>
          <a:bodyPr wrap="square" lIns="0" tIns="0" rIns="0" bIns="0" rtlCol="0"/>
          <a:lstStyle/>
          <a:p/>
        </p:txBody>
      </p:sp>
      <p:sp>
        <p:nvSpPr>
          <p:cNvPr id="58" name="object 58"/>
          <p:cNvSpPr txBox="1"/>
          <p:nvPr/>
        </p:nvSpPr>
        <p:spPr>
          <a:xfrm>
            <a:off x="7231760" y="3614292"/>
            <a:ext cx="4826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自动化</a:t>
            </a:r>
            <a:endParaRPr sz="1200">
              <a:latin typeface="微软雅黑"/>
              <a:cs typeface="微软雅黑"/>
            </a:endParaRPr>
          </a:p>
        </p:txBody>
      </p:sp>
      <p:sp>
        <p:nvSpPr>
          <p:cNvPr id="59" name="object 59"/>
          <p:cNvSpPr txBox="1"/>
          <p:nvPr/>
        </p:nvSpPr>
        <p:spPr>
          <a:xfrm>
            <a:off x="6021070" y="3628390"/>
            <a:ext cx="805815" cy="451484"/>
          </a:xfrm>
          <a:prstGeom prst="rect">
            <a:avLst/>
          </a:prstGeom>
        </p:spPr>
        <p:txBody>
          <a:bodyPr wrap="square" lIns="0" tIns="0" rIns="0" bIns="0" rtlCol="0" vert="horz">
            <a:spAutoFit/>
          </a:bodyPr>
          <a:lstStyle/>
          <a:p>
            <a:pPr marL="182880" marR="5080" indent="-170815">
              <a:lnSpc>
                <a:spcPct val="120000"/>
              </a:lnSpc>
            </a:pPr>
            <a:r>
              <a:rPr dirty="0" sz="1200" spc="140">
                <a:solidFill>
                  <a:srgbClr val="1F9ED2"/>
                </a:solidFill>
                <a:latin typeface="Arial Unicode MS"/>
                <a:cs typeface="Arial Unicode MS"/>
              </a:rPr>
              <a:t>◆</a:t>
            </a:r>
            <a:r>
              <a:rPr dirty="0" sz="1200" spc="140">
                <a:solidFill>
                  <a:srgbClr val="5E666F"/>
                </a:solidFill>
                <a:latin typeface="微软雅黑"/>
                <a:cs typeface="微软雅黑"/>
              </a:rPr>
              <a:t>全生命  </a:t>
            </a:r>
            <a:r>
              <a:rPr dirty="0" sz="1200">
                <a:solidFill>
                  <a:srgbClr val="5E666F"/>
                </a:solidFill>
                <a:latin typeface="微软雅黑"/>
                <a:cs typeface="微软雅黑"/>
              </a:rPr>
              <a:t>周期管理</a:t>
            </a:r>
            <a:endParaRPr sz="1200">
              <a:latin typeface="微软雅黑"/>
              <a:cs typeface="微软雅黑"/>
            </a:endParaRPr>
          </a:p>
        </p:txBody>
      </p:sp>
      <p:sp>
        <p:nvSpPr>
          <p:cNvPr id="60" name="object 60"/>
          <p:cNvSpPr/>
          <p:nvPr/>
        </p:nvSpPr>
        <p:spPr>
          <a:xfrm>
            <a:off x="8078723" y="3587496"/>
            <a:ext cx="1080770" cy="247015"/>
          </a:xfrm>
          <a:custGeom>
            <a:avLst/>
            <a:gdLst/>
            <a:ahLst/>
            <a:cxnLst/>
            <a:rect l="l" t="t" r="r" b="b"/>
            <a:pathLst>
              <a:path w="1080770" h="247014">
                <a:moveTo>
                  <a:pt x="1039368"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1039368" y="246887"/>
                </a:lnTo>
                <a:lnTo>
                  <a:pt x="1055387" y="243655"/>
                </a:lnTo>
                <a:lnTo>
                  <a:pt x="1068466" y="234838"/>
                </a:lnTo>
                <a:lnTo>
                  <a:pt x="1077283" y="221759"/>
                </a:lnTo>
                <a:lnTo>
                  <a:pt x="1080516" y="205739"/>
                </a:lnTo>
                <a:lnTo>
                  <a:pt x="1080516" y="41147"/>
                </a:lnTo>
                <a:lnTo>
                  <a:pt x="1077283" y="25128"/>
                </a:lnTo>
                <a:lnTo>
                  <a:pt x="1068466" y="12049"/>
                </a:lnTo>
                <a:lnTo>
                  <a:pt x="1055387" y="3232"/>
                </a:lnTo>
                <a:lnTo>
                  <a:pt x="1039368" y="0"/>
                </a:lnTo>
                <a:close/>
              </a:path>
            </a:pathLst>
          </a:custGeom>
          <a:solidFill>
            <a:srgbClr val="F9F9F9"/>
          </a:solidFill>
        </p:spPr>
        <p:txBody>
          <a:bodyPr wrap="square" lIns="0" tIns="0" rIns="0" bIns="0" rtlCol="0"/>
          <a:lstStyle/>
          <a:p/>
        </p:txBody>
      </p:sp>
      <p:sp>
        <p:nvSpPr>
          <p:cNvPr id="61" name="object 61"/>
          <p:cNvSpPr txBox="1"/>
          <p:nvPr/>
        </p:nvSpPr>
        <p:spPr>
          <a:xfrm>
            <a:off x="8378697" y="3614292"/>
            <a:ext cx="4826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系统化</a:t>
            </a:r>
            <a:endParaRPr sz="1200">
              <a:latin typeface="微软雅黑"/>
              <a:cs typeface="微软雅黑"/>
            </a:endParaRPr>
          </a:p>
        </p:txBody>
      </p:sp>
      <p:sp>
        <p:nvSpPr>
          <p:cNvPr id="62" name="object 62"/>
          <p:cNvSpPr/>
          <p:nvPr/>
        </p:nvSpPr>
        <p:spPr>
          <a:xfrm>
            <a:off x="9226295" y="3587496"/>
            <a:ext cx="1079500" cy="247015"/>
          </a:xfrm>
          <a:custGeom>
            <a:avLst/>
            <a:gdLst/>
            <a:ahLst/>
            <a:cxnLst/>
            <a:rect l="l" t="t" r="r" b="b"/>
            <a:pathLst>
              <a:path w="1079500" h="247014">
                <a:moveTo>
                  <a:pt x="1037844"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1037844" y="246887"/>
                </a:lnTo>
                <a:lnTo>
                  <a:pt x="1053863" y="243655"/>
                </a:lnTo>
                <a:lnTo>
                  <a:pt x="1066942" y="234838"/>
                </a:lnTo>
                <a:lnTo>
                  <a:pt x="1075759" y="221759"/>
                </a:lnTo>
                <a:lnTo>
                  <a:pt x="1078992" y="205739"/>
                </a:lnTo>
                <a:lnTo>
                  <a:pt x="1078992" y="41147"/>
                </a:lnTo>
                <a:lnTo>
                  <a:pt x="1075759" y="25128"/>
                </a:lnTo>
                <a:lnTo>
                  <a:pt x="1066942" y="12049"/>
                </a:lnTo>
                <a:lnTo>
                  <a:pt x="1053863" y="3232"/>
                </a:lnTo>
                <a:lnTo>
                  <a:pt x="1037844" y="0"/>
                </a:lnTo>
                <a:close/>
              </a:path>
            </a:pathLst>
          </a:custGeom>
          <a:solidFill>
            <a:srgbClr val="F9F9F9"/>
          </a:solidFill>
        </p:spPr>
        <p:txBody>
          <a:bodyPr wrap="square" lIns="0" tIns="0" rIns="0" bIns="0" rtlCol="0"/>
          <a:lstStyle/>
          <a:p/>
        </p:txBody>
      </p:sp>
      <p:sp>
        <p:nvSpPr>
          <p:cNvPr id="63" name="object 63"/>
          <p:cNvSpPr txBox="1"/>
          <p:nvPr/>
        </p:nvSpPr>
        <p:spPr>
          <a:xfrm>
            <a:off x="9525761" y="3614292"/>
            <a:ext cx="4826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动态化</a:t>
            </a:r>
            <a:endParaRPr sz="1200">
              <a:latin typeface="微软雅黑"/>
              <a:cs typeface="微软雅黑"/>
            </a:endParaRPr>
          </a:p>
        </p:txBody>
      </p:sp>
      <p:sp>
        <p:nvSpPr>
          <p:cNvPr id="64" name="object 64"/>
          <p:cNvSpPr/>
          <p:nvPr/>
        </p:nvSpPr>
        <p:spPr>
          <a:xfrm>
            <a:off x="10372343" y="3587496"/>
            <a:ext cx="1080770" cy="247015"/>
          </a:xfrm>
          <a:custGeom>
            <a:avLst/>
            <a:gdLst/>
            <a:ahLst/>
            <a:cxnLst/>
            <a:rect l="l" t="t" r="r" b="b"/>
            <a:pathLst>
              <a:path w="1080770" h="247014">
                <a:moveTo>
                  <a:pt x="1039367"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1039367" y="246887"/>
                </a:lnTo>
                <a:lnTo>
                  <a:pt x="1055387" y="243655"/>
                </a:lnTo>
                <a:lnTo>
                  <a:pt x="1068466" y="234838"/>
                </a:lnTo>
                <a:lnTo>
                  <a:pt x="1077283" y="221759"/>
                </a:lnTo>
                <a:lnTo>
                  <a:pt x="1080515" y="205739"/>
                </a:lnTo>
                <a:lnTo>
                  <a:pt x="1080515" y="41147"/>
                </a:lnTo>
                <a:lnTo>
                  <a:pt x="1077283" y="25128"/>
                </a:lnTo>
                <a:lnTo>
                  <a:pt x="1068466" y="12049"/>
                </a:lnTo>
                <a:lnTo>
                  <a:pt x="1055387" y="3232"/>
                </a:lnTo>
                <a:lnTo>
                  <a:pt x="1039367" y="0"/>
                </a:lnTo>
                <a:close/>
              </a:path>
            </a:pathLst>
          </a:custGeom>
          <a:solidFill>
            <a:srgbClr val="F9F9F9"/>
          </a:solidFill>
        </p:spPr>
        <p:txBody>
          <a:bodyPr wrap="square" lIns="0" tIns="0" rIns="0" bIns="0" rtlCol="0"/>
          <a:lstStyle/>
          <a:p/>
        </p:txBody>
      </p:sp>
      <p:sp>
        <p:nvSpPr>
          <p:cNvPr id="65" name="object 65"/>
          <p:cNvSpPr txBox="1"/>
          <p:nvPr/>
        </p:nvSpPr>
        <p:spPr>
          <a:xfrm>
            <a:off x="10672953" y="3614292"/>
            <a:ext cx="4826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交易级</a:t>
            </a:r>
            <a:endParaRPr sz="1200">
              <a:latin typeface="微软雅黑"/>
              <a:cs typeface="微软雅黑"/>
            </a:endParaRPr>
          </a:p>
        </p:txBody>
      </p:sp>
      <p:sp>
        <p:nvSpPr>
          <p:cNvPr id="66" name="object 66"/>
          <p:cNvSpPr/>
          <p:nvPr/>
        </p:nvSpPr>
        <p:spPr>
          <a:xfrm>
            <a:off x="6932676" y="3881628"/>
            <a:ext cx="2226945" cy="241300"/>
          </a:xfrm>
          <a:custGeom>
            <a:avLst/>
            <a:gdLst/>
            <a:ahLst/>
            <a:cxnLst/>
            <a:rect l="l" t="t" r="r" b="b"/>
            <a:pathLst>
              <a:path w="2226945" h="241300">
                <a:moveTo>
                  <a:pt x="2186431" y="0"/>
                </a:moveTo>
                <a:lnTo>
                  <a:pt x="40131" y="0"/>
                </a:lnTo>
                <a:lnTo>
                  <a:pt x="24485" y="3145"/>
                </a:lnTo>
                <a:lnTo>
                  <a:pt x="11731" y="11731"/>
                </a:lnTo>
                <a:lnTo>
                  <a:pt x="3145" y="24485"/>
                </a:lnTo>
                <a:lnTo>
                  <a:pt x="0" y="40132"/>
                </a:lnTo>
                <a:lnTo>
                  <a:pt x="0" y="200660"/>
                </a:lnTo>
                <a:lnTo>
                  <a:pt x="3145" y="216306"/>
                </a:lnTo>
                <a:lnTo>
                  <a:pt x="11731" y="229060"/>
                </a:lnTo>
                <a:lnTo>
                  <a:pt x="24485" y="237646"/>
                </a:lnTo>
                <a:lnTo>
                  <a:pt x="40131" y="240792"/>
                </a:lnTo>
                <a:lnTo>
                  <a:pt x="2186431" y="240792"/>
                </a:lnTo>
                <a:lnTo>
                  <a:pt x="2202078" y="237646"/>
                </a:lnTo>
                <a:lnTo>
                  <a:pt x="2214832" y="229060"/>
                </a:lnTo>
                <a:lnTo>
                  <a:pt x="2223418" y="216306"/>
                </a:lnTo>
                <a:lnTo>
                  <a:pt x="2226564" y="200660"/>
                </a:lnTo>
                <a:lnTo>
                  <a:pt x="2226564" y="40132"/>
                </a:lnTo>
                <a:lnTo>
                  <a:pt x="2223418" y="24485"/>
                </a:lnTo>
                <a:lnTo>
                  <a:pt x="2214832" y="11731"/>
                </a:lnTo>
                <a:lnTo>
                  <a:pt x="2202078" y="3145"/>
                </a:lnTo>
                <a:lnTo>
                  <a:pt x="2186431" y="0"/>
                </a:lnTo>
                <a:close/>
              </a:path>
            </a:pathLst>
          </a:custGeom>
          <a:solidFill>
            <a:srgbClr val="F9F9F9"/>
          </a:solidFill>
        </p:spPr>
        <p:txBody>
          <a:bodyPr wrap="square" lIns="0" tIns="0" rIns="0" bIns="0" rtlCol="0"/>
          <a:lstStyle/>
          <a:p/>
        </p:txBody>
      </p:sp>
      <p:sp>
        <p:nvSpPr>
          <p:cNvPr id="67" name="object 67"/>
          <p:cNvSpPr txBox="1"/>
          <p:nvPr/>
        </p:nvSpPr>
        <p:spPr>
          <a:xfrm>
            <a:off x="7728331" y="3904742"/>
            <a:ext cx="6350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快速迭代</a:t>
            </a:r>
            <a:endParaRPr sz="1200">
              <a:latin typeface="微软雅黑"/>
              <a:cs typeface="微软雅黑"/>
            </a:endParaRPr>
          </a:p>
        </p:txBody>
      </p:sp>
      <p:sp>
        <p:nvSpPr>
          <p:cNvPr id="68" name="object 68"/>
          <p:cNvSpPr/>
          <p:nvPr/>
        </p:nvSpPr>
        <p:spPr>
          <a:xfrm>
            <a:off x="9232392" y="3881628"/>
            <a:ext cx="2220595" cy="241300"/>
          </a:xfrm>
          <a:custGeom>
            <a:avLst/>
            <a:gdLst/>
            <a:ahLst/>
            <a:cxnLst/>
            <a:rect l="l" t="t" r="r" b="b"/>
            <a:pathLst>
              <a:path w="2220595" h="241300">
                <a:moveTo>
                  <a:pt x="2180335" y="0"/>
                </a:moveTo>
                <a:lnTo>
                  <a:pt x="40131" y="0"/>
                </a:lnTo>
                <a:lnTo>
                  <a:pt x="24485" y="3145"/>
                </a:lnTo>
                <a:lnTo>
                  <a:pt x="11731" y="11731"/>
                </a:lnTo>
                <a:lnTo>
                  <a:pt x="3145" y="24485"/>
                </a:lnTo>
                <a:lnTo>
                  <a:pt x="0" y="40132"/>
                </a:lnTo>
                <a:lnTo>
                  <a:pt x="0" y="200660"/>
                </a:lnTo>
                <a:lnTo>
                  <a:pt x="3145" y="216306"/>
                </a:lnTo>
                <a:lnTo>
                  <a:pt x="11731" y="229060"/>
                </a:lnTo>
                <a:lnTo>
                  <a:pt x="24485" y="237646"/>
                </a:lnTo>
                <a:lnTo>
                  <a:pt x="40131" y="240792"/>
                </a:lnTo>
                <a:lnTo>
                  <a:pt x="2180335" y="240792"/>
                </a:lnTo>
                <a:lnTo>
                  <a:pt x="2195982" y="237646"/>
                </a:lnTo>
                <a:lnTo>
                  <a:pt x="2208736" y="229060"/>
                </a:lnTo>
                <a:lnTo>
                  <a:pt x="2217322" y="216306"/>
                </a:lnTo>
                <a:lnTo>
                  <a:pt x="2220467" y="200660"/>
                </a:lnTo>
                <a:lnTo>
                  <a:pt x="2220467" y="40132"/>
                </a:lnTo>
                <a:lnTo>
                  <a:pt x="2217322" y="24485"/>
                </a:lnTo>
                <a:lnTo>
                  <a:pt x="2208736" y="11731"/>
                </a:lnTo>
                <a:lnTo>
                  <a:pt x="2195982" y="3145"/>
                </a:lnTo>
                <a:lnTo>
                  <a:pt x="2180335" y="0"/>
                </a:lnTo>
                <a:close/>
              </a:path>
            </a:pathLst>
          </a:custGeom>
          <a:solidFill>
            <a:srgbClr val="F9F9F9"/>
          </a:solidFill>
        </p:spPr>
        <p:txBody>
          <a:bodyPr wrap="square" lIns="0" tIns="0" rIns="0" bIns="0" rtlCol="0"/>
          <a:lstStyle/>
          <a:p/>
        </p:txBody>
      </p:sp>
      <p:sp>
        <p:nvSpPr>
          <p:cNvPr id="69" name="object 69"/>
          <p:cNvSpPr txBox="1"/>
          <p:nvPr/>
        </p:nvSpPr>
        <p:spPr>
          <a:xfrm>
            <a:off x="10025633" y="3904742"/>
            <a:ext cx="6350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风控模型</a:t>
            </a:r>
            <a:endParaRPr sz="1200">
              <a:latin typeface="微软雅黑"/>
              <a:cs typeface="微软雅黑"/>
            </a:endParaRPr>
          </a:p>
        </p:txBody>
      </p:sp>
      <p:sp>
        <p:nvSpPr>
          <p:cNvPr id="70" name="object 70"/>
          <p:cNvSpPr/>
          <p:nvPr/>
        </p:nvSpPr>
        <p:spPr>
          <a:xfrm>
            <a:off x="6853428" y="4398264"/>
            <a:ext cx="4680585" cy="573405"/>
          </a:xfrm>
          <a:custGeom>
            <a:avLst/>
            <a:gdLst/>
            <a:ahLst/>
            <a:cxnLst/>
            <a:rect l="l" t="t" r="r" b="b"/>
            <a:pathLst>
              <a:path w="4680584" h="573404">
                <a:moveTo>
                  <a:pt x="4584700" y="0"/>
                </a:moveTo>
                <a:lnTo>
                  <a:pt x="95503" y="0"/>
                </a:lnTo>
                <a:lnTo>
                  <a:pt x="58346" y="7510"/>
                </a:lnTo>
                <a:lnTo>
                  <a:pt x="27987" y="27987"/>
                </a:lnTo>
                <a:lnTo>
                  <a:pt x="7510" y="58346"/>
                </a:lnTo>
                <a:lnTo>
                  <a:pt x="0" y="95504"/>
                </a:lnTo>
                <a:lnTo>
                  <a:pt x="0" y="477519"/>
                </a:lnTo>
                <a:lnTo>
                  <a:pt x="7510" y="514677"/>
                </a:lnTo>
                <a:lnTo>
                  <a:pt x="27987" y="545036"/>
                </a:lnTo>
                <a:lnTo>
                  <a:pt x="58346" y="565513"/>
                </a:lnTo>
                <a:lnTo>
                  <a:pt x="95503" y="573024"/>
                </a:lnTo>
                <a:lnTo>
                  <a:pt x="4584700" y="573024"/>
                </a:lnTo>
                <a:lnTo>
                  <a:pt x="4621857" y="565513"/>
                </a:lnTo>
                <a:lnTo>
                  <a:pt x="4652216" y="545036"/>
                </a:lnTo>
                <a:lnTo>
                  <a:pt x="4672693" y="514677"/>
                </a:lnTo>
                <a:lnTo>
                  <a:pt x="4680204" y="477519"/>
                </a:lnTo>
                <a:lnTo>
                  <a:pt x="4680204" y="95504"/>
                </a:lnTo>
                <a:lnTo>
                  <a:pt x="4672693" y="58346"/>
                </a:lnTo>
                <a:lnTo>
                  <a:pt x="4652216" y="27987"/>
                </a:lnTo>
                <a:lnTo>
                  <a:pt x="4621857" y="7510"/>
                </a:lnTo>
                <a:lnTo>
                  <a:pt x="4584700" y="0"/>
                </a:lnTo>
                <a:close/>
              </a:path>
            </a:pathLst>
          </a:custGeom>
          <a:solidFill>
            <a:srgbClr val="1F9ED2"/>
          </a:solidFill>
        </p:spPr>
        <p:txBody>
          <a:bodyPr wrap="square" lIns="0" tIns="0" rIns="0" bIns="0" rtlCol="0"/>
          <a:lstStyle/>
          <a:p/>
        </p:txBody>
      </p:sp>
      <p:sp>
        <p:nvSpPr>
          <p:cNvPr id="71" name="object 71"/>
          <p:cNvSpPr/>
          <p:nvPr/>
        </p:nvSpPr>
        <p:spPr>
          <a:xfrm>
            <a:off x="6909816" y="4477511"/>
            <a:ext cx="1173480" cy="428625"/>
          </a:xfrm>
          <a:custGeom>
            <a:avLst/>
            <a:gdLst/>
            <a:ahLst/>
            <a:cxnLst/>
            <a:rect l="l" t="t" r="r" b="b"/>
            <a:pathLst>
              <a:path w="1173479" h="428625">
                <a:moveTo>
                  <a:pt x="586739" y="0"/>
                </a:moveTo>
                <a:lnTo>
                  <a:pt x="518303" y="1440"/>
                </a:lnTo>
                <a:lnTo>
                  <a:pt x="452188" y="5656"/>
                </a:lnTo>
                <a:lnTo>
                  <a:pt x="388834" y="12485"/>
                </a:lnTo>
                <a:lnTo>
                  <a:pt x="328681" y="21766"/>
                </a:lnTo>
                <a:lnTo>
                  <a:pt x="272170" y="33340"/>
                </a:lnTo>
                <a:lnTo>
                  <a:pt x="219740" y="47046"/>
                </a:lnTo>
                <a:lnTo>
                  <a:pt x="171831" y="62722"/>
                </a:lnTo>
                <a:lnTo>
                  <a:pt x="128882" y="80207"/>
                </a:lnTo>
                <a:lnTo>
                  <a:pt x="91334" y="99342"/>
                </a:lnTo>
                <a:lnTo>
                  <a:pt x="34200" y="141915"/>
                </a:lnTo>
                <a:lnTo>
                  <a:pt x="3946" y="189154"/>
                </a:lnTo>
                <a:lnTo>
                  <a:pt x="0" y="214121"/>
                </a:lnTo>
                <a:lnTo>
                  <a:pt x="3946" y="239089"/>
                </a:lnTo>
                <a:lnTo>
                  <a:pt x="34200" y="286328"/>
                </a:lnTo>
                <a:lnTo>
                  <a:pt x="91334" y="328901"/>
                </a:lnTo>
                <a:lnTo>
                  <a:pt x="128882" y="348036"/>
                </a:lnTo>
                <a:lnTo>
                  <a:pt x="171831" y="365521"/>
                </a:lnTo>
                <a:lnTo>
                  <a:pt x="219740" y="381197"/>
                </a:lnTo>
                <a:lnTo>
                  <a:pt x="272170" y="394903"/>
                </a:lnTo>
                <a:lnTo>
                  <a:pt x="328681" y="406477"/>
                </a:lnTo>
                <a:lnTo>
                  <a:pt x="388834" y="415758"/>
                </a:lnTo>
                <a:lnTo>
                  <a:pt x="452188" y="422587"/>
                </a:lnTo>
                <a:lnTo>
                  <a:pt x="518303" y="426803"/>
                </a:lnTo>
                <a:lnTo>
                  <a:pt x="586739" y="428244"/>
                </a:lnTo>
                <a:lnTo>
                  <a:pt x="655176" y="426803"/>
                </a:lnTo>
                <a:lnTo>
                  <a:pt x="721291" y="422587"/>
                </a:lnTo>
                <a:lnTo>
                  <a:pt x="784645" y="415758"/>
                </a:lnTo>
                <a:lnTo>
                  <a:pt x="844798" y="406477"/>
                </a:lnTo>
                <a:lnTo>
                  <a:pt x="901309" y="394903"/>
                </a:lnTo>
                <a:lnTo>
                  <a:pt x="953739" y="381197"/>
                </a:lnTo>
                <a:lnTo>
                  <a:pt x="1001648" y="365521"/>
                </a:lnTo>
                <a:lnTo>
                  <a:pt x="1044597" y="348036"/>
                </a:lnTo>
                <a:lnTo>
                  <a:pt x="1082145" y="328901"/>
                </a:lnTo>
                <a:lnTo>
                  <a:pt x="1139279" y="286328"/>
                </a:lnTo>
                <a:lnTo>
                  <a:pt x="1169533" y="239089"/>
                </a:lnTo>
                <a:lnTo>
                  <a:pt x="1173479" y="214121"/>
                </a:lnTo>
                <a:lnTo>
                  <a:pt x="1169533" y="189154"/>
                </a:lnTo>
                <a:lnTo>
                  <a:pt x="1139279" y="141915"/>
                </a:lnTo>
                <a:lnTo>
                  <a:pt x="1082145" y="99342"/>
                </a:lnTo>
                <a:lnTo>
                  <a:pt x="1044597" y="80207"/>
                </a:lnTo>
                <a:lnTo>
                  <a:pt x="1001649" y="62722"/>
                </a:lnTo>
                <a:lnTo>
                  <a:pt x="953739" y="47046"/>
                </a:lnTo>
                <a:lnTo>
                  <a:pt x="901309" y="33340"/>
                </a:lnTo>
                <a:lnTo>
                  <a:pt x="844798" y="21766"/>
                </a:lnTo>
                <a:lnTo>
                  <a:pt x="784645" y="12485"/>
                </a:lnTo>
                <a:lnTo>
                  <a:pt x="721291" y="5656"/>
                </a:lnTo>
                <a:lnTo>
                  <a:pt x="655176" y="1440"/>
                </a:lnTo>
                <a:lnTo>
                  <a:pt x="586739" y="0"/>
                </a:lnTo>
                <a:close/>
              </a:path>
            </a:pathLst>
          </a:custGeom>
          <a:solidFill>
            <a:srgbClr val="F9F9F9"/>
          </a:solidFill>
        </p:spPr>
        <p:txBody>
          <a:bodyPr wrap="square" lIns="0" tIns="0" rIns="0" bIns="0" rtlCol="0"/>
          <a:lstStyle/>
          <a:p/>
        </p:txBody>
      </p:sp>
      <p:sp>
        <p:nvSpPr>
          <p:cNvPr id="72" name="object 72"/>
          <p:cNvSpPr txBox="1"/>
          <p:nvPr/>
        </p:nvSpPr>
        <p:spPr>
          <a:xfrm>
            <a:off x="7256526" y="4503673"/>
            <a:ext cx="482600" cy="378460"/>
          </a:xfrm>
          <a:prstGeom prst="rect">
            <a:avLst/>
          </a:prstGeom>
        </p:spPr>
        <p:txBody>
          <a:bodyPr wrap="square" lIns="0" tIns="0" rIns="0" bIns="0" rtlCol="0" vert="horz">
            <a:spAutoFit/>
          </a:bodyPr>
          <a:lstStyle/>
          <a:p>
            <a:pPr marL="88900" marR="5080" indent="-76200">
              <a:lnSpc>
                <a:spcPct val="100000"/>
              </a:lnSpc>
            </a:pPr>
            <a:r>
              <a:rPr dirty="0" sz="1200">
                <a:solidFill>
                  <a:srgbClr val="5E666F"/>
                </a:solidFill>
                <a:latin typeface="微软雅黑"/>
                <a:cs typeface="微软雅黑"/>
              </a:rPr>
              <a:t>大数据  平台</a:t>
            </a:r>
            <a:endParaRPr sz="1200">
              <a:latin typeface="微软雅黑"/>
              <a:cs typeface="微软雅黑"/>
            </a:endParaRPr>
          </a:p>
        </p:txBody>
      </p:sp>
      <p:sp>
        <p:nvSpPr>
          <p:cNvPr id="73" name="object 73"/>
          <p:cNvSpPr/>
          <p:nvPr/>
        </p:nvSpPr>
        <p:spPr>
          <a:xfrm>
            <a:off x="8616695" y="4477511"/>
            <a:ext cx="1173480" cy="428625"/>
          </a:xfrm>
          <a:custGeom>
            <a:avLst/>
            <a:gdLst/>
            <a:ahLst/>
            <a:cxnLst/>
            <a:rect l="l" t="t" r="r" b="b"/>
            <a:pathLst>
              <a:path w="1173479" h="428625">
                <a:moveTo>
                  <a:pt x="586739" y="0"/>
                </a:moveTo>
                <a:lnTo>
                  <a:pt x="518303" y="1440"/>
                </a:lnTo>
                <a:lnTo>
                  <a:pt x="452188" y="5656"/>
                </a:lnTo>
                <a:lnTo>
                  <a:pt x="388834" y="12485"/>
                </a:lnTo>
                <a:lnTo>
                  <a:pt x="328681" y="21766"/>
                </a:lnTo>
                <a:lnTo>
                  <a:pt x="272170" y="33340"/>
                </a:lnTo>
                <a:lnTo>
                  <a:pt x="219740" y="47046"/>
                </a:lnTo>
                <a:lnTo>
                  <a:pt x="171830" y="62722"/>
                </a:lnTo>
                <a:lnTo>
                  <a:pt x="128882" y="80207"/>
                </a:lnTo>
                <a:lnTo>
                  <a:pt x="91334" y="99342"/>
                </a:lnTo>
                <a:lnTo>
                  <a:pt x="34200" y="141915"/>
                </a:lnTo>
                <a:lnTo>
                  <a:pt x="3946" y="189154"/>
                </a:lnTo>
                <a:lnTo>
                  <a:pt x="0" y="214121"/>
                </a:lnTo>
                <a:lnTo>
                  <a:pt x="3946" y="239089"/>
                </a:lnTo>
                <a:lnTo>
                  <a:pt x="34200" y="286328"/>
                </a:lnTo>
                <a:lnTo>
                  <a:pt x="91334" y="328901"/>
                </a:lnTo>
                <a:lnTo>
                  <a:pt x="128882" y="348036"/>
                </a:lnTo>
                <a:lnTo>
                  <a:pt x="171831" y="365521"/>
                </a:lnTo>
                <a:lnTo>
                  <a:pt x="219740" y="381197"/>
                </a:lnTo>
                <a:lnTo>
                  <a:pt x="272170" y="394903"/>
                </a:lnTo>
                <a:lnTo>
                  <a:pt x="328681" y="406477"/>
                </a:lnTo>
                <a:lnTo>
                  <a:pt x="388834" y="415758"/>
                </a:lnTo>
                <a:lnTo>
                  <a:pt x="452188" y="422587"/>
                </a:lnTo>
                <a:lnTo>
                  <a:pt x="518303" y="426803"/>
                </a:lnTo>
                <a:lnTo>
                  <a:pt x="586739" y="428244"/>
                </a:lnTo>
                <a:lnTo>
                  <a:pt x="655176" y="426803"/>
                </a:lnTo>
                <a:lnTo>
                  <a:pt x="721291" y="422587"/>
                </a:lnTo>
                <a:lnTo>
                  <a:pt x="784645" y="415758"/>
                </a:lnTo>
                <a:lnTo>
                  <a:pt x="844798" y="406477"/>
                </a:lnTo>
                <a:lnTo>
                  <a:pt x="901309" y="394903"/>
                </a:lnTo>
                <a:lnTo>
                  <a:pt x="953739" y="381197"/>
                </a:lnTo>
                <a:lnTo>
                  <a:pt x="1001648" y="365521"/>
                </a:lnTo>
                <a:lnTo>
                  <a:pt x="1044597" y="348036"/>
                </a:lnTo>
                <a:lnTo>
                  <a:pt x="1082145" y="328901"/>
                </a:lnTo>
                <a:lnTo>
                  <a:pt x="1139279" y="286328"/>
                </a:lnTo>
                <a:lnTo>
                  <a:pt x="1169533" y="239089"/>
                </a:lnTo>
                <a:lnTo>
                  <a:pt x="1173479" y="214121"/>
                </a:lnTo>
                <a:lnTo>
                  <a:pt x="1169533" y="189154"/>
                </a:lnTo>
                <a:lnTo>
                  <a:pt x="1139279" y="141915"/>
                </a:lnTo>
                <a:lnTo>
                  <a:pt x="1082145" y="99342"/>
                </a:lnTo>
                <a:lnTo>
                  <a:pt x="1044597" y="80207"/>
                </a:lnTo>
                <a:lnTo>
                  <a:pt x="1001649" y="62722"/>
                </a:lnTo>
                <a:lnTo>
                  <a:pt x="953739" y="47046"/>
                </a:lnTo>
                <a:lnTo>
                  <a:pt x="901309" y="33340"/>
                </a:lnTo>
                <a:lnTo>
                  <a:pt x="844798" y="21766"/>
                </a:lnTo>
                <a:lnTo>
                  <a:pt x="784645" y="12485"/>
                </a:lnTo>
                <a:lnTo>
                  <a:pt x="721291" y="5656"/>
                </a:lnTo>
                <a:lnTo>
                  <a:pt x="655176" y="1440"/>
                </a:lnTo>
                <a:lnTo>
                  <a:pt x="586739" y="0"/>
                </a:lnTo>
                <a:close/>
              </a:path>
            </a:pathLst>
          </a:custGeom>
          <a:solidFill>
            <a:srgbClr val="F9F9F9"/>
          </a:solidFill>
        </p:spPr>
        <p:txBody>
          <a:bodyPr wrap="square" lIns="0" tIns="0" rIns="0" bIns="0" rtlCol="0"/>
          <a:lstStyle/>
          <a:p/>
        </p:txBody>
      </p:sp>
      <p:sp>
        <p:nvSpPr>
          <p:cNvPr id="74" name="object 74"/>
          <p:cNvSpPr txBox="1"/>
          <p:nvPr/>
        </p:nvSpPr>
        <p:spPr>
          <a:xfrm>
            <a:off x="8886825" y="4595114"/>
            <a:ext cx="6350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机器学习</a:t>
            </a:r>
            <a:endParaRPr sz="1200">
              <a:latin typeface="微软雅黑"/>
              <a:cs typeface="微软雅黑"/>
            </a:endParaRPr>
          </a:p>
        </p:txBody>
      </p:sp>
      <p:sp>
        <p:nvSpPr>
          <p:cNvPr id="75" name="object 75"/>
          <p:cNvSpPr/>
          <p:nvPr/>
        </p:nvSpPr>
        <p:spPr>
          <a:xfrm>
            <a:off x="10323576" y="4477511"/>
            <a:ext cx="1173480" cy="428625"/>
          </a:xfrm>
          <a:custGeom>
            <a:avLst/>
            <a:gdLst/>
            <a:ahLst/>
            <a:cxnLst/>
            <a:rect l="l" t="t" r="r" b="b"/>
            <a:pathLst>
              <a:path w="1173479" h="428625">
                <a:moveTo>
                  <a:pt x="586740" y="0"/>
                </a:moveTo>
                <a:lnTo>
                  <a:pt x="518303" y="1440"/>
                </a:lnTo>
                <a:lnTo>
                  <a:pt x="452188" y="5656"/>
                </a:lnTo>
                <a:lnTo>
                  <a:pt x="388834" y="12485"/>
                </a:lnTo>
                <a:lnTo>
                  <a:pt x="328681" y="21766"/>
                </a:lnTo>
                <a:lnTo>
                  <a:pt x="272170" y="33340"/>
                </a:lnTo>
                <a:lnTo>
                  <a:pt x="219740" y="47046"/>
                </a:lnTo>
                <a:lnTo>
                  <a:pt x="171831" y="62722"/>
                </a:lnTo>
                <a:lnTo>
                  <a:pt x="128882" y="80207"/>
                </a:lnTo>
                <a:lnTo>
                  <a:pt x="91334" y="99342"/>
                </a:lnTo>
                <a:lnTo>
                  <a:pt x="34200" y="141915"/>
                </a:lnTo>
                <a:lnTo>
                  <a:pt x="3946" y="189154"/>
                </a:lnTo>
                <a:lnTo>
                  <a:pt x="0" y="214121"/>
                </a:lnTo>
                <a:lnTo>
                  <a:pt x="3946" y="239089"/>
                </a:lnTo>
                <a:lnTo>
                  <a:pt x="34200" y="286328"/>
                </a:lnTo>
                <a:lnTo>
                  <a:pt x="91334" y="328901"/>
                </a:lnTo>
                <a:lnTo>
                  <a:pt x="128882" y="348036"/>
                </a:lnTo>
                <a:lnTo>
                  <a:pt x="171830" y="365521"/>
                </a:lnTo>
                <a:lnTo>
                  <a:pt x="219740" y="381197"/>
                </a:lnTo>
                <a:lnTo>
                  <a:pt x="272170" y="394903"/>
                </a:lnTo>
                <a:lnTo>
                  <a:pt x="328681" y="406477"/>
                </a:lnTo>
                <a:lnTo>
                  <a:pt x="388834" y="415758"/>
                </a:lnTo>
                <a:lnTo>
                  <a:pt x="452188" y="422587"/>
                </a:lnTo>
                <a:lnTo>
                  <a:pt x="518303" y="426803"/>
                </a:lnTo>
                <a:lnTo>
                  <a:pt x="586740" y="428244"/>
                </a:lnTo>
                <a:lnTo>
                  <a:pt x="655176" y="426803"/>
                </a:lnTo>
                <a:lnTo>
                  <a:pt x="721291" y="422587"/>
                </a:lnTo>
                <a:lnTo>
                  <a:pt x="784645" y="415758"/>
                </a:lnTo>
                <a:lnTo>
                  <a:pt x="844798" y="406477"/>
                </a:lnTo>
                <a:lnTo>
                  <a:pt x="901309" y="394903"/>
                </a:lnTo>
                <a:lnTo>
                  <a:pt x="953739" y="381197"/>
                </a:lnTo>
                <a:lnTo>
                  <a:pt x="1001649" y="365521"/>
                </a:lnTo>
                <a:lnTo>
                  <a:pt x="1044597" y="348036"/>
                </a:lnTo>
                <a:lnTo>
                  <a:pt x="1082145" y="328901"/>
                </a:lnTo>
                <a:lnTo>
                  <a:pt x="1139279" y="286328"/>
                </a:lnTo>
                <a:lnTo>
                  <a:pt x="1169533" y="239089"/>
                </a:lnTo>
                <a:lnTo>
                  <a:pt x="1173479" y="214121"/>
                </a:lnTo>
                <a:lnTo>
                  <a:pt x="1169533" y="189154"/>
                </a:lnTo>
                <a:lnTo>
                  <a:pt x="1139279" y="141915"/>
                </a:lnTo>
                <a:lnTo>
                  <a:pt x="1082145" y="99342"/>
                </a:lnTo>
                <a:lnTo>
                  <a:pt x="1044597" y="80207"/>
                </a:lnTo>
                <a:lnTo>
                  <a:pt x="1001648" y="62722"/>
                </a:lnTo>
                <a:lnTo>
                  <a:pt x="953739" y="47046"/>
                </a:lnTo>
                <a:lnTo>
                  <a:pt x="901309" y="33340"/>
                </a:lnTo>
                <a:lnTo>
                  <a:pt x="844798" y="21766"/>
                </a:lnTo>
                <a:lnTo>
                  <a:pt x="784645" y="12485"/>
                </a:lnTo>
                <a:lnTo>
                  <a:pt x="721291" y="5656"/>
                </a:lnTo>
                <a:lnTo>
                  <a:pt x="655176" y="1440"/>
                </a:lnTo>
                <a:lnTo>
                  <a:pt x="586740" y="0"/>
                </a:lnTo>
                <a:close/>
              </a:path>
            </a:pathLst>
          </a:custGeom>
          <a:solidFill>
            <a:srgbClr val="F9F9F9"/>
          </a:solidFill>
        </p:spPr>
        <p:txBody>
          <a:bodyPr wrap="square" lIns="0" tIns="0" rIns="0" bIns="0" rtlCol="0"/>
          <a:lstStyle/>
          <a:p/>
        </p:txBody>
      </p:sp>
      <p:sp>
        <p:nvSpPr>
          <p:cNvPr id="76" name="object 76"/>
          <p:cNvSpPr txBox="1"/>
          <p:nvPr/>
        </p:nvSpPr>
        <p:spPr>
          <a:xfrm>
            <a:off x="10593705" y="4503673"/>
            <a:ext cx="635000" cy="378460"/>
          </a:xfrm>
          <a:prstGeom prst="rect">
            <a:avLst/>
          </a:prstGeom>
        </p:spPr>
        <p:txBody>
          <a:bodyPr wrap="square" lIns="0" tIns="0" rIns="0" bIns="0" rtlCol="0" vert="horz">
            <a:spAutoFit/>
          </a:bodyPr>
          <a:lstStyle/>
          <a:p>
            <a:pPr marL="165100" marR="5080" indent="-152400">
              <a:lnSpc>
                <a:spcPct val="100000"/>
              </a:lnSpc>
            </a:pPr>
            <a:r>
              <a:rPr dirty="0" sz="1200">
                <a:solidFill>
                  <a:srgbClr val="5E666F"/>
                </a:solidFill>
                <a:latin typeface="微软雅黑"/>
                <a:cs typeface="微软雅黑"/>
              </a:rPr>
              <a:t>通用决策  引擎</a:t>
            </a:r>
            <a:endParaRPr sz="1200">
              <a:latin typeface="微软雅黑"/>
              <a:cs typeface="微软雅黑"/>
            </a:endParaRPr>
          </a:p>
        </p:txBody>
      </p:sp>
      <p:graphicFrame>
        <p:nvGraphicFramePr>
          <p:cNvPr id="77" name="object 77"/>
          <p:cNvGraphicFramePr>
            <a:graphicFrameLocks noGrp="1"/>
          </p:cNvGraphicFramePr>
          <p:nvPr/>
        </p:nvGraphicFramePr>
        <p:xfrm>
          <a:off x="653795" y="3310890"/>
          <a:ext cx="5139055" cy="2015489"/>
        </p:xfrm>
        <a:graphic>
          <a:graphicData uri="http://schemas.openxmlformats.org/drawingml/2006/table">
            <a:tbl>
              <a:tblPr firstRow="1" bandRow="1">
                <a:tableStyleId>{2D5ABB26-0587-4C30-8999-92F81FD0307C}</a:tableStyleId>
              </a:tblPr>
              <a:tblGrid>
                <a:gridCol w="1293275"/>
                <a:gridCol w="1798602"/>
                <a:gridCol w="490902"/>
                <a:gridCol w="1537858"/>
              </a:tblGrid>
              <a:tr h="270510">
                <a:tc gridSpan="4">
                  <a:txBody>
                    <a:bodyPr/>
                    <a:lstStyle/>
                    <a:p>
                      <a:pPr marL="1539875">
                        <a:lnSpc>
                          <a:spcPct val="100000"/>
                        </a:lnSpc>
                        <a:spcBef>
                          <a:spcPts val="120"/>
                        </a:spcBef>
                      </a:pPr>
                      <a:r>
                        <a:rPr dirty="0" sz="1400">
                          <a:solidFill>
                            <a:srgbClr val="F9F9F9"/>
                          </a:solidFill>
                          <a:latin typeface="微软雅黑"/>
                          <a:cs typeface="微软雅黑"/>
                        </a:rPr>
                        <a:t>徙木</a:t>
                      </a:r>
                      <a:r>
                        <a:rPr dirty="0" sz="1400">
                          <a:solidFill>
                            <a:srgbClr val="F9F9F9"/>
                          </a:solidFill>
                          <a:latin typeface="Arial"/>
                          <a:cs typeface="Arial"/>
                        </a:rPr>
                        <a:t>2.0</a:t>
                      </a:r>
                      <a:r>
                        <a:rPr dirty="0" sz="1400">
                          <a:solidFill>
                            <a:srgbClr val="F9F9F9"/>
                          </a:solidFill>
                          <a:latin typeface="微软雅黑"/>
                          <a:cs typeface="微软雅黑"/>
                        </a:rPr>
                        <a:t>供应链金融云平台</a:t>
                      </a:r>
                      <a:endParaRPr sz="1400">
                        <a:latin typeface="微软雅黑"/>
                        <a:cs typeface="微软雅黑"/>
                      </a:endParaRPr>
                    </a:p>
                  </a:txBody>
                  <a:tcPr marL="0" marR="0" marB="0" marT="0">
                    <a:lnL w="12192">
                      <a:solidFill>
                        <a:srgbClr val="1F9ED2"/>
                      </a:solidFill>
                      <a:prstDash val="solid"/>
                    </a:lnL>
                    <a:solidFill>
                      <a:srgbClr val="1D9ED2"/>
                    </a:solidFil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337080">
                <a:tc>
                  <a:txBody>
                    <a:bodyPr/>
                    <a:lstStyle/>
                    <a:p>
                      <a:pPr algn="r" marR="277495">
                        <a:lnSpc>
                          <a:spcPct val="100000"/>
                        </a:lnSpc>
                        <a:spcBef>
                          <a:spcPts val="925"/>
                        </a:spcBef>
                      </a:pPr>
                      <a:r>
                        <a:rPr dirty="0" sz="1200">
                          <a:solidFill>
                            <a:srgbClr val="4F5560"/>
                          </a:solidFill>
                          <a:latin typeface="微软雅黑"/>
                          <a:cs typeface="微软雅黑"/>
                        </a:rPr>
                        <a:t>机构管理</a:t>
                      </a:r>
                      <a:endParaRPr sz="1200">
                        <a:latin typeface="微软雅黑"/>
                        <a:cs typeface="微软雅黑"/>
                      </a:endParaRPr>
                    </a:p>
                  </a:txBody>
                  <a:tcPr marL="0" marR="0" marB="0" marT="0">
                    <a:lnL w="12192">
                      <a:solidFill>
                        <a:srgbClr val="1F9ED2"/>
                      </a:solidFill>
                      <a:prstDash val="solid"/>
                    </a:lnL>
                  </a:tcPr>
                </a:tc>
                <a:tc>
                  <a:txBody>
                    <a:bodyPr/>
                    <a:lstStyle/>
                    <a:p>
                      <a:pPr>
                        <a:lnSpc>
                          <a:spcPct val="100000"/>
                        </a:lnSpc>
                        <a:spcBef>
                          <a:spcPts val="43"/>
                        </a:spcBef>
                      </a:pPr>
                      <a:endParaRPr sz="1000">
                        <a:latin typeface="Times New Roman"/>
                        <a:cs typeface="Times New Roman"/>
                      </a:endParaRPr>
                    </a:p>
                    <a:p>
                      <a:pPr marL="625475">
                        <a:lnSpc>
                          <a:spcPct val="100000"/>
                        </a:lnSpc>
                      </a:pPr>
                      <a:r>
                        <a:rPr dirty="0" sz="1200">
                          <a:solidFill>
                            <a:srgbClr val="4F5560"/>
                          </a:solidFill>
                          <a:latin typeface="微软雅黑"/>
                          <a:cs typeface="微软雅黑"/>
                        </a:rPr>
                        <a:t>通道管理</a:t>
                      </a:r>
                      <a:endParaRPr sz="1200">
                        <a:latin typeface="微软雅黑"/>
                        <a:cs typeface="微软雅黑"/>
                      </a:endParaRPr>
                    </a:p>
                  </a:txBody>
                  <a:tcPr marL="0" marR="0" marB="0" marT="0"/>
                </a:tc>
                <a:tc rowSpan="4">
                  <a:txBody>
                    <a:bodyPr/>
                    <a:lstStyle/>
                    <a:p>
                      <a:pPr>
                        <a:lnSpc>
                          <a:spcPct val="100000"/>
                        </a:lnSpc>
                      </a:pPr>
                      <a:endParaRPr sz="1200">
                        <a:latin typeface="Times New Roman"/>
                        <a:cs typeface="Times New Roman"/>
                      </a:endParaRPr>
                    </a:p>
                    <a:p>
                      <a:pPr algn="just" marL="151130" marR="179070">
                        <a:lnSpc>
                          <a:spcPct val="100000"/>
                        </a:lnSpc>
                        <a:spcBef>
                          <a:spcPts val="1060"/>
                        </a:spcBef>
                      </a:pPr>
                      <a:r>
                        <a:rPr dirty="0" sz="1200">
                          <a:solidFill>
                            <a:srgbClr val="4F5560"/>
                          </a:solidFill>
                          <a:latin typeface="微软雅黑"/>
                          <a:cs typeface="微软雅黑"/>
                        </a:rPr>
                        <a:t>通  用  决  策</a:t>
                      </a:r>
                      <a:endParaRPr sz="1200">
                        <a:latin typeface="微软雅黑"/>
                        <a:cs typeface="微软雅黑"/>
                      </a:endParaRPr>
                    </a:p>
                  </a:txBody>
                  <a:tcPr marL="0" marR="0" marB="0" marT="0"/>
                </a:tc>
                <a:tc>
                  <a:txBody>
                    <a:bodyPr/>
                    <a:lstStyle/>
                    <a:p>
                      <a:pPr>
                        <a:lnSpc>
                          <a:spcPct val="100000"/>
                        </a:lnSpc>
                        <a:spcBef>
                          <a:spcPts val="43"/>
                        </a:spcBef>
                      </a:pPr>
                      <a:endParaRPr sz="1000">
                        <a:latin typeface="Times New Roman"/>
                        <a:cs typeface="Times New Roman"/>
                      </a:endParaRPr>
                    </a:p>
                    <a:p>
                      <a:pPr marL="527050">
                        <a:lnSpc>
                          <a:spcPct val="100000"/>
                        </a:lnSpc>
                      </a:pPr>
                      <a:r>
                        <a:rPr dirty="0" sz="1200">
                          <a:solidFill>
                            <a:srgbClr val="4F5560"/>
                          </a:solidFill>
                          <a:latin typeface="微软雅黑"/>
                          <a:cs typeface="微软雅黑"/>
                        </a:rPr>
                        <a:t>账务管理</a:t>
                      </a:r>
                      <a:endParaRPr sz="1200">
                        <a:latin typeface="微软雅黑"/>
                        <a:cs typeface="微软雅黑"/>
                      </a:endParaRPr>
                    </a:p>
                  </a:txBody>
                  <a:tcPr marL="0" marR="0" marB="0" marT="0"/>
                </a:tc>
              </a:tr>
              <a:tr h="660562">
                <a:tc>
                  <a:txBody>
                    <a:bodyPr/>
                    <a:lstStyle/>
                    <a:p>
                      <a:pPr marL="391795">
                        <a:lnSpc>
                          <a:spcPct val="100000"/>
                        </a:lnSpc>
                        <a:spcBef>
                          <a:spcPts val="900"/>
                        </a:spcBef>
                      </a:pPr>
                      <a:r>
                        <a:rPr dirty="0" sz="1200">
                          <a:solidFill>
                            <a:srgbClr val="4F5560"/>
                          </a:solidFill>
                          <a:latin typeface="微软雅黑"/>
                          <a:cs typeface="微软雅黑"/>
                        </a:rPr>
                        <a:t>产品管理</a:t>
                      </a:r>
                      <a:endParaRPr sz="1200">
                        <a:latin typeface="微软雅黑"/>
                        <a:cs typeface="微软雅黑"/>
                      </a:endParaRPr>
                    </a:p>
                    <a:p>
                      <a:pPr>
                        <a:lnSpc>
                          <a:spcPct val="100000"/>
                        </a:lnSpc>
                        <a:spcBef>
                          <a:spcPts val="41"/>
                        </a:spcBef>
                      </a:pPr>
                      <a:endParaRPr sz="1000">
                        <a:latin typeface="Times New Roman"/>
                        <a:cs typeface="Times New Roman"/>
                      </a:endParaRPr>
                    </a:p>
                    <a:p>
                      <a:pPr marL="391795">
                        <a:lnSpc>
                          <a:spcPct val="100000"/>
                        </a:lnSpc>
                      </a:pPr>
                      <a:r>
                        <a:rPr dirty="0" sz="1200">
                          <a:solidFill>
                            <a:srgbClr val="4F5560"/>
                          </a:solidFill>
                          <a:latin typeface="微软雅黑"/>
                          <a:cs typeface="微软雅黑"/>
                        </a:rPr>
                        <a:t>客户管理</a:t>
                      </a:r>
                      <a:endParaRPr sz="1200">
                        <a:latin typeface="微软雅黑"/>
                        <a:cs typeface="微软雅黑"/>
                      </a:endParaRPr>
                    </a:p>
                  </a:txBody>
                  <a:tcPr marL="0" marR="0" marB="0" marT="0">
                    <a:lnL w="12192">
                      <a:solidFill>
                        <a:srgbClr val="1F9ED2"/>
                      </a:solidFill>
                      <a:prstDash val="solid"/>
                    </a:lnL>
                  </a:tcPr>
                </a:tc>
                <a:tc>
                  <a:txBody>
                    <a:bodyPr/>
                    <a:lstStyle/>
                    <a:p>
                      <a:pPr>
                        <a:lnSpc>
                          <a:spcPct val="100000"/>
                        </a:lnSpc>
                        <a:spcBef>
                          <a:spcPts val="27"/>
                        </a:spcBef>
                      </a:pPr>
                      <a:endParaRPr sz="1600">
                        <a:latin typeface="Times New Roman"/>
                        <a:cs typeface="Times New Roman"/>
                      </a:endParaRPr>
                    </a:p>
                    <a:p>
                      <a:pPr algn="ctr" marL="62230">
                        <a:lnSpc>
                          <a:spcPct val="100000"/>
                        </a:lnSpc>
                      </a:pPr>
                      <a:r>
                        <a:rPr dirty="0" sz="1200">
                          <a:solidFill>
                            <a:srgbClr val="4F5560"/>
                          </a:solidFill>
                          <a:latin typeface="微软雅黑"/>
                          <a:cs typeface="微软雅黑"/>
                        </a:rPr>
                        <a:t>业务平台</a:t>
                      </a:r>
                      <a:endParaRPr sz="1200">
                        <a:latin typeface="微软雅黑"/>
                        <a:cs typeface="微软雅黑"/>
                      </a:endParaRPr>
                    </a:p>
                    <a:p>
                      <a:pPr algn="ctr" marL="97790">
                        <a:lnSpc>
                          <a:spcPct val="100000"/>
                        </a:lnSpc>
                        <a:spcBef>
                          <a:spcPts val="220"/>
                        </a:spcBef>
                        <a:tabLst>
                          <a:tab pos="1424305" algn="l"/>
                        </a:tabLst>
                      </a:pPr>
                      <a:r>
                        <a:rPr dirty="0" sz="1200" u="sng">
                          <a:solidFill>
                            <a:srgbClr val="4F5560"/>
                          </a:solidFill>
                          <a:latin typeface="Times New Roman"/>
                          <a:cs typeface="Times New Roman"/>
                        </a:rPr>
                        <a:t> 	</a:t>
                      </a:r>
                      <a:endParaRPr sz="1200">
                        <a:latin typeface="Times New Roman"/>
                        <a:cs typeface="Times New Roman"/>
                      </a:endParaRPr>
                    </a:p>
                  </a:txBody>
                  <a:tcPr marL="0" marR="0" marB="0" marT="0"/>
                </a:tc>
                <a:tc vMerge="1">
                  <a:txBody>
                    <a:bodyPr/>
                    <a:lstStyle/>
                    <a:p>
                      <a:pPr/>
                    </a:p>
                  </a:txBody>
                  <a:tcPr marL="0" marR="0" marB="0" marT="0"/>
                </a:tc>
                <a:tc>
                  <a:txBody>
                    <a:bodyPr/>
                    <a:lstStyle/>
                    <a:p>
                      <a:pPr algn="ctr" marL="162560">
                        <a:lnSpc>
                          <a:spcPts val="1230"/>
                        </a:lnSpc>
                        <a:tabLst>
                          <a:tab pos="1489075" algn="l"/>
                        </a:tabLst>
                      </a:pPr>
                      <a:r>
                        <a:rPr dirty="0" sz="1200" u="sng">
                          <a:solidFill>
                            <a:srgbClr val="4F5560"/>
                          </a:solidFill>
                          <a:latin typeface="Times New Roman"/>
                          <a:cs typeface="Times New Roman"/>
                        </a:rPr>
                        <a:t> 	</a:t>
                      </a:r>
                      <a:endParaRPr sz="1200">
                        <a:latin typeface="Times New Roman"/>
                        <a:cs typeface="Times New Roman"/>
                      </a:endParaRPr>
                    </a:p>
                    <a:p>
                      <a:pPr algn="ctr" marL="126364">
                        <a:lnSpc>
                          <a:spcPts val="1120"/>
                        </a:lnSpc>
                        <a:spcBef>
                          <a:spcPts val="635"/>
                        </a:spcBef>
                      </a:pPr>
                      <a:r>
                        <a:rPr dirty="0" sz="1200">
                          <a:solidFill>
                            <a:srgbClr val="4F5560"/>
                          </a:solidFill>
                          <a:latin typeface="微软雅黑"/>
                          <a:cs typeface="微软雅黑"/>
                        </a:rPr>
                        <a:t>财务管理</a:t>
                      </a:r>
                      <a:endParaRPr sz="1200">
                        <a:latin typeface="微软雅黑"/>
                        <a:cs typeface="微软雅黑"/>
                      </a:endParaRPr>
                    </a:p>
                    <a:p>
                      <a:pPr algn="ctr" marL="162560">
                        <a:lnSpc>
                          <a:spcPts val="1120"/>
                        </a:lnSpc>
                        <a:tabLst>
                          <a:tab pos="1489075" algn="l"/>
                        </a:tabLst>
                      </a:pPr>
                      <a:r>
                        <a:rPr dirty="0" sz="1200" u="sng">
                          <a:solidFill>
                            <a:srgbClr val="4F5560"/>
                          </a:solidFill>
                          <a:latin typeface="Times New Roman"/>
                          <a:cs typeface="Times New Roman"/>
                        </a:rPr>
                        <a:t> 	</a:t>
                      </a:r>
                      <a:endParaRPr sz="1200">
                        <a:latin typeface="Times New Roman"/>
                        <a:cs typeface="Times New Roman"/>
                      </a:endParaRPr>
                    </a:p>
                  </a:txBody>
                  <a:tcPr marL="0" marR="0" marB="0" marT="0"/>
                </a:tc>
              </a:tr>
              <a:tr h="378587">
                <a:tc>
                  <a:txBody>
                    <a:bodyPr/>
                    <a:lstStyle/>
                    <a:p>
                      <a:pPr algn="r" marR="277495">
                        <a:lnSpc>
                          <a:spcPct val="100000"/>
                        </a:lnSpc>
                        <a:spcBef>
                          <a:spcPts val="960"/>
                        </a:spcBef>
                      </a:pPr>
                      <a:r>
                        <a:rPr dirty="0" sz="1200">
                          <a:solidFill>
                            <a:srgbClr val="4F5560"/>
                          </a:solidFill>
                          <a:latin typeface="微软雅黑"/>
                          <a:cs typeface="微软雅黑"/>
                        </a:rPr>
                        <a:t>合同管理</a:t>
                      </a:r>
                      <a:endParaRPr sz="1200">
                        <a:latin typeface="微软雅黑"/>
                        <a:cs typeface="微软雅黑"/>
                      </a:endParaRPr>
                    </a:p>
                  </a:txBody>
                  <a:tcPr marL="0" marR="0" marB="0" marT="0">
                    <a:lnL w="12192">
                      <a:solidFill>
                        <a:srgbClr val="1F9ED2"/>
                      </a:solidFill>
                      <a:prstDash val="solid"/>
                    </a:lnL>
                  </a:tcPr>
                </a:tc>
                <a:tc>
                  <a:txBody>
                    <a:bodyPr/>
                    <a:lstStyle/>
                    <a:p>
                      <a:pPr marL="625475">
                        <a:lnSpc>
                          <a:spcPts val="1435"/>
                        </a:lnSpc>
                      </a:pPr>
                      <a:r>
                        <a:rPr dirty="0" sz="1200">
                          <a:solidFill>
                            <a:srgbClr val="4F5560"/>
                          </a:solidFill>
                          <a:latin typeface="微软雅黑"/>
                          <a:cs typeface="微软雅黑"/>
                        </a:rPr>
                        <a:t>运营平台</a:t>
                      </a:r>
                      <a:endParaRPr sz="1200">
                        <a:latin typeface="微软雅黑"/>
                        <a:cs typeface="微软雅黑"/>
                      </a:endParaRPr>
                    </a:p>
                  </a:txBody>
                  <a:tcPr marL="0" marR="0" marB="0" marT="0"/>
                </a:tc>
                <a:tc vMerge="1">
                  <a:txBody>
                    <a:bodyPr/>
                    <a:lstStyle/>
                    <a:p>
                      <a:pPr/>
                    </a:p>
                  </a:txBody>
                  <a:tcPr marL="0" marR="0" marB="0" marT="0"/>
                </a:tc>
                <a:tc>
                  <a:txBody>
                    <a:bodyPr/>
                    <a:lstStyle/>
                    <a:p>
                      <a:pPr marL="186690">
                        <a:lnSpc>
                          <a:spcPts val="1435"/>
                        </a:lnSpc>
                        <a:tabLst>
                          <a:tab pos="450850" algn="l"/>
                        </a:tabLst>
                      </a:pPr>
                      <a:r>
                        <a:rPr dirty="0" baseline="-13888" sz="1800" u="sng">
                          <a:solidFill>
                            <a:srgbClr val="1F9ED2"/>
                          </a:solidFill>
                          <a:latin typeface="Times New Roman"/>
                          <a:cs typeface="Times New Roman"/>
                        </a:rPr>
                        <a:t> 	</a:t>
                      </a:r>
                      <a:r>
                        <a:rPr dirty="0" sz="1200">
                          <a:solidFill>
                            <a:srgbClr val="4F5560"/>
                          </a:solidFill>
                          <a:latin typeface="微软雅黑"/>
                          <a:cs typeface="微软雅黑"/>
                        </a:rPr>
                        <a:t>流动性管理</a:t>
                      </a:r>
                      <a:endParaRPr sz="1200">
                        <a:latin typeface="微软雅黑"/>
                        <a:cs typeface="微软雅黑"/>
                      </a:endParaRPr>
                    </a:p>
                  </a:txBody>
                  <a:tcPr marL="0" marR="0" marB="0" marT="0"/>
                </a:tc>
              </a:tr>
              <a:tr h="356557">
                <a:tc>
                  <a:txBody>
                    <a:bodyPr/>
                    <a:lstStyle/>
                    <a:p>
                      <a:pPr algn="r" marR="277495">
                        <a:lnSpc>
                          <a:spcPct val="100000"/>
                        </a:lnSpc>
                        <a:spcBef>
                          <a:spcPts val="610"/>
                        </a:spcBef>
                      </a:pPr>
                      <a:r>
                        <a:rPr dirty="0" sz="1200">
                          <a:solidFill>
                            <a:srgbClr val="4F5560"/>
                          </a:solidFill>
                          <a:latin typeface="微软雅黑"/>
                          <a:cs typeface="微软雅黑"/>
                        </a:rPr>
                        <a:t>日志管理</a:t>
                      </a:r>
                      <a:endParaRPr sz="1200">
                        <a:latin typeface="微软雅黑"/>
                        <a:cs typeface="微软雅黑"/>
                      </a:endParaRPr>
                    </a:p>
                  </a:txBody>
                  <a:tcPr marL="0" marR="0" marB="0" marT="0">
                    <a:lnL w="12192">
                      <a:solidFill>
                        <a:srgbClr val="1F9ED2"/>
                      </a:solidFill>
                      <a:prstDash val="solid"/>
                    </a:lnL>
                  </a:tcPr>
                </a:tc>
                <a:tc>
                  <a:txBody>
                    <a:bodyPr/>
                    <a:lstStyle/>
                    <a:p>
                      <a:pPr marL="885190">
                        <a:lnSpc>
                          <a:spcPct val="100000"/>
                        </a:lnSpc>
                        <a:spcBef>
                          <a:spcPts val="340"/>
                        </a:spcBef>
                      </a:pPr>
                      <a:r>
                        <a:rPr dirty="0" sz="1200">
                          <a:solidFill>
                            <a:srgbClr val="4F5560"/>
                          </a:solidFill>
                          <a:latin typeface="微软雅黑"/>
                          <a:cs typeface="微软雅黑"/>
                        </a:rPr>
                        <a:t>大数据平台</a:t>
                      </a:r>
                      <a:endParaRPr sz="1200">
                        <a:latin typeface="微软雅黑"/>
                        <a:cs typeface="微软雅黑"/>
                      </a:endParaRPr>
                    </a:p>
                  </a:txBody>
                  <a:tcPr marL="0" marR="0" marB="0" marT="0"/>
                </a:tc>
                <a:tc vMerge="1">
                  <a:txBody>
                    <a:bodyPr/>
                    <a:lstStyle/>
                    <a:p>
                      <a:pPr/>
                    </a:p>
                  </a:txBody>
                  <a:tcPr marL="0" marR="0" marB="0" marT="0"/>
                </a:tc>
                <a:tc>
                  <a:txBody>
                    <a:bodyPr/>
                    <a:lstStyle/>
                    <a:p>
                      <a:pPr marL="527050">
                        <a:lnSpc>
                          <a:spcPct val="100000"/>
                        </a:lnSpc>
                        <a:spcBef>
                          <a:spcPts val="340"/>
                        </a:spcBef>
                      </a:pPr>
                      <a:r>
                        <a:rPr dirty="0" sz="1200">
                          <a:solidFill>
                            <a:srgbClr val="4F5560"/>
                          </a:solidFill>
                          <a:latin typeface="微软雅黑"/>
                          <a:cs typeface="微软雅黑"/>
                        </a:rPr>
                        <a:t>催收管理</a:t>
                      </a:r>
                      <a:endParaRPr sz="1200">
                        <a:latin typeface="微软雅黑"/>
                        <a:cs typeface="微软雅黑"/>
                      </a:endParaRPr>
                    </a:p>
                  </a:txBody>
                  <a:tcPr marL="0" marR="0" marB="0" marT="0"/>
                </a:tc>
              </a:tr>
            </a:tbl>
          </a:graphicData>
        </a:graphic>
      </p:graphicFrame>
      <p:sp>
        <p:nvSpPr>
          <p:cNvPr id="78" name="object 78"/>
          <p:cNvSpPr txBox="1"/>
          <p:nvPr/>
        </p:nvSpPr>
        <p:spPr>
          <a:xfrm>
            <a:off x="6027801" y="4622927"/>
            <a:ext cx="807720" cy="195580"/>
          </a:xfrm>
          <a:prstGeom prst="rect">
            <a:avLst/>
          </a:prstGeom>
        </p:spPr>
        <p:txBody>
          <a:bodyPr wrap="square" lIns="0" tIns="0" rIns="0" bIns="0" rtlCol="0" vert="horz">
            <a:spAutoFit/>
          </a:bodyPr>
          <a:lstStyle/>
          <a:p>
            <a:pPr marL="12700">
              <a:lnSpc>
                <a:spcPct val="100000"/>
              </a:lnSpc>
            </a:pPr>
            <a:r>
              <a:rPr dirty="0" sz="1200" spc="110">
                <a:solidFill>
                  <a:srgbClr val="1F9ED2"/>
                </a:solidFill>
                <a:latin typeface="Arial Unicode MS"/>
                <a:cs typeface="Arial Unicode MS"/>
              </a:rPr>
              <a:t>◆</a:t>
            </a:r>
            <a:r>
              <a:rPr dirty="0" sz="1200" spc="110">
                <a:solidFill>
                  <a:srgbClr val="5E666F"/>
                </a:solidFill>
                <a:latin typeface="微软雅黑"/>
                <a:cs typeface="微软雅黑"/>
              </a:rPr>
              <a:t>科技驱动</a:t>
            </a:r>
            <a:endParaRPr sz="1200">
              <a:latin typeface="微软雅黑"/>
              <a:cs typeface="微软雅黑"/>
            </a:endParaRPr>
          </a:p>
        </p:txBody>
      </p:sp>
      <p:sp>
        <p:nvSpPr>
          <p:cNvPr id="79" name="object 79"/>
          <p:cNvSpPr/>
          <p:nvPr/>
        </p:nvSpPr>
        <p:spPr>
          <a:xfrm>
            <a:off x="7331964" y="4187952"/>
            <a:ext cx="329565" cy="189230"/>
          </a:xfrm>
          <a:custGeom>
            <a:avLst/>
            <a:gdLst/>
            <a:ahLst/>
            <a:cxnLst/>
            <a:rect l="l" t="t" r="r" b="b"/>
            <a:pathLst>
              <a:path w="329565" h="189229">
                <a:moveTo>
                  <a:pt x="246887" y="94487"/>
                </a:moveTo>
                <a:lnTo>
                  <a:pt x="82295" y="94487"/>
                </a:lnTo>
                <a:lnTo>
                  <a:pt x="82295" y="188975"/>
                </a:lnTo>
                <a:lnTo>
                  <a:pt x="246887" y="188975"/>
                </a:lnTo>
                <a:lnTo>
                  <a:pt x="246887" y="94487"/>
                </a:lnTo>
                <a:close/>
              </a:path>
              <a:path w="329565" h="189229">
                <a:moveTo>
                  <a:pt x="164591" y="0"/>
                </a:moveTo>
                <a:lnTo>
                  <a:pt x="0" y="94487"/>
                </a:lnTo>
                <a:lnTo>
                  <a:pt x="329183" y="94487"/>
                </a:lnTo>
                <a:lnTo>
                  <a:pt x="164591" y="0"/>
                </a:lnTo>
                <a:close/>
              </a:path>
            </a:pathLst>
          </a:custGeom>
          <a:solidFill>
            <a:srgbClr val="BAC3D1"/>
          </a:solidFill>
        </p:spPr>
        <p:txBody>
          <a:bodyPr wrap="square" lIns="0" tIns="0" rIns="0" bIns="0" rtlCol="0"/>
          <a:lstStyle/>
          <a:p/>
        </p:txBody>
      </p:sp>
      <p:sp>
        <p:nvSpPr>
          <p:cNvPr id="80" name="object 80"/>
          <p:cNvSpPr/>
          <p:nvPr/>
        </p:nvSpPr>
        <p:spPr>
          <a:xfrm>
            <a:off x="9061704" y="4189476"/>
            <a:ext cx="329565" cy="190500"/>
          </a:xfrm>
          <a:custGeom>
            <a:avLst/>
            <a:gdLst/>
            <a:ahLst/>
            <a:cxnLst/>
            <a:rect l="l" t="t" r="r" b="b"/>
            <a:pathLst>
              <a:path w="329565" h="190500">
                <a:moveTo>
                  <a:pt x="246888" y="95250"/>
                </a:moveTo>
                <a:lnTo>
                  <a:pt x="82296" y="95250"/>
                </a:lnTo>
                <a:lnTo>
                  <a:pt x="82296" y="190500"/>
                </a:lnTo>
                <a:lnTo>
                  <a:pt x="246888" y="190500"/>
                </a:lnTo>
                <a:lnTo>
                  <a:pt x="246888" y="95250"/>
                </a:lnTo>
                <a:close/>
              </a:path>
              <a:path w="329565" h="190500">
                <a:moveTo>
                  <a:pt x="164592" y="0"/>
                </a:moveTo>
                <a:lnTo>
                  <a:pt x="0" y="95250"/>
                </a:lnTo>
                <a:lnTo>
                  <a:pt x="329184" y="95250"/>
                </a:lnTo>
                <a:lnTo>
                  <a:pt x="164592" y="0"/>
                </a:lnTo>
                <a:close/>
              </a:path>
            </a:pathLst>
          </a:custGeom>
          <a:solidFill>
            <a:srgbClr val="BAC3D1"/>
          </a:solidFill>
        </p:spPr>
        <p:txBody>
          <a:bodyPr wrap="square" lIns="0" tIns="0" rIns="0" bIns="0" rtlCol="0"/>
          <a:lstStyle/>
          <a:p/>
        </p:txBody>
      </p:sp>
      <p:sp>
        <p:nvSpPr>
          <p:cNvPr id="81" name="object 81"/>
          <p:cNvSpPr/>
          <p:nvPr/>
        </p:nvSpPr>
        <p:spPr>
          <a:xfrm>
            <a:off x="10745723" y="4174235"/>
            <a:ext cx="329565" cy="189230"/>
          </a:xfrm>
          <a:custGeom>
            <a:avLst/>
            <a:gdLst/>
            <a:ahLst/>
            <a:cxnLst/>
            <a:rect l="l" t="t" r="r" b="b"/>
            <a:pathLst>
              <a:path w="329565" h="189229">
                <a:moveTo>
                  <a:pt x="246887" y="94487"/>
                </a:moveTo>
                <a:lnTo>
                  <a:pt x="82296" y="94487"/>
                </a:lnTo>
                <a:lnTo>
                  <a:pt x="82296" y="188975"/>
                </a:lnTo>
                <a:lnTo>
                  <a:pt x="246887" y="188975"/>
                </a:lnTo>
                <a:lnTo>
                  <a:pt x="246887" y="94487"/>
                </a:lnTo>
                <a:close/>
              </a:path>
              <a:path w="329565" h="189229">
                <a:moveTo>
                  <a:pt x="164592" y="0"/>
                </a:moveTo>
                <a:lnTo>
                  <a:pt x="0" y="94487"/>
                </a:lnTo>
                <a:lnTo>
                  <a:pt x="329183" y="94487"/>
                </a:lnTo>
                <a:lnTo>
                  <a:pt x="164592" y="0"/>
                </a:lnTo>
                <a:close/>
              </a:path>
            </a:pathLst>
          </a:custGeom>
          <a:solidFill>
            <a:srgbClr val="BAC3D1"/>
          </a:solidFill>
        </p:spPr>
        <p:txBody>
          <a:bodyPr wrap="square" lIns="0" tIns="0" rIns="0" bIns="0" rtlCol="0"/>
          <a:lstStyle/>
          <a:p/>
        </p:txBody>
      </p:sp>
      <p:sp>
        <p:nvSpPr>
          <p:cNvPr id="82" name="object 82"/>
          <p:cNvSpPr/>
          <p:nvPr/>
        </p:nvSpPr>
        <p:spPr>
          <a:xfrm>
            <a:off x="10794492" y="3332988"/>
            <a:ext cx="329565" cy="189230"/>
          </a:xfrm>
          <a:custGeom>
            <a:avLst/>
            <a:gdLst/>
            <a:ahLst/>
            <a:cxnLst/>
            <a:rect l="l" t="t" r="r" b="b"/>
            <a:pathLst>
              <a:path w="329565" h="189229">
                <a:moveTo>
                  <a:pt x="246887" y="94487"/>
                </a:moveTo>
                <a:lnTo>
                  <a:pt x="82296" y="94487"/>
                </a:lnTo>
                <a:lnTo>
                  <a:pt x="82296" y="188975"/>
                </a:lnTo>
                <a:lnTo>
                  <a:pt x="246887" y="188975"/>
                </a:lnTo>
                <a:lnTo>
                  <a:pt x="246887" y="94487"/>
                </a:lnTo>
                <a:close/>
              </a:path>
              <a:path w="329565" h="189229">
                <a:moveTo>
                  <a:pt x="164591" y="0"/>
                </a:moveTo>
                <a:lnTo>
                  <a:pt x="0" y="94487"/>
                </a:lnTo>
                <a:lnTo>
                  <a:pt x="329183" y="94487"/>
                </a:lnTo>
                <a:lnTo>
                  <a:pt x="164591" y="0"/>
                </a:lnTo>
                <a:close/>
              </a:path>
            </a:pathLst>
          </a:custGeom>
          <a:solidFill>
            <a:srgbClr val="BAC3D1"/>
          </a:solidFill>
        </p:spPr>
        <p:txBody>
          <a:bodyPr wrap="square" lIns="0" tIns="0" rIns="0" bIns="0" rtlCol="0"/>
          <a:lstStyle/>
          <a:p/>
        </p:txBody>
      </p:sp>
      <p:sp>
        <p:nvSpPr>
          <p:cNvPr id="83" name="object 83"/>
          <p:cNvSpPr/>
          <p:nvPr/>
        </p:nvSpPr>
        <p:spPr>
          <a:xfrm>
            <a:off x="8462771" y="3332988"/>
            <a:ext cx="327660" cy="189230"/>
          </a:xfrm>
          <a:custGeom>
            <a:avLst/>
            <a:gdLst/>
            <a:ahLst/>
            <a:cxnLst/>
            <a:rect l="l" t="t" r="r" b="b"/>
            <a:pathLst>
              <a:path w="327659" h="189229">
                <a:moveTo>
                  <a:pt x="245745" y="94487"/>
                </a:moveTo>
                <a:lnTo>
                  <a:pt x="81914" y="94487"/>
                </a:lnTo>
                <a:lnTo>
                  <a:pt x="81914" y="188975"/>
                </a:lnTo>
                <a:lnTo>
                  <a:pt x="245745" y="188975"/>
                </a:lnTo>
                <a:lnTo>
                  <a:pt x="245745" y="94487"/>
                </a:lnTo>
                <a:close/>
              </a:path>
              <a:path w="327659" h="189229">
                <a:moveTo>
                  <a:pt x="163829" y="0"/>
                </a:moveTo>
                <a:lnTo>
                  <a:pt x="0" y="94487"/>
                </a:lnTo>
                <a:lnTo>
                  <a:pt x="327659" y="94487"/>
                </a:lnTo>
                <a:lnTo>
                  <a:pt x="163829" y="0"/>
                </a:lnTo>
                <a:close/>
              </a:path>
            </a:pathLst>
          </a:custGeom>
          <a:solidFill>
            <a:srgbClr val="BAC3D1"/>
          </a:solidFill>
        </p:spPr>
        <p:txBody>
          <a:bodyPr wrap="square" lIns="0" tIns="0" rIns="0" bIns="0" rtlCol="0"/>
          <a:lstStyle/>
          <a:p/>
        </p:txBody>
      </p:sp>
      <p:sp>
        <p:nvSpPr>
          <p:cNvPr id="84" name="object 84"/>
          <p:cNvSpPr/>
          <p:nvPr/>
        </p:nvSpPr>
        <p:spPr>
          <a:xfrm>
            <a:off x="7296911" y="3326891"/>
            <a:ext cx="329565" cy="189230"/>
          </a:xfrm>
          <a:custGeom>
            <a:avLst/>
            <a:gdLst/>
            <a:ahLst/>
            <a:cxnLst/>
            <a:rect l="l" t="t" r="r" b="b"/>
            <a:pathLst>
              <a:path w="329565" h="189229">
                <a:moveTo>
                  <a:pt x="246888" y="94487"/>
                </a:moveTo>
                <a:lnTo>
                  <a:pt x="82296" y="94487"/>
                </a:lnTo>
                <a:lnTo>
                  <a:pt x="82296" y="188975"/>
                </a:lnTo>
                <a:lnTo>
                  <a:pt x="246888" y="188975"/>
                </a:lnTo>
                <a:lnTo>
                  <a:pt x="246888" y="94487"/>
                </a:lnTo>
                <a:close/>
              </a:path>
              <a:path w="329565" h="189229">
                <a:moveTo>
                  <a:pt x="164592" y="0"/>
                </a:moveTo>
                <a:lnTo>
                  <a:pt x="0" y="94487"/>
                </a:lnTo>
                <a:lnTo>
                  <a:pt x="329184" y="94487"/>
                </a:lnTo>
                <a:lnTo>
                  <a:pt x="164592" y="0"/>
                </a:lnTo>
                <a:close/>
              </a:path>
            </a:pathLst>
          </a:custGeom>
          <a:solidFill>
            <a:srgbClr val="BAC3D1"/>
          </a:solidFill>
        </p:spPr>
        <p:txBody>
          <a:bodyPr wrap="square" lIns="0" tIns="0" rIns="0" bIns="0" rtlCol="0"/>
          <a:lstStyle/>
          <a:p/>
        </p:txBody>
      </p:sp>
      <p:sp>
        <p:nvSpPr>
          <p:cNvPr id="85" name="object 85"/>
          <p:cNvSpPr/>
          <p:nvPr/>
        </p:nvSpPr>
        <p:spPr>
          <a:xfrm>
            <a:off x="9662159" y="3334511"/>
            <a:ext cx="329565" cy="189230"/>
          </a:xfrm>
          <a:custGeom>
            <a:avLst/>
            <a:gdLst/>
            <a:ahLst/>
            <a:cxnLst/>
            <a:rect l="l" t="t" r="r" b="b"/>
            <a:pathLst>
              <a:path w="329565" h="189229">
                <a:moveTo>
                  <a:pt x="246888" y="94487"/>
                </a:moveTo>
                <a:lnTo>
                  <a:pt x="82296" y="94487"/>
                </a:lnTo>
                <a:lnTo>
                  <a:pt x="82296" y="188975"/>
                </a:lnTo>
                <a:lnTo>
                  <a:pt x="246888" y="188975"/>
                </a:lnTo>
                <a:lnTo>
                  <a:pt x="246888" y="94487"/>
                </a:lnTo>
                <a:close/>
              </a:path>
              <a:path w="329565" h="189229">
                <a:moveTo>
                  <a:pt x="164592" y="0"/>
                </a:moveTo>
                <a:lnTo>
                  <a:pt x="0" y="94487"/>
                </a:lnTo>
                <a:lnTo>
                  <a:pt x="329184" y="94487"/>
                </a:lnTo>
                <a:lnTo>
                  <a:pt x="164592" y="0"/>
                </a:lnTo>
                <a:close/>
              </a:path>
            </a:pathLst>
          </a:custGeom>
          <a:solidFill>
            <a:srgbClr val="BAC3D1"/>
          </a:solidFill>
        </p:spPr>
        <p:txBody>
          <a:bodyPr wrap="square" lIns="0" tIns="0" rIns="0" bIns="0" rtlCol="0"/>
          <a:lstStyle/>
          <a:p/>
        </p:txBody>
      </p:sp>
      <p:sp>
        <p:nvSpPr>
          <p:cNvPr id="86" name="object 86"/>
          <p:cNvSpPr txBox="1"/>
          <p:nvPr/>
        </p:nvSpPr>
        <p:spPr>
          <a:xfrm>
            <a:off x="6021070" y="2822194"/>
            <a:ext cx="805815" cy="451484"/>
          </a:xfrm>
          <a:prstGeom prst="rect">
            <a:avLst/>
          </a:prstGeom>
        </p:spPr>
        <p:txBody>
          <a:bodyPr wrap="square" lIns="0" tIns="0" rIns="0" bIns="0" rtlCol="0" vert="horz">
            <a:spAutoFit/>
          </a:bodyPr>
          <a:lstStyle/>
          <a:p>
            <a:pPr marL="182880" marR="5080" indent="-170815">
              <a:lnSpc>
                <a:spcPct val="120000"/>
              </a:lnSpc>
            </a:pPr>
            <a:r>
              <a:rPr dirty="0" sz="1200" spc="140">
                <a:solidFill>
                  <a:srgbClr val="1F9ED2"/>
                </a:solidFill>
                <a:latin typeface="Arial Unicode MS"/>
                <a:cs typeface="Arial Unicode MS"/>
              </a:rPr>
              <a:t>◆</a:t>
            </a:r>
            <a:r>
              <a:rPr dirty="0" sz="1200" spc="140">
                <a:solidFill>
                  <a:srgbClr val="5E666F"/>
                </a:solidFill>
                <a:latin typeface="微软雅黑"/>
                <a:cs typeface="微软雅黑"/>
              </a:rPr>
              <a:t>全流程  </a:t>
            </a:r>
            <a:r>
              <a:rPr dirty="0" sz="1200">
                <a:solidFill>
                  <a:srgbClr val="5E666F"/>
                </a:solidFill>
                <a:latin typeface="微软雅黑"/>
                <a:cs typeface="微软雅黑"/>
              </a:rPr>
              <a:t>解决方案</a:t>
            </a:r>
            <a:endParaRPr sz="1200">
              <a:latin typeface="微软雅黑"/>
              <a:cs typeface="微软雅黑"/>
            </a:endParaRPr>
          </a:p>
        </p:txBody>
      </p:sp>
      <p:sp>
        <p:nvSpPr>
          <p:cNvPr id="88" name="object 88"/>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30</a:t>
            </a:fld>
          </a:p>
        </p:txBody>
      </p:sp>
      <p:sp>
        <p:nvSpPr>
          <p:cNvPr id="89" name="object 8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87" name="object 87"/>
          <p:cNvSpPr txBox="1"/>
          <p:nvPr/>
        </p:nvSpPr>
        <p:spPr>
          <a:xfrm>
            <a:off x="7155306" y="2927603"/>
            <a:ext cx="6350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线上投放</a:t>
            </a:r>
            <a:endParaRPr sz="1200">
              <a:latin typeface="微软雅黑"/>
              <a:cs typeface="微软雅黑"/>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大数据：商业银行通过其他银行及金融机构、第三方平台、金</a:t>
            </a:r>
          </a:p>
          <a:p>
            <a:pPr marL="12700">
              <a:lnSpc>
                <a:spcPts val="2735"/>
              </a:lnSpc>
            </a:pPr>
            <a:r>
              <a:rPr dirty="0" spc="-5">
                <a:solidFill>
                  <a:srgbClr val="1D9ED2"/>
                </a:solidFill>
              </a:rPr>
              <a:t>融科技公司等多种方式获取数据，优化产品及服务</a:t>
            </a:r>
          </a:p>
        </p:txBody>
      </p:sp>
      <p:sp>
        <p:nvSpPr>
          <p:cNvPr id="5" name="object 5"/>
          <p:cNvSpPr txBox="1"/>
          <p:nvPr/>
        </p:nvSpPr>
        <p:spPr>
          <a:xfrm>
            <a:off x="829767" y="1169416"/>
            <a:ext cx="7105650" cy="4814570"/>
          </a:xfrm>
          <a:prstGeom prst="rect">
            <a:avLst/>
          </a:prstGeom>
        </p:spPr>
        <p:txBody>
          <a:bodyPr wrap="square" lIns="0" tIns="0" rIns="0" bIns="0" rtlCol="0" vert="horz">
            <a:spAutoFit/>
          </a:bodyPr>
          <a:lstStyle/>
          <a:p>
            <a:pPr algn="just" marL="299085" marR="3031490" indent="-287020">
              <a:lnSpc>
                <a:spcPct val="150000"/>
              </a:lnSpc>
            </a:pPr>
            <a:r>
              <a:rPr dirty="0" sz="1400" spc="540">
                <a:solidFill>
                  <a:srgbClr val="1D9FD1"/>
                </a:solidFill>
                <a:latin typeface="Arial Unicode MS"/>
                <a:cs typeface="Arial Unicode MS"/>
              </a:rPr>
              <a:t>◆</a:t>
            </a:r>
            <a:r>
              <a:rPr dirty="0" sz="1400" spc="390">
                <a:solidFill>
                  <a:srgbClr val="1D9FD1"/>
                </a:solidFill>
                <a:latin typeface="Arial Unicode MS"/>
                <a:cs typeface="Arial Unicode MS"/>
              </a:rPr>
              <a:t> </a:t>
            </a:r>
            <a:r>
              <a:rPr dirty="0" sz="1400" spc="10">
                <a:solidFill>
                  <a:srgbClr val="5E666F"/>
                </a:solidFill>
                <a:latin typeface="微软雅黑"/>
                <a:cs typeface="微软雅黑"/>
              </a:rPr>
              <a:t>产业大数据和金融大数据共同推动了开放银行的  </a:t>
            </a:r>
            <a:r>
              <a:rPr dirty="0" sz="1400" spc="10">
                <a:solidFill>
                  <a:srgbClr val="5E666F"/>
                </a:solidFill>
                <a:latin typeface="微软雅黑"/>
                <a:cs typeface="微软雅黑"/>
              </a:rPr>
              <a:t>发展</a:t>
            </a:r>
            <a:r>
              <a:rPr dirty="0" sz="1400">
                <a:solidFill>
                  <a:srgbClr val="5E666F"/>
                </a:solidFill>
                <a:latin typeface="微软雅黑"/>
                <a:cs typeface="微软雅黑"/>
              </a:rPr>
              <a:t>。</a:t>
            </a:r>
            <a:r>
              <a:rPr dirty="0" sz="1400" spc="10">
                <a:solidFill>
                  <a:srgbClr val="5E666F"/>
                </a:solidFill>
                <a:latin typeface="微软雅黑"/>
                <a:cs typeface="微软雅黑"/>
              </a:rPr>
              <a:t>商业</a:t>
            </a:r>
            <a:r>
              <a:rPr dirty="0" sz="1400">
                <a:solidFill>
                  <a:srgbClr val="5E666F"/>
                </a:solidFill>
                <a:latin typeface="微软雅黑"/>
                <a:cs typeface="微软雅黑"/>
              </a:rPr>
              <a:t>银</a:t>
            </a:r>
            <a:r>
              <a:rPr dirty="0" sz="1400" spc="15">
                <a:solidFill>
                  <a:srgbClr val="5E666F"/>
                </a:solidFill>
                <a:latin typeface="微软雅黑"/>
                <a:cs typeface="微软雅黑"/>
              </a:rPr>
              <a:t>行</a:t>
            </a:r>
            <a:r>
              <a:rPr dirty="0" sz="1400">
                <a:solidFill>
                  <a:srgbClr val="5E666F"/>
                </a:solidFill>
                <a:latin typeface="微软雅黑"/>
                <a:cs typeface="微软雅黑"/>
              </a:rPr>
              <a:t>通</a:t>
            </a:r>
            <a:r>
              <a:rPr dirty="0" sz="1400" spc="15">
                <a:solidFill>
                  <a:srgbClr val="5E666F"/>
                </a:solidFill>
                <a:latin typeface="微软雅黑"/>
                <a:cs typeface="微软雅黑"/>
              </a:rPr>
              <a:t>过</a:t>
            </a:r>
            <a:r>
              <a:rPr dirty="0" sz="1400" spc="10">
                <a:solidFill>
                  <a:srgbClr val="5E666F"/>
                </a:solidFill>
                <a:latin typeface="微软雅黑"/>
                <a:cs typeface="微软雅黑"/>
              </a:rPr>
              <a:t>其</a:t>
            </a:r>
            <a:r>
              <a:rPr dirty="0" sz="1400">
                <a:solidFill>
                  <a:srgbClr val="5E666F"/>
                </a:solidFill>
                <a:latin typeface="微软雅黑"/>
                <a:cs typeface="微软雅黑"/>
              </a:rPr>
              <a:t>他</a:t>
            </a:r>
            <a:r>
              <a:rPr dirty="0" sz="1400" spc="15">
                <a:solidFill>
                  <a:srgbClr val="5E666F"/>
                </a:solidFill>
                <a:latin typeface="微软雅黑"/>
                <a:cs typeface="微软雅黑"/>
              </a:rPr>
              <a:t>银</a:t>
            </a:r>
            <a:r>
              <a:rPr dirty="0" sz="1400" spc="10">
                <a:solidFill>
                  <a:srgbClr val="5E666F"/>
                </a:solidFill>
                <a:latin typeface="微软雅黑"/>
                <a:cs typeface="微软雅黑"/>
              </a:rPr>
              <a:t>行</a:t>
            </a:r>
            <a:r>
              <a:rPr dirty="0" sz="1400">
                <a:solidFill>
                  <a:srgbClr val="5E666F"/>
                </a:solidFill>
                <a:latin typeface="微软雅黑"/>
                <a:cs typeface="微软雅黑"/>
              </a:rPr>
              <a:t>业</a:t>
            </a:r>
            <a:r>
              <a:rPr dirty="0" sz="1400" spc="15">
                <a:solidFill>
                  <a:srgbClr val="5E666F"/>
                </a:solidFill>
                <a:latin typeface="微软雅黑"/>
                <a:cs typeface="微软雅黑"/>
              </a:rPr>
              <a:t>金</a:t>
            </a:r>
            <a:r>
              <a:rPr dirty="0" sz="1400">
                <a:solidFill>
                  <a:srgbClr val="5E666F"/>
                </a:solidFill>
                <a:latin typeface="微软雅黑"/>
                <a:cs typeface="微软雅黑"/>
              </a:rPr>
              <a:t>融</a:t>
            </a:r>
            <a:r>
              <a:rPr dirty="0" sz="1400" spc="15">
                <a:solidFill>
                  <a:srgbClr val="5E666F"/>
                </a:solidFill>
                <a:latin typeface="微软雅黑"/>
                <a:cs typeface="微软雅黑"/>
              </a:rPr>
              <a:t>机</a:t>
            </a:r>
            <a:r>
              <a:rPr dirty="0" sz="1400" spc="-5">
                <a:solidFill>
                  <a:srgbClr val="5E666F"/>
                </a:solidFill>
                <a:latin typeface="微软雅黑"/>
                <a:cs typeface="微软雅黑"/>
              </a:rPr>
              <a:t>构</a:t>
            </a:r>
            <a:r>
              <a:rPr dirty="0" sz="1400">
                <a:solidFill>
                  <a:srgbClr val="5E666F"/>
                </a:solidFill>
                <a:latin typeface="微软雅黑"/>
                <a:cs typeface="微软雅黑"/>
              </a:rPr>
              <a:t>、</a:t>
            </a:r>
            <a:r>
              <a:rPr dirty="0" sz="1400" spc="10">
                <a:solidFill>
                  <a:srgbClr val="5E666F"/>
                </a:solidFill>
                <a:latin typeface="微软雅黑"/>
                <a:cs typeface="微软雅黑"/>
              </a:rPr>
              <a:t>第三 </a:t>
            </a:r>
            <a:r>
              <a:rPr dirty="0" sz="1400" spc="10">
                <a:solidFill>
                  <a:srgbClr val="5E666F"/>
                </a:solidFill>
                <a:latin typeface="微软雅黑"/>
                <a:cs typeface="微软雅黑"/>
              </a:rPr>
              <a:t> 方平</a:t>
            </a:r>
            <a:r>
              <a:rPr dirty="0" sz="1400">
                <a:solidFill>
                  <a:srgbClr val="5E666F"/>
                </a:solidFill>
                <a:latin typeface="微软雅黑"/>
                <a:cs typeface="微软雅黑"/>
              </a:rPr>
              <a:t>台</a:t>
            </a:r>
            <a:r>
              <a:rPr dirty="0" sz="1400" spc="10">
                <a:solidFill>
                  <a:srgbClr val="5E666F"/>
                </a:solidFill>
                <a:latin typeface="微软雅黑"/>
                <a:cs typeface="微软雅黑"/>
              </a:rPr>
              <a:t>、金</a:t>
            </a:r>
            <a:r>
              <a:rPr dirty="0" sz="1400">
                <a:solidFill>
                  <a:srgbClr val="5E666F"/>
                </a:solidFill>
                <a:latin typeface="微软雅黑"/>
                <a:cs typeface="微软雅黑"/>
              </a:rPr>
              <a:t>融</a:t>
            </a:r>
            <a:r>
              <a:rPr dirty="0" sz="1400" spc="10">
                <a:solidFill>
                  <a:srgbClr val="5E666F"/>
                </a:solidFill>
                <a:latin typeface="微软雅黑"/>
                <a:cs typeface="微软雅黑"/>
              </a:rPr>
              <a:t>科</a:t>
            </a:r>
            <a:r>
              <a:rPr dirty="0" sz="1400">
                <a:solidFill>
                  <a:srgbClr val="5E666F"/>
                </a:solidFill>
                <a:latin typeface="微软雅黑"/>
                <a:cs typeface="微软雅黑"/>
              </a:rPr>
              <a:t>技</a:t>
            </a:r>
            <a:r>
              <a:rPr dirty="0" sz="1400" spc="10">
                <a:solidFill>
                  <a:srgbClr val="5E666F"/>
                </a:solidFill>
                <a:latin typeface="微软雅黑"/>
                <a:cs typeface="微软雅黑"/>
              </a:rPr>
              <a:t>公司</a:t>
            </a:r>
            <a:r>
              <a:rPr dirty="0" sz="1400">
                <a:solidFill>
                  <a:srgbClr val="5E666F"/>
                </a:solidFill>
                <a:latin typeface="微软雅黑"/>
                <a:cs typeface="微软雅黑"/>
              </a:rPr>
              <a:t>等</a:t>
            </a:r>
            <a:r>
              <a:rPr dirty="0" sz="1400" spc="10">
                <a:solidFill>
                  <a:srgbClr val="5E666F"/>
                </a:solidFill>
                <a:latin typeface="微软雅黑"/>
                <a:cs typeface="微软雅黑"/>
              </a:rPr>
              <a:t>多种</a:t>
            </a:r>
            <a:r>
              <a:rPr dirty="0" sz="1400">
                <a:solidFill>
                  <a:srgbClr val="5E666F"/>
                </a:solidFill>
                <a:latin typeface="微软雅黑"/>
                <a:cs typeface="微软雅黑"/>
              </a:rPr>
              <a:t>方</a:t>
            </a:r>
            <a:r>
              <a:rPr dirty="0" sz="1400" spc="10">
                <a:solidFill>
                  <a:srgbClr val="5E666F"/>
                </a:solidFill>
                <a:latin typeface="微软雅黑"/>
                <a:cs typeface="微软雅黑"/>
              </a:rPr>
              <a:t>式</a:t>
            </a:r>
            <a:r>
              <a:rPr dirty="0" sz="1400">
                <a:solidFill>
                  <a:srgbClr val="5E666F"/>
                </a:solidFill>
                <a:latin typeface="微软雅黑"/>
                <a:cs typeface="微软雅黑"/>
              </a:rPr>
              <a:t>获</a:t>
            </a:r>
            <a:r>
              <a:rPr dirty="0" sz="1400" spc="10">
                <a:solidFill>
                  <a:srgbClr val="5E666F"/>
                </a:solidFill>
                <a:latin typeface="微软雅黑"/>
                <a:cs typeface="微软雅黑"/>
              </a:rPr>
              <a:t>取大</a:t>
            </a:r>
            <a:r>
              <a:rPr dirty="0" sz="1400">
                <a:solidFill>
                  <a:srgbClr val="5E666F"/>
                </a:solidFill>
                <a:latin typeface="微软雅黑"/>
                <a:cs typeface="微软雅黑"/>
              </a:rPr>
              <a:t>数</a:t>
            </a:r>
            <a:r>
              <a:rPr dirty="0" sz="1400" spc="20">
                <a:solidFill>
                  <a:srgbClr val="5E666F"/>
                </a:solidFill>
                <a:latin typeface="微软雅黑"/>
                <a:cs typeface="微软雅黑"/>
              </a:rPr>
              <a:t>据</a:t>
            </a:r>
            <a:r>
              <a:rPr dirty="0" sz="1400">
                <a:solidFill>
                  <a:srgbClr val="5E666F"/>
                </a:solidFill>
                <a:latin typeface="微软雅黑"/>
                <a:cs typeface="微软雅黑"/>
              </a:rPr>
              <a:t>， </a:t>
            </a:r>
            <a:r>
              <a:rPr dirty="0" sz="1400">
                <a:solidFill>
                  <a:srgbClr val="5E666F"/>
                </a:solidFill>
                <a:latin typeface="微软雅黑"/>
                <a:cs typeface="微软雅黑"/>
              </a:rPr>
              <a:t> </a:t>
            </a:r>
            <a:r>
              <a:rPr dirty="0" sz="1400">
                <a:solidFill>
                  <a:srgbClr val="5E666F"/>
                </a:solidFill>
                <a:latin typeface="微软雅黑"/>
                <a:cs typeface="微软雅黑"/>
              </a:rPr>
              <a:t>开放针对不同场景的产品及服务。</a:t>
            </a:r>
            <a:endParaRPr sz="1400">
              <a:latin typeface="微软雅黑"/>
              <a:cs typeface="微软雅黑"/>
            </a:endParaRPr>
          </a:p>
          <a:p>
            <a:pPr algn="just" marL="299085" marR="3033395" indent="-287020">
              <a:lnSpc>
                <a:spcPct val="150000"/>
              </a:lnSpc>
            </a:pPr>
            <a:r>
              <a:rPr dirty="0" sz="1400" spc="540">
                <a:solidFill>
                  <a:srgbClr val="1D9FD1"/>
                </a:solidFill>
                <a:latin typeface="Arial Unicode MS"/>
                <a:cs typeface="Arial Unicode MS"/>
              </a:rPr>
              <a:t>◆</a:t>
            </a:r>
            <a:r>
              <a:rPr dirty="0" sz="1400" spc="400">
                <a:solidFill>
                  <a:srgbClr val="1D9FD1"/>
                </a:solidFill>
                <a:latin typeface="Arial Unicode MS"/>
                <a:cs typeface="Arial Unicode MS"/>
              </a:rPr>
              <a:t> </a:t>
            </a:r>
            <a:r>
              <a:rPr dirty="0" sz="1400" spc="10" b="1" i="1">
                <a:solidFill>
                  <a:srgbClr val="1D9FD1"/>
                </a:solidFill>
                <a:latin typeface="微软雅黑"/>
                <a:cs typeface="微软雅黑"/>
              </a:rPr>
              <a:t>产业大数据</a:t>
            </a:r>
            <a:r>
              <a:rPr dirty="0" sz="1400" spc="10">
                <a:solidFill>
                  <a:srgbClr val="5E666F"/>
                </a:solidFill>
                <a:latin typeface="微软雅黑"/>
                <a:cs typeface="微软雅黑"/>
              </a:rPr>
              <a:t>：开放银行模式下，商业银行的产品  </a:t>
            </a:r>
            <a:r>
              <a:rPr dirty="0" sz="1400" spc="10">
                <a:solidFill>
                  <a:srgbClr val="5E666F"/>
                </a:solidFill>
                <a:latin typeface="微软雅黑"/>
                <a:cs typeface="微软雅黑"/>
              </a:rPr>
              <a:t>和服</a:t>
            </a:r>
            <a:r>
              <a:rPr dirty="0" sz="1400">
                <a:solidFill>
                  <a:srgbClr val="5E666F"/>
                </a:solidFill>
                <a:latin typeface="微软雅黑"/>
                <a:cs typeface="微软雅黑"/>
              </a:rPr>
              <a:t>务</a:t>
            </a:r>
            <a:r>
              <a:rPr dirty="0" sz="1400" spc="10">
                <a:solidFill>
                  <a:srgbClr val="5E666F"/>
                </a:solidFill>
                <a:latin typeface="微软雅黑"/>
                <a:cs typeface="微软雅黑"/>
              </a:rPr>
              <a:t>直接</a:t>
            </a:r>
            <a:r>
              <a:rPr dirty="0" sz="1400">
                <a:solidFill>
                  <a:srgbClr val="5E666F"/>
                </a:solidFill>
                <a:latin typeface="微软雅黑"/>
                <a:cs typeface="微软雅黑"/>
              </a:rPr>
              <a:t>与</a:t>
            </a:r>
            <a:r>
              <a:rPr dirty="0" sz="1400" spc="10">
                <a:solidFill>
                  <a:srgbClr val="5E666F"/>
                </a:solidFill>
                <a:latin typeface="微软雅黑"/>
                <a:cs typeface="微软雅黑"/>
              </a:rPr>
              <a:t>场</a:t>
            </a:r>
            <a:r>
              <a:rPr dirty="0" sz="1400">
                <a:solidFill>
                  <a:srgbClr val="5E666F"/>
                </a:solidFill>
                <a:latin typeface="微软雅黑"/>
                <a:cs typeface="微软雅黑"/>
              </a:rPr>
              <a:t>景</a:t>
            </a:r>
            <a:r>
              <a:rPr dirty="0" sz="1400" spc="10">
                <a:solidFill>
                  <a:srgbClr val="5E666F"/>
                </a:solidFill>
                <a:latin typeface="微软雅黑"/>
                <a:cs typeface="微软雅黑"/>
              </a:rPr>
              <a:t>端连</a:t>
            </a:r>
            <a:r>
              <a:rPr dirty="0" sz="1400" spc="5">
                <a:solidFill>
                  <a:srgbClr val="5E666F"/>
                </a:solidFill>
                <a:latin typeface="微软雅黑"/>
                <a:cs typeface="微软雅黑"/>
              </a:rPr>
              <a:t>接</a:t>
            </a:r>
            <a:r>
              <a:rPr dirty="0" sz="1400" spc="10">
                <a:solidFill>
                  <a:srgbClr val="5E666F"/>
                </a:solidFill>
                <a:latin typeface="微软雅黑"/>
                <a:cs typeface="微软雅黑"/>
              </a:rPr>
              <a:t>，面</a:t>
            </a:r>
            <a:r>
              <a:rPr dirty="0" sz="1400">
                <a:solidFill>
                  <a:srgbClr val="5E666F"/>
                </a:solidFill>
                <a:latin typeface="微软雅黑"/>
                <a:cs typeface="微软雅黑"/>
              </a:rPr>
              <a:t>对</a:t>
            </a:r>
            <a:r>
              <a:rPr dirty="0" sz="1400" spc="10">
                <a:solidFill>
                  <a:srgbClr val="5E666F"/>
                </a:solidFill>
                <a:latin typeface="微软雅黑"/>
                <a:cs typeface="微软雅黑"/>
              </a:rPr>
              <a:t>不</a:t>
            </a:r>
            <a:r>
              <a:rPr dirty="0" sz="1400">
                <a:solidFill>
                  <a:srgbClr val="5E666F"/>
                </a:solidFill>
                <a:latin typeface="微软雅黑"/>
                <a:cs typeface="微软雅黑"/>
              </a:rPr>
              <a:t>同</a:t>
            </a:r>
            <a:r>
              <a:rPr dirty="0" sz="1400" spc="10">
                <a:solidFill>
                  <a:srgbClr val="5E666F"/>
                </a:solidFill>
                <a:latin typeface="微软雅黑"/>
                <a:cs typeface="微软雅黑"/>
              </a:rPr>
              <a:t>的场</a:t>
            </a:r>
            <a:r>
              <a:rPr dirty="0" sz="1400">
                <a:solidFill>
                  <a:srgbClr val="5E666F"/>
                </a:solidFill>
                <a:latin typeface="微软雅黑"/>
                <a:cs typeface="微软雅黑"/>
              </a:rPr>
              <a:t>景</a:t>
            </a:r>
            <a:r>
              <a:rPr dirty="0" sz="1400" spc="10">
                <a:solidFill>
                  <a:srgbClr val="5E666F"/>
                </a:solidFill>
                <a:latin typeface="微软雅黑"/>
                <a:cs typeface="微软雅黑"/>
              </a:rPr>
              <a:t>和</a:t>
            </a:r>
            <a:r>
              <a:rPr dirty="0" sz="1400">
                <a:solidFill>
                  <a:srgbClr val="5E666F"/>
                </a:solidFill>
                <a:latin typeface="微软雅黑"/>
                <a:cs typeface="微软雅黑"/>
              </a:rPr>
              <a:t>商 </a:t>
            </a:r>
            <a:r>
              <a:rPr dirty="0" sz="1400">
                <a:solidFill>
                  <a:srgbClr val="5E666F"/>
                </a:solidFill>
                <a:latin typeface="微软雅黑"/>
                <a:cs typeface="微软雅黑"/>
              </a:rPr>
              <a:t> </a:t>
            </a:r>
            <a:r>
              <a:rPr dirty="0" sz="1400" spc="10">
                <a:solidFill>
                  <a:srgbClr val="5E666F"/>
                </a:solidFill>
                <a:latin typeface="微软雅黑"/>
                <a:cs typeface="微软雅黑"/>
              </a:rPr>
              <a:t>业产</a:t>
            </a:r>
            <a:r>
              <a:rPr dirty="0" sz="1400">
                <a:solidFill>
                  <a:srgbClr val="5E666F"/>
                </a:solidFill>
                <a:latin typeface="微软雅黑"/>
                <a:cs typeface="微软雅黑"/>
              </a:rPr>
              <a:t>品</a:t>
            </a:r>
            <a:r>
              <a:rPr dirty="0" sz="1400" spc="10">
                <a:solidFill>
                  <a:srgbClr val="5E666F"/>
                </a:solidFill>
                <a:latin typeface="微软雅黑"/>
                <a:cs typeface="微软雅黑"/>
              </a:rPr>
              <a:t>，需</a:t>
            </a:r>
            <a:r>
              <a:rPr dirty="0" sz="1400">
                <a:solidFill>
                  <a:srgbClr val="5E666F"/>
                </a:solidFill>
                <a:latin typeface="微软雅黑"/>
                <a:cs typeface="微软雅黑"/>
              </a:rPr>
              <a:t>要</a:t>
            </a:r>
            <a:r>
              <a:rPr dirty="0" sz="1400" spc="10">
                <a:solidFill>
                  <a:srgbClr val="5E666F"/>
                </a:solidFill>
                <a:latin typeface="微软雅黑"/>
                <a:cs typeface="微软雅黑"/>
              </a:rPr>
              <a:t>提</a:t>
            </a:r>
            <a:r>
              <a:rPr dirty="0" sz="1400">
                <a:solidFill>
                  <a:srgbClr val="5E666F"/>
                </a:solidFill>
                <a:latin typeface="微软雅黑"/>
                <a:cs typeface="微软雅黑"/>
              </a:rPr>
              <a:t>供</a:t>
            </a:r>
            <a:r>
              <a:rPr dirty="0" sz="1400" spc="10">
                <a:solidFill>
                  <a:srgbClr val="5E666F"/>
                </a:solidFill>
                <a:latin typeface="微软雅黑"/>
                <a:cs typeface="微软雅黑"/>
              </a:rPr>
              <a:t>对应</a:t>
            </a:r>
            <a:r>
              <a:rPr dirty="0" sz="1400">
                <a:solidFill>
                  <a:srgbClr val="5E666F"/>
                </a:solidFill>
                <a:latin typeface="微软雅黑"/>
                <a:cs typeface="微软雅黑"/>
              </a:rPr>
              <a:t>的</a:t>
            </a:r>
            <a:r>
              <a:rPr dirty="0" sz="1400" spc="10">
                <a:solidFill>
                  <a:srgbClr val="5E666F"/>
                </a:solidFill>
                <a:latin typeface="微软雅黑"/>
                <a:cs typeface="微软雅黑"/>
              </a:rPr>
              <a:t>金融</a:t>
            </a:r>
            <a:r>
              <a:rPr dirty="0" sz="1400">
                <a:solidFill>
                  <a:srgbClr val="5E666F"/>
                </a:solidFill>
                <a:latin typeface="微软雅黑"/>
                <a:cs typeface="微软雅黑"/>
              </a:rPr>
              <a:t>服</a:t>
            </a:r>
            <a:r>
              <a:rPr dirty="0" sz="1400" spc="15">
                <a:solidFill>
                  <a:srgbClr val="5E666F"/>
                </a:solidFill>
                <a:latin typeface="微软雅黑"/>
                <a:cs typeface="微软雅黑"/>
              </a:rPr>
              <a:t>务</a:t>
            </a:r>
            <a:r>
              <a:rPr dirty="0" sz="1400">
                <a:solidFill>
                  <a:srgbClr val="5E666F"/>
                </a:solidFill>
                <a:latin typeface="微软雅黑"/>
                <a:cs typeface="微软雅黑"/>
              </a:rPr>
              <a:t>，</a:t>
            </a:r>
            <a:r>
              <a:rPr dirty="0" sz="1400" spc="10">
                <a:solidFill>
                  <a:srgbClr val="5E666F"/>
                </a:solidFill>
                <a:latin typeface="微软雅黑"/>
                <a:cs typeface="微软雅黑"/>
              </a:rPr>
              <a:t>因此</a:t>
            </a:r>
            <a:r>
              <a:rPr dirty="0" sz="1400">
                <a:solidFill>
                  <a:srgbClr val="5E666F"/>
                </a:solidFill>
                <a:latin typeface="微软雅黑"/>
                <a:cs typeface="微软雅黑"/>
              </a:rPr>
              <a:t>开</a:t>
            </a:r>
            <a:r>
              <a:rPr dirty="0" sz="1400" spc="10">
                <a:solidFill>
                  <a:srgbClr val="5E666F"/>
                </a:solidFill>
                <a:latin typeface="微软雅黑"/>
                <a:cs typeface="微软雅黑"/>
              </a:rPr>
              <a:t>放</a:t>
            </a:r>
            <a:r>
              <a:rPr dirty="0" sz="1400">
                <a:solidFill>
                  <a:srgbClr val="5E666F"/>
                </a:solidFill>
                <a:latin typeface="微软雅黑"/>
                <a:cs typeface="微软雅黑"/>
              </a:rPr>
              <a:t>银 </a:t>
            </a:r>
            <a:r>
              <a:rPr dirty="0" sz="1400">
                <a:solidFill>
                  <a:srgbClr val="5E666F"/>
                </a:solidFill>
                <a:latin typeface="微软雅黑"/>
                <a:cs typeface="微软雅黑"/>
              </a:rPr>
              <a:t> </a:t>
            </a:r>
            <a:r>
              <a:rPr dirty="0" sz="1400" spc="10">
                <a:solidFill>
                  <a:srgbClr val="5E666F"/>
                </a:solidFill>
                <a:latin typeface="微软雅黑"/>
                <a:cs typeface="微软雅黑"/>
              </a:rPr>
              <a:t>行对</a:t>
            </a:r>
            <a:r>
              <a:rPr dirty="0" sz="1400" spc="5">
                <a:solidFill>
                  <a:srgbClr val="5E666F"/>
                </a:solidFill>
                <a:latin typeface="微软雅黑"/>
                <a:cs typeface="微软雅黑"/>
              </a:rPr>
              <a:t>产</a:t>
            </a:r>
            <a:r>
              <a:rPr dirty="0" sz="1400" spc="10">
                <a:solidFill>
                  <a:srgbClr val="5E666F"/>
                </a:solidFill>
                <a:latin typeface="微软雅黑"/>
                <a:cs typeface="微软雅黑"/>
              </a:rPr>
              <a:t>品的</a:t>
            </a:r>
            <a:r>
              <a:rPr dirty="0" sz="1400" spc="5">
                <a:solidFill>
                  <a:srgbClr val="5E666F"/>
                </a:solidFill>
                <a:latin typeface="微软雅黑"/>
                <a:cs typeface="微软雅黑"/>
              </a:rPr>
              <a:t>个</a:t>
            </a:r>
            <a:r>
              <a:rPr dirty="0" sz="1400" spc="10">
                <a:solidFill>
                  <a:srgbClr val="5E666F"/>
                </a:solidFill>
                <a:latin typeface="微软雅黑"/>
                <a:cs typeface="微软雅黑"/>
              </a:rPr>
              <a:t>性</a:t>
            </a:r>
            <a:r>
              <a:rPr dirty="0" sz="1400" spc="5">
                <a:solidFill>
                  <a:srgbClr val="5E666F"/>
                </a:solidFill>
                <a:latin typeface="微软雅黑"/>
                <a:cs typeface="微软雅黑"/>
              </a:rPr>
              <a:t>化</a:t>
            </a:r>
            <a:r>
              <a:rPr dirty="0" sz="1400" spc="10">
                <a:solidFill>
                  <a:srgbClr val="5E666F"/>
                </a:solidFill>
                <a:latin typeface="微软雅黑"/>
                <a:cs typeface="微软雅黑"/>
              </a:rPr>
              <a:t>程度</a:t>
            </a:r>
            <a:r>
              <a:rPr dirty="0" sz="1400" spc="5">
                <a:solidFill>
                  <a:srgbClr val="5E666F"/>
                </a:solidFill>
                <a:latin typeface="微软雅黑"/>
                <a:cs typeface="微软雅黑"/>
              </a:rPr>
              <a:t>要</a:t>
            </a:r>
            <a:r>
              <a:rPr dirty="0" sz="1400" spc="10">
                <a:solidFill>
                  <a:srgbClr val="5E666F"/>
                </a:solidFill>
                <a:latin typeface="微软雅黑"/>
                <a:cs typeface="微软雅黑"/>
              </a:rPr>
              <a:t>求更</a:t>
            </a:r>
            <a:r>
              <a:rPr dirty="0" sz="1400" spc="15">
                <a:solidFill>
                  <a:srgbClr val="5E666F"/>
                </a:solidFill>
                <a:latin typeface="微软雅黑"/>
                <a:cs typeface="微软雅黑"/>
              </a:rPr>
              <a:t>高</a:t>
            </a:r>
            <a:r>
              <a:rPr dirty="0" sz="1400" spc="10">
                <a:solidFill>
                  <a:srgbClr val="5E666F"/>
                </a:solidFill>
                <a:latin typeface="微软雅黑"/>
                <a:cs typeface="微软雅黑"/>
              </a:rPr>
              <a:t>。</a:t>
            </a:r>
            <a:r>
              <a:rPr dirty="0" sz="1400" spc="5" b="1" i="1">
                <a:solidFill>
                  <a:srgbClr val="1D9FD1"/>
                </a:solidFill>
                <a:latin typeface="微软雅黑"/>
                <a:cs typeface="微软雅黑"/>
              </a:rPr>
              <a:t>产</a:t>
            </a:r>
            <a:r>
              <a:rPr dirty="0" sz="1400" spc="10" b="1" i="1">
                <a:solidFill>
                  <a:srgbClr val="1D9FD1"/>
                </a:solidFill>
                <a:latin typeface="微软雅黑"/>
                <a:cs typeface="微软雅黑"/>
              </a:rPr>
              <a:t>业大</a:t>
            </a:r>
            <a:r>
              <a:rPr dirty="0" sz="1400" spc="5" b="1" i="1">
                <a:solidFill>
                  <a:srgbClr val="1D9FD1"/>
                </a:solidFill>
                <a:latin typeface="微软雅黑"/>
                <a:cs typeface="微软雅黑"/>
              </a:rPr>
              <a:t>数</a:t>
            </a:r>
            <a:r>
              <a:rPr dirty="0" sz="1400" spc="10" b="1" i="1">
                <a:solidFill>
                  <a:srgbClr val="1D9FD1"/>
                </a:solidFill>
                <a:latin typeface="微软雅黑"/>
                <a:cs typeface="微软雅黑"/>
              </a:rPr>
              <a:t>据</a:t>
            </a:r>
            <a:r>
              <a:rPr dirty="0" sz="1400" b="1" i="1">
                <a:solidFill>
                  <a:srgbClr val="1D9FD1"/>
                </a:solidFill>
                <a:latin typeface="微软雅黑"/>
                <a:cs typeface="微软雅黑"/>
              </a:rPr>
              <a:t>的 </a:t>
            </a:r>
            <a:r>
              <a:rPr dirty="0" sz="1400" b="1" i="1">
                <a:solidFill>
                  <a:srgbClr val="1D9FD1"/>
                </a:solidFill>
                <a:latin typeface="微软雅黑"/>
                <a:cs typeface="微软雅黑"/>
              </a:rPr>
              <a:t> </a:t>
            </a:r>
            <a:r>
              <a:rPr dirty="0" sz="1400" spc="10" b="1" i="1">
                <a:solidFill>
                  <a:srgbClr val="1D9FD1"/>
                </a:solidFill>
                <a:latin typeface="微软雅黑"/>
                <a:cs typeface="微软雅黑"/>
              </a:rPr>
              <a:t>积累</a:t>
            </a:r>
            <a:r>
              <a:rPr dirty="0" sz="1400" b="1" i="1">
                <a:solidFill>
                  <a:srgbClr val="1D9FD1"/>
                </a:solidFill>
                <a:latin typeface="微软雅黑"/>
                <a:cs typeface="微软雅黑"/>
              </a:rPr>
              <a:t>为</a:t>
            </a:r>
            <a:r>
              <a:rPr dirty="0" sz="1400" spc="10" b="1" i="1">
                <a:solidFill>
                  <a:srgbClr val="1D9FD1"/>
                </a:solidFill>
                <a:latin typeface="微软雅黑"/>
                <a:cs typeface="微软雅黑"/>
              </a:rPr>
              <a:t>开放</a:t>
            </a:r>
            <a:r>
              <a:rPr dirty="0" sz="1400" b="1" i="1">
                <a:solidFill>
                  <a:srgbClr val="1D9FD1"/>
                </a:solidFill>
                <a:latin typeface="微软雅黑"/>
                <a:cs typeface="微软雅黑"/>
              </a:rPr>
              <a:t>银</a:t>
            </a:r>
            <a:r>
              <a:rPr dirty="0" sz="1400" spc="10" b="1" i="1">
                <a:solidFill>
                  <a:srgbClr val="1D9FD1"/>
                </a:solidFill>
                <a:latin typeface="微软雅黑"/>
                <a:cs typeface="微软雅黑"/>
              </a:rPr>
              <a:t>行</a:t>
            </a:r>
            <a:r>
              <a:rPr dirty="0" sz="1400" b="1" i="1">
                <a:solidFill>
                  <a:srgbClr val="1D9FD1"/>
                </a:solidFill>
                <a:latin typeface="微软雅黑"/>
                <a:cs typeface="微软雅黑"/>
              </a:rPr>
              <a:t>对</a:t>
            </a:r>
            <a:r>
              <a:rPr dirty="0" sz="1400" spc="10" b="1" i="1">
                <a:solidFill>
                  <a:srgbClr val="1D9FD1"/>
                </a:solidFill>
                <a:latin typeface="微软雅黑"/>
                <a:cs typeface="微软雅黑"/>
              </a:rPr>
              <a:t>不同</a:t>
            </a:r>
            <a:r>
              <a:rPr dirty="0" sz="1400" b="1" i="1">
                <a:solidFill>
                  <a:srgbClr val="1D9FD1"/>
                </a:solidFill>
                <a:latin typeface="微软雅黑"/>
                <a:cs typeface="微软雅黑"/>
              </a:rPr>
              <a:t>商</a:t>
            </a:r>
            <a:r>
              <a:rPr dirty="0" sz="1400" spc="10" b="1" i="1">
                <a:solidFill>
                  <a:srgbClr val="1D9FD1"/>
                </a:solidFill>
                <a:latin typeface="微软雅黑"/>
                <a:cs typeface="微软雅黑"/>
              </a:rPr>
              <a:t>业场</a:t>
            </a:r>
            <a:r>
              <a:rPr dirty="0" sz="1400" b="1" i="1">
                <a:solidFill>
                  <a:srgbClr val="1D9FD1"/>
                </a:solidFill>
                <a:latin typeface="微软雅黑"/>
                <a:cs typeface="微软雅黑"/>
              </a:rPr>
              <a:t>景</a:t>
            </a:r>
            <a:r>
              <a:rPr dirty="0" sz="1400" spc="10" b="1" i="1">
                <a:solidFill>
                  <a:srgbClr val="1D9FD1"/>
                </a:solidFill>
                <a:latin typeface="微软雅黑"/>
                <a:cs typeface="微软雅黑"/>
              </a:rPr>
              <a:t>下</a:t>
            </a:r>
            <a:r>
              <a:rPr dirty="0" sz="1400" b="1" i="1">
                <a:solidFill>
                  <a:srgbClr val="1D9FD1"/>
                </a:solidFill>
                <a:latin typeface="微软雅黑"/>
                <a:cs typeface="微软雅黑"/>
              </a:rPr>
              <a:t>金</a:t>
            </a:r>
            <a:r>
              <a:rPr dirty="0" sz="1400" spc="10" b="1" i="1">
                <a:solidFill>
                  <a:srgbClr val="1D9FD1"/>
                </a:solidFill>
                <a:latin typeface="微软雅黑"/>
                <a:cs typeface="微软雅黑"/>
              </a:rPr>
              <a:t>融产</a:t>
            </a:r>
            <a:r>
              <a:rPr dirty="0" sz="1400" b="1" i="1">
                <a:solidFill>
                  <a:srgbClr val="1D9FD1"/>
                </a:solidFill>
                <a:latin typeface="微软雅黑"/>
                <a:cs typeface="微软雅黑"/>
              </a:rPr>
              <a:t>品</a:t>
            </a:r>
            <a:r>
              <a:rPr dirty="0" sz="1400" spc="10" b="1" i="1">
                <a:solidFill>
                  <a:srgbClr val="1D9FD1"/>
                </a:solidFill>
                <a:latin typeface="微软雅黑"/>
                <a:cs typeface="微软雅黑"/>
              </a:rPr>
              <a:t>的</a:t>
            </a:r>
            <a:r>
              <a:rPr dirty="0" sz="1400" b="1" i="1">
                <a:solidFill>
                  <a:srgbClr val="1D9FD1"/>
                </a:solidFill>
                <a:latin typeface="微软雅黑"/>
                <a:cs typeface="微软雅黑"/>
              </a:rPr>
              <a:t>设 </a:t>
            </a:r>
            <a:r>
              <a:rPr dirty="0" sz="1400" b="1" i="1">
                <a:solidFill>
                  <a:srgbClr val="1D9FD1"/>
                </a:solidFill>
                <a:latin typeface="微软雅黑"/>
                <a:cs typeface="微软雅黑"/>
              </a:rPr>
              <a:t> </a:t>
            </a:r>
            <a:r>
              <a:rPr dirty="0" sz="1400" b="1" i="1">
                <a:solidFill>
                  <a:srgbClr val="1D9FD1"/>
                </a:solidFill>
                <a:latin typeface="微软雅黑"/>
                <a:cs typeface="微软雅黑"/>
              </a:rPr>
              <a:t>计提供了重要依据</a:t>
            </a:r>
            <a:r>
              <a:rPr dirty="0" sz="1400">
                <a:solidFill>
                  <a:srgbClr val="1A9FD2"/>
                </a:solidFill>
                <a:latin typeface="微软雅黑"/>
                <a:cs typeface="微软雅黑"/>
              </a:rPr>
              <a:t>。</a:t>
            </a:r>
            <a:endParaRPr sz="1400">
              <a:latin typeface="微软雅黑"/>
              <a:cs typeface="微软雅黑"/>
            </a:endParaRPr>
          </a:p>
          <a:p>
            <a:pPr algn="just" marL="299085" marR="3031490" indent="-287020">
              <a:lnSpc>
                <a:spcPct val="150000"/>
              </a:lnSpc>
            </a:pPr>
            <a:r>
              <a:rPr dirty="0" sz="1400" spc="540">
                <a:solidFill>
                  <a:srgbClr val="1D9FD1"/>
                </a:solidFill>
                <a:latin typeface="Arial Unicode MS"/>
                <a:cs typeface="Arial Unicode MS"/>
              </a:rPr>
              <a:t>◆</a:t>
            </a:r>
            <a:r>
              <a:rPr dirty="0" sz="1400" spc="395">
                <a:solidFill>
                  <a:srgbClr val="1D9FD1"/>
                </a:solidFill>
                <a:latin typeface="Arial Unicode MS"/>
                <a:cs typeface="Arial Unicode MS"/>
              </a:rPr>
              <a:t> </a:t>
            </a:r>
            <a:r>
              <a:rPr dirty="0" sz="1400" spc="10" b="1" i="1">
                <a:solidFill>
                  <a:srgbClr val="1D9FD1"/>
                </a:solidFill>
                <a:latin typeface="微软雅黑"/>
                <a:cs typeface="微软雅黑"/>
              </a:rPr>
              <a:t>金融大数据</a:t>
            </a:r>
            <a:r>
              <a:rPr dirty="0" sz="1400" spc="10">
                <a:solidFill>
                  <a:srgbClr val="5E666F"/>
                </a:solidFill>
                <a:latin typeface="微软雅黑"/>
                <a:cs typeface="微软雅黑"/>
              </a:rPr>
              <a:t>：金融数据之前主要来源于传统金融  </a:t>
            </a:r>
            <a:r>
              <a:rPr dirty="0" sz="1400" spc="5">
                <a:solidFill>
                  <a:srgbClr val="5E666F"/>
                </a:solidFill>
                <a:latin typeface="微软雅黑"/>
                <a:cs typeface="微软雅黑"/>
              </a:rPr>
              <a:t>机构，随着互联网金融的迅速发酵，互联网金融</a:t>
            </a:r>
            <a:endParaRPr sz="1400">
              <a:latin typeface="微软雅黑"/>
              <a:cs typeface="微软雅黑"/>
            </a:endParaRPr>
          </a:p>
          <a:p>
            <a:pPr marL="299085" marR="5080">
              <a:lnSpc>
                <a:spcPct val="150000"/>
              </a:lnSpc>
              <a:tabLst>
                <a:tab pos="4276725" algn="l"/>
                <a:tab pos="7080884" algn="l"/>
              </a:tabLst>
            </a:pPr>
            <a:r>
              <a:rPr dirty="0" sz="1400" spc="10">
                <a:solidFill>
                  <a:srgbClr val="5E666F"/>
                </a:solidFill>
                <a:latin typeface="微软雅黑"/>
                <a:cs typeface="微软雅黑"/>
              </a:rPr>
              <a:t>数据也成为了金融大数据的重要组成部分。</a:t>
            </a:r>
            <a:r>
              <a:rPr dirty="0" sz="1400" spc="10" b="1" i="1">
                <a:solidFill>
                  <a:srgbClr val="1D9FD1"/>
                </a:solidFill>
                <a:latin typeface="微软雅黑"/>
                <a:cs typeface="微软雅黑"/>
              </a:rPr>
              <a:t>开放  银行以互联网化为特征，金融大数据的积累和应 	</a:t>
            </a:r>
            <a:r>
              <a:rPr dirty="0" sz="1400" spc="10" u="sng">
                <a:solidFill>
                  <a:srgbClr val="1D9FD1"/>
                </a:solidFill>
                <a:latin typeface="Times New Roman"/>
                <a:cs typeface="Times New Roman"/>
              </a:rPr>
              <a:t>	</a:t>
            </a:r>
            <a:r>
              <a:rPr dirty="0" sz="1400">
                <a:solidFill>
                  <a:srgbClr val="1D9FD1"/>
                </a:solidFill>
                <a:latin typeface="Times New Roman"/>
                <a:cs typeface="Times New Roman"/>
              </a:rPr>
              <a:t> </a:t>
            </a:r>
            <a:r>
              <a:rPr dirty="0" sz="1400" b="1" i="1">
                <a:solidFill>
                  <a:srgbClr val="1D9FD1"/>
                </a:solidFill>
                <a:latin typeface="微软雅黑"/>
                <a:cs typeface="微软雅黑"/>
              </a:rPr>
              <a:t>用为其产品设计和信贷征信提供了重要依据</a:t>
            </a:r>
            <a:r>
              <a:rPr dirty="0" sz="1400">
                <a:solidFill>
                  <a:srgbClr val="1A9FD2"/>
                </a:solidFill>
                <a:latin typeface="微软雅黑"/>
                <a:cs typeface="微软雅黑"/>
              </a:rPr>
              <a:t>。</a:t>
            </a:r>
            <a:endParaRPr sz="1400">
              <a:latin typeface="微软雅黑"/>
              <a:cs typeface="微软雅黑"/>
            </a:endParaRPr>
          </a:p>
        </p:txBody>
      </p:sp>
      <p:sp>
        <p:nvSpPr>
          <p:cNvPr id="6" name="object 6"/>
          <p:cNvSpPr/>
          <p:nvPr/>
        </p:nvSpPr>
        <p:spPr>
          <a:xfrm>
            <a:off x="5094732" y="1517903"/>
            <a:ext cx="2798445" cy="1685925"/>
          </a:xfrm>
          <a:custGeom>
            <a:avLst/>
            <a:gdLst/>
            <a:ahLst/>
            <a:cxnLst/>
            <a:rect l="l" t="t" r="r" b="b"/>
            <a:pathLst>
              <a:path w="2798445" h="1685925">
                <a:moveTo>
                  <a:pt x="2757296" y="0"/>
                </a:moveTo>
                <a:lnTo>
                  <a:pt x="40766" y="0"/>
                </a:lnTo>
                <a:lnTo>
                  <a:pt x="24913" y="3208"/>
                </a:lnTo>
                <a:lnTo>
                  <a:pt x="11953" y="11953"/>
                </a:lnTo>
                <a:lnTo>
                  <a:pt x="3208" y="24913"/>
                </a:lnTo>
                <a:lnTo>
                  <a:pt x="0" y="40767"/>
                </a:lnTo>
                <a:lnTo>
                  <a:pt x="0" y="1644777"/>
                </a:lnTo>
                <a:lnTo>
                  <a:pt x="3208" y="1660630"/>
                </a:lnTo>
                <a:lnTo>
                  <a:pt x="11953" y="1673590"/>
                </a:lnTo>
                <a:lnTo>
                  <a:pt x="24913" y="1682335"/>
                </a:lnTo>
                <a:lnTo>
                  <a:pt x="40766" y="1685544"/>
                </a:lnTo>
                <a:lnTo>
                  <a:pt x="2757296" y="1685544"/>
                </a:lnTo>
                <a:lnTo>
                  <a:pt x="2773150" y="1682335"/>
                </a:lnTo>
                <a:lnTo>
                  <a:pt x="2786110" y="1673590"/>
                </a:lnTo>
                <a:lnTo>
                  <a:pt x="2794855" y="1660630"/>
                </a:lnTo>
                <a:lnTo>
                  <a:pt x="2798064" y="1644777"/>
                </a:lnTo>
                <a:lnTo>
                  <a:pt x="2798064" y="40767"/>
                </a:lnTo>
                <a:lnTo>
                  <a:pt x="2794855" y="24913"/>
                </a:lnTo>
                <a:lnTo>
                  <a:pt x="2786110" y="11953"/>
                </a:lnTo>
                <a:lnTo>
                  <a:pt x="2773150" y="3208"/>
                </a:lnTo>
                <a:lnTo>
                  <a:pt x="2757296" y="0"/>
                </a:lnTo>
                <a:close/>
              </a:path>
            </a:pathLst>
          </a:custGeom>
          <a:solidFill>
            <a:srgbClr val="ECECEC"/>
          </a:solidFill>
        </p:spPr>
        <p:txBody>
          <a:bodyPr wrap="square" lIns="0" tIns="0" rIns="0" bIns="0" rtlCol="0"/>
          <a:lstStyle/>
          <a:p/>
        </p:txBody>
      </p:sp>
      <p:sp>
        <p:nvSpPr>
          <p:cNvPr id="7" name="object 7"/>
          <p:cNvSpPr/>
          <p:nvPr/>
        </p:nvSpPr>
        <p:spPr>
          <a:xfrm>
            <a:off x="5340096" y="1307591"/>
            <a:ext cx="2307590" cy="363220"/>
          </a:xfrm>
          <a:custGeom>
            <a:avLst/>
            <a:gdLst/>
            <a:ahLst/>
            <a:cxnLst/>
            <a:rect l="l" t="t" r="r" b="b"/>
            <a:pathLst>
              <a:path w="2307590" h="363219">
                <a:moveTo>
                  <a:pt x="2125979" y="0"/>
                </a:moveTo>
                <a:lnTo>
                  <a:pt x="181355" y="0"/>
                </a:lnTo>
                <a:lnTo>
                  <a:pt x="133129" y="6475"/>
                </a:lnTo>
                <a:lnTo>
                  <a:pt x="89803" y="24750"/>
                </a:lnTo>
                <a:lnTo>
                  <a:pt x="53101" y="53101"/>
                </a:lnTo>
                <a:lnTo>
                  <a:pt x="24750" y="89803"/>
                </a:lnTo>
                <a:lnTo>
                  <a:pt x="6475" y="133129"/>
                </a:lnTo>
                <a:lnTo>
                  <a:pt x="0" y="181356"/>
                </a:lnTo>
                <a:lnTo>
                  <a:pt x="6475" y="229582"/>
                </a:lnTo>
                <a:lnTo>
                  <a:pt x="24750" y="272908"/>
                </a:lnTo>
                <a:lnTo>
                  <a:pt x="53101" y="309610"/>
                </a:lnTo>
                <a:lnTo>
                  <a:pt x="89803" y="337961"/>
                </a:lnTo>
                <a:lnTo>
                  <a:pt x="133129" y="356236"/>
                </a:lnTo>
                <a:lnTo>
                  <a:pt x="181355" y="362712"/>
                </a:lnTo>
                <a:lnTo>
                  <a:pt x="2125979" y="362712"/>
                </a:lnTo>
                <a:lnTo>
                  <a:pt x="2174206" y="356236"/>
                </a:lnTo>
                <a:lnTo>
                  <a:pt x="2217532" y="337961"/>
                </a:lnTo>
                <a:lnTo>
                  <a:pt x="2254234" y="309610"/>
                </a:lnTo>
                <a:lnTo>
                  <a:pt x="2282585" y="272908"/>
                </a:lnTo>
                <a:lnTo>
                  <a:pt x="2300860" y="229582"/>
                </a:lnTo>
                <a:lnTo>
                  <a:pt x="2307335" y="181356"/>
                </a:lnTo>
                <a:lnTo>
                  <a:pt x="2300860" y="133129"/>
                </a:lnTo>
                <a:lnTo>
                  <a:pt x="2282585" y="89803"/>
                </a:lnTo>
                <a:lnTo>
                  <a:pt x="2254234" y="53101"/>
                </a:lnTo>
                <a:lnTo>
                  <a:pt x="2217532" y="24750"/>
                </a:lnTo>
                <a:lnTo>
                  <a:pt x="2174206" y="6475"/>
                </a:lnTo>
                <a:lnTo>
                  <a:pt x="2125979" y="0"/>
                </a:lnTo>
                <a:close/>
              </a:path>
            </a:pathLst>
          </a:custGeom>
          <a:solidFill>
            <a:srgbClr val="1D9ED2"/>
          </a:solidFill>
        </p:spPr>
        <p:txBody>
          <a:bodyPr wrap="square" lIns="0" tIns="0" rIns="0" bIns="0" rtlCol="0"/>
          <a:lstStyle/>
          <a:p/>
        </p:txBody>
      </p:sp>
      <p:sp>
        <p:nvSpPr>
          <p:cNvPr id="8" name="object 8"/>
          <p:cNvSpPr/>
          <p:nvPr/>
        </p:nvSpPr>
        <p:spPr>
          <a:xfrm>
            <a:off x="5340096" y="1307591"/>
            <a:ext cx="2307590" cy="363220"/>
          </a:xfrm>
          <a:custGeom>
            <a:avLst/>
            <a:gdLst/>
            <a:ahLst/>
            <a:cxnLst/>
            <a:rect l="l" t="t" r="r" b="b"/>
            <a:pathLst>
              <a:path w="2307590" h="363219">
                <a:moveTo>
                  <a:pt x="0" y="181356"/>
                </a:moveTo>
                <a:lnTo>
                  <a:pt x="6475" y="133129"/>
                </a:lnTo>
                <a:lnTo>
                  <a:pt x="24750" y="89803"/>
                </a:lnTo>
                <a:lnTo>
                  <a:pt x="53101" y="53101"/>
                </a:lnTo>
                <a:lnTo>
                  <a:pt x="89803" y="24750"/>
                </a:lnTo>
                <a:lnTo>
                  <a:pt x="133129" y="6475"/>
                </a:lnTo>
                <a:lnTo>
                  <a:pt x="181355" y="0"/>
                </a:lnTo>
                <a:lnTo>
                  <a:pt x="2125979" y="0"/>
                </a:lnTo>
                <a:lnTo>
                  <a:pt x="2174206" y="6475"/>
                </a:lnTo>
                <a:lnTo>
                  <a:pt x="2217532" y="24750"/>
                </a:lnTo>
                <a:lnTo>
                  <a:pt x="2254234" y="53101"/>
                </a:lnTo>
                <a:lnTo>
                  <a:pt x="2282585" y="89803"/>
                </a:lnTo>
                <a:lnTo>
                  <a:pt x="2300860" y="133129"/>
                </a:lnTo>
                <a:lnTo>
                  <a:pt x="2307335" y="181356"/>
                </a:lnTo>
                <a:lnTo>
                  <a:pt x="2300860" y="229582"/>
                </a:lnTo>
                <a:lnTo>
                  <a:pt x="2282585" y="272908"/>
                </a:lnTo>
                <a:lnTo>
                  <a:pt x="2254234" y="309610"/>
                </a:lnTo>
                <a:lnTo>
                  <a:pt x="2217532" y="337961"/>
                </a:lnTo>
                <a:lnTo>
                  <a:pt x="2174206" y="356236"/>
                </a:lnTo>
                <a:lnTo>
                  <a:pt x="2125979" y="362712"/>
                </a:lnTo>
                <a:lnTo>
                  <a:pt x="181355" y="362712"/>
                </a:lnTo>
                <a:lnTo>
                  <a:pt x="133129" y="356236"/>
                </a:lnTo>
                <a:lnTo>
                  <a:pt x="89803" y="337961"/>
                </a:lnTo>
                <a:lnTo>
                  <a:pt x="53101" y="309610"/>
                </a:lnTo>
                <a:lnTo>
                  <a:pt x="24750" y="272908"/>
                </a:lnTo>
                <a:lnTo>
                  <a:pt x="6475" y="229582"/>
                </a:lnTo>
                <a:lnTo>
                  <a:pt x="0" y="181356"/>
                </a:lnTo>
                <a:close/>
              </a:path>
            </a:pathLst>
          </a:custGeom>
          <a:ln w="12192">
            <a:solidFill>
              <a:srgbClr val="F9F9F9"/>
            </a:solidFill>
          </a:ln>
        </p:spPr>
        <p:txBody>
          <a:bodyPr wrap="square" lIns="0" tIns="0" rIns="0" bIns="0" rtlCol="0"/>
          <a:lstStyle/>
          <a:p/>
        </p:txBody>
      </p:sp>
      <p:sp>
        <p:nvSpPr>
          <p:cNvPr id="9" name="object 9"/>
          <p:cNvSpPr txBox="1"/>
          <p:nvPr/>
        </p:nvSpPr>
        <p:spPr>
          <a:xfrm>
            <a:off x="5093985" y="1391665"/>
            <a:ext cx="2799715" cy="195580"/>
          </a:xfrm>
          <a:prstGeom prst="rect">
            <a:avLst/>
          </a:prstGeom>
        </p:spPr>
        <p:txBody>
          <a:bodyPr wrap="square" lIns="0" tIns="0" rIns="0" bIns="0" rtlCol="0" vert="horz">
            <a:spAutoFit/>
          </a:bodyPr>
          <a:lstStyle/>
          <a:p>
            <a:pPr marL="12700">
              <a:lnSpc>
                <a:spcPct val="100000"/>
              </a:lnSpc>
              <a:tabLst>
                <a:tab pos="1018540" algn="l"/>
                <a:tab pos="2786380" algn="l"/>
              </a:tabLst>
            </a:pPr>
            <a:r>
              <a:rPr dirty="0" sz="1200" strike="sngStrike">
                <a:solidFill>
                  <a:srgbClr val="F9F9F9"/>
                </a:solidFill>
                <a:latin typeface="Times New Roman"/>
                <a:cs typeface="Times New Roman"/>
              </a:rPr>
              <a:t> 	</a:t>
            </a:r>
            <a:r>
              <a:rPr dirty="0" sz="1200" b="1" i="1" strike="sngStrike">
                <a:solidFill>
                  <a:srgbClr val="F9F9F9"/>
                </a:solidFill>
                <a:latin typeface="微软雅黑"/>
                <a:cs typeface="微软雅黑"/>
              </a:rPr>
              <a:t>产业大数据	</a:t>
            </a:r>
            <a:endParaRPr sz="1200">
              <a:latin typeface="微软雅黑"/>
              <a:cs typeface="微软雅黑"/>
            </a:endParaRPr>
          </a:p>
        </p:txBody>
      </p:sp>
      <p:sp>
        <p:nvSpPr>
          <p:cNvPr id="10" name="object 10"/>
          <p:cNvSpPr/>
          <p:nvPr/>
        </p:nvSpPr>
        <p:spPr>
          <a:xfrm>
            <a:off x="5795771" y="1395983"/>
            <a:ext cx="6857" cy="215646"/>
          </a:xfrm>
          <a:prstGeom prst="rect">
            <a:avLst/>
          </a:prstGeom>
          <a:blipFill>
            <a:blip r:embed="rId3" cstate="print"/>
            <a:stretch>
              <a:fillRect/>
            </a:stretch>
          </a:blipFill>
        </p:spPr>
        <p:txBody>
          <a:bodyPr wrap="square" lIns="0" tIns="0" rIns="0" bIns="0" rtlCol="0"/>
          <a:lstStyle/>
          <a:p/>
        </p:txBody>
      </p:sp>
      <p:sp>
        <p:nvSpPr>
          <p:cNvPr id="11" name="object 11"/>
          <p:cNvSpPr txBox="1"/>
          <p:nvPr/>
        </p:nvSpPr>
        <p:spPr>
          <a:xfrm>
            <a:off x="5330190" y="1816354"/>
            <a:ext cx="21793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包括各产业供应链上下游企业  数据和消费者数据</a:t>
            </a:r>
            <a:endParaRPr sz="1200">
              <a:latin typeface="微软雅黑"/>
              <a:cs typeface="微软雅黑"/>
            </a:endParaRPr>
          </a:p>
        </p:txBody>
      </p:sp>
      <p:sp>
        <p:nvSpPr>
          <p:cNvPr id="12" name="object 12"/>
          <p:cNvSpPr txBox="1"/>
          <p:nvPr/>
        </p:nvSpPr>
        <p:spPr>
          <a:xfrm>
            <a:off x="5330190" y="2441448"/>
            <a:ext cx="21793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为开放银行对不同商业场景下  金融产品的设计提供依据</a:t>
            </a:r>
            <a:endParaRPr sz="1200">
              <a:latin typeface="微软雅黑"/>
              <a:cs typeface="微软雅黑"/>
            </a:endParaRPr>
          </a:p>
        </p:txBody>
      </p:sp>
      <p:sp>
        <p:nvSpPr>
          <p:cNvPr id="13" name="object 13"/>
          <p:cNvSpPr/>
          <p:nvPr/>
        </p:nvSpPr>
        <p:spPr>
          <a:xfrm>
            <a:off x="5094732" y="3976115"/>
            <a:ext cx="2798445" cy="1685925"/>
          </a:xfrm>
          <a:custGeom>
            <a:avLst/>
            <a:gdLst/>
            <a:ahLst/>
            <a:cxnLst/>
            <a:rect l="l" t="t" r="r" b="b"/>
            <a:pathLst>
              <a:path w="2798445" h="1685925">
                <a:moveTo>
                  <a:pt x="2757296" y="0"/>
                </a:moveTo>
                <a:lnTo>
                  <a:pt x="40766" y="0"/>
                </a:lnTo>
                <a:lnTo>
                  <a:pt x="24913" y="3208"/>
                </a:lnTo>
                <a:lnTo>
                  <a:pt x="11953" y="11953"/>
                </a:lnTo>
                <a:lnTo>
                  <a:pt x="3208" y="24913"/>
                </a:lnTo>
                <a:lnTo>
                  <a:pt x="0" y="40766"/>
                </a:lnTo>
                <a:lnTo>
                  <a:pt x="0" y="1644840"/>
                </a:lnTo>
                <a:lnTo>
                  <a:pt x="3208" y="1660683"/>
                </a:lnTo>
                <a:lnTo>
                  <a:pt x="11953" y="1673621"/>
                </a:lnTo>
                <a:lnTo>
                  <a:pt x="24913" y="1682345"/>
                </a:lnTo>
                <a:lnTo>
                  <a:pt x="40766" y="1685543"/>
                </a:lnTo>
                <a:lnTo>
                  <a:pt x="2757296" y="1685543"/>
                </a:lnTo>
                <a:lnTo>
                  <a:pt x="2773150" y="1682345"/>
                </a:lnTo>
                <a:lnTo>
                  <a:pt x="2786110" y="1673621"/>
                </a:lnTo>
                <a:lnTo>
                  <a:pt x="2794855" y="1660683"/>
                </a:lnTo>
                <a:lnTo>
                  <a:pt x="2798064" y="1644840"/>
                </a:lnTo>
                <a:lnTo>
                  <a:pt x="2798064" y="40766"/>
                </a:lnTo>
                <a:lnTo>
                  <a:pt x="2794855" y="24913"/>
                </a:lnTo>
                <a:lnTo>
                  <a:pt x="2786110" y="11953"/>
                </a:lnTo>
                <a:lnTo>
                  <a:pt x="2773150" y="3208"/>
                </a:lnTo>
                <a:lnTo>
                  <a:pt x="2757296" y="0"/>
                </a:lnTo>
                <a:close/>
              </a:path>
            </a:pathLst>
          </a:custGeom>
          <a:solidFill>
            <a:srgbClr val="ECECEC"/>
          </a:solidFill>
        </p:spPr>
        <p:txBody>
          <a:bodyPr wrap="square" lIns="0" tIns="0" rIns="0" bIns="0" rtlCol="0"/>
          <a:lstStyle/>
          <a:p/>
        </p:txBody>
      </p:sp>
      <p:sp>
        <p:nvSpPr>
          <p:cNvPr id="14" name="object 14"/>
          <p:cNvSpPr/>
          <p:nvPr/>
        </p:nvSpPr>
        <p:spPr>
          <a:xfrm>
            <a:off x="5340096" y="3765803"/>
            <a:ext cx="2307590" cy="361315"/>
          </a:xfrm>
          <a:custGeom>
            <a:avLst/>
            <a:gdLst/>
            <a:ahLst/>
            <a:cxnLst/>
            <a:rect l="l" t="t" r="r" b="b"/>
            <a:pathLst>
              <a:path w="2307590" h="361314">
                <a:moveTo>
                  <a:pt x="2126742" y="0"/>
                </a:moveTo>
                <a:lnTo>
                  <a:pt x="180593" y="0"/>
                </a:lnTo>
                <a:lnTo>
                  <a:pt x="132600" y="6454"/>
                </a:lnTo>
                <a:lnTo>
                  <a:pt x="89464" y="24666"/>
                </a:lnTo>
                <a:lnTo>
                  <a:pt x="52911" y="52911"/>
                </a:lnTo>
                <a:lnTo>
                  <a:pt x="24666" y="89464"/>
                </a:lnTo>
                <a:lnTo>
                  <a:pt x="6454" y="132600"/>
                </a:lnTo>
                <a:lnTo>
                  <a:pt x="0" y="180594"/>
                </a:lnTo>
                <a:lnTo>
                  <a:pt x="6454" y="228587"/>
                </a:lnTo>
                <a:lnTo>
                  <a:pt x="24666" y="271723"/>
                </a:lnTo>
                <a:lnTo>
                  <a:pt x="52911" y="308276"/>
                </a:lnTo>
                <a:lnTo>
                  <a:pt x="89464" y="336521"/>
                </a:lnTo>
                <a:lnTo>
                  <a:pt x="132600" y="354733"/>
                </a:lnTo>
                <a:lnTo>
                  <a:pt x="180593" y="361188"/>
                </a:lnTo>
                <a:lnTo>
                  <a:pt x="2126742" y="361188"/>
                </a:lnTo>
                <a:lnTo>
                  <a:pt x="2174735" y="354733"/>
                </a:lnTo>
                <a:lnTo>
                  <a:pt x="2217871" y="336521"/>
                </a:lnTo>
                <a:lnTo>
                  <a:pt x="2254424" y="308276"/>
                </a:lnTo>
                <a:lnTo>
                  <a:pt x="2282669" y="271723"/>
                </a:lnTo>
                <a:lnTo>
                  <a:pt x="2300881" y="228587"/>
                </a:lnTo>
                <a:lnTo>
                  <a:pt x="2307335" y="180594"/>
                </a:lnTo>
                <a:lnTo>
                  <a:pt x="2300881" y="132600"/>
                </a:lnTo>
                <a:lnTo>
                  <a:pt x="2282669" y="89464"/>
                </a:lnTo>
                <a:lnTo>
                  <a:pt x="2254424" y="52911"/>
                </a:lnTo>
                <a:lnTo>
                  <a:pt x="2217871" y="24666"/>
                </a:lnTo>
                <a:lnTo>
                  <a:pt x="2174735" y="6454"/>
                </a:lnTo>
                <a:lnTo>
                  <a:pt x="2126742" y="0"/>
                </a:lnTo>
                <a:close/>
              </a:path>
            </a:pathLst>
          </a:custGeom>
          <a:solidFill>
            <a:srgbClr val="F68B21"/>
          </a:solidFill>
        </p:spPr>
        <p:txBody>
          <a:bodyPr wrap="square" lIns="0" tIns="0" rIns="0" bIns="0" rtlCol="0"/>
          <a:lstStyle/>
          <a:p/>
        </p:txBody>
      </p:sp>
      <p:sp>
        <p:nvSpPr>
          <p:cNvPr id="15" name="object 15"/>
          <p:cNvSpPr/>
          <p:nvPr/>
        </p:nvSpPr>
        <p:spPr>
          <a:xfrm>
            <a:off x="5340096" y="3765803"/>
            <a:ext cx="2307590" cy="361315"/>
          </a:xfrm>
          <a:custGeom>
            <a:avLst/>
            <a:gdLst/>
            <a:ahLst/>
            <a:cxnLst/>
            <a:rect l="l" t="t" r="r" b="b"/>
            <a:pathLst>
              <a:path w="2307590" h="361314">
                <a:moveTo>
                  <a:pt x="0" y="180594"/>
                </a:moveTo>
                <a:lnTo>
                  <a:pt x="6454" y="132600"/>
                </a:lnTo>
                <a:lnTo>
                  <a:pt x="24666" y="89464"/>
                </a:lnTo>
                <a:lnTo>
                  <a:pt x="52911" y="52911"/>
                </a:lnTo>
                <a:lnTo>
                  <a:pt x="89464" y="24666"/>
                </a:lnTo>
                <a:lnTo>
                  <a:pt x="132600" y="6454"/>
                </a:lnTo>
                <a:lnTo>
                  <a:pt x="180593" y="0"/>
                </a:lnTo>
                <a:lnTo>
                  <a:pt x="2126742" y="0"/>
                </a:lnTo>
                <a:lnTo>
                  <a:pt x="2174735" y="6454"/>
                </a:lnTo>
                <a:lnTo>
                  <a:pt x="2217871" y="24666"/>
                </a:lnTo>
                <a:lnTo>
                  <a:pt x="2254424" y="52911"/>
                </a:lnTo>
                <a:lnTo>
                  <a:pt x="2282669" y="89464"/>
                </a:lnTo>
                <a:lnTo>
                  <a:pt x="2300881" y="132600"/>
                </a:lnTo>
                <a:lnTo>
                  <a:pt x="2307335" y="180594"/>
                </a:lnTo>
                <a:lnTo>
                  <a:pt x="2300881" y="228587"/>
                </a:lnTo>
                <a:lnTo>
                  <a:pt x="2282669" y="271723"/>
                </a:lnTo>
                <a:lnTo>
                  <a:pt x="2254424" y="308276"/>
                </a:lnTo>
                <a:lnTo>
                  <a:pt x="2217871" y="336521"/>
                </a:lnTo>
                <a:lnTo>
                  <a:pt x="2174735" y="354733"/>
                </a:lnTo>
                <a:lnTo>
                  <a:pt x="2126742" y="361188"/>
                </a:lnTo>
                <a:lnTo>
                  <a:pt x="180593" y="361188"/>
                </a:lnTo>
                <a:lnTo>
                  <a:pt x="132600" y="354733"/>
                </a:lnTo>
                <a:lnTo>
                  <a:pt x="89464" y="336521"/>
                </a:lnTo>
                <a:lnTo>
                  <a:pt x="52911" y="308276"/>
                </a:lnTo>
                <a:lnTo>
                  <a:pt x="24666" y="271723"/>
                </a:lnTo>
                <a:lnTo>
                  <a:pt x="6454" y="228587"/>
                </a:lnTo>
                <a:lnTo>
                  <a:pt x="0" y="180594"/>
                </a:lnTo>
                <a:close/>
              </a:path>
            </a:pathLst>
          </a:custGeom>
          <a:ln w="12192">
            <a:solidFill>
              <a:srgbClr val="F9F9F9"/>
            </a:solidFill>
          </a:ln>
        </p:spPr>
        <p:txBody>
          <a:bodyPr wrap="square" lIns="0" tIns="0" rIns="0" bIns="0" rtlCol="0"/>
          <a:lstStyle/>
          <a:p/>
        </p:txBody>
      </p:sp>
      <p:sp>
        <p:nvSpPr>
          <p:cNvPr id="16" name="object 16"/>
          <p:cNvSpPr txBox="1"/>
          <p:nvPr/>
        </p:nvSpPr>
        <p:spPr>
          <a:xfrm>
            <a:off x="5093985" y="3849878"/>
            <a:ext cx="2799715" cy="195580"/>
          </a:xfrm>
          <a:prstGeom prst="rect">
            <a:avLst/>
          </a:prstGeom>
        </p:spPr>
        <p:txBody>
          <a:bodyPr wrap="square" lIns="0" tIns="0" rIns="0" bIns="0" rtlCol="0" vert="horz">
            <a:spAutoFit/>
          </a:bodyPr>
          <a:lstStyle/>
          <a:p>
            <a:pPr marL="12700">
              <a:lnSpc>
                <a:spcPct val="100000"/>
              </a:lnSpc>
              <a:tabLst>
                <a:tab pos="1018540" algn="l"/>
                <a:tab pos="2786380" algn="l"/>
              </a:tabLst>
            </a:pPr>
            <a:r>
              <a:rPr dirty="0" sz="1200" strike="sngStrike">
                <a:solidFill>
                  <a:srgbClr val="F9F9F9"/>
                </a:solidFill>
                <a:latin typeface="Times New Roman"/>
                <a:cs typeface="Times New Roman"/>
              </a:rPr>
              <a:t> 	</a:t>
            </a:r>
            <a:r>
              <a:rPr dirty="0" sz="1200" b="1" i="1" strike="sngStrike">
                <a:solidFill>
                  <a:srgbClr val="F9F9F9"/>
                </a:solidFill>
                <a:latin typeface="微软雅黑"/>
                <a:cs typeface="微软雅黑"/>
              </a:rPr>
              <a:t>金融大数据	</a:t>
            </a:r>
            <a:endParaRPr sz="1200">
              <a:latin typeface="微软雅黑"/>
              <a:cs typeface="微软雅黑"/>
            </a:endParaRPr>
          </a:p>
        </p:txBody>
      </p:sp>
      <p:sp>
        <p:nvSpPr>
          <p:cNvPr id="17" name="object 17"/>
          <p:cNvSpPr txBox="1"/>
          <p:nvPr/>
        </p:nvSpPr>
        <p:spPr>
          <a:xfrm>
            <a:off x="5333491" y="4198873"/>
            <a:ext cx="21793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包括传统金融数据、互联网渠  道金融数据等</a:t>
            </a:r>
            <a:endParaRPr sz="1200">
              <a:latin typeface="微软雅黑"/>
              <a:cs typeface="微软雅黑"/>
            </a:endParaRPr>
          </a:p>
        </p:txBody>
      </p:sp>
      <p:sp>
        <p:nvSpPr>
          <p:cNvPr id="18" name="object 18"/>
          <p:cNvSpPr txBox="1"/>
          <p:nvPr/>
        </p:nvSpPr>
        <p:spPr>
          <a:xfrm>
            <a:off x="5333491" y="4823714"/>
            <a:ext cx="21793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为开放银行的产品设计和信贷  征信提供依据</a:t>
            </a:r>
            <a:endParaRPr sz="1200">
              <a:latin typeface="微软雅黑"/>
              <a:cs typeface="微软雅黑"/>
            </a:endParaRPr>
          </a:p>
        </p:txBody>
      </p:sp>
      <p:sp>
        <p:nvSpPr>
          <p:cNvPr id="19" name="object 19"/>
          <p:cNvSpPr/>
          <p:nvPr/>
        </p:nvSpPr>
        <p:spPr>
          <a:xfrm>
            <a:off x="8889492" y="2322576"/>
            <a:ext cx="2673350" cy="2676525"/>
          </a:xfrm>
          <a:custGeom>
            <a:avLst/>
            <a:gdLst/>
            <a:ahLst/>
            <a:cxnLst/>
            <a:rect l="l" t="t" r="r" b="b"/>
            <a:pathLst>
              <a:path w="2673350" h="2676525">
                <a:moveTo>
                  <a:pt x="1336548" y="0"/>
                </a:moveTo>
                <a:lnTo>
                  <a:pt x="1288612" y="844"/>
                </a:lnTo>
                <a:lnTo>
                  <a:pt x="1241100" y="3359"/>
                </a:lnTo>
                <a:lnTo>
                  <a:pt x="1194042" y="7516"/>
                </a:lnTo>
                <a:lnTo>
                  <a:pt x="1147464" y="13287"/>
                </a:lnTo>
                <a:lnTo>
                  <a:pt x="1101396" y="20643"/>
                </a:lnTo>
                <a:lnTo>
                  <a:pt x="1055865" y="29556"/>
                </a:lnTo>
                <a:lnTo>
                  <a:pt x="1010899" y="39999"/>
                </a:lnTo>
                <a:lnTo>
                  <a:pt x="966528" y="51942"/>
                </a:lnTo>
                <a:lnTo>
                  <a:pt x="922779" y="65357"/>
                </a:lnTo>
                <a:lnTo>
                  <a:pt x="879681" y="80216"/>
                </a:lnTo>
                <a:lnTo>
                  <a:pt x="837262" y="96490"/>
                </a:lnTo>
                <a:lnTo>
                  <a:pt x="795550" y="114152"/>
                </a:lnTo>
                <a:lnTo>
                  <a:pt x="754573" y="133173"/>
                </a:lnTo>
                <a:lnTo>
                  <a:pt x="714360" y="153525"/>
                </a:lnTo>
                <a:lnTo>
                  <a:pt x="674939" y="175179"/>
                </a:lnTo>
                <a:lnTo>
                  <a:pt x="636339" y="198108"/>
                </a:lnTo>
                <a:lnTo>
                  <a:pt x="598587" y="222282"/>
                </a:lnTo>
                <a:lnTo>
                  <a:pt x="561711" y="247674"/>
                </a:lnTo>
                <a:lnTo>
                  <a:pt x="525741" y="274255"/>
                </a:lnTo>
                <a:lnTo>
                  <a:pt x="490704" y="301997"/>
                </a:lnTo>
                <a:lnTo>
                  <a:pt x="456629" y="330872"/>
                </a:lnTo>
                <a:lnTo>
                  <a:pt x="423544" y="360851"/>
                </a:lnTo>
                <a:lnTo>
                  <a:pt x="391477" y="391906"/>
                </a:lnTo>
                <a:lnTo>
                  <a:pt x="360457" y="424008"/>
                </a:lnTo>
                <a:lnTo>
                  <a:pt x="330511" y="457131"/>
                </a:lnTo>
                <a:lnTo>
                  <a:pt x="301668" y="491244"/>
                </a:lnTo>
                <a:lnTo>
                  <a:pt x="273957" y="526320"/>
                </a:lnTo>
                <a:lnTo>
                  <a:pt x="247405" y="562331"/>
                </a:lnTo>
                <a:lnTo>
                  <a:pt x="222041" y="599248"/>
                </a:lnTo>
                <a:lnTo>
                  <a:pt x="197893" y="637043"/>
                </a:lnTo>
                <a:lnTo>
                  <a:pt x="174990" y="675688"/>
                </a:lnTo>
                <a:lnTo>
                  <a:pt x="153359" y="715154"/>
                </a:lnTo>
                <a:lnTo>
                  <a:pt x="133030" y="755413"/>
                </a:lnTo>
                <a:lnTo>
                  <a:pt x="114029" y="796437"/>
                </a:lnTo>
                <a:lnTo>
                  <a:pt x="96386" y="838197"/>
                </a:lnTo>
                <a:lnTo>
                  <a:pt x="80129" y="880665"/>
                </a:lnTo>
                <a:lnTo>
                  <a:pt x="65286" y="923814"/>
                </a:lnTo>
                <a:lnTo>
                  <a:pt x="51886" y="967613"/>
                </a:lnTo>
                <a:lnTo>
                  <a:pt x="39956" y="1012037"/>
                </a:lnTo>
                <a:lnTo>
                  <a:pt x="29525" y="1057055"/>
                </a:lnTo>
                <a:lnTo>
                  <a:pt x="20621" y="1102639"/>
                </a:lnTo>
                <a:lnTo>
                  <a:pt x="13273" y="1148762"/>
                </a:lnTo>
                <a:lnTo>
                  <a:pt x="7508" y="1195395"/>
                </a:lnTo>
                <a:lnTo>
                  <a:pt x="3356" y="1242510"/>
                </a:lnTo>
                <a:lnTo>
                  <a:pt x="843" y="1290078"/>
                </a:lnTo>
                <a:lnTo>
                  <a:pt x="0" y="1338072"/>
                </a:lnTo>
                <a:lnTo>
                  <a:pt x="843" y="1386065"/>
                </a:lnTo>
                <a:lnTo>
                  <a:pt x="3356" y="1433633"/>
                </a:lnTo>
                <a:lnTo>
                  <a:pt x="7508" y="1480748"/>
                </a:lnTo>
                <a:lnTo>
                  <a:pt x="13273" y="1527381"/>
                </a:lnTo>
                <a:lnTo>
                  <a:pt x="20621" y="1573504"/>
                </a:lnTo>
                <a:lnTo>
                  <a:pt x="29525" y="1619088"/>
                </a:lnTo>
                <a:lnTo>
                  <a:pt x="39956" y="1664106"/>
                </a:lnTo>
                <a:lnTo>
                  <a:pt x="51886" y="1708530"/>
                </a:lnTo>
                <a:lnTo>
                  <a:pt x="65286" y="1752329"/>
                </a:lnTo>
                <a:lnTo>
                  <a:pt x="80129" y="1795478"/>
                </a:lnTo>
                <a:lnTo>
                  <a:pt x="96386" y="1837946"/>
                </a:lnTo>
                <a:lnTo>
                  <a:pt x="114029" y="1879706"/>
                </a:lnTo>
                <a:lnTo>
                  <a:pt x="133030" y="1920730"/>
                </a:lnTo>
                <a:lnTo>
                  <a:pt x="153359" y="1960989"/>
                </a:lnTo>
                <a:lnTo>
                  <a:pt x="174990" y="2000455"/>
                </a:lnTo>
                <a:lnTo>
                  <a:pt x="197893" y="2039100"/>
                </a:lnTo>
                <a:lnTo>
                  <a:pt x="222041" y="2076895"/>
                </a:lnTo>
                <a:lnTo>
                  <a:pt x="247405" y="2113812"/>
                </a:lnTo>
                <a:lnTo>
                  <a:pt x="273957" y="2149823"/>
                </a:lnTo>
                <a:lnTo>
                  <a:pt x="301668" y="2184899"/>
                </a:lnTo>
                <a:lnTo>
                  <a:pt x="330511" y="2219012"/>
                </a:lnTo>
                <a:lnTo>
                  <a:pt x="360457" y="2252135"/>
                </a:lnTo>
                <a:lnTo>
                  <a:pt x="391477" y="2284237"/>
                </a:lnTo>
                <a:lnTo>
                  <a:pt x="423544" y="2315292"/>
                </a:lnTo>
                <a:lnTo>
                  <a:pt x="456629" y="2345271"/>
                </a:lnTo>
                <a:lnTo>
                  <a:pt x="490704" y="2374146"/>
                </a:lnTo>
                <a:lnTo>
                  <a:pt x="525741" y="2401888"/>
                </a:lnTo>
                <a:lnTo>
                  <a:pt x="561711" y="2428469"/>
                </a:lnTo>
                <a:lnTo>
                  <a:pt x="598587" y="2453861"/>
                </a:lnTo>
                <a:lnTo>
                  <a:pt x="636339" y="2478035"/>
                </a:lnTo>
                <a:lnTo>
                  <a:pt x="674939" y="2500964"/>
                </a:lnTo>
                <a:lnTo>
                  <a:pt x="714360" y="2522618"/>
                </a:lnTo>
                <a:lnTo>
                  <a:pt x="754573" y="2542970"/>
                </a:lnTo>
                <a:lnTo>
                  <a:pt x="795550" y="2561991"/>
                </a:lnTo>
                <a:lnTo>
                  <a:pt x="837262" y="2579653"/>
                </a:lnTo>
                <a:lnTo>
                  <a:pt x="879681" y="2595927"/>
                </a:lnTo>
                <a:lnTo>
                  <a:pt x="922779" y="2610786"/>
                </a:lnTo>
                <a:lnTo>
                  <a:pt x="966528" y="2624201"/>
                </a:lnTo>
                <a:lnTo>
                  <a:pt x="1010899" y="2636144"/>
                </a:lnTo>
                <a:lnTo>
                  <a:pt x="1055865" y="2646587"/>
                </a:lnTo>
                <a:lnTo>
                  <a:pt x="1101396" y="2655500"/>
                </a:lnTo>
                <a:lnTo>
                  <a:pt x="1147464" y="2662856"/>
                </a:lnTo>
                <a:lnTo>
                  <a:pt x="1194042" y="2668627"/>
                </a:lnTo>
                <a:lnTo>
                  <a:pt x="1241100" y="2672784"/>
                </a:lnTo>
                <a:lnTo>
                  <a:pt x="1288612" y="2675299"/>
                </a:lnTo>
                <a:lnTo>
                  <a:pt x="1336548" y="2676144"/>
                </a:lnTo>
                <a:lnTo>
                  <a:pt x="1384483" y="2675299"/>
                </a:lnTo>
                <a:lnTo>
                  <a:pt x="1431995" y="2672784"/>
                </a:lnTo>
                <a:lnTo>
                  <a:pt x="1479053" y="2668627"/>
                </a:lnTo>
                <a:lnTo>
                  <a:pt x="1525631" y="2662856"/>
                </a:lnTo>
                <a:lnTo>
                  <a:pt x="1571699" y="2655500"/>
                </a:lnTo>
                <a:lnTo>
                  <a:pt x="1617230" y="2646587"/>
                </a:lnTo>
                <a:lnTo>
                  <a:pt x="1662196" y="2636144"/>
                </a:lnTo>
                <a:lnTo>
                  <a:pt x="1706567" y="2624201"/>
                </a:lnTo>
                <a:lnTo>
                  <a:pt x="1750316" y="2610786"/>
                </a:lnTo>
                <a:lnTo>
                  <a:pt x="1793414" y="2595927"/>
                </a:lnTo>
                <a:lnTo>
                  <a:pt x="1835833" y="2579653"/>
                </a:lnTo>
                <a:lnTo>
                  <a:pt x="1877545" y="2561991"/>
                </a:lnTo>
                <a:lnTo>
                  <a:pt x="1918522" y="2542970"/>
                </a:lnTo>
                <a:lnTo>
                  <a:pt x="1958735" y="2522618"/>
                </a:lnTo>
                <a:lnTo>
                  <a:pt x="1998156" y="2500964"/>
                </a:lnTo>
                <a:lnTo>
                  <a:pt x="2036756" y="2478035"/>
                </a:lnTo>
                <a:lnTo>
                  <a:pt x="2074508" y="2453861"/>
                </a:lnTo>
                <a:lnTo>
                  <a:pt x="2111384" y="2428469"/>
                </a:lnTo>
                <a:lnTo>
                  <a:pt x="2147354" y="2401888"/>
                </a:lnTo>
                <a:lnTo>
                  <a:pt x="2182391" y="2374146"/>
                </a:lnTo>
                <a:lnTo>
                  <a:pt x="2216466" y="2345271"/>
                </a:lnTo>
                <a:lnTo>
                  <a:pt x="2249551" y="2315292"/>
                </a:lnTo>
                <a:lnTo>
                  <a:pt x="2281618" y="2284237"/>
                </a:lnTo>
                <a:lnTo>
                  <a:pt x="2312638" y="2252135"/>
                </a:lnTo>
                <a:lnTo>
                  <a:pt x="2342584" y="2219012"/>
                </a:lnTo>
                <a:lnTo>
                  <a:pt x="2371427" y="2184899"/>
                </a:lnTo>
                <a:lnTo>
                  <a:pt x="2399138" y="2149823"/>
                </a:lnTo>
                <a:lnTo>
                  <a:pt x="2425690" y="2113812"/>
                </a:lnTo>
                <a:lnTo>
                  <a:pt x="2451054" y="2076895"/>
                </a:lnTo>
                <a:lnTo>
                  <a:pt x="2475202" y="2039100"/>
                </a:lnTo>
                <a:lnTo>
                  <a:pt x="2498105" y="2000455"/>
                </a:lnTo>
                <a:lnTo>
                  <a:pt x="2519736" y="1960989"/>
                </a:lnTo>
                <a:lnTo>
                  <a:pt x="2540065" y="1920730"/>
                </a:lnTo>
                <a:lnTo>
                  <a:pt x="2559066" y="1879706"/>
                </a:lnTo>
                <a:lnTo>
                  <a:pt x="2576709" y="1837946"/>
                </a:lnTo>
                <a:lnTo>
                  <a:pt x="2592966" y="1795478"/>
                </a:lnTo>
                <a:lnTo>
                  <a:pt x="2607809" y="1752329"/>
                </a:lnTo>
                <a:lnTo>
                  <a:pt x="2621209" y="1708530"/>
                </a:lnTo>
                <a:lnTo>
                  <a:pt x="2633139" y="1664106"/>
                </a:lnTo>
                <a:lnTo>
                  <a:pt x="2643570" y="1619088"/>
                </a:lnTo>
                <a:lnTo>
                  <a:pt x="2652474" y="1573504"/>
                </a:lnTo>
                <a:lnTo>
                  <a:pt x="2659822" y="1527381"/>
                </a:lnTo>
                <a:lnTo>
                  <a:pt x="2665587" y="1480748"/>
                </a:lnTo>
                <a:lnTo>
                  <a:pt x="2669739" y="1433633"/>
                </a:lnTo>
                <a:lnTo>
                  <a:pt x="2672252" y="1386065"/>
                </a:lnTo>
                <a:lnTo>
                  <a:pt x="2673096" y="1338072"/>
                </a:lnTo>
                <a:lnTo>
                  <a:pt x="2672252" y="1290078"/>
                </a:lnTo>
                <a:lnTo>
                  <a:pt x="2669739" y="1242510"/>
                </a:lnTo>
                <a:lnTo>
                  <a:pt x="2665587" y="1195395"/>
                </a:lnTo>
                <a:lnTo>
                  <a:pt x="2659822" y="1148762"/>
                </a:lnTo>
                <a:lnTo>
                  <a:pt x="2652474" y="1102639"/>
                </a:lnTo>
                <a:lnTo>
                  <a:pt x="2643570" y="1057055"/>
                </a:lnTo>
                <a:lnTo>
                  <a:pt x="2633139" y="1012037"/>
                </a:lnTo>
                <a:lnTo>
                  <a:pt x="2621209" y="967613"/>
                </a:lnTo>
                <a:lnTo>
                  <a:pt x="2607809" y="923814"/>
                </a:lnTo>
                <a:lnTo>
                  <a:pt x="2592966" y="880665"/>
                </a:lnTo>
                <a:lnTo>
                  <a:pt x="2576709" y="838197"/>
                </a:lnTo>
                <a:lnTo>
                  <a:pt x="2559066" y="796437"/>
                </a:lnTo>
                <a:lnTo>
                  <a:pt x="2540065" y="755413"/>
                </a:lnTo>
                <a:lnTo>
                  <a:pt x="2519736" y="715154"/>
                </a:lnTo>
                <a:lnTo>
                  <a:pt x="2498105" y="675688"/>
                </a:lnTo>
                <a:lnTo>
                  <a:pt x="2475202" y="637043"/>
                </a:lnTo>
                <a:lnTo>
                  <a:pt x="2451054" y="599248"/>
                </a:lnTo>
                <a:lnTo>
                  <a:pt x="2425690" y="562331"/>
                </a:lnTo>
                <a:lnTo>
                  <a:pt x="2399138" y="526320"/>
                </a:lnTo>
                <a:lnTo>
                  <a:pt x="2371427" y="491244"/>
                </a:lnTo>
                <a:lnTo>
                  <a:pt x="2342584" y="457131"/>
                </a:lnTo>
                <a:lnTo>
                  <a:pt x="2312638" y="424008"/>
                </a:lnTo>
                <a:lnTo>
                  <a:pt x="2281618" y="391906"/>
                </a:lnTo>
                <a:lnTo>
                  <a:pt x="2249551" y="360851"/>
                </a:lnTo>
                <a:lnTo>
                  <a:pt x="2216466" y="330872"/>
                </a:lnTo>
                <a:lnTo>
                  <a:pt x="2182391" y="301997"/>
                </a:lnTo>
                <a:lnTo>
                  <a:pt x="2147354" y="274255"/>
                </a:lnTo>
                <a:lnTo>
                  <a:pt x="2111384" y="247674"/>
                </a:lnTo>
                <a:lnTo>
                  <a:pt x="2074508" y="222282"/>
                </a:lnTo>
                <a:lnTo>
                  <a:pt x="2036756" y="198108"/>
                </a:lnTo>
                <a:lnTo>
                  <a:pt x="1998156" y="175179"/>
                </a:lnTo>
                <a:lnTo>
                  <a:pt x="1958735" y="153525"/>
                </a:lnTo>
                <a:lnTo>
                  <a:pt x="1918522" y="133173"/>
                </a:lnTo>
                <a:lnTo>
                  <a:pt x="1877545" y="114152"/>
                </a:lnTo>
                <a:lnTo>
                  <a:pt x="1835833" y="96490"/>
                </a:lnTo>
                <a:lnTo>
                  <a:pt x="1793414" y="80216"/>
                </a:lnTo>
                <a:lnTo>
                  <a:pt x="1750316" y="65357"/>
                </a:lnTo>
                <a:lnTo>
                  <a:pt x="1706567" y="51942"/>
                </a:lnTo>
                <a:lnTo>
                  <a:pt x="1662196" y="39999"/>
                </a:lnTo>
                <a:lnTo>
                  <a:pt x="1617230" y="29556"/>
                </a:lnTo>
                <a:lnTo>
                  <a:pt x="1571699" y="20643"/>
                </a:lnTo>
                <a:lnTo>
                  <a:pt x="1525631" y="13287"/>
                </a:lnTo>
                <a:lnTo>
                  <a:pt x="1479053" y="7516"/>
                </a:lnTo>
                <a:lnTo>
                  <a:pt x="1431995" y="3359"/>
                </a:lnTo>
                <a:lnTo>
                  <a:pt x="1384483" y="844"/>
                </a:lnTo>
                <a:lnTo>
                  <a:pt x="1336548" y="0"/>
                </a:lnTo>
                <a:close/>
              </a:path>
            </a:pathLst>
          </a:custGeom>
          <a:solidFill>
            <a:srgbClr val="7E8793"/>
          </a:solidFill>
        </p:spPr>
        <p:txBody>
          <a:bodyPr wrap="square" lIns="0" tIns="0" rIns="0" bIns="0" rtlCol="0"/>
          <a:lstStyle/>
          <a:p/>
        </p:txBody>
      </p:sp>
      <p:sp>
        <p:nvSpPr>
          <p:cNvPr id="20" name="object 20"/>
          <p:cNvSpPr/>
          <p:nvPr/>
        </p:nvSpPr>
        <p:spPr>
          <a:xfrm>
            <a:off x="10931652" y="2822448"/>
            <a:ext cx="375285" cy="914400"/>
          </a:xfrm>
          <a:custGeom>
            <a:avLst/>
            <a:gdLst/>
            <a:ahLst/>
            <a:cxnLst/>
            <a:rect l="l" t="t" r="r" b="b"/>
            <a:pathLst>
              <a:path w="375284" h="914400">
                <a:moveTo>
                  <a:pt x="9144" y="543940"/>
                </a:moveTo>
                <a:lnTo>
                  <a:pt x="300481" y="914400"/>
                </a:lnTo>
                <a:lnTo>
                  <a:pt x="374903" y="404367"/>
                </a:lnTo>
                <a:lnTo>
                  <a:pt x="0" y="0"/>
                </a:lnTo>
              </a:path>
            </a:pathLst>
          </a:custGeom>
          <a:ln w="12191">
            <a:solidFill>
              <a:srgbClr val="7E7E7E"/>
            </a:solidFill>
          </a:ln>
        </p:spPr>
        <p:txBody>
          <a:bodyPr wrap="square" lIns="0" tIns="0" rIns="0" bIns="0" rtlCol="0"/>
          <a:lstStyle/>
          <a:p/>
        </p:txBody>
      </p:sp>
      <p:sp>
        <p:nvSpPr>
          <p:cNvPr id="21" name="object 21"/>
          <p:cNvSpPr/>
          <p:nvPr/>
        </p:nvSpPr>
        <p:spPr>
          <a:xfrm>
            <a:off x="9916668" y="2060448"/>
            <a:ext cx="1138555" cy="2661285"/>
          </a:xfrm>
          <a:custGeom>
            <a:avLst/>
            <a:gdLst/>
            <a:ahLst/>
            <a:cxnLst/>
            <a:rect l="l" t="t" r="r" b="b"/>
            <a:pathLst>
              <a:path w="1138554" h="2661285">
                <a:moveTo>
                  <a:pt x="1113662" y="2660904"/>
                </a:moveTo>
                <a:lnTo>
                  <a:pt x="652779" y="2085085"/>
                </a:lnTo>
                <a:lnTo>
                  <a:pt x="345948" y="2249678"/>
                </a:lnTo>
                <a:lnTo>
                  <a:pt x="293750" y="2295271"/>
                </a:lnTo>
                <a:lnTo>
                  <a:pt x="315975" y="2641346"/>
                </a:lnTo>
                <a:lnTo>
                  <a:pt x="1138427" y="2641346"/>
                </a:lnTo>
                <a:lnTo>
                  <a:pt x="643635" y="1531492"/>
                </a:lnTo>
                <a:lnTo>
                  <a:pt x="977900" y="695960"/>
                </a:lnTo>
                <a:lnTo>
                  <a:pt x="1007872" y="1287399"/>
                </a:lnTo>
                <a:lnTo>
                  <a:pt x="650112" y="1479296"/>
                </a:lnTo>
                <a:lnTo>
                  <a:pt x="578357" y="1039240"/>
                </a:lnTo>
                <a:lnTo>
                  <a:pt x="946530" y="699769"/>
                </a:lnTo>
                <a:lnTo>
                  <a:pt x="0" y="0"/>
                </a:lnTo>
              </a:path>
            </a:pathLst>
          </a:custGeom>
          <a:ln w="12192">
            <a:solidFill>
              <a:srgbClr val="7E7E7E"/>
            </a:solidFill>
          </a:ln>
        </p:spPr>
        <p:txBody>
          <a:bodyPr wrap="square" lIns="0" tIns="0" rIns="0" bIns="0" rtlCol="0"/>
          <a:lstStyle/>
          <a:p/>
        </p:txBody>
      </p:sp>
      <p:sp>
        <p:nvSpPr>
          <p:cNvPr id="22" name="object 22"/>
          <p:cNvSpPr/>
          <p:nvPr/>
        </p:nvSpPr>
        <p:spPr>
          <a:xfrm>
            <a:off x="9432035" y="2615183"/>
            <a:ext cx="802005" cy="553720"/>
          </a:xfrm>
          <a:custGeom>
            <a:avLst/>
            <a:gdLst/>
            <a:ahLst/>
            <a:cxnLst/>
            <a:rect l="l" t="t" r="r" b="b"/>
            <a:pathLst>
              <a:path w="802004" h="553719">
                <a:moveTo>
                  <a:pt x="801624" y="0"/>
                </a:moveTo>
                <a:lnTo>
                  <a:pt x="0" y="553212"/>
                </a:lnTo>
              </a:path>
            </a:pathLst>
          </a:custGeom>
          <a:ln w="12192">
            <a:solidFill>
              <a:srgbClr val="7E7E7E"/>
            </a:solidFill>
          </a:ln>
        </p:spPr>
        <p:txBody>
          <a:bodyPr wrap="square" lIns="0" tIns="0" rIns="0" bIns="0" rtlCol="0"/>
          <a:lstStyle/>
          <a:p/>
        </p:txBody>
      </p:sp>
      <p:sp>
        <p:nvSpPr>
          <p:cNvPr id="23" name="object 23"/>
          <p:cNvSpPr/>
          <p:nvPr/>
        </p:nvSpPr>
        <p:spPr>
          <a:xfrm>
            <a:off x="8663940" y="2086355"/>
            <a:ext cx="3045460" cy="2974975"/>
          </a:xfrm>
          <a:custGeom>
            <a:avLst/>
            <a:gdLst/>
            <a:ahLst/>
            <a:cxnLst/>
            <a:rect l="l" t="t" r="r" b="b"/>
            <a:pathLst>
              <a:path w="3045459" h="2974975">
                <a:moveTo>
                  <a:pt x="1271777" y="0"/>
                </a:moveTo>
                <a:lnTo>
                  <a:pt x="2064384" y="105791"/>
                </a:lnTo>
                <a:lnTo>
                  <a:pt x="2688462" y="469900"/>
                </a:lnTo>
                <a:lnTo>
                  <a:pt x="3044952" y="1070356"/>
                </a:lnTo>
                <a:lnTo>
                  <a:pt x="2936620" y="2242566"/>
                </a:lnTo>
                <a:lnTo>
                  <a:pt x="2157094" y="2974848"/>
                </a:lnTo>
                <a:lnTo>
                  <a:pt x="932306" y="2974848"/>
                </a:lnTo>
                <a:lnTo>
                  <a:pt x="74421" y="2152523"/>
                </a:lnTo>
                <a:lnTo>
                  <a:pt x="0" y="1262253"/>
                </a:lnTo>
                <a:lnTo>
                  <a:pt x="288543" y="584835"/>
                </a:lnTo>
                <a:lnTo>
                  <a:pt x="1271777" y="0"/>
                </a:lnTo>
                <a:close/>
              </a:path>
            </a:pathLst>
          </a:custGeom>
          <a:ln w="12192">
            <a:solidFill>
              <a:srgbClr val="7E7E7E"/>
            </a:solidFill>
          </a:ln>
        </p:spPr>
        <p:txBody>
          <a:bodyPr wrap="square" lIns="0" tIns="0" rIns="0" bIns="0" rtlCol="0"/>
          <a:lstStyle/>
          <a:p/>
        </p:txBody>
      </p:sp>
      <p:sp>
        <p:nvSpPr>
          <p:cNvPr id="24" name="object 24"/>
          <p:cNvSpPr/>
          <p:nvPr/>
        </p:nvSpPr>
        <p:spPr>
          <a:xfrm>
            <a:off x="8951976" y="2417064"/>
            <a:ext cx="2818130" cy="2644140"/>
          </a:xfrm>
          <a:custGeom>
            <a:avLst/>
            <a:gdLst/>
            <a:ahLst/>
            <a:cxnLst/>
            <a:rect l="l" t="t" r="r" b="b"/>
            <a:pathLst>
              <a:path w="2818129" h="2644140">
                <a:moveTo>
                  <a:pt x="0" y="253364"/>
                </a:moveTo>
                <a:lnTo>
                  <a:pt x="850010" y="0"/>
                </a:lnTo>
                <a:lnTo>
                  <a:pt x="1280922" y="197231"/>
                </a:lnTo>
                <a:lnTo>
                  <a:pt x="1895982" y="370839"/>
                </a:lnTo>
                <a:lnTo>
                  <a:pt x="2817876" y="754761"/>
                </a:lnTo>
                <a:lnTo>
                  <a:pt x="2279904" y="1261364"/>
                </a:lnTo>
                <a:lnTo>
                  <a:pt x="2688590" y="1911604"/>
                </a:lnTo>
                <a:lnTo>
                  <a:pt x="2112772" y="2251075"/>
                </a:lnTo>
                <a:lnTo>
                  <a:pt x="689482" y="2644140"/>
                </a:lnTo>
              </a:path>
            </a:pathLst>
          </a:custGeom>
          <a:ln w="12192">
            <a:solidFill>
              <a:srgbClr val="7E7E7E"/>
            </a:solidFill>
          </a:ln>
        </p:spPr>
        <p:txBody>
          <a:bodyPr wrap="square" lIns="0" tIns="0" rIns="0" bIns="0" rtlCol="0"/>
          <a:lstStyle/>
          <a:p/>
        </p:txBody>
      </p:sp>
      <p:sp>
        <p:nvSpPr>
          <p:cNvPr id="25" name="object 25"/>
          <p:cNvSpPr/>
          <p:nvPr/>
        </p:nvSpPr>
        <p:spPr>
          <a:xfrm>
            <a:off x="8951976" y="2089404"/>
            <a:ext cx="2280285" cy="3005455"/>
          </a:xfrm>
          <a:custGeom>
            <a:avLst/>
            <a:gdLst/>
            <a:ahLst/>
            <a:cxnLst/>
            <a:rect l="l" t="t" r="r" b="b"/>
            <a:pathLst>
              <a:path w="2280284" h="3005454">
                <a:moveTo>
                  <a:pt x="0" y="612267"/>
                </a:moveTo>
                <a:lnTo>
                  <a:pt x="250698" y="964819"/>
                </a:lnTo>
                <a:lnTo>
                  <a:pt x="1233931" y="544449"/>
                </a:lnTo>
                <a:lnTo>
                  <a:pt x="1159509" y="964819"/>
                </a:lnTo>
                <a:lnTo>
                  <a:pt x="1280922" y="2257298"/>
                </a:lnTo>
                <a:lnTo>
                  <a:pt x="2112772" y="2578481"/>
                </a:lnTo>
                <a:lnTo>
                  <a:pt x="2279904" y="1613662"/>
                </a:lnTo>
                <a:lnTo>
                  <a:pt x="1895982" y="698500"/>
                </a:lnTo>
                <a:lnTo>
                  <a:pt x="1172591" y="983107"/>
                </a:lnTo>
                <a:lnTo>
                  <a:pt x="1593088" y="1484376"/>
                </a:lnTo>
                <a:lnTo>
                  <a:pt x="1240535" y="2241550"/>
                </a:lnTo>
                <a:lnTo>
                  <a:pt x="1233931" y="2257298"/>
                </a:lnTo>
                <a:lnTo>
                  <a:pt x="628142" y="3005328"/>
                </a:lnTo>
                <a:lnTo>
                  <a:pt x="312039" y="1484376"/>
                </a:lnTo>
                <a:lnTo>
                  <a:pt x="1233931" y="519557"/>
                </a:lnTo>
                <a:lnTo>
                  <a:pt x="1010666" y="0"/>
                </a:lnTo>
              </a:path>
            </a:pathLst>
          </a:custGeom>
          <a:ln w="12192">
            <a:solidFill>
              <a:srgbClr val="7E7E7E"/>
            </a:solidFill>
          </a:ln>
        </p:spPr>
        <p:txBody>
          <a:bodyPr wrap="square" lIns="0" tIns="0" rIns="0" bIns="0" rtlCol="0"/>
          <a:lstStyle/>
          <a:p/>
        </p:txBody>
      </p:sp>
      <p:sp>
        <p:nvSpPr>
          <p:cNvPr id="26" name="object 26"/>
          <p:cNvSpPr/>
          <p:nvPr/>
        </p:nvSpPr>
        <p:spPr>
          <a:xfrm>
            <a:off x="8688323" y="3015995"/>
            <a:ext cx="533400" cy="558165"/>
          </a:xfrm>
          <a:custGeom>
            <a:avLst/>
            <a:gdLst/>
            <a:ahLst/>
            <a:cxnLst/>
            <a:rect l="l" t="t" r="r" b="b"/>
            <a:pathLst>
              <a:path w="533400" h="558164">
                <a:moveTo>
                  <a:pt x="490220" y="0"/>
                </a:moveTo>
                <a:lnTo>
                  <a:pt x="533400" y="557783"/>
                </a:lnTo>
                <a:lnTo>
                  <a:pt x="0" y="359282"/>
                </a:lnTo>
              </a:path>
            </a:pathLst>
          </a:custGeom>
          <a:ln w="12191">
            <a:solidFill>
              <a:srgbClr val="7E7E7E"/>
            </a:solidFill>
          </a:ln>
        </p:spPr>
        <p:txBody>
          <a:bodyPr wrap="square" lIns="0" tIns="0" rIns="0" bIns="0" rtlCol="0"/>
          <a:lstStyle/>
          <a:p/>
        </p:txBody>
      </p:sp>
      <p:sp>
        <p:nvSpPr>
          <p:cNvPr id="27" name="object 27"/>
          <p:cNvSpPr/>
          <p:nvPr/>
        </p:nvSpPr>
        <p:spPr>
          <a:xfrm>
            <a:off x="9221723" y="2086355"/>
            <a:ext cx="2085339" cy="929640"/>
          </a:xfrm>
          <a:custGeom>
            <a:avLst/>
            <a:gdLst/>
            <a:ahLst/>
            <a:cxnLst/>
            <a:rect l="l" t="t" r="r" b="b"/>
            <a:pathLst>
              <a:path w="2085340" h="929639">
                <a:moveTo>
                  <a:pt x="0" y="929640"/>
                </a:moveTo>
                <a:lnTo>
                  <a:pt x="553466" y="340360"/>
                </a:lnTo>
                <a:lnTo>
                  <a:pt x="714121" y="0"/>
                </a:lnTo>
                <a:lnTo>
                  <a:pt x="738885" y="13081"/>
                </a:lnTo>
                <a:lnTo>
                  <a:pt x="1379854" y="331216"/>
                </a:lnTo>
                <a:lnTo>
                  <a:pt x="1506474" y="105664"/>
                </a:lnTo>
                <a:lnTo>
                  <a:pt x="1651380" y="651891"/>
                </a:lnTo>
                <a:lnTo>
                  <a:pt x="2084831" y="466725"/>
                </a:lnTo>
              </a:path>
            </a:pathLst>
          </a:custGeom>
          <a:ln w="12192">
            <a:solidFill>
              <a:srgbClr val="7E7E7E"/>
            </a:solidFill>
          </a:ln>
        </p:spPr>
        <p:txBody>
          <a:bodyPr wrap="square" lIns="0" tIns="0" rIns="0" bIns="0" rtlCol="0"/>
          <a:lstStyle/>
          <a:p/>
        </p:txBody>
      </p:sp>
      <p:sp>
        <p:nvSpPr>
          <p:cNvPr id="28" name="object 28"/>
          <p:cNvSpPr/>
          <p:nvPr/>
        </p:nvSpPr>
        <p:spPr>
          <a:xfrm>
            <a:off x="7891271" y="2359151"/>
            <a:ext cx="3945635" cy="2831592"/>
          </a:xfrm>
          <a:prstGeom prst="rect">
            <a:avLst/>
          </a:prstGeom>
          <a:blipFill>
            <a:blip r:embed="rId4" cstate="print"/>
            <a:stretch>
              <a:fillRect/>
            </a:stretch>
          </a:blipFill>
        </p:spPr>
        <p:txBody>
          <a:bodyPr wrap="square" lIns="0" tIns="0" rIns="0" bIns="0" rtlCol="0"/>
          <a:lstStyle/>
          <a:p/>
        </p:txBody>
      </p:sp>
      <p:sp>
        <p:nvSpPr>
          <p:cNvPr id="29" name="object 29"/>
          <p:cNvSpPr/>
          <p:nvPr/>
        </p:nvSpPr>
        <p:spPr>
          <a:xfrm>
            <a:off x="10550652" y="2401823"/>
            <a:ext cx="105410" cy="105410"/>
          </a:xfrm>
          <a:custGeom>
            <a:avLst/>
            <a:gdLst/>
            <a:ahLst/>
            <a:cxnLst/>
            <a:rect l="l" t="t" r="r" b="b"/>
            <a:pathLst>
              <a:path w="105409" h="105410">
                <a:moveTo>
                  <a:pt x="52577" y="0"/>
                </a:moveTo>
                <a:lnTo>
                  <a:pt x="32093" y="4125"/>
                </a:lnTo>
                <a:lnTo>
                  <a:pt x="15382" y="15382"/>
                </a:lnTo>
                <a:lnTo>
                  <a:pt x="4125" y="32093"/>
                </a:lnTo>
                <a:lnTo>
                  <a:pt x="0" y="52577"/>
                </a:lnTo>
                <a:lnTo>
                  <a:pt x="4125" y="73062"/>
                </a:lnTo>
                <a:lnTo>
                  <a:pt x="15382" y="89773"/>
                </a:lnTo>
                <a:lnTo>
                  <a:pt x="32093" y="101030"/>
                </a:lnTo>
                <a:lnTo>
                  <a:pt x="52577" y="105155"/>
                </a:lnTo>
                <a:lnTo>
                  <a:pt x="73062" y="101030"/>
                </a:lnTo>
                <a:lnTo>
                  <a:pt x="89773" y="89773"/>
                </a:lnTo>
                <a:lnTo>
                  <a:pt x="101030" y="73062"/>
                </a:lnTo>
                <a:lnTo>
                  <a:pt x="105155" y="52577"/>
                </a:lnTo>
                <a:lnTo>
                  <a:pt x="101030" y="32093"/>
                </a:lnTo>
                <a:lnTo>
                  <a:pt x="89773" y="15382"/>
                </a:lnTo>
                <a:lnTo>
                  <a:pt x="73062" y="4125"/>
                </a:lnTo>
                <a:lnTo>
                  <a:pt x="52577" y="0"/>
                </a:lnTo>
                <a:close/>
              </a:path>
            </a:pathLst>
          </a:custGeom>
          <a:solidFill>
            <a:srgbClr val="1D9ED2"/>
          </a:solidFill>
        </p:spPr>
        <p:txBody>
          <a:bodyPr wrap="square" lIns="0" tIns="0" rIns="0" bIns="0" rtlCol="0"/>
          <a:lstStyle/>
          <a:p/>
        </p:txBody>
      </p:sp>
      <p:sp>
        <p:nvSpPr>
          <p:cNvPr id="30" name="object 30"/>
          <p:cNvSpPr/>
          <p:nvPr/>
        </p:nvSpPr>
        <p:spPr>
          <a:xfrm>
            <a:off x="10550652" y="2401823"/>
            <a:ext cx="105410" cy="105410"/>
          </a:xfrm>
          <a:custGeom>
            <a:avLst/>
            <a:gdLst/>
            <a:ahLst/>
            <a:cxnLst/>
            <a:rect l="l" t="t" r="r" b="b"/>
            <a:pathLst>
              <a:path w="105409" h="105410">
                <a:moveTo>
                  <a:pt x="0" y="52577"/>
                </a:moveTo>
                <a:lnTo>
                  <a:pt x="4125" y="32093"/>
                </a:lnTo>
                <a:lnTo>
                  <a:pt x="15382" y="15382"/>
                </a:lnTo>
                <a:lnTo>
                  <a:pt x="32093" y="4125"/>
                </a:lnTo>
                <a:lnTo>
                  <a:pt x="52577" y="0"/>
                </a:lnTo>
                <a:lnTo>
                  <a:pt x="73062" y="4125"/>
                </a:lnTo>
                <a:lnTo>
                  <a:pt x="89773" y="15382"/>
                </a:lnTo>
                <a:lnTo>
                  <a:pt x="101030" y="32093"/>
                </a:lnTo>
                <a:lnTo>
                  <a:pt x="105155" y="52577"/>
                </a:lnTo>
                <a:lnTo>
                  <a:pt x="101030" y="73062"/>
                </a:lnTo>
                <a:lnTo>
                  <a:pt x="89773" y="89773"/>
                </a:lnTo>
                <a:lnTo>
                  <a:pt x="73062" y="101030"/>
                </a:lnTo>
                <a:lnTo>
                  <a:pt x="52577" y="105155"/>
                </a:lnTo>
                <a:lnTo>
                  <a:pt x="32093" y="101030"/>
                </a:lnTo>
                <a:lnTo>
                  <a:pt x="15382" y="89773"/>
                </a:lnTo>
                <a:lnTo>
                  <a:pt x="4125" y="73062"/>
                </a:lnTo>
                <a:lnTo>
                  <a:pt x="0" y="52577"/>
                </a:lnTo>
                <a:close/>
              </a:path>
            </a:pathLst>
          </a:custGeom>
          <a:ln w="9144">
            <a:solidFill>
              <a:srgbClr val="92B83A"/>
            </a:solidFill>
          </a:ln>
        </p:spPr>
        <p:txBody>
          <a:bodyPr wrap="square" lIns="0" tIns="0" rIns="0" bIns="0" rtlCol="0"/>
          <a:lstStyle/>
          <a:p/>
        </p:txBody>
      </p:sp>
      <p:sp>
        <p:nvSpPr>
          <p:cNvPr id="31" name="object 31"/>
          <p:cNvSpPr/>
          <p:nvPr/>
        </p:nvSpPr>
        <p:spPr>
          <a:xfrm>
            <a:off x="10882883" y="3311652"/>
            <a:ext cx="104139" cy="104139"/>
          </a:xfrm>
          <a:custGeom>
            <a:avLst/>
            <a:gdLst/>
            <a:ahLst/>
            <a:cxnLst/>
            <a:rect l="l" t="t" r="r" b="b"/>
            <a:pathLst>
              <a:path w="104140" h="104139">
                <a:moveTo>
                  <a:pt x="51816" y="0"/>
                </a:moveTo>
                <a:lnTo>
                  <a:pt x="31664" y="4077"/>
                </a:lnTo>
                <a:lnTo>
                  <a:pt x="15192" y="15192"/>
                </a:lnTo>
                <a:lnTo>
                  <a:pt x="4077" y="31664"/>
                </a:lnTo>
                <a:lnTo>
                  <a:pt x="0" y="51815"/>
                </a:lnTo>
                <a:lnTo>
                  <a:pt x="4077" y="71967"/>
                </a:lnTo>
                <a:lnTo>
                  <a:pt x="15192" y="88439"/>
                </a:lnTo>
                <a:lnTo>
                  <a:pt x="31664" y="99554"/>
                </a:lnTo>
                <a:lnTo>
                  <a:pt x="51816" y="103632"/>
                </a:lnTo>
                <a:lnTo>
                  <a:pt x="71967" y="99554"/>
                </a:lnTo>
                <a:lnTo>
                  <a:pt x="88439" y="88439"/>
                </a:lnTo>
                <a:lnTo>
                  <a:pt x="99554" y="71967"/>
                </a:lnTo>
                <a:lnTo>
                  <a:pt x="103632" y="51815"/>
                </a:lnTo>
                <a:lnTo>
                  <a:pt x="99554" y="31664"/>
                </a:lnTo>
                <a:lnTo>
                  <a:pt x="88439" y="15192"/>
                </a:lnTo>
                <a:lnTo>
                  <a:pt x="71967" y="4077"/>
                </a:lnTo>
                <a:lnTo>
                  <a:pt x="51816" y="0"/>
                </a:lnTo>
                <a:close/>
              </a:path>
            </a:pathLst>
          </a:custGeom>
          <a:solidFill>
            <a:srgbClr val="1D9ED2"/>
          </a:solidFill>
        </p:spPr>
        <p:txBody>
          <a:bodyPr wrap="square" lIns="0" tIns="0" rIns="0" bIns="0" rtlCol="0"/>
          <a:lstStyle/>
          <a:p/>
        </p:txBody>
      </p:sp>
      <p:sp>
        <p:nvSpPr>
          <p:cNvPr id="32" name="object 32"/>
          <p:cNvSpPr/>
          <p:nvPr/>
        </p:nvSpPr>
        <p:spPr>
          <a:xfrm>
            <a:off x="10882883" y="3311652"/>
            <a:ext cx="104139" cy="104139"/>
          </a:xfrm>
          <a:custGeom>
            <a:avLst/>
            <a:gdLst/>
            <a:ahLst/>
            <a:cxnLst/>
            <a:rect l="l" t="t" r="r" b="b"/>
            <a:pathLst>
              <a:path w="104140" h="104139">
                <a:moveTo>
                  <a:pt x="0" y="51815"/>
                </a:moveTo>
                <a:lnTo>
                  <a:pt x="4077" y="31664"/>
                </a:lnTo>
                <a:lnTo>
                  <a:pt x="15192" y="15192"/>
                </a:lnTo>
                <a:lnTo>
                  <a:pt x="31664" y="4077"/>
                </a:lnTo>
                <a:lnTo>
                  <a:pt x="51816" y="0"/>
                </a:lnTo>
                <a:lnTo>
                  <a:pt x="71967" y="4077"/>
                </a:lnTo>
                <a:lnTo>
                  <a:pt x="88439" y="15192"/>
                </a:lnTo>
                <a:lnTo>
                  <a:pt x="99554" y="31664"/>
                </a:lnTo>
                <a:lnTo>
                  <a:pt x="103632" y="51815"/>
                </a:lnTo>
                <a:lnTo>
                  <a:pt x="99554" y="71967"/>
                </a:lnTo>
                <a:lnTo>
                  <a:pt x="88439" y="88439"/>
                </a:lnTo>
                <a:lnTo>
                  <a:pt x="71967" y="99554"/>
                </a:lnTo>
                <a:lnTo>
                  <a:pt x="51816" y="103632"/>
                </a:lnTo>
                <a:lnTo>
                  <a:pt x="31664" y="99554"/>
                </a:lnTo>
                <a:lnTo>
                  <a:pt x="15192" y="88439"/>
                </a:lnTo>
                <a:lnTo>
                  <a:pt x="4077" y="71967"/>
                </a:lnTo>
                <a:lnTo>
                  <a:pt x="0" y="51815"/>
                </a:lnTo>
                <a:close/>
              </a:path>
            </a:pathLst>
          </a:custGeom>
          <a:ln w="9144">
            <a:solidFill>
              <a:srgbClr val="92B83A"/>
            </a:solidFill>
          </a:ln>
        </p:spPr>
        <p:txBody>
          <a:bodyPr wrap="square" lIns="0" tIns="0" rIns="0" bIns="0" rtlCol="0"/>
          <a:lstStyle/>
          <a:p/>
        </p:txBody>
      </p:sp>
      <p:sp>
        <p:nvSpPr>
          <p:cNvPr id="33" name="object 33"/>
          <p:cNvSpPr/>
          <p:nvPr/>
        </p:nvSpPr>
        <p:spPr>
          <a:xfrm>
            <a:off x="10751819" y="2647188"/>
            <a:ext cx="254635" cy="256540"/>
          </a:xfrm>
          <a:custGeom>
            <a:avLst/>
            <a:gdLst/>
            <a:ahLst/>
            <a:cxnLst/>
            <a:rect l="l" t="t" r="r" b="b"/>
            <a:pathLst>
              <a:path w="254634" h="256539">
                <a:moveTo>
                  <a:pt x="127253" y="0"/>
                </a:moveTo>
                <a:lnTo>
                  <a:pt x="77741" y="10054"/>
                </a:lnTo>
                <a:lnTo>
                  <a:pt x="37290" y="37480"/>
                </a:lnTo>
                <a:lnTo>
                  <a:pt x="10007" y="78170"/>
                </a:lnTo>
                <a:lnTo>
                  <a:pt x="0" y="128015"/>
                </a:lnTo>
                <a:lnTo>
                  <a:pt x="10007" y="177861"/>
                </a:lnTo>
                <a:lnTo>
                  <a:pt x="37290" y="218551"/>
                </a:lnTo>
                <a:lnTo>
                  <a:pt x="77741" y="245977"/>
                </a:lnTo>
                <a:lnTo>
                  <a:pt x="127253" y="256032"/>
                </a:lnTo>
                <a:lnTo>
                  <a:pt x="176766" y="245977"/>
                </a:lnTo>
                <a:lnTo>
                  <a:pt x="217217" y="218551"/>
                </a:lnTo>
                <a:lnTo>
                  <a:pt x="244500" y="177861"/>
                </a:lnTo>
                <a:lnTo>
                  <a:pt x="254507" y="128015"/>
                </a:lnTo>
                <a:lnTo>
                  <a:pt x="244500" y="78170"/>
                </a:lnTo>
                <a:lnTo>
                  <a:pt x="217217" y="37480"/>
                </a:lnTo>
                <a:lnTo>
                  <a:pt x="176766" y="10054"/>
                </a:lnTo>
                <a:lnTo>
                  <a:pt x="127253" y="0"/>
                </a:lnTo>
                <a:close/>
              </a:path>
            </a:pathLst>
          </a:custGeom>
          <a:solidFill>
            <a:srgbClr val="9DD2E7"/>
          </a:solidFill>
        </p:spPr>
        <p:txBody>
          <a:bodyPr wrap="square" lIns="0" tIns="0" rIns="0" bIns="0" rtlCol="0"/>
          <a:lstStyle/>
          <a:p/>
        </p:txBody>
      </p:sp>
      <p:sp>
        <p:nvSpPr>
          <p:cNvPr id="34" name="object 34"/>
          <p:cNvSpPr/>
          <p:nvPr/>
        </p:nvSpPr>
        <p:spPr>
          <a:xfrm>
            <a:off x="10751819" y="2647188"/>
            <a:ext cx="254635" cy="256540"/>
          </a:xfrm>
          <a:custGeom>
            <a:avLst/>
            <a:gdLst/>
            <a:ahLst/>
            <a:cxnLst/>
            <a:rect l="l" t="t" r="r" b="b"/>
            <a:pathLst>
              <a:path w="254634" h="256539">
                <a:moveTo>
                  <a:pt x="0" y="128015"/>
                </a:moveTo>
                <a:lnTo>
                  <a:pt x="10007" y="78170"/>
                </a:lnTo>
                <a:lnTo>
                  <a:pt x="37290" y="37480"/>
                </a:lnTo>
                <a:lnTo>
                  <a:pt x="77741" y="10054"/>
                </a:lnTo>
                <a:lnTo>
                  <a:pt x="127253" y="0"/>
                </a:lnTo>
                <a:lnTo>
                  <a:pt x="176766" y="10054"/>
                </a:lnTo>
                <a:lnTo>
                  <a:pt x="217217" y="37480"/>
                </a:lnTo>
                <a:lnTo>
                  <a:pt x="244500" y="78170"/>
                </a:lnTo>
                <a:lnTo>
                  <a:pt x="254507" y="128015"/>
                </a:lnTo>
                <a:lnTo>
                  <a:pt x="244500" y="177861"/>
                </a:lnTo>
                <a:lnTo>
                  <a:pt x="217217" y="218551"/>
                </a:lnTo>
                <a:lnTo>
                  <a:pt x="176766" y="245977"/>
                </a:lnTo>
                <a:lnTo>
                  <a:pt x="127253" y="256032"/>
                </a:lnTo>
                <a:lnTo>
                  <a:pt x="77741" y="245977"/>
                </a:lnTo>
                <a:lnTo>
                  <a:pt x="37290" y="218551"/>
                </a:lnTo>
                <a:lnTo>
                  <a:pt x="10007" y="177861"/>
                </a:lnTo>
                <a:lnTo>
                  <a:pt x="0" y="128015"/>
                </a:lnTo>
                <a:close/>
              </a:path>
            </a:pathLst>
          </a:custGeom>
          <a:ln w="12192">
            <a:solidFill>
              <a:srgbClr val="F9F9F9"/>
            </a:solidFill>
          </a:ln>
        </p:spPr>
        <p:txBody>
          <a:bodyPr wrap="square" lIns="0" tIns="0" rIns="0" bIns="0" rtlCol="0"/>
          <a:lstStyle/>
          <a:p/>
        </p:txBody>
      </p:sp>
      <p:sp>
        <p:nvSpPr>
          <p:cNvPr id="35" name="object 35"/>
          <p:cNvSpPr/>
          <p:nvPr/>
        </p:nvSpPr>
        <p:spPr>
          <a:xfrm>
            <a:off x="10820400" y="2715767"/>
            <a:ext cx="119380" cy="119380"/>
          </a:xfrm>
          <a:custGeom>
            <a:avLst/>
            <a:gdLst/>
            <a:ahLst/>
            <a:cxnLst/>
            <a:rect l="l" t="t" r="r" b="b"/>
            <a:pathLst>
              <a:path w="119379" h="119380">
                <a:moveTo>
                  <a:pt x="59435" y="0"/>
                </a:moveTo>
                <a:lnTo>
                  <a:pt x="36325" y="4679"/>
                </a:lnTo>
                <a:lnTo>
                  <a:pt x="17430" y="17430"/>
                </a:lnTo>
                <a:lnTo>
                  <a:pt x="4679" y="36325"/>
                </a:lnTo>
                <a:lnTo>
                  <a:pt x="0" y="59436"/>
                </a:lnTo>
                <a:lnTo>
                  <a:pt x="4679" y="82546"/>
                </a:lnTo>
                <a:lnTo>
                  <a:pt x="17430" y="101441"/>
                </a:lnTo>
                <a:lnTo>
                  <a:pt x="36325" y="114192"/>
                </a:lnTo>
                <a:lnTo>
                  <a:pt x="59435" y="118872"/>
                </a:lnTo>
                <a:lnTo>
                  <a:pt x="82546" y="114192"/>
                </a:lnTo>
                <a:lnTo>
                  <a:pt x="101441" y="101441"/>
                </a:lnTo>
                <a:lnTo>
                  <a:pt x="114192" y="82546"/>
                </a:lnTo>
                <a:lnTo>
                  <a:pt x="118872" y="59436"/>
                </a:lnTo>
                <a:lnTo>
                  <a:pt x="114192" y="36325"/>
                </a:lnTo>
                <a:lnTo>
                  <a:pt x="101441" y="17430"/>
                </a:lnTo>
                <a:lnTo>
                  <a:pt x="82546" y="4679"/>
                </a:lnTo>
                <a:lnTo>
                  <a:pt x="59435" y="0"/>
                </a:lnTo>
                <a:close/>
              </a:path>
            </a:pathLst>
          </a:custGeom>
          <a:solidFill>
            <a:srgbClr val="9DD2E7"/>
          </a:solidFill>
        </p:spPr>
        <p:txBody>
          <a:bodyPr wrap="square" lIns="0" tIns="0" rIns="0" bIns="0" rtlCol="0"/>
          <a:lstStyle/>
          <a:p/>
        </p:txBody>
      </p:sp>
      <p:sp>
        <p:nvSpPr>
          <p:cNvPr id="36" name="object 36"/>
          <p:cNvSpPr/>
          <p:nvPr/>
        </p:nvSpPr>
        <p:spPr>
          <a:xfrm>
            <a:off x="10133838" y="2522982"/>
            <a:ext cx="161925" cy="161925"/>
          </a:xfrm>
          <a:custGeom>
            <a:avLst/>
            <a:gdLst/>
            <a:ahLst/>
            <a:cxnLst/>
            <a:rect l="l" t="t" r="r" b="b"/>
            <a:pathLst>
              <a:path w="161925" h="161925">
                <a:moveTo>
                  <a:pt x="80771" y="0"/>
                </a:moveTo>
                <a:lnTo>
                  <a:pt x="49345" y="6351"/>
                </a:lnTo>
                <a:lnTo>
                  <a:pt x="23669" y="23669"/>
                </a:lnTo>
                <a:lnTo>
                  <a:pt x="6351" y="49345"/>
                </a:lnTo>
                <a:lnTo>
                  <a:pt x="0" y="80771"/>
                </a:lnTo>
                <a:lnTo>
                  <a:pt x="6351" y="112198"/>
                </a:lnTo>
                <a:lnTo>
                  <a:pt x="23669" y="137874"/>
                </a:lnTo>
                <a:lnTo>
                  <a:pt x="49345" y="155192"/>
                </a:lnTo>
                <a:lnTo>
                  <a:pt x="80771" y="161543"/>
                </a:lnTo>
                <a:lnTo>
                  <a:pt x="112198" y="155192"/>
                </a:lnTo>
                <a:lnTo>
                  <a:pt x="137874" y="137874"/>
                </a:lnTo>
                <a:lnTo>
                  <a:pt x="155192" y="112198"/>
                </a:lnTo>
                <a:lnTo>
                  <a:pt x="161543" y="80771"/>
                </a:lnTo>
                <a:lnTo>
                  <a:pt x="155192" y="49345"/>
                </a:lnTo>
                <a:lnTo>
                  <a:pt x="137874" y="23669"/>
                </a:lnTo>
                <a:lnTo>
                  <a:pt x="112198" y="6351"/>
                </a:lnTo>
                <a:lnTo>
                  <a:pt x="80771" y="0"/>
                </a:lnTo>
                <a:close/>
              </a:path>
            </a:pathLst>
          </a:custGeom>
          <a:solidFill>
            <a:srgbClr val="9DD2E7"/>
          </a:solidFill>
        </p:spPr>
        <p:txBody>
          <a:bodyPr wrap="square" lIns="0" tIns="0" rIns="0" bIns="0" rtlCol="0"/>
          <a:lstStyle/>
          <a:p/>
        </p:txBody>
      </p:sp>
      <p:sp>
        <p:nvSpPr>
          <p:cNvPr id="37" name="object 37"/>
          <p:cNvSpPr/>
          <p:nvPr/>
        </p:nvSpPr>
        <p:spPr>
          <a:xfrm>
            <a:off x="10133838" y="2522982"/>
            <a:ext cx="161925" cy="161925"/>
          </a:xfrm>
          <a:custGeom>
            <a:avLst/>
            <a:gdLst/>
            <a:ahLst/>
            <a:cxnLst/>
            <a:rect l="l" t="t" r="r" b="b"/>
            <a:pathLst>
              <a:path w="161925" h="161925">
                <a:moveTo>
                  <a:pt x="0" y="80771"/>
                </a:moveTo>
                <a:lnTo>
                  <a:pt x="6351" y="49345"/>
                </a:lnTo>
                <a:lnTo>
                  <a:pt x="23669" y="23669"/>
                </a:lnTo>
                <a:lnTo>
                  <a:pt x="49345" y="6351"/>
                </a:lnTo>
                <a:lnTo>
                  <a:pt x="80771" y="0"/>
                </a:lnTo>
                <a:lnTo>
                  <a:pt x="112198" y="6351"/>
                </a:lnTo>
                <a:lnTo>
                  <a:pt x="137874" y="23669"/>
                </a:lnTo>
                <a:lnTo>
                  <a:pt x="155192" y="49345"/>
                </a:lnTo>
                <a:lnTo>
                  <a:pt x="161543" y="80771"/>
                </a:lnTo>
                <a:lnTo>
                  <a:pt x="155192" y="112198"/>
                </a:lnTo>
                <a:lnTo>
                  <a:pt x="137874" y="137874"/>
                </a:lnTo>
                <a:lnTo>
                  <a:pt x="112198" y="155192"/>
                </a:lnTo>
                <a:lnTo>
                  <a:pt x="80771" y="161543"/>
                </a:lnTo>
                <a:lnTo>
                  <a:pt x="49345" y="155192"/>
                </a:lnTo>
                <a:lnTo>
                  <a:pt x="23669" y="137874"/>
                </a:lnTo>
                <a:lnTo>
                  <a:pt x="6351" y="112198"/>
                </a:lnTo>
                <a:lnTo>
                  <a:pt x="0" y="80771"/>
                </a:lnTo>
                <a:close/>
              </a:path>
            </a:pathLst>
          </a:custGeom>
          <a:ln w="19812">
            <a:solidFill>
              <a:srgbClr val="F9F9F9"/>
            </a:solidFill>
          </a:ln>
        </p:spPr>
        <p:txBody>
          <a:bodyPr wrap="square" lIns="0" tIns="0" rIns="0" bIns="0" rtlCol="0"/>
          <a:lstStyle/>
          <a:p/>
        </p:txBody>
      </p:sp>
      <p:sp>
        <p:nvSpPr>
          <p:cNvPr id="38" name="object 38"/>
          <p:cNvSpPr/>
          <p:nvPr/>
        </p:nvSpPr>
        <p:spPr>
          <a:xfrm>
            <a:off x="10175747" y="2564892"/>
            <a:ext cx="76200" cy="76200"/>
          </a:xfrm>
          <a:custGeom>
            <a:avLst/>
            <a:gdLst/>
            <a:ahLst/>
            <a:cxnLst/>
            <a:rect l="l" t="t" r="r" b="b"/>
            <a:pathLst>
              <a:path w="7620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6200" y="38100"/>
                </a:lnTo>
                <a:lnTo>
                  <a:pt x="73211" y="23252"/>
                </a:lnTo>
                <a:lnTo>
                  <a:pt x="65055" y="11144"/>
                </a:lnTo>
                <a:lnTo>
                  <a:pt x="52947" y="2988"/>
                </a:lnTo>
                <a:lnTo>
                  <a:pt x="38100" y="0"/>
                </a:lnTo>
                <a:close/>
              </a:path>
            </a:pathLst>
          </a:custGeom>
          <a:solidFill>
            <a:srgbClr val="9DD2E7"/>
          </a:solidFill>
        </p:spPr>
        <p:txBody>
          <a:bodyPr wrap="square" lIns="0" tIns="0" rIns="0" bIns="0" rtlCol="0"/>
          <a:lstStyle/>
          <a:p/>
        </p:txBody>
      </p:sp>
      <p:sp>
        <p:nvSpPr>
          <p:cNvPr id="39" name="object 39"/>
          <p:cNvSpPr/>
          <p:nvPr/>
        </p:nvSpPr>
        <p:spPr>
          <a:xfrm>
            <a:off x="11270742" y="2468117"/>
            <a:ext cx="161925" cy="163195"/>
          </a:xfrm>
          <a:custGeom>
            <a:avLst/>
            <a:gdLst/>
            <a:ahLst/>
            <a:cxnLst/>
            <a:rect l="l" t="t" r="r" b="b"/>
            <a:pathLst>
              <a:path w="161925" h="163194">
                <a:moveTo>
                  <a:pt x="80772" y="0"/>
                </a:moveTo>
                <a:lnTo>
                  <a:pt x="49345" y="6399"/>
                </a:lnTo>
                <a:lnTo>
                  <a:pt x="23669" y="23860"/>
                </a:lnTo>
                <a:lnTo>
                  <a:pt x="6351" y="49774"/>
                </a:lnTo>
                <a:lnTo>
                  <a:pt x="0" y="81534"/>
                </a:lnTo>
                <a:lnTo>
                  <a:pt x="6351" y="113293"/>
                </a:lnTo>
                <a:lnTo>
                  <a:pt x="23669" y="139207"/>
                </a:lnTo>
                <a:lnTo>
                  <a:pt x="49345" y="156668"/>
                </a:lnTo>
                <a:lnTo>
                  <a:pt x="80772" y="163068"/>
                </a:lnTo>
                <a:lnTo>
                  <a:pt x="112198" y="156668"/>
                </a:lnTo>
                <a:lnTo>
                  <a:pt x="137874" y="139207"/>
                </a:lnTo>
                <a:lnTo>
                  <a:pt x="155192" y="113293"/>
                </a:lnTo>
                <a:lnTo>
                  <a:pt x="161543" y="81534"/>
                </a:lnTo>
                <a:lnTo>
                  <a:pt x="155192" y="49774"/>
                </a:lnTo>
                <a:lnTo>
                  <a:pt x="137874" y="23860"/>
                </a:lnTo>
                <a:lnTo>
                  <a:pt x="112198" y="6399"/>
                </a:lnTo>
                <a:lnTo>
                  <a:pt x="80772" y="0"/>
                </a:lnTo>
                <a:close/>
              </a:path>
            </a:pathLst>
          </a:custGeom>
          <a:solidFill>
            <a:srgbClr val="F6C000"/>
          </a:solidFill>
        </p:spPr>
        <p:txBody>
          <a:bodyPr wrap="square" lIns="0" tIns="0" rIns="0" bIns="0" rtlCol="0"/>
          <a:lstStyle/>
          <a:p/>
        </p:txBody>
      </p:sp>
      <p:sp>
        <p:nvSpPr>
          <p:cNvPr id="40" name="object 40"/>
          <p:cNvSpPr/>
          <p:nvPr/>
        </p:nvSpPr>
        <p:spPr>
          <a:xfrm>
            <a:off x="11270742" y="2468117"/>
            <a:ext cx="161925" cy="163195"/>
          </a:xfrm>
          <a:custGeom>
            <a:avLst/>
            <a:gdLst/>
            <a:ahLst/>
            <a:cxnLst/>
            <a:rect l="l" t="t" r="r" b="b"/>
            <a:pathLst>
              <a:path w="161925" h="163194">
                <a:moveTo>
                  <a:pt x="0" y="81534"/>
                </a:moveTo>
                <a:lnTo>
                  <a:pt x="6351" y="49774"/>
                </a:lnTo>
                <a:lnTo>
                  <a:pt x="23669" y="23860"/>
                </a:lnTo>
                <a:lnTo>
                  <a:pt x="49345" y="6399"/>
                </a:lnTo>
                <a:lnTo>
                  <a:pt x="80772" y="0"/>
                </a:lnTo>
                <a:lnTo>
                  <a:pt x="112198" y="6399"/>
                </a:lnTo>
                <a:lnTo>
                  <a:pt x="137874" y="23860"/>
                </a:lnTo>
                <a:lnTo>
                  <a:pt x="155192" y="49774"/>
                </a:lnTo>
                <a:lnTo>
                  <a:pt x="161543" y="81534"/>
                </a:lnTo>
                <a:lnTo>
                  <a:pt x="155192" y="113293"/>
                </a:lnTo>
                <a:lnTo>
                  <a:pt x="137874" y="139207"/>
                </a:lnTo>
                <a:lnTo>
                  <a:pt x="112198" y="156668"/>
                </a:lnTo>
                <a:lnTo>
                  <a:pt x="80772" y="163068"/>
                </a:lnTo>
                <a:lnTo>
                  <a:pt x="49345" y="156668"/>
                </a:lnTo>
                <a:lnTo>
                  <a:pt x="23669" y="139207"/>
                </a:lnTo>
                <a:lnTo>
                  <a:pt x="6351" y="113293"/>
                </a:lnTo>
                <a:lnTo>
                  <a:pt x="0" y="81534"/>
                </a:lnTo>
                <a:close/>
              </a:path>
            </a:pathLst>
          </a:custGeom>
          <a:ln w="19812">
            <a:solidFill>
              <a:srgbClr val="F9F9F9"/>
            </a:solidFill>
          </a:ln>
        </p:spPr>
        <p:txBody>
          <a:bodyPr wrap="square" lIns="0" tIns="0" rIns="0" bIns="0" rtlCol="0"/>
          <a:lstStyle/>
          <a:p/>
        </p:txBody>
      </p:sp>
      <p:sp>
        <p:nvSpPr>
          <p:cNvPr id="41" name="object 41"/>
          <p:cNvSpPr/>
          <p:nvPr/>
        </p:nvSpPr>
        <p:spPr>
          <a:xfrm>
            <a:off x="11312652" y="2511551"/>
            <a:ext cx="74930" cy="74930"/>
          </a:xfrm>
          <a:custGeom>
            <a:avLst/>
            <a:gdLst/>
            <a:ahLst/>
            <a:cxnLst/>
            <a:rect l="l" t="t" r="r" b="b"/>
            <a:pathLst>
              <a:path w="74929" h="74930">
                <a:moveTo>
                  <a:pt x="37338" y="0"/>
                </a:moveTo>
                <a:lnTo>
                  <a:pt x="22824" y="2940"/>
                </a:lnTo>
                <a:lnTo>
                  <a:pt x="10953" y="10953"/>
                </a:lnTo>
                <a:lnTo>
                  <a:pt x="2940" y="22824"/>
                </a:lnTo>
                <a:lnTo>
                  <a:pt x="0" y="37337"/>
                </a:lnTo>
                <a:lnTo>
                  <a:pt x="2940" y="51851"/>
                </a:lnTo>
                <a:lnTo>
                  <a:pt x="10953" y="63722"/>
                </a:lnTo>
                <a:lnTo>
                  <a:pt x="22824" y="71735"/>
                </a:lnTo>
                <a:lnTo>
                  <a:pt x="37338" y="74675"/>
                </a:lnTo>
                <a:lnTo>
                  <a:pt x="51851" y="71735"/>
                </a:lnTo>
                <a:lnTo>
                  <a:pt x="63722" y="63722"/>
                </a:lnTo>
                <a:lnTo>
                  <a:pt x="71735" y="51851"/>
                </a:lnTo>
                <a:lnTo>
                  <a:pt x="74675" y="37337"/>
                </a:lnTo>
                <a:lnTo>
                  <a:pt x="71735" y="22824"/>
                </a:lnTo>
                <a:lnTo>
                  <a:pt x="63722" y="10953"/>
                </a:lnTo>
                <a:lnTo>
                  <a:pt x="51851" y="2940"/>
                </a:lnTo>
                <a:lnTo>
                  <a:pt x="37338" y="0"/>
                </a:lnTo>
                <a:close/>
              </a:path>
            </a:pathLst>
          </a:custGeom>
          <a:solidFill>
            <a:srgbClr val="F6C000"/>
          </a:solidFill>
        </p:spPr>
        <p:txBody>
          <a:bodyPr wrap="square" lIns="0" tIns="0" rIns="0" bIns="0" rtlCol="0"/>
          <a:lstStyle/>
          <a:p/>
        </p:txBody>
      </p:sp>
      <p:sp>
        <p:nvSpPr>
          <p:cNvPr id="42" name="object 42"/>
          <p:cNvSpPr/>
          <p:nvPr/>
        </p:nvSpPr>
        <p:spPr>
          <a:xfrm>
            <a:off x="10659618" y="2094738"/>
            <a:ext cx="161925" cy="161925"/>
          </a:xfrm>
          <a:custGeom>
            <a:avLst/>
            <a:gdLst/>
            <a:ahLst/>
            <a:cxnLst/>
            <a:rect l="l" t="t" r="r" b="b"/>
            <a:pathLst>
              <a:path w="161925" h="161925">
                <a:moveTo>
                  <a:pt x="80772" y="0"/>
                </a:moveTo>
                <a:lnTo>
                  <a:pt x="49345" y="6351"/>
                </a:lnTo>
                <a:lnTo>
                  <a:pt x="23669" y="23669"/>
                </a:lnTo>
                <a:lnTo>
                  <a:pt x="6351" y="49345"/>
                </a:lnTo>
                <a:lnTo>
                  <a:pt x="0" y="80772"/>
                </a:lnTo>
                <a:lnTo>
                  <a:pt x="6351" y="112198"/>
                </a:lnTo>
                <a:lnTo>
                  <a:pt x="23669" y="137874"/>
                </a:lnTo>
                <a:lnTo>
                  <a:pt x="49345" y="155192"/>
                </a:lnTo>
                <a:lnTo>
                  <a:pt x="80772" y="161544"/>
                </a:lnTo>
                <a:lnTo>
                  <a:pt x="112198" y="155192"/>
                </a:lnTo>
                <a:lnTo>
                  <a:pt x="137874" y="137874"/>
                </a:lnTo>
                <a:lnTo>
                  <a:pt x="155192" y="112198"/>
                </a:lnTo>
                <a:lnTo>
                  <a:pt x="161543" y="80772"/>
                </a:lnTo>
                <a:lnTo>
                  <a:pt x="155192" y="49345"/>
                </a:lnTo>
                <a:lnTo>
                  <a:pt x="137874" y="23669"/>
                </a:lnTo>
                <a:lnTo>
                  <a:pt x="112198" y="6351"/>
                </a:lnTo>
                <a:lnTo>
                  <a:pt x="80772" y="0"/>
                </a:lnTo>
                <a:close/>
              </a:path>
            </a:pathLst>
          </a:custGeom>
          <a:solidFill>
            <a:srgbClr val="F6C000"/>
          </a:solidFill>
        </p:spPr>
        <p:txBody>
          <a:bodyPr wrap="square" lIns="0" tIns="0" rIns="0" bIns="0" rtlCol="0"/>
          <a:lstStyle/>
          <a:p/>
        </p:txBody>
      </p:sp>
      <p:sp>
        <p:nvSpPr>
          <p:cNvPr id="43" name="object 43"/>
          <p:cNvSpPr/>
          <p:nvPr/>
        </p:nvSpPr>
        <p:spPr>
          <a:xfrm>
            <a:off x="10659618" y="2094738"/>
            <a:ext cx="161925" cy="161925"/>
          </a:xfrm>
          <a:custGeom>
            <a:avLst/>
            <a:gdLst/>
            <a:ahLst/>
            <a:cxnLst/>
            <a:rect l="l" t="t" r="r" b="b"/>
            <a:pathLst>
              <a:path w="161925" h="161925">
                <a:moveTo>
                  <a:pt x="0" y="80772"/>
                </a:moveTo>
                <a:lnTo>
                  <a:pt x="6351" y="49345"/>
                </a:lnTo>
                <a:lnTo>
                  <a:pt x="23669" y="23669"/>
                </a:lnTo>
                <a:lnTo>
                  <a:pt x="49345" y="6351"/>
                </a:lnTo>
                <a:lnTo>
                  <a:pt x="80772" y="0"/>
                </a:lnTo>
                <a:lnTo>
                  <a:pt x="112198" y="6351"/>
                </a:lnTo>
                <a:lnTo>
                  <a:pt x="137874" y="23669"/>
                </a:lnTo>
                <a:lnTo>
                  <a:pt x="155192" y="49345"/>
                </a:lnTo>
                <a:lnTo>
                  <a:pt x="161543" y="80772"/>
                </a:lnTo>
                <a:lnTo>
                  <a:pt x="155192" y="112198"/>
                </a:lnTo>
                <a:lnTo>
                  <a:pt x="137874" y="137874"/>
                </a:lnTo>
                <a:lnTo>
                  <a:pt x="112198" y="155192"/>
                </a:lnTo>
                <a:lnTo>
                  <a:pt x="80772" y="161544"/>
                </a:lnTo>
                <a:lnTo>
                  <a:pt x="49345" y="155192"/>
                </a:lnTo>
                <a:lnTo>
                  <a:pt x="23669" y="137874"/>
                </a:lnTo>
                <a:lnTo>
                  <a:pt x="6351" y="112198"/>
                </a:lnTo>
                <a:lnTo>
                  <a:pt x="0" y="80772"/>
                </a:lnTo>
                <a:close/>
              </a:path>
            </a:pathLst>
          </a:custGeom>
          <a:ln w="19812">
            <a:solidFill>
              <a:srgbClr val="F9F9F9"/>
            </a:solidFill>
          </a:ln>
        </p:spPr>
        <p:txBody>
          <a:bodyPr wrap="square" lIns="0" tIns="0" rIns="0" bIns="0" rtlCol="0"/>
          <a:lstStyle/>
          <a:p/>
        </p:txBody>
      </p:sp>
      <p:sp>
        <p:nvSpPr>
          <p:cNvPr id="44" name="object 44"/>
          <p:cNvSpPr/>
          <p:nvPr/>
        </p:nvSpPr>
        <p:spPr>
          <a:xfrm>
            <a:off x="10701528" y="2136648"/>
            <a:ext cx="76200" cy="76200"/>
          </a:xfrm>
          <a:custGeom>
            <a:avLst/>
            <a:gdLst/>
            <a:ahLst/>
            <a:cxnLst/>
            <a:rect l="l" t="t" r="r" b="b"/>
            <a:pathLst>
              <a:path w="7620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6200" y="38100"/>
                </a:lnTo>
                <a:lnTo>
                  <a:pt x="73211" y="23252"/>
                </a:lnTo>
                <a:lnTo>
                  <a:pt x="65055" y="11144"/>
                </a:lnTo>
                <a:lnTo>
                  <a:pt x="52947" y="2988"/>
                </a:lnTo>
                <a:lnTo>
                  <a:pt x="38100" y="0"/>
                </a:lnTo>
                <a:close/>
              </a:path>
            </a:pathLst>
          </a:custGeom>
          <a:solidFill>
            <a:srgbClr val="F6C000"/>
          </a:solidFill>
        </p:spPr>
        <p:txBody>
          <a:bodyPr wrap="square" lIns="0" tIns="0" rIns="0" bIns="0" rtlCol="0"/>
          <a:lstStyle/>
          <a:p/>
        </p:txBody>
      </p:sp>
      <p:sp>
        <p:nvSpPr>
          <p:cNvPr id="45" name="object 45"/>
          <p:cNvSpPr/>
          <p:nvPr/>
        </p:nvSpPr>
        <p:spPr>
          <a:xfrm>
            <a:off x="9856469" y="1992629"/>
            <a:ext cx="160020" cy="161925"/>
          </a:xfrm>
          <a:custGeom>
            <a:avLst/>
            <a:gdLst/>
            <a:ahLst/>
            <a:cxnLst/>
            <a:rect l="l" t="t" r="r" b="b"/>
            <a:pathLst>
              <a:path w="160020" h="161925">
                <a:moveTo>
                  <a:pt x="80009" y="0"/>
                </a:moveTo>
                <a:lnTo>
                  <a:pt x="48863" y="6351"/>
                </a:lnTo>
                <a:lnTo>
                  <a:pt x="23431" y="23669"/>
                </a:lnTo>
                <a:lnTo>
                  <a:pt x="6286" y="49345"/>
                </a:lnTo>
                <a:lnTo>
                  <a:pt x="0" y="80772"/>
                </a:lnTo>
                <a:lnTo>
                  <a:pt x="6286" y="112198"/>
                </a:lnTo>
                <a:lnTo>
                  <a:pt x="23431" y="137874"/>
                </a:lnTo>
                <a:lnTo>
                  <a:pt x="48863" y="155192"/>
                </a:lnTo>
                <a:lnTo>
                  <a:pt x="80009" y="161544"/>
                </a:lnTo>
                <a:lnTo>
                  <a:pt x="111156" y="155192"/>
                </a:lnTo>
                <a:lnTo>
                  <a:pt x="136588" y="137874"/>
                </a:lnTo>
                <a:lnTo>
                  <a:pt x="153733" y="112198"/>
                </a:lnTo>
                <a:lnTo>
                  <a:pt x="160020" y="80772"/>
                </a:lnTo>
                <a:lnTo>
                  <a:pt x="153733" y="49345"/>
                </a:lnTo>
                <a:lnTo>
                  <a:pt x="136588" y="23669"/>
                </a:lnTo>
                <a:lnTo>
                  <a:pt x="111156" y="6351"/>
                </a:lnTo>
                <a:lnTo>
                  <a:pt x="80009" y="0"/>
                </a:lnTo>
                <a:close/>
              </a:path>
            </a:pathLst>
          </a:custGeom>
          <a:solidFill>
            <a:srgbClr val="F6C000"/>
          </a:solidFill>
        </p:spPr>
        <p:txBody>
          <a:bodyPr wrap="square" lIns="0" tIns="0" rIns="0" bIns="0" rtlCol="0"/>
          <a:lstStyle/>
          <a:p/>
        </p:txBody>
      </p:sp>
      <p:sp>
        <p:nvSpPr>
          <p:cNvPr id="46" name="object 46"/>
          <p:cNvSpPr/>
          <p:nvPr/>
        </p:nvSpPr>
        <p:spPr>
          <a:xfrm>
            <a:off x="9856469" y="1992629"/>
            <a:ext cx="160020" cy="161925"/>
          </a:xfrm>
          <a:custGeom>
            <a:avLst/>
            <a:gdLst/>
            <a:ahLst/>
            <a:cxnLst/>
            <a:rect l="l" t="t" r="r" b="b"/>
            <a:pathLst>
              <a:path w="160020" h="161925">
                <a:moveTo>
                  <a:pt x="0" y="80772"/>
                </a:moveTo>
                <a:lnTo>
                  <a:pt x="6286" y="49345"/>
                </a:lnTo>
                <a:lnTo>
                  <a:pt x="23431" y="23669"/>
                </a:lnTo>
                <a:lnTo>
                  <a:pt x="48863" y="6351"/>
                </a:lnTo>
                <a:lnTo>
                  <a:pt x="80009" y="0"/>
                </a:lnTo>
                <a:lnTo>
                  <a:pt x="111156" y="6351"/>
                </a:lnTo>
                <a:lnTo>
                  <a:pt x="136588" y="23669"/>
                </a:lnTo>
                <a:lnTo>
                  <a:pt x="153733" y="49345"/>
                </a:lnTo>
                <a:lnTo>
                  <a:pt x="160020" y="80772"/>
                </a:lnTo>
                <a:lnTo>
                  <a:pt x="153733" y="112198"/>
                </a:lnTo>
                <a:lnTo>
                  <a:pt x="136588" y="137874"/>
                </a:lnTo>
                <a:lnTo>
                  <a:pt x="111156" y="155192"/>
                </a:lnTo>
                <a:lnTo>
                  <a:pt x="80009" y="161544"/>
                </a:lnTo>
                <a:lnTo>
                  <a:pt x="48863" y="155192"/>
                </a:lnTo>
                <a:lnTo>
                  <a:pt x="23431" y="137874"/>
                </a:lnTo>
                <a:lnTo>
                  <a:pt x="6286" y="112198"/>
                </a:lnTo>
                <a:lnTo>
                  <a:pt x="0" y="80772"/>
                </a:lnTo>
                <a:close/>
              </a:path>
            </a:pathLst>
          </a:custGeom>
          <a:ln w="19812">
            <a:solidFill>
              <a:srgbClr val="F9F9F9"/>
            </a:solidFill>
          </a:ln>
        </p:spPr>
        <p:txBody>
          <a:bodyPr wrap="square" lIns="0" tIns="0" rIns="0" bIns="0" rtlCol="0"/>
          <a:lstStyle/>
          <a:p/>
        </p:txBody>
      </p:sp>
      <p:sp>
        <p:nvSpPr>
          <p:cNvPr id="47" name="object 47"/>
          <p:cNvSpPr/>
          <p:nvPr/>
        </p:nvSpPr>
        <p:spPr>
          <a:xfrm>
            <a:off x="9898380" y="2034539"/>
            <a:ext cx="74930" cy="74930"/>
          </a:xfrm>
          <a:custGeom>
            <a:avLst/>
            <a:gdLst/>
            <a:ahLst/>
            <a:cxnLst/>
            <a:rect l="l" t="t" r="r" b="b"/>
            <a:pathLst>
              <a:path w="74929" h="74930">
                <a:moveTo>
                  <a:pt x="37338" y="0"/>
                </a:moveTo>
                <a:lnTo>
                  <a:pt x="22824" y="2940"/>
                </a:lnTo>
                <a:lnTo>
                  <a:pt x="10953" y="10953"/>
                </a:lnTo>
                <a:lnTo>
                  <a:pt x="2940" y="22824"/>
                </a:lnTo>
                <a:lnTo>
                  <a:pt x="0" y="37337"/>
                </a:lnTo>
                <a:lnTo>
                  <a:pt x="2940" y="51851"/>
                </a:lnTo>
                <a:lnTo>
                  <a:pt x="10953" y="63722"/>
                </a:lnTo>
                <a:lnTo>
                  <a:pt x="22824" y="71735"/>
                </a:lnTo>
                <a:lnTo>
                  <a:pt x="37338" y="74675"/>
                </a:lnTo>
                <a:lnTo>
                  <a:pt x="51851" y="71735"/>
                </a:lnTo>
                <a:lnTo>
                  <a:pt x="63722" y="63722"/>
                </a:lnTo>
                <a:lnTo>
                  <a:pt x="71735" y="51851"/>
                </a:lnTo>
                <a:lnTo>
                  <a:pt x="74675" y="37337"/>
                </a:lnTo>
                <a:lnTo>
                  <a:pt x="71735" y="22824"/>
                </a:lnTo>
                <a:lnTo>
                  <a:pt x="63722" y="10953"/>
                </a:lnTo>
                <a:lnTo>
                  <a:pt x="51851" y="2940"/>
                </a:lnTo>
                <a:lnTo>
                  <a:pt x="37338" y="0"/>
                </a:lnTo>
                <a:close/>
              </a:path>
            </a:pathLst>
          </a:custGeom>
          <a:solidFill>
            <a:srgbClr val="F6C000"/>
          </a:solidFill>
        </p:spPr>
        <p:txBody>
          <a:bodyPr wrap="square" lIns="0" tIns="0" rIns="0" bIns="0" rtlCol="0"/>
          <a:lstStyle/>
          <a:p/>
        </p:txBody>
      </p:sp>
      <p:sp>
        <p:nvSpPr>
          <p:cNvPr id="48" name="object 48"/>
          <p:cNvSpPr/>
          <p:nvPr/>
        </p:nvSpPr>
        <p:spPr>
          <a:xfrm>
            <a:off x="8859773" y="2588514"/>
            <a:ext cx="170815" cy="170815"/>
          </a:xfrm>
          <a:custGeom>
            <a:avLst/>
            <a:gdLst/>
            <a:ahLst/>
            <a:cxnLst/>
            <a:rect l="l" t="t" r="r" b="b"/>
            <a:pathLst>
              <a:path w="170815" h="170814">
                <a:moveTo>
                  <a:pt x="85344" y="0"/>
                </a:moveTo>
                <a:lnTo>
                  <a:pt x="52131" y="6709"/>
                </a:lnTo>
                <a:lnTo>
                  <a:pt x="25003" y="25003"/>
                </a:lnTo>
                <a:lnTo>
                  <a:pt x="6709" y="52131"/>
                </a:lnTo>
                <a:lnTo>
                  <a:pt x="0" y="85344"/>
                </a:lnTo>
                <a:lnTo>
                  <a:pt x="6709" y="118556"/>
                </a:lnTo>
                <a:lnTo>
                  <a:pt x="25003" y="145684"/>
                </a:lnTo>
                <a:lnTo>
                  <a:pt x="52131" y="163978"/>
                </a:lnTo>
                <a:lnTo>
                  <a:pt x="85344" y="170687"/>
                </a:lnTo>
                <a:lnTo>
                  <a:pt x="118556" y="163978"/>
                </a:lnTo>
                <a:lnTo>
                  <a:pt x="145684" y="145684"/>
                </a:lnTo>
                <a:lnTo>
                  <a:pt x="163978" y="118556"/>
                </a:lnTo>
                <a:lnTo>
                  <a:pt x="170687" y="85344"/>
                </a:lnTo>
                <a:lnTo>
                  <a:pt x="163978" y="52131"/>
                </a:lnTo>
                <a:lnTo>
                  <a:pt x="145684" y="25003"/>
                </a:lnTo>
                <a:lnTo>
                  <a:pt x="118556" y="6709"/>
                </a:lnTo>
                <a:lnTo>
                  <a:pt x="85344" y="0"/>
                </a:lnTo>
                <a:close/>
              </a:path>
            </a:pathLst>
          </a:custGeom>
          <a:solidFill>
            <a:srgbClr val="F6C000"/>
          </a:solidFill>
        </p:spPr>
        <p:txBody>
          <a:bodyPr wrap="square" lIns="0" tIns="0" rIns="0" bIns="0" rtlCol="0"/>
          <a:lstStyle/>
          <a:p/>
        </p:txBody>
      </p:sp>
      <p:sp>
        <p:nvSpPr>
          <p:cNvPr id="49" name="object 49"/>
          <p:cNvSpPr/>
          <p:nvPr/>
        </p:nvSpPr>
        <p:spPr>
          <a:xfrm>
            <a:off x="8859773" y="2588514"/>
            <a:ext cx="170815" cy="170815"/>
          </a:xfrm>
          <a:custGeom>
            <a:avLst/>
            <a:gdLst/>
            <a:ahLst/>
            <a:cxnLst/>
            <a:rect l="l" t="t" r="r" b="b"/>
            <a:pathLst>
              <a:path w="170815" h="170814">
                <a:moveTo>
                  <a:pt x="0" y="85344"/>
                </a:moveTo>
                <a:lnTo>
                  <a:pt x="6709" y="52131"/>
                </a:lnTo>
                <a:lnTo>
                  <a:pt x="25003" y="25003"/>
                </a:lnTo>
                <a:lnTo>
                  <a:pt x="52131" y="6709"/>
                </a:lnTo>
                <a:lnTo>
                  <a:pt x="85344" y="0"/>
                </a:lnTo>
                <a:lnTo>
                  <a:pt x="118556" y="6709"/>
                </a:lnTo>
                <a:lnTo>
                  <a:pt x="145684" y="25003"/>
                </a:lnTo>
                <a:lnTo>
                  <a:pt x="163978" y="52131"/>
                </a:lnTo>
                <a:lnTo>
                  <a:pt x="170687" y="85344"/>
                </a:lnTo>
                <a:lnTo>
                  <a:pt x="163978" y="118556"/>
                </a:lnTo>
                <a:lnTo>
                  <a:pt x="145684" y="145684"/>
                </a:lnTo>
                <a:lnTo>
                  <a:pt x="118556" y="163978"/>
                </a:lnTo>
                <a:lnTo>
                  <a:pt x="85344" y="170687"/>
                </a:lnTo>
                <a:lnTo>
                  <a:pt x="52131" y="163978"/>
                </a:lnTo>
                <a:lnTo>
                  <a:pt x="25003" y="145684"/>
                </a:lnTo>
                <a:lnTo>
                  <a:pt x="6709" y="118556"/>
                </a:lnTo>
                <a:lnTo>
                  <a:pt x="0" y="85344"/>
                </a:lnTo>
                <a:close/>
              </a:path>
            </a:pathLst>
          </a:custGeom>
          <a:ln w="19812">
            <a:solidFill>
              <a:srgbClr val="F9F9F9"/>
            </a:solidFill>
          </a:ln>
        </p:spPr>
        <p:txBody>
          <a:bodyPr wrap="square" lIns="0" tIns="0" rIns="0" bIns="0" rtlCol="0"/>
          <a:lstStyle/>
          <a:p/>
        </p:txBody>
      </p:sp>
      <p:sp>
        <p:nvSpPr>
          <p:cNvPr id="50" name="object 50"/>
          <p:cNvSpPr/>
          <p:nvPr/>
        </p:nvSpPr>
        <p:spPr>
          <a:xfrm>
            <a:off x="8904731" y="2633472"/>
            <a:ext cx="79375" cy="79375"/>
          </a:xfrm>
          <a:custGeom>
            <a:avLst/>
            <a:gdLst/>
            <a:ahLst/>
            <a:cxnLst/>
            <a:rect l="l" t="t" r="r" b="b"/>
            <a:pathLst>
              <a:path w="79375" h="79375">
                <a:moveTo>
                  <a:pt x="39624" y="0"/>
                </a:moveTo>
                <a:lnTo>
                  <a:pt x="24217" y="3119"/>
                </a:lnTo>
                <a:lnTo>
                  <a:pt x="11620" y="11620"/>
                </a:lnTo>
                <a:lnTo>
                  <a:pt x="3119" y="24217"/>
                </a:lnTo>
                <a:lnTo>
                  <a:pt x="0" y="39624"/>
                </a:lnTo>
                <a:lnTo>
                  <a:pt x="3119" y="55030"/>
                </a:lnTo>
                <a:lnTo>
                  <a:pt x="11620" y="67627"/>
                </a:lnTo>
                <a:lnTo>
                  <a:pt x="24217" y="76128"/>
                </a:lnTo>
                <a:lnTo>
                  <a:pt x="39624" y="79248"/>
                </a:lnTo>
                <a:lnTo>
                  <a:pt x="55030" y="76128"/>
                </a:lnTo>
                <a:lnTo>
                  <a:pt x="67627" y="67627"/>
                </a:lnTo>
                <a:lnTo>
                  <a:pt x="76128" y="55030"/>
                </a:lnTo>
                <a:lnTo>
                  <a:pt x="79248" y="39624"/>
                </a:lnTo>
                <a:lnTo>
                  <a:pt x="76128" y="24217"/>
                </a:lnTo>
                <a:lnTo>
                  <a:pt x="67627" y="11620"/>
                </a:lnTo>
                <a:lnTo>
                  <a:pt x="55030" y="3119"/>
                </a:lnTo>
                <a:lnTo>
                  <a:pt x="39624" y="0"/>
                </a:lnTo>
                <a:close/>
              </a:path>
            </a:pathLst>
          </a:custGeom>
          <a:solidFill>
            <a:srgbClr val="F6C000"/>
          </a:solidFill>
        </p:spPr>
        <p:txBody>
          <a:bodyPr wrap="square" lIns="0" tIns="0" rIns="0" bIns="0" rtlCol="0"/>
          <a:lstStyle/>
          <a:p/>
        </p:txBody>
      </p:sp>
      <p:sp>
        <p:nvSpPr>
          <p:cNvPr id="51" name="object 51"/>
          <p:cNvSpPr txBox="1"/>
          <p:nvPr/>
        </p:nvSpPr>
        <p:spPr>
          <a:xfrm>
            <a:off x="8561578" y="3010443"/>
            <a:ext cx="203835" cy="655320"/>
          </a:xfrm>
          <a:prstGeom prst="rect">
            <a:avLst/>
          </a:prstGeom>
        </p:spPr>
        <p:txBody>
          <a:bodyPr wrap="square" lIns="0" tIns="0" rIns="0" bIns="0" rtlCol="0" vert="horz">
            <a:spAutoFit/>
          </a:bodyPr>
          <a:lstStyle/>
          <a:p>
            <a:pPr algn="just" marL="12700" marR="5080">
              <a:lnSpc>
                <a:spcPct val="100400"/>
              </a:lnSpc>
            </a:pPr>
            <a:r>
              <a:rPr dirty="0" sz="1400" b="1" i="1">
                <a:solidFill>
                  <a:srgbClr val="F9F9F9"/>
                </a:solidFill>
                <a:latin typeface="微软雅黑"/>
                <a:cs typeface="微软雅黑"/>
              </a:rPr>
              <a:t>大  数  据</a:t>
            </a:r>
            <a:endParaRPr sz="1400">
              <a:latin typeface="微软雅黑"/>
              <a:cs typeface="微软雅黑"/>
            </a:endParaRPr>
          </a:p>
        </p:txBody>
      </p:sp>
      <p:sp>
        <p:nvSpPr>
          <p:cNvPr id="52" name="object 52"/>
          <p:cNvSpPr/>
          <p:nvPr/>
        </p:nvSpPr>
        <p:spPr>
          <a:xfrm>
            <a:off x="9734550" y="2329433"/>
            <a:ext cx="161925" cy="161925"/>
          </a:xfrm>
          <a:custGeom>
            <a:avLst/>
            <a:gdLst/>
            <a:ahLst/>
            <a:cxnLst/>
            <a:rect l="l" t="t" r="r" b="b"/>
            <a:pathLst>
              <a:path w="161925" h="161925">
                <a:moveTo>
                  <a:pt x="80772" y="0"/>
                </a:moveTo>
                <a:lnTo>
                  <a:pt x="49345" y="6351"/>
                </a:lnTo>
                <a:lnTo>
                  <a:pt x="23669" y="23669"/>
                </a:lnTo>
                <a:lnTo>
                  <a:pt x="6351" y="49345"/>
                </a:lnTo>
                <a:lnTo>
                  <a:pt x="0" y="80771"/>
                </a:lnTo>
                <a:lnTo>
                  <a:pt x="6351" y="112198"/>
                </a:lnTo>
                <a:lnTo>
                  <a:pt x="23669" y="137874"/>
                </a:lnTo>
                <a:lnTo>
                  <a:pt x="49345" y="155192"/>
                </a:lnTo>
                <a:lnTo>
                  <a:pt x="80772" y="161543"/>
                </a:lnTo>
                <a:lnTo>
                  <a:pt x="112198" y="155192"/>
                </a:lnTo>
                <a:lnTo>
                  <a:pt x="137874" y="137874"/>
                </a:lnTo>
                <a:lnTo>
                  <a:pt x="155192" y="112198"/>
                </a:lnTo>
                <a:lnTo>
                  <a:pt x="161544" y="80771"/>
                </a:lnTo>
                <a:lnTo>
                  <a:pt x="155192" y="49345"/>
                </a:lnTo>
                <a:lnTo>
                  <a:pt x="137874" y="23669"/>
                </a:lnTo>
                <a:lnTo>
                  <a:pt x="112198" y="6351"/>
                </a:lnTo>
                <a:lnTo>
                  <a:pt x="80772" y="0"/>
                </a:lnTo>
                <a:close/>
              </a:path>
            </a:pathLst>
          </a:custGeom>
          <a:solidFill>
            <a:srgbClr val="F6C000"/>
          </a:solidFill>
        </p:spPr>
        <p:txBody>
          <a:bodyPr wrap="square" lIns="0" tIns="0" rIns="0" bIns="0" rtlCol="0"/>
          <a:lstStyle/>
          <a:p/>
        </p:txBody>
      </p:sp>
      <p:sp>
        <p:nvSpPr>
          <p:cNvPr id="53" name="object 53"/>
          <p:cNvSpPr/>
          <p:nvPr/>
        </p:nvSpPr>
        <p:spPr>
          <a:xfrm>
            <a:off x="9734550" y="2329433"/>
            <a:ext cx="161925" cy="161925"/>
          </a:xfrm>
          <a:custGeom>
            <a:avLst/>
            <a:gdLst/>
            <a:ahLst/>
            <a:cxnLst/>
            <a:rect l="l" t="t" r="r" b="b"/>
            <a:pathLst>
              <a:path w="161925" h="161925">
                <a:moveTo>
                  <a:pt x="0" y="80771"/>
                </a:moveTo>
                <a:lnTo>
                  <a:pt x="6351" y="49345"/>
                </a:lnTo>
                <a:lnTo>
                  <a:pt x="23669" y="23669"/>
                </a:lnTo>
                <a:lnTo>
                  <a:pt x="49345" y="6351"/>
                </a:lnTo>
                <a:lnTo>
                  <a:pt x="80772" y="0"/>
                </a:lnTo>
                <a:lnTo>
                  <a:pt x="112198" y="6351"/>
                </a:lnTo>
                <a:lnTo>
                  <a:pt x="137874" y="23669"/>
                </a:lnTo>
                <a:lnTo>
                  <a:pt x="155192" y="49345"/>
                </a:lnTo>
                <a:lnTo>
                  <a:pt x="161544" y="80771"/>
                </a:lnTo>
                <a:lnTo>
                  <a:pt x="155192" y="112198"/>
                </a:lnTo>
                <a:lnTo>
                  <a:pt x="137874" y="137874"/>
                </a:lnTo>
                <a:lnTo>
                  <a:pt x="112198" y="155192"/>
                </a:lnTo>
                <a:lnTo>
                  <a:pt x="80772" y="161543"/>
                </a:lnTo>
                <a:lnTo>
                  <a:pt x="49345" y="155192"/>
                </a:lnTo>
                <a:lnTo>
                  <a:pt x="23669" y="137874"/>
                </a:lnTo>
                <a:lnTo>
                  <a:pt x="6351" y="112198"/>
                </a:lnTo>
                <a:lnTo>
                  <a:pt x="0" y="80771"/>
                </a:lnTo>
                <a:close/>
              </a:path>
            </a:pathLst>
          </a:custGeom>
          <a:ln w="19812">
            <a:solidFill>
              <a:srgbClr val="F9F9F9"/>
            </a:solidFill>
          </a:ln>
        </p:spPr>
        <p:txBody>
          <a:bodyPr wrap="square" lIns="0" tIns="0" rIns="0" bIns="0" rtlCol="0"/>
          <a:lstStyle/>
          <a:p/>
        </p:txBody>
      </p:sp>
      <p:sp>
        <p:nvSpPr>
          <p:cNvPr id="54" name="object 54"/>
          <p:cNvSpPr/>
          <p:nvPr/>
        </p:nvSpPr>
        <p:spPr>
          <a:xfrm>
            <a:off x="9776459" y="2371344"/>
            <a:ext cx="74930" cy="76200"/>
          </a:xfrm>
          <a:custGeom>
            <a:avLst/>
            <a:gdLst/>
            <a:ahLst/>
            <a:cxnLst/>
            <a:rect l="l" t="t" r="r" b="b"/>
            <a:pathLst>
              <a:path w="74929" h="76200">
                <a:moveTo>
                  <a:pt x="37338" y="0"/>
                </a:moveTo>
                <a:lnTo>
                  <a:pt x="22824" y="2988"/>
                </a:lnTo>
                <a:lnTo>
                  <a:pt x="10953" y="11144"/>
                </a:lnTo>
                <a:lnTo>
                  <a:pt x="2940" y="23252"/>
                </a:lnTo>
                <a:lnTo>
                  <a:pt x="0" y="38100"/>
                </a:lnTo>
                <a:lnTo>
                  <a:pt x="2940" y="52947"/>
                </a:lnTo>
                <a:lnTo>
                  <a:pt x="10953" y="65055"/>
                </a:lnTo>
                <a:lnTo>
                  <a:pt x="22824" y="73211"/>
                </a:lnTo>
                <a:lnTo>
                  <a:pt x="37338" y="76200"/>
                </a:lnTo>
                <a:lnTo>
                  <a:pt x="51851" y="73211"/>
                </a:lnTo>
                <a:lnTo>
                  <a:pt x="63722" y="65055"/>
                </a:lnTo>
                <a:lnTo>
                  <a:pt x="71735" y="52947"/>
                </a:lnTo>
                <a:lnTo>
                  <a:pt x="74675" y="38100"/>
                </a:lnTo>
                <a:lnTo>
                  <a:pt x="71735" y="23252"/>
                </a:lnTo>
                <a:lnTo>
                  <a:pt x="63722" y="11144"/>
                </a:lnTo>
                <a:lnTo>
                  <a:pt x="51851" y="2988"/>
                </a:lnTo>
                <a:lnTo>
                  <a:pt x="37338" y="0"/>
                </a:lnTo>
                <a:close/>
              </a:path>
            </a:pathLst>
          </a:custGeom>
          <a:solidFill>
            <a:srgbClr val="F6C000"/>
          </a:solidFill>
        </p:spPr>
        <p:txBody>
          <a:bodyPr wrap="square" lIns="0" tIns="0" rIns="0" bIns="0" rtlCol="0"/>
          <a:lstStyle/>
          <a:p/>
        </p:txBody>
      </p:sp>
      <p:sp>
        <p:nvSpPr>
          <p:cNvPr id="55" name="object 55"/>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30</a:t>
            </a:fld>
          </a:p>
        </p:txBody>
      </p:sp>
      <p:sp>
        <p:nvSpPr>
          <p:cNvPr id="56" name="object 5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ct val="100000"/>
              </a:lnSpc>
            </a:pPr>
            <a:r>
              <a:rPr dirty="0">
                <a:solidFill>
                  <a:srgbClr val="1D9ED2"/>
                </a:solidFill>
              </a:rPr>
              <a:t>排列科技：四大产品体系为开放银行提供全流程技术服务支撑</a:t>
            </a:r>
          </a:p>
        </p:txBody>
      </p:sp>
      <p:sp>
        <p:nvSpPr>
          <p:cNvPr id="5" name="object 5"/>
          <p:cNvSpPr/>
          <p:nvPr/>
        </p:nvSpPr>
        <p:spPr>
          <a:xfrm>
            <a:off x="1549908" y="900683"/>
            <a:ext cx="1597660" cy="5957570"/>
          </a:xfrm>
          <a:custGeom>
            <a:avLst/>
            <a:gdLst/>
            <a:ahLst/>
            <a:cxnLst/>
            <a:rect l="l" t="t" r="r" b="b"/>
            <a:pathLst>
              <a:path w="1597660" h="5957570">
                <a:moveTo>
                  <a:pt x="860805" y="0"/>
                </a:moveTo>
                <a:lnTo>
                  <a:pt x="751331" y="0"/>
                </a:lnTo>
                <a:lnTo>
                  <a:pt x="751331" y="5235003"/>
                </a:lnTo>
                <a:lnTo>
                  <a:pt x="0" y="5906390"/>
                </a:lnTo>
                <a:lnTo>
                  <a:pt x="28127" y="5957313"/>
                </a:lnTo>
                <a:lnTo>
                  <a:pt x="38218" y="5957313"/>
                </a:lnTo>
                <a:lnTo>
                  <a:pt x="751331" y="5310416"/>
                </a:lnTo>
                <a:lnTo>
                  <a:pt x="943515" y="5310416"/>
                </a:lnTo>
                <a:lnTo>
                  <a:pt x="860805" y="5235003"/>
                </a:lnTo>
                <a:lnTo>
                  <a:pt x="860805" y="0"/>
                </a:lnTo>
                <a:close/>
              </a:path>
              <a:path w="1597660" h="5957570">
                <a:moveTo>
                  <a:pt x="830834" y="5407901"/>
                </a:moveTo>
                <a:lnTo>
                  <a:pt x="767841" y="5407901"/>
                </a:lnTo>
                <a:lnTo>
                  <a:pt x="767841" y="5957313"/>
                </a:lnTo>
                <a:lnTo>
                  <a:pt x="830834" y="5957313"/>
                </a:lnTo>
                <a:lnTo>
                  <a:pt x="830834" y="5407901"/>
                </a:lnTo>
                <a:close/>
              </a:path>
              <a:path w="1597660" h="5957570">
                <a:moveTo>
                  <a:pt x="943515" y="5310416"/>
                </a:moveTo>
                <a:lnTo>
                  <a:pt x="860805" y="5310416"/>
                </a:lnTo>
                <a:lnTo>
                  <a:pt x="1565655" y="5943178"/>
                </a:lnTo>
                <a:lnTo>
                  <a:pt x="1597152" y="5906390"/>
                </a:lnTo>
                <a:lnTo>
                  <a:pt x="943515" y="5310416"/>
                </a:lnTo>
                <a:close/>
              </a:path>
              <a:path w="1597660" h="5957570">
                <a:moveTo>
                  <a:pt x="860805" y="5310416"/>
                </a:moveTo>
                <a:lnTo>
                  <a:pt x="751331" y="5310416"/>
                </a:lnTo>
                <a:lnTo>
                  <a:pt x="751331" y="5407901"/>
                </a:lnTo>
                <a:lnTo>
                  <a:pt x="860805" y="5407901"/>
                </a:lnTo>
                <a:lnTo>
                  <a:pt x="860805" y="5310416"/>
                </a:lnTo>
                <a:close/>
              </a:path>
            </a:pathLst>
          </a:custGeom>
          <a:solidFill>
            <a:srgbClr val="7E7E7E"/>
          </a:solidFill>
        </p:spPr>
        <p:txBody>
          <a:bodyPr wrap="square" lIns="0" tIns="0" rIns="0" bIns="0" rtlCol="0"/>
          <a:lstStyle/>
          <a:p/>
        </p:txBody>
      </p:sp>
      <p:graphicFrame>
        <p:nvGraphicFramePr>
          <p:cNvPr id="6" name="object 6"/>
          <p:cNvGraphicFramePr>
            <a:graphicFrameLocks noGrp="1"/>
          </p:cNvGraphicFramePr>
          <p:nvPr/>
        </p:nvGraphicFramePr>
        <p:xfrm>
          <a:off x="358140" y="1290827"/>
          <a:ext cx="3980815" cy="4128770"/>
        </p:xfrm>
        <a:graphic>
          <a:graphicData uri="http://schemas.openxmlformats.org/drawingml/2006/table">
            <a:tbl>
              <a:tblPr firstRow="1" bandRow="1">
                <a:tableStyleId>{2D5ABB26-0587-4C30-8999-92F81FD0307C}</a:tableStyleId>
              </a:tblPr>
              <a:tblGrid>
                <a:gridCol w="94488"/>
                <a:gridCol w="266057"/>
                <a:gridCol w="3525654"/>
                <a:gridCol w="94487"/>
              </a:tblGrid>
              <a:tr h="149351">
                <a:tc>
                  <a:txBody>
                    <a:bodyPr/>
                    <a:lstStyle/>
                    <a:p>
                      <a:pPr/>
                    </a:p>
                  </a:txBody>
                  <a:tcPr marL="0" marR="0" marB="0" marT="0">
                    <a:lnR w="9144">
                      <a:solidFill>
                        <a:srgbClr val="D3D3D3"/>
                      </a:solidFill>
                      <a:prstDash val="solid"/>
                    </a:lnR>
                    <a:solidFill>
                      <a:srgbClr val="7E7E7E"/>
                    </a:solidFill>
                  </a:tcPr>
                </a:tc>
                <a:tc gridSpan="2">
                  <a:txBody>
                    <a:bodyPr/>
                    <a:lstStyle/>
                    <a:p>
                      <a:pPr/>
                    </a:p>
                  </a:txBody>
                  <a:tcPr marL="0" marR="0" marB="0" marT="0">
                    <a:lnL w="9144">
                      <a:solidFill>
                        <a:srgbClr val="D3D3D3"/>
                      </a:solidFill>
                      <a:prstDash val="solid"/>
                    </a:lnL>
                    <a:lnR w="9144">
                      <a:solidFill>
                        <a:srgbClr val="D3D3D3"/>
                      </a:solidFill>
                      <a:prstDash val="solid"/>
                    </a:lnR>
                    <a:solidFill>
                      <a:srgbClr val="7E7E7E"/>
                    </a:solidFill>
                  </a:tcPr>
                </a:tc>
                <a:tc hMerge="1">
                  <a:txBody>
                    <a:bodyPr/>
                    <a:lstStyle/>
                    <a:p>
                      <a:pPr/>
                    </a:p>
                  </a:txBody>
                  <a:tcPr marL="0" marR="0" marB="0" marT="0"/>
                </a:tc>
                <a:tc>
                  <a:txBody>
                    <a:bodyPr/>
                    <a:lstStyle/>
                    <a:p>
                      <a:pPr/>
                    </a:p>
                  </a:txBody>
                  <a:tcPr marL="0" marR="0" marB="0" marT="0">
                    <a:lnL w="9144">
                      <a:solidFill>
                        <a:srgbClr val="D3D3D3"/>
                      </a:solidFill>
                      <a:prstDash val="solid"/>
                    </a:lnL>
                    <a:solidFill>
                      <a:srgbClr val="7E7E7E"/>
                    </a:solidFill>
                  </a:tcPr>
                </a:tc>
              </a:tr>
              <a:tr h="907947">
                <a:tc rowSpan="10">
                  <a:txBody>
                    <a:bodyPr/>
                    <a:lstStyle/>
                    <a:p>
                      <a:pPr/>
                    </a:p>
                  </a:txBody>
                  <a:tcPr marL="0" marR="0" marB="0" marT="0">
                    <a:lnR w="9144">
                      <a:solidFill>
                        <a:srgbClr val="D3D3D3"/>
                      </a:solidFill>
                      <a:prstDash val="solid"/>
                    </a:lnR>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5"/>
                        </a:spcBef>
                      </a:pPr>
                      <a:endParaRPr sz="900">
                        <a:latin typeface="Times New Roman"/>
                        <a:cs typeface="Times New Roman"/>
                      </a:endParaRPr>
                    </a:p>
                    <a:p>
                      <a:pPr algn="r" marR="46355">
                        <a:lnSpc>
                          <a:spcPct val="100000"/>
                        </a:lnSpc>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5"/>
                        </a:spcBef>
                      </a:pPr>
                      <a:endParaRPr sz="900">
                        <a:latin typeface="Times New Roman"/>
                        <a:cs typeface="Times New Roman"/>
                      </a:endParaRPr>
                    </a:p>
                    <a:p>
                      <a:pPr marL="53975">
                        <a:lnSpc>
                          <a:spcPct val="100000"/>
                        </a:lnSpc>
                      </a:pPr>
                      <a:r>
                        <a:rPr dirty="0" sz="1200" spc="-5" b="1" i="1">
                          <a:solidFill>
                            <a:srgbClr val="4F555F"/>
                          </a:solidFill>
                          <a:latin typeface="微软雅黑"/>
                          <a:cs typeface="微软雅黑"/>
                        </a:rPr>
                        <a:t>公司介绍：</a:t>
                      </a:r>
                      <a:r>
                        <a:rPr dirty="0" sz="1200" spc="-5">
                          <a:solidFill>
                            <a:srgbClr val="4F555F"/>
                          </a:solidFill>
                          <a:latin typeface="微软雅黑"/>
                          <a:cs typeface="微软雅黑"/>
                        </a:rPr>
                        <a:t>排列科技成立于</a:t>
                      </a:r>
                      <a:r>
                        <a:rPr dirty="0" sz="1200" spc="-5">
                          <a:solidFill>
                            <a:srgbClr val="4F555F"/>
                          </a:solidFill>
                          <a:latin typeface="Arial"/>
                          <a:cs typeface="Arial"/>
                        </a:rPr>
                        <a:t>2016</a:t>
                      </a:r>
                      <a:r>
                        <a:rPr dirty="0" sz="1200" spc="-5">
                          <a:solidFill>
                            <a:srgbClr val="4F555F"/>
                          </a:solidFill>
                          <a:latin typeface="微软雅黑"/>
                          <a:cs typeface="微软雅黑"/>
                        </a:rPr>
                        <a:t>年</a:t>
                      </a:r>
                      <a:r>
                        <a:rPr dirty="0" sz="1200" spc="-5">
                          <a:solidFill>
                            <a:srgbClr val="4F555F"/>
                          </a:solidFill>
                          <a:latin typeface="Arial"/>
                          <a:cs typeface="Arial"/>
                        </a:rPr>
                        <a:t>6</a:t>
                      </a:r>
                      <a:r>
                        <a:rPr dirty="0" sz="1200" spc="-5">
                          <a:solidFill>
                            <a:srgbClr val="4F555F"/>
                          </a:solidFill>
                          <a:latin typeface="微软雅黑"/>
                          <a:cs typeface="微软雅黑"/>
                        </a:rPr>
                        <a:t>月，专注于大</a:t>
                      </a:r>
                      <a:endParaRPr sz="1200">
                        <a:latin typeface="微软雅黑"/>
                        <a:cs typeface="微软雅黑"/>
                      </a:endParaRPr>
                    </a:p>
                  </a:txBody>
                  <a:tcPr marL="0" marR="0" marB="0" marT="0">
                    <a:lnR w="9144">
                      <a:solidFill>
                        <a:srgbClr val="D3D3D3"/>
                      </a:solidFill>
                      <a:prstDash val="solid"/>
                    </a:lnR>
                    <a:solidFill>
                      <a:srgbClr val="F9F9F9"/>
                    </a:solidFill>
                  </a:tcPr>
                </a:tc>
                <a:tc rowSpan="10">
                  <a:txBody>
                    <a:bodyPr/>
                    <a:lstStyle/>
                    <a:p>
                      <a:pPr/>
                      <a:endParaRPr sz="1200">
                        <a:latin typeface="微软雅黑"/>
                        <a:cs typeface="微软雅黑"/>
                      </a:endParaRPr>
                    </a:p>
                  </a:txBody>
                  <a:tcPr marL="0" marR="0" marB="0" marT="0">
                    <a:lnL w="9144">
                      <a:solidFill>
                        <a:srgbClr val="D3D3D3"/>
                      </a:solidFill>
                      <a:prstDash val="solid"/>
                    </a:lnL>
                  </a:tcPr>
                </a:tc>
              </a:tr>
              <a:tr h="311888">
                <a:tc vMerge="1">
                  <a:txBody>
                    <a:bodyPr/>
                    <a:lstStyle/>
                    <a:p>
                      <a:pPr/>
                    </a:p>
                  </a:txBody>
                  <a:tcPr marL="0" marR="0" marB="0" marT="0">
                    <a:lnR w="9144">
                      <a:solidFill>
                        <a:srgbClr val="D3D3D3"/>
                      </a:solidFill>
                      <a:prstDash val="solid"/>
                    </a:lnR>
                  </a:tcPr>
                </a:tc>
                <a:tc>
                  <a:txBody>
                    <a:bodyPr/>
                    <a:lstStyle/>
                    <a:p>
                      <a:pPr/>
                      <a:endParaRPr sz="1200">
                        <a:latin typeface="微软雅黑"/>
                        <a:cs typeface="微软雅黑"/>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240"/>
                        </a:spcBef>
                      </a:pPr>
                      <a:r>
                        <a:rPr dirty="0" sz="1200">
                          <a:solidFill>
                            <a:srgbClr val="4F555F"/>
                          </a:solidFill>
                          <a:latin typeface="微软雅黑"/>
                          <a:cs typeface="微软雅黑"/>
                        </a:rPr>
                        <a:t>数据风险控制与管理，目前已完成两轮融资</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50519">
                <a:tc vMerge="1">
                  <a:txBody>
                    <a:bodyPr/>
                    <a:lstStyle/>
                    <a:p>
                      <a:pPr/>
                    </a:p>
                  </a:txBody>
                  <a:tcPr marL="0" marR="0" marB="0" marT="0">
                    <a:lnR w="9144">
                      <a:solidFill>
                        <a:srgbClr val="D3D3D3"/>
                      </a:solidFill>
                      <a:prstDash val="solid"/>
                    </a:lnR>
                  </a:tcPr>
                </a:tc>
                <a:tc>
                  <a:txBody>
                    <a:bodyPr/>
                    <a:lstStyle/>
                    <a:p>
                      <a:pPr algn="r" marR="46355">
                        <a:lnSpc>
                          <a:spcPct val="100000"/>
                        </a:lnSpc>
                        <a:spcBef>
                          <a:spcPts val="545"/>
                        </a:spcBef>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545"/>
                        </a:spcBef>
                      </a:pPr>
                      <a:r>
                        <a:rPr dirty="0" sz="1200" spc="-5" b="1" i="1">
                          <a:solidFill>
                            <a:srgbClr val="4F555F"/>
                          </a:solidFill>
                          <a:latin typeface="微软雅黑"/>
                          <a:cs typeface="微软雅黑"/>
                        </a:rPr>
                        <a:t>公司定位：</a:t>
                      </a:r>
                      <a:r>
                        <a:rPr dirty="0" sz="1200" spc="-5">
                          <a:solidFill>
                            <a:srgbClr val="4F555F"/>
                          </a:solidFill>
                          <a:latin typeface="微软雅黑"/>
                          <a:cs typeface="微软雅黑"/>
                        </a:rPr>
                        <a:t>中国金融数智专家</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47">
                <a:tc vMerge="1">
                  <a:txBody>
                    <a:bodyPr/>
                    <a:lstStyle/>
                    <a:p>
                      <a:pPr/>
                    </a:p>
                  </a:txBody>
                  <a:tcPr marL="0" marR="0" marB="0" marT="0">
                    <a:lnR w="9144">
                      <a:solidFill>
                        <a:srgbClr val="D3D3D3"/>
                      </a:solidFill>
                      <a:prstDash val="solid"/>
                    </a:lnR>
                  </a:tcPr>
                </a:tc>
                <a:tc>
                  <a:txBody>
                    <a:bodyPr/>
                    <a:lstStyle/>
                    <a:p>
                      <a:pPr algn="r" marR="46355">
                        <a:lnSpc>
                          <a:spcPct val="100000"/>
                        </a:lnSpc>
                        <a:spcBef>
                          <a:spcPts val="545"/>
                        </a:spcBef>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545"/>
                        </a:spcBef>
                      </a:pPr>
                      <a:r>
                        <a:rPr dirty="0" sz="1200" spc="-5" b="1" i="1">
                          <a:solidFill>
                            <a:srgbClr val="4F555F"/>
                          </a:solidFill>
                          <a:latin typeface="微软雅黑"/>
                          <a:cs typeface="微软雅黑"/>
                        </a:rPr>
                        <a:t>核心产品：</a:t>
                      </a:r>
                      <a:r>
                        <a:rPr dirty="0" sz="1200" spc="-5">
                          <a:solidFill>
                            <a:srgbClr val="4F555F"/>
                          </a:solidFill>
                          <a:latin typeface="微软雅黑"/>
                          <a:cs typeface="微软雅黑"/>
                        </a:rPr>
                        <a:t>金融大数据平台（智方合）、智能模型</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74447">
                <a:tc vMerge="1">
                  <a:txBody>
                    <a:bodyPr/>
                    <a:lstStyle/>
                    <a:p>
                      <a:pPr/>
                    </a:p>
                  </a:txBody>
                  <a:tcPr marL="0" marR="0" marB="0" marT="0">
                    <a:lnR w="9144">
                      <a:solidFill>
                        <a:srgbClr val="D3D3D3"/>
                      </a:solidFill>
                      <a:prstDash val="solid"/>
                    </a:lnR>
                  </a:tcPr>
                </a:tc>
                <a:tc>
                  <a:txBody>
                    <a:bodyPr/>
                    <a:lstStyle/>
                    <a:p>
                      <a:pPr/>
                      <a:endParaRPr sz="1200">
                        <a:latin typeface="微软雅黑"/>
                        <a:cs typeface="微软雅黑"/>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240"/>
                        </a:spcBef>
                      </a:pPr>
                      <a:r>
                        <a:rPr dirty="0" sz="1200">
                          <a:solidFill>
                            <a:srgbClr val="4F555F"/>
                          </a:solidFill>
                          <a:latin typeface="微软雅黑"/>
                          <a:cs typeface="微软雅黑"/>
                        </a:rPr>
                        <a:t>服务（智方盘）、精准营销获客（智方达）、全流</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919">
                <a:tc vMerge="1">
                  <a:txBody>
                    <a:bodyPr/>
                    <a:lstStyle/>
                    <a:p>
                      <a:pPr/>
                    </a:p>
                  </a:txBody>
                  <a:tcPr marL="0" marR="0" marB="0" marT="0">
                    <a:lnR w="9144">
                      <a:solidFill>
                        <a:srgbClr val="D3D3D3"/>
                      </a:solidFill>
                      <a:prstDash val="solid"/>
                    </a:lnR>
                  </a:tcPr>
                </a:tc>
                <a:tc>
                  <a:txBody>
                    <a:bodyPr/>
                    <a:lstStyle/>
                    <a:p>
                      <a:pPr/>
                      <a:endParaRPr sz="1200">
                        <a:latin typeface="微软雅黑"/>
                        <a:cs typeface="微软雅黑"/>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240"/>
                        </a:spcBef>
                      </a:pPr>
                      <a:r>
                        <a:rPr dirty="0" sz="1200">
                          <a:solidFill>
                            <a:srgbClr val="4F555F"/>
                          </a:solidFill>
                          <a:latin typeface="微软雅黑"/>
                          <a:cs typeface="微软雅黑"/>
                        </a:rPr>
                        <a:t>程信贷风控（智方安）四大产品体系</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50520">
                <a:tc vMerge="1">
                  <a:txBody>
                    <a:bodyPr/>
                    <a:lstStyle/>
                    <a:p>
                      <a:pPr/>
                    </a:p>
                  </a:txBody>
                  <a:tcPr marL="0" marR="0" marB="0" marT="0">
                    <a:lnR w="9144">
                      <a:solidFill>
                        <a:srgbClr val="D3D3D3"/>
                      </a:solidFill>
                      <a:prstDash val="solid"/>
                    </a:lnR>
                  </a:tcPr>
                </a:tc>
                <a:tc>
                  <a:txBody>
                    <a:bodyPr/>
                    <a:lstStyle/>
                    <a:p>
                      <a:pPr algn="r" marR="46355">
                        <a:lnSpc>
                          <a:spcPct val="100000"/>
                        </a:lnSpc>
                        <a:spcBef>
                          <a:spcPts val="545"/>
                        </a:spcBef>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545"/>
                        </a:spcBef>
                      </a:pPr>
                      <a:r>
                        <a:rPr dirty="0" sz="1200" spc="-5" b="1" i="1">
                          <a:solidFill>
                            <a:srgbClr val="4F555F"/>
                          </a:solidFill>
                          <a:latin typeface="微软雅黑"/>
                          <a:cs typeface="微软雅黑"/>
                        </a:rPr>
                        <a:t>专攻领域</a:t>
                      </a:r>
                      <a:r>
                        <a:rPr dirty="0" sz="1200" spc="-5">
                          <a:solidFill>
                            <a:srgbClr val="4F555F"/>
                          </a:solidFill>
                          <a:latin typeface="微软雅黑"/>
                          <a:cs typeface="微软雅黑"/>
                        </a:rPr>
                        <a:t>：中小银行普惠金融</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50519">
                <a:tc vMerge="1">
                  <a:txBody>
                    <a:bodyPr/>
                    <a:lstStyle/>
                    <a:p>
                      <a:pPr/>
                    </a:p>
                  </a:txBody>
                  <a:tcPr marL="0" marR="0" marB="0" marT="0">
                    <a:lnR w="9144">
                      <a:solidFill>
                        <a:srgbClr val="D3D3D3"/>
                      </a:solidFill>
                      <a:prstDash val="solid"/>
                    </a:lnR>
                  </a:tcPr>
                </a:tc>
                <a:tc>
                  <a:txBody>
                    <a:bodyPr/>
                    <a:lstStyle/>
                    <a:p>
                      <a:pPr algn="r" marR="46355">
                        <a:lnSpc>
                          <a:spcPct val="100000"/>
                        </a:lnSpc>
                        <a:spcBef>
                          <a:spcPts val="545"/>
                        </a:spcBef>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545"/>
                        </a:spcBef>
                      </a:pPr>
                      <a:r>
                        <a:rPr dirty="0" sz="1200" spc="-5" b="1" i="1">
                          <a:solidFill>
                            <a:srgbClr val="4F555F"/>
                          </a:solidFill>
                          <a:latin typeface="微软雅黑"/>
                          <a:cs typeface="微软雅黑"/>
                        </a:rPr>
                        <a:t>应用行业：</a:t>
                      </a:r>
                      <a:r>
                        <a:rPr dirty="0" sz="1200" spc="-5">
                          <a:solidFill>
                            <a:srgbClr val="4F555F"/>
                          </a:solidFill>
                          <a:latin typeface="微软雅黑"/>
                          <a:cs typeface="微软雅黑"/>
                        </a:rPr>
                        <a:t>银行、消费金融、信贷、保险</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238">
                <a:tc vMerge="1">
                  <a:txBody>
                    <a:bodyPr/>
                    <a:lstStyle/>
                    <a:p>
                      <a:pPr/>
                    </a:p>
                  </a:txBody>
                  <a:tcPr marL="0" marR="0" marB="0" marT="0">
                    <a:lnR w="9144">
                      <a:solidFill>
                        <a:srgbClr val="D3D3D3"/>
                      </a:solidFill>
                      <a:prstDash val="solid"/>
                    </a:lnR>
                  </a:tcPr>
                </a:tc>
                <a:tc>
                  <a:txBody>
                    <a:bodyPr/>
                    <a:lstStyle/>
                    <a:p>
                      <a:pPr algn="r" marR="46355">
                        <a:lnSpc>
                          <a:spcPct val="100000"/>
                        </a:lnSpc>
                        <a:spcBef>
                          <a:spcPts val="545"/>
                        </a:spcBef>
                      </a:pPr>
                      <a:r>
                        <a:rPr dirty="0" sz="1200">
                          <a:solidFill>
                            <a:srgbClr val="4F555F"/>
                          </a:solidFill>
                          <a:latin typeface="Arial Unicode MS"/>
                          <a:cs typeface="Arial Unicode MS"/>
                        </a:rPr>
                        <a:t>✓</a:t>
                      </a:r>
                      <a:endParaRPr sz="1200">
                        <a:latin typeface="Arial Unicode MS"/>
                        <a:cs typeface="Arial Unicode MS"/>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545"/>
                        </a:spcBef>
                      </a:pPr>
                      <a:r>
                        <a:rPr dirty="0" sz="1200" spc="-5" b="1" i="1">
                          <a:solidFill>
                            <a:srgbClr val="4F555F"/>
                          </a:solidFill>
                          <a:latin typeface="微软雅黑"/>
                          <a:cs typeface="微软雅黑"/>
                        </a:rPr>
                        <a:t>合作伙伴：</a:t>
                      </a:r>
                      <a:r>
                        <a:rPr dirty="0" sz="1200" spc="-5">
                          <a:solidFill>
                            <a:srgbClr val="4F555F"/>
                          </a:solidFill>
                          <a:latin typeface="微软雅黑"/>
                          <a:cs typeface="微软雅黑"/>
                        </a:rPr>
                        <a:t>中信银行、德清农商银行、黄岩农商银</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45762">
                <a:tc vMerge="1">
                  <a:txBody>
                    <a:bodyPr/>
                    <a:lstStyle/>
                    <a:p>
                      <a:pPr/>
                    </a:p>
                  </a:txBody>
                  <a:tcPr marL="0" marR="0" marB="0" marT="0">
                    <a:lnR w="9144">
                      <a:solidFill>
                        <a:srgbClr val="D3D3D3"/>
                      </a:solidFill>
                      <a:prstDash val="solid"/>
                    </a:lnR>
                  </a:tcPr>
                </a:tc>
                <a:tc>
                  <a:txBody>
                    <a:bodyPr/>
                    <a:lstStyle/>
                    <a:p>
                      <a:pPr/>
                      <a:endParaRPr sz="1200">
                        <a:latin typeface="微软雅黑"/>
                        <a:cs typeface="微软雅黑"/>
                      </a:endParaRPr>
                    </a:p>
                  </a:txBody>
                  <a:tcPr marL="0" marR="0" marB="0" marT="0">
                    <a:lnL w="9144">
                      <a:solidFill>
                        <a:srgbClr val="D3D3D3"/>
                      </a:solidFill>
                      <a:prstDash val="solid"/>
                    </a:lnL>
                    <a:solidFill>
                      <a:srgbClr val="F9F9F9"/>
                    </a:solidFill>
                  </a:tcPr>
                </a:tc>
                <a:tc>
                  <a:txBody>
                    <a:bodyPr/>
                    <a:lstStyle/>
                    <a:p>
                      <a:pPr marL="53975">
                        <a:lnSpc>
                          <a:spcPct val="100000"/>
                        </a:lnSpc>
                        <a:spcBef>
                          <a:spcPts val="240"/>
                        </a:spcBef>
                      </a:pPr>
                      <a:r>
                        <a:rPr dirty="0" sz="1200">
                          <a:solidFill>
                            <a:srgbClr val="4F555F"/>
                          </a:solidFill>
                          <a:latin typeface="微软雅黑"/>
                          <a:cs typeface="微软雅黑"/>
                        </a:rPr>
                        <a:t>行、常熟农商银行、杭州市民卡等</a:t>
                      </a:r>
                      <a:endParaRPr sz="1200">
                        <a:latin typeface="微软雅黑"/>
                        <a:cs typeface="微软雅黑"/>
                      </a:endParaRPr>
                    </a:p>
                  </a:txBody>
                  <a:tcPr marL="0" marR="0" marB="0" marT="0">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149351">
                <a:tc>
                  <a:txBody>
                    <a:bodyPr/>
                    <a:lstStyle/>
                    <a:p>
                      <a:pPr/>
                      <a:endParaRPr sz="1200">
                        <a:latin typeface="微软雅黑"/>
                        <a:cs typeface="微软雅黑"/>
                      </a:endParaRPr>
                    </a:p>
                  </a:txBody>
                  <a:tcPr marL="0" marR="0" marB="0" marT="0">
                    <a:lnR w="9144">
                      <a:solidFill>
                        <a:srgbClr val="D3D3D3"/>
                      </a:solidFill>
                      <a:prstDash val="solid"/>
                    </a:lnR>
                    <a:solidFill>
                      <a:srgbClr val="7E7E7E"/>
                    </a:solidFill>
                  </a:tcPr>
                </a:tc>
                <a:tc gridSpan="2">
                  <a:txBody>
                    <a:bodyPr/>
                    <a:lstStyle/>
                    <a:p>
                      <a:pP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hMerge="1">
                  <a:txBody>
                    <a:bodyPr/>
                    <a:lstStyle/>
                    <a:p>
                      <a:pPr/>
                    </a:p>
                  </a:txBody>
                  <a:tcPr marL="0" marR="0" marB="0" marT="0"/>
                </a:tc>
                <a:tc>
                  <a:txBody>
                    <a:bodyPr/>
                    <a:lstStyle/>
                    <a:p>
                      <a:pPr/>
                      <a:endParaRPr sz="1200">
                        <a:latin typeface="微软雅黑"/>
                        <a:cs typeface="微软雅黑"/>
                      </a:endParaRPr>
                    </a:p>
                  </a:txBody>
                  <a:tcPr marL="0" marR="0" marB="0" marT="0">
                    <a:lnL w="9144">
                      <a:solidFill>
                        <a:srgbClr val="D3D3D3"/>
                      </a:solidFill>
                      <a:prstDash val="solid"/>
                    </a:lnL>
                    <a:solidFill>
                      <a:srgbClr val="7E7E7E"/>
                    </a:solidFill>
                  </a:tcPr>
                </a:tc>
              </a:tr>
            </a:tbl>
          </a:graphicData>
        </a:graphic>
      </p:graphicFrame>
      <p:sp>
        <p:nvSpPr>
          <p:cNvPr id="7" name="object 7"/>
          <p:cNvSpPr/>
          <p:nvPr/>
        </p:nvSpPr>
        <p:spPr>
          <a:xfrm>
            <a:off x="1664207" y="1450847"/>
            <a:ext cx="1152144" cy="542543"/>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4573523" y="2740151"/>
            <a:ext cx="7082028" cy="1729739"/>
          </a:xfrm>
          <a:prstGeom prst="rect">
            <a:avLst/>
          </a:prstGeom>
          <a:blipFill>
            <a:blip r:embed="rId4" cstate="print"/>
            <a:stretch>
              <a:fillRect/>
            </a:stretch>
          </a:blipFill>
        </p:spPr>
        <p:txBody>
          <a:bodyPr wrap="square" lIns="0" tIns="0" rIns="0" bIns="0" rtlCol="0"/>
          <a:lstStyle/>
          <a:p/>
        </p:txBody>
      </p:sp>
      <p:sp>
        <p:nvSpPr>
          <p:cNvPr id="9" name="object 9"/>
          <p:cNvSpPr txBox="1"/>
          <p:nvPr/>
        </p:nvSpPr>
        <p:spPr>
          <a:xfrm>
            <a:off x="4732146" y="1167637"/>
            <a:ext cx="6904355" cy="1962150"/>
          </a:xfrm>
          <a:prstGeom prst="rect">
            <a:avLst/>
          </a:prstGeom>
        </p:spPr>
        <p:txBody>
          <a:bodyPr wrap="square" lIns="0" tIns="0" rIns="0" bIns="0" rtlCol="0" vert="horz">
            <a:spAutoFit/>
          </a:bodyPr>
          <a:lstStyle/>
          <a:p>
            <a:pPr algn="just" marL="299085" marR="5080" indent="-287020">
              <a:lnSpc>
                <a:spcPct val="150000"/>
              </a:lnSpc>
            </a:pPr>
            <a:r>
              <a:rPr dirty="0" sz="1400" spc="545">
                <a:solidFill>
                  <a:srgbClr val="1D9FD1"/>
                </a:solidFill>
                <a:latin typeface="Arial Unicode MS"/>
                <a:cs typeface="Arial Unicode MS"/>
              </a:rPr>
              <a:t>◆</a:t>
            </a:r>
            <a:r>
              <a:rPr dirty="0" sz="1400" spc="425">
                <a:solidFill>
                  <a:srgbClr val="1D9FD1"/>
                </a:solidFill>
                <a:latin typeface="Arial Unicode MS"/>
                <a:cs typeface="Arial Unicode MS"/>
              </a:rPr>
              <a:t> </a:t>
            </a:r>
            <a:r>
              <a:rPr dirty="0" sz="1400">
                <a:solidFill>
                  <a:srgbClr val="4F555F"/>
                </a:solidFill>
                <a:latin typeface="微软雅黑"/>
                <a:cs typeface="微软雅黑"/>
              </a:rPr>
              <a:t>排列科技凭借不断更新的大数据极速处理、智能建模和决策引擎等核心技术，融合成  金融大数据平台、智能模型服务、精准营销获客、全流程信贷风控等产品，从成本、  效率和准确性上帮助金融机构优化风险控制流程，为商业银行提供从大数据平台、数  据治理模型等基础设施到营销获客、信贷风控等解决方案，为开放银行建设提供全栈  技术服务支持。</a:t>
            </a:r>
            <a:endParaRPr sz="1400">
              <a:latin typeface="微软雅黑"/>
              <a:cs typeface="微软雅黑"/>
            </a:endParaRPr>
          </a:p>
          <a:p>
            <a:pPr algn="ctr" marR="378460">
              <a:lnSpc>
                <a:spcPct val="100000"/>
              </a:lnSpc>
              <a:spcBef>
                <a:spcPts val="944"/>
              </a:spcBef>
            </a:pPr>
            <a:r>
              <a:rPr dirty="0" sz="1500" b="1" i="1">
                <a:solidFill>
                  <a:srgbClr val="F9F9F9"/>
                </a:solidFill>
                <a:latin typeface="微软雅黑"/>
                <a:cs typeface="微软雅黑"/>
              </a:rPr>
              <a:t>排列科技四大产品体系</a:t>
            </a:r>
            <a:endParaRPr sz="1500">
              <a:latin typeface="微软雅黑"/>
              <a:cs typeface="微软雅黑"/>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30</a:t>
            </a:fld>
          </a:p>
        </p:txBody>
      </p:sp>
      <p:sp>
        <p:nvSpPr>
          <p:cNvPr id="12" name="object 1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graphicFrame>
        <p:nvGraphicFramePr>
          <p:cNvPr id="10" name="object 10"/>
          <p:cNvGraphicFramePr>
            <a:graphicFrameLocks noGrp="1"/>
          </p:cNvGraphicFramePr>
          <p:nvPr/>
        </p:nvGraphicFramePr>
        <p:xfrm>
          <a:off x="4568952" y="4105142"/>
          <a:ext cx="7091680" cy="2149475"/>
        </p:xfrm>
        <a:graphic>
          <a:graphicData uri="http://schemas.openxmlformats.org/drawingml/2006/table">
            <a:tbl>
              <a:tblPr firstRow="1" bandRow="1">
                <a:tableStyleId>{2D5ABB26-0587-4C30-8999-92F81FD0307C}</a:tableStyleId>
              </a:tblPr>
              <a:tblGrid>
                <a:gridCol w="1642872"/>
                <a:gridCol w="169163"/>
                <a:gridCol w="1644395"/>
                <a:gridCol w="169164"/>
                <a:gridCol w="1642872"/>
                <a:gridCol w="170687"/>
                <a:gridCol w="1642872"/>
              </a:tblGrid>
              <a:tr h="401325">
                <a:tc>
                  <a:txBody>
                    <a:bodyPr/>
                    <a:lstStyle/>
                    <a:p>
                      <a:pPr algn="ctr">
                        <a:lnSpc>
                          <a:spcPts val="1200"/>
                        </a:lnSpc>
                      </a:pPr>
                      <a:r>
                        <a:rPr dirty="0" sz="1200">
                          <a:solidFill>
                            <a:srgbClr val="F9F9F9"/>
                          </a:solidFill>
                          <a:latin typeface="微软雅黑"/>
                          <a:cs typeface="微软雅黑"/>
                        </a:rPr>
                        <a:t>智方合</a:t>
                      </a:r>
                      <a:endParaRPr sz="1200">
                        <a:latin typeface="微软雅黑"/>
                        <a:cs typeface="微软雅黑"/>
                      </a:endParaRPr>
                    </a:p>
                    <a:p>
                      <a:pPr algn="ctr">
                        <a:lnSpc>
                          <a:spcPct val="100000"/>
                        </a:lnSpc>
                        <a:spcBef>
                          <a:spcPts val="285"/>
                        </a:spcBef>
                      </a:pPr>
                      <a:r>
                        <a:rPr dirty="0" sz="1200">
                          <a:solidFill>
                            <a:srgbClr val="F9F9F9"/>
                          </a:solidFill>
                          <a:latin typeface="微软雅黑"/>
                          <a:cs typeface="微软雅黑"/>
                        </a:rPr>
                        <a:t>金融大数据平台</a:t>
                      </a:r>
                      <a:endParaRPr sz="1200">
                        <a:latin typeface="微软雅黑"/>
                        <a:cs typeface="微软雅黑"/>
                      </a:endParaRPr>
                    </a:p>
                  </a:txBody>
                  <a:tcPr marL="0" marR="0" marB="0" marT="0">
                    <a:lnB w="9143">
                      <a:solidFill>
                        <a:srgbClr val="ECECEC"/>
                      </a:solidFill>
                      <a:prstDash val="solid"/>
                    </a:lnB>
                  </a:tcPr>
                </a:tc>
                <a:tc>
                  <a:txBody>
                    <a:bodyPr/>
                    <a:lstStyle/>
                    <a:p>
                      <a:pPr/>
                      <a:endParaRPr sz="1200">
                        <a:latin typeface="微软雅黑"/>
                        <a:cs typeface="微软雅黑"/>
                      </a:endParaRPr>
                    </a:p>
                  </a:txBody>
                  <a:tcPr marL="0" marR="0" marB="0" marT="0"/>
                </a:tc>
                <a:tc>
                  <a:txBody>
                    <a:bodyPr/>
                    <a:lstStyle/>
                    <a:p>
                      <a:pPr algn="ctr" marL="635">
                        <a:lnSpc>
                          <a:spcPts val="1200"/>
                        </a:lnSpc>
                      </a:pPr>
                      <a:r>
                        <a:rPr dirty="0" sz="1200">
                          <a:solidFill>
                            <a:srgbClr val="F9F9F9"/>
                          </a:solidFill>
                          <a:latin typeface="微软雅黑"/>
                          <a:cs typeface="微软雅黑"/>
                        </a:rPr>
                        <a:t>智方盘</a:t>
                      </a:r>
                      <a:endParaRPr sz="1200">
                        <a:latin typeface="微软雅黑"/>
                        <a:cs typeface="微软雅黑"/>
                      </a:endParaRPr>
                    </a:p>
                    <a:p>
                      <a:pPr algn="ctr" marL="635">
                        <a:lnSpc>
                          <a:spcPct val="100000"/>
                        </a:lnSpc>
                        <a:spcBef>
                          <a:spcPts val="285"/>
                        </a:spcBef>
                      </a:pPr>
                      <a:r>
                        <a:rPr dirty="0" sz="1200">
                          <a:solidFill>
                            <a:srgbClr val="F9F9F9"/>
                          </a:solidFill>
                          <a:latin typeface="微软雅黑"/>
                          <a:cs typeface="微软雅黑"/>
                        </a:rPr>
                        <a:t>智能模型服务</a:t>
                      </a:r>
                      <a:endParaRPr sz="1200">
                        <a:latin typeface="微软雅黑"/>
                        <a:cs typeface="微软雅黑"/>
                      </a:endParaRPr>
                    </a:p>
                  </a:txBody>
                  <a:tcPr marL="0" marR="0" marB="0" marT="0">
                    <a:lnB w="9144">
                      <a:solidFill>
                        <a:srgbClr val="ECECEC"/>
                      </a:solidFill>
                      <a:prstDash val="solid"/>
                    </a:lnB>
                  </a:tcPr>
                </a:tc>
                <a:tc>
                  <a:txBody>
                    <a:bodyPr/>
                    <a:lstStyle/>
                    <a:p>
                      <a:pPr/>
                      <a:endParaRPr sz="1200">
                        <a:latin typeface="微软雅黑"/>
                        <a:cs typeface="微软雅黑"/>
                      </a:endParaRPr>
                    </a:p>
                  </a:txBody>
                  <a:tcPr marL="0" marR="0" marB="0" marT="0"/>
                </a:tc>
                <a:tc>
                  <a:txBody>
                    <a:bodyPr/>
                    <a:lstStyle/>
                    <a:p>
                      <a:pPr algn="ctr" marL="2540">
                        <a:lnSpc>
                          <a:spcPts val="1200"/>
                        </a:lnSpc>
                      </a:pPr>
                      <a:r>
                        <a:rPr dirty="0" sz="1200">
                          <a:solidFill>
                            <a:srgbClr val="F9F9F9"/>
                          </a:solidFill>
                          <a:latin typeface="微软雅黑"/>
                          <a:cs typeface="微软雅黑"/>
                        </a:rPr>
                        <a:t>智方达</a:t>
                      </a:r>
                      <a:endParaRPr sz="1200">
                        <a:latin typeface="微软雅黑"/>
                        <a:cs typeface="微软雅黑"/>
                      </a:endParaRPr>
                    </a:p>
                    <a:p>
                      <a:pPr algn="ctr" marL="2540">
                        <a:lnSpc>
                          <a:spcPct val="100000"/>
                        </a:lnSpc>
                        <a:spcBef>
                          <a:spcPts val="285"/>
                        </a:spcBef>
                      </a:pPr>
                      <a:r>
                        <a:rPr dirty="0" sz="1200">
                          <a:solidFill>
                            <a:srgbClr val="F9F9F9"/>
                          </a:solidFill>
                          <a:latin typeface="微软雅黑"/>
                          <a:cs typeface="微软雅黑"/>
                        </a:rPr>
                        <a:t>精准营销获客</a:t>
                      </a:r>
                      <a:endParaRPr sz="1200">
                        <a:latin typeface="微软雅黑"/>
                        <a:cs typeface="微软雅黑"/>
                      </a:endParaRPr>
                    </a:p>
                  </a:txBody>
                  <a:tcPr marL="0" marR="0" marB="0" marT="0">
                    <a:lnB w="9143">
                      <a:solidFill>
                        <a:srgbClr val="ECECEC"/>
                      </a:solidFill>
                      <a:prstDash val="solid"/>
                    </a:lnB>
                  </a:tcPr>
                </a:tc>
                <a:tc>
                  <a:txBody>
                    <a:bodyPr/>
                    <a:lstStyle/>
                    <a:p>
                      <a:pPr/>
                      <a:endParaRPr sz="1200">
                        <a:latin typeface="微软雅黑"/>
                        <a:cs typeface="微软雅黑"/>
                      </a:endParaRPr>
                    </a:p>
                  </a:txBody>
                  <a:tcPr marL="0" marR="0" marB="0" marT="0"/>
                </a:tc>
                <a:tc>
                  <a:txBody>
                    <a:bodyPr/>
                    <a:lstStyle/>
                    <a:p>
                      <a:pPr algn="ctr" marL="1270">
                        <a:lnSpc>
                          <a:spcPts val="1200"/>
                        </a:lnSpc>
                      </a:pPr>
                      <a:r>
                        <a:rPr dirty="0" sz="1200">
                          <a:solidFill>
                            <a:srgbClr val="F9F9F9"/>
                          </a:solidFill>
                          <a:latin typeface="微软雅黑"/>
                          <a:cs typeface="微软雅黑"/>
                        </a:rPr>
                        <a:t>智方安</a:t>
                      </a:r>
                      <a:endParaRPr sz="1200">
                        <a:latin typeface="微软雅黑"/>
                        <a:cs typeface="微软雅黑"/>
                      </a:endParaRPr>
                    </a:p>
                    <a:p>
                      <a:pPr algn="ctr" marL="1270">
                        <a:lnSpc>
                          <a:spcPct val="100000"/>
                        </a:lnSpc>
                        <a:spcBef>
                          <a:spcPts val="285"/>
                        </a:spcBef>
                      </a:pPr>
                      <a:r>
                        <a:rPr dirty="0" sz="1200">
                          <a:solidFill>
                            <a:srgbClr val="F9F9F9"/>
                          </a:solidFill>
                          <a:latin typeface="微软雅黑"/>
                          <a:cs typeface="微软雅黑"/>
                        </a:rPr>
                        <a:t>全流程信贷风控</a:t>
                      </a:r>
                      <a:endParaRPr sz="1200">
                        <a:latin typeface="微软雅黑"/>
                        <a:cs typeface="微软雅黑"/>
                      </a:endParaRPr>
                    </a:p>
                  </a:txBody>
                  <a:tcPr marL="0" marR="0" marB="0" marT="0">
                    <a:lnB w="9143">
                      <a:solidFill>
                        <a:srgbClr val="ECECEC"/>
                      </a:solidFill>
                      <a:prstDash val="solid"/>
                    </a:lnB>
                  </a:tcPr>
                </a:tc>
              </a:tr>
              <a:tr h="468807">
                <a:tc>
                  <a:txBody>
                    <a:bodyPr/>
                    <a:lstStyle/>
                    <a:p>
                      <a:pPr marL="86360">
                        <a:lnSpc>
                          <a:spcPct val="100000"/>
                        </a:lnSpc>
                        <a:spcBef>
                          <a:spcPts val="680"/>
                        </a:spcBef>
                      </a:pPr>
                      <a:r>
                        <a:rPr dirty="0" sz="1000" spc="-135">
                          <a:solidFill>
                            <a:srgbClr val="4F5560"/>
                          </a:solidFill>
                          <a:latin typeface="Arial Unicode MS"/>
                          <a:cs typeface="Arial Unicode MS"/>
                        </a:rPr>
                        <a:t>➢  </a:t>
                      </a:r>
                      <a:r>
                        <a:rPr dirty="0" sz="1000" spc="-105">
                          <a:solidFill>
                            <a:srgbClr val="4F5560"/>
                          </a:solidFill>
                          <a:latin typeface="Arial Unicode MS"/>
                          <a:cs typeface="Arial Unicode MS"/>
                        </a:rPr>
                        <a:t> </a:t>
                      </a:r>
                      <a:r>
                        <a:rPr dirty="0" sz="1000" spc="10">
                          <a:solidFill>
                            <a:srgbClr val="4F5560"/>
                          </a:solidFill>
                          <a:latin typeface="微软雅黑"/>
                          <a:cs typeface="微软雅黑"/>
                        </a:rPr>
                        <a:t>跑批、查询速度可提升</a:t>
                      </a:r>
                      <a:endParaRPr sz="1000">
                        <a:latin typeface="微软雅黑"/>
                        <a:cs typeface="微软雅黑"/>
                      </a:endParaRPr>
                    </a:p>
                    <a:p>
                      <a:pPr marL="258445">
                        <a:lnSpc>
                          <a:spcPct val="100000"/>
                        </a:lnSpc>
                        <a:spcBef>
                          <a:spcPts val="120"/>
                        </a:spcBef>
                      </a:pPr>
                      <a:r>
                        <a:rPr dirty="0" sz="1000" spc="-10">
                          <a:solidFill>
                            <a:srgbClr val="4F5560"/>
                          </a:solidFill>
                          <a:latin typeface="Arial"/>
                          <a:cs typeface="Arial"/>
                        </a:rPr>
                        <a:t>3-10</a:t>
                      </a:r>
                      <a:r>
                        <a:rPr dirty="0" sz="1000" spc="-10">
                          <a:solidFill>
                            <a:srgbClr val="4F5560"/>
                          </a:solidFill>
                          <a:latin typeface="微软雅黑"/>
                          <a:cs typeface="微软雅黑"/>
                        </a:rPr>
                        <a:t>倍</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lnT w="9143">
                      <a:solidFill>
                        <a:srgbClr val="ECECEC"/>
                      </a:solidFill>
                      <a:prstDash val="solid"/>
                    </a:lnT>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4">
                      <a:solidFill>
                        <a:srgbClr val="ECECEC"/>
                      </a:solidFill>
                      <a:prstDash val="solid"/>
                    </a:lnR>
                  </a:tcPr>
                </a:tc>
                <a:tc>
                  <a:txBody>
                    <a:bodyPr/>
                    <a:lstStyle/>
                    <a:p>
                      <a:pPr marL="259715" marR="109855" indent="-172720">
                        <a:lnSpc>
                          <a:spcPct val="110000"/>
                        </a:lnSpc>
                        <a:spcBef>
                          <a:spcPts val="560"/>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5">
                          <a:solidFill>
                            <a:srgbClr val="4F5560"/>
                          </a:solidFill>
                          <a:latin typeface="Arial"/>
                          <a:cs typeface="Arial"/>
                        </a:rPr>
                        <a:t>AI</a:t>
                      </a:r>
                      <a:r>
                        <a:rPr dirty="0" sz="1000" spc="-5">
                          <a:solidFill>
                            <a:srgbClr val="4F5560"/>
                          </a:solidFill>
                          <a:latin typeface="微软雅黑"/>
                          <a:cs typeface="微软雅黑"/>
                        </a:rPr>
                        <a:t>智能建模平台，建模  周期缩短约</a:t>
                      </a:r>
                      <a:r>
                        <a:rPr dirty="0" sz="1000" spc="-5">
                          <a:solidFill>
                            <a:srgbClr val="4F5560"/>
                          </a:solidFill>
                          <a:latin typeface="Arial"/>
                          <a:cs typeface="Arial"/>
                        </a:rPr>
                        <a:t>90</a:t>
                      </a:r>
                      <a:r>
                        <a:rPr dirty="0" sz="1000" spc="-5">
                          <a:solidFill>
                            <a:srgbClr val="4F5560"/>
                          </a:solidFill>
                          <a:latin typeface="微软雅黑"/>
                          <a:cs typeface="微软雅黑"/>
                        </a:rPr>
                        <a:t>％</a:t>
                      </a:r>
                      <a:endParaRPr sz="1000">
                        <a:latin typeface="微软雅黑"/>
                        <a:cs typeface="微软雅黑"/>
                      </a:endParaRPr>
                    </a:p>
                  </a:txBody>
                  <a:tcPr marL="0" marR="0" marB="0" marT="0">
                    <a:lnL w="9144">
                      <a:solidFill>
                        <a:srgbClr val="ECECEC"/>
                      </a:solidFill>
                      <a:prstDash val="solid"/>
                    </a:lnL>
                    <a:lnR w="9144">
                      <a:solidFill>
                        <a:srgbClr val="ECECEC"/>
                      </a:solidFill>
                      <a:prstDash val="solid"/>
                    </a:lnR>
                    <a:lnT w="9144">
                      <a:solidFill>
                        <a:srgbClr val="ECECEC"/>
                      </a:solidFill>
                      <a:prstDash val="solid"/>
                    </a:lnT>
                    <a:solidFill>
                      <a:srgbClr val="F9F9F9"/>
                    </a:solidFill>
                  </a:tcPr>
                </a:tc>
                <a:tc>
                  <a:txBody>
                    <a:bodyPr/>
                    <a:lstStyle/>
                    <a:p>
                      <a:pPr/>
                      <a:endParaRPr sz="1000">
                        <a:latin typeface="微软雅黑"/>
                        <a:cs typeface="微软雅黑"/>
                      </a:endParaRPr>
                    </a:p>
                  </a:txBody>
                  <a:tcPr marL="0" marR="0" marB="0" marT="0">
                    <a:lnL w="9144">
                      <a:solidFill>
                        <a:srgbClr val="ECECEC"/>
                      </a:solidFill>
                      <a:prstDash val="solid"/>
                    </a:lnL>
                    <a:lnR w="9143">
                      <a:solidFill>
                        <a:srgbClr val="ECECEC"/>
                      </a:solidFill>
                      <a:prstDash val="solid"/>
                    </a:lnR>
                  </a:tcPr>
                </a:tc>
                <a:tc>
                  <a:txBody>
                    <a:bodyPr/>
                    <a:lstStyle/>
                    <a:p>
                      <a:pPr marL="260350" marR="76200" indent="-172720">
                        <a:lnSpc>
                          <a:spcPct val="110000"/>
                        </a:lnSpc>
                        <a:spcBef>
                          <a:spcPts val="560"/>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多渠道整合数据，应用  </a:t>
                      </a:r>
                      <a:r>
                        <a:rPr dirty="0" sz="1000" spc="-5">
                          <a:solidFill>
                            <a:srgbClr val="4F5560"/>
                          </a:solidFill>
                          <a:latin typeface="微软雅黑"/>
                          <a:cs typeface="微软雅黑"/>
                        </a:rPr>
                        <a:t>场景丰富</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lnT w="9143">
                      <a:solidFill>
                        <a:srgbClr val="ECECEC"/>
                      </a:solidFill>
                      <a:prstDash val="solid"/>
                    </a:lnT>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tcPr>
                </a:tc>
                <a:tc>
                  <a:txBody>
                    <a:bodyPr/>
                    <a:lstStyle/>
                    <a:p>
                      <a:pPr marL="259715" marR="79375" indent="-172720">
                        <a:lnSpc>
                          <a:spcPct val="110000"/>
                        </a:lnSpc>
                        <a:spcBef>
                          <a:spcPts val="560"/>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风控流程全面优化，审  </a:t>
                      </a:r>
                      <a:r>
                        <a:rPr dirty="0" sz="1000" spc="-5">
                          <a:solidFill>
                            <a:srgbClr val="4F5560"/>
                          </a:solidFill>
                          <a:latin typeface="微软雅黑"/>
                          <a:cs typeface="微软雅黑"/>
                        </a:rPr>
                        <a:t>批效率提升约</a:t>
                      </a:r>
                      <a:r>
                        <a:rPr dirty="0" sz="1000" spc="-5">
                          <a:solidFill>
                            <a:srgbClr val="4F5560"/>
                          </a:solidFill>
                          <a:latin typeface="Arial"/>
                          <a:cs typeface="Arial"/>
                        </a:rPr>
                        <a:t>90%</a:t>
                      </a:r>
                      <a:endParaRPr sz="1000">
                        <a:latin typeface="Arial"/>
                        <a:cs typeface="Arial"/>
                      </a:endParaRPr>
                    </a:p>
                  </a:txBody>
                  <a:tcPr marL="0" marR="0" marB="0" marT="0">
                    <a:lnL w="9143">
                      <a:solidFill>
                        <a:srgbClr val="ECECEC"/>
                      </a:solidFill>
                      <a:prstDash val="solid"/>
                    </a:lnL>
                    <a:lnR w="9143">
                      <a:solidFill>
                        <a:srgbClr val="ECECEC"/>
                      </a:solidFill>
                      <a:prstDash val="solid"/>
                    </a:lnR>
                    <a:lnT w="9143">
                      <a:solidFill>
                        <a:srgbClr val="ECECEC"/>
                      </a:solidFill>
                      <a:prstDash val="solid"/>
                    </a:lnT>
                    <a:solidFill>
                      <a:srgbClr val="F9F9F9"/>
                    </a:solidFill>
                  </a:tcPr>
                </a:tc>
              </a:tr>
              <a:tr h="411637">
                <a:tc>
                  <a:txBody>
                    <a:bodyPr/>
                    <a:lstStyle/>
                    <a:p>
                      <a:pPr marL="86360">
                        <a:lnSpc>
                          <a:spcPct val="100000"/>
                        </a:lnSpc>
                        <a:spcBef>
                          <a:spcPts val="265"/>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10">
                          <a:solidFill>
                            <a:srgbClr val="4F5560"/>
                          </a:solidFill>
                          <a:latin typeface="微软雅黑"/>
                          <a:cs typeface="微软雅黑"/>
                        </a:rPr>
                        <a:t>可扩展性高，可大幅度</a:t>
                      </a:r>
                      <a:endParaRPr sz="1000">
                        <a:latin typeface="微软雅黑"/>
                        <a:cs typeface="微软雅黑"/>
                      </a:endParaRPr>
                    </a:p>
                    <a:p>
                      <a:pPr marL="258445">
                        <a:lnSpc>
                          <a:spcPct val="100000"/>
                        </a:lnSpc>
                        <a:spcBef>
                          <a:spcPts val="120"/>
                        </a:spcBef>
                      </a:pPr>
                      <a:r>
                        <a:rPr dirty="0" sz="1000" spc="-10">
                          <a:solidFill>
                            <a:srgbClr val="4F5560"/>
                          </a:solidFill>
                          <a:latin typeface="微软雅黑"/>
                          <a:cs typeface="微软雅黑"/>
                        </a:rPr>
                        <a:t>降低成本</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4">
                      <a:solidFill>
                        <a:srgbClr val="ECECEC"/>
                      </a:solidFill>
                      <a:prstDash val="solid"/>
                    </a:lnR>
                  </a:tcPr>
                </a:tc>
                <a:tc>
                  <a:txBody>
                    <a:bodyPr/>
                    <a:lstStyle/>
                    <a:p>
                      <a:pPr marL="87630">
                        <a:lnSpc>
                          <a:spcPct val="100000"/>
                        </a:lnSpc>
                        <a:spcBef>
                          <a:spcPts val="265"/>
                        </a:spcBef>
                      </a:pPr>
                      <a:r>
                        <a:rPr dirty="0" sz="1000" spc="-135">
                          <a:solidFill>
                            <a:srgbClr val="4F5560"/>
                          </a:solidFill>
                          <a:latin typeface="Arial Unicode MS"/>
                          <a:cs typeface="Arial Unicode MS"/>
                        </a:rPr>
                        <a:t>➢  </a:t>
                      </a:r>
                      <a:r>
                        <a:rPr dirty="0" sz="1000" spc="-95">
                          <a:solidFill>
                            <a:srgbClr val="4F5560"/>
                          </a:solidFill>
                          <a:latin typeface="Arial Unicode MS"/>
                          <a:cs typeface="Arial Unicode MS"/>
                        </a:rPr>
                        <a:t> </a:t>
                      </a:r>
                      <a:r>
                        <a:rPr dirty="0" sz="1000" spc="-5">
                          <a:solidFill>
                            <a:srgbClr val="4F5560"/>
                          </a:solidFill>
                          <a:latin typeface="微软雅黑"/>
                          <a:cs typeface="微软雅黑"/>
                        </a:rPr>
                        <a:t>集成二十多种算法，模</a:t>
                      </a:r>
                      <a:endParaRPr sz="1000">
                        <a:latin typeface="微软雅黑"/>
                        <a:cs typeface="微软雅黑"/>
                      </a:endParaRPr>
                    </a:p>
                    <a:p>
                      <a:pPr marL="259715">
                        <a:lnSpc>
                          <a:spcPct val="100000"/>
                        </a:lnSpc>
                        <a:spcBef>
                          <a:spcPts val="120"/>
                        </a:spcBef>
                      </a:pPr>
                      <a:r>
                        <a:rPr dirty="0" sz="1000" spc="-10">
                          <a:solidFill>
                            <a:srgbClr val="4F5560"/>
                          </a:solidFill>
                          <a:latin typeface="微软雅黑"/>
                          <a:cs typeface="微软雅黑"/>
                        </a:rPr>
                        <a:t>型场景化应用</a:t>
                      </a:r>
                      <a:endParaRPr sz="1000">
                        <a:latin typeface="微软雅黑"/>
                        <a:cs typeface="微软雅黑"/>
                      </a:endParaRPr>
                    </a:p>
                  </a:txBody>
                  <a:tcPr marL="0" marR="0" marB="0" marT="0">
                    <a:lnL w="9144">
                      <a:solidFill>
                        <a:srgbClr val="ECECEC"/>
                      </a:solidFill>
                      <a:prstDash val="solid"/>
                    </a:lnL>
                    <a:lnR w="9144">
                      <a:solidFill>
                        <a:srgbClr val="ECECEC"/>
                      </a:solidFill>
                      <a:prstDash val="solid"/>
                    </a:lnR>
                    <a:solidFill>
                      <a:srgbClr val="F9F9F9"/>
                    </a:solidFill>
                  </a:tcPr>
                </a:tc>
                <a:tc>
                  <a:txBody>
                    <a:bodyPr/>
                    <a:lstStyle/>
                    <a:p>
                      <a:pPr/>
                      <a:endParaRPr sz="1000">
                        <a:latin typeface="微软雅黑"/>
                        <a:cs typeface="微软雅黑"/>
                      </a:endParaRPr>
                    </a:p>
                  </a:txBody>
                  <a:tcPr marL="0" marR="0" marB="0" marT="0">
                    <a:lnL w="9144">
                      <a:solidFill>
                        <a:srgbClr val="ECECEC"/>
                      </a:solidFill>
                      <a:prstDash val="solid"/>
                    </a:lnL>
                    <a:lnR w="9143">
                      <a:solidFill>
                        <a:srgbClr val="ECECEC"/>
                      </a:solidFill>
                      <a:prstDash val="solid"/>
                    </a:lnR>
                  </a:tcPr>
                </a:tc>
                <a:tc>
                  <a:txBody>
                    <a:bodyPr/>
                    <a:lstStyle/>
                    <a:p>
                      <a:pPr marL="87630">
                        <a:lnSpc>
                          <a:spcPct val="100000"/>
                        </a:lnSpc>
                        <a:spcBef>
                          <a:spcPts val="265"/>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10">
                          <a:solidFill>
                            <a:srgbClr val="4F5560"/>
                          </a:solidFill>
                          <a:latin typeface="微软雅黑"/>
                          <a:cs typeface="微软雅黑"/>
                        </a:rPr>
                        <a:t>智能匹配推荐，符合度</a:t>
                      </a:r>
                      <a:endParaRPr sz="1000">
                        <a:latin typeface="微软雅黑"/>
                        <a:cs typeface="微软雅黑"/>
                      </a:endParaRPr>
                    </a:p>
                    <a:p>
                      <a:pPr marL="260350">
                        <a:lnSpc>
                          <a:spcPct val="100000"/>
                        </a:lnSpc>
                        <a:spcBef>
                          <a:spcPts val="120"/>
                        </a:spcBef>
                      </a:pPr>
                      <a:r>
                        <a:rPr dirty="0" sz="1000" spc="-10">
                          <a:solidFill>
                            <a:srgbClr val="4F5560"/>
                          </a:solidFill>
                          <a:latin typeface="微软雅黑"/>
                          <a:cs typeface="微软雅黑"/>
                        </a:rPr>
                        <a:t>可达</a:t>
                      </a:r>
                      <a:r>
                        <a:rPr dirty="0" sz="1000" spc="-10">
                          <a:solidFill>
                            <a:srgbClr val="4F5560"/>
                          </a:solidFill>
                          <a:latin typeface="Arial"/>
                          <a:cs typeface="Arial"/>
                        </a:rPr>
                        <a:t>30</a:t>
                      </a:r>
                      <a:r>
                        <a:rPr dirty="0" sz="1000" spc="-10">
                          <a:solidFill>
                            <a:srgbClr val="4F5560"/>
                          </a:solidFill>
                          <a:latin typeface="微软雅黑"/>
                          <a:cs typeface="微软雅黑"/>
                        </a:rPr>
                        <a:t>％</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tcPr>
                </a:tc>
                <a:tc>
                  <a:txBody>
                    <a:bodyPr/>
                    <a:lstStyle/>
                    <a:p>
                      <a:pPr marL="87630">
                        <a:lnSpc>
                          <a:spcPct val="100000"/>
                        </a:lnSpc>
                        <a:spcBef>
                          <a:spcPts val="265"/>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10">
                          <a:solidFill>
                            <a:srgbClr val="4F5560"/>
                          </a:solidFill>
                          <a:latin typeface="微软雅黑"/>
                          <a:cs typeface="微软雅黑"/>
                        </a:rPr>
                        <a:t>流程内嵌智能模型，智</a:t>
                      </a:r>
                      <a:endParaRPr sz="1000">
                        <a:latin typeface="微软雅黑"/>
                        <a:cs typeface="微软雅黑"/>
                      </a:endParaRPr>
                    </a:p>
                    <a:p>
                      <a:pPr marL="259715">
                        <a:lnSpc>
                          <a:spcPct val="100000"/>
                        </a:lnSpc>
                        <a:spcBef>
                          <a:spcPts val="120"/>
                        </a:spcBef>
                      </a:pPr>
                      <a:r>
                        <a:rPr dirty="0" sz="1000" spc="-10">
                          <a:solidFill>
                            <a:srgbClr val="4F5560"/>
                          </a:solidFill>
                          <a:latin typeface="微软雅黑"/>
                          <a:cs typeface="微软雅黑"/>
                        </a:rPr>
                        <a:t>能化执行程度高</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r>
              <a:tr h="411604">
                <a:tc>
                  <a:txBody>
                    <a:bodyPr/>
                    <a:lstStyle/>
                    <a:p>
                      <a:pPr marL="258445" marR="80010"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存储过程并发执行，处  </a:t>
                      </a:r>
                      <a:r>
                        <a:rPr dirty="0" sz="1000" spc="-5">
                          <a:solidFill>
                            <a:srgbClr val="4F5560"/>
                          </a:solidFill>
                          <a:latin typeface="微软雅黑"/>
                          <a:cs typeface="微软雅黑"/>
                        </a:rPr>
                        <a:t>理效率高</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4">
                      <a:solidFill>
                        <a:srgbClr val="ECECEC"/>
                      </a:solidFill>
                      <a:prstDash val="solid"/>
                    </a:lnR>
                  </a:tcPr>
                </a:tc>
                <a:tc>
                  <a:txBody>
                    <a:bodyPr/>
                    <a:lstStyle/>
                    <a:p>
                      <a:pPr marL="259715" marR="10223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5">
                          <a:solidFill>
                            <a:srgbClr val="4F5560"/>
                          </a:solidFill>
                          <a:latin typeface="微软雅黑"/>
                          <a:cs typeface="微软雅黑"/>
                        </a:rPr>
                        <a:t>模型效果比专家经验模  </a:t>
                      </a:r>
                      <a:r>
                        <a:rPr dirty="0" sz="1000" spc="-10">
                          <a:solidFill>
                            <a:srgbClr val="4F5560"/>
                          </a:solidFill>
                          <a:latin typeface="微软雅黑"/>
                          <a:cs typeface="微软雅黑"/>
                        </a:rPr>
                        <a:t>型准确率高</a:t>
                      </a:r>
                      <a:r>
                        <a:rPr dirty="0" sz="1000" spc="-10">
                          <a:solidFill>
                            <a:srgbClr val="4F5560"/>
                          </a:solidFill>
                          <a:latin typeface="Arial"/>
                          <a:cs typeface="Arial"/>
                        </a:rPr>
                        <a:t>60%</a:t>
                      </a:r>
                      <a:endParaRPr sz="1000">
                        <a:latin typeface="Arial"/>
                        <a:cs typeface="Arial"/>
                      </a:endParaRPr>
                    </a:p>
                  </a:txBody>
                  <a:tcPr marL="0" marR="0" marB="0" marT="0">
                    <a:lnL w="9144">
                      <a:solidFill>
                        <a:srgbClr val="ECECEC"/>
                      </a:solidFill>
                      <a:prstDash val="solid"/>
                    </a:lnL>
                    <a:lnR w="9144">
                      <a:solidFill>
                        <a:srgbClr val="ECECEC"/>
                      </a:solidFill>
                      <a:prstDash val="solid"/>
                    </a:lnR>
                    <a:solidFill>
                      <a:srgbClr val="F9F9F9"/>
                    </a:solidFill>
                  </a:tcPr>
                </a:tc>
                <a:tc>
                  <a:txBody>
                    <a:bodyPr/>
                    <a:lstStyle/>
                    <a:p>
                      <a:pPr/>
                      <a:endParaRPr sz="1000">
                        <a:latin typeface="Arial"/>
                        <a:cs typeface="Arial"/>
                      </a:endParaRPr>
                    </a:p>
                  </a:txBody>
                  <a:tcPr marL="0" marR="0" marB="0" marT="0">
                    <a:lnL w="9144">
                      <a:solidFill>
                        <a:srgbClr val="ECECEC"/>
                      </a:solidFill>
                      <a:prstDash val="solid"/>
                    </a:lnL>
                    <a:lnR w="9143">
                      <a:solidFill>
                        <a:srgbClr val="ECECEC"/>
                      </a:solidFill>
                      <a:prstDash val="solid"/>
                    </a:lnR>
                  </a:tcPr>
                </a:tc>
                <a:tc>
                  <a:txBody>
                    <a:bodyPr/>
                    <a:lstStyle/>
                    <a:p>
                      <a:pPr marL="87630">
                        <a:lnSpc>
                          <a:spcPct val="100000"/>
                        </a:lnSpc>
                        <a:spcBef>
                          <a:spcPts val="265"/>
                        </a:spcBef>
                      </a:pPr>
                      <a:r>
                        <a:rPr dirty="0" sz="1000" spc="-135">
                          <a:solidFill>
                            <a:srgbClr val="4F5560"/>
                          </a:solidFill>
                          <a:latin typeface="Arial Unicode MS"/>
                          <a:cs typeface="Arial Unicode MS"/>
                        </a:rPr>
                        <a:t>➢ </a:t>
                      </a:r>
                      <a:r>
                        <a:rPr dirty="0" sz="1000" spc="5">
                          <a:solidFill>
                            <a:srgbClr val="4F5560"/>
                          </a:solidFill>
                          <a:latin typeface="Arial Unicode MS"/>
                          <a:cs typeface="Arial Unicode MS"/>
                        </a:rPr>
                        <a:t> </a:t>
                      </a:r>
                      <a:r>
                        <a:rPr dirty="0" sz="1000" spc="110">
                          <a:solidFill>
                            <a:srgbClr val="4F5560"/>
                          </a:solidFill>
                          <a:latin typeface="微软雅黑"/>
                          <a:cs typeface="微软雅黑"/>
                        </a:rPr>
                        <a:t>精准用户画像</a:t>
                      </a:r>
                      <a:r>
                        <a:rPr dirty="0" sz="1000" spc="-250">
                          <a:solidFill>
                            <a:srgbClr val="4F5560"/>
                          </a:solidFill>
                          <a:latin typeface="微软雅黑"/>
                          <a:cs typeface="微软雅黑"/>
                        </a:rPr>
                        <a:t> </a:t>
                      </a:r>
                      <a:r>
                        <a:rPr dirty="0" sz="1000" spc="-5">
                          <a:solidFill>
                            <a:srgbClr val="4F5560"/>
                          </a:solidFill>
                          <a:latin typeface="微软雅黑"/>
                          <a:cs typeface="微软雅黑"/>
                        </a:rPr>
                        <a:t>， </a:t>
                      </a:r>
                      <a:r>
                        <a:rPr dirty="0" sz="1000" spc="70">
                          <a:solidFill>
                            <a:srgbClr val="4F5560"/>
                          </a:solidFill>
                          <a:latin typeface="微软雅黑"/>
                          <a:cs typeface="微软雅黑"/>
                        </a:rPr>
                        <a:t>缩减</a:t>
                      </a:r>
                      <a:r>
                        <a:rPr dirty="0" sz="1000" spc="-140">
                          <a:solidFill>
                            <a:srgbClr val="4F5560"/>
                          </a:solidFill>
                          <a:latin typeface="微软雅黑"/>
                          <a:cs typeface="微软雅黑"/>
                        </a:rPr>
                        <a:t> </a:t>
                      </a:r>
                      <a:endParaRPr sz="1000">
                        <a:latin typeface="微软雅黑"/>
                        <a:cs typeface="微软雅黑"/>
                      </a:endParaRPr>
                    </a:p>
                    <a:p>
                      <a:pPr marL="260350">
                        <a:lnSpc>
                          <a:spcPct val="100000"/>
                        </a:lnSpc>
                        <a:spcBef>
                          <a:spcPts val="120"/>
                        </a:spcBef>
                      </a:pPr>
                      <a:r>
                        <a:rPr dirty="0" sz="1000" spc="-5">
                          <a:solidFill>
                            <a:srgbClr val="4F5560"/>
                          </a:solidFill>
                          <a:latin typeface="Arial"/>
                          <a:cs typeface="Arial"/>
                        </a:rPr>
                        <a:t>90%</a:t>
                      </a:r>
                      <a:r>
                        <a:rPr dirty="0" sz="1000" spc="-5">
                          <a:solidFill>
                            <a:srgbClr val="4F5560"/>
                          </a:solidFill>
                          <a:latin typeface="微软雅黑"/>
                          <a:cs typeface="微软雅黑"/>
                        </a:rPr>
                        <a:t>客户范围</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tcPr>
                </a:tc>
                <a:tc>
                  <a:txBody>
                    <a:bodyPr/>
                    <a:lstStyle/>
                    <a:p>
                      <a:pPr marL="259715" marR="7937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上百种风控规则选择，  </a:t>
                      </a:r>
                      <a:r>
                        <a:rPr dirty="0" sz="1000" spc="-5">
                          <a:solidFill>
                            <a:srgbClr val="4F5560"/>
                          </a:solidFill>
                          <a:latin typeface="微软雅黑"/>
                          <a:cs typeface="微软雅黑"/>
                        </a:rPr>
                        <a:t>减少人力</a:t>
                      </a:r>
                      <a:r>
                        <a:rPr dirty="0" sz="1000" spc="-5">
                          <a:solidFill>
                            <a:srgbClr val="4F5560"/>
                          </a:solidFill>
                          <a:latin typeface="Arial"/>
                          <a:cs typeface="Arial"/>
                        </a:rPr>
                        <a:t>70%</a:t>
                      </a:r>
                      <a:r>
                        <a:rPr dirty="0" sz="1000" spc="-5">
                          <a:solidFill>
                            <a:srgbClr val="4F5560"/>
                          </a:solidFill>
                          <a:latin typeface="微软雅黑"/>
                          <a:cs typeface="微软雅黑"/>
                        </a:rPr>
                        <a:t>工作量</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solidFill>
                      <a:srgbClr val="F9F9F9"/>
                    </a:solidFill>
                  </a:tcPr>
                </a:tc>
              </a:tr>
              <a:tr h="446834">
                <a:tc>
                  <a:txBody>
                    <a:bodyPr/>
                    <a:lstStyle/>
                    <a:p>
                      <a:pPr marL="258445" marR="8064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非结构化存储，保障多  </a:t>
                      </a:r>
                      <a:r>
                        <a:rPr dirty="0" sz="1000" spc="-5">
                          <a:solidFill>
                            <a:srgbClr val="4F5560"/>
                          </a:solidFill>
                          <a:latin typeface="微软雅黑"/>
                          <a:cs typeface="微软雅黑"/>
                        </a:rPr>
                        <a:t>种任务模式</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lnB w="9143">
                      <a:solidFill>
                        <a:srgbClr val="ECECEC"/>
                      </a:solidFill>
                      <a:prstDash val="solid"/>
                    </a:lnB>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4">
                      <a:solidFill>
                        <a:srgbClr val="ECECEC"/>
                      </a:solidFill>
                      <a:prstDash val="solid"/>
                    </a:lnR>
                  </a:tcPr>
                </a:tc>
                <a:tc>
                  <a:txBody>
                    <a:bodyPr/>
                    <a:lstStyle/>
                    <a:p>
                      <a:pPr marL="259715" marR="10223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5">
                          <a:solidFill>
                            <a:srgbClr val="4F5560"/>
                          </a:solidFill>
                          <a:latin typeface="微软雅黑"/>
                          <a:cs typeface="微软雅黑"/>
                        </a:rPr>
                        <a:t>模型一键部署上线，自  动更新迭代</a:t>
                      </a:r>
                      <a:endParaRPr sz="1000">
                        <a:latin typeface="微软雅黑"/>
                        <a:cs typeface="微软雅黑"/>
                      </a:endParaRPr>
                    </a:p>
                  </a:txBody>
                  <a:tcPr marL="0" marR="0" marB="0" marT="0">
                    <a:lnL w="9144">
                      <a:solidFill>
                        <a:srgbClr val="ECECEC"/>
                      </a:solidFill>
                      <a:prstDash val="solid"/>
                    </a:lnL>
                    <a:lnR w="9144">
                      <a:solidFill>
                        <a:srgbClr val="ECECEC"/>
                      </a:solidFill>
                      <a:prstDash val="solid"/>
                    </a:lnR>
                    <a:lnB w="9144">
                      <a:solidFill>
                        <a:srgbClr val="ECECEC"/>
                      </a:solidFill>
                      <a:prstDash val="solid"/>
                    </a:lnB>
                    <a:solidFill>
                      <a:srgbClr val="F9F9F9"/>
                    </a:solidFill>
                  </a:tcPr>
                </a:tc>
                <a:tc>
                  <a:txBody>
                    <a:bodyPr/>
                    <a:lstStyle/>
                    <a:p>
                      <a:pPr/>
                      <a:endParaRPr sz="1000">
                        <a:latin typeface="微软雅黑"/>
                        <a:cs typeface="微软雅黑"/>
                      </a:endParaRPr>
                    </a:p>
                  </a:txBody>
                  <a:tcPr marL="0" marR="0" marB="0" marT="0">
                    <a:lnL w="9144">
                      <a:solidFill>
                        <a:srgbClr val="ECECEC"/>
                      </a:solidFill>
                      <a:prstDash val="solid"/>
                    </a:lnL>
                    <a:lnR w="9143">
                      <a:solidFill>
                        <a:srgbClr val="ECECEC"/>
                      </a:solidFill>
                      <a:prstDash val="solid"/>
                    </a:lnR>
                  </a:tcPr>
                </a:tc>
                <a:tc>
                  <a:txBody>
                    <a:bodyPr/>
                    <a:lstStyle/>
                    <a:p>
                      <a:pPr marL="260350" marR="6794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65">
                          <a:solidFill>
                            <a:srgbClr val="4F5560"/>
                          </a:solidFill>
                          <a:latin typeface="微软雅黑"/>
                          <a:cs typeface="微软雅黑"/>
                        </a:rPr>
                        <a:t>转化率达 </a:t>
                      </a:r>
                      <a:r>
                        <a:rPr dirty="0" sz="1000" spc="-10">
                          <a:solidFill>
                            <a:srgbClr val="4F5560"/>
                          </a:solidFill>
                          <a:latin typeface="Arial"/>
                          <a:cs typeface="Arial"/>
                        </a:rPr>
                        <a:t>50%</a:t>
                      </a:r>
                      <a:r>
                        <a:rPr dirty="0" sz="1000" spc="-85">
                          <a:solidFill>
                            <a:srgbClr val="4F5560"/>
                          </a:solidFill>
                          <a:latin typeface="Arial"/>
                          <a:cs typeface="Arial"/>
                        </a:rPr>
                        <a:t> </a:t>
                      </a:r>
                      <a:r>
                        <a:rPr dirty="0" sz="1000" spc="-5">
                          <a:solidFill>
                            <a:srgbClr val="4F5560"/>
                          </a:solidFill>
                          <a:latin typeface="微软雅黑"/>
                          <a:cs typeface="微软雅黑"/>
                        </a:rPr>
                        <a:t>， </a:t>
                      </a:r>
                      <a:r>
                        <a:rPr dirty="0" sz="1000" spc="40">
                          <a:solidFill>
                            <a:srgbClr val="4F5560"/>
                          </a:solidFill>
                          <a:latin typeface="微软雅黑"/>
                          <a:cs typeface="微软雅黑"/>
                        </a:rPr>
                        <a:t>获客  </a:t>
                      </a:r>
                      <a:r>
                        <a:rPr dirty="0" sz="1000" spc="-5">
                          <a:solidFill>
                            <a:srgbClr val="4F5560"/>
                          </a:solidFill>
                          <a:latin typeface="微软雅黑"/>
                          <a:cs typeface="微软雅黑"/>
                        </a:rPr>
                        <a:t>成本降低</a:t>
                      </a:r>
                      <a:r>
                        <a:rPr dirty="0" sz="1000" spc="-5">
                          <a:solidFill>
                            <a:srgbClr val="4F5560"/>
                          </a:solidFill>
                          <a:latin typeface="Arial"/>
                          <a:cs typeface="Arial"/>
                        </a:rPr>
                        <a:t>80</a:t>
                      </a:r>
                      <a:r>
                        <a:rPr dirty="0" sz="1000" spc="-5">
                          <a:solidFill>
                            <a:srgbClr val="4F5560"/>
                          </a:solidFill>
                          <a:latin typeface="微软雅黑"/>
                          <a:cs typeface="微软雅黑"/>
                        </a:rPr>
                        <a:t>％</a:t>
                      </a: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lnB w="9143">
                      <a:solidFill>
                        <a:srgbClr val="ECECEC"/>
                      </a:solidFill>
                      <a:prstDash val="solid"/>
                    </a:lnB>
                    <a:solidFill>
                      <a:srgbClr val="F9F9F9"/>
                    </a:solidFill>
                  </a:tcPr>
                </a:tc>
                <a:tc>
                  <a:txBody>
                    <a:bodyPr/>
                    <a:lstStyle/>
                    <a:p>
                      <a:pPr/>
                      <a:endParaRPr sz="1000">
                        <a:latin typeface="微软雅黑"/>
                        <a:cs typeface="微软雅黑"/>
                      </a:endParaRPr>
                    </a:p>
                  </a:txBody>
                  <a:tcPr marL="0" marR="0" marB="0" marT="0">
                    <a:lnL w="9143">
                      <a:solidFill>
                        <a:srgbClr val="ECECEC"/>
                      </a:solidFill>
                      <a:prstDash val="solid"/>
                    </a:lnL>
                    <a:lnR w="9143">
                      <a:solidFill>
                        <a:srgbClr val="ECECEC"/>
                      </a:solidFill>
                      <a:prstDash val="solid"/>
                    </a:lnR>
                  </a:tcPr>
                </a:tc>
                <a:tc>
                  <a:txBody>
                    <a:bodyPr/>
                    <a:lstStyle/>
                    <a:p>
                      <a:pPr marL="259715" marR="79375" indent="-172720">
                        <a:lnSpc>
                          <a:spcPct val="110000"/>
                        </a:lnSpc>
                        <a:spcBef>
                          <a:spcPts val="145"/>
                        </a:spcBef>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10">
                          <a:solidFill>
                            <a:srgbClr val="4F5560"/>
                          </a:solidFill>
                          <a:latin typeface="微软雅黑"/>
                          <a:cs typeface="微软雅黑"/>
                        </a:rPr>
                        <a:t>前瞻性主动信贷管理，  </a:t>
                      </a:r>
                      <a:r>
                        <a:rPr dirty="0" sz="1000" spc="-5">
                          <a:solidFill>
                            <a:srgbClr val="4F5560"/>
                          </a:solidFill>
                          <a:latin typeface="微软雅黑"/>
                          <a:cs typeface="微软雅黑"/>
                        </a:rPr>
                        <a:t>客户逾期率降低约</a:t>
                      </a:r>
                      <a:r>
                        <a:rPr dirty="0" sz="1000" spc="-5">
                          <a:solidFill>
                            <a:srgbClr val="4F5560"/>
                          </a:solidFill>
                          <a:latin typeface="Arial"/>
                          <a:cs typeface="Arial"/>
                        </a:rPr>
                        <a:t>40%</a:t>
                      </a:r>
                      <a:endParaRPr sz="1000">
                        <a:latin typeface="Arial"/>
                        <a:cs typeface="Arial"/>
                      </a:endParaRPr>
                    </a:p>
                  </a:txBody>
                  <a:tcPr marL="0" marR="0" marB="0" marT="0">
                    <a:lnL w="9143">
                      <a:solidFill>
                        <a:srgbClr val="ECECEC"/>
                      </a:solidFill>
                      <a:prstDash val="solid"/>
                    </a:lnL>
                    <a:lnR w="9143">
                      <a:solidFill>
                        <a:srgbClr val="ECECEC"/>
                      </a:solidFill>
                      <a:prstDash val="solid"/>
                    </a:lnR>
                    <a:lnB w="9143">
                      <a:solidFill>
                        <a:srgbClr val="ECECEC"/>
                      </a:solidFill>
                      <a:prstDash val="solid"/>
                    </a:lnB>
                    <a:solidFill>
                      <a:srgbClr val="F9F9F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排列科技：为某农商行建立基于智能模型的自动化精准营销模</a:t>
            </a:r>
          </a:p>
          <a:p>
            <a:pPr marL="12700">
              <a:lnSpc>
                <a:spcPts val="2735"/>
              </a:lnSpc>
            </a:pPr>
            <a:r>
              <a:rPr dirty="0" spc="-5">
                <a:solidFill>
                  <a:srgbClr val="1D9ED2"/>
                </a:solidFill>
              </a:rPr>
              <a:t>型体系</a:t>
            </a:r>
          </a:p>
        </p:txBody>
      </p:sp>
      <p:sp>
        <p:nvSpPr>
          <p:cNvPr id="5" name="object 5"/>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34</a:t>
            </a:r>
            <a:endParaRPr sz="1200">
              <a:latin typeface="Arial"/>
              <a:cs typeface="Arial"/>
            </a:endParaRPr>
          </a:p>
        </p:txBody>
      </p:sp>
      <p:sp>
        <p:nvSpPr>
          <p:cNvPr id="6" name="object 6"/>
          <p:cNvSpPr/>
          <p:nvPr/>
        </p:nvSpPr>
        <p:spPr>
          <a:xfrm>
            <a:off x="8644128" y="2650235"/>
            <a:ext cx="2964180" cy="3962400"/>
          </a:xfrm>
          <a:custGeom>
            <a:avLst/>
            <a:gdLst/>
            <a:ahLst/>
            <a:cxnLst/>
            <a:rect l="l" t="t" r="r" b="b"/>
            <a:pathLst>
              <a:path w="2964179" h="3962400">
                <a:moveTo>
                  <a:pt x="0" y="170052"/>
                </a:moveTo>
                <a:lnTo>
                  <a:pt x="6070" y="124824"/>
                </a:lnTo>
                <a:lnTo>
                  <a:pt x="23203" y="84196"/>
                </a:lnTo>
                <a:lnTo>
                  <a:pt x="49783" y="49784"/>
                </a:lnTo>
                <a:lnTo>
                  <a:pt x="84196" y="23203"/>
                </a:lnTo>
                <a:lnTo>
                  <a:pt x="124824" y="6070"/>
                </a:lnTo>
                <a:lnTo>
                  <a:pt x="170052" y="0"/>
                </a:lnTo>
                <a:lnTo>
                  <a:pt x="2794127" y="0"/>
                </a:lnTo>
                <a:lnTo>
                  <a:pt x="2839355" y="6070"/>
                </a:lnTo>
                <a:lnTo>
                  <a:pt x="2879983" y="23203"/>
                </a:lnTo>
                <a:lnTo>
                  <a:pt x="2914395" y="49784"/>
                </a:lnTo>
                <a:lnTo>
                  <a:pt x="2940976" y="84196"/>
                </a:lnTo>
                <a:lnTo>
                  <a:pt x="2958109" y="124824"/>
                </a:lnTo>
                <a:lnTo>
                  <a:pt x="2964179" y="170052"/>
                </a:lnTo>
                <a:lnTo>
                  <a:pt x="2964179" y="3792397"/>
                </a:lnTo>
                <a:lnTo>
                  <a:pt x="2958109" y="3837591"/>
                </a:lnTo>
                <a:lnTo>
                  <a:pt x="2940976" y="3878201"/>
                </a:lnTo>
                <a:lnTo>
                  <a:pt x="2914396" y="3912608"/>
                </a:lnTo>
                <a:lnTo>
                  <a:pt x="2879983" y="3939190"/>
                </a:lnTo>
                <a:lnTo>
                  <a:pt x="2839355" y="3956327"/>
                </a:lnTo>
                <a:lnTo>
                  <a:pt x="2794127" y="3962400"/>
                </a:lnTo>
                <a:lnTo>
                  <a:pt x="170052" y="3962400"/>
                </a:lnTo>
                <a:lnTo>
                  <a:pt x="124824" y="3956327"/>
                </a:lnTo>
                <a:lnTo>
                  <a:pt x="84196" y="3939190"/>
                </a:lnTo>
                <a:lnTo>
                  <a:pt x="49784" y="3912608"/>
                </a:lnTo>
                <a:lnTo>
                  <a:pt x="23203" y="3878201"/>
                </a:lnTo>
                <a:lnTo>
                  <a:pt x="6070" y="3837591"/>
                </a:lnTo>
                <a:lnTo>
                  <a:pt x="0" y="3792397"/>
                </a:lnTo>
                <a:lnTo>
                  <a:pt x="0" y="170052"/>
                </a:lnTo>
                <a:close/>
              </a:path>
            </a:pathLst>
          </a:custGeom>
          <a:ln w="12191">
            <a:solidFill>
              <a:srgbClr val="BAC3D1"/>
            </a:solidFill>
            <a:prstDash val="dash"/>
          </a:ln>
        </p:spPr>
        <p:txBody>
          <a:bodyPr wrap="square" lIns="0" tIns="0" rIns="0" bIns="0" rtlCol="0"/>
          <a:lstStyle/>
          <a:p/>
        </p:txBody>
      </p:sp>
      <p:sp>
        <p:nvSpPr>
          <p:cNvPr id="7" name="object 7"/>
          <p:cNvSpPr/>
          <p:nvPr/>
        </p:nvSpPr>
        <p:spPr>
          <a:xfrm>
            <a:off x="8715756" y="3116579"/>
            <a:ext cx="2819400" cy="1120140"/>
          </a:xfrm>
          <a:custGeom>
            <a:avLst/>
            <a:gdLst/>
            <a:ahLst/>
            <a:cxnLst/>
            <a:rect l="l" t="t" r="r" b="b"/>
            <a:pathLst>
              <a:path w="2819400" h="1120139">
                <a:moveTo>
                  <a:pt x="0" y="46100"/>
                </a:moveTo>
                <a:lnTo>
                  <a:pt x="3631" y="28182"/>
                </a:lnTo>
                <a:lnTo>
                  <a:pt x="13525" y="13525"/>
                </a:lnTo>
                <a:lnTo>
                  <a:pt x="28182" y="3631"/>
                </a:lnTo>
                <a:lnTo>
                  <a:pt x="46100" y="0"/>
                </a:lnTo>
                <a:lnTo>
                  <a:pt x="2773299" y="0"/>
                </a:lnTo>
                <a:lnTo>
                  <a:pt x="2791217" y="3631"/>
                </a:lnTo>
                <a:lnTo>
                  <a:pt x="2805874" y="13525"/>
                </a:lnTo>
                <a:lnTo>
                  <a:pt x="2815768" y="28182"/>
                </a:lnTo>
                <a:lnTo>
                  <a:pt x="2819400" y="46100"/>
                </a:lnTo>
                <a:lnTo>
                  <a:pt x="2819400" y="1074039"/>
                </a:lnTo>
                <a:lnTo>
                  <a:pt x="2815768" y="1091957"/>
                </a:lnTo>
                <a:lnTo>
                  <a:pt x="2805874" y="1106614"/>
                </a:lnTo>
                <a:lnTo>
                  <a:pt x="2791217" y="1116508"/>
                </a:lnTo>
                <a:lnTo>
                  <a:pt x="2773299" y="1120140"/>
                </a:lnTo>
                <a:lnTo>
                  <a:pt x="46100" y="1120140"/>
                </a:lnTo>
                <a:lnTo>
                  <a:pt x="28182" y="1116508"/>
                </a:lnTo>
                <a:lnTo>
                  <a:pt x="13525" y="1106614"/>
                </a:lnTo>
                <a:lnTo>
                  <a:pt x="3631" y="1091957"/>
                </a:lnTo>
                <a:lnTo>
                  <a:pt x="0" y="1074039"/>
                </a:lnTo>
                <a:lnTo>
                  <a:pt x="0" y="46100"/>
                </a:lnTo>
                <a:close/>
              </a:path>
            </a:pathLst>
          </a:custGeom>
          <a:ln w="12192">
            <a:solidFill>
              <a:srgbClr val="F78B1F"/>
            </a:solidFill>
          </a:ln>
        </p:spPr>
        <p:txBody>
          <a:bodyPr wrap="square" lIns="0" tIns="0" rIns="0" bIns="0" rtlCol="0"/>
          <a:lstStyle/>
          <a:p/>
        </p:txBody>
      </p:sp>
      <p:sp>
        <p:nvSpPr>
          <p:cNvPr id="8" name="object 8"/>
          <p:cNvSpPr txBox="1"/>
          <p:nvPr/>
        </p:nvSpPr>
        <p:spPr>
          <a:xfrm>
            <a:off x="8715756" y="3202940"/>
            <a:ext cx="2819400" cy="1033780"/>
          </a:xfrm>
          <a:prstGeom prst="rect">
            <a:avLst/>
          </a:prstGeom>
        </p:spPr>
        <p:txBody>
          <a:bodyPr wrap="square" lIns="0" tIns="0" rIns="0" bIns="0" rtlCol="0" vert="horz">
            <a:spAutoFit/>
          </a:bodyPr>
          <a:lstStyle/>
          <a:p>
            <a:pPr algn="ctr" marL="143510" marR="135255">
              <a:lnSpc>
                <a:spcPct val="150000"/>
              </a:lnSpc>
            </a:pPr>
            <a:r>
              <a:rPr dirty="0" sz="1000" spc="-5">
                <a:solidFill>
                  <a:srgbClr val="4F5560"/>
                </a:solidFill>
                <a:latin typeface="微软雅黑"/>
                <a:cs typeface="微软雅黑"/>
              </a:rPr>
              <a:t>包括可扩展的营销画像系统模块、</a:t>
            </a:r>
            <a:r>
              <a:rPr dirty="0" sz="1000" spc="0">
                <a:solidFill>
                  <a:srgbClr val="4F5560"/>
                </a:solidFill>
                <a:latin typeface="微软雅黑"/>
                <a:cs typeface="微软雅黑"/>
              </a:rPr>
              <a:t>灵</a:t>
            </a:r>
            <a:r>
              <a:rPr dirty="0" sz="1000" spc="-5">
                <a:solidFill>
                  <a:srgbClr val="4F5560"/>
                </a:solidFill>
                <a:latin typeface="微软雅黑"/>
                <a:cs typeface="微软雅黑"/>
              </a:rPr>
              <a:t>活的</a:t>
            </a:r>
            <a:r>
              <a:rPr dirty="0" sz="1000" spc="0">
                <a:solidFill>
                  <a:srgbClr val="4F5560"/>
                </a:solidFill>
                <a:latin typeface="微软雅黑"/>
                <a:cs typeface="微软雅黑"/>
              </a:rPr>
              <a:t>营</a:t>
            </a:r>
            <a:r>
              <a:rPr dirty="0" sz="1000" spc="-5">
                <a:solidFill>
                  <a:srgbClr val="4F5560"/>
                </a:solidFill>
                <a:latin typeface="微软雅黑"/>
                <a:cs typeface="微软雅黑"/>
              </a:rPr>
              <a:t>销 </a:t>
            </a:r>
            <a:r>
              <a:rPr dirty="0" sz="1000" spc="-5">
                <a:solidFill>
                  <a:srgbClr val="4F5560"/>
                </a:solidFill>
                <a:latin typeface="微软雅黑"/>
                <a:cs typeface="微软雅黑"/>
              </a:rPr>
              <a:t> 测试流程和体系、智能用户分析平</a:t>
            </a:r>
            <a:r>
              <a:rPr dirty="0" sz="1000" spc="0">
                <a:solidFill>
                  <a:srgbClr val="4F5560"/>
                </a:solidFill>
                <a:latin typeface="微软雅黑"/>
                <a:cs typeface="微软雅黑"/>
              </a:rPr>
              <a:t>台</a:t>
            </a:r>
            <a:r>
              <a:rPr dirty="0" sz="1000" spc="-5">
                <a:solidFill>
                  <a:srgbClr val="4F5560"/>
                </a:solidFill>
                <a:latin typeface="微软雅黑"/>
                <a:cs typeface="微软雅黑"/>
              </a:rPr>
              <a:t>、嵌</a:t>
            </a:r>
            <a:r>
              <a:rPr dirty="0" sz="1000" spc="0">
                <a:solidFill>
                  <a:srgbClr val="4F5560"/>
                </a:solidFill>
                <a:latin typeface="微软雅黑"/>
                <a:cs typeface="微软雅黑"/>
              </a:rPr>
              <a:t>入</a:t>
            </a:r>
            <a:r>
              <a:rPr dirty="0" sz="1000" spc="-5">
                <a:solidFill>
                  <a:srgbClr val="4F5560"/>
                </a:solidFill>
                <a:latin typeface="微软雅黑"/>
                <a:cs typeface="微软雅黑"/>
              </a:rPr>
              <a:t>银 </a:t>
            </a:r>
            <a:r>
              <a:rPr dirty="0" sz="1000" spc="-5">
                <a:solidFill>
                  <a:srgbClr val="4F5560"/>
                </a:solidFill>
                <a:latin typeface="微软雅黑"/>
                <a:cs typeface="微软雅黑"/>
              </a:rPr>
              <a:t> 行业务生态的模型评估体系以及完</a:t>
            </a:r>
            <a:r>
              <a:rPr dirty="0" sz="1000" spc="0">
                <a:solidFill>
                  <a:srgbClr val="4F5560"/>
                </a:solidFill>
                <a:latin typeface="微软雅黑"/>
                <a:cs typeface="微软雅黑"/>
              </a:rPr>
              <a:t>备</a:t>
            </a:r>
            <a:r>
              <a:rPr dirty="0" sz="1000" spc="-5">
                <a:solidFill>
                  <a:srgbClr val="4F5560"/>
                </a:solidFill>
                <a:latin typeface="微软雅黑"/>
                <a:cs typeface="微软雅黑"/>
              </a:rPr>
              <a:t>的培</a:t>
            </a:r>
            <a:r>
              <a:rPr dirty="0" sz="1000" spc="0">
                <a:solidFill>
                  <a:srgbClr val="4F5560"/>
                </a:solidFill>
                <a:latin typeface="微软雅黑"/>
                <a:cs typeface="微软雅黑"/>
              </a:rPr>
              <a:t>训</a:t>
            </a:r>
            <a:r>
              <a:rPr dirty="0" sz="1000" spc="-5">
                <a:solidFill>
                  <a:srgbClr val="4F5560"/>
                </a:solidFill>
                <a:latin typeface="微软雅黑"/>
                <a:cs typeface="微软雅黑"/>
              </a:rPr>
              <a:t>模 </a:t>
            </a:r>
            <a:r>
              <a:rPr dirty="0" sz="1000" spc="-5">
                <a:solidFill>
                  <a:srgbClr val="4F5560"/>
                </a:solidFill>
                <a:latin typeface="微软雅黑"/>
                <a:cs typeface="微软雅黑"/>
              </a:rPr>
              <a:t> </a:t>
            </a:r>
            <a:r>
              <a:rPr dirty="0" sz="1000" spc="-5">
                <a:solidFill>
                  <a:srgbClr val="4F5560"/>
                </a:solidFill>
                <a:latin typeface="微软雅黑"/>
                <a:cs typeface="微软雅黑"/>
              </a:rPr>
              <a:t>型建立和使用体系</a:t>
            </a:r>
            <a:endParaRPr sz="1000">
              <a:latin typeface="微软雅黑"/>
              <a:cs typeface="微软雅黑"/>
            </a:endParaRPr>
          </a:p>
        </p:txBody>
      </p:sp>
      <p:sp>
        <p:nvSpPr>
          <p:cNvPr id="9" name="object 9"/>
          <p:cNvSpPr/>
          <p:nvPr/>
        </p:nvSpPr>
        <p:spPr>
          <a:xfrm>
            <a:off x="8715756" y="2746248"/>
            <a:ext cx="2819400" cy="325120"/>
          </a:xfrm>
          <a:custGeom>
            <a:avLst/>
            <a:gdLst/>
            <a:ahLst/>
            <a:cxnLst/>
            <a:rect l="l" t="t" r="r" b="b"/>
            <a:pathLst>
              <a:path w="2819400" h="325119">
                <a:moveTo>
                  <a:pt x="2765298" y="0"/>
                </a:moveTo>
                <a:lnTo>
                  <a:pt x="54101" y="0"/>
                </a:lnTo>
                <a:lnTo>
                  <a:pt x="33057" y="4256"/>
                </a:lnTo>
                <a:lnTo>
                  <a:pt x="15859" y="15859"/>
                </a:lnTo>
                <a:lnTo>
                  <a:pt x="4256" y="33057"/>
                </a:lnTo>
                <a:lnTo>
                  <a:pt x="0" y="54101"/>
                </a:lnTo>
                <a:lnTo>
                  <a:pt x="0" y="270510"/>
                </a:lnTo>
                <a:lnTo>
                  <a:pt x="4256" y="291554"/>
                </a:lnTo>
                <a:lnTo>
                  <a:pt x="15859" y="308752"/>
                </a:lnTo>
                <a:lnTo>
                  <a:pt x="33057" y="320355"/>
                </a:lnTo>
                <a:lnTo>
                  <a:pt x="54101" y="324612"/>
                </a:lnTo>
                <a:lnTo>
                  <a:pt x="2765298" y="324612"/>
                </a:lnTo>
                <a:lnTo>
                  <a:pt x="2786342" y="320355"/>
                </a:lnTo>
                <a:lnTo>
                  <a:pt x="2803540" y="308752"/>
                </a:lnTo>
                <a:lnTo>
                  <a:pt x="2815143" y="291554"/>
                </a:lnTo>
                <a:lnTo>
                  <a:pt x="2819400" y="270510"/>
                </a:lnTo>
                <a:lnTo>
                  <a:pt x="2819400" y="54101"/>
                </a:lnTo>
                <a:lnTo>
                  <a:pt x="2815143" y="33057"/>
                </a:lnTo>
                <a:lnTo>
                  <a:pt x="2803540" y="15859"/>
                </a:lnTo>
                <a:lnTo>
                  <a:pt x="2786342" y="4256"/>
                </a:lnTo>
                <a:lnTo>
                  <a:pt x="2765298" y="0"/>
                </a:lnTo>
                <a:close/>
              </a:path>
            </a:pathLst>
          </a:custGeom>
          <a:solidFill>
            <a:srgbClr val="F78B1F"/>
          </a:solidFill>
        </p:spPr>
        <p:txBody>
          <a:bodyPr wrap="square" lIns="0" tIns="0" rIns="0" bIns="0" rtlCol="0"/>
          <a:lstStyle/>
          <a:p/>
        </p:txBody>
      </p:sp>
      <p:sp>
        <p:nvSpPr>
          <p:cNvPr id="10" name="object 10"/>
          <p:cNvSpPr txBox="1">
            <a:spLocks noGrp="1"/>
          </p:cNvSpPr>
          <p:nvPr>
            <p:ph type="body" idx="1"/>
          </p:nvPr>
        </p:nvSpPr>
        <p:spPr>
          <a:prstGeom prst="rect"/>
        </p:spPr>
        <p:txBody>
          <a:bodyPr wrap="square" lIns="0" tIns="0" rIns="0" bIns="0" rtlCol="0" vert="horz">
            <a:spAutoFit/>
          </a:bodyPr>
          <a:lstStyle/>
          <a:p>
            <a:pPr marL="567055" marR="5715" indent="-287020">
              <a:lnSpc>
                <a:spcPct val="150000"/>
              </a:lnSpc>
            </a:pPr>
            <a:r>
              <a:rPr dirty="0" spc="540">
                <a:solidFill>
                  <a:srgbClr val="1D9FD1"/>
                </a:solidFill>
                <a:latin typeface="Arial Unicode MS"/>
                <a:cs typeface="Arial Unicode MS"/>
              </a:rPr>
              <a:t>◆ </a:t>
            </a:r>
            <a:r>
              <a:rPr dirty="0"/>
              <a:t>开放银行趋势下，零售业务成为商业银行发力点。如何找到合适的客户群体，提高营销效率，促进以信贷和互联网为代表的零售业务发  展，成为当前阶段商业银行转型面临的突出挑战。</a:t>
            </a:r>
          </a:p>
          <a:p>
            <a:pPr marL="280670">
              <a:lnSpc>
                <a:spcPct val="100000"/>
              </a:lnSpc>
              <a:spcBef>
                <a:spcPts val="840"/>
              </a:spcBef>
            </a:pPr>
            <a:r>
              <a:rPr dirty="0" spc="540">
                <a:solidFill>
                  <a:srgbClr val="1D9FD1"/>
                </a:solidFill>
                <a:latin typeface="Arial Unicode MS"/>
                <a:cs typeface="Arial Unicode MS"/>
              </a:rPr>
              <a:t>◆</a:t>
            </a:r>
            <a:r>
              <a:rPr dirty="0" spc="505">
                <a:solidFill>
                  <a:srgbClr val="1D9FD1"/>
                </a:solidFill>
                <a:latin typeface="Arial Unicode MS"/>
                <a:cs typeface="Arial Unicode MS"/>
              </a:rPr>
              <a:t> </a:t>
            </a:r>
            <a:r>
              <a:rPr dirty="0"/>
              <a:t>排列科技与某农商行合作，通过深挖行内准存量客户，并结合行内外数据，借助机器学习算法和模型服务，帮助银行建立基于大数据平</a:t>
            </a:r>
          </a:p>
          <a:p>
            <a:pPr marL="567055">
              <a:lnSpc>
                <a:spcPct val="100000"/>
              </a:lnSpc>
              <a:spcBef>
                <a:spcPts val="840"/>
              </a:spcBef>
            </a:pPr>
            <a:r>
              <a:rPr dirty="0"/>
              <a:t>台的数字化营销体系。通过有效分析客户行为和信用卡等产品使用意愿，帮助银行识别潜在信贷和信用卡用户，提高用户营销响应度，</a:t>
            </a:r>
          </a:p>
          <a:p>
            <a:pPr marL="567055">
              <a:lnSpc>
                <a:spcPct val="100000"/>
              </a:lnSpc>
              <a:spcBef>
                <a:spcPts val="840"/>
              </a:spcBef>
            </a:pPr>
            <a:r>
              <a:rPr dirty="0"/>
              <a:t>加快营销流程，降低营销成本，提高业务效率。</a:t>
            </a:r>
          </a:p>
          <a:p>
            <a:pPr algn="r" marL="267970" marR="572135">
              <a:lnSpc>
                <a:spcPct val="100000"/>
              </a:lnSpc>
              <a:spcBef>
                <a:spcPts val="275"/>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rPr>
              <a:t>一整套精准营销解决方案</a:t>
            </a:r>
            <a:endParaRPr sz="1200">
              <a:latin typeface="Arial Unicode MS"/>
              <a:cs typeface="Arial Unicode MS"/>
            </a:endParaRPr>
          </a:p>
        </p:txBody>
      </p:sp>
      <p:sp>
        <p:nvSpPr>
          <p:cNvPr id="11" name="object 11"/>
          <p:cNvSpPr/>
          <p:nvPr/>
        </p:nvSpPr>
        <p:spPr>
          <a:xfrm>
            <a:off x="8715756" y="4707635"/>
            <a:ext cx="2819400" cy="791210"/>
          </a:xfrm>
          <a:custGeom>
            <a:avLst/>
            <a:gdLst/>
            <a:ahLst/>
            <a:cxnLst/>
            <a:rect l="l" t="t" r="r" b="b"/>
            <a:pathLst>
              <a:path w="2819400" h="791210">
                <a:moveTo>
                  <a:pt x="0" y="33400"/>
                </a:moveTo>
                <a:lnTo>
                  <a:pt x="2629" y="20413"/>
                </a:lnTo>
                <a:lnTo>
                  <a:pt x="9794" y="9794"/>
                </a:lnTo>
                <a:lnTo>
                  <a:pt x="20413" y="2629"/>
                </a:lnTo>
                <a:lnTo>
                  <a:pt x="33400" y="0"/>
                </a:lnTo>
                <a:lnTo>
                  <a:pt x="2785999" y="0"/>
                </a:lnTo>
                <a:lnTo>
                  <a:pt x="2798986" y="2629"/>
                </a:lnTo>
                <a:lnTo>
                  <a:pt x="2809605" y="9794"/>
                </a:lnTo>
                <a:lnTo>
                  <a:pt x="2816770" y="20413"/>
                </a:lnTo>
                <a:lnTo>
                  <a:pt x="2819400" y="33400"/>
                </a:lnTo>
                <a:lnTo>
                  <a:pt x="2819400" y="757554"/>
                </a:lnTo>
                <a:lnTo>
                  <a:pt x="2816770" y="770542"/>
                </a:lnTo>
                <a:lnTo>
                  <a:pt x="2809605" y="781161"/>
                </a:lnTo>
                <a:lnTo>
                  <a:pt x="2798986" y="788326"/>
                </a:lnTo>
                <a:lnTo>
                  <a:pt x="2785999" y="790955"/>
                </a:lnTo>
                <a:lnTo>
                  <a:pt x="33400" y="790955"/>
                </a:lnTo>
                <a:lnTo>
                  <a:pt x="20413" y="788326"/>
                </a:lnTo>
                <a:lnTo>
                  <a:pt x="9794" y="781161"/>
                </a:lnTo>
                <a:lnTo>
                  <a:pt x="2629" y="770542"/>
                </a:lnTo>
                <a:lnTo>
                  <a:pt x="0" y="757554"/>
                </a:lnTo>
                <a:lnTo>
                  <a:pt x="0" y="33400"/>
                </a:lnTo>
                <a:close/>
              </a:path>
            </a:pathLst>
          </a:custGeom>
          <a:ln w="12192">
            <a:solidFill>
              <a:srgbClr val="1C9ED2"/>
            </a:solidFill>
          </a:ln>
        </p:spPr>
        <p:txBody>
          <a:bodyPr wrap="square" lIns="0" tIns="0" rIns="0" bIns="0" rtlCol="0"/>
          <a:lstStyle/>
          <a:p/>
        </p:txBody>
      </p:sp>
      <p:sp>
        <p:nvSpPr>
          <p:cNvPr id="12" name="object 12"/>
          <p:cNvSpPr txBox="1"/>
          <p:nvPr/>
        </p:nvSpPr>
        <p:spPr>
          <a:xfrm>
            <a:off x="8847581" y="4744339"/>
            <a:ext cx="2558415" cy="698500"/>
          </a:xfrm>
          <a:prstGeom prst="rect">
            <a:avLst/>
          </a:prstGeom>
        </p:spPr>
        <p:txBody>
          <a:bodyPr wrap="square" lIns="0" tIns="0" rIns="0" bIns="0" rtlCol="0" vert="horz">
            <a:spAutoFit/>
          </a:bodyPr>
          <a:lstStyle/>
          <a:p>
            <a:pPr algn="ctr" marL="12700" marR="5080">
              <a:lnSpc>
                <a:spcPct val="150000"/>
              </a:lnSpc>
            </a:pPr>
            <a:r>
              <a:rPr dirty="0" sz="1000" spc="-5">
                <a:solidFill>
                  <a:srgbClr val="4F5560"/>
                </a:solidFill>
                <a:latin typeface="微软雅黑"/>
                <a:cs typeface="微软雅黑"/>
              </a:rPr>
              <a:t>通过精细设计营销测试流程，挖掘</a:t>
            </a:r>
            <a:r>
              <a:rPr dirty="0" sz="1000" spc="0">
                <a:solidFill>
                  <a:srgbClr val="4F5560"/>
                </a:solidFill>
                <a:latin typeface="微软雅黑"/>
                <a:cs typeface="微软雅黑"/>
              </a:rPr>
              <a:t>和</a:t>
            </a:r>
            <a:r>
              <a:rPr dirty="0" sz="1000" spc="-5">
                <a:solidFill>
                  <a:srgbClr val="4F5560"/>
                </a:solidFill>
                <a:latin typeface="微软雅黑"/>
                <a:cs typeface="微软雅黑"/>
              </a:rPr>
              <a:t>量化</a:t>
            </a:r>
            <a:r>
              <a:rPr dirty="0" sz="1000" spc="0">
                <a:solidFill>
                  <a:srgbClr val="4F5560"/>
                </a:solidFill>
                <a:latin typeface="微软雅黑"/>
                <a:cs typeface="微软雅黑"/>
              </a:rPr>
              <a:t>用</a:t>
            </a:r>
            <a:r>
              <a:rPr dirty="0" sz="1000" spc="-5">
                <a:solidFill>
                  <a:srgbClr val="4F5560"/>
                </a:solidFill>
                <a:latin typeface="微软雅黑"/>
                <a:cs typeface="微软雅黑"/>
              </a:rPr>
              <a:t>户 </a:t>
            </a:r>
            <a:r>
              <a:rPr dirty="0" sz="1000" spc="-5">
                <a:solidFill>
                  <a:srgbClr val="4F5560"/>
                </a:solidFill>
                <a:latin typeface="微软雅黑"/>
                <a:cs typeface="微软雅黑"/>
              </a:rPr>
              <a:t> 真实需求；通过快速准确模型，抓</a:t>
            </a:r>
            <a:r>
              <a:rPr dirty="0" sz="1000" spc="0">
                <a:solidFill>
                  <a:srgbClr val="4F5560"/>
                </a:solidFill>
                <a:latin typeface="微软雅黑"/>
                <a:cs typeface="微软雅黑"/>
              </a:rPr>
              <a:t>住</a:t>
            </a:r>
            <a:r>
              <a:rPr dirty="0" sz="1000" spc="-5">
                <a:solidFill>
                  <a:srgbClr val="4F5560"/>
                </a:solidFill>
                <a:latin typeface="微软雅黑"/>
                <a:cs typeface="微软雅黑"/>
              </a:rPr>
              <a:t>用户</a:t>
            </a:r>
            <a:r>
              <a:rPr dirty="0" sz="1000" spc="0">
                <a:solidFill>
                  <a:srgbClr val="4F5560"/>
                </a:solidFill>
                <a:latin typeface="微软雅黑"/>
                <a:cs typeface="微软雅黑"/>
              </a:rPr>
              <a:t>需</a:t>
            </a:r>
            <a:r>
              <a:rPr dirty="0" sz="1000" spc="-5">
                <a:solidFill>
                  <a:srgbClr val="4F5560"/>
                </a:solidFill>
                <a:latin typeface="微软雅黑"/>
                <a:cs typeface="微软雅黑"/>
              </a:rPr>
              <a:t>求 </a:t>
            </a:r>
            <a:r>
              <a:rPr dirty="0" sz="1000" spc="-5">
                <a:solidFill>
                  <a:srgbClr val="4F5560"/>
                </a:solidFill>
                <a:latin typeface="微软雅黑"/>
                <a:cs typeface="微软雅黑"/>
              </a:rPr>
              <a:t> </a:t>
            </a:r>
            <a:r>
              <a:rPr dirty="0" sz="1000" spc="-5">
                <a:solidFill>
                  <a:srgbClr val="4F5560"/>
                </a:solidFill>
                <a:latin typeface="微软雅黑"/>
                <a:cs typeface="微软雅黑"/>
              </a:rPr>
              <a:t>快速营销</a:t>
            </a:r>
            <a:endParaRPr sz="1000">
              <a:latin typeface="微软雅黑"/>
              <a:cs typeface="微软雅黑"/>
            </a:endParaRPr>
          </a:p>
        </p:txBody>
      </p:sp>
      <p:sp>
        <p:nvSpPr>
          <p:cNvPr id="13" name="object 13"/>
          <p:cNvSpPr/>
          <p:nvPr/>
        </p:nvSpPr>
        <p:spPr>
          <a:xfrm>
            <a:off x="8715756" y="4337303"/>
            <a:ext cx="2819400" cy="325120"/>
          </a:xfrm>
          <a:custGeom>
            <a:avLst/>
            <a:gdLst/>
            <a:ahLst/>
            <a:cxnLst/>
            <a:rect l="l" t="t" r="r" b="b"/>
            <a:pathLst>
              <a:path w="2819400" h="325120">
                <a:moveTo>
                  <a:pt x="2765298"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2765298" y="324612"/>
                </a:lnTo>
                <a:lnTo>
                  <a:pt x="2786342" y="320355"/>
                </a:lnTo>
                <a:lnTo>
                  <a:pt x="2803540" y="308752"/>
                </a:lnTo>
                <a:lnTo>
                  <a:pt x="2815143" y="291554"/>
                </a:lnTo>
                <a:lnTo>
                  <a:pt x="2819400" y="270510"/>
                </a:lnTo>
                <a:lnTo>
                  <a:pt x="2819400" y="54102"/>
                </a:lnTo>
                <a:lnTo>
                  <a:pt x="2815143" y="33057"/>
                </a:lnTo>
                <a:lnTo>
                  <a:pt x="2803540" y="15859"/>
                </a:lnTo>
                <a:lnTo>
                  <a:pt x="2786342" y="4256"/>
                </a:lnTo>
                <a:lnTo>
                  <a:pt x="2765298" y="0"/>
                </a:lnTo>
                <a:close/>
              </a:path>
            </a:pathLst>
          </a:custGeom>
          <a:solidFill>
            <a:srgbClr val="1C9ED2"/>
          </a:solidFill>
        </p:spPr>
        <p:txBody>
          <a:bodyPr wrap="square" lIns="0" tIns="0" rIns="0" bIns="0" rtlCol="0"/>
          <a:lstStyle/>
          <a:p/>
        </p:txBody>
      </p:sp>
      <p:sp>
        <p:nvSpPr>
          <p:cNvPr id="14" name="object 14"/>
          <p:cNvSpPr txBox="1"/>
          <p:nvPr/>
        </p:nvSpPr>
        <p:spPr>
          <a:xfrm>
            <a:off x="9265411" y="4403090"/>
            <a:ext cx="1724025" cy="195580"/>
          </a:xfrm>
          <a:prstGeom prst="rect">
            <a:avLst/>
          </a:prstGeom>
        </p:spPr>
        <p:txBody>
          <a:bodyPr wrap="square" lIns="0" tIns="0" rIns="0" bIns="0" rtlCol="0" vert="horz">
            <a:spAutoFit/>
          </a:bodyPr>
          <a:lstStyle/>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整体正确识别率达</a:t>
            </a:r>
            <a:r>
              <a:rPr dirty="0" sz="1200">
                <a:solidFill>
                  <a:srgbClr val="F9F9F9"/>
                </a:solidFill>
                <a:latin typeface="Arial"/>
                <a:cs typeface="Arial"/>
              </a:rPr>
              <a:t>20%</a:t>
            </a:r>
            <a:endParaRPr sz="1200">
              <a:latin typeface="Arial"/>
              <a:cs typeface="Arial"/>
            </a:endParaRPr>
          </a:p>
        </p:txBody>
      </p:sp>
      <p:sp>
        <p:nvSpPr>
          <p:cNvPr id="15" name="object 15"/>
          <p:cNvSpPr/>
          <p:nvPr/>
        </p:nvSpPr>
        <p:spPr>
          <a:xfrm>
            <a:off x="8715756" y="5987796"/>
            <a:ext cx="2819400" cy="548640"/>
          </a:xfrm>
          <a:custGeom>
            <a:avLst/>
            <a:gdLst/>
            <a:ahLst/>
            <a:cxnLst/>
            <a:rect l="l" t="t" r="r" b="b"/>
            <a:pathLst>
              <a:path w="2819400" h="548640">
                <a:moveTo>
                  <a:pt x="0" y="22593"/>
                </a:moveTo>
                <a:lnTo>
                  <a:pt x="1781" y="13796"/>
                </a:lnTo>
                <a:lnTo>
                  <a:pt x="6635" y="6615"/>
                </a:lnTo>
                <a:lnTo>
                  <a:pt x="13823" y="1774"/>
                </a:lnTo>
                <a:lnTo>
                  <a:pt x="22605" y="0"/>
                </a:lnTo>
                <a:lnTo>
                  <a:pt x="2796794" y="0"/>
                </a:lnTo>
                <a:lnTo>
                  <a:pt x="2805576" y="1774"/>
                </a:lnTo>
                <a:lnTo>
                  <a:pt x="2812764" y="6615"/>
                </a:lnTo>
                <a:lnTo>
                  <a:pt x="2817618" y="13796"/>
                </a:lnTo>
                <a:lnTo>
                  <a:pt x="2819400" y="22593"/>
                </a:lnTo>
                <a:lnTo>
                  <a:pt x="2819400" y="526046"/>
                </a:lnTo>
                <a:lnTo>
                  <a:pt x="2817618" y="534843"/>
                </a:lnTo>
                <a:lnTo>
                  <a:pt x="2812764" y="542024"/>
                </a:lnTo>
                <a:lnTo>
                  <a:pt x="2805576" y="546865"/>
                </a:lnTo>
                <a:lnTo>
                  <a:pt x="2796794" y="548639"/>
                </a:lnTo>
                <a:lnTo>
                  <a:pt x="22605" y="548639"/>
                </a:lnTo>
                <a:lnTo>
                  <a:pt x="13823" y="546865"/>
                </a:lnTo>
                <a:lnTo>
                  <a:pt x="6635" y="542024"/>
                </a:lnTo>
                <a:lnTo>
                  <a:pt x="1781" y="534843"/>
                </a:lnTo>
                <a:lnTo>
                  <a:pt x="0" y="526046"/>
                </a:lnTo>
                <a:lnTo>
                  <a:pt x="0" y="22593"/>
                </a:lnTo>
                <a:close/>
              </a:path>
            </a:pathLst>
          </a:custGeom>
          <a:ln w="12192">
            <a:solidFill>
              <a:srgbClr val="9DD2E8"/>
            </a:solidFill>
          </a:ln>
        </p:spPr>
        <p:txBody>
          <a:bodyPr wrap="square" lIns="0" tIns="0" rIns="0" bIns="0" rtlCol="0"/>
          <a:lstStyle/>
          <a:p/>
        </p:txBody>
      </p:sp>
      <p:sp>
        <p:nvSpPr>
          <p:cNvPr id="16" name="object 16"/>
          <p:cNvSpPr txBox="1"/>
          <p:nvPr/>
        </p:nvSpPr>
        <p:spPr>
          <a:xfrm>
            <a:off x="8847581" y="6093053"/>
            <a:ext cx="2558415" cy="393700"/>
          </a:xfrm>
          <a:prstGeom prst="rect">
            <a:avLst/>
          </a:prstGeom>
        </p:spPr>
        <p:txBody>
          <a:bodyPr wrap="square" lIns="0" tIns="0" rIns="0" bIns="0" rtlCol="0" vert="horz">
            <a:spAutoFit/>
          </a:bodyPr>
          <a:lstStyle/>
          <a:p>
            <a:pPr algn="ctr">
              <a:lnSpc>
                <a:spcPct val="100000"/>
              </a:lnSpc>
            </a:pPr>
            <a:r>
              <a:rPr dirty="0" sz="1000" spc="-10">
                <a:solidFill>
                  <a:srgbClr val="4F5560"/>
                </a:solidFill>
                <a:latin typeface="微软雅黑"/>
                <a:cs typeface="微软雅黑"/>
              </a:rPr>
              <a:t>通过周期性推送白名单，营销活动设计周期下</a:t>
            </a:r>
            <a:endParaRPr sz="1000">
              <a:latin typeface="微软雅黑"/>
              <a:cs typeface="微软雅黑"/>
            </a:endParaRPr>
          </a:p>
          <a:p>
            <a:pPr algn="ctr">
              <a:lnSpc>
                <a:spcPct val="100000"/>
              </a:lnSpc>
              <a:spcBef>
                <a:spcPts val="600"/>
              </a:spcBef>
            </a:pPr>
            <a:r>
              <a:rPr dirty="0" sz="1000" spc="-5">
                <a:solidFill>
                  <a:srgbClr val="4F5560"/>
                </a:solidFill>
                <a:latin typeface="微软雅黑"/>
                <a:cs typeface="微软雅黑"/>
              </a:rPr>
              <a:t>降</a:t>
            </a:r>
            <a:r>
              <a:rPr dirty="0" sz="1000" spc="-5">
                <a:solidFill>
                  <a:srgbClr val="4F5560"/>
                </a:solidFill>
                <a:latin typeface="Arial"/>
                <a:cs typeface="Arial"/>
              </a:rPr>
              <a:t>50%</a:t>
            </a:r>
            <a:r>
              <a:rPr dirty="0" sz="1000" spc="-5">
                <a:solidFill>
                  <a:srgbClr val="4F5560"/>
                </a:solidFill>
                <a:latin typeface="微软雅黑"/>
                <a:cs typeface="微软雅黑"/>
              </a:rPr>
              <a:t>，营销成本下降超过</a:t>
            </a:r>
            <a:r>
              <a:rPr dirty="0" sz="1000" spc="-5">
                <a:solidFill>
                  <a:srgbClr val="4F5560"/>
                </a:solidFill>
                <a:latin typeface="Arial"/>
                <a:cs typeface="Arial"/>
              </a:rPr>
              <a:t>30%</a:t>
            </a:r>
            <a:endParaRPr sz="1000">
              <a:latin typeface="Arial"/>
              <a:cs typeface="Arial"/>
            </a:endParaRPr>
          </a:p>
        </p:txBody>
      </p:sp>
      <p:sp>
        <p:nvSpPr>
          <p:cNvPr id="17" name="object 17"/>
          <p:cNvSpPr/>
          <p:nvPr/>
        </p:nvSpPr>
        <p:spPr>
          <a:xfrm>
            <a:off x="8715756" y="5603747"/>
            <a:ext cx="2819400" cy="325120"/>
          </a:xfrm>
          <a:custGeom>
            <a:avLst/>
            <a:gdLst/>
            <a:ahLst/>
            <a:cxnLst/>
            <a:rect l="l" t="t" r="r" b="b"/>
            <a:pathLst>
              <a:path w="2819400" h="325120">
                <a:moveTo>
                  <a:pt x="2765298" y="0"/>
                </a:moveTo>
                <a:lnTo>
                  <a:pt x="54101" y="0"/>
                </a:lnTo>
                <a:lnTo>
                  <a:pt x="33057" y="4251"/>
                </a:lnTo>
                <a:lnTo>
                  <a:pt x="15859" y="15844"/>
                </a:lnTo>
                <a:lnTo>
                  <a:pt x="4256" y="33041"/>
                </a:lnTo>
                <a:lnTo>
                  <a:pt x="0" y="54101"/>
                </a:lnTo>
                <a:lnTo>
                  <a:pt x="0" y="270509"/>
                </a:lnTo>
                <a:lnTo>
                  <a:pt x="4256" y="291570"/>
                </a:lnTo>
                <a:lnTo>
                  <a:pt x="15859" y="308767"/>
                </a:lnTo>
                <a:lnTo>
                  <a:pt x="33057" y="320360"/>
                </a:lnTo>
                <a:lnTo>
                  <a:pt x="54101" y="324611"/>
                </a:lnTo>
                <a:lnTo>
                  <a:pt x="2765298" y="324611"/>
                </a:lnTo>
                <a:lnTo>
                  <a:pt x="2786342" y="320360"/>
                </a:lnTo>
                <a:lnTo>
                  <a:pt x="2803540" y="308767"/>
                </a:lnTo>
                <a:lnTo>
                  <a:pt x="2815143" y="291570"/>
                </a:lnTo>
                <a:lnTo>
                  <a:pt x="2819400" y="270509"/>
                </a:lnTo>
                <a:lnTo>
                  <a:pt x="2819400" y="54101"/>
                </a:lnTo>
                <a:lnTo>
                  <a:pt x="2815143" y="33041"/>
                </a:lnTo>
                <a:lnTo>
                  <a:pt x="2803540" y="15844"/>
                </a:lnTo>
                <a:lnTo>
                  <a:pt x="2786342" y="4251"/>
                </a:lnTo>
                <a:lnTo>
                  <a:pt x="2765298" y="0"/>
                </a:lnTo>
                <a:close/>
              </a:path>
            </a:pathLst>
          </a:custGeom>
          <a:solidFill>
            <a:srgbClr val="9DD2E8"/>
          </a:solidFill>
        </p:spPr>
        <p:txBody>
          <a:bodyPr wrap="square" lIns="0" tIns="0" rIns="0" bIns="0" rtlCol="0"/>
          <a:lstStyle/>
          <a:p/>
        </p:txBody>
      </p:sp>
      <p:sp>
        <p:nvSpPr>
          <p:cNvPr id="18" name="object 18"/>
          <p:cNvSpPr txBox="1"/>
          <p:nvPr/>
        </p:nvSpPr>
        <p:spPr>
          <a:xfrm>
            <a:off x="9570211" y="5669279"/>
            <a:ext cx="1112520" cy="195580"/>
          </a:xfrm>
          <a:prstGeom prst="rect">
            <a:avLst/>
          </a:prstGeom>
        </p:spPr>
        <p:txBody>
          <a:bodyPr wrap="square" lIns="0" tIns="0" rIns="0" bIns="0" rtlCol="0" vert="horz">
            <a:spAutoFit/>
          </a:bodyPr>
          <a:lstStyle/>
          <a:p>
            <a:pPr marL="12700">
              <a:lnSpc>
                <a:spcPct val="100000"/>
              </a:lnSpc>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降低获客成本</a:t>
            </a:r>
            <a:endParaRPr sz="1200">
              <a:latin typeface="微软雅黑"/>
              <a:cs typeface="微软雅黑"/>
            </a:endParaRPr>
          </a:p>
        </p:txBody>
      </p:sp>
      <p:sp>
        <p:nvSpPr>
          <p:cNvPr id="19" name="object 19"/>
          <p:cNvSpPr/>
          <p:nvPr/>
        </p:nvSpPr>
        <p:spPr>
          <a:xfrm>
            <a:off x="1130808" y="3048000"/>
            <a:ext cx="6632448" cy="2634996"/>
          </a:xfrm>
          <a:prstGeom prst="rect">
            <a:avLst/>
          </a:prstGeom>
          <a:blipFill>
            <a:blip r:embed="rId3" cstate="print"/>
            <a:stretch>
              <a:fillRect/>
            </a:stretch>
          </a:blipFill>
        </p:spPr>
        <p:txBody>
          <a:bodyPr wrap="square" lIns="0" tIns="0" rIns="0" bIns="0" rtlCol="0"/>
          <a:lstStyle/>
          <a:p/>
        </p:txBody>
      </p:sp>
      <p:graphicFrame>
        <p:nvGraphicFramePr>
          <p:cNvPr id="20" name="object 20"/>
          <p:cNvGraphicFramePr>
            <a:graphicFrameLocks noGrp="1"/>
          </p:cNvGraphicFramePr>
          <p:nvPr/>
        </p:nvGraphicFramePr>
        <p:xfrm>
          <a:off x="699236" y="3311810"/>
          <a:ext cx="6802120" cy="1536065"/>
        </p:xfrm>
        <a:graphic>
          <a:graphicData uri="http://schemas.openxmlformats.org/drawingml/2006/table">
            <a:tbl>
              <a:tblPr firstRow="1" bandRow="1">
                <a:tableStyleId>{2D5ABB26-0587-4C30-8999-92F81FD0307C}</a:tableStyleId>
              </a:tblPr>
              <a:tblGrid>
                <a:gridCol w="1685683"/>
                <a:gridCol w="1803031"/>
                <a:gridCol w="1791271"/>
                <a:gridCol w="1521523"/>
              </a:tblGrid>
              <a:tr h="957289">
                <a:tc>
                  <a:txBody>
                    <a:bodyPr/>
                    <a:lstStyle/>
                    <a:p>
                      <a:pPr algn="ctr" marR="120650">
                        <a:lnSpc>
                          <a:spcPct val="100000"/>
                        </a:lnSpc>
                        <a:spcBef>
                          <a:spcPts val="45"/>
                        </a:spcBef>
                      </a:pPr>
                      <a:r>
                        <a:rPr dirty="0" sz="2400" spc="-5">
                          <a:solidFill>
                            <a:srgbClr val="F9F9F9"/>
                          </a:solidFill>
                          <a:latin typeface="Arial"/>
                          <a:cs typeface="Arial"/>
                        </a:rPr>
                        <a:t>1</a:t>
                      </a:r>
                      <a:endParaRPr sz="2400">
                        <a:latin typeface="Arial"/>
                        <a:cs typeface="Arial"/>
                      </a:endParaRPr>
                    </a:p>
                    <a:p>
                      <a:pPr>
                        <a:lnSpc>
                          <a:spcPct val="100000"/>
                        </a:lnSpc>
                        <a:spcBef>
                          <a:spcPts val="35"/>
                        </a:spcBef>
                      </a:pPr>
                      <a:endParaRPr sz="2250">
                        <a:latin typeface="Times New Roman"/>
                        <a:cs typeface="Times New Roman"/>
                      </a:endParaRPr>
                    </a:p>
                    <a:p>
                      <a:pPr algn="ctr" marR="109220">
                        <a:lnSpc>
                          <a:spcPct val="100000"/>
                        </a:lnSpc>
                      </a:pPr>
                      <a:r>
                        <a:rPr dirty="0" sz="1200" b="1" i="1">
                          <a:solidFill>
                            <a:srgbClr val="4F5560"/>
                          </a:solidFill>
                          <a:latin typeface="微软雅黑"/>
                          <a:cs typeface="微软雅黑"/>
                        </a:rPr>
                        <a:t>大数据平台</a:t>
                      </a:r>
                      <a:endParaRPr sz="1200">
                        <a:latin typeface="微软雅黑"/>
                        <a:cs typeface="微软雅黑"/>
                      </a:endParaRPr>
                    </a:p>
                  </a:txBody>
                  <a:tcPr marL="0" marR="0" marB="0" marT="0"/>
                </a:tc>
                <a:tc>
                  <a:txBody>
                    <a:bodyPr/>
                    <a:lstStyle/>
                    <a:p>
                      <a:pPr algn="ctr" marR="3175">
                        <a:lnSpc>
                          <a:spcPct val="100000"/>
                        </a:lnSpc>
                        <a:spcBef>
                          <a:spcPts val="45"/>
                        </a:spcBef>
                      </a:pPr>
                      <a:r>
                        <a:rPr dirty="0" sz="2400" spc="-5">
                          <a:solidFill>
                            <a:srgbClr val="F9F9F9"/>
                          </a:solidFill>
                          <a:latin typeface="Arial"/>
                          <a:cs typeface="Arial"/>
                        </a:rPr>
                        <a:t>2</a:t>
                      </a:r>
                      <a:endParaRPr sz="2400">
                        <a:latin typeface="Arial"/>
                        <a:cs typeface="Arial"/>
                      </a:endParaRPr>
                    </a:p>
                    <a:p>
                      <a:pPr>
                        <a:lnSpc>
                          <a:spcPct val="100000"/>
                        </a:lnSpc>
                        <a:spcBef>
                          <a:spcPts val="35"/>
                        </a:spcBef>
                      </a:pPr>
                      <a:endParaRPr sz="2250">
                        <a:latin typeface="Times New Roman"/>
                        <a:cs typeface="Times New Roman"/>
                      </a:endParaRPr>
                    </a:p>
                    <a:p>
                      <a:pPr algn="ctr">
                        <a:lnSpc>
                          <a:spcPct val="100000"/>
                        </a:lnSpc>
                      </a:pPr>
                      <a:r>
                        <a:rPr dirty="0" sz="1200" b="1" i="1">
                          <a:solidFill>
                            <a:srgbClr val="4F5560"/>
                          </a:solidFill>
                          <a:latin typeface="微软雅黑"/>
                          <a:cs typeface="微软雅黑"/>
                        </a:rPr>
                        <a:t>提升数据质量</a:t>
                      </a:r>
                      <a:endParaRPr sz="1200">
                        <a:latin typeface="微软雅黑"/>
                        <a:cs typeface="微软雅黑"/>
                      </a:endParaRPr>
                    </a:p>
                  </a:txBody>
                  <a:tcPr marL="0" marR="0" marB="0" marT="0"/>
                </a:tc>
                <a:tc>
                  <a:txBody>
                    <a:bodyPr/>
                    <a:lstStyle/>
                    <a:p>
                      <a:pPr algn="ctr">
                        <a:lnSpc>
                          <a:spcPct val="100000"/>
                        </a:lnSpc>
                        <a:spcBef>
                          <a:spcPts val="45"/>
                        </a:spcBef>
                      </a:pPr>
                      <a:r>
                        <a:rPr dirty="0" sz="2400" spc="-5">
                          <a:solidFill>
                            <a:srgbClr val="F9F9F9"/>
                          </a:solidFill>
                          <a:latin typeface="Arial"/>
                          <a:cs typeface="Arial"/>
                        </a:rPr>
                        <a:t>3</a:t>
                      </a:r>
                      <a:endParaRPr sz="2400">
                        <a:latin typeface="Arial"/>
                        <a:cs typeface="Arial"/>
                      </a:endParaRPr>
                    </a:p>
                    <a:p>
                      <a:pPr>
                        <a:lnSpc>
                          <a:spcPct val="100000"/>
                        </a:lnSpc>
                        <a:spcBef>
                          <a:spcPts val="35"/>
                        </a:spcBef>
                      </a:pPr>
                      <a:endParaRPr sz="2250">
                        <a:latin typeface="Times New Roman"/>
                        <a:cs typeface="Times New Roman"/>
                      </a:endParaRPr>
                    </a:p>
                    <a:p>
                      <a:pPr algn="ctr" marL="11430">
                        <a:lnSpc>
                          <a:spcPct val="100000"/>
                        </a:lnSpc>
                      </a:pPr>
                      <a:r>
                        <a:rPr dirty="0" sz="1200" b="1" i="1">
                          <a:solidFill>
                            <a:srgbClr val="4F5560"/>
                          </a:solidFill>
                          <a:latin typeface="微软雅黑"/>
                          <a:cs typeface="微软雅黑"/>
                        </a:rPr>
                        <a:t>整理样本数据</a:t>
                      </a:r>
                      <a:endParaRPr sz="1200">
                        <a:latin typeface="微软雅黑"/>
                        <a:cs typeface="微软雅黑"/>
                      </a:endParaRPr>
                    </a:p>
                  </a:txBody>
                  <a:tcPr marL="0" marR="0" marB="0" marT="0"/>
                </a:tc>
                <a:tc>
                  <a:txBody>
                    <a:bodyPr/>
                    <a:lstStyle/>
                    <a:p>
                      <a:pPr algn="ctr" marL="93980">
                        <a:lnSpc>
                          <a:spcPct val="100000"/>
                        </a:lnSpc>
                        <a:spcBef>
                          <a:spcPts val="45"/>
                        </a:spcBef>
                      </a:pPr>
                      <a:r>
                        <a:rPr dirty="0" sz="2400" spc="-5">
                          <a:solidFill>
                            <a:srgbClr val="F9F9F9"/>
                          </a:solidFill>
                          <a:latin typeface="Arial"/>
                          <a:cs typeface="Arial"/>
                        </a:rPr>
                        <a:t>4</a:t>
                      </a:r>
                      <a:endParaRPr sz="2400">
                        <a:latin typeface="Arial"/>
                        <a:cs typeface="Arial"/>
                      </a:endParaRPr>
                    </a:p>
                    <a:p>
                      <a:pPr>
                        <a:lnSpc>
                          <a:spcPct val="100000"/>
                        </a:lnSpc>
                        <a:spcBef>
                          <a:spcPts val="42"/>
                        </a:spcBef>
                      </a:pPr>
                      <a:endParaRPr sz="2150">
                        <a:latin typeface="Times New Roman"/>
                        <a:cs typeface="Times New Roman"/>
                      </a:endParaRPr>
                    </a:p>
                    <a:p>
                      <a:pPr algn="ctr" marL="105410">
                        <a:lnSpc>
                          <a:spcPct val="100000"/>
                        </a:lnSpc>
                      </a:pPr>
                      <a:r>
                        <a:rPr dirty="0" sz="1200">
                          <a:solidFill>
                            <a:srgbClr val="4F5560"/>
                          </a:solidFill>
                          <a:latin typeface="微软雅黑"/>
                          <a:cs typeface="微软雅黑"/>
                        </a:rPr>
                        <a:t>建立用户全方位画像</a:t>
                      </a:r>
                      <a:endParaRPr sz="1200">
                        <a:latin typeface="微软雅黑"/>
                        <a:cs typeface="微软雅黑"/>
                      </a:endParaRPr>
                    </a:p>
                  </a:txBody>
                  <a:tcPr marL="0" marR="0" marB="0" marT="0"/>
                </a:tc>
              </a:tr>
              <a:tr h="578612">
                <a:tc>
                  <a:txBody>
                    <a:bodyPr/>
                    <a:lstStyle/>
                    <a:p>
                      <a:pPr algn="ctr" marR="109220">
                        <a:lnSpc>
                          <a:spcPct val="100000"/>
                        </a:lnSpc>
                        <a:spcBef>
                          <a:spcPts val="315"/>
                        </a:spcBef>
                      </a:pPr>
                      <a:r>
                        <a:rPr dirty="0" sz="1200">
                          <a:solidFill>
                            <a:srgbClr val="4F5560"/>
                          </a:solidFill>
                          <a:latin typeface="微软雅黑"/>
                          <a:cs typeface="微软雅黑"/>
                        </a:rPr>
                        <a:t>搭建分布式的大数据平</a:t>
                      </a:r>
                      <a:endParaRPr sz="1200">
                        <a:latin typeface="微软雅黑"/>
                        <a:cs typeface="微软雅黑"/>
                      </a:endParaRPr>
                    </a:p>
                    <a:p>
                      <a:pPr algn="ctr" marR="109220">
                        <a:lnSpc>
                          <a:spcPct val="100000"/>
                        </a:lnSpc>
                        <a:spcBef>
                          <a:spcPts val="865"/>
                        </a:spcBef>
                      </a:pPr>
                      <a:r>
                        <a:rPr dirty="0" sz="1200">
                          <a:solidFill>
                            <a:srgbClr val="4F5560"/>
                          </a:solidFill>
                          <a:latin typeface="微软雅黑"/>
                          <a:cs typeface="微软雅黑"/>
                        </a:rPr>
                        <a:t>台，整合行内外数据</a:t>
                      </a:r>
                      <a:endParaRPr sz="1200">
                        <a:latin typeface="微软雅黑"/>
                        <a:cs typeface="微软雅黑"/>
                      </a:endParaRPr>
                    </a:p>
                  </a:txBody>
                  <a:tcPr marL="0" marR="0" marB="0" marT="0"/>
                </a:tc>
                <a:tc>
                  <a:txBody>
                    <a:bodyPr/>
                    <a:lstStyle/>
                    <a:p>
                      <a:pPr marL="139065">
                        <a:lnSpc>
                          <a:spcPct val="100000"/>
                        </a:lnSpc>
                        <a:spcBef>
                          <a:spcPts val="315"/>
                        </a:spcBef>
                      </a:pPr>
                      <a:r>
                        <a:rPr dirty="0" sz="1200">
                          <a:solidFill>
                            <a:srgbClr val="4F5560"/>
                          </a:solidFill>
                          <a:latin typeface="微软雅黑"/>
                          <a:cs typeface="微软雅黑"/>
                        </a:rPr>
                        <a:t>对数据进行清洗，为模</a:t>
                      </a:r>
                      <a:endParaRPr sz="1200">
                        <a:latin typeface="微软雅黑"/>
                        <a:cs typeface="微软雅黑"/>
                      </a:endParaRPr>
                    </a:p>
                    <a:p>
                      <a:pPr marL="139065">
                        <a:lnSpc>
                          <a:spcPct val="100000"/>
                        </a:lnSpc>
                        <a:spcBef>
                          <a:spcPts val="865"/>
                        </a:spcBef>
                      </a:pPr>
                      <a:r>
                        <a:rPr dirty="0" sz="1200">
                          <a:solidFill>
                            <a:srgbClr val="4F5560"/>
                          </a:solidFill>
                          <a:latin typeface="微软雅黑"/>
                          <a:cs typeface="微软雅黑"/>
                        </a:rPr>
                        <a:t>型提供高质量样本数据</a:t>
                      </a:r>
                      <a:endParaRPr sz="1200">
                        <a:latin typeface="微软雅黑"/>
                        <a:cs typeface="微软雅黑"/>
                      </a:endParaRPr>
                    </a:p>
                  </a:txBody>
                  <a:tcPr marL="0" marR="0" marB="0" marT="0"/>
                </a:tc>
                <a:tc>
                  <a:txBody>
                    <a:bodyPr/>
                    <a:lstStyle/>
                    <a:p>
                      <a:pPr algn="ctr" marL="11430">
                        <a:lnSpc>
                          <a:spcPct val="100000"/>
                        </a:lnSpc>
                        <a:spcBef>
                          <a:spcPts val="315"/>
                        </a:spcBef>
                      </a:pPr>
                      <a:r>
                        <a:rPr dirty="0" sz="1200">
                          <a:solidFill>
                            <a:srgbClr val="4F5560"/>
                          </a:solidFill>
                          <a:latin typeface="微软雅黑"/>
                          <a:cs typeface="微软雅黑"/>
                        </a:rPr>
                        <a:t>选取海量条样本数据，</a:t>
                      </a:r>
                      <a:endParaRPr sz="1200">
                        <a:latin typeface="微软雅黑"/>
                        <a:cs typeface="微软雅黑"/>
                      </a:endParaRPr>
                    </a:p>
                    <a:p>
                      <a:pPr algn="ctr" marL="11430">
                        <a:lnSpc>
                          <a:spcPct val="100000"/>
                        </a:lnSpc>
                        <a:spcBef>
                          <a:spcPts val="865"/>
                        </a:spcBef>
                      </a:pPr>
                      <a:r>
                        <a:rPr dirty="0" sz="1200">
                          <a:solidFill>
                            <a:srgbClr val="4F5560"/>
                          </a:solidFill>
                          <a:latin typeface="微软雅黑"/>
                          <a:cs typeface="微软雅黑"/>
                        </a:rPr>
                        <a:t>进行整合，定义好坏</a:t>
                      </a:r>
                      <a:endParaRPr sz="1200">
                        <a:latin typeface="微软雅黑"/>
                        <a:cs typeface="微软雅黑"/>
                      </a:endParaRPr>
                    </a:p>
                  </a:txBody>
                  <a:tcPr marL="0" marR="0" marB="0" marT="0"/>
                </a:tc>
                <a:tc>
                  <a:txBody>
                    <a:bodyPr/>
                    <a:lstStyle/>
                    <a:p>
                      <a:pPr/>
                      <a:endParaRPr sz="1200">
                        <a:latin typeface="微软雅黑"/>
                        <a:cs typeface="微软雅黑"/>
                      </a:endParaRPr>
                    </a:p>
                  </a:txBody>
                  <a:tcPr marL="0" marR="0" marB="0" marT="0"/>
                </a:tc>
              </a:tr>
            </a:tbl>
          </a:graphicData>
        </a:graphic>
      </p:graphicFrame>
      <p:sp>
        <p:nvSpPr>
          <p:cNvPr id="21" name="object 21"/>
          <p:cNvSpPr txBox="1"/>
          <p:nvPr/>
        </p:nvSpPr>
        <p:spPr>
          <a:xfrm>
            <a:off x="3183382" y="5139563"/>
            <a:ext cx="194945" cy="375920"/>
          </a:xfrm>
          <a:prstGeom prst="rect">
            <a:avLst/>
          </a:prstGeom>
        </p:spPr>
        <p:txBody>
          <a:bodyPr wrap="square" lIns="0" tIns="0" rIns="0" bIns="0" rtlCol="0" vert="horz">
            <a:spAutoFit/>
          </a:bodyPr>
          <a:lstStyle/>
          <a:p>
            <a:pPr marL="12700">
              <a:lnSpc>
                <a:spcPct val="100000"/>
              </a:lnSpc>
            </a:pPr>
            <a:r>
              <a:rPr dirty="0" sz="2400" spc="-5">
                <a:solidFill>
                  <a:srgbClr val="F9F9F9"/>
                </a:solidFill>
                <a:latin typeface="Arial"/>
                <a:cs typeface="Arial"/>
              </a:rPr>
              <a:t>7</a:t>
            </a:r>
            <a:endParaRPr sz="2400">
              <a:latin typeface="Arial"/>
              <a:cs typeface="Arial"/>
            </a:endParaRPr>
          </a:p>
        </p:txBody>
      </p:sp>
      <p:sp>
        <p:nvSpPr>
          <p:cNvPr id="22" name="object 22"/>
          <p:cNvSpPr txBox="1"/>
          <p:nvPr/>
        </p:nvSpPr>
        <p:spPr>
          <a:xfrm>
            <a:off x="2740279" y="5824423"/>
            <a:ext cx="10922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建立和调优模型</a:t>
            </a:r>
            <a:endParaRPr sz="1200">
              <a:latin typeface="微软雅黑"/>
              <a:cs typeface="微软雅黑"/>
            </a:endParaRPr>
          </a:p>
        </p:txBody>
      </p:sp>
      <p:sp>
        <p:nvSpPr>
          <p:cNvPr id="23" name="object 23"/>
          <p:cNvSpPr txBox="1"/>
          <p:nvPr/>
        </p:nvSpPr>
        <p:spPr>
          <a:xfrm>
            <a:off x="1380236" y="5139563"/>
            <a:ext cx="194945" cy="375920"/>
          </a:xfrm>
          <a:prstGeom prst="rect">
            <a:avLst/>
          </a:prstGeom>
        </p:spPr>
        <p:txBody>
          <a:bodyPr wrap="square" lIns="0" tIns="0" rIns="0" bIns="0" rtlCol="0" vert="horz">
            <a:spAutoFit/>
          </a:bodyPr>
          <a:lstStyle/>
          <a:p>
            <a:pPr marL="12700">
              <a:lnSpc>
                <a:spcPct val="100000"/>
              </a:lnSpc>
            </a:pPr>
            <a:r>
              <a:rPr dirty="0" sz="2400" spc="-5">
                <a:solidFill>
                  <a:srgbClr val="F9F9F9"/>
                </a:solidFill>
                <a:latin typeface="Arial"/>
                <a:cs typeface="Arial"/>
              </a:rPr>
              <a:t>8</a:t>
            </a:r>
            <a:endParaRPr sz="2400">
              <a:latin typeface="Arial"/>
              <a:cs typeface="Arial"/>
            </a:endParaRPr>
          </a:p>
        </p:txBody>
      </p:sp>
      <p:sp>
        <p:nvSpPr>
          <p:cNvPr id="24" name="object 24"/>
          <p:cNvSpPr txBox="1"/>
          <p:nvPr/>
        </p:nvSpPr>
        <p:spPr>
          <a:xfrm>
            <a:off x="163474" y="5732617"/>
            <a:ext cx="2096770" cy="832485"/>
          </a:xfrm>
          <a:prstGeom prst="rect">
            <a:avLst/>
          </a:prstGeom>
        </p:spPr>
        <p:txBody>
          <a:bodyPr wrap="square" lIns="0" tIns="0" rIns="0" bIns="0" rtlCol="0" vert="horz">
            <a:spAutoFit/>
          </a:bodyPr>
          <a:lstStyle/>
          <a:p>
            <a:pPr marL="862330" marR="5080" indent="-306705">
              <a:lnSpc>
                <a:spcPct val="150200"/>
              </a:lnSpc>
            </a:pPr>
            <a:r>
              <a:rPr dirty="0" sz="1200">
                <a:solidFill>
                  <a:srgbClr val="4F5560"/>
                </a:solidFill>
                <a:latin typeface="微软雅黑"/>
                <a:cs typeface="微软雅黑"/>
              </a:rPr>
              <a:t>利用</a:t>
            </a:r>
            <a:r>
              <a:rPr dirty="0" sz="1200">
                <a:solidFill>
                  <a:srgbClr val="4F5560"/>
                </a:solidFill>
                <a:latin typeface="微软雅黑"/>
                <a:cs typeface="微软雅黑"/>
              </a:rPr>
              <a:t>PS</a:t>
            </a:r>
            <a:r>
              <a:rPr dirty="0" sz="1200" spc="-5">
                <a:solidFill>
                  <a:srgbClr val="4F5560"/>
                </a:solidFill>
                <a:latin typeface="微软雅黑"/>
                <a:cs typeface="微软雅黑"/>
              </a:rPr>
              <a:t>I</a:t>
            </a:r>
            <a:r>
              <a:rPr dirty="0" sz="1200">
                <a:solidFill>
                  <a:srgbClr val="4F5560"/>
                </a:solidFill>
                <a:latin typeface="微软雅黑"/>
                <a:cs typeface="微软雅黑"/>
              </a:rPr>
              <a:t>、</a:t>
            </a:r>
            <a:r>
              <a:rPr dirty="0" sz="1200">
                <a:solidFill>
                  <a:srgbClr val="4F5560"/>
                </a:solidFill>
                <a:latin typeface="微软雅黑"/>
                <a:cs typeface="微软雅黑"/>
              </a:rPr>
              <a:t>CS</a:t>
            </a:r>
            <a:r>
              <a:rPr dirty="0" sz="1200" spc="-5">
                <a:solidFill>
                  <a:srgbClr val="4F5560"/>
                </a:solidFill>
                <a:latin typeface="微软雅黑"/>
                <a:cs typeface="微软雅黑"/>
              </a:rPr>
              <a:t>I</a:t>
            </a:r>
            <a:r>
              <a:rPr dirty="0" sz="1200">
                <a:solidFill>
                  <a:srgbClr val="4F5560"/>
                </a:solidFill>
                <a:latin typeface="微软雅黑"/>
                <a:cs typeface="微软雅黑"/>
              </a:rPr>
              <a:t>等指标对  模型进行监控</a:t>
            </a:r>
            <a:endParaRPr sz="1200">
              <a:latin typeface="微软雅黑"/>
              <a:cs typeface="微软雅黑"/>
            </a:endParaRPr>
          </a:p>
          <a:p>
            <a:pPr marL="12700">
              <a:lnSpc>
                <a:spcPct val="100000"/>
              </a:lnSpc>
              <a:spcBef>
                <a:spcPts val="445"/>
              </a:spcBef>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25" name="object 25"/>
          <p:cNvSpPr txBox="1"/>
          <p:nvPr/>
        </p:nvSpPr>
        <p:spPr>
          <a:xfrm>
            <a:off x="4986273" y="5139563"/>
            <a:ext cx="194945" cy="375920"/>
          </a:xfrm>
          <a:prstGeom prst="rect">
            <a:avLst/>
          </a:prstGeom>
        </p:spPr>
        <p:txBody>
          <a:bodyPr wrap="square" lIns="0" tIns="0" rIns="0" bIns="0" rtlCol="0" vert="horz">
            <a:spAutoFit/>
          </a:bodyPr>
          <a:lstStyle/>
          <a:p>
            <a:pPr marL="12700">
              <a:lnSpc>
                <a:spcPct val="100000"/>
              </a:lnSpc>
            </a:pPr>
            <a:r>
              <a:rPr dirty="0" sz="2400" spc="-5">
                <a:solidFill>
                  <a:srgbClr val="F9F9F9"/>
                </a:solidFill>
                <a:latin typeface="Arial"/>
                <a:cs typeface="Arial"/>
              </a:rPr>
              <a:t>6</a:t>
            </a:r>
            <a:endParaRPr sz="2400">
              <a:latin typeface="Arial"/>
              <a:cs typeface="Arial"/>
            </a:endParaRPr>
          </a:p>
        </p:txBody>
      </p:sp>
      <p:sp>
        <p:nvSpPr>
          <p:cNvPr id="26" name="object 26"/>
          <p:cNvSpPr txBox="1"/>
          <p:nvPr/>
        </p:nvSpPr>
        <p:spPr>
          <a:xfrm>
            <a:off x="4314825" y="5824423"/>
            <a:ext cx="15494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确定营销目标客群特征</a:t>
            </a:r>
            <a:endParaRPr sz="1200">
              <a:latin typeface="微软雅黑"/>
              <a:cs typeface="微软雅黑"/>
            </a:endParaRPr>
          </a:p>
        </p:txBody>
      </p:sp>
      <p:sp>
        <p:nvSpPr>
          <p:cNvPr id="27" name="object 27"/>
          <p:cNvSpPr txBox="1"/>
          <p:nvPr/>
        </p:nvSpPr>
        <p:spPr>
          <a:xfrm>
            <a:off x="6748653" y="5142865"/>
            <a:ext cx="195580" cy="375920"/>
          </a:xfrm>
          <a:prstGeom prst="rect">
            <a:avLst/>
          </a:prstGeom>
        </p:spPr>
        <p:txBody>
          <a:bodyPr wrap="square" lIns="0" tIns="0" rIns="0" bIns="0" rtlCol="0" vert="horz">
            <a:spAutoFit/>
          </a:bodyPr>
          <a:lstStyle/>
          <a:p>
            <a:pPr marL="12700">
              <a:lnSpc>
                <a:spcPct val="100000"/>
              </a:lnSpc>
            </a:pPr>
            <a:r>
              <a:rPr dirty="0" sz="2400">
                <a:solidFill>
                  <a:srgbClr val="F9F9F9"/>
                </a:solidFill>
                <a:latin typeface="Arial"/>
                <a:cs typeface="Arial"/>
              </a:rPr>
              <a:t>5</a:t>
            </a:r>
            <a:endParaRPr sz="2400">
              <a:latin typeface="Arial"/>
              <a:cs typeface="Arial"/>
            </a:endParaRPr>
          </a:p>
        </p:txBody>
      </p:sp>
      <p:sp>
        <p:nvSpPr>
          <p:cNvPr id="28" name="object 28"/>
          <p:cNvSpPr txBox="1"/>
          <p:nvPr/>
        </p:nvSpPr>
        <p:spPr>
          <a:xfrm>
            <a:off x="6071996" y="5849111"/>
            <a:ext cx="1549400" cy="470534"/>
          </a:xfrm>
          <a:prstGeom prst="rect">
            <a:avLst/>
          </a:prstGeom>
        </p:spPr>
        <p:txBody>
          <a:bodyPr wrap="square" lIns="0" tIns="0" rIns="0" bIns="0" rtlCol="0" vert="horz">
            <a:spAutoFit/>
          </a:bodyPr>
          <a:lstStyle/>
          <a:p>
            <a:pPr algn="ctr">
              <a:lnSpc>
                <a:spcPct val="100000"/>
              </a:lnSpc>
            </a:pPr>
            <a:r>
              <a:rPr dirty="0" sz="1200" spc="-5">
                <a:solidFill>
                  <a:srgbClr val="4F5560"/>
                </a:solidFill>
                <a:latin typeface="微软雅黑"/>
                <a:cs typeface="微软雅黑"/>
              </a:rPr>
              <a:t>识别现用用户的行为特</a:t>
            </a:r>
            <a:endParaRPr sz="1200">
              <a:latin typeface="微软雅黑"/>
              <a:cs typeface="微软雅黑"/>
            </a:endParaRPr>
          </a:p>
          <a:p>
            <a:pPr algn="ctr">
              <a:lnSpc>
                <a:spcPct val="100000"/>
              </a:lnSpc>
              <a:spcBef>
                <a:spcPts val="720"/>
              </a:spcBef>
            </a:pPr>
            <a:r>
              <a:rPr dirty="0" sz="1200">
                <a:solidFill>
                  <a:srgbClr val="4F5560"/>
                </a:solidFill>
                <a:latin typeface="微软雅黑"/>
                <a:cs typeface="微软雅黑"/>
              </a:rPr>
              <a:t>征</a:t>
            </a:r>
            <a:endParaRPr sz="1200">
              <a:latin typeface="微软雅黑"/>
              <a:cs typeface="微软雅黑"/>
            </a:endParaRPr>
          </a:p>
        </p:txBody>
      </p:sp>
      <p:sp>
        <p:nvSpPr>
          <p:cNvPr id="29" name="object 29"/>
          <p:cNvSpPr/>
          <p:nvPr/>
        </p:nvSpPr>
        <p:spPr>
          <a:xfrm>
            <a:off x="7935468" y="3366515"/>
            <a:ext cx="486409" cy="224154"/>
          </a:xfrm>
          <a:custGeom>
            <a:avLst/>
            <a:gdLst/>
            <a:ahLst/>
            <a:cxnLst/>
            <a:rect l="l" t="t" r="r" b="b"/>
            <a:pathLst>
              <a:path w="486409" h="224154">
                <a:moveTo>
                  <a:pt x="374141" y="0"/>
                </a:moveTo>
                <a:lnTo>
                  <a:pt x="374141" y="56007"/>
                </a:lnTo>
                <a:lnTo>
                  <a:pt x="0" y="56007"/>
                </a:lnTo>
                <a:lnTo>
                  <a:pt x="0" y="168021"/>
                </a:lnTo>
                <a:lnTo>
                  <a:pt x="374141" y="168021"/>
                </a:lnTo>
                <a:lnTo>
                  <a:pt x="374141" y="224028"/>
                </a:lnTo>
                <a:lnTo>
                  <a:pt x="486155" y="112013"/>
                </a:lnTo>
                <a:lnTo>
                  <a:pt x="374141" y="0"/>
                </a:lnTo>
                <a:close/>
              </a:path>
            </a:pathLst>
          </a:custGeom>
          <a:solidFill>
            <a:srgbClr val="BAC3D1"/>
          </a:solidFill>
        </p:spPr>
        <p:txBody>
          <a:bodyPr wrap="square" lIns="0" tIns="0" rIns="0" bIns="0" rtlCol="0"/>
          <a:lstStyle/>
          <a:p/>
        </p:txBody>
      </p:sp>
      <p:sp>
        <p:nvSpPr>
          <p:cNvPr id="30" name="object 30"/>
          <p:cNvSpPr/>
          <p:nvPr/>
        </p:nvSpPr>
        <p:spPr>
          <a:xfrm>
            <a:off x="7935468" y="5216652"/>
            <a:ext cx="486409" cy="224154"/>
          </a:xfrm>
          <a:custGeom>
            <a:avLst/>
            <a:gdLst/>
            <a:ahLst/>
            <a:cxnLst/>
            <a:rect l="l" t="t" r="r" b="b"/>
            <a:pathLst>
              <a:path w="486409" h="224154">
                <a:moveTo>
                  <a:pt x="374141" y="0"/>
                </a:moveTo>
                <a:lnTo>
                  <a:pt x="374141" y="56007"/>
                </a:lnTo>
                <a:lnTo>
                  <a:pt x="0" y="56007"/>
                </a:lnTo>
                <a:lnTo>
                  <a:pt x="0" y="168021"/>
                </a:lnTo>
                <a:lnTo>
                  <a:pt x="374141" y="168021"/>
                </a:lnTo>
                <a:lnTo>
                  <a:pt x="374141" y="224028"/>
                </a:lnTo>
                <a:lnTo>
                  <a:pt x="486155" y="112014"/>
                </a:lnTo>
                <a:lnTo>
                  <a:pt x="374141" y="0"/>
                </a:lnTo>
                <a:close/>
              </a:path>
            </a:pathLst>
          </a:custGeom>
          <a:solidFill>
            <a:srgbClr val="BAC3D1"/>
          </a:solidFill>
        </p:spPr>
        <p:txBody>
          <a:bodyPr wrap="square" lIns="0" tIns="0" rIns="0" bIns="0" rtlCol="0"/>
          <a:lstStyle/>
          <a:p/>
        </p:txBody>
      </p:sp>
      <p:sp>
        <p:nvSpPr>
          <p:cNvPr id="31" name="object 31"/>
          <p:cNvSpPr txBox="1"/>
          <p:nvPr/>
        </p:nvSpPr>
        <p:spPr>
          <a:xfrm>
            <a:off x="8072373" y="3872189"/>
            <a:ext cx="254635" cy="1112520"/>
          </a:xfrm>
          <a:prstGeom prst="rect">
            <a:avLst/>
          </a:prstGeom>
        </p:spPr>
        <p:txBody>
          <a:bodyPr wrap="square" lIns="0" tIns="0" rIns="0" bIns="0" rtlCol="0" vert="horz">
            <a:spAutoFit/>
          </a:bodyPr>
          <a:lstStyle/>
          <a:p>
            <a:pPr algn="just" marL="12700" marR="5080">
              <a:lnSpc>
                <a:spcPct val="100200"/>
              </a:lnSpc>
            </a:pPr>
            <a:r>
              <a:rPr dirty="0" sz="1800">
                <a:solidFill>
                  <a:srgbClr val="4F5560"/>
                </a:solidFill>
                <a:latin typeface="微软雅黑"/>
                <a:cs typeface="微软雅黑"/>
              </a:rPr>
              <a:t>实  </a:t>
            </a:r>
            <a:r>
              <a:rPr dirty="0" sz="1800">
                <a:solidFill>
                  <a:srgbClr val="4F5560"/>
                </a:solidFill>
                <a:latin typeface="微软雅黑"/>
                <a:cs typeface="微软雅黑"/>
              </a:rPr>
              <a:t>施 </a:t>
            </a:r>
            <a:r>
              <a:rPr dirty="0" sz="1800">
                <a:solidFill>
                  <a:srgbClr val="4F5560"/>
                </a:solidFill>
                <a:latin typeface="微软雅黑"/>
                <a:cs typeface="微软雅黑"/>
              </a:rPr>
              <a:t> </a:t>
            </a:r>
            <a:r>
              <a:rPr dirty="0" sz="1800">
                <a:solidFill>
                  <a:srgbClr val="4F5560"/>
                </a:solidFill>
                <a:latin typeface="微软雅黑"/>
                <a:cs typeface="微软雅黑"/>
              </a:rPr>
              <a:t>效 </a:t>
            </a:r>
            <a:r>
              <a:rPr dirty="0" sz="1800">
                <a:solidFill>
                  <a:srgbClr val="4F5560"/>
                </a:solidFill>
                <a:latin typeface="微软雅黑"/>
                <a:cs typeface="微软雅黑"/>
              </a:rPr>
              <a:t> 果</a:t>
            </a:r>
            <a:endParaRPr sz="1800">
              <a:latin typeface="微软雅黑"/>
              <a:cs typeface="微软雅黑"/>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智能营销：通过多种渠道获取用户行为和信用数据，为不同场</a:t>
            </a:r>
          </a:p>
          <a:p>
            <a:pPr marL="12700">
              <a:lnSpc>
                <a:spcPts val="2735"/>
              </a:lnSpc>
            </a:pPr>
            <a:r>
              <a:rPr dirty="0" spc="-5">
                <a:solidFill>
                  <a:srgbClr val="1D9ED2"/>
                </a:solidFill>
              </a:rPr>
              <a:t>景提供精准化、个性化的银行产品和服务</a:t>
            </a:r>
          </a:p>
        </p:txBody>
      </p:sp>
      <p:sp>
        <p:nvSpPr>
          <p:cNvPr id="5" name="object 5"/>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35</a:t>
            </a:r>
            <a:endParaRPr sz="1200">
              <a:latin typeface="Arial"/>
              <a:cs typeface="Arial"/>
            </a:endParaRPr>
          </a:p>
        </p:txBody>
      </p:sp>
      <p:sp>
        <p:nvSpPr>
          <p:cNvPr id="6" name="object 6"/>
          <p:cNvSpPr/>
          <p:nvPr/>
        </p:nvSpPr>
        <p:spPr>
          <a:xfrm>
            <a:off x="2610611" y="3337559"/>
            <a:ext cx="3851275" cy="273050"/>
          </a:xfrm>
          <a:custGeom>
            <a:avLst/>
            <a:gdLst/>
            <a:ahLst/>
            <a:cxnLst/>
            <a:rect l="l" t="t" r="r" b="b"/>
            <a:pathLst>
              <a:path w="3851275" h="273050">
                <a:moveTo>
                  <a:pt x="3714750" y="0"/>
                </a:moveTo>
                <a:lnTo>
                  <a:pt x="0" y="0"/>
                </a:lnTo>
                <a:lnTo>
                  <a:pt x="0" y="272795"/>
                </a:lnTo>
                <a:lnTo>
                  <a:pt x="3714750" y="272795"/>
                </a:lnTo>
                <a:lnTo>
                  <a:pt x="3851148" y="136398"/>
                </a:lnTo>
                <a:lnTo>
                  <a:pt x="3714750" y="0"/>
                </a:lnTo>
                <a:close/>
              </a:path>
            </a:pathLst>
          </a:custGeom>
          <a:solidFill>
            <a:srgbClr val="ECECEC"/>
          </a:solidFill>
        </p:spPr>
        <p:txBody>
          <a:bodyPr wrap="square" lIns="0" tIns="0" rIns="0" bIns="0" rtlCol="0"/>
          <a:lstStyle/>
          <a:p/>
        </p:txBody>
      </p:sp>
      <p:sp>
        <p:nvSpPr>
          <p:cNvPr id="7" name="object 7"/>
          <p:cNvSpPr/>
          <p:nvPr/>
        </p:nvSpPr>
        <p:spPr>
          <a:xfrm>
            <a:off x="1569719" y="3560064"/>
            <a:ext cx="341630" cy="342900"/>
          </a:xfrm>
          <a:custGeom>
            <a:avLst/>
            <a:gdLst/>
            <a:ahLst/>
            <a:cxnLst/>
            <a:rect l="l" t="t" r="r" b="b"/>
            <a:pathLst>
              <a:path w="341630" h="342900">
                <a:moveTo>
                  <a:pt x="170687" y="0"/>
                </a:moveTo>
                <a:lnTo>
                  <a:pt x="125324" y="6120"/>
                </a:lnTo>
                <a:lnTo>
                  <a:pt x="84553" y="23396"/>
                </a:lnTo>
                <a:lnTo>
                  <a:pt x="50006" y="50196"/>
                </a:lnTo>
                <a:lnTo>
                  <a:pt x="23311" y="84892"/>
                </a:lnTo>
                <a:lnTo>
                  <a:pt x="6099" y="125853"/>
                </a:lnTo>
                <a:lnTo>
                  <a:pt x="0" y="171450"/>
                </a:lnTo>
                <a:lnTo>
                  <a:pt x="6099" y="217046"/>
                </a:lnTo>
                <a:lnTo>
                  <a:pt x="23311" y="258007"/>
                </a:lnTo>
                <a:lnTo>
                  <a:pt x="50006" y="292703"/>
                </a:lnTo>
                <a:lnTo>
                  <a:pt x="84553" y="319503"/>
                </a:lnTo>
                <a:lnTo>
                  <a:pt x="125324" y="336779"/>
                </a:lnTo>
                <a:lnTo>
                  <a:pt x="170687" y="342900"/>
                </a:lnTo>
                <a:lnTo>
                  <a:pt x="216051" y="336779"/>
                </a:lnTo>
                <a:lnTo>
                  <a:pt x="256822" y="319503"/>
                </a:lnTo>
                <a:lnTo>
                  <a:pt x="291369" y="292703"/>
                </a:lnTo>
                <a:lnTo>
                  <a:pt x="318064" y="258007"/>
                </a:lnTo>
                <a:lnTo>
                  <a:pt x="335276" y="217046"/>
                </a:lnTo>
                <a:lnTo>
                  <a:pt x="341375" y="171450"/>
                </a:lnTo>
                <a:lnTo>
                  <a:pt x="335276" y="125853"/>
                </a:lnTo>
                <a:lnTo>
                  <a:pt x="318064" y="84892"/>
                </a:lnTo>
                <a:lnTo>
                  <a:pt x="291369" y="50196"/>
                </a:lnTo>
                <a:lnTo>
                  <a:pt x="256822" y="23396"/>
                </a:lnTo>
                <a:lnTo>
                  <a:pt x="216051" y="6120"/>
                </a:lnTo>
                <a:lnTo>
                  <a:pt x="170687" y="0"/>
                </a:lnTo>
                <a:close/>
              </a:path>
            </a:pathLst>
          </a:custGeom>
          <a:solidFill>
            <a:srgbClr val="1D9ED2"/>
          </a:solidFill>
        </p:spPr>
        <p:txBody>
          <a:bodyPr wrap="square" lIns="0" tIns="0" rIns="0" bIns="0" rtlCol="0"/>
          <a:lstStyle/>
          <a:p/>
        </p:txBody>
      </p:sp>
      <p:sp>
        <p:nvSpPr>
          <p:cNvPr id="8" name="object 8"/>
          <p:cNvSpPr/>
          <p:nvPr/>
        </p:nvSpPr>
        <p:spPr>
          <a:xfrm>
            <a:off x="1653539" y="3645408"/>
            <a:ext cx="173990" cy="172720"/>
          </a:xfrm>
          <a:custGeom>
            <a:avLst/>
            <a:gdLst/>
            <a:ahLst/>
            <a:cxnLst/>
            <a:rect l="l" t="t" r="r" b="b"/>
            <a:pathLst>
              <a:path w="173989" h="172720">
                <a:moveTo>
                  <a:pt x="170815" y="154178"/>
                </a:moveTo>
                <a:lnTo>
                  <a:pt x="151765" y="165100"/>
                </a:lnTo>
                <a:lnTo>
                  <a:pt x="154940" y="170434"/>
                </a:lnTo>
                <a:lnTo>
                  <a:pt x="161544" y="172212"/>
                </a:lnTo>
                <a:lnTo>
                  <a:pt x="171958" y="166116"/>
                </a:lnTo>
                <a:lnTo>
                  <a:pt x="173736" y="159385"/>
                </a:lnTo>
                <a:lnTo>
                  <a:pt x="170815" y="154178"/>
                </a:lnTo>
                <a:close/>
              </a:path>
              <a:path w="173989" h="172720">
                <a:moveTo>
                  <a:pt x="154305" y="125349"/>
                </a:moveTo>
                <a:lnTo>
                  <a:pt x="135382" y="136398"/>
                </a:lnTo>
                <a:lnTo>
                  <a:pt x="149860" y="161671"/>
                </a:lnTo>
                <a:lnTo>
                  <a:pt x="168783" y="150749"/>
                </a:lnTo>
                <a:lnTo>
                  <a:pt x="154305" y="125349"/>
                </a:lnTo>
                <a:close/>
              </a:path>
              <a:path w="173989" h="172720">
                <a:moveTo>
                  <a:pt x="90678" y="21971"/>
                </a:moveTo>
                <a:lnTo>
                  <a:pt x="25400" y="21971"/>
                </a:lnTo>
                <a:lnTo>
                  <a:pt x="15537" y="23997"/>
                </a:lnTo>
                <a:lnTo>
                  <a:pt x="7461" y="29511"/>
                </a:lnTo>
                <a:lnTo>
                  <a:pt x="2004" y="37669"/>
                </a:lnTo>
                <a:lnTo>
                  <a:pt x="121" y="47021"/>
                </a:lnTo>
                <a:lnTo>
                  <a:pt x="0" y="128270"/>
                </a:lnTo>
                <a:lnTo>
                  <a:pt x="2004" y="138225"/>
                </a:lnTo>
                <a:lnTo>
                  <a:pt x="7461" y="146383"/>
                </a:lnTo>
                <a:lnTo>
                  <a:pt x="15537" y="151897"/>
                </a:lnTo>
                <a:lnTo>
                  <a:pt x="25400" y="153924"/>
                </a:lnTo>
                <a:lnTo>
                  <a:pt x="90678" y="153924"/>
                </a:lnTo>
                <a:lnTo>
                  <a:pt x="98569" y="152638"/>
                </a:lnTo>
                <a:lnTo>
                  <a:pt x="105425" y="149066"/>
                </a:lnTo>
                <a:lnTo>
                  <a:pt x="107944" y="146558"/>
                </a:lnTo>
                <a:lnTo>
                  <a:pt x="25400" y="146558"/>
                </a:lnTo>
                <a:lnTo>
                  <a:pt x="18383" y="145111"/>
                </a:lnTo>
                <a:lnTo>
                  <a:pt x="12604" y="141176"/>
                </a:lnTo>
                <a:lnTo>
                  <a:pt x="8683" y="135360"/>
                </a:lnTo>
                <a:lnTo>
                  <a:pt x="7239" y="128270"/>
                </a:lnTo>
                <a:lnTo>
                  <a:pt x="7361" y="47021"/>
                </a:lnTo>
                <a:lnTo>
                  <a:pt x="8683" y="40534"/>
                </a:lnTo>
                <a:lnTo>
                  <a:pt x="12604" y="34718"/>
                </a:lnTo>
                <a:lnTo>
                  <a:pt x="18383" y="30783"/>
                </a:lnTo>
                <a:lnTo>
                  <a:pt x="25400" y="29337"/>
                </a:lnTo>
                <a:lnTo>
                  <a:pt x="108194" y="29337"/>
                </a:lnTo>
                <a:lnTo>
                  <a:pt x="106886" y="27813"/>
                </a:lnTo>
                <a:lnTo>
                  <a:pt x="99442" y="23522"/>
                </a:lnTo>
                <a:lnTo>
                  <a:pt x="90678" y="21971"/>
                </a:lnTo>
                <a:close/>
              </a:path>
              <a:path w="173989" h="172720">
                <a:moveTo>
                  <a:pt x="107442" y="135255"/>
                </a:moveTo>
                <a:lnTo>
                  <a:pt x="104775" y="141859"/>
                </a:lnTo>
                <a:lnTo>
                  <a:pt x="98298" y="146558"/>
                </a:lnTo>
                <a:lnTo>
                  <a:pt x="107944" y="146558"/>
                </a:lnTo>
                <a:lnTo>
                  <a:pt x="110876" y="143637"/>
                </a:lnTo>
                <a:lnTo>
                  <a:pt x="114554" y="136779"/>
                </a:lnTo>
                <a:lnTo>
                  <a:pt x="112141" y="136398"/>
                </a:lnTo>
                <a:lnTo>
                  <a:pt x="109855" y="135890"/>
                </a:lnTo>
                <a:lnTo>
                  <a:pt x="107442" y="135255"/>
                </a:lnTo>
                <a:close/>
              </a:path>
              <a:path w="173989" h="172720">
                <a:moveTo>
                  <a:pt x="115824" y="45847"/>
                </a:moveTo>
                <a:lnTo>
                  <a:pt x="99314" y="51435"/>
                </a:lnTo>
                <a:lnTo>
                  <a:pt x="86332" y="63041"/>
                </a:lnTo>
                <a:lnTo>
                  <a:pt x="78994" y="78279"/>
                </a:lnTo>
                <a:lnTo>
                  <a:pt x="77847" y="95208"/>
                </a:lnTo>
                <a:lnTo>
                  <a:pt x="83439" y="111887"/>
                </a:lnTo>
                <a:lnTo>
                  <a:pt x="94874" y="125015"/>
                </a:lnTo>
                <a:lnTo>
                  <a:pt x="109966" y="132429"/>
                </a:lnTo>
                <a:lnTo>
                  <a:pt x="126747" y="133604"/>
                </a:lnTo>
                <a:lnTo>
                  <a:pt x="143256" y="128016"/>
                </a:lnTo>
                <a:lnTo>
                  <a:pt x="145080" y="126384"/>
                </a:lnTo>
                <a:lnTo>
                  <a:pt x="125843" y="126384"/>
                </a:lnTo>
                <a:lnTo>
                  <a:pt x="111839" y="125412"/>
                </a:lnTo>
                <a:lnTo>
                  <a:pt x="99192" y="119201"/>
                </a:lnTo>
                <a:lnTo>
                  <a:pt x="89535" y="108204"/>
                </a:lnTo>
                <a:lnTo>
                  <a:pt x="84959" y="94307"/>
                </a:lnTo>
                <a:lnTo>
                  <a:pt x="85979" y="80184"/>
                </a:lnTo>
                <a:lnTo>
                  <a:pt x="92142" y="67466"/>
                </a:lnTo>
                <a:lnTo>
                  <a:pt x="102997" y="57785"/>
                </a:lnTo>
                <a:lnTo>
                  <a:pt x="116778" y="53066"/>
                </a:lnTo>
                <a:lnTo>
                  <a:pt x="144954" y="53066"/>
                </a:lnTo>
                <a:lnTo>
                  <a:pt x="132619" y="47021"/>
                </a:lnTo>
                <a:lnTo>
                  <a:pt x="115824" y="45847"/>
                </a:lnTo>
                <a:close/>
              </a:path>
              <a:path w="173989" h="172720">
                <a:moveTo>
                  <a:pt x="70104" y="121793"/>
                </a:moveTo>
                <a:lnTo>
                  <a:pt x="21717" y="121793"/>
                </a:lnTo>
                <a:lnTo>
                  <a:pt x="21717" y="127254"/>
                </a:lnTo>
                <a:lnTo>
                  <a:pt x="70104" y="127254"/>
                </a:lnTo>
                <a:lnTo>
                  <a:pt x="70104" y="121793"/>
                </a:lnTo>
                <a:close/>
              </a:path>
              <a:path w="173989" h="172720">
                <a:moveTo>
                  <a:pt x="144954" y="53066"/>
                </a:moveTo>
                <a:lnTo>
                  <a:pt x="116778" y="53066"/>
                </a:lnTo>
                <a:lnTo>
                  <a:pt x="130762" y="54038"/>
                </a:lnTo>
                <a:lnTo>
                  <a:pt x="143341" y="60249"/>
                </a:lnTo>
                <a:lnTo>
                  <a:pt x="152908" y="71247"/>
                </a:lnTo>
                <a:lnTo>
                  <a:pt x="157575" y="85161"/>
                </a:lnTo>
                <a:lnTo>
                  <a:pt x="156622" y="99314"/>
                </a:lnTo>
                <a:lnTo>
                  <a:pt x="150479" y="112037"/>
                </a:lnTo>
                <a:lnTo>
                  <a:pt x="139573" y="121666"/>
                </a:lnTo>
                <a:lnTo>
                  <a:pt x="125843" y="126384"/>
                </a:lnTo>
                <a:lnTo>
                  <a:pt x="145080" y="126384"/>
                </a:lnTo>
                <a:lnTo>
                  <a:pt x="156239" y="116409"/>
                </a:lnTo>
                <a:lnTo>
                  <a:pt x="163591" y="101171"/>
                </a:lnTo>
                <a:lnTo>
                  <a:pt x="164776" y="84242"/>
                </a:lnTo>
                <a:lnTo>
                  <a:pt x="159258" y="67564"/>
                </a:lnTo>
                <a:lnTo>
                  <a:pt x="147748" y="54435"/>
                </a:lnTo>
                <a:lnTo>
                  <a:pt x="144954" y="53066"/>
                </a:lnTo>
                <a:close/>
              </a:path>
              <a:path w="173989" h="172720">
                <a:moveTo>
                  <a:pt x="102870" y="84709"/>
                </a:moveTo>
                <a:lnTo>
                  <a:pt x="97662" y="89662"/>
                </a:lnTo>
                <a:lnTo>
                  <a:pt x="113537" y="107442"/>
                </a:lnTo>
                <a:lnTo>
                  <a:pt x="125470" y="97409"/>
                </a:lnTo>
                <a:lnTo>
                  <a:pt x="114173" y="97409"/>
                </a:lnTo>
                <a:lnTo>
                  <a:pt x="102870" y="84709"/>
                </a:lnTo>
                <a:close/>
              </a:path>
              <a:path w="173989" h="172720">
                <a:moveTo>
                  <a:pt x="58928" y="97409"/>
                </a:moveTo>
                <a:lnTo>
                  <a:pt x="21717" y="97409"/>
                </a:lnTo>
                <a:lnTo>
                  <a:pt x="21717" y="102870"/>
                </a:lnTo>
                <a:lnTo>
                  <a:pt x="58928" y="102870"/>
                </a:lnTo>
                <a:lnTo>
                  <a:pt x="58928" y="97409"/>
                </a:lnTo>
                <a:close/>
              </a:path>
              <a:path w="173989" h="172720">
                <a:moveTo>
                  <a:pt x="140081" y="75565"/>
                </a:moveTo>
                <a:lnTo>
                  <a:pt x="114173" y="97409"/>
                </a:lnTo>
                <a:lnTo>
                  <a:pt x="125470" y="97409"/>
                </a:lnTo>
                <a:lnTo>
                  <a:pt x="144653" y="81280"/>
                </a:lnTo>
                <a:lnTo>
                  <a:pt x="140081" y="75565"/>
                </a:lnTo>
                <a:close/>
              </a:path>
              <a:path w="173989" h="172720">
                <a:moveTo>
                  <a:pt x="58928" y="73025"/>
                </a:moveTo>
                <a:lnTo>
                  <a:pt x="21717" y="73025"/>
                </a:lnTo>
                <a:lnTo>
                  <a:pt x="21717" y="78486"/>
                </a:lnTo>
                <a:lnTo>
                  <a:pt x="58928" y="78486"/>
                </a:lnTo>
                <a:lnTo>
                  <a:pt x="58928" y="73025"/>
                </a:lnTo>
                <a:close/>
              </a:path>
              <a:path w="173989" h="172720">
                <a:moveTo>
                  <a:pt x="70104" y="48514"/>
                </a:moveTo>
                <a:lnTo>
                  <a:pt x="21717" y="48514"/>
                </a:lnTo>
                <a:lnTo>
                  <a:pt x="21717" y="53975"/>
                </a:lnTo>
                <a:lnTo>
                  <a:pt x="70104" y="53975"/>
                </a:lnTo>
                <a:lnTo>
                  <a:pt x="70104" y="48514"/>
                </a:lnTo>
                <a:close/>
              </a:path>
              <a:path w="173989" h="172720">
                <a:moveTo>
                  <a:pt x="108194" y="29337"/>
                </a:moveTo>
                <a:lnTo>
                  <a:pt x="99568" y="29337"/>
                </a:lnTo>
                <a:lnTo>
                  <a:pt x="106807" y="35560"/>
                </a:lnTo>
                <a:lnTo>
                  <a:pt x="108458" y="43942"/>
                </a:lnTo>
                <a:lnTo>
                  <a:pt x="110871" y="43307"/>
                </a:lnTo>
                <a:lnTo>
                  <a:pt x="113284" y="42799"/>
                </a:lnTo>
                <a:lnTo>
                  <a:pt x="115570" y="42418"/>
                </a:lnTo>
                <a:lnTo>
                  <a:pt x="112448" y="34293"/>
                </a:lnTo>
                <a:lnTo>
                  <a:pt x="108194" y="29337"/>
                </a:lnTo>
                <a:close/>
              </a:path>
              <a:path w="173989" h="172720">
                <a:moveTo>
                  <a:pt x="122886" y="7366"/>
                </a:moveTo>
                <a:lnTo>
                  <a:pt x="105156" y="7366"/>
                </a:lnTo>
                <a:lnTo>
                  <a:pt x="112226" y="8794"/>
                </a:lnTo>
                <a:lnTo>
                  <a:pt x="117998" y="12700"/>
                </a:lnTo>
                <a:lnTo>
                  <a:pt x="121890" y="18510"/>
                </a:lnTo>
                <a:lnTo>
                  <a:pt x="123317" y="25654"/>
                </a:lnTo>
                <a:lnTo>
                  <a:pt x="123317" y="42164"/>
                </a:lnTo>
                <a:lnTo>
                  <a:pt x="125857" y="42291"/>
                </a:lnTo>
                <a:lnTo>
                  <a:pt x="130556" y="43053"/>
                </a:lnTo>
                <a:lnTo>
                  <a:pt x="130556" y="25654"/>
                </a:lnTo>
                <a:lnTo>
                  <a:pt x="128569" y="15698"/>
                </a:lnTo>
                <a:lnTo>
                  <a:pt x="123142" y="7540"/>
                </a:lnTo>
                <a:lnTo>
                  <a:pt x="122886" y="7366"/>
                </a:lnTo>
                <a:close/>
              </a:path>
              <a:path w="173989" h="172720">
                <a:moveTo>
                  <a:pt x="105156" y="0"/>
                </a:moveTo>
                <a:lnTo>
                  <a:pt x="69977" y="0"/>
                </a:lnTo>
                <a:lnTo>
                  <a:pt x="60960" y="1700"/>
                </a:lnTo>
                <a:lnTo>
                  <a:pt x="53371" y="6365"/>
                </a:lnTo>
                <a:lnTo>
                  <a:pt x="47831" y="13340"/>
                </a:lnTo>
                <a:lnTo>
                  <a:pt x="44958" y="21971"/>
                </a:lnTo>
                <a:lnTo>
                  <a:pt x="52197" y="21971"/>
                </a:lnTo>
                <a:lnTo>
                  <a:pt x="53848" y="13716"/>
                </a:lnTo>
                <a:lnTo>
                  <a:pt x="61214" y="7366"/>
                </a:lnTo>
                <a:lnTo>
                  <a:pt x="122886" y="7366"/>
                </a:lnTo>
                <a:lnTo>
                  <a:pt x="115071" y="2026"/>
                </a:lnTo>
                <a:lnTo>
                  <a:pt x="105156" y="0"/>
                </a:lnTo>
                <a:close/>
              </a:path>
            </a:pathLst>
          </a:custGeom>
          <a:solidFill>
            <a:srgbClr val="F9F9F9"/>
          </a:solidFill>
        </p:spPr>
        <p:txBody>
          <a:bodyPr wrap="square" lIns="0" tIns="0" rIns="0" bIns="0" rtlCol="0"/>
          <a:lstStyle/>
          <a:p/>
        </p:txBody>
      </p:sp>
      <p:sp>
        <p:nvSpPr>
          <p:cNvPr id="9" name="object 9"/>
          <p:cNvSpPr txBox="1"/>
          <p:nvPr/>
        </p:nvSpPr>
        <p:spPr>
          <a:xfrm>
            <a:off x="1548764" y="3974210"/>
            <a:ext cx="382270"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分类</a:t>
            </a:r>
            <a:endParaRPr sz="1400">
              <a:latin typeface="微软雅黑"/>
              <a:cs typeface="微软雅黑"/>
            </a:endParaRPr>
          </a:p>
        </p:txBody>
      </p:sp>
      <p:sp>
        <p:nvSpPr>
          <p:cNvPr id="10" name="object 10"/>
          <p:cNvSpPr/>
          <p:nvPr/>
        </p:nvSpPr>
        <p:spPr>
          <a:xfrm>
            <a:off x="6987540" y="3337559"/>
            <a:ext cx="3853179" cy="273050"/>
          </a:xfrm>
          <a:custGeom>
            <a:avLst/>
            <a:gdLst/>
            <a:ahLst/>
            <a:cxnLst/>
            <a:rect l="l" t="t" r="r" b="b"/>
            <a:pathLst>
              <a:path w="3853179" h="273050">
                <a:moveTo>
                  <a:pt x="3716274" y="0"/>
                </a:moveTo>
                <a:lnTo>
                  <a:pt x="0" y="0"/>
                </a:lnTo>
                <a:lnTo>
                  <a:pt x="136398" y="136398"/>
                </a:lnTo>
                <a:lnTo>
                  <a:pt x="0" y="272795"/>
                </a:lnTo>
                <a:lnTo>
                  <a:pt x="3716274" y="272795"/>
                </a:lnTo>
                <a:lnTo>
                  <a:pt x="3852671" y="136398"/>
                </a:lnTo>
                <a:lnTo>
                  <a:pt x="3716274" y="0"/>
                </a:lnTo>
                <a:close/>
              </a:path>
            </a:pathLst>
          </a:custGeom>
          <a:solidFill>
            <a:srgbClr val="ECECEC"/>
          </a:solidFill>
        </p:spPr>
        <p:txBody>
          <a:bodyPr wrap="square" lIns="0" tIns="0" rIns="0" bIns="0" rtlCol="0"/>
          <a:lstStyle/>
          <a:p/>
        </p:txBody>
      </p:sp>
      <p:sp>
        <p:nvSpPr>
          <p:cNvPr id="11" name="object 11"/>
          <p:cNvSpPr txBox="1"/>
          <p:nvPr/>
        </p:nvSpPr>
        <p:spPr>
          <a:xfrm>
            <a:off x="829767" y="1280033"/>
            <a:ext cx="10823575" cy="2308860"/>
          </a:xfrm>
          <a:prstGeom prst="rect">
            <a:avLst/>
          </a:prstGeom>
        </p:spPr>
        <p:txBody>
          <a:bodyPr wrap="square" lIns="0" tIns="0" rIns="0" bIns="0" rtlCol="0" vert="horz">
            <a:spAutoFit/>
          </a:bodyPr>
          <a:lstStyle/>
          <a:p>
            <a:pPr marL="12700">
              <a:lnSpc>
                <a:spcPct val="100000"/>
              </a:lnSpc>
            </a:pPr>
            <a:r>
              <a:rPr dirty="0" sz="1400" spc="545">
                <a:solidFill>
                  <a:srgbClr val="1D9FD1"/>
                </a:solidFill>
                <a:latin typeface="Arial Unicode MS"/>
                <a:cs typeface="Arial Unicode MS"/>
              </a:rPr>
              <a:t>◆</a:t>
            </a:r>
            <a:r>
              <a:rPr dirty="0" sz="1400" spc="409">
                <a:solidFill>
                  <a:srgbClr val="1D9FD1"/>
                </a:solidFill>
                <a:latin typeface="Arial Unicode MS"/>
                <a:cs typeface="Arial Unicode MS"/>
              </a:rPr>
              <a:t> </a:t>
            </a:r>
            <a:r>
              <a:rPr dirty="0" sz="1400">
                <a:solidFill>
                  <a:srgbClr val="5E666F"/>
                </a:solidFill>
                <a:latin typeface="微软雅黑"/>
                <a:cs typeface="微软雅黑"/>
              </a:rPr>
              <a:t>商业银行传统的营销方式包括物理网点营销、地推路演营销、沙龙会议营销、媒体广告营销、电话短信营销、礼品营销等线下及人力营</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销方式，获客成本高、效率低，且不符合开放银行多场景和客户下沉的特征。</a:t>
            </a:r>
            <a:endParaRPr sz="1400">
              <a:latin typeface="微软雅黑"/>
              <a:cs typeface="微软雅黑"/>
            </a:endParaRPr>
          </a:p>
          <a:p>
            <a:pPr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智能营销通过社交平台、电商平台、运营商、互联网金融平台、征信中心等多方渠道获取用户的行为和信用数据，分析不同消费场景下  用户的需求和偏好，</a:t>
            </a:r>
            <a:r>
              <a:rPr dirty="0" sz="1400" b="1" i="1">
                <a:solidFill>
                  <a:srgbClr val="1A9FD2"/>
                </a:solidFill>
                <a:latin typeface="微软雅黑"/>
                <a:cs typeface="微软雅黑"/>
              </a:rPr>
              <a:t>为用户在特定的场景提供精准化、个性化的银行产品和服务</a:t>
            </a:r>
            <a:r>
              <a:rPr dirty="0" sz="1400">
                <a:solidFill>
                  <a:srgbClr val="1A9FD2"/>
                </a:solidFill>
                <a:latin typeface="微软雅黑"/>
                <a:cs typeface="微软雅黑"/>
              </a:rPr>
              <a:t>。</a:t>
            </a:r>
            <a:endParaRPr sz="1400">
              <a:latin typeface="微软雅黑"/>
              <a:cs typeface="微软雅黑"/>
            </a:endParaRPr>
          </a:p>
          <a:p>
            <a:pPr marL="12700">
              <a:lnSpc>
                <a:spcPct val="100000"/>
              </a:lnSpc>
              <a:spcBef>
                <a:spcPts val="840"/>
              </a:spcBef>
            </a:pPr>
            <a:r>
              <a:rPr dirty="0" sz="1400" spc="545">
                <a:solidFill>
                  <a:srgbClr val="1D9FD1"/>
                </a:solidFill>
                <a:latin typeface="Arial Unicode MS"/>
                <a:cs typeface="Arial Unicode MS"/>
              </a:rPr>
              <a:t>◆</a:t>
            </a:r>
            <a:r>
              <a:rPr dirty="0" sz="1400" spc="470">
                <a:solidFill>
                  <a:srgbClr val="1D9FD1"/>
                </a:solidFill>
                <a:latin typeface="Arial Unicode MS"/>
                <a:cs typeface="Arial Unicode MS"/>
              </a:rPr>
              <a:t> </a:t>
            </a:r>
            <a:r>
              <a:rPr dirty="0" sz="1400">
                <a:solidFill>
                  <a:srgbClr val="4E545F"/>
                </a:solidFill>
                <a:latin typeface="微软雅黑"/>
                <a:cs typeface="微软雅黑"/>
              </a:rPr>
              <a:t>智能营销能同时对应不同场景、不同客群，与商业银行传统营销方式相比，更加适应开放银行多场景、个性化的特征，有效提高开放银</a:t>
            </a:r>
            <a:endParaRPr sz="1400">
              <a:latin typeface="微软雅黑"/>
              <a:cs typeface="微软雅黑"/>
            </a:endParaRPr>
          </a:p>
          <a:p>
            <a:pPr marL="299085">
              <a:lnSpc>
                <a:spcPct val="100000"/>
              </a:lnSpc>
              <a:spcBef>
                <a:spcPts val="840"/>
              </a:spcBef>
            </a:pPr>
            <a:r>
              <a:rPr dirty="0" sz="1400">
                <a:solidFill>
                  <a:srgbClr val="4E545F"/>
                </a:solidFill>
                <a:latin typeface="微软雅黑"/>
                <a:cs typeface="微软雅黑"/>
              </a:rPr>
              <a:t>行模式下银行营销的有效性和转化率。</a:t>
            </a:r>
            <a:endParaRPr sz="1400">
              <a:latin typeface="微软雅黑"/>
              <a:cs typeface="微软雅黑"/>
            </a:endParaRPr>
          </a:p>
          <a:p>
            <a:pPr>
              <a:lnSpc>
                <a:spcPct val="100000"/>
              </a:lnSpc>
              <a:spcBef>
                <a:spcPts val="44"/>
              </a:spcBef>
            </a:pPr>
            <a:endParaRPr sz="1800">
              <a:latin typeface="Times New Roman"/>
              <a:cs typeface="Times New Roman"/>
            </a:endParaRPr>
          </a:p>
          <a:p>
            <a:pPr marL="1870710">
              <a:lnSpc>
                <a:spcPct val="100000"/>
              </a:lnSpc>
              <a:tabLst>
                <a:tab pos="6384925" algn="l"/>
              </a:tabLst>
            </a:pPr>
            <a:r>
              <a:rPr dirty="0" sz="1400" b="1" i="1">
                <a:solidFill>
                  <a:srgbClr val="4F555F"/>
                </a:solidFill>
                <a:latin typeface="微软雅黑"/>
                <a:cs typeface="微软雅黑"/>
              </a:rPr>
              <a:t>传统营销	智能营销</a:t>
            </a:r>
            <a:endParaRPr sz="1400">
              <a:latin typeface="微软雅黑"/>
              <a:cs typeface="微软雅黑"/>
            </a:endParaRPr>
          </a:p>
        </p:txBody>
      </p:sp>
      <p:sp>
        <p:nvSpPr>
          <p:cNvPr id="12" name="object 12"/>
          <p:cNvSpPr txBox="1"/>
          <p:nvPr/>
        </p:nvSpPr>
        <p:spPr>
          <a:xfrm>
            <a:off x="2688082" y="3645860"/>
            <a:ext cx="3550920" cy="561975"/>
          </a:xfrm>
          <a:prstGeom prst="rect">
            <a:avLst/>
          </a:prstGeom>
        </p:spPr>
        <p:txBody>
          <a:bodyPr wrap="square" lIns="0" tIns="0" rIns="0" bIns="0" rtlCol="0" vert="horz">
            <a:spAutoFit/>
          </a:bodyPr>
          <a:lstStyle/>
          <a:p>
            <a:pPr marL="184785" marR="5080" indent="-172720">
              <a:lnSpc>
                <a:spcPct val="1501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物理网点营销、地推路演营销、沙龙会议营销、媒  体广告营销、电话短信营销、礼品营销等</a:t>
            </a:r>
            <a:endParaRPr sz="1200">
              <a:latin typeface="微软雅黑"/>
              <a:cs typeface="微软雅黑"/>
            </a:endParaRPr>
          </a:p>
        </p:txBody>
      </p:sp>
      <p:sp>
        <p:nvSpPr>
          <p:cNvPr id="13" name="object 13"/>
          <p:cNvSpPr/>
          <p:nvPr/>
        </p:nvSpPr>
        <p:spPr>
          <a:xfrm>
            <a:off x="2301239" y="4203191"/>
            <a:ext cx="8382000" cy="0"/>
          </a:xfrm>
          <a:custGeom>
            <a:avLst/>
            <a:gdLst/>
            <a:ahLst/>
            <a:cxnLst/>
            <a:rect l="l" t="t" r="r" b="b"/>
            <a:pathLst>
              <a:path w="8382000" h="0">
                <a:moveTo>
                  <a:pt x="0" y="0"/>
                </a:moveTo>
                <a:lnTo>
                  <a:pt x="8381873" y="0"/>
                </a:lnTo>
              </a:path>
            </a:pathLst>
          </a:custGeom>
          <a:ln w="3175">
            <a:solidFill>
              <a:srgbClr val="BABABA"/>
            </a:solidFill>
          </a:ln>
        </p:spPr>
        <p:txBody>
          <a:bodyPr wrap="square" lIns="0" tIns="0" rIns="0" bIns="0" rtlCol="0"/>
          <a:lstStyle/>
          <a:p/>
        </p:txBody>
      </p:sp>
      <p:sp>
        <p:nvSpPr>
          <p:cNvPr id="14" name="object 14"/>
          <p:cNvSpPr txBox="1"/>
          <p:nvPr/>
        </p:nvSpPr>
        <p:spPr>
          <a:xfrm>
            <a:off x="7066280" y="3737482"/>
            <a:ext cx="2374265" cy="46990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针对不同场景的定制化营销</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45">
                <a:solidFill>
                  <a:srgbClr val="4F555F"/>
                </a:solidFill>
                <a:latin typeface="Arial Unicode MS"/>
                <a:cs typeface="Arial Unicode MS"/>
              </a:rPr>
              <a:t> </a:t>
            </a:r>
            <a:r>
              <a:rPr dirty="0" sz="1200" spc="-5">
                <a:solidFill>
                  <a:srgbClr val="4F555F"/>
                </a:solidFill>
                <a:latin typeface="微软雅黑"/>
                <a:cs typeface="微软雅黑"/>
              </a:rPr>
              <a:t>如</a:t>
            </a:r>
            <a:r>
              <a:rPr dirty="0" sz="1200" spc="-5">
                <a:solidFill>
                  <a:srgbClr val="4F555F"/>
                </a:solidFill>
                <a:latin typeface="Arial"/>
                <a:cs typeface="Arial"/>
              </a:rPr>
              <a:t>3C</a:t>
            </a:r>
            <a:r>
              <a:rPr dirty="0" sz="1200" spc="-5">
                <a:solidFill>
                  <a:srgbClr val="4F555F"/>
                </a:solidFill>
                <a:latin typeface="微软雅黑"/>
                <a:cs typeface="微软雅黑"/>
              </a:rPr>
              <a:t>、汽车、教育、医疗等场景</a:t>
            </a:r>
            <a:endParaRPr sz="1200">
              <a:latin typeface="微软雅黑"/>
              <a:cs typeface="微软雅黑"/>
            </a:endParaRPr>
          </a:p>
        </p:txBody>
      </p:sp>
      <p:sp>
        <p:nvSpPr>
          <p:cNvPr id="15" name="object 15"/>
          <p:cNvSpPr txBox="1"/>
          <p:nvPr/>
        </p:nvSpPr>
        <p:spPr>
          <a:xfrm>
            <a:off x="2688082" y="4542408"/>
            <a:ext cx="655320" cy="46990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线下化</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人力化</a:t>
            </a:r>
            <a:endParaRPr sz="1200">
              <a:latin typeface="微软雅黑"/>
              <a:cs typeface="微软雅黑"/>
            </a:endParaRPr>
          </a:p>
        </p:txBody>
      </p:sp>
      <p:sp>
        <p:nvSpPr>
          <p:cNvPr id="16" name="object 16"/>
          <p:cNvSpPr/>
          <p:nvPr/>
        </p:nvSpPr>
        <p:spPr>
          <a:xfrm>
            <a:off x="2301239" y="5050535"/>
            <a:ext cx="8382000" cy="0"/>
          </a:xfrm>
          <a:custGeom>
            <a:avLst/>
            <a:gdLst/>
            <a:ahLst/>
            <a:cxnLst/>
            <a:rect l="l" t="t" r="r" b="b"/>
            <a:pathLst>
              <a:path w="8382000" h="0">
                <a:moveTo>
                  <a:pt x="0" y="0"/>
                </a:moveTo>
                <a:lnTo>
                  <a:pt x="8381873" y="0"/>
                </a:lnTo>
              </a:path>
            </a:pathLst>
          </a:custGeom>
          <a:ln w="3175">
            <a:solidFill>
              <a:srgbClr val="BABABA"/>
            </a:solidFill>
          </a:ln>
        </p:spPr>
        <p:txBody>
          <a:bodyPr wrap="square" lIns="0" tIns="0" rIns="0" bIns="0" rtlCol="0"/>
          <a:lstStyle/>
          <a:p/>
        </p:txBody>
      </p:sp>
      <p:sp>
        <p:nvSpPr>
          <p:cNvPr id="17" name="object 17"/>
          <p:cNvSpPr txBox="1"/>
          <p:nvPr/>
        </p:nvSpPr>
        <p:spPr>
          <a:xfrm>
            <a:off x="7066280" y="4266565"/>
            <a:ext cx="655320" cy="74422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线上化</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智能化</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个性化</a:t>
            </a:r>
            <a:endParaRPr sz="1200">
              <a:latin typeface="微软雅黑"/>
              <a:cs typeface="微软雅黑"/>
            </a:endParaRPr>
          </a:p>
        </p:txBody>
      </p:sp>
      <p:sp>
        <p:nvSpPr>
          <p:cNvPr id="18" name="object 18"/>
          <p:cNvSpPr txBox="1"/>
          <p:nvPr/>
        </p:nvSpPr>
        <p:spPr>
          <a:xfrm>
            <a:off x="2680842" y="5348351"/>
            <a:ext cx="1112520"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优势：壁垒低</a:t>
            </a:r>
            <a:endParaRPr sz="1200">
              <a:latin typeface="微软雅黑"/>
              <a:cs typeface="微软雅黑"/>
            </a:endParaRPr>
          </a:p>
        </p:txBody>
      </p:sp>
      <p:sp>
        <p:nvSpPr>
          <p:cNvPr id="19" name="object 19"/>
          <p:cNvSpPr txBox="1"/>
          <p:nvPr/>
        </p:nvSpPr>
        <p:spPr>
          <a:xfrm>
            <a:off x="2680842" y="5622645"/>
            <a:ext cx="2179320"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劣势：获客成本高、转化率低</a:t>
            </a:r>
            <a:endParaRPr sz="1200">
              <a:latin typeface="微软雅黑"/>
              <a:cs typeface="微软雅黑"/>
            </a:endParaRPr>
          </a:p>
        </p:txBody>
      </p:sp>
      <p:sp>
        <p:nvSpPr>
          <p:cNvPr id="20" name="object 20"/>
          <p:cNvSpPr/>
          <p:nvPr/>
        </p:nvSpPr>
        <p:spPr>
          <a:xfrm>
            <a:off x="2293620" y="5858255"/>
            <a:ext cx="8382000" cy="0"/>
          </a:xfrm>
          <a:custGeom>
            <a:avLst/>
            <a:gdLst/>
            <a:ahLst/>
            <a:cxnLst/>
            <a:rect l="l" t="t" r="r" b="b"/>
            <a:pathLst>
              <a:path w="8382000" h="0">
                <a:moveTo>
                  <a:pt x="0" y="0"/>
                </a:moveTo>
                <a:lnTo>
                  <a:pt x="8381873" y="0"/>
                </a:lnTo>
              </a:path>
            </a:pathLst>
          </a:custGeom>
          <a:ln w="3175">
            <a:solidFill>
              <a:srgbClr val="BABABA"/>
            </a:solidFill>
          </a:ln>
        </p:spPr>
        <p:txBody>
          <a:bodyPr wrap="square" lIns="0" tIns="0" rIns="0" bIns="0" rtlCol="0"/>
          <a:lstStyle/>
          <a:p/>
        </p:txBody>
      </p:sp>
      <p:sp>
        <p:nvSpPr>
          <p:cNvPr id="21" name="object 21"/>
          <p:cNvSpPr txBox="1"/>
          <p:nvPr/>
        </p:nvSpPr>
        <p:spPr>
          <a:xfrm>
            <a:off x="7058659" y="5348351"/>
            <a:ext cx="3550920" cy="46990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优势：精准获客，转化率高，根据不同场景定制化</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劣势：壁垒高，需要积累一定的技术经验和大数据</a:t>
            </a:r>
            <a:endParaRPr sz="1200">
              <a:latin typeface="微软雅黑"/>
              <a:cs typeface="微软雅黑"/>
            </a:endParaRPr>
          </a:p>
        </p:txBody>
      </p:sp>
      <p:sp>
        <p:nvSpPr>
          <p:cNvPr id="22" name="object 22"/>
          <p:cNvSpPr txBox="1"/>
          <p:nvPr/>
        </p:nvSpPr>
        <p:spPr>
          <a:xfrm>
            <a:off x="2695448" y="6104168"/>
            <a:ext cx="3550920" cy="561975"/>
          </a:xfrm>
          <a:prstGeom prst="rect">
            <a:avLst/>
          </a:prstGeom>
        </p:spPr>
        <p:txBody>
          <a:bodyPr wrap="square" lIns="0" tIns="0" rIns="0" bIns="0" rtlCol="0" vert="horz">
            <a:spAutoFit/>
          </a:bodyPr>
          <a:lstStyle/>
          <a:p>
            <a:pPr marL="184785" marR="5080" indent="-172720">
              <a:lnSpc>
                <a:spcPct val="1502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一次营销对应一个场景、同一类客群，只适合传统  银行业务的营销</a:t>
            </a:r>
            <a:endParaRPr sz="1200">
              <a:latin typeface="微软雅黑"/>
              <a:cs typeface="微软雅黑"/>
            </a:endParaRPr>
          </a:p>
        </p:txBody>
      </p:sp>
      <p:sp>
        <p:nvSpPr>
          <p:cNvPr id="23" name="object 23"/>
          <p:cNvSpPr txBox="1"/>
          <p:nvPr/>
        </p:nvSpPr>
        <p:spPr>
          <a:xfrm>
            <a:off x="7073645" y="6105448"/>
            <a:ext cx="35509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能同时对应不同场景、不同客群，适应开放银行多  场景、个性化的特征</a:t>
            </a:r>
            <a:endParaRPr sz="1200">
              <a:latin typeface="微软雅黑"/>
              <a:cs typeface="微软雅黑"/>
            </a:endParaRPr>
          </a:p>
        </p:txBody>
      </p:sp>
      <p:sp>
        <p:nvSpPr>
          <p:cNvPr id="24" name="object 24"/>
          <p:cNvSpPr/>
          <p:nvPr/>
        </p:nvSpPr>
        <p:spPr>
          <a:xfrm>
            <a:off x="1569719" y="4407408"/>
            <a:ext cx="341375" cy="341375"/>
          </a:xfrm>
          <a:prstGeom prst="rect">
            <a:avLst/>
          </a:prstGeom>
          <a:blipFill>
            <a:blip r:embed="rId3" cstate="print"/>
            <a:stretch>
              <a:fillRect/>
            </a:stretch>
          </a:blipFill>
        </p:spPr>
        <p:txBody>
          <a:bodyPr wrap="square" lIns="0" tIns="0" rIns="0" bIns="0" rtlCol="0"/>
          <a:lstStyle/>
          <a:p/>
        </p:txBody>
      </p:sp>
      <p:sp>
        <p:nvSpPr>
          <p:cNvPr id="25" name="object 25"/>
          <p:cNvSpPr txBox="1"/>
          <p:nvPr/>
        </p:nvSpPr>
        <p:spPr>
          <a:xfrm>
            <a:off x="1548764" y="4820666"/>
            <a:ext cx="382270"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特征</a:t>
            </a:r>
            <a:endParaRPr sz="1400">
              <a:latin typeface="微软雅黑"/>
              <a:cs typeface="微软雅黑"/>
            </a:endParaRPr>
          </a:p>
        </p:txBody>
      </p:sp>
      <p:sp>
        <p:nvSpPr>
          <p:cNvPr id="26" name="object 26"/>
          <p:cNvSpPr/>
          <p:nvPr/>
        </p:nvSpPr>
        <p:spPr>
          <a:xfrm>
            <a:off x="1569719" y="5254752"/>
            <a:ext cx="341630" cy="341630"/>
          </a:xfrm>
          <a:custGeom>
            <a:avLst/>
            <a:gdLst/>
            <a:ahLst/>
            <a:cxnLst/>
            <a:rect l="l" t="t" r="r" b="b"/>
            <a:pathLst>
              <a:path w="341630" h="341629">
                <a:moveTo>
                  <a:pt x="170687" y="0"/>
                </a:moveTo>
                <a:lnTo>
                  <a:pt x="125324" y="6099"/>
                </a:lnTo>
                <a:lnTo>
                  <a:pt x="84553" y="23311"/>
                </a:lnTo>
                <a:lnTo>
                  <a:pt x="50006" y="50006"/>
                </a:lnTo>
                <a:lnTo>
                  <a:pt x="23311" y="84553"/>
                </a:lnTo>
                <a:lnTo>
                  <a:pt x="6099" y="125324"/>
                </a:lnTo>
                <a:lnTo>
                  <a:pt x="0" y="170688"/>
                </a:lnTo>
                <a:lnTo>
                  <a:pt x="6099" y="216051"/>
                </a:lnTo>
                <a:lnTo>
                  <a:pt x="23311" y="256822"/>
                </a:lnTo>
                <a:lnTo>
                  <a:pt x="50006" y="291369"/>
                </a:lnTo>
                <a:lnTo>
                  <a:pt x="84553" y="318064"/>
                </a:lnTo>
                <a:lnTo>
                  <a:pt x="125324" y="335276"/>
                </a:lnTo>
                <a:lnTo>
                  <a:pt x="170687" y="341376"/>
                </a:lnTo>
                <a:lnTo>
                  <a:pt x="216051" y="335276"/>
                </a:lnTo>
                <a:lnTo>
                  <a:pt x="256822" y="318064"/>
                </a:lnTo>
                <a:lnTo>
                  <a:pt x="291369" y="291369"/>
                </a:lnTo>
                <a:lnTo>
                  <a:pt x="318064" y="256822"/>
                </a:lnTo>
                <a:lnTo>
                  <a:pt x="335276" y="216051"/>
                </a:lnTo>
                <a:lnTo>
                  <a:pt x="341375" y="170688"/>
                </a:lnTo>
                <a:lnTo>
                  <a:pt x="335276" y="125324"/>
                </a:lnTo>
                <a:lnTo>
                  <a:pt x="318064" y="84553"/>
                </a:lnTo>
                <a:lnTo>
                  <a:pt x="291369" y="50006"/>
                </a:lnTo>
                <a:lnTo>
                  <a:pt x="256822" y="23311"/>
                </a:lnTo>
                <a:lnTo>
                  <a:pt x="216051" y="6099"/>
                </a:lnTo>
                <a:lnTo>
                  <a:pt x="170687" y="0"/>
                </a:lnTo>
                <a:close/>
              </a:path>
            </a:pathLst>
          </a:custGeom>
          <a:solidFill>
            <a:srgbClr val="1D9FD1"/>
          </a:solidFill>
        </p:spPr>
        <p:txBody>
          <a:bodyPr wrap="square" lIns="0" tIns="0" rIns="0" bIns="0" rtlCol="0"/>
          <a:lstStyle/>
          <a:p/>
        </p:txBody>
      </p:sp>
      <p:sp>
        <p:nvSpPr>
          <p:cNvPr id="27" name="object 27"/>
          <p:cNvSpPr/>
          <p:nvPr/>
        </p:nvSpPr>
        <p:spPr>
          <a:xfrm>
            <a:off x="1653539" y="5350764"/>
            <a:ext cx="173990" cy="147955"/>
          </a:xfrm>
          <a:custGeom>
            <a:avLst/>
            <a:gdLst/>
            <a:ahLst/>
            <a:cxnLst/>
            <a:rect l="l" t="t" r="r" b="b"/>
            <a:pathLst>
              <a:path w="173989" h="147954">
                <a:moveTo>
                  <a:pt x="145923" y="0"/>
                </a:moveTo>
                <a:lnTo>
                  <a:pt x="1651" y="0"/>
                </a:lnTo>
                <a:lnTo>
                  <a:pt x="0" y="1651"/>
                </a:lnTo>
                <a:lnTo>
                  <a:pt x="0" y="146177"/>
                </a:lnTo>
                <a:lnTo>
                  <a:pt x="1651" y="147828"/>
                </a:lnTo>
                <a:lnTo>
                  <a:pt x="146050" y="147828"/>
                </a:lnTo>
                <a:lnTo>
                  <a:pt x="147574" y="146177"/>
                </a:lnTo>
                <a:lnTo>
                  <a:pt x="147574" y="130175"/>
                </a:lnTo>
                <a:lnTo>
                  <a:pt x="17653" y="130175"/>
                </a:lnTo>
                <a:lnTo>
                  <a:pt x="17653" y="17653"/>
                </a:lnTo>
                <a:lnTo>
                  <a:pt x="132587" y="17653"/>
                </a:lnTo>
                <a:lnTo>
                  <a:pt x="147574" y="3429"/>
                </a:lnTo>
                <a:lnTo>
                  <a:pt x="147574" y="1651"/>
                </a:lnTo>
                <a:lnTo>
                  <a:pt x="145923" y="0"/>
                </a:lnTo>
                <a:close/>
              </a:path>
              <a:path w="173989" h="147954">
                <a:moveTo>
                  <a:pt x="147574" y="77216"/>
                </a:moveTo>
                <a:lnTo>
                  <a:pt x="129921" y="95758"/>
                </a:lnTo>
                <a:lnTo>
                  <a:pt x="129921" y="130175"/>
                </a:lnTo>
                <a:lnTo>
                  <a:pt x="147574" y="130175"/>
                </a:lnTo>
                <a:lnTo>
                  <a:pt x="147574" y="77216"/>
                </a:lnTo>
                <a:close/>
              </a:path>
              <a:path w="173989" h="147954">
                <a:moveTo>
                  <a:pt x="64262" y="56007"/>
                </a:moveTo>
                <a:lnTo>
                  <a:pt x="61976" y="56007"/>
                </a:lnTo>
                <a:lnTo>
                  <a:pt x="47879" y="70231"/>
                </a:lnTo>
                <a:lnTo>
                  <a:pt x="47117" y="70866"/>
                </a:lnTo>
                <a:lnTo>
                  <a:pt x="46862" y="71755"/>
                </a:lnTo>
                <a:lnTo>
                  <a:pt x="46862" y="73660"/>
                </a:lnTo>
                <a:lnTo>
                  <a:pt x="47117" y="74422"/>
                </a:lnTo>
                <a:lnTo>
                  <a:pt x="47879" y="75057"/>
                </a:lnTo>
                <a:lnTo>
                  <a:pt x="87249" y="114681"/>
                </a:lnTo>
                <a:lnTo>
                  <a:pt x="88137" y="115062"/>
                </a:lnTo>
                <a:lnTo>
                  <a:pt x="90043" y="115062"/>
                </a:lnTo>
                <a:lnTo>
                  <a:pt x="90805" y="114681"/>
                </a:lnTo>
                <a:lnTo>
                  <a:pt x="91693" y="114046"/>
                </a:lnTo>
                <a:lnTo>
                  <a:pt x="124864" y="80772"/>
                </a:lnTo>
                <a:lnTo>
                  <a:pt x="89154" y="80772"/>
                </a:lnTo>
                <a:lnTo>
                  <a:pt x="65659" y="57277"/>
                </a:lnTo>
                <a:lnTo>
                  <a:pt x="64262" y="56007"/>
                </a:lnTo>
                <a:close/>
              </a:path>
              <a:path w="173989" h="147954">
                <a:moveTo>
                  <a:pt x="158242" y="13843"/>
                </a:moveTo>
                <a:lnTo>
                  <a:pt x="156464" y="13843"/>
                </a:lnTo>
                <a:lnTo>
                  <a:pt x="155575" y="14224"/>
                </a:lnTo>
                <a:lnTo>
                  <a:pt x="154940" y="14986"/>
                </a:lnTo>
                <a:lnTo>
                  <a:pt x="89154" y="80772"/>
                </a:lnTo>
                <a:lnTo>
                  <a:pt x="124864" y="80772"/>
                </a:lnTo>
                <a:lnTo>
                  <a:pt x="173355" y="32131"/>
                </a:lnTo>
                <a:lnTo>
                  <a:pt x="173736" y="31242"/>
                </a:lnTo>
                <a:lnTo>
                  <a:pt x="173736" y="29337"/>
                </a:lnTo>
                <a:lnTo>
                  <a:pt x="173355" y="28448"/>
                </a:lnTo>
                <a:lnTo>
                  <a:pt x="172720" y="27686"/>
                </a:lnTo>
                <a:lnTo>
                  <a:pt x="159131" y="14224"/>
                </a:lnTo>
                <a:lnTo>
                  <a:pt x="158242" y="13843"/>
                </a:lnTo>
                <a:close/>
              </a:path>
            </a:pathLst>
          </a:custGeom>
          <a:solidFill>
            <a:srgbClr val="F9F9F9"/>
          </a:solidFill>
        </p:spPr>
        <p:txBody>
          <a:bodyPr wrap="square" lIns="0" tIns="0" rIns="0" bIns="0" rtlCol="0"/>
          <a:lstStyle/>
          <a:p/>
        </p:txBody>
      </p:sp>
      <p:sp>
        <p:nvSpPr>
          <p:cNvPr id="28" name="object 28"/>
          <p:cNvSpPr txBox="1"/>
          <p:nvPr/>
        </p:nvSpPr>
        <p:spPr>
          <a:xfrm>
            <a:off x="1460372" y="5668568"/>
            <a:ext cx="560705"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优劣势</a:t>
            </a:r>
            <a:endParaRPr sz="1400">
              <a:latin typeface="微软雅黑"/>
              <a:cs typeface="微软雅黑"/>
            </a:endParaRPr>
          </a:p>
        </p:txBody>
      </p:sp>
      <p:sp>
        <p:nvSpPr>
          <p:cNvPr id="29" name="object 29"/>
          <p:cNvSpPr/>
          <p:nvPr/>
        </p:nvSpPr>
        <p:spPr>
          <a:xfrm>
            <a:off x="1569719" y="6059423"/>
            <a:ext cx="341630" cy="342900"/>
          </a:xfrm>
          <a:custGeom>
            <a:avLst/>
            <a:gdLst/>
            <a:ahLst/>
            <a:cxnLst/>
            <a:rect l="l" t="t" r="r" b="b"/>
            <a:pathLst>
              <a:path w="341630" h="342900">
                <a:moveTo>
                  <a:pt x="170687" y="0"/>
                </a:moveTo>
                <a:lnTo>
                  <a:pt x="125324" y="6124"/>
                </a:lnTo>
                <a:lnTo>
                  <a:pt x="84553" y="23407"/>
                </a:lnTo>
                <a:lnTo>
                  <a:pt x="50006" y="50215"/>
                </a:lnTo>
                <a:lnTo>
                  <a:pt x="23311" y="84915"/>
                </a:lnTo>
                <a:lnTo>
                  <a:pt x="6099" y="125871"/>
                </a:lnTo>
                <a:lnTo>
                  <a:pt x="0" y="171449"/>
                </a:lnTo>
                <a:lnTo>
                  <a:pt x="6099" y="217028"/>
                </a:lnTo>
                <a:lnTo>
                  <a:pt x="23311" y="257984"/>
                </a:lnTo>
                <a:lnTo>
                  <a:pt x="50006" y="292684"/>
                </a:lnTo>
                <a:lnTo>
                  <a:pt x="84553" y="319492"/>
                </a:lnTo>
                <a:lnTo>
                  <a:pt x="125324" y="336775"/>
                </a:lnTo>
                <a:lnTo>
                  <a:pt x="170687" y="342899"/>
                </a:lnTo>
                <a:lnTo>
                  <a:pt x="216051" y="336775"/>
                </a:lnTo>
                <a:lnTo>
                  <a:pt x="256822" y="319492"/>
                </a:lnTo>
                <a:lnTo>
                  <a:pt x="291369" y="292684"/>
                </a:lnTo>
                <a:lnTo>
                  <a:pt x="318064" y="257984"/>
                </a:lnTo>
                <a:lnTo>
                  <a:pt x="335276" y="217028"/>
                </a:lnTo>
                <a:lnTo>
                  <a:pt x="341375" y="171449"/>
                </a:lnTo>
                <a:lnTo>
                  <a:pt x="335276" y="125871"/>
                </a:lnTo>
                <a:lnTo>
                  <a:pt x="318064" y="84915"/>
                </a:lnTo>
                <a:lnTo>
                  <a:pt x="291369" y="50215"/>
                </a:lnTo>
                <a:lnTo>
                  <a:pt x="256822" y="23407"/>
                </a:lnTo>
                <a:lnTo>
                  <a:pt x="216051" y="6124"/>
                </a:lnTo>
                <a:lnTo>
                  <a:pt x="170687" y="0"/>
                </a:lnTo>
                <a:close/>
              </a:path>
            </a:pathLst>
          </a:custGeom>
          <a:solidFill>
            <a:srgbClr val="1D9FD1"/>
          </a:solidFill>
        </p:spPr>
        <p:txBody>
          <a:bodyPr wrap="square" lIns="0" tIns="0" rIns="0" bIns="0" rtlCol="0"/>
          <a:lstStyle/>
          <a:p/>
        </p:txBody>
      </p:sp>
      <p:sp>
        <p:nvSpPr>
          <p:cNvPr id="30" name="object 30"/>
          <p:cNvSpPr/>
          <p:nvPr/>
        </p:nvSpPr>
        <p:spPr>
          <a:xfrm>
            <a:off x="1653539" y="6144767"/>
            <a:ext cx="173990" cy="173990"/>
          </a:xfrm>
          <a:custGeom>
            <a:avLst/>
            <a:gdLst/>
            <a:ahLst/>
            <a:cxnLst/>
            <a:rect l="l" t="t" r="r" b="b"/>
            <a:pathLst>
              <a:path w="173989" h="173989">
                <a:moveTo>
                  <a:pt x="124841" y="0"/>
                </a:moveTo>
                <a:lnTo>
                  <a:pt x="1270" y="0"/>
                </a:lnTo>
                <a:lnTo>
                  <a:pt x="0" y="1244"/>
                </a:lnTo>
                <a:lnTo>
                  <a:pt x="0" y="172491"/>
                </a:lnTo>
                <a:lnTo>
                  <a:pt x="1270" y="173735"/>
                </a:lnTo>
                <a:lnTo>
                  <a:pt x="172466" y="173735"/>
                </a:lnTo>
                <a:lnTo>
                  <a:pt x="173736" y="172491"/>
                </a:lnTo>
                <a:lnTo>
                  <a:pt x="173736" y="168186"/>
                </a:lnTo>
                <a:lnTo>
                  <a:pt x="5587" y="168186"/>
                </a:lnTo>
                <a:lnTo>
                  <a:pt x="5587" y="89623"/>
                </a:lnTo>
                <a:lnTo>
                  <a:pt x="31685" y="89623"/>
                </a:lnTo>
                <a:lnTo>
                  <a:pt x="32639" y="87515"/>
                </a:lnTo>
                <a:lnTo>
                  <a:pt x="32766" y="86220"/>
                </a:lnTo>
                <a:lnTo>
                  <a:pt x="31750" y="84581"/>
                </a:lnTo>
                <a:lnTo>
                  <a:pt x="30861" y="84086"/>
                </a:lnTo>
                <a:lnTo>
                  <a:pt x="5587" y="84086"/>
                </a:lnTo>
                <a:lnTo>
                  <a:pt x="5587" y="5549"/>
                </a:lnTo>
                <a:lnTo>
                  <a:pt x="124841" y="5549"/>
                </a:lnTo>
                <a:lnTo>
                  <a:pt x="126111" y="4292"/>
                </a:lnTo>
                <a:lnTo>
                  <a:pt x="126111" y="1244"/>
                </a:lnTo>
                <a:lnTo>
                  <a:pt x="124841" y="0"/>
                </a:lnTo>
                <a:close/>
              </a:path>
              <a:path w="173989" h="173989">
                <a:moveTo>
                  <a:pt x="87249" y="140881"/>
                </a:moveTo>
                <a:lnTo>
                  <a:pt x="86233" y="140944"/>
                </a:lnTo>
                <a:lnTo>
                  <a:pt x="85471" y="141439"/>
                </a:lnTo>
                <a:lnTo>
                  <a:pt x="84582" y="141935"/>
                </a:lnTo>
                <a:lnTo>
                  <a:pt x="84200" y="142622"/>
                </a:lnTo>
                <a:lnTo>
                  <a:pt x="84074" y="168186"/>
                </a:lnTo>
                <a:lnTo>
                  <a:pt x="89662" y="168186"/>
                </a:lnTo>
                <a:lnTo>
                  <a:pt x="89662" y="147764"/>
                </a:lnTo>
                <a:lnTo>
                  <a:pt x="96930" y="147764"/>
                </a:lnTo>
                <a:lnTo>
                  <a:pt x="101770" y="146784"/>
                </a:lnTo>
                <a:lnTo>
                  <a:pt x="107726" y="142773"/>
                </a:lnTo>
                <a:lnTo>
                  <a:pt x="92075" y="142773"/>
                </a:lnTo>
                <a:lnTo>
                  <a:pt x="90043" y="142265"/>
                </a:lnTo>
                <a:lnTo>
                  <a:pt x="87249" y="140881"/>
                </a:lnTo>
                <a:close/>
              </a:path>
              <a:path w="173989" h="173989">
                <a:moveTo>
                  <a:pt x="142408" y="65620"/>
                </a:moveTo>
                <a:lnTo>
                  <a:pt x="136525" y="65620"/>
                </a:lnTo>
                <a:lnTo>
                  <a:pt x="142748" y="71831"/>
                </a:lnTo>
                <a:lnTo>
                  <a:pt x="142748" y="81610"/>
                </a:lnTo>
                <a:lnTo>
                  <a:pt x="142240" y="83692"/>
                </a:lnTo>
                <a:lnTo>
                  <a:pt x="141351" y="85636"/>
                </a:lnTo>
                <a:lnTo>
                  <a:pt x="141002" y="86220"/>
                </a:lnTo>
                <a:lnTo>
                  <a:pt x="140935" y="87236"/>
                </a:lnTo>
                <a:lnTo>
                  <a:pt x="140970" y="87515"/>
                </a:lnTo>
                <a:lnTo>
                  <a:pt x="141986" y="89128"/>
                </a:lnTo>
                <a:lnTo>
                  <a:pt x="142875" y="89623"/>
                </a:lnTo>
                <a:lnTo>
                  <a:pt x="168148" y="89623"/>
                </a:lnTo>
                <a:lnTo>
                  <a:pt x="168148" y="168186"/>
                </a:lnTo>
                <a:lnTo>
                  <a:pt x="173736" y="168186"/>
                </a:lnTo>
                <a:lnTo>
                  <a:pt x="173736" y="84086"/>
                </a:lnTo>
                <a:lnTo>
                  <a:pt x="147701" y="84086"/>
                </a:lnTo>
                <a:lnTo>
                  <a:pt x="148082" y="82588"/>
                </a:lnTo>
                <a:lnTo>
                  <a:pt x="148241" y="81610"/>
                </a:lnTo>
                <a:lnTo>
                  <a:pt x="148336" y="79476"/>
                </a:lnTo>
                <a:lnTo>
                  <a:pt x="146800" y="71933"/>
                </a:lnTo>
                <a:lnTo>
                  <a:pt x="142620" y="65763"/>
                </a:lnTo>
                <a:lnTo>
                  <a:pt x="142408" y="65620"/>
                </a:lnTo>
                <a:close/>
              </a:path>
              <a:path w="173989" h="173989">
                <a:moveTo>
                  <a:pt x="155702" y="151358"/>
                </a:moveTo>
                <a:lnTo>
                  <a:pt x="152654" y="151358"/>
                </a:lnTo>
                <a:lnTo>
                  <a:pt x="151384" y="152603"/>
                </a:lnTo>
                <a:lnTo>
                  <a:pt x="151384" y="155676"/>
                </a:lnTo>
                <a:lnTo>
                  <a:pt x="152654" y="156921"/>
                </a:lnTo>
                <a:lnTo>
                  <a:pt x="155702" y="156921"/>
                </a:lnTo>
                <a:lnTo>
                  <a:pt x="156845" y="155676"/>
                </a:lnTo>
                <a:lnTo>
                  <a:pt x="156845" y="152603"/>
                </a:lnTo>
                <a:lnTo>
                  <a:pt x="155702" y="151358"/>
                </a:lnTo>
                <a:close/>
              </a:path>
              <a:path w="173989" h="173989">
                <a:moveTo>
                  <a:pt x="96930" y="147764"/>
                </a:moveTo>
                <a:lnTo>
                  <a:pt x="89662" y="147764"/>
                </a:lnTo>
                <a:lnTo>
                  <a:pt x="91186" y="148120"/>
                </a:lnTo>
                <a:lnTo>
                  <a:pt x="92710" y="148310"/>
                </a:lnTo>
                <a:lnTo>
                  <a:pt x="94234" y="148310"/>
                </a:lnTo>
                <a:lnTo>
                  <a:pt x="96930" y="147764"/>
                </a:lnTo>
                <a:close/>
              </a:path>
              <a:path w="173989" h="173989">
                <a:moveTo>
                  <a:pt x="144526" y="140284"/>
                </a:moveTo>
                <a:lnTo>
                  <a:pt x="141478" y="140284"/>
                </a:lnTo>
                <a:lnTo>
                  <a:pt x="140286" y="141439"/>
                </a:lnTo>
                <a:lnTo>
                  <a:pt x="140208" y="144576"/>
                </a:lnTo>
                <a:lnTo>
                  <a:pt x="141478" y="145808"/>
                </a:lnTo>
                <a:lnTo>
                  <a:pt x="144526" y="145808"/>
                </a:lnTo>
                <a:lnTo>
                  <a:pt x="145796" y="144576"/>
                </a:lnTo>
                <a:lnTo>
                  <a:pt x="145717" y="141439"/>
                </a:lnTo>
                <a:lnTo>
                  <a:pt x="144526" y="140284"/>
                </a:lnTo>
                <a:close/>
              </a:path>
              <a:path w="173989" h="173989">
                <a:moveTo>
                  <a:pt x="107737" y="115049"/>
                </a:moveTo>
                <a:lnTo>
                  <a:pt x="101854" y="115049"/>
                </a:lnTo>
                <a:lnTo>
                  <a:pt x="108077" y="121259"/>
                </a:lnTo>
                <a:lnTo>
                  <a:pt x="108077" y="136563"/>
                </a:lnTo>
                <a:lnTo>
                  <a:pt x="101854" y="142773"/>
                </a:lnTo>
                <a:lnTo>
                  <a:pt x="107726" y="142773"/>
                </a:lnTo>
                <a:lnTo>
                  <a:pt x="107950" y="142622"/>
                </a:lnTo>
                <a:lnTo>
                  <a:pt x="112129" y="136453"/>
                </a:lnTo>
                <a:lnTo>
                  <a:pt x="113665" y="128904"/>
                </a:lnTo>
                <a:lnTo>
                  <a:pt x="112129" y="121361"/>
                </a:lnTo>
                <a:lnTo>
                  <a:pt x="107950" y="115192"/>
                </a:lnTo>
                <a:lnTo>
                  <a:pt x="107737" y="115049"/>
                </a:lnTo>
                <a:close/>
              </a:path>
              <a:path w="173989" h="173989">
                <a:moveTo>
                  <a:pt x="89662" y="89623"/>
                </a:moveTo>
                <a:lnTo>
                  <a:pt x="84074" y="89623"/>
                </a:lnTo>
                <a:lnTo>
                  <a:pt x="84123" y="115049"/>
                </a:lnTo>
                <a:lnTo>
                  <a:pt x="84582" y="115874"/>
                </a:lnTo>
                <a:lnTo>
                  <a:pt x="85471" y="116382"/>
                </a:lnTo>
                <a:lnTo>
                  <a:pt x="86233" y="116878"/>
                </a:lnTo>
                <a:lnTo>
                  <a:pt x="87249" y="116928"/>
                </a:lnTo>
                <a:lnTo>
                  <a:pt x="90043" y="115544"/>
                </a:lnTo>
                <a:lnTo>
                  <a:pt x="92075" y="115049"/>
                </a:lnTo>
                <a:lnTo>
                  <a:pt x="107737" y="115049"/>
                </a:lnTo>
                <a:lnTo>
                  <a:pt x="101770" y="111027"/>
                </a:lnTo>
                <a:lnTo>
                  <a:pt x="96989" y="110058"/>
                </a:lnTo>
                <a:lnTo>
                  <a:pt x="89662" y="110058"/>
                </a:lnTo>
                <a:lnTo>
                  <a:pt x="89662" y="89623"/>
                </a:lnTo>
                <a:close/>
              </a:path>
              <a:path w="173989" h="173989">
                <a:moveTo>
                  <a:pt x="31685" y="89623"/>
                </a:moveTo>
                <a:lnTo>
                  <a:pt x="26035" y="89623"/>
                </a:lnTo>
                <a:lnTo>
                  <a:pt x="25527" y="91122"/>
                </a:lnTo>
                <a:lnTo>
                  <a:pt x="25447" y="92087"/>
                </a:lnTo>
                <a:lnTo>
                  <a:pt x="25400" y="94259"/>
                </a:lnTo>
                <a:lnTo>
                  <a:pt x="26935" y="101802"/>
                </a:lnTo>
                <a:lnTo>
                  <a:pt x="31115" y="107972"/>
                </a:lnTo>
                <a:lnTo>
                  <a:pt x="37294" y="112136"/>
                </a:lnTo>
                <a:lnTo>
                  <a:pt x="44831" y="113664"/>
                </a:lnTo>
                <a:lnTo>
                  <a:pt x="52367" y="112136"/>
                </a:lnTo>
                <a:lnTo>
                  <a:pt x="58334" y="108115"/>
                </a:lnTo>
                <a:lnTo>
                  <a:pt x="37211" y="108115"/>
                </a:lnTo>
                <a:lnTo>
                  <a:pt x="30987" y="101904"/>
                </a:lnTo>
                <a:lnTo>
                  <a:pt x="30987" y="92087"/>
                </a:lnTo>
                <a:lnTo>
                  <a:pt x="31496" y="90042"/>
                </a:lnTo>
                <a:lnTo>
                  <a:pt x="31685" y="89623"/>
                </a:lnTo>
                <a:close/>
              </a:path>
              <a:path w="173989" h="173989">
                <a:moveTo>
                  <a:pt x="94234" y="109499"/>
                </a:moveTo>
                <a:lnTo>
                  <a:pt x="92710" y="109499"/>
                </a:lnTo>
                <a:lnTo>
                  <a:pt x="91186" y="109702"/>
                </a:lnTo>
                <a:lnTo>
                  <a:pt x="89662" y="110058"/>
                </a:lnTo>
                <a:lnTo>
                  <a:pt x="96989" y="110058"/>
                </a:lnTo>
                <a:lnTo>
                  <a:pt x="94234" y="109499"/>
                </a:lnTo>
                <a:close/>
              </a:path>
              <a:path w="173989" h="173989">
                <a:moveTo>
                  <a:pt x="128905" y="60070"/>
                </a:moveTo>
                <a:lnTo>
                  <a:pt x="121368" y="61599"/>
                </a:lnTo>
                <a:lnTo>
                  <a:pt x="115188" y="65763"/>
                </a:lnTo>
                <a:lnTo>
                  <a:pt x="111009" y="71933"/>
                </a:lnTo>
                <a:lnTo>
                  <a:pt x="109474" y="79476"/>
                </a:lnTo>
                <a:lnTo>
                  <a:pt x="109568" y="81610"/>
                </a:lnTo>
                <a:lnTo>
                  <a:pt x="109728" y="82588"/>
                </a:lnTo>
                <a:lnTo>
                  <a:pt x="110109" y="84086"/>
                </a:lnTo>
                <a:lnTo>
                  <a:pt x="58801" y="84086"/>
                </a:lnTo>
                <a:lnTo>
                  <a:pt x="57912" y="84581"/>
                </a:lnTo>
                <a:lnTo>
                  <a:pt x="56896" y="86220"/>
                </a:lnTo>
                <a:lnTo>
                  <a:pt x="56768" y="87236"/>
                </a:lnTo>
                <a:lnTo>
                  <a:pt x="57277" y="88099"/>
                </a:lnTo>
                <a:lnTo>
                  <a:pt x="58166" y="90042"/>
                </a:lnTo>
                <a:lnTo>
                  <a:pt x="58674" y="92087"/>
                </a:lnTo>
                <a:lnTo>
                  <a:pt x="58674" y="101904"/>
                </a:lnTo>
                <a:lnTo>
                  <a:pt x="52451" y="108115"/>
                </a:lnTo>
                <a:lnTo>
                  <a:pt x="58334" y="108115"/>
                </a:lnTo>
                <a:lnTo>
                  <a:pt x="58547" y="107972"/>
                </a:lnTo>
                <a:lnTo>
                  <a:pt x="62726" y="101802"/>
                </a:lnTo>
                <a:lnTo>
                  <a:pt x="64262" y="94259"/>
                </a:lnTo>
                <a:lnTo>
                  <a:pt x="64166" y="92087"/>
                </a:lnTo>
                <a:lnTo>
                  <a:pt x="64008" y="91122"/>
                </a:lnTo>
                <a:lnTo>
                  <a:pt x="63627" y="89623"/>
                </a:lnTo>
                <a:lnTo>
                  <a:pt x="114935" y="89623"/>
                </a:lnTo>
                <a:lnTo>
                  <a:pt x="115824" y="89128"/>
                </a:lnTo>
                <a:lnTo>
                  <a:pt x="116840" y="87515"/>
                </a:lnTo>
                <a:lnTo>
                  <a:pt x="116967" y="86486"/>
                </a:lnTo>
                <a:lnTo>
                  <a:pt x="116459" y="85636"/>
                </a:lnTo>
                <a:lnTo>
                  <a:pt x="115570" y="83692"/>
                </a:lnTo>
                <a:lnTo>
                  <a:pt x="115062" y="81610"/>
                </a:lnTo>
                <a:lnTo>
                  <a:pt x="115062" y="71831"/>
                </a:lnTo>
                <a:lnTo>
                  <a:pt x="121285" y="65620"/>
                </a:lnTo>
                <a:lnTo>
                  <a:pt x="142408" y="65620"/>
                </a:lnTo>
                <a:lnTo>
                  <a:pt x="136441" y="61599"/>
                </a:lnTo>
                <a:lnTo>
                  <a:pt x="128905" y="60070"/>
                </a:lnTo>
                <a:close/>
              </a:path>
              <a:path w="173989" h="173989">
                <a:moveTo>
                  <a:pt x="89662" y="63677"/>
                </a:moveTo>
                <a:lnTo>
                  <a:pt x="84074" y="63677"/>
                </a:lnTo>
                <a:lnTo>
                  <a:pt x="84074" y="84086"/>
                </a:lnTo>
                <a:lnTo>
                  <a:pt x="89662" y="84086"/>
                </a:lnTo>
                <a:lnTo>
                  <a:pt x="89662" y="63677"/>
                </a:lnTo>
                <a:close/>
              </a:path>
              <a:path w="173989" h="173989">
                <a:moveTo>
                  <a:pt x="172466" y="0"/>
                </a:moveTo>
                <a:lnTo>
                  <a:pt x="132969" y="0"/>
                </a:lnTo>
                <a:lnTo>
                  <a:pt x="131699" y="1244"/>
                </a:lnTo>
                <a:lnTo>
                  <a:pt x="131699" y="4292"/>
                </a:lnTo>
                <a:lnTo>
                  <a:pt x="132969" y="5549"/>
                </a:lnTo>
                <a:lnTo>
                  <a:pt x="168148" y="5549"/>
                </a:lnTo>
                <a:lnTo>
                  <a:pt x="168148" y="84086"/>
                </a:lnTo>
                <a:lnTo>
                  <a:pt x="173736" y="84086"/>
                </a:lnTo>
                <a:lnTo>
                  <a:pt x="173736" y="1244"/>
                </a:lnTo>
                <a:lnTo>
                  <a:pt x="172466" y="0"/>
                </a:lnTo>
                <a:close/>
              </a:path>
              <a:path w="173989" h="173989">
                <a:moveTo>
                  <a:pt x="81026" y="25425"/>
                </a:moveTo>
                <a:lnTo>
                  <a:pt x="79502" y="25425"/>
                </a:lnTo>
                <a:lnTo>
                  <a:pt x="71965" y="26951"/>
                </a:lnTo>
                <a:lnTo>
                  <a:pt x="65786" y="31113"/>
                </a:lnTo>
                <a:lnTo>
                  <a:pt x="61606" y="37282"/>
                </a:lnTo>
                <a:lnTo>
                  <a:pt x="60071" y="44830"/>
                </a:lnTo>
                <a:lnTo>
                  <a:pt x="61606" y="52374"/>
                </a:lnTo>
                <a:lnTo>
                  <a:pt x="65786" y="58543"/>
                </a:lnTo>
                <a:lnTo>
                  <a:pt x="71965" y="62708"/>
                </a:lnTo>
                <a:lnTo>
                  <a:pt x="79502" y="64236"/>
                </a:lnTo>
                <a:lnTo>
                  <a:pt x="81026" y="64236"/>
                </a:lnTo>
                <a:lnTo>
                  <a:pt x="82550" y="64033"/>
                </a:lnTo>
                <a:lnTo>
                  <a:pt x="84074" y="63677"/>
                </a:lnTo>
                <a:lnTo>
                  <a:pt x="89662" y="63677"/>
                </a:lnTo>
                <a:lnTo>
                  <a:pt x="89632" y="58686"/>
                </a:lnTo>
                <a:lnTo>
                  <a:pt x="71882" y="58686"/>
                </a:lnTo>
                <a:lnTo>
                  <a:pt x="65659" y="52450"/>
                </a:lnTo>
                <a:lnTo>
                  <a:pt x="65659" y="37172"/>
                </a:lnTo>
                <a:lnTo>
                  <a:pt x="71882" y="30962"/>
                </a:lnTo>
                <a:lnTo>
                  <a:pt x="89618" y="30962"/>
                </a:lnTo>
                <a:lnTo>
                  <a:pt x="89662" y="25971"/>
                </a:lnTo>
                <a:lnTo>
                  <a:pt x="84074" y="25971"/>
                </a:lnTo>
                <a:lnTo>
                  <a:pt x="82550" y="25590"/>
                </a:lnTo>
                <a:lnTo>
                  <a:pt x="81026" y="25425"/>
                </a:lnTo>
                <a:close/>
              </a:path>
              <a:path w="173989" h="173989">
                <a:moveTo>
                  <a:pt x="86487" y="56807"/>
                </a:moveTo>
                <a:lnTo>
                  <a:pt x="85598" y="57213"/>
                </a:lnTo>
                <a:lnTo>
                  <a:pt x="83693" y="58191"/>
                </a:lnTo>
                <a:lnTo>
                  <a:pt x="81661" y="58686"/>
                </a:lnTo>
                <a:lnTo>
                  <a:pt x="89632" y="58686"/>
                </a:lnTo>
                <a:lnTo>
                  <a:pt x="89154" y="57861"/>
                </a:lnTo>
                <a:lnTo>
                  <a:pt x="88265" y="57353"/>
                </a:lnTo>
                <a:lnTo>
                  <a:pt x="87503" y="56857"/>
                </a:lnTo>
                <a:lnTo>
                  <a:pt x="86487" y="56807"/>
                </a:lnTo>
                <a:close/>
              </a:path>
              <a:path w="173989" h="173989">
                <a:moveTo>
                  <a:pt x="89618" y="30962"/>
                </a:moveTo>
                <a:lnTo>
                  <a:pt x="81661" y="30962"/>
                </a:lnTo>
                <a:lnTo>
                  <a:pt x="83693" y="31432"/>
                </a:lnTo>
                <a:lnTo>
                  <a:pt x="85598" y="32410"/>
                </a:lnTo>
                <a:lnTo>
                  <a:pt x="86487" y="32816"/>
                </a:lnTo>
                <a:lnTo>
                  <a:pt x="87503" y="32791"/>
                </a:lnTo>
                <a:lnTo>
                  <a:pt x="88265" y="32270"/>
                </a:lnTo>
                <a:lnTo>
                  <a:pt x="89154" y="31775"/>
                </a:lnTo>
                <a:lnTo>
                  <a:pt x="89618" y="30962"/>
                </a:lnTo>
                <a:close/>
              </a:path>
              <a:path w="173989" h="173989">
                <a:moveTo>
                  <a:pt x="89662" y="5549"/>
                </a:moveTo>
                <a:lnTo>
                  <a:pt x="84074" y="5549"/>
                </a:lnTo>
                <a:lnTo>
                  <a:pt x="84074" y="25971"/>
                </a:lnTo>
                <a:lnTo>
                  <a:pt x="89662" y="25971"/>
                </a:lnTo>
                <a:lnTo>
                  <a:pt x="89662" y="5549"/>
                </a:lnTo>
                <a:close/>
              </a:path>
              <a:path w="173989" h="173989">
                <a:moveTo>
                  <a:pt x="21082" y="16814"/>
                </a:moveTo>
                <a:lnTo>
                  <a:pt x="18034" y="16814"/>
                </a:lnTo>
                <a:lnTo>
                  <a:pt x="16891" y="18059"/>
                </a:lnTo>
                <a:lnTo>
                  <a:pt x="16891" y="21132"/>
                </a:lnTo>
                <a:lnTo>
                  <a:pt x="18034" y="22364"/>
                </a:lnTo>
                <a:lnTo>
                  <a:pt x="21082" y="22364"/>
                </a:lnTo>
                <a:lnTo>
                  <a:pt x="22352" y="21132"/>
                </a:lnTo>
                <a:lnTo>
                  <a:pt x="22352" y="18059"/>
                </a:lnTo>
                <a:lnTo>
                  <a:pt x="21082" y="16814"/>
                </a:lnTo>
                <a:close/>
              </a:path>
            </a:pathLst>
          </a:custGeom>
          <a:solidFill>
            <a:srgbClr val="F9F9F9"/>
          </a:solidFill>
        </p:spPr>
        <p:txBody>
          <a:bodyPr wrap="square" lIns="0" tIns="0" rIns="0" bIns="0" rtlCol="0"/>
          <a:lstStyle/>
          <a:p/>
        </p:txBody>
      </p:sp>
      <p:sp>
        <p:nvSpPr>
          <p:cNvPr id="31" name="object 31"/>
          <p:cNvSpPr txBox="1"/>
          <p:nvPr/>
        </p:nvSpPr>
        <p:spPr>
          <a:xfrm>
            <a:off x="163474" y="6338823"/>
            <a:ext cx="1947545" cy="361315"/>
          </a:xfrm>
          <a:prstGeom prst="rect">
            <a:avLst/>
          </a:prstGeom>
        </p:spPr>
        <p:txBody>
          <a:bodyPr wrap="square" lIns="0" tIns="0" rIns="0" bIns="0" rtlCol="0" vert="horz">
            <a:spAutoFit/>
          </a:bodyPr>
          <a:lstStyle/>
          <a:p>
            <a:pPr marL="12700">
              <a:lnSpc>
                <a:spcPts val="1375"/>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a:p>
            <a:pPr marL="1221105">
              <a:lnSpc>
                <a:spcPts val="1375"/>
              </a:lnSpc>
            </a:pPr>
            <a:r>
              <a:rPr dirty="0" sz="1400" b="1" i="1">
                <a:solidFill>
                  <a:srgbClr val="4F555F"/>
                </a:solidFill>
                <a:latin typeface="微软雅黑"/>
                <a:cs typeface="微软雅黑"/>
              </a:rPr>
              <a:t>适用范围</a:t>
            </a:r>
            <a:endParaRPr sz="1400">
              <a:latin typeface="微软雅黑"/>
              <a:cs typeface="微软雅黑"/>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琥珀纷钛：以标准化、智能化、一站式的产品技术方案，让合</a:t>
            </a:r>
          </a:p>
          <a:p>
            <a:pPr marL="12700">
              <a:lnSpc>
                <a:spcPts val="2735"/>
              </a:lnSpc>
            </a:pPr>
            <a:r>
              <a:rPr dirty="0" spc="-5">
                <a:solidFill>
                  <a:srgbClr val="1D9ED2"/>
                </a:solidFill>
              </a:rPr>
              <a:t>规、安全的开放银行无缝植入到各类商业和用户场景中</a:t>
            </a:r>
          </a:p>
        </p:txBody>
      </p:sp>
      <p:sp>
        <p:nvSpPr>
          <p:cNvPr id="5" name="object 5"/>
          <p:cNvSpPr/>
          <p:nvPr/>
        </p:nvSpPr>
        <p:spPr>
          <a:xfrm>
            <a:off x="1429511" y="1200911"/>
            <a:ext cx="1443355" cy="5657215"/>
          </a:xfrm>
          <a:custGeom>
            <a:avLst/>
            <a:gdLst/>
            <a:ahLst/>
            <a:cxnLst/>
            <a:rect l="l" t="t" r="r" b="b"/>
            <a:pathLst>
              <a:path w="1443355" h="5657215">
                <a:moveTo>
                  <a:pt x="777875" y="0"/>
                </a:moveTo>
                <a:lnTo>
                  <a:pt x="678942" y="0"/>
                </a:lnTo>
                <a:lnTo>
                  <a:pt x="678942" y="4966093"/>
                </a:lnTo>
                <a:lnTo>
                  <a:pt x="0" y="5602994"/>
                </a:lnTo>
                <a:lnTo>
                  <a:pt x="28447" y="5657087"/>
                </a:lnTo>
                <a:lnTo>
                  <a:pt x="678942" y="5037632"/>
                </a:lnTo>
                <a:lnTo>
                  <a:pt x="852609" y="5037632"/>
                </a:lnTo>
                <a:lnTo>
                  <a:pt x="777875" y="4966093"/>
                </a:lnTo>
                <a:lnTo>
                  <a:pt x="777875" y="0"/>
                </a:lnTo>
                <a:close/>
              </a:path>
              <a:path w="1443355" h="5657215">
                <a:moveTo>
                  <a:pt x="750696" y="5130114"/>
                </a:moveTo>
                <a:lnTo>
                  <a:pt x="693801" y="5130114"/>
                </a:lnTo>
                <a:lnTo>
                  <a:pt x="693801" y="5657087"/>
                </a:lnTo>
                <a:lnTo>
                  <a:pt x="750696" y="5657087"/>
                </a:lnTo>
                <a:lnTo>
                  <a:pt x="750696" y="5130114"/>
                </a:lnTo>
                <a:close/>
              </a:path>
              <a:path w="1443355" h="5657215">
                <a:moveTo>
                  <a:pt x="852609" y="5037632"/>
                </a:moveTo>
                <a:lnTo>
                  <a:pt x="777875" y="5037632"/>
                </a:lnTo>
                <a:lnTo>
                  <a:pt x="1414780" y="5637893"/>
                </a:lnTo>
                <a:lnTo>
                  <a:pt x="1443227" y="5602994"/>
                </a:lnTo>
                <a:lnTo>
                  <a:pt x="852609" y="5037632"/>
                </a:lnTo>
                <a:close/>
              </a:path>
              <a:path w="1443355" h="5657215">
                <a:moveTo>
                  <a:pt x="777875" y="5037632"/>
                </a:moveTo>
                <a:lnTo>
                  <a:pt x="678942" y="5037632"/>
                </a:lnTo>
                <a:lnTo>
                  <a:pt x="678942" y="5130114"/>
                </a:lnTo>
                <a:lnTo>
                  <a:pt x="777875" y="5130114"/>
                </a:lnTo>
                <a:lnTo>
                  <a:pt x="777875" y="5037632"/>
                </a:lnTo>
                <a:close/>
              </a:path>
            </a:pathLst>
          </a:custGeom>
          <a:solidFill>
            <a:srgbClr val="7E7E7E"/>
          </a:solidFill>
        </p:spPr>
        <p:txBody>
          <a:bodyPr wrap="square" lIns="0" tIns="0" rIns="0" bIns="0" rtlCol="0"/>
          <a:lstStyle/>
          <a:p/>
        </p:txBody>
      </p:sp>
      <p:graphicFrame>
        <p:nvGraphicFramePr>
          <p:cNvPr id="6" name="object 6"/>
          <p:cNvGraphicFramePr>
            <a:graphicFrameLocks noGrp="1"/>
          </p:cNvGraphicFramePr>
          <p:nvPr/>
        </p:nvGraphicFramePr>
        <p:xfrm>
          <a:off x="353568" y="1446275"/>
          <a:ext cx="3595370" cy="4444365"/>
        </p:xfrm>
        <a:graphic>
          <a:graphicData uri="http://schemas.openxmlformats.org/drawingml/2006/table">
            <a:tbl>
              <a:tblPr firstRow="1" bandRow="1">
                <a:tableStyleId>{2D5ABB26-0587-4C30-8999-92F81FD0307C}</a:tableStyleId>
              </a:tblPr>
              <a:tblGrid>
                <a:gridCol w="85344"/>
                <a:gridCol w="3424428"/>
                <a:gridCol w="85343"/>
              </a:tblGrid>
              <a:tr h="146303">
                <a:tc>
                  <a:txBody>
                    <a:bodyPr/>
                    <a:lstStyle/>
                    <a:p>
                      <a:pPr/>
                    </a:p>
                  </a:txBody>
                  <a:tcPr marL="0" marR="0" marB="0" marT="0">
                    <a:lnR w="9144">
                      <a:solidFill>
                        <a:srgbClr val="D3D3D3"/>
                      </a:solidFill>
                      <a:prstDash val="solid"/>
                    </a:lnR>
                    <a:solidFill>
                      <a:srgbClr val="7E7E7E"/>
                    </a:solidFill>
                  </a:tcPr>
                </a:tc>
                <a:tc>
                  <a:txBody>
                    <a:bodyPr/>
                    <a:lstStyle/>
                    <a:p>
                      <a:p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p>
                  </a:txBody>
                  <a:tcPr marL="0" marR="0" marB="0" marT="0">
                    <a:lnL w="9144">
                      <a:solidFill>
                        <a:srgbClr val="D3D3D3"/>
                      </a:solidFill>
                      <a:prstDash val="solid"/>
                    </a:lnL>
                    <a:solidFill>
                      <a:srgbClr val="7E7E7E"/>
                    </a:solidFill>
                  </a:tcPr>
                </a:tc>
              </a:tr>
              <a:tr h="809238">
                <a:tc rowSpan="12">
                  <a:txBody>
                    <a:bodyPr/>
                    <a:lstStyle/>
                    <a:p>
                      <a:pPr/>
                    </a:p>
                  </a:txBody>
                  <a:tcPr marL="0" marR="0" marB="0" marT="0">
                    <a:lnR w="9144">
                      <a:solidFill>
                        <a:srgbClr val="D3D3D3"/>
                      </a:solidFill>
                      <a:prstDash val="solid"/>
                    </a:lnR>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6"/>
                        </a:spcBef>
                      </a:pPr>
                      <a:endParaRPr sz="1450">
                        <a:latin typeface="Times New Roman"/>
                        <a:cs typeface="Times New Roman"/>
                      </a:endParaRPr>
                    </a:p>
                    <a:p>
                      <a:pPr marL="86995">
                        <a:lnSpc>
                          <a:spcPct val="100000"/>
                        </a:lnSpc>
                      </a:pPr>
                      <a:r>
                        <a:rPr dirty="0" sz="1200" spc="35">
                          <a:solidFill>
                            <a:srgbClr val="4F555F"/>
                          </a:solidFill>
                          <a:latin typeface="Arial Unicode MS"/>
                          <a:cs typeface="Arial Unicode MS"/>
                        </a:rPr>
                        <a:t>✓ </a:t>
                      </a:r>
                      <a:r>
                        <a:rPr dirty="0" sz="1200" spc="50">
                          <a:solidFill>
                            <a:srgbClr val="4F555F"/>
                          </a:solidFill>
                          <a:latin typeface="Arial Unicode MS"/>
                          <a:cs typeface="Arial Unicode MS"/>
                        </a:rPr>
                        <a:t> </a:t>
                      </a:r>
                      <a:r>
                        <a:rPr dirty="0" sz="1200" spc="20" b="1" i="1">
                          <a:solidFill>
                            <a:srgbClr val="4F555F"/>
                          </a:solidFill>
                          <a:latin typeface="微软雅黑"/>
                          <a:cs typeface="微软雅黑"/>
                        </a:rPr>
                        <a:t>公司介绍：</a:t>
                      </a:r>
                      <a:r>
                        <a:rPr dirty="0" sz="1200" spc="20">
                          <a:solidFill>
                            <a:srgbClr val="4F555F"/>
                          </a:solidFill>
                          <a:latin typeface="微软雅黑"/>
                          <a:cs typeface="微软雅黑"/>
                        </a:rPr>
                        <a:t>琥珀纷钛成立于</a:t>
                      </a:r>
                      <a:r>
                        <a:rPr dirty="0" sz="1200" spc="20">
                          <a:solidFill>
                            <a:srgbClr val="4F555F"/>
                          </a:solidFill>
                          <a:latin typeface="Arial"/>
                          <a:cs typeface="Arial"/>
                        </a:rPr>
                        <a:t>2016</a:t>
                      </a:r>
                      <a:r>
                        <a:rPr dirty="0" sz="1200" spc="20">
                          <a:solidFill>
                            <a:srgbClr val="4F555F"/>
                          </a:solidFill>
                          <a:latin typeface="微软雅黑"/>
                          <a:cs typeface="微软雅黑"/>
                        </a:rPr>
                        <a:t>年</a:t>
                      </a:r>
                      <a:r>
                        <a:rPr dirty="0" sz="1200" spc="20">
                          <a:solidFill>
                            <a:srgbClr val="4F555F"/>
                          </a:solidFill>
                          <a:latin typeface="Arial"/>
                          <a:cs typeface="Arial"/>
                        </a:rPr>
                        <a:t>12</a:t>
                      </a:r>
                      <a:r>
                        <a:rPr dirty="0" sz="1200" spc="20">
                          <a:solidFill>
                            <a:srgbClr val="4F555F"/>
                          </a:solidFill>
                          <a:latin typeface="微软雅黑"/>
                          <a:cs typeface="微软雅黑"/>
                        </a:rPr>
                        <a:t>月，专</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rowSpan="12">
                  <a:txBody>
                    <a:bodyPr/>
                    <a:lstStyle/>
                    <a:p>
                      <a:pPr/>
                      <a:endParaRPr sz="1200">
                        <a:latin typeface="微软雅黑"/>
                        <a:cs typeface="微软雅黑"/>
                      </a:endParaRPr>
                    </a:p>
                  </a:txBody>
                  <a:tcPr marL="0" marR="0" marB="0" marT="0">
                    <a:lnL w="9144">
                      <a:solidFill>
                        <a:srgbClr val="D3D3D3"/>
                      </a:solidFill>
                      <a:prstDash val="solid"/>
                    </a:lnL>
                  </a:tcPr>
                </a:tc>
              </a:tr>
              <a:tr h="273663">
                <a:tc vMerge="1">
                  <a:txBody>
                    <a:bodyPr/>
                    <a:lstStyle/>
                    <a:p>
                      <a:pPr/>
                    </a:p>
                  </a:txBody>
                  <a:tcPr marL="0" marR="0" marB="0" marT="0">
                    <a:lnR w="9144">
                      <a:solidFill>
                        <a:srgbClr val="D3D3D3"/>
                      </a:solidFill>
                      <a:prstDash val="solid"/>
                    </a:lnR>
                  </a:tcPr>
                </a:tc>
                <a:tc>
                  <a:txBody>
                    <a:bodyPr/>
                    <a:lstStyle/>
                    <a:p>
                      <a:pPr algn="r" marR="80010">
                        <a:lnSpc>
                          <a:spcPct val="100000"/>
                        </a:lnSpc>
                        <a:spcBef>
                          <a:spcPts val="240"/>
                        </a:spcBef>
                      </a:pPr>
                      <a:r>
                        <a:rPr dirty="0" sz="1200" spc="45">
                          <a:solidFill>
                            <a:srgbClr val="4F555F"/>
                          </a:solidFill>
                          <a:latin typeface="微软雅黑"/>
                          <a:cs typeface="微软雅黑"/>
                        </a:rPr>
                        <a:t>注开放银行</a:t>
                      </a:r>
                      <a:r>
                        <a:rPr dirty="0" sz="1200" spc="55">
                          <a:solidFill>
                            <a:srgbClr val="4F555F"/>
                          </a:solidFill>
                          <a:latin typeface="微软雅黑"/>
                          <a:cs typeface="微软雅黑"/>
                        </a:rPr>
                        <a:t>场</a:t>
                      </a:r>
                      <a:r>
                        <a:rPr dirty="0" sz="1200" spc="45">
                          <a:solidFill>
                            <a:srgbClr val="4F555F"/>
                          </a:solidFill>
                          <a:latin typeface="微软雅黑"/>
                          <a:cs typeface="微软雅黑"/>
                        </a:rPr>
                        <a:t>景化</a:t>
                      </a:r>
                      <a:r>
                        <a:rPr dirty="0" sz="1200" spc="55">
                          <a:solidFill>
                            <a:srgbClr val="4F555F"/>
                          </a:solidFill>
                          <a:latin typeface="微软雅黑"/>
                          <a:cs typeface="微软雅黑"/>
                        </a:rPr>
                        <a:t>金</a:t>
                      </a:r>
                      <a:r>
                        <a:rPr dirty="0" sz="1200" spc="45">
                          <a:solidFill>
                            <a:srgbClr val="4F555F"/>
                          </a:solidFill>
                          <a:latin typeface="微软雅黑"/>
                          <a:cs typeface="微软雅黑"/>
                        </a:rPr>
                        <a:t>融科技服</a:t>
                      </a:r>
                      <a:r>
                        <a:rPr dirty="0" sz="1200" spc="65">
                          <a:solidFill>
                            <a:srgbClr val="4F555F"/>
                          </a:solidFill>
                          <a:latin typeface="微软雅黑"/>
                          <a:cs typeface="微软雅黑"/>
                        </a:rPr>
                        <a:t>务</a:t>
                      </a:r>
                      <a:r>
                        <a:rPr dirty="0" sz="1200" spc="45">
                          <a:solidFill>
                            <a:srgbClr val="4F555F"/>
                          </a:solidFill>
                          <a:latin typeface="微软雅黑"/>
                          <a:cs typeface="微软雅黑"/>
                        </a:rPr>
                        <a:t>，</a:t>
                      </a:r>
                      <a:r>
                        <a:rPr dirty="0" sz="1200" spc="55">
                          <a:solidFill>
                            <a:srgbClr val="4F555F"/>
                          </a:solidFill>
                          <a:latin typeface="微软雅黑"/>
                          <a:cs typeface="微软雅黑"/>
                        </a:rPr>
                        <a:t>通</a:t>
                      </a:r>
                      <a:r>
                        <a:rPr dirty="0" sz="1200" spc="45">
                          <a:solidFill>
                            <a:srgbClr val="4F555F"/>
                          </a:solidFill>
                          <a:latin typeface="微软雅黑"/>
                          <a:cs typeface="微软雅黑"/>
                        </a:rPr>
                        <a:t>过</a:t>
                      </a:r>
                      <a:r>
                        <a:rPr dirty="0" sz="1200" spc="55">
                          <a:solidFill>
                            <a:srgbClr val="4F555F"/>
                          </a:solidFill>
                          <a:latin typeface="微软雅黑"/>
                          <a:cs typeface="微软雅黑"/>
                        </a:rPr>
                        <a:t>搭</a:t>
                      </a:r>
                      <a:r>
                        <a:rPr dirty="0" sz="1200">
                          <a:solidFill>
                            <a:srgbClr val="4F555F"/>
                          </a:solidFill>
                          <a:latin typeface="微软雅黑"/>
                          <a:cs typeface="微软雅黑"/>
                        </a:rPr>
                        <a:t>建</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74320">
                <a:tc vMerge="1">
                  <a:txBody>
                    <a:bodyPr/>
                    <a:lstStyle/>
                    <a:p>
                      <a:pPr/>
                    </a:p>
                  </a:txBody>
                  <a:tcPr marL="0" marR="0" marB="0" marT="0">
                    <a:lnR w="9144">
                      <a:solidFill>
                        <a:srgbClr val="D3D3D3"/>
                      </a:solidFill>
                      <a:prstDash val="solid"/>
                    </a:lnR>
                  </a:tcPr>
                </a:tc>
                <a:tc>
                  <a:txBody>
                    <a:bodyPr/>
                    <a:lstStyle/>
                    <a:p>
                      <a:pPr algn="r" marR="79375">
                        <a:lnSpc>
                          <a:spcPct val="100000"/>
                        </a:lnSpc>
                        <a:spcBef>
                          <a:spcPts val="245"/>
                        </a:spcBef>
                        <a:tabLst>
                          <a:tab pos="2858770" algn="l"/>
                        </a:tabLst>
                      </a:pPr>
                      <a:r>
                        <a:rPr dirty="0" sz="1200">
                          <a:solidFill>
                            <a:srgbClr val="4F555F"/>
                          </a:solidFill>
                          <a:latin typeface="Arial"/>
                          <a:cs typeface="Arial"/>
                        </a:rPr>
                        <a:t>B</a:t>
                      </a:r>
                      <a:r>
                        <a:rPr dirty="0" sz="1200" spc="-10">
                          <a:solidFill>
                            <a:srgbClr val="4F555F"/>
                          </a:solidFill>
                          <a:latin typeface="Arial"/>
                          <a:cs typeface="Arial"/>
                        </a:rPr>
                        <a:t>a</a:t>
                      </a:r>
                      <a:r>
                        <a:rPr dirty="0" sz="1200">
                          <a:solidFill>
                            <a:srgbClr val="4F555F"/>
                          </a:solidFill>
                          <a:latin typeface="Arial"/>
                          <a:cs typeface="Arial"/>
                        </a:rPr>
                        <a:t>a</a:t>
                      </a:r>
                      <a:r>
                        <a:rPr dirty="0" sz="1200">
                          <a:solidFill>
                            <a:srgbClr val="4F555F"/>
                          </a:solidFill>
                          <a:latin typeface="Arial"/>
                          <a:cs typeface="Arial"/>
                        </a:rPr>
                        <a:t>S(</a:t>
                      </a:r>
                      <a:r>
                        <a:rPr dirty="0" sz="1200" spc="-15">
                          <a:solidFill>
                            <a:srgbClr val="4F555F"/>
                          </a:solidFill>
                          <a:latin typeface="Arial"/>
                          <a:cs typeface="Arial"/>
                        </a:rPr>
                        <a:t>B</a:t>
                      </a:r>
                      <a:r>
                        <a:rPr dirty="0" sz="1200" spc="-10">
                          <a:solidFill>
                            <a:srgbClr val="4F555F"/>
                          </a:solidFill>
                          <a:latin typeface="Arial"/>
                          <a:cs typeface="Arial"/>
                        </a:rPr>
                        <a:t>a</a:t>
                      </a:r>
                      <a:r>
                        <a:rPr dirty="0" sz="1200">
                          <a:solidFill>
                            <a:srgbClr val="4F555F"/>
                          </a:solidFill>
                          <a:latin typeface="Arial"/>
                          <a:cs typeface="Arial"/>
                        </a:rPr>
                        <a:t>nk</a:t>
                      </a:r>
                      <a:r>
                        <a:rPr dirty="0" sz="1200" spc="-15">
                          <a:solidFill>
                            <a:srgbClr val="4F555F"/>
                          </a:solidFill>
                          <a:latin typeface="Arial"/>
                          <a:cs typeface="Arial"/>
                        </a:rPr>
                        <a:t>i</a:t>
                      </a:r>
                      <a:r>
                        <a:rPr dirty="0" sz="1200">
                          <a:solidFill>
                            <a:srgbClr val="4F555F"/>
                          </a:solidFill>
                          <a:latin typeface="Arial"/>
                          <a:cs typeface="Arial"/>
                        </a:rPr>
                        <a:t>n</a:t>
                      </a:r>
                      <a:r>
                        <a:rPr dirty="0" sz="1200" spc="-5">
                          <a:solidFill>
                            <a:srgbClr val="4F555F"/>
                          </a:solidFill>
                          <a:latin typeface="Arial"/>
                          <a:cs typeface="Arial"/>
                        </a:rPr>
                        <a:t>g</a:t>
                      </a:r>
                      <a:r>
                        <a:rPr dirty="0" sz="1200" spc="-5">
                          <a:solidFill>
                            <a:srgbClr val="4F555F"/>
                          </a:solidFill>
                          <a:latin typeface="Arial"/>
                          <a:cs typeface="Arial"/>
                        </a:rPr>
                        <a:t>-</a:t>
                      </a:r>
                      <a:r>
                        <a:rPr dirty="0" sz="1200">
                          <a:solidFill>
                            <a:srgbClr val="4F555F"/>
                          </a:solidFill>
                          <a:latin typeface="Arial"/>
                          <a:cs typeface="Arial"/>
                        </a:rPr>
                        <a:t>as</a:t>
                      </a:r>
                      <a:r>
                        <a:rPr dirty="0" sz="1200" spc="-5">
                          <a:solidFill>
                            <a:srgbClr val="4F555F"/>
                          </a:solidFill>
                          <a:latin typeface="Arial"/>
                          <a:cs typeface="Arial"/>
                        </a:rPr>
                        <a:t>-</a:t>
                      </a:r>
                      <a:r>
                        <a:rPr dirty="0" sz="1200">
                          <a:solidFill>
                            <a:srgbClr val="4F555F"/>
                          </a:solidFill>
                          <a:latin typeface="Arial"/>
                          <a:cs typeface="Arial"/>
                        </a:rPr>
                        <a:t>a</a:t>
                      </a:r>
                      <a:r>
                        <a:rPr dirty="0" sz="1200" spc="-5">
                          <a:solidFill>
                            <a:srgbClr val="4F555F"/>
                          </a:solidFill>
                          <a:latin typeface="Arial"/>
                          <a:cs typeface="Arial"/>
                        </a:rPr>
                        <a:t>-</a:t>
                      </a:r>
                      <a:r>
                        <a:rPr dirty="0" sz="1200" spc="-10">
                          <a:solidFill>
                            <a:srgbClr val="4F555F"/>
                          </a:solidFill>
                          <a:latin typeface="Arial"/>
                          <a:cs typeface="Arial"/>
                        </a:rPr>
                        <a:t>S</a:t>
                      </a:r>
                      <a:r>
                        <a:rPr dirty="0" sz="1200" spc="-10">
                          <a:solidFill>
                            <a:srgbClr val="4F555F"/>
                          </a:solidFill>
                          <a:latin typeface="Arial"/>
                          <a:cs typeface="Arial"/>
                        </a:rPr>
                        <a:t>e</a:t>
                      </a:r>
                      <a:r>
                        <a:rPr dirty="0" sz="1200">
                          <a:solidFill>
                            <a:srgbClr val="4F555F"/>
                          </a:solidFill>
                          <a:latin typeface="Arial"/>
                          <a:cs typeface="Arial"/>
                        </a:rPr>
                        <a:t>r</a:t>
                      </a:r>
                      <a:r>
                        <a:rPr dirty="0" sz="1200" spc="-20">
                          <a:solidFill>
                            <a:srgbClr val="4F555F"/>
                          </a:solidFill>
                          <a:latin typeface="Arial"/>
                          <a:cs typeface="Arial"/>
                        </a:rPr>
                        <a:t>v</a:t>
                      </a:r>
                      <a:r>
                        <a:rPr dirty="0" sz="1200">
                          <a:solidFill>
                            <a:srgbClr val="4F555F"/>
                          </a:solidFill>
                          <a:latin typeface="Arial"/>
                          <a:cs typeface="Arial"/>
                        </a:rPr>
                        <a:t>ice)</a:t>
                      </a:r>
                      <a:r>
                        <a:rPr dirty="0" sz="1200">
                          <a:solidFill>
                            <a:srgbClr val="4F555F"/>
                          </a:solidFill>
                          <a:latin typeface="Arial"/>
                          <a:cs typeface="Arial"/>
                        </a:rPr>
                        <a:t>	</a:t>
                      </a:r>
                      <a:r>
                        <a:rPr dirty="0" sz="1200">
                          <a:solidFill>
                            <a:srgbClr val="4F555F"/>
                          </a:solidFill>
                          <a:latin typeface="微软雅黑"/>
                          <a:cs typeface="微软雅黑"/>
                        </a:rPr>
                        <a:t>和</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75166">
                <a:tc vMerge="1">
                  <a:txBody>
                    <a:bodyPr/>
                    <a:lstStyle/>
                    <a:p>
                      <a:pPr/>
                    </a:p>
                  </a:txBody>
                  <a:tcPr marL="0" marR="0" marB="0" marT="0">
                    <a:lnR w="9144">
                      <a:solidFill>
                        <a:srgbClr val="D3D3D3"/>
                      </a:solidFill>
                      <a:prstDash val="solid"/>
                    </a:lnR>
                  </a:tcPr>
                </a:tc>
                <a:tc>
                  <a:txBody>
                    <a:bodyPr/>
                    <a:lstStyle/>
                    <a:p>
                      <a:pPr algn="r" marR="78105">
                        <a:lnSpc>
                          <a:spcPct val="100000"/>
                        </a:lnSpc>
                        <a:spcBef>
                          <a:spcPts val="245"/>
                        </a:spcBef>
                      </a:pPr>
                      <a:r>
                        <a:rPr dirty="0" sz="1200" spc="-5">
                          <a:solidFill>
                            <a:srgbClr val="4F555F"/>
                          </a:solidFill>
                          <a:latin typeface="Arial"/>
                          <a:cs typeface="Arial"/>
                        </a:rPr>
                        <a:t>BmtOP(Banking  </a:t>
                      </a:r>
                      <a:r>
                        <a:rPr dirty="0" sz="1200" spc="-25">
                          <a:solidFill>
                            <a:srgbClr val="4F555F"/>
                          </a:solidFill>
                          <a:latin typeface="Arial"/>
                          <a:cs typeface="Arial"/>
                        </a:rPr>
                        <a:t>MarTech  </a:t>
                      </a:r>
                      <a:r>
                        <a:rPr dirty="0" sz="1200" spc="-5">
                          <a:solidFill>
                            <a:srgbClr val="4F555F"/>
                          </a:solidFill>
                          <a:latin typeface="Arial"/>
                          <a:cs typeface="Arial"/>
                        </a:rPr>
                        <a:t>Open</a:t>
                      </a:r>
                      <a:r>
                        <a:rPr dirty="0" sz="1200" spc="-75">
                          <a:solidFill>
                            <a:srgbClr val="4F555F"/>
                          </a:solidFill>
                          <a:latin typeface="Arial"/>
                          <a:cs typeface="Arial"/>
                        </a:rPr>
                        <a:t> </a:t>
                      </a:r>
                      <a:r>
                        <a:rPr dirty="0" sz="1200" spc="-5">
                          <a:solidFill>
                            <a:srgbClr val="4F555F"/>
                          </a:solidFill>
                          <a:latin typeface="Arial"/>
                          <a:cs typeface="Arial"/>
                        </a:rPr>
                        <a:t>Platform)</a:t>
                      </a:r>
                      <a:r>
                        <a:rPr dirty="0" sz="1200" spc="-5">
                          <a:solidFill>
                            <a:srgbClr val="4F555F"/>
                          </a:solidFill>
                          <a:latin typeface="微软雅黑"/>
                          <a:cs typeface="微软雅黑"/>
                        </a:rPr>
                        <a:t>平</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74510">
                <a:tc vMerge="1">
                  <a:txBody>
                    <a:bodyPr/>
                    <a:lstStyle/>
                    <a:p>
                      <a:pPr/>
                    </a:p>
                  </a:txBody>
                  <a:tcPr marL="0" marR="0" marB="0" marT="0">
                    <a:lnR w="9144">
                      <a:solidFill>
                        <a:srgbClr val="D3D3D3"/>
                      </a:solidFill>
                      <a:prstDash val="solid"/>
                    </a:lnR>
                  </a:tcPr>
                </a:tc>
                <a:tc>
                  <a:txBody>
                    <a:bodyPr/>
                    <a:lstStyle/>
                    <a:p>
                      <a:pPr algn="r" marR="81915">
                        <a:lnSpc>
                          <a:spcPct val="100000"/>
                        </a:lnSpc>
                        <a:spcBef>
                          <a:spcPts val="240"/>
                        </a:spcBef>
                      </a:pPr>
                      <a:r>
                        <a:rPr dirty="0" sz="1200" spc="45">
                          <a:solidFill>
                            <a:srgbClr val="4F555F"/>
                          </a:solidFill>
                          <a:latin typeface="微软雅黑"/>
                          <a:cs typeface="微软雅黑"/>
                        </a:rPr>
                        <a:t>台，让</a:t>
                      </a:r>
                      <a:r>
                        <a:rPr dirty="0" sz="1200" spc="45" b="1" i="1">
                          <a:solidFill>
                            <a:srgbClr val="1F9ED2"/>
                          </a:solidFill>
                          <a:latin typeface="微软雅黑"/>
                          <a:cs typeface="微软雅黑"/>
                        </a:rPr>
                        <a:t>合规</a:t>
                      </a:r>
                      <a:r>
                        <a:rPr dirty="0" sz="1200" spc="60" b="1" i="1">
                          <a:solidFill>
                            <a:srgbClr val="1F9ED2"/>
                          </a:solidFill>
                          <a:latin typeface="微软雅黑"/>
                          <a:cs typeface="微软雅黑"/>
                        </a:rPr>
                        <a:t>、</a:t>
                      </a:r>
                      <a:r>
                        <a:rPr dirty="0" sz="1200" spc="45" b="1" i="1">
                          <a:solidFill>
                            <a:srgbClr val="1F9ED2"/>
                          </a:solidFill>
                          <a:latin typeface="微软雅黑"/>
                          <a:cs typeface="微软雅黑"/>
                        </a:rPr>
                        <a:t>安全</a:t>
                      </a:r>
                      <a:r>
                        <a:rPr dirty="0" sz="1200" spc="55" b="1" i="1">
                          <a:solidFill>
                            <a:srgbClr val="1F9ED2"/>
                          </a:solidFill>
                          <a:latin typeface="微软雅黑"/>
                          <a:cs typeface="微软雅黑"/>
                        </a:rPr>
                        <a:t>的</a:t>
                      </a:r>
                      <a:r>
                        <a:rPr dirty="0" sz="1200" spc="45" b="1" i="1">
                          <a:solidFill>
                            <a:srgbClr val="1F9ED2"/>
                          </a:solidFill>
                          <a:latin typeface="微软雅黑"/>
                          <a:cs typeface="微软雅黑"/>
                        </a:rPr>
                        <a:t>开放银行服务</a:t>
                      </a:r>
                      <a:r>
                        <a:rPr dirty="0" sz="1200" spc="55" b="1" i="1">
                          <a:solidFill>
                            <a:srgbClr val="1F9ED2"/>
                          </a:solidFill>
                          <a:latin typeface="微软雅黑"/>
                          <a:cs typeface="微软雅黑"/>
                        </a:rPr>
                        <a:t>能</a:t>
                      </a:r>
                      <a:r>
                        <a:rPr dirty="0" sz="1200" spc="45" b="1" i="1">
                          <a:solidFill>
                            <a:srgbClr val="1F9ED2"/>
                          </a:solidFill>
                          <a:latin typeface="微软雅黑"/>
                          <a:cs typeface="微软雅黑"/>
                        </a:rPr>
                        <a:t>够</a:t>
                      </a:r>
                      <a:r>
                        <a:rPr dirty="0" sz="1200" spc="55" b="1" i="1">
                          <a:solidFill>
                            <a:srgbClr val="1F9ED2"/>
                          </a:solidFill>
                          <a:latin typeface="微软雅黑"/>
                          <a:cs typeface="微软雅黑"/>
                        </a:rPr>
                        <a:t>无</a:t>
                      </a:r>
                      <a:r>
                        <a:rPr dirty="0" sz="1200" b="1" i="1">
                          <a:solidFill>
                            <a:srgbClr val="1F9ED2"/>
                          </a:solidFill>
                          <a:latin typeface="微软雅黑"/>
                          <a:cs typeface="微软雅黑"/>
                        </a:rPr>
                        <a:t>缝</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792">
                <a:tc vMerge="1">
                  <a:txBody>
                    <a:bodyPr/>
                    <a:lstStyle/>
                    <a:p>
                      <a:pPr/>
                    </a:p>
                  </a:txBody>
                  <a:tcPr marL="0" marR="0" marB="0" marT="0">
                    <a:lnR w="9144">
                      <a:solidFill>
                        <a:srgbClr val="D3D3D3"/>
                      </a:solidFill>
                      <a:prstDash val="solid"/>
                    </a:lnR>
                  </a:tcPr>
                </a:tc>
                <a:tc>
                  <a:txBody>
                    <a:bodyPr/>
                    <a:lstStyle/>
                    <a:p>
                      <a:pPr marL="315595">
                        <a:lnSpc>
                          <a:spcPct val="100000"/>
                        </a:lnSpc>
                        <a:spcBef>
                          <a:spcPts val="240"/>
                        </a:spcBef>
                      </a:pPr>
                      <a:r>
                        <a:rPr dirty="0" sz="1200" b="1" i="1">
                          <a:solidFill>
                            <a:srgbClr val="1F9ED2"/>
                          </a:solidFill>
                          <a:latin typeface="微软雅黑"/>
                          <a:cs typeface="微软雅黑"/>
                        </a:rPr>
                        <a:t>嵌入到各类商业和用户场景</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50491">
                <a:tc vMerge="1">
                  <a:txBody>
                    <a:bodyPr/>
                    <a:lstStyle/>
                    <a:p>
                      <a:pPr/>
                    </a:p>
                  </a:txBody>
                  <a:tcPr marL="0" marR="0" marB="0" marT="0">
                    <a:lnR w="9144">
                      <a:solidFill>
                        <a:srgbClr val="D3D3D3"/>
                      </a:solidFill>
                      <a:prstDash val="solid"/>
                    </a:lnR>
                  </a:tcPr>
                </a:tc>
                <a:tc>
                  <a:txBody>
                    <a:bodyPr/>
                    <a:lstStyle/>
                    <a:p>
                      <a:pPr marL="86995">
                        <a:lnSpc>
                          <a:spcPct val="100000"/>
                        </a:lnSpc>
                        <a:spcBef>
                          <a:spcPts val="545"/>
                        </a:spcBef>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公司定位：</a:t>
                      </a:r>
                      <a:r>
                        <a:rPr dirty="0" sz="1200">
                          <a:solidFill>
                            <a:srgbClr val="4F555F"/>
                          </a:solidFill>
                          <a:latin typeface="微软雅黑"/>
                          <a:cs typeface="微软雅黑"/>
                        </a:rPr>
                        <a:t>领先的开放银行数字科技助手</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50675">
                <a:tc vMerge="1">
                  <a:txBody>
                    <a:bodyPr/>
                    <a:lstStyle/>
                    <a:p>
                      <a:pPr/>
                    </a:p>
                  </a:txBody>
                  <a:tcPr marL="0" marR="0" marB="0" marT="0">
                    <a:lnR w="9144">
                      <a:solidFill>
                        <a:srgbClr val="D3D3D3"/>
                      </a:solidFill>
                      <a:prstDash val="solid"/>
                    </a:lnR>
                  </a:tcPr>
                </a:tc>
                <a:tc>
                  <a:txBody>
                    <a:bodyPr/>
                    <a:lstStyle/>
                    <a:p>
                      <a:pPr marL="86995">
                        <a:lnSpc>
                          <a:spcPct val="100000"/>
                        </a:lnSpc>
                        <a:spcBef>
                          <a:spcPts val="545"/>
                        </a:spcBef>
                      </a:pPr>
                      <a:r>
                        <a:rPr dirty="0" sz="1200" spc="35">
                          <a:solidFill>
                            <a:srgbClr val="4F555F"/>
                          </a:solidFill>
                          <a:latin typeface="Arial Unicode MS"/>
                          <a:cs typeface="Arial Unicode MS"/>
                        </a:rPr>
                        <a:t>✓ </a:t>
                      </a:r>
                      <a:r>
                        <a:rPr dirty="0" sz="1200" spc="70">
                          <a:solidFill>
                            <a:srgbClr val="4F555F"/>
                          </a:solidFill>
                          <a:latin typeface="Arial Unicode MS"/>
                          <a:cs typeface="Arial Unicode MS"/>
                        </a:rPr>
                        <a:t> </a:t>
                      </a:r>
                      <a:r>
                        <a:rPr dirty="0" sz="1200" b="1" i="1">
                          <a:solidFill>
                            <a:srgbClr val="4F555F"/>
                          </a:solidFill>
                          <a:latin typeface="微软雅黑"/>
                          <a:cs typeface="微软雅黑"/>
                        </a:rPr>
                        <a:t>核心产品：</a:t>
                      </a:r>
                      <a:r>
                        <a:rPr dirty="0" sz="1200">
                          <a:solidFill>
                            <a:srgbClr val="4F555F"/>
                          </a:solidFill>
                          <a:latin typeface="微软雅黑"/>
                          <a:cs typeface="微软雅黑"/>
                        </a:rPr>
                        <a:t>琥珀</a:t>
                      </a:r>
                      <a:r>
                        <a:rPr dirty="0" sz="1200">
                          <a:solidFill>
                            <a:srgbClr val="4F555F"/>
                          </a:solidFill>
                          <a:latin typeface="Arial"/>
                          <a:cs typeface="Arial"/>
                        </a:rPr>
                        <a:t>BaaS</a:t>
                      </a:r>
                      <a:r>
                        <a:rPr dirty="0" sz="1200">
                          <a:solidFill>
                            <a:srgbClr val="4F555F"/>
                          </a:solidFill>
                          <a:latin typeface="微软雅黑"/>
                          <a:cs typeface="微软雅黑"/>
                        </a:rPr>
                        <a:t>、琥珀</a:t>
                      </a:r>
                      <a:r>
                        <a:rPr dirty="0" sz="1200">
                          <a:solidFill>
                            <a:srgbClr val="4F555F"/>
                          </a:solidFill>
                          <a:latin typeface="Arial"/>
                          <a:cs typeface="Arial"/>
                        </a:rPr>
                        <a:t>BmtOP</a:t>
                      </a:r>
                      <a:r>
                        <a:rPr dirty="0" sz="1200">
                          <a:solidFill>
                            <a:srgbClr val="4F555F"/>
                          </a:solidFill>
                          <a:latin typeface="微软雅黑"/>
                          <a:cs typeface="微软雅黑"/>
                        </a:rPr>
                        <a:t>、扑满猪</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174">
                <a:tc vMerge="1">
                  <a:txBody>
                    <a:bodyPr/>
                    <a:lstStyle/>
                    <a:p>
                      <a:pPr/>
                    </a:p>
                  </a:txBody>
                  <a:tcPr marL="0" marR="0" marB="0" marT="0">
                    <a:lnR w="9144">
                      <a:solidFill>
                        <a:srgbClr val="D3D3D3"/>
                      </a:solidFill>
                      <a:prstDash val="solid"/>
                    </a:lnR>
                  </a:tcPr>
                </a:tc>
                <a:tc>
                  <a:txBody>
                    <a:bodyPr/>
                    <a:lstStyle/>
                    <a:p>
                      <a:pPr marL="86995">
                        <a:lnSpc>
                          <a:spcPct val="100000"/>
                        </a:lnSpc>
                        <a:spcBef>
                          <a:spcPts val="545"/>
                        </a:spcBef>
                      </a:pPr>
                      <a:r>
                        <a:rPr dirty="0" sz="1200" spc="35">
                          <a:solidFill>
                            <a:srgbClr val="4F555F"/>
                          </a:solidFill>
                          <a:latin typeface="Arial Unicode MS"/>
                          <a:cs typeface="Arial Unicode MS"/>
                        </a:rPr>
                        <a:t>✓ </a:t>
                      </a:r>
                      <a:r>
                        <a:rPr dirty="0" sz="1200" spc="60">
                          <a:solidFill>
                            <a:srgbClr val="4F555F"/>
                          </a:solidFill>
                          <a:latin typeface="Arial Unicode MS"/>
                          <a:cs typeface="Arial Unicode MS"/>
                        </a:rPr>
                        <a:t> </a:t>
                      </a:r>
                      <a:r>
                        <a:rPr dirty="0" sz="1200" spc="45" b="1" i="1">
                          <a:solidFill>
                            <a:srgbClr val="4F555F"/>
                          </a:solidFill>
                          <a:latin typeface="微软雅黑"/>
                          <a:cs typeface="微软雅黑"/>
                        </a:rPr>
                        <a:t>专攻领域</a:t>
                      </a:r>
                      <a:r>
                        <a:rPr dirty="0" sz="1200" spc="45">
                          <a:solidFill>
                            <a:srgbClr val="4F555F"/>
                          </a:solidFill>
                          <a:latin typeface="微软雅黑"/>
                          <a:cs typeface="微软雅黑"/>
                        </a:rPr>
                        <a:t>：开放银行电子账户、智能营销、</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763">
                <a:tc vMerge="1">
                  <a:txBody>
                    <a:bodyPr/>
                    <a:lstStyle/>
                    <a:p>
                      <a:pPr/>
                    </a:p>
                  </a:txBody>
                  <a:tcPr marL="0" marR="0" marB="0" marT="0">
                    <a:lnR w="9144">
                      <a:solidFill>
                        <a:srgbClr val="D3D3D3"/>
                      </a:solidFill>
                      <a:prstDash val="solid"/>
                    </a:lnR>
                  </a:tcPr>
                </a:tc>
                <a:tc>
                  <a:txBody>
                    <a:bodyPr/>
                    <a:lstStyle/>
                    <a:p>
                      <a:pPr marL="315595">
                        <a:lnSpc>
                          <a:spcPct val="100000"/>
                        </a:lnSpc>
                        <a:spcBef>
                          <a:spcPts val="240"/>
                        </a:spcBef>
                      </a:pPr>
                      <a:r>
                        <a:rPr dirty="0" sz="1200">
                          <a:solidFill>
                            <a:srgbClr val="4F555F"/>
                          </a:solidFill>
                          <a:latin typeface="微软雅黑"/>
                          <a:cs typeface="微软雅黑"/>
                        </a:rPr>
                        <a:t>智能风控和电子会员卡</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89">
                <a:tc vMerge="1">
                  <a:txBody>
                    <a:bodyPr/>
                    <a:lstStyle/>
                    <a:p>
                      <a:pPr/>
                    </a:p>
                  </a:txBody>
                  <a:tcPr marL="0" marR="0" marB="0" marT="0">
                    <a:lnR w="9144">
                      <a:solidFill>
                        <a:srgbClr val="D3D3D3"/>
                      </a:solidFill>
                      <a:prstDash val="solid"/>
                    </a:lnR>
                  </a:tcPr>
                </a:tc>
                <a:tc>
                  <a:txBody>
                    <a:bodyPr/>
                    <a:lstStyle/>
                    <a:p>
                      <a:pPr marL="86995">
                        <a:lnSpc>
                          <a:spcPct val="100000"/>
                        </a:lnSpc>
                        <a:spcBef>
                          <a:spcPts val="545"/>
                        </a:spcBef>
                      </a:pPr>
                      <a:r>
                        <a:rPr dirty="0" sz="1200" spc="35">
                          <a:solidFill>
                            <a:srgbClr val="4F555F"/>
                          </a:solidFill>
                          <a:latin typeface="Arial Unicode MS"/>
                          <a:cs typeface="Arial Unicode MS"/>
                        </a:rPr>
                        <a:t>✓ </a:t>
                      </a:r>
                      <a:r>
                        <a:rPr dirty="0" sz="1200" spc="65">
                          <a:solidFill>
                            <a:srgbClr val="4F555F"/>
                          </a:solidFill>
                          <a:latin typeface="Arial Unicode MS"/>
                          <a:cs typeface="Arial Unicode MS"/>
                        </a:rPr>
                        <a:t> </a:t>
                      </a:r>
                      <a:r>
                        <a:rPr dirty="0" sz="1200" spc="20" b="1" i="1">
                          <a:solidFill>
                            <a:srgbClr val="4F555F"/>
                          </a:solidFill>
                          <a:latin typeface="微软雅黑"/>
                          <a:cs typeface="微软雅黑"/>
                        </a:rPr>
                        <a:t>应用行业：</a:t>
                      </a:r>
                      <a:r>
                        <a:rPr dirty="0" sz="1200" spc="20">
                          <a:solidFill>
                            <a:srgbClr val="4F555F"/>
                          </a:solidFill>
                          <a:latin typeface="Arial"/>
                          <a:cs typeface="Arial"/>
                        </a:rPr>
                        <a:t>B2B</a:t>
                      </a:r>
                      <a:r>
                        <a:rPr dirty="0" sz="1200" spc="20">
                          <a:solidFill>
                            <a:srgbClr val="4F555F"/>
                          </a:solidFill>
                          <a:latin typeface="微软雅黑"/>
                          <a:cs typeface="微软雅黑"/>
                        </a:rPr>
                        <a:t>电商、</a:t>
                      </a:r>
                      <a:r>
                        <a:rPr dirty="0" sz="1200" spc="20">
                          <a:solidFill>
                            <a:srgbClr val="4F555F"/>
                          </a:solidFill>
                          <a:latin typeface="Arial"/>
                          <a:cs typeface="Arial"/>
                        </a:rPr>
                        <a:t>SaaS</a:t>
                      </a:r>
                      <a:r>
                        <a:rPr dirty="0" sz="1200" spc="20">
                          <a:solidFill>
                            <a:srgbClr val="4F555F"/>
                          </a:solidFill>
                          <a:latin typeface="微软雅黑"/>
                          <a:cs typeface="微软雅黑"/>
                        </a:rPr>
                        <a:t>、新零售等多个</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95013">
                <a:tc vMerge="1">
                  <a:txBody>
                    <a:bodyPr/>
                    <a:lstStyle/>
                    <a:p>
                      <a:pPr/>
                    </a:p>
                  </a:txBody>
                  <a:tcPr marL="0" marR="0" marB="0" marT="0">
                    <a:lnR w="9144">
                      <a:solidFill>
                        <a:srgbClr val="D3D3D3"/>
                      </a:solidFill>
                      <a:prstDash val="solid"/>
                    </a:lnR>
                  </a:tcPr>
                </a:tc>
                <a:tc>
                  <a:txBody>
                    <a:bodyPr/>
                    <a:lstStyle/>
                    <a:p>
                      <a:pPr marL="315595">
                        <a:lnSpc>
                          <a:spcPct val="100000"/>
                        </a:lnSpc>
                        <a:spcBef>
                          <a:spcPts val="240"/>
                        </a:spcBef>
                      </a:pPr>
                      <a:r>
                        <a:rPr dirty="0" sz="1200">
                          <a:solidFill>
                            <a:srgbClr val="4F555F"/>
                          </a:solidFill>
                          <a:latin typeface="微软雅黑"/>
                          <a:cs typeface="微软雅黑"/>
                        </a:rPr>
                        <a:t>行业的数十个场景平台</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144780">
                <a:tc>
                  <a:txBody>
                    <a:bodyPr/>
                    <a:lstStyle/>
                    <a:p>
                      <a:pPr/>
                      <a:endParaRPr sz="1200">
                        <a:latin typeface="微软雅黑"/>
                        <a:cs typeface="微软雅黑"/>
                      </a:endParaRPr>
                    </a:p>
                  </a:txBody>
                  <a:tcPr marL="0" marR="0" marB="0" marT="0">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solidFill>
                      <a:srgbClr val="7E7E7E"/>
                    </a:solidFill>
                  </a:tcPr>
                </a:tc>
              </a:tr>
            </a:tbl>
          </a:graphicData>
        </a:graphic>
      </p:graphicFrame>
      <p:sp>
        <p:nvSpPr>
          <p:cNvPr id="7" name="object 7"/>
          <p:cNvSpPr/>
          <p:nvPr/>
        </p:nvSpPr>
        <p:spPr>
          <a:xfrm>
            <a:off x="1344167" y="1662683"/>
            <a:ext cx="1479804" cy="396239"/>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4162171" y="1214246"/>
            <a:ext cx="3587115" cy="213360"/>
          </a:xfrm>
          <a:prstGeom prst="rect">
            <a:avLst/>
          </a:prstGeom>
        </p:spPr>
        <p:txBody>
          <a:bodyPr wrap="square" lIns="0" tIns="0" rIns="0" bIns="0" rtlCol="0" vert="horz">
            <a:spAutoFit/>
          </a:bodyPr>
          <a:lstStyle/>
          <a:p>
            <a:pPr marL="12700">
              <a:lnSpc>
                <a:spcPct val="100000"/>
              </a:lnSpc>
            </a:pPr>
            <a:r>
              <a:rPr dirty="0" sz="1400" b="1">
                <a:solidFill>
                  <a:srgbClr val="545454"/>
                </a:solidFill>
                <a:latin typeface="Microsoft YaHei UI"/>
                <a:cs typeface="Microsoft YaHei UI"/>
              </a:rPr>
              <a:t>琥珀纷钛帮助开放银行高效构建生态场景应用</a:t>
            </a:r>
            <a:endParaRPr sz="1400">
              <a:latin typeface="Microsoft YaHei UI"/>
              <a:cs typeface="Microsoft YaHei UI"/>
            </a:endParaRPr>
          </a:p>
        </p:txBody>
      </p:sp>
      <p:sp>
        <p:nvSpPr>
          <p:cNvPr id="9" name="object 9"/>
          <p:cNvSpPr/>
          <p:nvPr/>
        </p:nvSpPr>
        <p:spPr>
          <a:xfrm>
            <a:off x="5998464" y="5366003"/>
            <a:ext cx="169545" cy="180340"/>
          </a:xfrm>
          <a:custGeom>
            <a:avLst/>
            <a:gdLst/>
            <a:ahLst/>
            <a:cxnLst/>
            <a:rect l="l" t="t" r="r" b="b"/>
            <a:pathLst>
              <a:path w="169545" h="180339">
                <a:moveTo>
                  <a:pt x="126873" y="84582"/>
                </a:moveTo>
                <a:lnTo>
                  <a:pt x="42290" y="84582"/>
                </a:lnTo>
                <a:lnTo>
                  <a:pt x="42290" y="179832"/>
                </a:lnTo>
                <a:lnTo>
                  <a:pt x="126873" y="179832"/>
                </a:lnTo>
                <a:lnTo>
                  <a:pt x="126873" y="84582"/>
                </a:lnTo>
                <a:close/>
              </a:path>
              <a:path w="169545" h="180339">
                <a:moveTo>
                  <a:pt x="84582" y="0"/>
                </a:moveTo>
                <a:lnTo>
                  <a:pt x="0" y="84582"/>
                </a:lnTo>
                <a:lnTo>
                  <a:pt x="169163" y="84582"/>
                </a:lnTo>
                <a:lnTo>
                  <a:pt x="84582" y="0"/>
                </a:lnTo>
                <a:close/>
              </a:path>
            </a:pathLst>
          </a:custGeom>
          <a:solidFill>
            <a:srgbClr val="1F9ED2"/>
          </a:solidFill>
        </p:spPr>
        <p:txBody>
          <a:bodyPr wrap="square" lIns="0" tIns="0" rIns="0" bIns="0" rtlCol="0"/>
          <a:lstStyle/>
          <a:p/>
        </p:txBody>
      </p:sp>
      <p:sp>
        <p:nvSpPr>
          <p:cNvPr id="10" name="object 10"/>
          <p:cNvSpPr/>
          <p:nvPr/>
        </p:nvSpPr>
        <p:spPr>
          <a:xfrm>
            <a:off x="7865364" y="5366003"/>
            <a:ext cx="169545" cy="180340"/>
          </a:xfrm>
          <a:custGeom>
            <a:avLst/>
            <a:gdLst/>
            <a:ahLst/>
            <a:cxnLst/>
            <a:rect l="l" t="t" r="r" b="b"/>
            <a:pathLst>
              <a:path w="169545" h="180339">
                <a:moveTo>
                  <a:pt x="126872" y="84582"/>
                </a:moveTo>
                <a:lnTo>
                  <a:pt x="42290" y="84582"/>
                </a:lnTo>
                <a:lnTo>
                  <a:pt x="42290" y="179832"/>
                </a:lnTo>
                <a:lnTo>
                  <a:pt x="126872" y="179832"/>
                </a:lnTo>
                <a:lnTo>
                  <a:pt x="126872" y="84582"/>
                </a:lnTo>
                <a:close/>
              </a:path>
              <a:path w="169545" h="180339">
                <a:moveTo>
                  <a:pt x="84581" y="0"/>
                </a:moveTo>
                <a:lnTo>
                  <a:pt x="0" y="84582"/>
                </a:lnTo>
                <a:lnTo>
                  <a:pt x="169163" y="84582"/>
                </a:lnTo>
                <a:lnTo>
                  <a:pt x="84581" y="0"/>
                </a:lnTo>
                <a:close/>
              </a:path>
            </a:pathLst>
          </a:custGeom>
          <a:solidFill>
            <a:srgbClr val="1F9ED2"/>
          </a:solidFill>
        </p:spPr>
        <p:txBody>
          <a:bodyPr wrap="square" lIns="0" tIns="0" rIns="0" bIns="0" rtlCol="0"/>
          <a:lstStyle/>
          <a:p/>
        </p:txBody>
      </p:sp>
      <p:sp>
        <p:nvSpPr>
          <p:cNvPr id="11" name="object 11"/>
          <p:cNvSpPr/>
          <p:nvPr/>
        </p:nvSpPr>
        <p:spPr>
          <a:xfrm>
            <a:off x="9685019" y="5366003"/>
            <a:ext cx="170815" cy="180340"/>
          </a:xfrm>
          <a:custGeom>
            <a:avLst/>
            <a:gdLst/>
            <a:ahLst/>
            <a:cxnLst/>
            <a:rect l="l" t="t" r="r" b="b"/>
            <a:pathLst>
              <a:path w="170815" h="180339">
                <a:moveTo>
                  <a:pt x="128015" y="85344"/>
                </a:moveTo>
                <a:lnTo>
                  <a:pt x="42672" y="85344"/>
                </a:lnTo>
                <a:lnTo>
                  <a:pt x="42672" y="179832"/>
                </a:lnTo>
                <a:lnTo>
                  <a:pt x="128015" y="179832"/>
                </a:lnTo>
                <a:lnTo>
                  <a:pt x="128015" y="85344"/>
                </a:lnTo>
                <a:close/>
              </a:path>
              <a:path w="170815" h="180339">
                <a:moveTo>
                  <a:pt x="85344" y="0"/>
                </a:moveTo>
                <a:lnTo>
                  <a:pt x="0" y="85344"/>
                </a:lnTo>
                <a:lnTo>
                  <a:pt x="170687" y="85344"/>
                </a:lnTo>
                <a:lnTo>
                  <a:pt x="85344" y="0"/>
                </a:lnTo>
                <a:close/>
              </a:path>
            </a:pathLst>
          </a:custGeom>
          <a:solidFill>
            <a:srgbClr val="1F9ED2"/>
          </a:solidFill>
        </p:spPr>
        <p:txBody>
          <a:bodyPr wrap="square" lIns="0" tIns="0" rIns="0" bIns="0" rtlCol="0"/>
          <a:lstStyle/>
          <a:p/>
        </p:txBody>
      </p:sp>
      <p:sp>
        <p:nvSpPr>
          <p:cNvPr id="12" name="object 12"/>
          <p:cNvSpPr/>
          <p:nvPr/>
        </p:nvSpPr>
        <p:spPr>
          <a:xfrm>
            <a:off x="4689347" y="2418588"/>
            <a:ext cx="6517005" cy="672465"/>
          </a:xfrm>
          <a:custGeom>
            <a:avLst/>
            <a:gdLst/>
            <a:ahLst/>
            <a:cxnLst/>
            <a:rect l="l" t="t" r="r" b="b"/>
            <a:pathLst>
              <a:path w="6517005" h="672464">
                <a:moveTo>
                  <a:pt x="0" y="112013"/>
                </a:moveTo>
                <a:lnTo>
                  <a:pt x="8804" y="68419"/>
                </a:lnTo>
                <a:lnTo>
                  <a:pt x="32813" y="32813"/>
                </a:lnTo>
                <a:lnTo>
                  <a:pt x="68419" y="8804"/>
                </a:lnTo>
                <a:lnTo>
                  <a:pt x="112013" y="0"/>
                </a:lnTo>
                <a:lnTo>
                  <a:pt x="6404609" y="0"/>
                </a:lnTo>
                <a:lnTo>
                  <a:pt x="6448204" y="8804"/>
                </a:lnTo>
                <a:lnTo>
                  <a:pt x="6483810" y="32813"/>
                </a:lnTo>
                <a:lnTo>
                  <a:pt x="6507819" y="68419"/>
                </a:lnTo>
                <a:lnTo>
                  <a:pt x="6516624" y="112013"/>
                </a:lnTo>
                <a:lnTo>
                  <a:pt x="6516624" y="560070"/>
                </a:lnTo>
                <a:lnTo>
                  <a:pt x="6507819" y="603664"/>
                </a:lnTo>
                <a:lnTo>
                  <a:pt x="6483810" y="639270"/>
                </a:lnTo>
                <a:lnTo>
                  <a:pt x="6448204" y="663279"/>
                </a:lnTo>
                <a:lnTo>
                  <a:pt x="6404609" y="672084"/>
                </a:lnTo>
                <a:lnTo>
                  <a:pt x="112013" y="672084"/>
                </a:lnTo>
                <a:lnTo>
                  <a:pt x="68419" y="663279"/>
                </a:lnTo>
                <a:lnTo>
                  <a:pt x="32813" y="639270"/>
                </a:lnTo>
                <a:lnTo>
                  <a:pt x="8804" y="603664"/>
                </a:lnTo>
                <a:lnTo>
                  <a:pt x="0" y="560070"/>
                </a:lnTo>
                <a:lnTo>
                  <a:pt x="0" y="112013"/>
                </a:lnTo>
                <a:close/>
              </a:path>
            </a:pathLst>
          </a:custGeom>
          <a:ln w="12192">
            <a:solidFill>
              <a:srgbClr val="ACD9EC"/>
            </a:solidFill>
            <a:prstDash val="dash"/>
          </a:ln>
        </p:spPr>
        <p:txBody>
          <a:bodyPr wrap="square" lIns="0" tIns="0" rIns="0" bIns="0" rtlCol="0"/>
          <a:lstStyle/>
          <a:p/>
        </p:txBody>
      </p:sp>
      <p:sp>
        <p:nvSpPr>
          <p:cNvPr id="13" name="object 13"/>
          <p:cNvSpPr/>
          <p:nvPr/>
        </p:nvSpPr>
        <p:spPr>
          <a:xfrm>
            <a:off x="4689347" y="2325623"/>
            <a:ext cx="6518275" cy="288290"/>
          </a:xfrm>
          <a:custGeom>
            <a:avLst/>
            <a:gdLst/>
            <a:ahLst/>
            <a:cxnLst/>
            <a:rect l="l" t="t" r="r" b="b"/>
            <a:pathLst>
              <a:path w="6518275" h="288289">
                <a:moveTo>
                  <a:pt x="6470142"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6"/>
                </a:lnTo>
                <a:lnTo>
                  <a:pt x="6470142" y="288036"/>
                </a:lnTo>
                <a:lnTo>
                  <a:pt x="6488840" y="284267"/>
                </a:lnTo>
                <a:lnTo>
                  <a:pt x="6504098" y="273986"/>
                </a:lnTo>
                <a:lnTo>
                  <a:pt x="6514379" y="258728"/>
                </a:lnTo>
                <a:lnTo>
                  <a:pt x="6518148" y="240029"/>
                </a:lnTo>
                <a:lnTo>
                  <a:pt x="6518148" y="48005"/>
                </a:lnTo>
                <a:lnTo>
                  <a:pt x="6514379" y="29307"/>
                </a:lnTo>
                <a:lnTo>
                  <a:pt x="6504098" y="14049"/>
                </a:lnTo>
                <a:lnTo>
                  <a:pt x="6488840" y="3768"/>
                </a:lnTo>
                <a:lnTo>
                  <a:pt x="6470142" y="0"/>
                </a:lnTo>
                <a:close/>
              </a:path>
            </a:pathLst>
          </a:custGeom>
          <a:solidFill>
            <a:srgbClr val="ACD9EC"/>
          </a:solidFill>
        </p:spPr>
        <p:txBody>
          <a:bodyPr wrap="square" lIns="0" tIns="0" rIns="0" bIns="0" rtlCol="0"/>
          <a:lstStyle/>
          <a:p/>
        </p:txBody>
      </p:sp>
      <p:sp>
        <p:nvSpPr>
          <p:cNvPr id="14" name="object 14"/>
          <p:cNvSpPr/>
          <p:nvPr/>
        </p:nvSpPr>
        <p:spPr>
          <a:xfrm>
            <a:off x="4724400" y="2717292"/>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9F9F9"/>
          </a:solidFill>
        </p:spPr>
        <p:txBody>
          <a:bodyPr wrap="square" lIns="0" tIns="0" rIns="0" bIns="0" rtlCol="0"/>
          <a:lstStyle/>
          <a:p/>
        </p:txBody>
      </p:sp>
      <p:sp>
        <p:nvSpPr>
          <p:cNvPr id="15" name="object 15"/>
          <p:cNvSpPr/>
          <p:nvPr/>
        </p:nvSpPr>
        <p:spPr>
          <a:xfrm>
            <a:off x="4724400"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2" y="0"/>
                </a:lnTo>
                <a:lnTo>
                  <a:pt x="842420" y="3768"/>
                </a:lnTo>
                <a:lnTo>
                  <a:pt x="857678" y="14049"/>
                </a:lnTo>
                <a:lnTo>
                  <a:pt x="867959" y="29307"/>
                </a:lnTo>
                <a:lnTo>
                  <a:pt x="871727" y="48006"/>
                </a:lnTo>
                <a:lnTo>
                  <a:pt x="871727" y="240030"/>
                </a:lnTo>
                <a:lnTo>
                  <a:pt x="867959" y="258728"/>
                </a:lnTo>
                <a:lnTo>
                  <a:pt x="857678" y="273986"/>
                </a:lnTo>
                <a:lnTo>
                  <a:pt x="842420" y="284267"/>
                </a:lnTo>
                <a:lnTo>
                  <a:pt x="823722"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16" name="object 16"/>
          <p:cNvSpPr txBox="1"/>
          <p:nvPr/>
        </p:nvSpPr>
        <p:spPr>
          <a:xfrm>
            <a:off x="4843017" y="2764282"/>
            <a:ext cx="635000" cy="195580"/>
          </a:xfrm>
          <a:prstGeom prst="rect">
            <a:avLst/>
          </a:prstGeom>
        </p:spPr>
        <p:txBody>
          <a:bodyPr wrap="square" lIns="0" tIns="0" rIns="0" bIns="0" rtlCol="0" vert="horz">
            <a:spAutoFit/>
          </a:bodyPr>
          <a:lstStyle/>
          <a:p>
            <a:pPr marL="12700">
              <a:lnSpc>
                <a:spcPct val="100000"/>
              </a:lnSpc>
            </a:pPr>
            <a:r>
              <a:rPr dirty="0" sz="1200" spc="-5">
                <a:solidFill>
                  <a:srgbClr val="4F5560"/>
                </a:solidFill>
                <a:latin typeface="微软雅黑"/>
                <a:cs typeface="微软雅黑"/>
              </a:rPr>
              <a:t>存款理财</a:t>
            </a:r>
            <a:endParaRPr sz="1200">
              <a:latin typeface="微软雅黑"/>
              <a:cs typeface="微软雅黑"/>
            </a:endParaRPr>
          </a:p>
        </p:txBody>
      </p:sp>
      <p:sp>
        <p:nvSpPr>
          <p:cNvPr id="17" name="object 17"/>
          <p:cNvSpPr/>
          <p:nvPr/>
        </p:nvSpPr>
        <p:spPr>
          <a:xfrm>
            <a:off x="5646420" y="2717292"/>
            <a:ext cx="871855" cy="288290"/>
          </a:xfrm>
          <a:custGeom>
            <a:avLst/>
            <a:gdLst/>
            <a:ahLst/>
            <a:cxnLst/>
            <a:rect l="l" t="t" r="r" b="b"/>
            <a:pathLst>
              <a:path w="871854" h="288289">
                <a:moveTo>
                  <a:pt x="823721"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1"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1" y="0"/>
                </a:lnTo>
                <a:close/>
              </a:path>
            </a:pathLst>
          </a:custGeom>
          <a:solidFill>
            <a:srgbClr val="F9F9F9"/>
          </a:solidFill>
        </p:spPr>
        <p:txBody>
          <a:bodyPr wrap="square" lIns="0" tIns="0" rIns="0" bIns="0" rtlCol="0"/>
          <a:lstStyle/>
          <a:p/>
        </p:txBody>
      </p:sp>
      <p:sp>
        <p:nvSpPr>
          <p:cNvPr id="18" name="object 18"/>
          <p:cNvSpPr/>
          <p:nvPr/>
        </p:nvSpPr>
        <p:spPr>
          <a:xfrm>
            <a:off x="5646420"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1" y="0"/>
                </a:lnTo>
                <a:lnTo>
                  <a:pt x="842420" y="3768"/>
                </a:lnTo>
                <a:lnTo>
                  <a:pt x="857678" y="14049"/>
                </a:lnTo>
                <a:lnTo>
                  <a:pt x="867959" y="29307"/>
                </a:lnTo>
                <a:lnTo>
                  <a:pt x="871727" y="48006"/>
                </a:lnTo>
                <a:lnTo>
                  <a:pt x="871727" y="240030"/>
                </a:lnTo>
                <a:lnTo>
                  <a:pt x="867959" y="258728"/>
                </a:lnTo>
                <a:lnTo>
                  <a:pt x="857678" y="273986"/>
                </a:lnTo>
                <a:lnTo>
                  <a:pt x="842420" y="284267"/>
                </a:lnTo>
                <a:lnTo>
                  <a:pt x="823721"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19" name="object 19"/>
          <p:cNvSpPr/>
          <p:nvPr/>
        </p:nvSpPr>
        <p:spPr>
          <a:xfrm>
            <a:off x="6568440" y="2717292"/>
            <a:ext cx="871855" cy="288290"/>
          </a:xfrm>
          <a:custGeom>
            <a:avLst/>
            <a:gdLst/>
            <a:ahLst/>
            <a:cxnLst/>
            <a:rect l="l" t="t" r="r" b="b"/>
            <a:pathLst>
              <a:path w="871854" h="288289">
                <a:moveTo>
                  <a:pt x="823721"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1"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1" y="0"/>
                </a:lnTo>
                <a:close/>
              </a:path>
            </a:pathLst>
          </a:custGeom>
          <a:solidFill>
            <a:srgbClr val="F9F9F9"/>
          </a:solidFill>
        </p:spPr>
        <p:txBody>
          <a:bodyPr wrap="square" lIns="0" tIns="0" rIns="0" bIns="0" rtlCol="0"/>
          <a:lstStyle/>
          <a:p/>
        </p:txBody>
      </p:sp>
      <p:sp>
        <p:nvSpPr>
          <p:cNvPr id="20" name="object 20"/>
          <p:cNvSpPr/>
          <p:nvPr/>
        </p:nvSpPr>
        <p:spPr>
          <a:xfrm>
            <a:off x="6568440"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1" y="0"/>
                </a:lnTo>
                <a:lnTo>
                  <a:pt x="842420" y="3768"/>
                </a:lnTo>
                <a:lnTo>
                  <a:pt x="857678" y="14049"/>
                </a:lnTo>
                <a:lnTo>
                  <a:pt x="867959" y="29307"/>
                </a:lnTo>
                <a:lnTo>
                  <a:pt x="871727" y="48006"/>
                </a:lnTo>
                <a:lnTo>
                  <a:pt x="871727" y="240030"/>
                </a:lnTo>
                <a:lnTo>
                  <a:pt x="867959" y="258728"/>
                </a:lnTo>
                <a:lnTo>
                  <a:pt x="857678" y="273986"/>
                </a:lnTo>
                <a:lnTo>
                  <a:pt x="842420" y="284267"/>
                </a:lnTo>
                <a:lnTo>
                  <a:pt x="823721"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21" name="object 21"/>
          <p:cNvSpPr/>
          <p:nvPr/>
        </p:nvSpPr>
        <p:spPr>
          <a:xfrm>
            <a:off x="7490459" y="2717292"/>
            <a:ext cx="871855" cy="288290"/>
          </a:xfrm>
          <a:custGeom>
            <a:avLst/>
            <a:gdLst/>
            <a:ahLst/>
            <a:cxnLst/>
            <a:rect l="l" t="t" r="r" b="b"/>
            <a:pathLst>
              <a:path w="871854" h="288289">
                <a:moveTo>
                  <a:pt x="823722"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823722" y="288036"/>
                </a:lnTo>
                <a:lnTo>
                  <a:pt x="842420" y="284267"/>
                </a:lnTo>
                <a:lnTo>
                  <a:pt x="857678" y="273986"/>
                </a:lnTo>
                <a:lnTo>
                  <a:pt x="867959" y="258728"/>
                </a:lnTo>
                <a:lnTo>
                  <a:pt x="871728" y="240030"/>
                </a:lnTo>
                <a:lnTo>
                  <a:pt x="871728" y="48006"/>
                </a:lnTo>
                <a:lnTo>
                  <a:pt x="867959" y="29307"/>
                </a:lnTo>
                <a:lnTo>
                  <a:pt x="857678" y="14049"/>
                </a:lnTo>
                <a:lnTo>
                  <a:pt x="842420" y="3768"/>
                </a:lnTo>
                <a:lnTo>
                  <a:pt x="823722" y="0"/>
                </a:lnTo>
                <a:close/>
              </a:path>
            </a:pathLst>
          </a:custGeom>
          <a:solidFill>
            <a:srgbClr val="F9F9F9"/>
          </a:solidFill>
        </p:spPr>
        <p:txBody>
          <a:bodyPr wrap="square" lIns="0" tIns="0" rIns="0" bIns="0" rtlCol="0"/>
          <a:lstStyle/>
          <a:p/>
        </p:txBody>
      </p:sp>
      <p:sp>
        <p:nvSpPr>
          <p:cNvPr id="22" name="object 22"/>
          <p:cNvSpPr/>
          <p:nvPr/>
        </p:nvSpPr>
        <p:spPr>
          <a:xfrm>
            <a:off x="7490459" y="2717292"/>
            <a:ext cx="871855" cy="288290"/>
          </a:xfrm>
          <a:custGeom>
            <a:avLst/>
            <a:gdLst/>
            <a:ahLst/>
            <a:cxnLst/>
            <a:rect l="l" t="t" r="r" b="b"/>
            <a:pathLst>
              <a:path w="871854" h="288289">
                <a:moveTo>
                  <a:pt x="0" y="48006"/>
                </a:moveTo>
                <a:lnTo>
                  <a:pt x="3768" y="29307"/>
                </a:lnTo>
                <a:lnTo>
                  <a:pt x="14049" y="14049"/>
                </a:lnTo>
                <a:lnTo>
                  <a:pt x="29307" y="3768"/>
                </a:lnTo>
                <a:lnTo>
                  <a:pt x="48006" y="0"/>
                </a:lnTo>
                <a:lnTo>
                  <a:pt x="823722" y="0"/>
                </a:lnTo>
                <a:lnTo>
                  <a:pt x="842420" y="3768"/>
                </a:lnTo>
                <a:lnTo>
                  <a:pt x="857678" y="14049"/>
                </a:lnTo>
                <a:lnTo>
                  <a:pt x="867959" y="29307"/>
                </a:lnTo>
                <a:lnTo>
                  <a:pt x="871728" y="48006"/>
                </a:lnTo>
                <a:lnTo>
                  <a:pt x="871728" y="240030"/>
                </a:lnTo>
                <a:lnTo>
                  <a:pt x="867959" y="258728"/>
                </a:lnTo>
                <a:lnTo>
                  <a:pt x="857678" y="273986"/>
                </a:lnTo>
                <a:lnTo>
                  <a:pt x="842420" y="284267"/>
                </a:lnTo>
                <a:lnTo>
                  <a:pt x="823722" y="288036"/>
                </a:lnTo>
                <a:lnTo>
                  <a:pt x="48006"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23" name="object 23"/>
          <p:cNvSpPr/>
          <p:nvPr/>
        </p:nvSpPr>
        <p:spPr>
          <a:xfrm>
            <a:off x="10256519" y="2717292"/>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9F9F9"/>
          </a:solidFill>
        </p:spPr>
        <p:txBody>
          <a:bodyPr wrap="square" lIns="0" tIns="0" rIns="0" bIns="0" rtlCol="0"/>
          <a:lstStyle/>
          <a:p/>
        </p:txBody>
      </p:sp>
      <p:sp>
        <p:nvSpPr>
          <p:cNvPr id="24" name="object 24"/>
          <p:cNvSpPr/>
          <p:nvPr/>
        </p:nvSpPr>
        <p:spPr>
          <a:xfrm>
            <a:off x="10256519"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2" y="0"/>
                </a:lnTo>
                <a:lnTo>
                  <a:pt x="842420" y="3768"/>
                </a:lnTo>
                <a:lnTo>
                  <a:pt x="857678" y="14049"/>
                </a:lnTo>
                <a:lnTo>
                  <a:pt x="867959" y="29307"/>
                </a:lnTo>
                <a:lnTo>
                  <a:pt x="871727" y="48006"/>
                </a:lnTo>
                <a:lnTo>
                  <a:pt x="871727" y="240030"/>
                </a:lnTo>
                <a:lnTo>
                  <a:pt x="867959" y="258728"/>
                </a:lnTo>
                <a:lnTo>
                  <a:pt x="857678" y="273986"/>
                </a:lnTo>
                <a:lnTo>
                  <a:pt x="842420" y="284267"/>
                </a:lnTo>
                <a:lnTo>
                  <a:pt x="823722"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25" name="object 25"/>
          <p:cNvSpPr txBox="1"/>
          <p:nvPr/>
        </p:nvSpPr>
        <p:spPr>
          <a:xfrm>
            <a:off x="10527918" y="2766059"/>
            <a:ext cx="330200" cy="19431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Arial"/>
                <a:cs typeface="Arial"/>
              </a:rPr>
              <a:t>……</a:t>
            </a:r>
            <a:endParaRPr sz="1200">
              <a:latin typeface="Arial"/>
              <a:cs typeface="Arial"/>
            </a:endParaRPr>
          </a:p>
        </p:txBody>
      </p:sp>
      <p:sp>
        <p:nvSpPr>
          <p:cNvPr id="26" name="object 26"/>
          <p:cNvSpPr/>
          <p:nvPr/>
        </p:nvSpPr>
        <p:spPr>
          <a:xfrm>
            <a:off x="9334500" y="2717292"/>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9F9F9"/>
          </a:solidFill>
        </p:spPr>
        <p:txBody>
          <a:bodyPr wrap="square" lIns="0" tIns="0" rIns="0" bIns="0" rtlCol="0"/>
          <a:lstStyle/>
          <a:p/>
        </p:txBody>
      </p:sp>
      <p:sp>
        <p:nvSpPr>
          <p:cNvPr id="27" name="object 27"/>
          <p:cNvSpPr/>
          <p:nvPr/>
        </p:nvSpPr>
        <p:spPr>
          <a:xfrm>
            <a:off x="9334500"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2" y="0"/>
                </a:lnTo>
                <a:lnTo>
                  <a:pt x="842420" y="3768"/>
                </a:lnTo>
                <a:lnTo>
                  <a:pt x="857678" y="14049"/>
                </a:lnTo>
                <a:lnTo>
                  <a:pt x="867959" y="29307"/>
                </a:lnTo>
                <a:lnTo>
                  <a:pt x="871727" y="48006"/>
                </a:lnTo>
                <a:lnTo>
                  <a:pt x="871727" y="240030"/>
                </a:lnTo>
                <a:lnTo>
                  <a:pt x="867959" y="258728"/>
                </a:lnTo>
                <a:lnTo>
                  <a:pt x="857678" y="273986"/>
                </a:lnTo>
                <a:lnTo>
                  <a:pt x="842420" y="284267"/>
                </a:lnTo>
                <a:lnTo>
                  <a:pt x="823722"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28" name="object 28"/>
          <p:cNvSpPr/>
          <p:nvPr/>
        </p:nvSpPr>
        <p:spPr>
          <a:xfrm>
            <a:off x="8412480" y="2717292"/>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9F9F9"/>
          </a:solidFill>
        </p:spPr>
        <p:txBody>
          <a:bodyPr wrap="square" lIns="0" tIns="0" rIns="0" bIns="0" rtlCol="0"/>
          <a:lstStyle/>
          <a:p/>
        </p:txBody>
      </p:sp>
      <p:sp>
        <p:nvSpPr>
          <p:cNvPr id="29" name="object 29"/>
          <p:cNvSpPr/>
          <p:nvPr/>
        </p:nvSpPr>
        <p:spPr>
          <a:xfrm>
            <a:off x="8412480" y="2717292"/>
            <a:ext cx="871855" cy="288290"/>
          </a:xfrm>
          <a:custGeom>
            <a:avLst/>
            <a:gdLst/>
            <a:ahLst/>
            <a:cxnLst/>
            <a:rect l="l" t="t" r="r" b="b"/>
            <a:pathLst>
              <a:path w="871854" h="288289">
                <a:moveTo>
                  <a:pt x="0" y="48006"/>
                </a:moveTo>
                <a:lnTo>
                  <a:pt x="3768" y="29307"/>
                </a:lnTo>
                <a:lnTo>
                  <a:pt x="14049" y="14049"/>
                </a:lnTo>
                <a:lnTo>
                  <a:pt x="29307" y="3768"/>
                </a:lnTo>
                <a:lnTo>
                  <a:pt x="48005" y="0"/>
                </a:lnTo>
                <a:lnTo>
                  <a:pt x="823722" y="0"/>
                </a:lnTo>
                <a:lnTo>
                  <a:pt x="842420" y="3768"/>
                </a:lnTo>
                <a:lnTo>
                  <a:pt x="857678" y="14049"/>
                </a:lnTo>
                <a:lnTo>
                  <a:pt x="867959" y="29307"/>
                </a:lnTo>
                <a:lnTo>
                  <a:pt x="871727" y="48006"/>
                </a:lnTo>
                <a:lnTo>
                  <a:pt x="871727" y="240030"/>
                </a:lnTo>
                <a:lnTo>
                  <a:pt x="867959" y="258728"/>
                </a:lnTo>
                <a:lnTo>
                  <a:pt x="857678" y="273986"/>
                </a:lnTo>
                <a:lnTo>
                  <a:pt x="842420" y="284267"/>
                </a:lnTo>
                <a:lnTo>
                  <a:pt x="823722" y="288036"/>
                </a:lnTo>
                <a:lnTo>
                  <a:pt x="48005" y="288036"/>
                </a:lnTo>
                <a:lnTo>
                  <a:pt x="29307" y="284267"/>
                </a:lnTo>
                <a:lnTo>
                  <a:pt x="14049" y="273986"/>
                </a:lnTo>
                <a:lnTo>
                  <a:pt x="3768" y="258728"/>
                </a:lnTo>
                <a:lnTo>
                  <a:pt x="0" y="240030"/>
                </a:lnTo>
                <a:lnTo>
                  <a:pt x="0" y="48006"/>
                </a:lnTo>
                <a:close/>
              </a:path>
            </a:pathLst>
          </a:custGeom>
          <a:ln w="12192">
            <a:solidFill>
              <a:srgbClr val="ACD9EC"/>
            </a:solidFill>
          </a:ln>
        </p:spPr>
        <p:txBody>
          <a:bodyPr wrap="square" lIns="0" tIns="0" rIns="0" bIns="0" rtlCol="0"/>
          <a:lstStyle/>
          <a:p/>
        </p:txBody>
      </p:sp>
      <p:sp>
        <p:nvSpPr>
          <p:cNvPr id="30" name="object 30"/>
          <p:cNvSpPr txBox="1"/>
          <p:nvPr/>
        </p:nvSpPr>
        <p:spPr>
          <a:xfrm>
            <a:off x="5765038" y="2357882"/>
            <a:ext cx="4323715" cy="601980"/>
          </a:xfrm>
          <a:prstGeom prst="rect">
            <a:avLst/>
          </a:prstGeom>
        </p:spPr>
        <p:txBody>
          <a:bodyPr wrap="square" lIns="0" tIns="0" rIns="0" bIns="0" rtlCol="0" vert="horz">
            <a:spAutoFit/>
          </a:bodyPr>
          <a:lstStyle/>
          <a:p>
            <a:pPr algn="ctr">
              <a:lnSpc>
                <a:spcPct val="100000"/>
              </a:lnSpc>
            </a:pPr>
            <a:r>
              <a:rPr dirty="0" sz="1400">
                <a:solidFill>
                  <a:srgbClr val="F9F9F9"/>
                </a:solidFill>
                <a:latin typeface="Arial"/>
                <a:cs typeface="Arial"/>
              </a:rPr>
              <a:t>Banking </a:t>
            </a:r>
            <a:r>
              <a:rPr dirty="0" sz="1400" spc="-25">
                <a:solidFill>
                  <a:srgbClr val="F9F9F9"/>
                </a:solidFill>
                <a:latin typeface="Arial"/>
                <a:cs typeface="Arial"/>
              </a:rPr>
              <a:t>MarTech </a:t>
            </a:r>
            <a:r>
              <a:rPr dirty="0" sz="1400">
                <a:solidFill>
                  <a:srgbClr val="F9F9F9"/>
                </a:solidFill>
                <a:latin typeface="Arial"/>
                <a:cs typeface="Arial"/>
              </a:rPr>
              <a:t>Open</a:t>
            </a:r>
            <a:r>
              <a:rPr dirty="0" sz="1400" spc="-105">
                <a:solidFill>
                  <a:srgbClr val="F9F9F9"/>
                </a:solidFill>
                <a:latin typeface="Arial"/>
                <a:cs typeface="Arial"/>
              </a:rPr>
              <a:t> </a:t>
            </a:r>
            <a:r>
              <a:rPr dirty="0" sz="1400">
                <a:solidFill>
                  <a:srgbClr val="F9F9F9"/>
                </a:solidFill>
                <a:latin typeface="Arial"/>
                <a:cs typeface="Arial"/>
              </a:rPr>
              <a:t>Platform</a:t>
            </a:r>
            <a:r>
              <a:rPr dirty="0" sz="1400">
                <a:solidFill>
                  <a:srgbClr val="F9F9F9"/>
                </a:solidFill>
                <a:latin typeface="微软雅黑"/>
                <a:cs typeface="微软雅黑"/>
              </a:rPr>
              <a:t>（用户运营层）</a:t>
            </a:r>
            <a:endParaRPr sz="1400">
              <a:latin typeface="微软雅黑"/>
              <a:cs typeface="微软雅黑"/>
            </a:endParaRPr>
          </a:p>
          <a:p>
            <a:pPr>
              <a:lnSpc>
                <a:spcPct val="100000"/>
              </a:lnSpc>
              <a:spcBef>
                <a:spcPts val="25"/>
              </a:spcBef>
            </a:pPr>
            <a:endParaRPr sz="1300">
              <a:latin typeface="Times New Roman"/>
              <a:cs typeface="Times New Roman"/>
            </a:endParaRPr>
          </a:p>
          <a:p>
            <a:pPr algn="ctr">
              <a:lnSpc>
                <a:spcPct val="100000"/>
              </a:lnSpc>
              <a:tabLst>
                <a:tab pos="997585" algn="l"/>
                <a:tab pos="1843405" algn="l"/>
                <a:tab pos="2765425" algn="l"/>
                <a:tab pos="3688079" algn="l"/>
              </a:tabLst>
            </a:pPr>
            <a:r>
              <a:rPr dirty="0" sz="1200" spc="-5">
                <a:solidFill>
                  <a:srgbClr val="4F5560"/>
                </a:solidFill>
                <a:latin typeface="微软雅黑"/>
                <a:cs typeface="微软雅黑"/>
              </a:rPr>
              <a:t>网络贷</a:t>
            </a:r>
            <a:r>
              <a:rPr dirty="0" sz="1200">
                <a:solidFill>
                  <a:srgbClr val="4F5560"/>
                </a:solidFill>
                <a:latin typeface="微软雅黑"/>
                <a:cs typeface="微软雅黑"/>
              </a:rPr>
              <a:t>款</a:t>
            </a:r>
            <a:r>
              <a:rPr dirty="0" sz="1200">
                <a:solidFill>
                  <a:srgbClr val="4F5560"/>
                </a:solidFill>
                <a:latin typeface="微软雅黑"/>
                <a:cs typeface="微软雅黑"/>
              </a:rPr>
              <a:t>	</a:t>
            </a:r>
            <a:r>
              <a:rPr dirty="0" sz="1200" spc="-5">
                <a:solidFill>
                  <a:srgbClr val="4F5560"/>
                </a:solidFill>
                <a:latin typeface="微软雅黑"/>
                <a:cs typeface="微软雅黑"/>
              </a:rPr>
              <a:t>信用</a:t>
            </a:r>
            <a:r>
              <a:rPr dirty="0" sz="1200">
                <a:solidFill>
                  <a:srgbClr val="4F5560"/>
                </a:solidFill>
                <a:latin typeface="微软雅黑"/>
                <a:cs typeface="微软雅黑"/>
              </a:rPr>
              <a:t>卡</a:t>
            </a:r>
            <a:r>
              <a:rPr dirty="0" sz="1200">
                <a:solidFill>
                  <a:srgbClr val="4F5560"/>
                </a:solidFill>
                <a:latin typeface="微软雅黑"/>
                <a:cs typeface="微软雅黑"/>
              </a:rPr>
              <a:t>	</a:t>
            </a:r>
            <a:r>
              <a:rPr dirty="0" sz="1200" spc="-5">
                <a:solidFill>
                  <a:srgbClr val="4F5560"/>
                </a:solidFill>
                <a:latin typeface="微软雅黑"/>
                <a:cs typeface="微软雅黑"/>
              </a:rPr>
              <a:t>证券基</a:t>
            </a:r>
            <a:r>
              <a:rPr dirty="0" sz="1200">
                <a:solidFill>
                  <a:srgbClr val="4F5560"/>
                </a:solidFill>
                <a:latin typeface="微软雅黑"/>
                <a:cs typeface="微软雅黑"/>
              </a:rPr>
              <a:t>金</a:t>
            </a:r>
            <a:r>
              <a:rPr dirty="0" sz="1200">
                <a:solidFill>
                  <a:srgbClr val="4F5560"/>
                </a:solidFill>
                <a:latin typeface="微软雅黑"/>
                <a:cs typeface="微软雅黑"/>
              </a:rPr>
              <a:t>	</a:t>
            </a:r>
            <a:r>
              <a:rPr dirty="0" sz="1200" spc="-5">
                <a:solidFill>
                  <a:srgbClr val="4F5560"/>
                </a:solidFill>
                <a:latin typeface="微软雅黑"/>
                <a:cs typeface="微软雅黑"/>
              </a:rPr>
              <a:t>移动支</a:t>
            </a:r>
            <a:r>
              <a:rPr dirty="0" sz="1200">
                <a:solidFill>
                  <a:srgbClr val="4F5560"/>
                </a:solidFill>
                <a:latin typeface="微软雅黑"/>
                <a:cs typeface="微软雅黑"/>
              </a:rPr>
              <a:t>付</a:t>
            </a:r>
            <a:r>
              <a:rPr dirty="0" sz="1200">
                <a:solidFill>
                  <a:srgbClr val="4F5560"/>
                </a:solidFill>
                <a:latin typeface="微软雅黑"/>
                <a:cs typeface="微软雅黑"/>
              </a:rPr>
              <a:t>	</a:t>
            </a:r>
            <a:r>
              <a:rPr dirty="0" sz="1200" spc="-5">
                <a:solidFill>
                  <a:srgbClr val="4F5560"/>
                </a:solidFill>
                <a:latin typeface="微软雅黑"/>
                <a:cs typeface="微软雅黑"/>
              </a:rPr>
              <a:t>会员账户</a:t>
            </a:r>
            <a:endParaRPr sz="1200">
              <a:latin typeface="微软雅黑"/>
              <a:cs typeface="微软雅黑"/>
            </a:endParaRPr>
          </a:p>
        </p:txBody>
      </p:sp>
      <p:sp>
        <p:nvSpPr>
          <p:cNvPr id="31" name="object 31"/>
          <p:cNvSpPr/>
          <p:nvPr/>
        </p:nvSpPr>
        <p:spPr>
          <a:xfrm>
            <a:off x="4690871" y="5580888"/>
            <a:ext cx="6518275" cy="647700"/>
          </a:xfrm>
          <a:custGeom>
            <a:avLst/>
            <a:gdLst/>
            <a:ahLst/>
            <a:cxnLst/>
            <a:rect l="l" t="t" r="r" b="b"/>
            <a:pathLst>
              <a:path w="6518275" h="647700">
                <a:moveTo>
                  <a:pt x="0" y="107950"/>
                </a:moveTo>
                <a:lnTo>
                  <a:pt x="8491" y="65933"/>
                </a:lnTo>
                <a:lnTo>
                  <a:pt x="31638" y="31619"/>
                </a:lnTo>
                <a:lnTo>
                  <a:pt x="65954" y="8483"/>
                </a:lnTo>
                <a:lnTo>
                  <a:pt x="107950" y="0"/>
                </a:lnTo>
                <a:lnTo>
                  <a:pt x="6410198" y="0"/>
                </a:lnTo>
                <a:lnTo>
                  <a:pt x="6452193" y="8483"/>
                </a:lnTo>
                <a:lnTo>
                  <a:pt x="6486509" y="31619"/>
                </a:lnTo>
                <a:lnTo>
                  <a:pt x="6509656" y="65933"/>
                </a:lnTo>
                <a:lnTo>
                  <a:pt x="6518148" y="107950"/>
                </a:lnTo>
                <a:lnTo>
                  <a:pt x="6518148" y="539750"/>
                </a:lnTo>
                <a:lnTo>
                  <a:pt x="6509656" y="581766"/>
                </a:lnTo>
                <a:lnTo>
                  <a:pt x="6486509" y="616080"/>
                </a:lnTo>
                <a:lnTo>
                  <a:pt x="6452193" y="639216"/>
                </a:lnTo>
                <a:lnTo>
                  <a:pt x="6410198" y="647700"/>
                </a:lnTo>
                <a:lnTo>
                  <a:pt x="107950" y="647700"/>
                </a:lnTo>
                <a:lnTo>
                  <a:pt x="65954" y="639216"/>
                </a:lnTo>
                <a:lnTo>
                  <a:pt x="31638" y="616080"/>
                </a:lnTo>
                <a:lnTo>
                  <a:pt x="8491" y="581766"/>
                </a:lnTo>
                <a:lnTo>
                  <a:pt x="0" y="539750"/>
                </a:lnTo>
                <a:lnTo>
                  <a:pt x="0" y="107950"/>
                </a:lnTo>
                <a:close/>
              </a:path>
            </a:pathLst>
          </a:custGeom>
          <a:ln w="12192">
            <a:solidFill>
              <a:srgbClr val="1F9ED2"/>
            </a:solidFill>
          </a:ln>
        </p:spPr>
        <p:txBody>
          <a:bodyPr wrap="square" lIns="0" tIns="0" rIns="0" bIns="0" rtlCol="0"/>
          <a:lstStyle/>
          <a:p/>
        </p:txBody>
      </p:sp>
      <p:sp>
        <p:nvSpPr>
          <p:cNvPr id="32" name="object 32"/>
          <p:cNvSpPr/>
          <p:nvPr/>
        </p:nvSpPr>
        <p:spPr>
          <a:xfrm>
            <a:off x="4690871" y="5580888"/>
            <a:ext cx="6518275" cy="288290"/>
          </a:xfrm>
          <a:custGeom>
            <a:avLst/>
            <a:gdLst/>
            <a:ahLst/>
            <a:cxnLst/>
            <a:rect l="l" t="t" r="r" b="b"/>
            <a:pathLst>
              <a:path w="6518275" h="288289">
                <a:moveTo>
                  <a:pt x="6470142" y="0"/>
                </a:moveTo>
                <a:lnTo>
                  <a:pt x="48005" y="0"/>
                </a:lnTo>
                <a:lnTo>
                  <a:pt x="29307" y="3771"/>
                </a:lnTo>
                <a:lnTo>
                  <a:pt x="14049" y="14058"/>
                </a:lnTo>
                <a:lnTo>
                  <a:pt x="3768" y="29317"/>
                </a:lnTo>
                <a:lnTo>
                  <a:pt x="0" y="48006"/>
                </a:lnTo>
                <a:lnTo>
                  <a:pt x="0" y="240030"/>
                </a:lnTo>
                <a:lnTo>
                  <a:pt x="3768" y="258712"/>
                </a:lnTo>
                <a:lnTo>
                  <a:pt x="14049" y="273972"/>
                </a:lnTo>
                <a:lnTo>
                  <a:pt x="29307" y="284262"/>
                </a:lnTo>
                <a:lnTo>
                  <a:pt x="48005" y="288036"/>
                </a:lnTo>
                <a:lnTo>
                  <a:pt x="6470142" y="288036"/>
                </a:lnTo>
                <a:lnTo>
                  <a:pt x="6488840" y="284262"/>
                </a:lnTo>
                <a:lnTo>
                  <a:pt x="6504098" y="273972"/>
                </a:lnTo>
                <a:lnTo>
                  <a:pt x="6514379" y="258712"/>
                </a:lnTo>
                <a:lnTo>
                  <a:pt x="6518148" y="240030"/>
                </a:lnTo>
                <a:lnTo>
                  <a:pt x="6518148" y="48006"/>
                </a:lnTo>
                <a:lnTo>
                  <a:pt x="6514379" y="29317"/>
                </a:lnTo>
                <a:lnTo>
                  <a:pt x="6504098" y="14058"/>
                </a:lnTo>
                <a:lnTo>
                  <a:pt x="6488840" y="3771"/>
                </a:lnTo>
                <a:lnTo>
                  <a:pt x="6470142" y="0"/>
                </a:lnTo>
                <a:close/>
              </a:path>
            </a:pathLst>
          </a:custGeom>
          <a:solidFill>
            <a:srgbClr val="1F9ED2"/>
          </a:solidFill>
        </p:spPr>
        <p:txBody>
          <a:bodyPr wrap="square" lIns="0" tIns="0" rIns="0" bIns="0" rtlCol="0"/>
          <a:lstStyle/>
          <a:p/>
        </p:txBody>
      </p:sp>
      <p:sp>
        <p:nvSpPr>
          <p:cNvPr id="33" name="object 33"/>
          <p:cNvSpPr/>
          <p:nvPr/>
        </p:nvSpPr>
        <p:spPr>
          <a:xfrm>
            <a:off x="4690871" y="3340608"/>
            <a:ext cx="6518275" cy="422275"/>
          </a:xfrm>
          <a:custGeom>
            <a:avLst/>
            <a:gdLst/>
            <a:ahLst/>
            <a:cxnLst/>
            <a:rect l="l" t="t" r="r" b="b"/>
            <a:pathLst>
              <a:path w="6518275" h="422275">
                <a:moveTo>
                  <a:pt x="0" y="70357"/>
                </a:moveTo>
                <a:lnTo>
                  <a:pt x="5528" y="42969"/>
                </a:lnTo>
                <a:lnTo>
                  <a:pt x="20605" y="20605"/>
                </a:lnTo>
                <a:lnTo>
                  <a:pt x="42969" y="5528"/>
                </a:lnTo>
                <a:lnTo>
                  <a:pt x="70357" y="0"/>
                </a:lnTo>
                <a:lnTo>
                  <a:pt x="6447789" y="0"/>
                </a:lnTo>
                <a:lnTo>
                  <a:pt x="6475178" y="5528"/>
                </a:lnTo>
                <a:lnTo>
                  <a:pt x="6497542" y="20605"/>
                </a:lnTo>
                <a:lnTo>
                  <a:pt x="6512619" y="42969"/>
                </a:lnTo>
                <a:lnTo>
                  <a:pt x="6518148" y="70357"/>
                </a:lnTo>
                <a:lnTo>
                  <a:pt x="6518148" y="351789"/>
                </a:lnTo>
                <a:lnTo>
                  <a:pt x="6512619" y="379178"/>
                </a:lnTo>
                <a:lnTo>
                  <a:pt x="6497542" y="401542"/>
                </a:lnTo>
                <a:lnTo>
                  <a:pt x="6475178" y="416619"/>
                </a:lnTo>
                <a:lnTo>
                  <a:pt x="6447789" y="422147"/>
                </a:lnTo>
                <a:lnTo>
                  <a:pt x="70357" y="422147"/>
                </a:lnTo>
                <a:lnTo>
                  <a:pt x="42969" y="416619"/>
                </a:lnTo>
                <a:lnTo>
                  <a:pt x="20605" y="401542"/>
                </a:lnTo>
                <a:lnTo>
                  <a:pt x="5528" y="379178"/>
                </a:lnTo>
                <a:lnTo>
                  <a:pt x="0" y="351789"/>
                </a:lnTo>
                <a:lnTo>
                  <a:pt x="0" y="70357"/>
                </a:lnTo>
                <a:close/>
              </a:path>
            </a:pathLst>
          </a:custGeom>
          <a:ln w="12191">
            <a:solidFill>
              <a:srgbClr val="F7C000"/>
            </a:solidFill>
          </a:ln>
        </p:spPr>
        <p:txBody>
          <a:bodyPr wrap="square" lIns="0" tIns="0" rIns="0" bIns="0" rtlCol="0"/>
          <a:lstStyle/>
          <a:p/>
        </p:txBody>
      </p:sp>
      <p:sp>
        <p:nvSpPr>
          <p:cNvPr id="34" name="object 34"/>
          <p:cNvSpPr/>
          <p:nvPr/>
        </p:nvSpPr>
        <p:spPr>
          <a:xfrm>
            <a:off x="5649467" y="3407664"/>
            <a:ext cx="871855" cy="288290"/>
          </a:xfrm>
          <a:custGeom>
            <a:avLst/>
            <a:gdLst/>
            <a:ahLst/>
            <a:cxnLst/>
            <a:rect l="l" t="t" r="r" b="b"/>
            <a:pathLst>
              <a:path w="871854" h="288289">
                <a:moveTo>
                  <a:pt x="823722"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823722" y="288036"/>
                </a:lnTo>
                <a:lnTo>
                  <a:pt x="842420" y="284267"/>
                </a:lnTo>
                <a:lnTo>
                  <a:pt x="857678" y="273986"/>
                </a:lnTo>
                <a:lnTo>
                  <a:pt x="867959" y="258728"/>
                </a:lnTo>
                <a:lnTo>
                  <a:pt x="871728" y="240030"/>
                </a:lnTo>
                <a:lnTo>
                  <a:pt x="871728" y="48006"/>
                </a:lnTo>
                <a:lnTo>
                  <a:pt x="867959" y="29307"/>
                </a:lnTo>
                <a:lnTo>
                  <a:pt x="857678" y="14049"/>
                </a:lnTo>
                <a:lnTo>
                  <a:pt x="842420" y="3768"/>
                </a:lnTo>
                <a:lnTo>
                  <a:pt x="823722" y="0"/>
                </a:lnTo>
                <a:close/>
              </a:path>
            </a:pathLst>
          </a:custGeom>
          <a:solidFill>
            <a:srgbClr val="F7C000"/>
          </a:solidFill>
        </p:spPr>
        <p:txBody>
          <a:bodyPr wrap="square" lIns="0" tIns="0" rIns="0" bIns="0" rtlCol="0"/>
          <a:lstStyle/>
          <a:p/>
        </p:txBody>
      </p:sp>
      <p:sp>
        <p:nvSpPr>
          <p:cNvPr id="35" name="object 35"/>
          <p:cNvSpPr txBox="1"/>
          <p:nvPr/>
        </p:nvSpPr>
        <p:spPr>
          <a:xfrm>
            <a:off x="5920232" y="3455161"/>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医疗</a:t>
            </a:r>
            <a:endParaRPr sz="1200">
              <a:latin typeface="微软雅黑"/>
              <a:cs typeface="微软雅黑"/>
            </a:endParaRPr>
          </a:p>
        </p:txBody>
      </p:sp>
      <p:sp>
        <p:nvSpPr>
          <p:cNvPr id="36" name="object 36"/>
          <p:cNvSpPr/>
          <p:nvPr/>
        </p:nvSpPr>
        <p:spPr>
          <a:xfrm>
            <a:off x="6571488" y="3407664"/>
            <a:ext cx="871855" cy="288290"/>
          </a:xfrm>
          <a:custGeom>
            <a:avLst/>
            <a:gdLst/>
            <a:ahLst/>
            <a:cxnLst/>
            <a:rect l="l" t="t" r="r" b="b"/>
            <a:pathLst>
              <a:path w="871854" h="288289">
                <a:moveTo>
                  <a:pt x="823721"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1"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1" y="0"/>
                </a:lnTo>
                <a:close/>
              </a:path>
            </a:pathLst>
          </a:custGeom>
          <a:solidFill>
            <a:srgbClr val="F7C000"/>
          </a:solidFill>
        </p:spPr>
        <p:txBody>
          <a:bodyPr wrap="square" lIns="0" tIns="0" rIns="0" bIns="0" rtlCol="0"/>
          <a:lstStyle/>
          <a:p/>
        </p:txBody>
      </p:sp>
      <p:sp>
        <p:nvSpPr>
          <p:cNvPr id="37" name="object 37"/>
          <p:cNvSpPr txBox="1"/>
          <p:nvPr/>
        </p:nvSpPr>
        <p:spPr>
          <a:xfrm>
            <a:off x="6842506" y="3455161"/>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农业</a:t>
            </a:r>
            <a:endParaRPr sz="1200">
              <a:latin typeface="微软雅黑"/>
              <a:cs typeface="微软雅黑"/>
            </a:endParaRPr>
          </a:p>
        </p:txBody>
      </p:sp>
      <p:sp>
        <p:nvSpPr>
          <p:cNvPr id="38" name="object 38"/>
          <p:cNvSpPr/>
          <p:nvPr/>
        </p:nvSpPr>
        <p:spPr>
          <a:xfrm>
            <a:off x="7495031" y="3407664"/>
            <a:ext cx="871855" cy="288290"/>
          </a:xfrm>
          <a:custGeom>
            <a:avLst/>
            <a:gdLst/>
            <a:ahLst/>
            <a:cxnLst/>
            <a:rect l="l" t="t" r="r" b="b"/>
            <a:pathLst>
              <a:path w="871854" h="288289">
                <a:moveTo>
                  <a:pt x="823722" y="0"/>
                </a:moveTo>
                <a:lnTo>
                  <a:pt x="48006" y="0"/>
                </a:lnTo>
                <a:lnTo>
                  <a:pt x="29307" y="3768"/>
                </a:lnTo>
                <a:lnTo>
                  <a:pt x="14049" y="14049"/>
                </a:lnTo>
                <a:lnTo>
                  <a:pt x="3768" y="29307"/>
                </a:lnTo>
                <a:lnTo>
                  <a:pt x="0" y="48006"/>
                </a:lnTo>
                <a:lnTo>
                  <a:pt x="0" y="240030"/>
                </a:lnTo>
                <a:lnTo>
                  <a:pt x="3768" y="258728"/>
                </a:lnTo>
                <a:lnTo>
                  <a:pt x="14049" y="273986"/>
                </a:lnTo>
                <a:lnTo>
                  <a:pt x="29307" y="284267"/>
                </a:lnTo>
                <a:lnTo>
                  <a:pt x="48006"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7C000"/>
          </a:solidFill>
        </p:spPr>
        <p:txBody>
          <a:bodyPr wrap="square" lIns="0" tIns="0" rIns="0" bIns="0" rtlCol="0"/>
          <a:lstStyle/>
          <a:p/>
        </p:txBody>
      </p:sp>
      <p:sp>
        <p:nvSpPr>
          <p:cNvPr id="39" name="object 39"/>
          <p:cNvSpPr txBox="1"/>
          <p:nvPr/>
        </p:nvSpPr>
        <p:spPr>
          <a:xfrm>
            <a:off x="7688960" y="3455161"/>
            <a:ext cx="4826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新零售</a:t>
            </a:r>
            <a:endParaRPr sz="1200">
              <a:latin typeface="微软雅黑"/>
              <a:cs typeface="微软雅黑"/>
            </a:endParaRPr>
          </a:p>
        </p:txBody>
      </p:sp>
      <p:sp>
        <p:nvSpPr>
          <p:cNvPr id="40" name="object 40"/>
          <p:cNvSpPr/>
          <p:nvPr/>
        </p:nvSpPr>
        <p:spPr>
          <a:xfrm>
            <a:off x="8417052" y="3407664"/>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7C000"/>
          </a:solidFill>
        </p:spPr>
        <p:txBody>
          <a:bodyPr wrap="square" lIns="0" tIns="0" rIns="0" bIns="0" rtlCol="0"/>
          <a:lstStyle/>
          <a:p/>
        </p:txBody>
      </p:sp>
      <p:sp>
        <p:nvSpPr>
          <p:cNvPr id="41" name="object 41"/>
          <p:cNvSpPr txBox="1"/>
          <p:nvPr/>
        </p:nvSpPr>
        <p:spPr>
          <a:xfrm>
            <a:off x="8687561" y="3455161"/>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物流</a:t>
            </a:r>
            <a:endParaRPr sz="1200">
              <a:latin typeface="微软雅黑"/>
              <a:cs typeface="微软雅黑"/>
            </a:endParaRPr>
          </a:p>
        </p:txBody>
      </p:sp>
      <p:sp>
        <p:nvSpPr>
          <p:cNvPr id="42" name="object 42"/>
          <p:cNvSpPr/>
          <p:nvPr/>
        </p:nvSpPr>
        <p:spPr>
          <a:xfrm>
            <a:off x="10261092" y="3407664"/>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823722" y="288036"/>
                </a:lnTo>
                <a:lnTo>
                  <a:pt x="842420" y="284267"/>
                </a:lnTo>
                <a:lnTo>
                  <a:pt x="857678" y="273986"/>
                </a:lnTo>
                <a:lnTo>
                  <a:pt x="867959" y="258728"/>
                </a:lnTo>
                <a:lnTo>
                  <a:pt x="871727" y="240030"/>
                </a:lnTo>
                <a:lnTo>
                  <a:pt x="871727" y="48006"/>
                </a:lnTo>
                <a:lnTo>
                  <a:pt x="867959" y="29307"/>
                </a:lnTo>
                <a:lnTo>
                  <a:pt x="857678" y="14049"/>
                </a:lnTo>
                <a:lnTo>
                  <a:pt x="842420" y="3768"/>
                </a:lnTo>
                <a:lnTo>
                  <a:pt x="823722" y="0"/>
                </a:lnTo>
                <a:close/>
              </a:path>
            </a:pathLst>
          </a:custGeom>
          <a:solidFill>
            <a:srgbClr val="F7C000"/>
          </a:solidFill>
        </p:spPr>
        <p:txBody>
          <a:bodyPr wrap="square" lIns="0" tIns="0" rIns="0" bIns="0" rtlCol="0"/>
          <a:lstStyle/>
          <a:p/>
        </p:txBody>
      </p:sp>
      <p:sp>
        <p:nvSpPr>
          <p:cNvPr id="43" name="object 43"/>
          <p:cNvSpPr txBox="1"/>
          <p:nvPr/>
        </p:nvSpPr>
        <p:spPr>
          <a:xfrm>
            <a:off x="10532491" y="3456685"/>
            <a:ext cx="330200" cy="19431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Arial"/>
                <a:cs typeface="Arial"/>
              </a:rPr>
              <a:t>……</a:t>
            </a:r>
            <a:endParaRPr sz="1200">
              <a:latin typeface="Arial"/>
              <a:cs typeface="Arial"/>
            </a:endParaRPr>
          </a:p>
        </p:txBody>
      </p:sp>
      <p:sp>
        <p:nvSpPr>
          <p:cNvPr id="44" name="object 44"/>
          <p:cNvSpPr/>
          <p:nvPr/>
        </p:nvSpPr>
        <p:spPr>
          <a:xfrm>
            <a:off x="9339071" y="3407664"/>
            <a:ext cx="871855" cy="288290"/>
          </a:xfrm>
          <a:custGeom>
            <a:avLst/>
            <a:gdLst/>
            <a:ahLst/>
            <a:cxnLst/>
            <a:rect l="l" t="t" r="r" b="b"/>
            <a:pathLst>
              <a:path w="871854" h="288289">
                <a:moveTo>
                  <a:pt x="834644" y="0"/>
                </a:moveTo>
                <a:lnTo>
                  <a:pt x="37083" y="0"/>
                </a:lnTo>
                <a:lnTo>
                  <a:pt x="22663" y="2919"/>
                </a:lnTo>
                <a:lnTo>
                  <a:pt x="10874" y="10874"/>
                </a:lnTo>
                <a:lnTo>
                  <a:pt x="2919" y="22663"/>
                </a:lnTo>
                <a:lnTo>
                  <a:pt x="0" y="37084"/>
                </a:lnTo>
                <a:lnTo>
                  <a:pt x="0" y="250952"/>
                </a:lnTo>
                <a:lnTo>
                  <a:pt x="2919" y="265372"/>
                </a:lnTo>
                <a:lnTo>
                  <a:pt x="10874" y="277161"/>
                </a:lnTo>
                <a:lnTo>
                  <a:pt x="22663" y="285116"/>
                </a:lnTo>
                <a:lnTo>
                  <a:pt x="37083" y="288036"/>
                </a:lnTo>
                <a:lnTo>
                  <a:pt x="834644" y="288036"/>
                </a:lnTo>
                <a:lnTo>
                  <a:pt x="849064" y="285116"/>
                </a:lnTo>
                <a:lnTo>
                  <a:pt x="860853" y="277161"/>
                </a:lnTo>
                <a:lnTo>
                  <a:pt x="868808" y="265372"/>
                </a:lnTo>
                <a:lnTo>
                  <a:pt x="871727" y="250952"/>
                </a:lnTo>
                <a:lnTo>
                  <a:pt x="871727" y="37084"/>
                </a:lnTo>
                <a:lnTo>
                  <a:pt x="868808" y="22663"/>
                </a:lnTo>
                <a:lnTo>
                  <a:pt x="860853" y="10874"/>
                </a:lnTo>
                <a:lnTo>
                  <a:pt x="849064" y="2919"/>
                </a:lnTo>
                <a:lnTo>
                  <a:pt x="834644" y="0"/>
                </a:lnTo>
                <a:close/>
              </a:path>
            </a:pathLst>
          </a:custGeom>
          <a:solidFill>
            <a:srgbClr val="F7C000"/>
          </a:solidFill>
        </p:spPr>
        <p:txBody>
          <a:bodyPr wrap="square" lIns="0" tIns="0" rIns="0" bIns="0" rtlCol="0"/>
          <a:lstStyle/>
          <a:p/>
        </p:txBody>
      </p:sp>
      <p:sp>
        <p:nvSpPr>
          <p:cNvPr id="45" name="object 45"/>
          <p:cNvSpPr txBox="1"/>
          <p:nvPr/>
        </p:nvSpPr>
        <p:spPr>
          <a:xfrm>
            <a:off x="4912233" y="3455161"/>
            <a:ext cx="502920" cy="195580"/>
          </a:xfrm>
          <a:prstGeom prst="rect">
            <a:avLst/>
          </a:prstGeom>
        </p:spPr>
        <p:txBody>
          <a:bodyPr wrap="square" lIns="0" tIns="0" rIns="0" bIns="0" rtlCol="0" vert="horz">
            <a:spAutoFit/>
          </a:bodyPr>
          <a:lstStyle/>
          <a:p>
            <a:pPr marL="12700">
              <a:lnSpc>
                <a:spcPct val="100000"/>
              </a:lnSpc>
            </a:pPr>
            <a:r>
              <a:rPr dirty="0" sz="1200" spc="-160">
                <a:solidFill>
                  <a:srgbClr val="F7C000"/>
                </a:solidFill>
                <a:latin typeface="Arial Unicode MS"/>
                <a:cs typeface="Arial Unicode MS"/>
              </a:rPr>
              <a:t>➢</a:t>
            </a:r>
            <a:r>
              <a:rPr dirty="0" sz="1200" spc="-35">
                <a:solidFill>
                  <a:srgbClr val="F7C000"/>
                </a:solidFill>
                <a:latin typeface="Arial Unicode MS"/>
                <a:cs typeface="Arial Unicode MS"/>
              </a:rPr>
              <a:t> </a:t>
            </a:r>
            <a:r>
              <a:rPr dirty="0" sz="1200">
                <a:solidFill>
                  <a:srgbClr val="4F5560"/>
                </a:solidFill>
                <a:latin typeface="微软雅黑"/>
                <a:cs typeface="微软雅黑"/>
              </a:rPr>
              <a:t>场景</a:t>
            </a:r>
            <a:endParaRPr sz="1200">
              <a:latin typeface="微软雅黑"/>
              <a:cs typeface="微软雅黑"/>
            </a:endParaRPr>
          </a:p>
        </p:txBody>
      </p:sp>
      <p:sp>
        <p:nvSpPr>
          <p:cNvPr id="46" name="object 46"/>
          <p:cNvSpPr/>
          <p:nvPr/>
        </p:nvSpPr>
        <p:spPr>
          <a:xfrm>
            <a:off x="4690871" y="4012691"/>
            <a:ext cx="6518275" cy="421005"/>
          </a:xfrm>
          <a:custGeom>
            <a:avLst/>
            <a:gdLst/>
            <a:ahLst/>
            <a:cxnLst/>
            <a:rect l="l" t="t" r="r" b="b"/>
            <a:pathLst>
              <a:path w="6518275" h="421004">
                <a:moveTo>
                  <a:pt x="0" y="70103"/>
                </a:moveTo>
                <a:lnTo>
                  <a:pt x="5506" y="42808"/>
                </a:lnTo>
                <a:lnTo>
                  <a:pt x="20526" y="20526"/>
                </a:lnTo>
                <a:lnTo>
                  <a:pt x="42808" y="5506"/>
                </a:lnTo>
                <a:lnTo>
                  <a:pt x="70103" y="0"/>
                </a:lnTo>
                <a:lnTo>
                  <a:pt x="6448044" y="0"/>
                </a:lnTo>
                <a:lnTo>
                  <a:pt x="6475339" y="5506"/>
                </a:lnTo>
                <a:lnTo>
                  <a:pt x="6497621" y="20526"/>
                </a:lnTo>
                <a:lnTo>
                  <a:pt x="6512641" y="42808"/>
                </a:lnTo>
                <a:lnTo>
                  <a:pt x="6518148" y="70103"/>
                </a:lnTo>
                <a:lnTo>
                  <a:pt x="6518148" y="350519"/>
                </a:lnTo>
                <a:lnTo>
                  <a:pt x="6512641" y="377815"/>
                </a:lnTo>
                <a:lnTo>
                  <a:pt x="6497621" y="400097"/>
                </a:lnTo>
                <a:lnTo>
                  <a:pt x="6475339" y="415117"/>
                </a:lnTo>
                <a:lnTo>
                  <a:pt x="6448044" y="420623"/>
                </a:lnTo>
                <a:lnTo>
                  <a:pt x="70103" y="420623"/>
                </a:lnTo>
                <a:lnTo>
                  <a:pt x="42808" y="415117"/>
                </a:lnTo>
                <a:lnTo>
                  <a:pt x="20526" y="400097"/>
                </a:lnTo>
                <a:lnTo>
                  <a:pt x="5506" y="377815"/>
                </a:lnTo>
                <a:lnTo>
                  <a:pt x="0" y="350519"/>
                </a:lnTo>
                <a:lnTo>
                  <a:pt x="0" y="70103"/>
                </a:lnTo>
                <a:close/>
              </a:path>
            </a:pathLst>
          </a:custGeom>
          <a:ln w="12191">
            <a:solidFill>
              <a:srgbClr val="F78B21"/>
            </a:solidFill>
          </a:ln>
        </p:spPr>
        <p:txBody>
          <a:bodyPr wrap="square" lIns="0" tIns="0" rIns="0" bIns="0" rtlCol="0"/>
          <a:lstStyle/>
          <a:p/>
        </p:txBody>
      </p:sp>
      <p:sp>
        <p:nvSpPr>
          <p:cNvPr id="47" name="object 47"/>
          <p:cNvSpPr/>
          <p:nvPr/>
        </p:nvSpPr>
        <p:spPr>
          <a:xfrm>
            <a:off x="5649467" y="4079747"/>
            <a:ext cx="871855" cy="288290"/>
          </a:xfrm>
          <a:custGeom>
            <a:avLst/>
            <a:gdLst/>
            <a:ahLst/>
            <a:cxnLst/>
            <a:rect l="l" t="t" r="r" b="b"/>
            <a:pathLst>
              <a:path w="871854" h="288289">
                <a:moveTo>
                  <a:pt x="823722" y="0"/>
                </a:moveTo>
                <a:lnTo>
                  <a:pt x="48006" y="0"/>
                </a:lnTo>
                <a:lnTo>
                  <a:pt x="29307" y="3768"/>
                </a:lnTo>
                <a:lnTo>
                  <a:pt x="14049" y="14049"/>
                </a:lnTo>
                <a:lnTo>
                  <a:pt x="3768" y="29307"/>
                </a:lnTo>
                <a:lnTo>
                  <a:pt x="0" y="48006"/>
                </a:lnTo>
                <a:lnTo>
                  <a:pt x="0" y="240029"/>
                </a:lnTo>
                <a:lnTo>
                  <a:pt x="3768" y="258728"/>
                </a:lnTo>
                <a:lnTo>
                  <a:pt x="14049" y="273986"/>
                </a:lnTo>
                <a:lnTo>
                  <a:pt x="29307" y="284267"/>
                </a:lnTo>
                <a:lnTo>
                  <a:pt x="48006" y="288035"/>
                </a:lnTo>
                <a:lnTo>
                  <a:pt x="823722" y="288035"/>
                </a:lnTo>
                <a:lnTo>
                  <a:pt x="842420" y="284267"/>
                </a:lnTo>
                <a:lnTo>
                  <a:pt x="857678" y="273986"/>
                </a:lnTo>
                <a:lnTo>
                  <a:pt x="867959" y="258728"/>
                </a:lnTo>
                <a:lnTo>
                  <a:pt x="871728" y="240029"/>
                </a:lnTo>
                <a:lnTo>
                  <a:pt x="871728" y="48006"/>
                </a:lnTo>
                <a:lnTo>
                  <a:pt x="867959" y="29307"/>
                </a:lnTo>
                <a:lnTo>
                  <a:pt x="857678" y="14049"/>
                </a:lnTo>
                <a:lnTo>
                  <a:pt x="842420" y="3768"/>
                </a:lnTo>
                <a:lnTo>
                  <a:pt x="823722" y="0"/>
                </a:lnTo>
                <a:close/>
              </a:path>
            </a:pathLst>
          </a:custGeom>
          <a:solidFill>
            <a:srgbClr val="F78B21"/>
          </a:solidFill>
        </p:spPr>
        <p:txBody>
          <a:bodyPr wrap="square" lIns="0" tIns="0" rIns="0" bIns="0" rtlCol="0"/>
          <a:lstStyle/>
          <a:p/>
        </p:txBody>
      </p:sp>
      <p:sp>
        <p:nvSpPr>
          <p:cNvPr id="48" name="object 48"/>
          <p:cNvSpPr txBox="1"/>
          <p:nvPr/>
        </p:nvSpPr>
        <p:spPr>
          <a:xfrm>
            <a:off x="5919342" y="4126738"/>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储值</a:t>
            </a:r>
            <a:endParaRPr sz="1200">
              <a:latin typeface="微软雅黑"/>
              <a:cs typeface="微软雅黑"/>
            </a:endParaRPr>
          </a:p>
        </p:txBody>
      </p:sp>
      <p:sp>
        <p:nvSpPr>
          <p:cNvPr id="49" name="object 49"/>
          <p:cNvSpPr/>
          <p:nvPr/>
        </p:nvSpPr>
        <p:spPr>
          <a:xfrm>
            <a:off x="6569964" y="4079747"/>
            <a:ext cx="871855" cy="288290"/>
          </a:xfrm>
          <a:custGeom>
            <a:avLst/>
            <a:gdLst/>
            <a:ahLst/>
            <a:cxnLst/>
            <a:rect l="l" t="t" r="r" b="b"/>
            <a:pathLst>
              <a:path w="871854" h="288289">
                <a:moveTo>
                  <a:pt x="823721" y="0"/>
                </a:moveTo>
                <a:lnTo>
                  <a:pt x="48005" y="0"/>
                </a:lnTo>
                <a:lnTo>
                  <a:pt x="29307" y="3768"/>
                </a:lnTo>
                <a:lnTo>
                  <a:pt x="14049" y="14049"/>
                </a:lnTo>
                <a:lnTo>
                  <a:pt x="3768" y="29307"/>
                </a:lnTo>
                <a:lnTo>
                  <a:pt x="0" y="48006"/>
                </a:lnTo>
                <a:lnTo>
                  <a:pt x="0" y="240029"/>
                </a:lnTo>
                <a:lnTo>
                  <a:pt x="3768" y="258728"/>
                </a:lnTo>
                <a:lnTo>
                  <a:pt x="14049" y="273986"/>
                </a:lnTo>
                <a:lnTo>
                  <a:pt x="29307" y="284267"/>
                </a:lnTo>
                <a:lnTo>
                  <a:pt x="48005" y="288035"/>
                </a:lnTo>
                <a:lnTo>
                  <a:pt x="823721" y="288035"/>
                </a:lnTo>
                <a:lnTo>
                  <a:pt x="842420" y="284267"/>
                </a:lnTo>
                <a:lnTo>
                  <a:pt x="857678" y="273986"/>
                </a:lnTo>
                <a:lnTo>
                  <a:pt x="867959" y="258728"/>
                </a:lnTo>
                <a:lnTo>
                  <a:pt x="871727" y="240029"/>
                </a:lnTo>
                <a:lnTo>
                  <a:pt x="871727" y="48006"/>
                </a:lnTo>
                <a:lnTo>
                  <a:pt x="867959" y="29307"/>
                </a:lnTo>
                <a:lnTo>
                  <a:pt x="857678" y="14049"/>
                </a:lnTo>
                <a:lnTo>
                  <a:pt x="842420" y="3768"/>
                </a:lnTo>
                <a:lnTo>
                  <a:pt x="823721" y="0"/>
                </a:lnTo>
                <a:close/>
              </a:path>
            </a:pathLst>
          </a:custGeom>
          <a:solidFill>
            <a:srgbClr val="F78B21"/>
          </a:solidFill>
        </p:spPr>
        <p:txBody>
          <a:bodyPr wrap="square" lIns="0" tIns="0" rIns="0" bIns="0" rtlCol="0"/>
          <a:lstStyle/>
          <a:p/>
        </p:txBody>
      </p:sp>
      <p:sp>
        <p:nvSpPr>
          <p:cNvPr id="50" name="object 50"/>
          <p:cNvSpPr txBox="1"/>
          <p:nvPr/>
        </p:nvSpPr>
        <p:spPr>
          <a:xfrm>
            <a:off x="6840981" y="4126738"/>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理财</a:t>
            </a:r>
            <a:endParaRPr sz="1200">
              <a:latin typeface="微软雅黑"/>
              <a:cs typeface="微软雅黑"/>
            </a:endParaRPr>
          </a:p>
        </p:txBody>
      </p:sp>
      <p:sp>
        <p:nvSpPr>
          <p:cNvPr id="51" name="object 51"/>
          <p:cNvSpPr/>
          <p:nvPr/>
        </p:nvSpPr>
        <p:spPr>
          <a:xfrm>
            <a:off x="7491983" y="4079747"/>
            <a:ext cx="871855" cy="288290"/>
          </a:xfrm>
          <a:custGeom>
            <a:avLst/>
            <a:gdLst/>
            <a:ahLst/>
            <a:cxnLst/>
            <a:rect l="l" t="t" r="r" b="b"/>
            <a:pathLst>
              <a:path w="871854" h="288289">
                <a:moveTo>
                  <a:pt x="823722" y="0"/>
                </a:moveTo>
                <a:lnTo>
                  <a:pt x="48006" y="0"/>
                </a:lnTo>
                <a:lnTo>
                  <a:pt x="29307" y="3768"/>
                </a:lnTo>
                <a:lnTo>
                  <a:pt x="14049" y="14049"/>
                </a:lnTo>
                <a:lnTo>
                  <a:pt x="3768" y="29307"/>
                </a:lnTo>
                <a:lnTo>
                  <a:pt x="0" y="48006"/>
                </a:lnTo>
                <a:lnTo>
                  <a:pt x="0" y="240029"/>
                </a:lnTo>
                <a:lnTo>
                  <a:pt x="3768" y="258728"/>
                </a:lnTo>
                <a:lnTo>
                  <a:pt x="14049" y="273986"/>
                </a:lnTo>
                <a:lnTo>
                  <a:pt x="29307" y="284267"/>
                </a:lnTo>
                <a:lnTo>
                  <a:pt x="48006" y="288035"/>
                </a:lnTo>
                <a:lnTo>
                  <a:pt x="823722" y="288035"/>
                </a:lnTo>
                <a:lnTo>
                  <a:pt x="842420" y="284267"/>
                </a:lnTo>
                <a:lnTo>
                  <a:pt x="857678" y="273986"/>
                </a:lnTo>
                <a:lnTo>
                  <a:pt x="867959" y="258728"/>
                </a:lnTo>
                <a:lnTo>
                  <a:pt x="871727" y="240029"/>
                </a:lnTo>
                <a:lnTo>
                  <a:pt x="871727" y="48006"/>
                </a:lnTo>
                <a:lnTo>
                  <a:pt x="867959" y="29307"/>
                </a:lnTo>
                <a:lnTo>
                  <a:pt x="857678" y="14049"/>
                </a:lnTo>
                <a:lnTo>
                  <a:pt x="842420" y="3768"/>
                </a:lnTo>
                <a:lnTo>
                  <a:pt x="823722" y="0"/>
                </a:lnTo>
                <a:close/>
              </a:path>
            </a:pathLst>
          </a:custGeom>
          <a:solidFill>
            <a:srgbClr val="F78B21"/>
          </a:solidFill>
        </p:spPr>
        <p:txBody>
          <a:bodyPr wrap="square" lIns="0" tIns="0" rIns="0" bIns="0" rtlCol="0"/>
          <a:lstStyle/>
          <a:p/>
        </p:txBody>
      </p:sp>
      <p:sp>
        <p:nvSpPr>
          <p:cNvPr id="52" name="object 52"/>
          <p:cNvSpPr txBox="1"/>
          <p:nvPr/>
        </p:nvSpPr>
        <p:spPr>
          <a:xfrm>
            <a:off x="7762747" y="4126738"/>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支付</a:t>
            </a:r>
            <a:endParaRPr sz="1200">
              <a:latin typeface="微软雅黑"/>
              <a:cs typeface="微软雅黑"/>
            </a:endParaRPr>
          </a:p>
        </p:txBody>
      </p:sp>
      <p:sp>
        <p:nvSpPr>
          <p:cNvPr id="53" name="object 53"/>
          <p:cNvSpPr/>
          <p:nvPr/>
        </p:nvSpPr>
        <p:spPr>
          <a:xfrm>
            <a:off x="8414004" y="4079747"/>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29"/>
                </a:lnTo>
                <a:lnTo>
                  <a:pt x="3768" y="258728"/>
                </a:lnTo>
                <a:lnTo>
                  <a:pt x="14049" y="273986"/>
                </a:lnTo>
                <a:lnTo>
                  <a:pt x="29307" y="284267"/>
                </a:lnTo>
                <a:lnTo>
                  <a:pt x="48005" y="288035"/>
                </a:lnTo>
                <a:lnTo>
                  <a:pt x="823722" y="288035"/>
                </a:lnTo>
                <a:lnTo>
                  <a:pt x="842420" y="284267"/>
                </a:lnTo>
                <a:lnTo>
                  <a:pt x="857678" y="273986"/>
                </a:lnTo>
                <a:lnTo>
                  <a:pt x="867959" y="258728"/>
                </a:lnTo>
                <a:lnTo>
                  <a:pt x="871727" y="240029"/>
                </a:lnTo>
                <a:lnTo>
                  <a:pt x="871727" y="48006"/>
                </a:lnTo>
                <a:lnTo>
                  <a:pt x="867959" y="29307"/>
                </a:lnTo>
                <a:lnTo>
                  <a:pt x="857678" y="14049"/>
                </a:lnTo>
                <a:lnTo>
                  <a:pt x="842420" y="3768"/>
                </a:lnTo>
                <a:lnTo>
                  <a:pt x="823722" y="0"/>
                </a:lnTo>
                <a:close/>
              </a:path>
            </a:pathLst>
          </a:custGeom>
          <a:solidFill>
            <a:srgbClr val="F78B21"/>
          </a:solidFill>
        </p:spPr>
        <p:txBody>
          <a:bodyPr wrap="square" lIns="0" tIns="0" rIns="0" bIns="0" rtlCol="0"/>
          <a:lstStyle/>
          <a:p/>
        </p:txBody>
      </p:sp>
      <p:sp>
        <p:nvSpPr>
          <p:cNvPr id="54" name="object 54"/>
          <p:cNvSpPr txBox="1"/>
          <p:nvPr/>
        </p:nvSpPr>
        <p:spPr>
          <a:xfrm>
            <a:off x="8684514" y="4126738"/>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转账</a:t>
            </a:r>
            <a:endParaRPr sz="1200">
              <a:latin typeface="微软雅黑"/>
              <a:cs typeface="微软雅黑"/>
            </a:endParaRPr>
          </a:p>
        </p:txBody>
      </p:sp>
      <p:sp>
        <p:nvSpPr>
          <p:cNvPr id="55" name="object 55"/>
          <p:cNvSpPr/>
          <p:nvPr/>
        </p:nvSpPr>
        <p:spPr>
          <a:xfrm>
            <a:off x="10256519" y="4079747"/>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29"/>
                </a:lnTo>
                <a:lnTo>
                  <a:pt x="3768" y="258728"/>
                </a:lnTo>
                <a:lnTo>
                  <a:pt x="14049" y="273986"/>
                </a:lnTo>
                <a:lnTo>
                  <a:pt x="29307" y="284267"/>
                </a:lnTo>
                <a:lnTo>
                  <a:pt x="48005" y="288035"/>
                </a:lnTo>
                <a:lnTo>
                  <a:pt x="823722" y="288035"/>
                </a:lnTo>
                <a:lnTo>
                  <a:pt x="842420" y="284267"/>
                </a:lnTo>
                <a:lnTo>
                  <a:pt x="857678" y="273986"/>
                </a:lnTo>
                <a:lnTo>
                  <a:pt x="867959" y="258728"/>
                </a:lnTo>
                <a:lnTo>
                  <a:pt x="871727" y="240029"/>
                </a:lnTo>
                <a:lnTo>
                  <a:pt x="871727" y="48006"/>
                </a:lnTo>
                <a:lnTo>
                  <a:pt x="867959" y="29307"/>
                </a:lnTo>
                <a:lnTo>
                  <a:pt x="857678" y="14049"/>
                </a:lnTo>
                <a:lnTo>
                  <a:pt x="842420" y="3768"/>
                </a:lnTo>
                <a:lnTo>
                  <a:pt x="823722" y="0"/>
                </a:lnTo>
                <a:close/>
              </a:path>
            </a:pathLst>
          </a:custGeom>
          <a:solidFill>
            <a:srgbClr val="F78B21"/>
          </a:solidFill>
        </p:spPr>
        <p:txBody>
          <a:bodyPr wrap="square" lIns="0" tIns="0" rIns="0" bIns="0" rtlCol="0"/>
          <a:lstStyle/>
          <a:p/>
        </p:txBody>
      </p:sp>
      <p:sp>
        <p:nvSpPr>
          <p:cNvPr id="56" name="object 56"/>
          <p:cNvSpPr txBox="1"/>
          <p:nvPr/>
        </p:nvSpPr>
        <p:spPr>
          <a:xfrm>
            <a:off x="10527538" y="4128261"/>
            <a:ext cx="330200" cy="19431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Arial"/>
                <a:cs typeface="Arial"/>
              </a:rPr>
              <a:t>……</a:t>
            </a:r>
            <a:endParaRPr sz="1200">
              <a:latin typeface="Arial"/>
              <a:cs typeface="Arial"/>
            </a:endParaRPr>
          </a:p>
        </p:txBody>
      </p:sp>
      <p:sp>
        <p:nvSpPr>
          <p:cNvPr id="57" name="object 57"/>
          <p:cNvSpPr/>
          <p:nvPr/>
        </p:nvSpPr>
        <p:spPr>
          <a:xfrm>
            <a:off x="9334500" y="4079747"/>
            <a:ext cx="871855" cy="288290"/>
          </a:xfrm>
          <a:custGeom>
            <a:avLst/>
            <a:gdLst/>
            <a:ahLst/>
            <a:cxnLst/>
            <a:rect l="l" t="t" r="r" b="b"/>
            <a:pathLst>
              <a:path w="871854" h="288289">
                <a:moveTo>
                  <a:pt x="823722" y="0"/>
                </a:moveTo>
                <a:lnTo>
                  <a:pt x="48005" y="0"/>
                </a:lnTo>
                <a:lnTo>
                  <a:pt x="29307" y="3768"/>
                </a:lnTo>
                <a:lnTo>
                  <a:pt x="14049" y="14049"/>
                </a:lnTo>
                <a:lnTo>
                  <a:pt x="3768" y="29307"/>
                </a:lnTo>
                <a:lnTo>
                  <a:pt x="0" y="48006"/>
                </a:lnTo>
                <a:lnTo>
                  <a:pt x="0" y="240029"/>
                </a:lnTo>
                <a:lnTo>
                  <a:pt x="3768" y="258728"/>
                </a:lnTo>
                <a:lnTo>
                  <a:pt x="14049" y="273986"/>
                </a:lnTo>
                <a:lnTo>
                  <a:pt x="29307" y="284267"/>
                </a:lnTo>
                <a:lnTo>
                  <a:pt x="48005" y="288035"/>
                </a:lnTo>
                <a:lnTo>
                  <a:pt x="823722" y="288035"/>
                </a:lnTo>
                <a:lnTo>
                  <a:pt x="842420" y="284267"/>
                </a:lnTo>
                <a:lnTo>
                  <a:pt x="857678" y="273986"/>
                </a:lnTo>
                <a:lnTo>
                  <a:pt x="867959" y="258728"/>
                </a:lnTo>
                <a:lnTo>
                  <a:pt x="871727" y="240029"/>
                </a:lnTo>
                <a:lnTo>
                  <a:pt x="871727" y="48006"/>
                </a:lnTo>
                <a:lnTo>
                  <a:pt x="867959" y="29307"/>
                </a:lnTo>
                <a:lnTo>
                  <a:pt x="857678" y="14049"/>
                </a:lnTo>
                <a:lnTo>
                  <a:pt x="842420" y="3768"/>
                </a:lnTo>
                <a:lnTo>
                  <a:pt x="823722" y="0"/>
                </a:lnTo>
                <a:close/>
              </a:path>
            </a:pathLst>
          </a:custGeom>
          <a:solidFill>
            <a:srgbClr val="F78B21"/>
          </a:solidFill>
        </p:spPr>
        <p:txBody>
          <a:bodyPr wrap="square" lIns="0" tIns="0" rIns="0" bIns="0" rtlCol="0"/>
          <a:lstStyle/>
          <a:p/>
        </p:txBody>
      </p:sp>
      <p:sp>
        <p:nvSpPr>
          <p:cNvPr id="58" name="object 58"/>
          <p:cNvSpPr txBox="1"/>
          <p:nvPr/>
        </p:nvSpPr>
        <p:spPr>
          <a:xfrm>
            <a:off x="9605898" y="4126738"/>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信贷</a:t>
            </a:r>
            <a:endParaRPr sz="1200">
              <a:latin typeface="微软雅黑"/>
              <a:cs typeface="微软雅黑"/>
            </a:endParaRPr>
          </a:p>
        </p:txBody>
      </p:sp>
      <p:sp>
        <p:nvSpPr>
          <p:cNvPr id="59" name="object 59"/>
          <p:cNvSpPr txBox="1"/>
          <p:nvPr/>
        </p:nvSpPr>
        <p:spPr>
          <a:xfrm>
            <a:off x="4912233" y="4126738"/>
            <a:ext cx="502920" cy="195580"/>
          </a:xfrm>
          <a:prstGeom prst="rect">
            <a:avLst/>
          </a:prstGeom>
        </p:spPr>
        <p:txBody>
          <a:bodyPr wrap="square" lIns="0" tIns="0" rIns="0" bIns="0" rtlCol="0" vert="horz">
            <a:spAutoFit/>
          </a:bodyPr>
          <a:lstStyle/>
          <a:p>
            <a:pPr marL="12700">
              <a:lnSpc>
                <a:spcPct val="100000"/>
              </a:lnSpc>
            </a:pPr>
            <a:r>
              <a:rPr dirty="0" sz="1200" spc="-160">
                <a:solidFill>
                  <a:srgbClr val="F78B21"/>
                </a:solidFill>
                <a:latin typeface="Arial Unicode MS"/>
                <a:cs typeface="Arial Unicode MS"/>
              </a:rPr>
              <a:t>➢</a:t>
            </a:r>
            <a:r>
              <a:rPr dirty="0" sz="1200" spc="-35">
                <a:solidFill>
                  <a:srgbClr val="F78B21"/>
                </a:solidFill>
                <a:latin typeface="Arial Unicode MS"/>
                <a:cs typeface="Arial Unicode MS"/>
              </a:rPr>
              <a:t> </a:t>
            </a:r>
            <a:r>
              <a:rPr dirty="0" sz="1200">
                <a:solidFill>
                  <a:srgbClr val="4F5560"/>
                </a:solidFill>
                <a:latin typeface="微软雅黑"/>
                <a:cs typeface="微软雅黑"/>
              </a:rPr>
              <a:t>赋能</a:t>
            </a:r>
            <a:endParaRPr sz="1200">
              <a:latin typeface="微软雅黑"/>
              <a:cs typeface="微软雅黑"/>
            </a:endParaRPr>
          </a:p>
        </p:txBody>
      </p:sp>
      <p:sp>
        <p:nvSpPr>
          <p:cNvPr id="60" name="object 60"/>
          <p:cNvSpPr/>
          <p:nvPr/>
        </p:nvSpPr>
        <p:spPr>
          <a:xfrm>
            <a:off x="4690871" y="4683252"/>
            <a:ext cx="6517005" cy="647700"/>
          </a:xfrm>
          <a:custGeom>
            <a:avLst/>
            <a:gdLst/>
            <a:ahLst/>
            <a:cxnLst/>
            <a:rect l="l" t="t" r="r" b="b"/>
            <a:pathLst>
              <a:path w="6517005" h="647700">
                <a:moveTo>
                  <a:pt x="0" y="107950"/>
                </a:moveTo>
                <a:lnTo>
                  <a:pt x="8491" y="65954"/>
                </a:lnTo>
                <a:lnTo>
                  <a:pt x="31638" y="31638"/>
                </a:lnTo>
                <a:lnTo>
                  <a:pt x="65954" y="8491"/>
                </a:lnTo>
                <a:lnTo>
                  <a:pt x="107950" y="0"/>
                </a:lnTo>
                <a:lnTo>
                  <a:pt x="6408674" y="0"/>
                </a:lnTo>
                <a:lnTo>
                  <a:pt x="6450669" y="8491"/>
                </a:lnTo>
                <a:lnTo>
                  <a:pt x="6484985" y="31638"/>
                </a:lnTo>
                <a:lnTo>
                  <a:pt x="6508132" y="65954"/>
                </a:lnTo>
                <a:lnTo>
                  <a:pt x="6516624" y="107950"/>
                </a:lnTo>
                <a:lnTo>
                  <a:pt x="6516624" y="539750"/>
                </a:lnTo>
                <a:lnTo>
                  <a:pt x="6508132" y="581745"/>
                </a:lnTo>
                <a:lnTo>
                  <a:pt x="6484985" y="616061"/>
                </a:lnTo>
                <a:lnTo>
                  <a:pt x="6450669" y="639208"/>
                </a:lnTo>
                <a:lnTo>
                  <a:pt x="6408674" y="647700"/>
                </a:lnTo>
                <a:lnTo>
                  <a:pt x="107950" y="647700"/>
                </a:lnTo>
                <a:lnTo>
                  <a:pt x="65954" y="639208"/>
                </a:lnTo>
                <a:lnTo>
                  <a:pt x="31638" y="616061"/>
                </a:lnTo>
                <a:lnTo>
                  <a:pt x="8491" y="581745"/>
                </a:lnTo>
                <a:lnTo>
                  <a:pt x="0" y="539750"/>
                </a:lnTo>
                <a:lnTo>
                  <a:pt x="0" y="107950"/>
                </a:lnTo>
                <a:close/>
              </a:path>
            </a:pathLst>
          </a:custGeom>
          <a:ln w="12192">
            <a:solidFill>
              <a:srgbClr val="61C3E2"/>
            </a:solidFill>
          </a:ln>
        </p:spPr>
        <p:txBody>
          <a:bodyPr wrap="square" lIns="0" tIns="0" rIns="0" bIns="0" rtlCol="0"/>
          <a:lstStyle/>
          <a:p/>
        </p:txBody>
      </p:sp>
      <p:sp>
        <p:nvSpPr>
          <p:cNvPr id="61" name="object 61"/>
          <p:cNvSpPr/>
          <p:nvPr/>
        </p:nvSpPr>
        <p:spPr>
          <a:xfrm>
            <a:off x="4690871" y="4683252"/>
            <a:ext cx="6518275" cy="288290"/>
          </a:xfrm>
          <a:custGeom>
            <a:avLst/>
            <a:gdLst/>
            <a:ahLst/>
            <a:cxnLst/>
            <a:rect l="l" t="t" r="r" b="b"/>
            <a:pathLst>
              <a:path w="6518275" h="288289">
                <a:moveTo>
                  <a:pt x="6470142" y="0"/>
                </a:moveTo>
                <a:lnTo>
                  <a:pt x="48005" y="0"/>
                </a:lnTo>
                <a:lnTo>
                  <a:pt x="29307" y="3768"/>
                </a:lnTo>
                <a:lnTo>
                  <a:pt x="14049" y="14049"/>
                </a:lnTo>
                <a:lnTo>
                  <a:pt x="3768" y="29307"/>
                </a:lnTo>
                <a:lnTo>
                  <a:pt x="0" y="48006"/>
                </a:lnTo>
                <a:lnTo>
                  <a:pt x="0" y="240030"/>
                </a:lnTo>
                <a:lnTo>
                  <a:pt x="3768" y="258728"/>
                </a:lnTo>
                <a:lnTo>
                  <a:pt x="14049" y="273986"/>
                </a:lnTo>
                <a:lnTo>
                  <a:pt x="29307" y="284267"/>
                </a:lnTo>
                <a:lnTo>
                  <a:pt x="48005" y="288036"/>
                </a:lnTo>
                <a:lnTo>
                  <a:pt x="6470142" y="288036"/>
                </a:lnTo>
                <a:lnTo>
                  <a:pt x="6488840" y="284267"/>
                </a:lnTo>
                <a:lnTo>
                  <a:pt x="6504098" y="273986"/>
                </a:lnTo>
                <a:lnTo>
                  <a:pt x="6514379" y="258728"/>
                </a:lnTo>
                <a:lnTo>
                  <a:pt x="6518148" y="240030"/>
                </a:lnTo>
                <a:lnTo>
                  <a:pt x="6518148" y="48006"/>
                </a:lnTo>
                <a:lnTo>
                  <a:pt x="6514379" y="29307"/>
                </a:lnTo>
                <a:lnTo>
                  <a:pt x="6504098" y="14049"/>
                </a:lnTo>
                <a:lnTo>
                  <a:pt x="6488840" y="3768"/>
                </a:lnTo>
                <a:lnTo>
                  <a:pt x="6470142" y="0"/>
                </a:lnTo>
                <a:close/>
              </a:path>
            </a:pathLst>
          </a:custGeom>
          <a:solidFill>
            <a:srgbClr val="61C3E2"/>
          </a:solidFill>
        </p:spPr>
        <p:txBody>
          <a:bodyPr wrap="square" lIns="0" tIns="0" rIns="0" bIns="0" rtlCol="0"/>
          <a:lstStyle/>
          <a:p/>
        </p:txBody>
      </p:sp>
      <p:sp>
        <p:nvSpPr>
          <p:cNvPr id="62" name="object 62"/>
          <p:cNvSpPr txBox="1"/>
          <p:nvPr/>
        </p:nvSpPr>
        <p:spPr>
          <a:xfrm>
            <a:off x="5050028" y="4716017"/>
            <a:ext cx="5799455" cy="1418590"/>
          </a:xfrm>
          <a:prstGeom prst="rect">
            <a:avLst/>
          </a:prstGeom>
        </p:spPr>
        <p:txBody>
          <a:bodyPr wrap="square" lIns="0" tIns="0" rIns="0" bIns="0" rtlCol="0" vert="horz">
            <a:spAutoFit/>
          </a:bodyPr>
          <a:lstStyle/>
          <a:p>
            <a:pPr algn="ctr">
              <a:lnSpc>
                <a:spcPct val="100000"/>
              </a:lnSpc>
            </a:pPr>
            <a:r>
              <a:rPr dirty="0" sz="1400" spc="-5">
                <a:solidFill>
                  <a:srgbClr val="F9F9F9"/>
                </a:solidFill>
                <a:latin typeface="Arial"/>
                <a:cs typeface="Arial"/>
              </a:rPr>
              <a:t>Banking-as-a-Service</a:t>
            </a:r>
            <a:endParaRPr sz="1400">
              <a:latin typeface="Arial"/>
              <a:cs typeface="Arial"/>
            </a:endParaRPr>
          </a:p>
          <a:p>
            <a:pPr algn="ctr">
              <a:lnSpc>
                <a:spcPct val="100000"/>
              </a:lnSpc>
              <a:spcBef>
                <a:spcPts val="640"/>
              </a:spcBef>
            </a:pPr>
            <a:r>
              <a:rPr dirty="0" sz="1400">
                <a:solidFill>
                  <a:srgbClr val="4F5560"/>
                </a:solidFill>
                <a:latin typeface="微软雅黑"/>
                <a:cs typeface="微软雅黑"/>
              </a:rPr>
              <a:t>琥珀纷钛的</a:t>
            </a:r>
            <a:r>
              <a:rPr dirty="0" sz="1400" spc="-5">
                <a:solidFill>
                  <a:srgbClr val="4F5560"/>
                </a:solidFill>
                <a:latin typeface="Arial"/>
                <a:cs typeface="Arial"/>
              </a:rPr>
              <a:t>BaaS</a:t>
            </a:r>
            <a:r>
              <a:rPr dirty="0" sz="1400">
                <a:solidFill>
                  <a:srgbClr val="4F5560"/>
                </a:solidFill>
                <a:latin typeface="微软雅黑"/>
                <a:cs typeface="微软雅黑"/>
              </a:rPr>
              <a:t>平台通</a:t>
            </a:r>
            <a:r>
              <a:rPr dirty="0" sz="1400" spc="-15">
                <a:solidFill>
                  <a:srgbClr val="4F5560"/>
                </a:solidFill>
                <a:latin typeface="微软雅黑"/>
                <a:cs typeface="微软雅黑"/>
              </a:rPr>
              <a:t>过</a:t>
            </a:r>
            <a:r>
              <a:rPr dirty="0" sz="1400">
                <a:solidFill>
                  <a:srgbClr val="4F5560"/>
                </a:solidFill>
                <a:latin typeface="微软雅黑"/>
                <a:cs typeface="微软雅黑"/>
              </a:rPr>
              <a:t>通用</a:t>
            </a:r>
            <a:r>
              <a:rPr dirty="0" sz="1400" spc="-15">
                <a:solidFill>
                  <a:srgbClr val="4F5560"/>
                </a:solidFill>
                <a:latin typeface="微软雅黑"/>
                <a:cs typeface="微软雅黑"/>
              </a:rPr>
              <a:t>服</a:t>
            </a:r>
            <a:r>
              <a:rPr dirty="0" sz="1400">
                <a:solidFill>
                  <a:srgbClr val="4F5560"/>
                </a:solidFill>
                <a:latin typeface="微软雅黑"/>
                <a:cs typeface="微软雅黑"/>
              </a:rPr>
              <a:t>务组</a:t>
            </a:r>
            <a:r>
              <a:rPr dirty="0" sz="1400" spc="-15">
                <a:solidFill>
                  <a:srgbClr val="4F5560"/>
                </a:solidFill>
                <a:latin typeface="微软雅黑"/>
                <a:cs typeface="微软雅黑"/>
              </a:rPr>
              <a:t>件</a:t>
            </a:r>
            <a:r>
              <a:rPr dirty="0" sz="1400">
                <a:solidFill>
                  <a:srgbClr val="4F5560"/>
                </a:solidFill>
                <a:latin typeface="微软雅黑"/>
                <a:cs typeface="微软雅黑"/>
              </a:rPr>
              <a:t>输出</a:t>
            </a:r>
            <a:r>
              <a:rPr dirty="0" sz="1400" spc="-15">
                <a:solidFill>
                  <a:srgbClr val="4F5560"/>
                </a:solidFill>
                <a:latin typeface="微软雅黑"/>
                <a:cs typeface="微软雅黑"/>
              </a:rPr>
              <a:t>通</a:t>
            </a:r>
            <a:r>
              <a:rPr dirty="0" sz="1400">
                <a:solidFill>
                  <a:srgbClr val="4F5560"/>
                </a:solidFill>
                <a:latin typeface="微软雅黑"/>
                <a:cs typeface="微软雅黑"/>
              </a:rPr>
              <a:t>用、</a:t>
            </a:r>
            <a:r>
              <a:rPr dirty="0" sz="1400" spc="-15">
                <a:solidFill>
                  <a:srgbClr val="4F5560"/>
                </a:solidFill>
                <a:latin typeface="微软雅黑"/>
                <a:cs typeface="微软雅黑"/>
              </a:rPr>
              <a:t>多</a:t>
            </a:r>
            <a:r>
              <a:rPr dirty="0" sz="1400">
                <a:solidFill>
                  <a:srgbClr val="4F5560"/>
                </a:solidFill>
                <a:latin typeface="微软雅黑"/>
                <a:cs typeface="微软雅黑"/>
              </a:rPr>
              <a:t>样的</a:t>
            </a:r>
            <a:r>
              <a:rPr dirty="0" sz="1400" spc="-15">
                <a:solidFill>
                  <a:srgbClr val="4F5560"/>
                </a:solidFill>
                <a:latin typeface="微软雅黑"/>
                <a:cs typeface="微软雅黑"/>
              </a:rPr>
              <a:t>金</a:t>
            </a:r>
            <a:r>
              <a:rPr dirty="0" sz="1400">
                <a:solidFill>
                  <a:srgbClr val="4F5560"/>
                </a:solidFill>
                <a:latin typeface="微软雅黑"/>
                <a:cs typeface="微软雅黑"/>
              </a:rPr>
              <a:t>融服</a:t>
            </a:r>
            <a:r>
              <a:rPr dirty="0" sz="1400" spc="-15">
                <a:solidFill>
                  <a:srgbClr val="4F5560"/>
                </a:solidFill>
                <a:latin typeface="微软雅黑"/>
                <a:cs typeface="微软雅黑"/>
              </a:rPr>
              <a:t>务</a:t>
            </a:r>
            <a:r>
              <a:rPr dirty="0" sz="1400">
                <a:solidFill>
                  <a:srgbClr val="4F5560"/>
                </a:solidFill>
                <a:latin typeface="微软雅黑"/>
                <a:cs typeface="微软雅黑"/>
              </a:rPr>
              <a:t>及产品</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24"/>
              </a:spcBef>
            </a:pPr>
            <a:endParaRPr sz="1250">
              <a:latin typeface="Times New Roman"/>
              <a:cs typeface="Times New Roman"/>
            </a:endParaRPr>
          </a:p>
          <a:p>
            <a:pPr algn="ctr">
              <a:lnSpc>
                <a:spcPct val="100000"/>
              </a:lnSpc>
            </a:pPr>
            <a:r>
              <a:rPr dirty="0" sz="1400">
                <a:solidFill>
                  <a:srgbClr val="F9F9F9"/>
                </a:solidFill>
                <a:latin typeface="Arial"/>
                <a:cs typeface="Arial"/>
              </a:rPr>
              <a:t>APIs</a:t>
            </a:r>
            <a:endParaRPr sz="1400">
              <a:latin typeface="Arial"/>
              <a:cs typeface="Arial"/>
            </a:endParaRPr>
          </a:p>
          <a:p>
            <a:pPr algn="ctr" marL="2540">
              <a:lnSpc>
                <a:spcPct val="100000"/>
              </a:lnSpc>
              <a:spcBef>
                <a:spcPts val="635"/>
              </a:spcBef>
            </a:pPr>
            <a:r>
              <a:rPr dirty="0" sz="1400">
                <a:solidFill>
                  <a:srgbClr val="4F5560"/>
                </a:solidFill>
                <a:latin typeface="微软雅黑"/>
                <a:cs typeface="微软雅黑"/>
              </a:rPr>
              <a:t>琥珀纷钛对接多家银行以及非银金融机构底层服务能力的</a:t>
            </a:r>
            <a:r>
              <a:rPr dirty="0" sz="1400">
                <a:solidFill>
                  <a:srgbClr val="4F5560"/>
                </a:solidFill>
                <a:latin typeface="Arial"/>
                <a:cs typeface="Arial"/>
              </a:rPr>
              <a:t>API</a:t>
            </a:r>
            <a:r>
              <a:rPr dirty="0" sz="1400">
                <a:solidFill>
                  <a:srgbClr val="4F5560"/>
                </a:solidFill>
                <a:latin typeface="微软雅黑"/>
                <a:cs typeface="微软雅黑"/>
              </a:rPr>
              <a:t>接口</a:t>
            </a:r>
            <a:endParaRPr sz="1400">
              <a:latin typeface="微软雅黑"/>
              <a:cs typeface="微软雅黑"/>
            </a:endParaRPr>
          </a:p>
        </p:txBody>
      </p:sp>
      <p:sp>
        <p:nvSpPr>
          <p:cNvPr id="63" name="object 63"/>
          <p:cNvSpPr/>
          <p:nvPr/>
        </p:nvSpPr>
        <p:spPr>
          <a:xfrm>
            <a:off x="5998464" y="4468367"/>
            <a:ext cx="169545" cy="180340"/>
          </a:xfrm>
          <a:custGeom>
            <a:avLst/>
            <a:gdLst/>
            <a:ahLst/>
            <a:cxnLst/>
            <a:rect l="l" t="t" r="r" b="b"/>
            <a:pathLst>
              <a:path w="169545" h="180339">
                <a:moveTo>
                  <a:pt x="126873" y="84581"/>
                </a:moveTo>
                <a:lnTo>
                  <a:pt x="42290" y="84581"/>
                </a:lnTo>
                <a:lnTo>
                  <a:pt x="42290" y="179831"/>
                </a:lnTo>
                <a:lnTo>
                  <a:pt x="126873" y="179831"/>
                </a:lnTo>
                <a:lnTo>
                  <a:pt x="126873" y="84581"/>
                </a:lnTo>
                <a:close/>
              </a:path>
              <a:path w="169545" h="180339">
                <a:moveTo>
                  <a:pt x="84582" y="0"/>
                </a:moveTo>
                <a:lnTo>
                  <a:pt x="0" y="84581"/>
                </a:lnTo>
                <a:lnTo>
                  <a:pt x="169163" y="84581"/>
                </a:lnTo>
                <a:lnTo>
                  <a:pt x="84582" y="0"/>
                </a:lnTo>
                <a:close/>
              </a:path>
            </a:pathLst>
          </a:custGeom>
          <a:solidFill>
            <a:srgbClr val="61C3E2"/>
          </a:solidFill>
        </p:spPr>
        <p:txBody>
          <a:bodyPr wrap="square" lIns="0" tIns="0" rIns="0" bIns="0" rtlCol="0"/>
          <a:lstStyle/>
          <a:p/>
        </p:txBody>
      </p:sp>
      <p:sp>
        <p:nvSpPr>
          <p:cNvPr id="64" name="object 64"/>
          <p:cNvSpPr/>
          <p:nvPr/>
        </p:nvSpPr>
        <p:spPr>
          <a:xfrm>
            <a:off x="7865364" y="4468367"/>
            <a:ext cx="169545" cy="180340"/>
          </a:xfrm>
          <a:custGeom>
            <a:avLst/>
            <a:gdLst/>
            <a:ahLst/>
            <a:cxnLst/>
            <a:rect l="l" t="t" r="r" b="b"/>
            <a:pathLst>
              <a:path w="169545" h="180339">
                <a:moveTo>
                  <a:pt x="126872" y="84581"/>
                </a:moveTo>
                <a:lnTo>
                  <a:pt x="42290" y="84581"/>
                </a:lnTo>
                <a:lnTo>
                  <a:pt x="42290" y="179831"/>
                </a:lnTo>
                <a:lnTo>
                  <a:pt x="126872" y="179831"/>
                </a:lnTo>
                <a:lnTo>
                  <a:pt x="126872" y="84581"/>
                </a:lnTo>
                <a:close/>
              </a:path>
              <a:path w="169545" h="180339">
                <a:moveTo>
                  <a:pt x="84581" y="0"/>
                </a:moveTo>
                <a:lnTo>
                  <a:pt x="0" y="84581"/>
                </a:lnTo>
                <a:lnTo>
                  <a:pt x="169163" y="84581"/>
                </a:lnTo>
                <a:lnTo>
                  <a:pt x="84581" y="0"/>
                </a:lnTo>
                <a:close/>
              </a:path>
            </a:pathLst>
          </a:custGeom>
          <a:solidFill>
            <a:srgbClr val="61C3E2"/>
          </a:solidFill>
        </p:spPr>
        <p:txBody>
          <a:bodyPr wrap="square" lIns="0" tIns="0" rIns="0" bIns="0" rtlCol="0"/>
          <a:lstStyle/>
          <a:p/>
        </p:txBody>
      </p:sp>
      <p:sp>
        <p:nvSpPr>
          <p:cNvPr id="65" name="object 65"/>
          <p:cNvSpPr/>
          <p:nvPr/>
        </p:nvSpPr>
        <p:spPr>
          <a:xfrm>
            <a:off x="9685019" y="4468367"/>
            <a:ext cx="170815" cy="180340"/>
          </a:xfrm>
          <a:custGeom>
            <a:avLst/>
            <a:gdLst/>
            <a:ahLst/>
            <a:cxnLst/>
            <a:rect l="l" t="t" r="r" b="b"/>
            <a:pathLst>
              <a:path w="170815" h="180339">
                <a:moveTo>
                  <a:pt x="128015" y="85343"/>
                </a:moveTo>
                <a:lnTo>
                  <a:pt x="42672" y="85343"/>
                </a:lnTo>
                <a:lnTo>
                  <a:pt x="42672" y="179831"/>
                </a:lnTo>
                <a:lnTo>
                  <a:pt x="128015" y="179831"/>
                </a:lnTo>
                <a:lnTo>
                  <a:pt x="128015" y="85343"/>
                </a:lnTo>
                <a:close/>
              </a:path>
              <a:path w="170815" h="180339">
                <a:moveTo>
                  <a:pt x="85344" y="0"/>
                </a:moveTo>
                <a:lnTo>
                  <a:pt x="0" y="85343"/>
                </a:lnTo>
                <a:lnTo>
                  <a:pt x="170687" y="85343"/>
                </a:lnTo>
                <a:lnTo>
                  <a:pt x="85344" y="0"/>
                </a:lnTo>
                <a:close/>
              </a:path>
            </a:pathLst>
          </a:custGeom>
          <a:solidFill>
            <a:srgbClr val="61C3E2"/>
          </a:solidFill>
        </p:spPr>
        <p:txBody>
          <a:bodyPr wrap="square" lIns="0" tIns="0" rIns="0" bIns="0" rtlCol="0"/>
          <a:lstStyle/>
          <a:p/>
        </p:txBody>
      </p:sp>
      <p:sp>
        <p:nvSpPr>
          <p:cNvPr id="66" name="object 66"/>
          <p:cNvSpPr/>
          <p:nvPr/>
        </p:nvSpPr>
        <p:spPr>
          <a:xfrm>
            <a:off x="5998464" y="3797808"/>
            <a:ext cx="169545" cy="180340"/>
          </a:xfrm>
          <a:custGeom>
            <a:avLst/>
            <a:gdLst/>
            <a:ahLst/>
            <a:cxnLst/>
            <a:rect l="l" t="t" r="r" b="b"/>
            <a:pathLst>
              <a:path w="169545" h="180339">
                <a:moveTo>
                  <a:pt x="126873" y="84582"/>
                </a:moveTo>
                <a:lnTo>
                  <a:pt x="42290" y="84582"/>
                </a:lnTo>
                <a:lnTo>
                  <a:pt x="42290" y="179832"/>
                </a:lnTo>
                <a:lnTo>
                  <a:pt x="126873" y="179832"/>
                </a:lnTo>
                <a:lnTo>
                  <a:pt x="126873" y="84582"/>
                </a:lnTo>
                <a:close/>
              </a:path>
              <a:path w="169545" h="180339">
                <a:moveTo>
                  <a:pt x="84582" y="0"/>
                </a:moveTo>
                <a:lnTo>
                  <a:pt x="0" y="84582"/>
                </a:lnTo>
                <a:lnTo>
                  <a:pt x="169163" y="84582"/>
                </a:lnTo>
                <a:lnTo>
                  <a:pt x="84582" y="0"/>
                </a:lnTo>
                <a:close/>
              </a:path>
            </a:pathLst>
          </a:custGeom>
          <a:solidFill>
            <a:srgbClr val="F78B21"/>
          </a:solidFill>
        </p:spPr>
        <p:txBody>
          <a:bodyPr wrap="square" lIns="0" tIns="0" rIns="0" bIns="0" rtlCol="0"/>
          <a:lstStyle/>
          <a:p/>
        </p:txBody>
      </p:sp>
      <p:sp>
        <p:nvSpPr>
          <p:cNvPr id="67" name="object 67"/>
          <p:cNvSpPr/>
          <p:nvPr/>
        </p:nvSpPr>
        <p:spPr>
          <a:xfrm>
            <a:off x="7865364" y="3797808"/>
            <a:ext cx="169545" cy="180340"/>
          </a:xfrm>
          <a:custGeom>
            <a:avLst/>
            <a:gdLst/>
            <a:ahLst/>
            <a:cxnLst/>
            <a:rect l="l" t="t" r="r" b="b"/>
            <a:pathLst>
              <a:path w="169545" h="180339">
                <a:moveTo>
                  <a:pt x="126872" y="84582"/>
                </a:moveTo>
                <a:lnTo>
                  <a:pt x="42290" y="84582"/>
                </a:lnTo>
                <a:lnTo>
                  <a:pt x="42290" y="179832"/>
                </a:lnTo>
                <a:lnTo>
                  <a:pt x="126872" y="179832"/>
                </a:lnTo>
                <a:lnTo>
                  <a:pt x="126872" y="84582"/>
                </a:lnTo>
                <a:close/>
              </a:path>
              <a:path w="169545" h="180339">
                <a:moveTo>
                  <a:pt x="84581" y="0"/>
                </a:moveTo>
                <a:lnTo>
                  <a:pt x="0" y="84582"/>
                </a:lnTo>
                <a:lnTo>
                  <a:pt x="169163" y="84582"/>
                </a:lnTo>
                <a:lnTo>
                  <a:pt x="84581" y="0"/>
                </a:lnTo>
                <a:close/>
              </a:path>
            </a:pathLst>
          </a:custGeom>
          <a:solidFill>
            <a:srgbClr val="F78B21"/>
          </a:solidFill>
        </p:spPr>
        <p:txBody>
          <a:bodyPr wrap="square" lIns="0" tIns="0" rIns="0" bIns="0" rtlCol="0"/>
          <a:lstStyle/>
          <a:p/>
        </p:txBody>
      </p:sp>
      <p:sp>
        <p:nvSpPr>
          <p:cNvPr id="68" name="object 68"/>
          <p:cNvSpPr/>
          <p:nvPr/>
        </p:nvSpPr>
        <p:spPr>
          <a:xfrm>
            <a:off x="9685019" y="3797808"/>
            <a:ext cx="170815" cy="180340"/>
          </a:xfrm>
          <a:custGeom>
            <a:avLst/>
            <a:gdLst/>
            <a:ahLst/>
            <a:cxnLst/>
            <a:rect l="l" t="t" r="r" b="b"/>
            <a:pathLst>
              <a:path w="170815" h="180339">
                <a:moveTo>
                  <a:pt x="128015" y="85344"/>
                </a:moveTo>
                <a:lnTo>
                  <a:pt x="42672" y="85344"/>
                </a:lnTo>
                <a:lnTo>
                  <a:pt x="42672" y="179832"/>
                </a:lnTo>
                <a:lnTo>
                  <a:pt x="128015" y="179832"/>
                </a:lnTo>
                <a:lnTo>
                  <a:pt x="128015" y="85344"/>
                </a:lnTo>
                <a:close/>
              </a:path>
              <a:path w="170815" h="180339">
                <a:moveTo>
                  <a:pt x="85344" y="0"/>
                </a:moveTo>
                <a:lnTo>
                  <a:pt x="0" y="85344"/>
                </a:lnTo>
                <a:lnTo>
                  <a:pt x="170687" y="85344"/>
                </a:lnTo>
                <a:lnTo>
                  <a:pt x="85344" y="0"/>
                </a:lnTo>
                <a:close/>
              </a:path>
            </a:pathLst>
          </a:custGeom>
          <a:solidFill>
            <a:srgbClr val="F78B21"/>
          </a:solidFill>
        </p:spPr>
        <p:txBody>
          <a:bodyPr wrap="square" lIns="0" tIns="0" rIns="0" bIns="0" rtlCol="0"/>
          <a:lstStyle/>
          <a:p/>
        </p:txBody>
      </p:sp>
      <p:sp>
        <p:nvSpPr>
          <p:cNvPr id="69" name="object 69"/>
          <p:cNvSpPr/>
          <p:nvPr/>
        </p:nvSpPr>
        <p:spPr>
          <a:xfrm>
            <a:off x="5998464" y="3125723"/>
            <a:ext cx="169545" cy="173990"/>
          </a:xfrm>
          <a:custGeom>
            <a:avLst/>
            <a:gdLst/>
            <a:ahLst/>
            <a:cxnLst/>
            <a:rect l="l" t="t" r="r" b="b"/>
            <a:pathLst>
              <a:path w="169545" h="173989">
                <a:moveTo>
                  <a:pt x="126873" y="84581"/>
                </a:moveTo>
                <a:lnTo>
                  <a:pt x="42290" y="84581"/>
                </a:lnTo>
                <a:lnTo>
                  <a:pt x="42290" y="173736"/>
                </a:lnTo>
                <a:lnTo>
                  <a:pt x="126873" y="173736"/>
                </a:lnTo>
                <a:lnTo>
                  <a:pt x="126873" y="84581"/>
                </a:lnTo>
                <a:close/>
              </a:path>
              <a:path w="169545" h="173989">
                <a:moveTo>
                  <a:pt x="84582" y="0"/>
                </a:moveTo>
                <a:lnTo>
                  <a:pt x="0" y="84581"/>
                </a:lnTo>
                <a:lnTo>
                  <a:pt x="169163" y="84581"/>
                </a:lnTo>
                <a:lnTo>
                  <a:pt x="84582" y="0"/>
                </a:lnTo>
                <a:close/>
              </a:path>
            </a:pathLst>
          </a:custGeom>
          <a:solidFill>
            <a:srgbClr val="F7C000"/>
          </a:solidFill>
        </p:spPr>
        <p:txBody>
          <a:bodyPr wrap="square" lIns="0" tIns="0" rIns="0" bIns="0" rtlCol="0"/>
          <a:lstStyle/>
          <a:p/>
        </p:txBody>
      </p:sp>
      <p:sp>
        <p:nvSpPr>
          <p:cNvPr id="70" name="object 70"/>
          <p:cNvSpPr/>
          <p:nvPr/>
        </p:nvSpPr>
        <p:spPr>
          <a:xfrm>
            <a:off x="7865364" y="3125723"/>
            <a:ext cx="169545" cy="173990"/>
          </a:xfrm>
          <a:custGeom>
            <a:avLst/>
            <a:gdLst/>
            <a:ahLst/>
            <a:cxnLst/>
            <a:rect l="l" t="t" r="r" b="b"/>
            <a:pathLst>
              <a:path w="169545" h="173989">
                <a:moveTo>
                  <a:pt x="126872" y="84581"/>
                </a:moveTo>
                <a:lnTo>
                  <a:pt x="42290" y="84581"/>
                </a:lnTo>
                <a:lnTo>
                  <a:pt x="42290" y="173736"/>
                </a:lnTo>
                <a:lnTo>
                  <a:pt x="126872" y="173736"/>
                </a:lnTo>
                <a:lnTo>
                  <a:pt x="126872" y="84581"/>
                </a:lnTo>
                <a:close/>
              </a:path>
              <a:path w="169545" h="173989">
                <a:moveTo>
                  <a:pt x="84581" y="0"/>
                </a:moveTo>
                <a:lnTo>
                  <a:pt x="0" y="84581"/>
                </a:lnTo>
                <a:lnTo>
                  <a:pt x="169163" y="84581"/>
                </a:lnTo>
                <a:lnTo>
                  <a:pt x="84581" y="0"/>
                </a:lnTo>
                <a:close/>
              </a:path>
            </a:pathLst>
          </a:custGeom>
          <a:solidFill>
            <a:srgbClr val="F7C000"/>
          </a:solidFill>
        </p:spPr>
        <p:txBody>
          <a:bodyPr wrap="square" lIns="0" tIns="0" rIns="0" bIns="0" rtlCol="0"/>
          <a:lstStyle/>
          <a:p/>
        </p:txBody>
      </p:sp>
      <p:sp>
        <p:nvSpPr>
          <p:cNvPr id="71" name="object 71"/>
          <p:cNvSpPr/>
          <p:nvPr/>
        </p:nvSpPr>
        <p:spPr>
          <a:xfrm>
            <a:off x="9685019" y="3133344"/>
            <a:ext cx="170815" cy="172720"/>
          </a:xfrm>
          <a:custGeom>
            <a:avLst/>
            <a:gdLst/>
            <a:ahLst/>
            <a:cxnLst/>
            <a:rect l="l" t="t" r="r" b="b"/>
            <a:pathLst>
              <a:path w="170815" h="172720">
                <a:moveTo>
                  <a:pt x="128015" y="85343"/>
                </a:moveTo>
                <a:lnTo>
                  <a:pt x="42672" y="85343"/>
                </a:lnTo>
                <a:lnTo>
                  <a:pt x="42672" y="172211"/>
                </a:lnTo>
                <a:lnTo>
                  <a:pt x="128015" y="172211"/>
                </a:lnTo>
                <a:lnTo>
                  <a:pt x="128015" y="85343"/>
                </a:lnTo>
                <a:close/>
              </a:path>
              <a:path w="170815" h="172720">
                <a:moveTo>
                  <a:pt x="85344" y="0"/>
                </a:moveTo>
                <a:lnTo>
                  <a:pt x="0" y="85343"/>
                </a:lnTo>
                <a:lnTo>
                  <a:pt x="170687" y="85343"/>
                </a:lnTo>
                <a:lnTo>
                  <a:pt x="85344" y="0"/>
                </a:lnTo>
                <a:close/>
              </a:path>
            </a:pathLst>
          </a:custGeom>
          <a:solidFill>
            <a:srgbClr val="F7C000"/>
          </a:solidFill>
        </p:spPr>
        <p:txBody>
          <a:bodyPr wrap="square" lIns="0" tIns="0" rIns="0" bIns="0" rtlCol="0"/>
          <a:lstStyle/>
          <a:p/>
        </p:txBody>
      </p:sp>
      <p:sp>
        <p:nvSpPr>
          <p:cNvPr id="72" name="object 72"/>
          <p:cNvSpPr/>
          <p:nvPr/>
        </p:nvSpPr>
        <p:spPr>
          <a:xfrm>
            <a:off x="7142988" y="1644395"/>
            <a:ext cx="1614170" cy="431800"/>
          </a:xfrm>
          <a:custGeom>
            <a:avLst/>
            <a:gdLst/>
            <a:ahLst/>
            <a:cxnLst/>
            <a:rect l="l" t="t" r="r" b="b"/>
            <a:pathLst>
              <a:path w="1614170" h="431800">
                <a:moveTo>
                  <a:pt x="1291081" y="0"/>
                </a:moveTo>
                <a:lnTo>
                  <a:pt x="322833" y="0"/>
                </a:lnTo>
                <a:lnTo>
                  <a:pt x="0" y="215645"/>
                </a:lnTo>
                <a:lnTo>
                  <a:pt x="322833" y="431291"/>
                </a:lnTo>
                <a:lnTo>
                  <a:pt x="1291081" y="431291"/>
                </a:lnTo>
                <a:lnTo>
                  <a:pt x="1613915" y="215645"/>
                </a:lnTo>
                <a:lnTo>
                  <a:pt x="1291081" y="0"/>
                </a:lnTo>
                <a:close/>
              </a:path>
            </a:pathLst>
          </a:custGeom>
          <a:solidFill>
            <a:srgbClr val="5FCA49"/>
          </a:solidFill>
        </p:spPr>
        <p:txBody>
          <a:bodyPr wrap="square" lIns="0" tIns="0" rIns="0" bIns="0" rtlCol="0"/>
          <a:lstStyle/>
          <a:p/>
        </p:txBody>
      </p:sp>
      <p:sp>
        <p:nvSpPr>
          <p:cNvPr id="73" name="object 73"/>
          <p:cNvSpPr/>
          <p:nvPr/>
        </p:nvSpPr>
        <p:spPr>
          <a:xfrm>
            <a:off x="7142988" y="1644395"/>
            <a:ext cx="1614170" cy="431800"/>
          </a:xfrm>
          <a:custGeom>
            <a:avLst/>
            <a:gdLst/>
            <a:ahLst/>
            <a:cxnLst/>
            <a:rect l="l" t="t" r="r" b="b"/>
            <a:pathLst>
              <a:path w="1614170" h="431800">
                <a:moveTo>
                  <a:pt x="0" y="215645"/>
                </a:moveTo>
                <a:lnTo>
                  <a:pt x="322833" y="0"/>
                </a:lnTo>
                <a:lnTo>
                  <a:pt x="1291081" y="0"/>
                </a:lnTo>
                <a:lnTo>
                  <a:pt x="1613915" y="215645"/>
                </a:lnTo>
                <a:lnTo>
                  <a:pt x="1291081" y="431291"/>
                </a:lnTo>
                <a:lnTo>
                  <a:pt x="322833" y="431291"/>
                </a:lnTo>
                <a:lnTo>
                  <a:pt x="0" y="215645"/>
                </a:lnTo>
                <a:close/>
              </a:path>
            </a:pathLst>
          </a:custGeom>
          <a:ln w="12191">
            <a:solidFill>
              <a:srgbClr val="5FCA49"/>
            </a:solidFill>
          </a:ln>
        </p:spPr>
        <p:txBody>
          <a:bodyPr wrap="square" lIns="0" tIns="0" rIns="0" bIns="0" rtlCol="0"/>
          <a:lstStyle/>
          <a:p/>
        </p:txBody>
      </p:sp>
      <p:sp>
        <p:nvSpPr>
          <p:cNvPr id="74" name="object 74"/>
          <p:cNvSpPr txBox="1"/>
          <p:nvPr/>
        </p:nvSpPr>
        <p:spPr>
          <a:xfrm>
            <a:off x="7633461" y="1763014"/>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社交分销</a:t>
            </a:r>
            <a:endParaRPr sz="1200">
              <a:latin typeface="微软雅黑"/>
              <a:cs typeface="微软雅黑"/>
            </a:endParaRPr>
          </a:p>
        </p:txBody>
      </p:sp>
      <p:sp>
        <p:nvSpPr>
          <p:cNvPr id="75" name="object 75"/>
          <p:cNvSpPr/>
          <p:nvPr/>
        </p:nvSpPr>
        <p:spPr>
          <a:xfrm>
            <a:off x="5276088" y="1656588"/>
            <a:ext cx="1614170" cy="433070"/>
          </a:xfrm>
          <a:custGeom>
            <a:avLst/>
            <a:gdLst/>
            <a:ahLst/>
            <a:cxnLst/>
            <a:rect l="l" t="t" r="r" b="b"/>
            <a:pathLst>
              <a:path w="1614170" h="433069">
                <a:moveTo>
                  <a:pt x="1291082" y="0"/>
                </a:moveTo>
                <a:lnTo>
                  <a:pt x="322834" y="0"/>
                </a:lnTo>
                <a:lnTo>
                  <a:pt x="0" y="216408"/>
                </a:lnTo>
                <a:lnTo>
                  <a:pt x="322834" y="432815"/>
                </a:lnTo>
                <a:lnTo>
                  <a:pt x="1291082" y="432815"/>
                </a:lnTo>
                <a:lnTo>
                  <a:pt x="1613915" y="216408"/>
                </a:lnTo>
                <a:lnTo>
                  <a:pt x="1291082" y="0"/>
                </a:lnTo>
                <a:close/>
              </a:path>
            </a:pathLst>
          </a:custGeom>
          <a:solidFill>
            <a:srgbClr val="5FCA49"/>
          </a:solidFill>
        </p:spPr>
        <p:txBody>
          <a:bodyPr wrap="square" lIns="0" tIns="0" rIns="0" bIns="0" rtlCol="0"/>
          <a:lstStyle/>
          <a:p/>
        </p:txBody>
      </p:sp>
      <p:sp>
        <p:nvSpPr>
          <p:cNvPr id="76" name="object 76"/>
          <p:cNvSpPr/>
          <p:nvPr/>
        </p:nvSpPr>
        <p:spPr>
          <a:xfrm>
            <a:off x="5276088" y="1656588"/>
            <a:ext cx="1614170" cy="433070"/>
          </a:xfrm>
          <a:custGeom>
            <a:avLst/>
            <a:gdLst/>
            <a:ahLst/>
            <a:cxnLst/>
            <a:rect l="l" t="t" r="r" b="b"/>
            <a:pathLst>
              <a:path w="1614170" h="433069">
                <a:moveTo>
                  <a:pt x="0" y="216408"/>
                </a:moveTo>
                <a:lnTo>
                  <a:pt x="322834" y="0"/>
                </a:lnTo>
                <a:lnTo>
                  <a:pt x="1291082" y="0"/>
                </a:lnTo>
                <a:lnTo>
                  <a:pt x="1613915" y="216408"/>
                </a:lnTo>
                <a:lnTo>
                  <a:pt x="1291082" y="432815"/>
                </a:lnTo>
                <a:lnTo>
                  <a:pt x="322834" y="432815"/>
                </a:lnTo>
                <a:lnTo>
                  <a:pt x="0" y="216408"/>
                </a:lnTo>
                <a:close/>
              </a:path>
            </a:pathLst>
          </a:custGeom>
          <a:ln w="12192">
            <a:solidFill>
              <a:srgbClr val="5FCA49"/>
            </a:solidFill>
          </a:ln>
        </p:spPr>
        <p:txBody>
          <a:bodyPr wrap="square" lIns="0" tIns="0" rIns="0" bIns="0" rtlCol="0"/>
          <a:lstStyle/>
          <a:p/>
        </p:txBody>
      </p:sp>
      <p:sp>
        <p:nvSpPr>
          <p:cNvPr id="77" name="object 77"/>
          <p:cNvSpPr txBox="1"/>
          <p:nvPr/>
        </p:nvSpPr>
        <p:spPr>
          <a:xfrm>
            <a:off x="5690108" y="1684273"/>
            <a:ext cx="787400" cy="378460"/>
          </a:xfrm>
          <a:prstGeom prst="rect">
            <a:avLst/>
          </a:prstGeom>
        </p:spPr>
        <p:txBody>
          <a:bodyPr wrap="square" lIns="0" tIns="0" rIns="0" bIns="0" rtlCol="0" vert="horz">
            <a:spAutoFit/>
          </a:bodyPr>
          <a:lstStyle/>
          <a:p>
            <a:pPr marL="12700" marR="5080" indent="76200">
              <a:lnSpc>
                <a:spcPct val="100000"/>
              </a:lnSpc>
            </a:pPr>
            <a:r>
              <a:rPr dirty="0" sz="1200">
                <a:solidFill>
                  <a:srgbClr val="F9F9F9"/>
                </a:solidFill>
                <a:latin typeface="微软雅黑"/>
                <a:cs typeface="微软雅黑"/>
              </a:rPr>
              <a:t>线上线下  场景化营销</a:t>
            </a:r>
            <a:endParaRPr sz="1200">
              <a:latin typeface="微软雅黑"/>
              <a:cs typeface="微软雅黑"/>
            </a:endParaRPr>
          </a:p>
        </p:txBody>
      </p:sp>
      <p:sp>
        <p:nvSpPr>
          <p:cNvPr id="78" name="object 78"/>
          <p:cNvSpPr/>
          <p:nvPr/>
        </p:nvSpPr>
        <p:spPr>
          <a:xfrm>
            <a:off x="8964168" y="1653539"/>
            <a:ext cx="1614170" cy="433070"/>
          </a:xfrm>
          <a:custGeom>
            <a:avLst/>
            <a:gdLst/>
            <a:ahLst/>
            <a:cxnLst/>
            <a:rect l="l" t="t" r="r" b="b"/>
            <a:pathLst>
              <a:path w="1614170" h="433069">
                <a:moveTo>
                  <a:pt x="1291081" y="0"/>
                </a:moveTo>
                <a:lnTo>
                  <a:pt x="322833" y="0"/>
                </a:lnTo>
                <a:lnTo>
                  <a:pt x="0" y="216408"/>
                </a:lnTo>
                <a:lnTo>
                  <a:pt x="322833" y="432815"/>
                </a:lnTo>
                <a:lnTo>
                  <a:pt x="1291081" y="432815"/>
                </a:lnTo>
                <a:lnTo>
                  <a:pt x="1613915" y="216408"/>
                </a:lnTo>
                <a:lnTo>
                  <a:pt x="1291081" y="0"/>
                </a:lnTo>
                <a:close/>
              </a:path>
            </a:pathLst>
          </a:custGeom>
          <a:solidFill>
            <a:srgbClr val="5FCA49"/>
          </a:solidFill>
        </p:spPr>
        <p:txBody>
          <a:bodyPr wrap="square" lIns="0" tIns="0" rIns="0" bIns="0" rtlCol="0"/>
          <a:lstStyle/>
          <a:p/>
        </p:txBody>
      </p:sp>
      <p:sp>
        <p:nvSpPr>
          <p:cNvPr id="79" name="object 79"/>
          <p:cNvSpPr/>
          <p:nvPr/>
        </p:nvSpPr>
        <p:spPr>
          <a:xfrm>
            <a:off x="8964168" y="1653539"/>
            <a:ext cx="1614170" cy="433070"/>
          </a:xfrm>
          <a:custGeom>
            <a:avLst/>
            <a:gdLst/>
            <a:ahLst/>
            <a:cxnLst/>
            <a:rect l="l" t="t" r="r" b="b"/>
            <a:pathLst>
              <a:path w="1614170" h="433069">
                <a:moveTo>
                  <a:pt x="0" y="216408"/>
                </a:moveTo>
                <a:lnTo>
                  <a:pt x="322833" y="0"/>
                </a:lnTo>
                <a:lnTo>
                  <a:pt x="1291081" y="0"/>
                </a:lnTo>
                <a:lnTo>
                  <a:pt x="1613915" y="216408"/>
                </a:lnTo>
                <a:lnTo>
                  <a:pt x="1291081" y="432815"/>
                </a:lnTo>
                <a:lnTo>
                  <a:pt x="322833" y="432815"/>
                </a:lnTo>
                <a:lnTo>
                  <a:pt x="0" y="216408"/>
                </a:lnTo>
                <a:close/>
              </a:path>
            </a:pathLst>
          </a:custGeom>
          <a:ln w="12192">
            <a:solidFill>
              <a:srgbClr val="5FCA49"/>
            </a:solidFill>
          </a:ln>
        </p:spPr>
        <p:txBody>
          <a:bodyPr wrap="square" lIns="0" tIns="0" rIns="0" bIns="0" rtlCol="0"/>
          <a:lstStyle/>
          <a:p/>
        </p:txBody>
      </p:sp>
      <p:sp>
        <p:nvSpPr>
          <p:cNvPr id="80" name="object 80"/>
          <p:cNvSpPr txBox="1"/>
          <p:nvPr/>
        </p:nvSpPr>
        <p:spPr>
          <a:xfrm>
            <a:off x="9450069" y="1773046"/>
            <a:ext cx="644525"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Arial"/>
                <a:cs typeface="Arial"/>
              </a:rPr>
              <a:t>DSP</a:t>
            </a:r>
            <a:r>
              <a:rPr dirty="0" sz="1200">
                <a:solidFill>
                  <a:srgbClr val="F9F9F9"/>
                </a:solidFill>
                <a:latin typeface="微软雅黑"/>
                <a:cs typeface="微软雅黑"/>
              </a:rPr>
              <a:t>投放</a:t>
            </a:r>
            <a:endParaRPr sz="1200">
              <a:latin typeface="微软雅黑"/>
              <a:cs typeface="微软雅黑"/>
            </a:endParaRPr>
          </a:p>
        </p:txBody>
      </p:sp>
      <p:sp>
        <p:nvSpPr>
          <p:cNvPr id="81" name="object 81"/>
          <p:cNvSpPr/>
          <p:nvPr/>
        </p:nvSpPr>
        <p:spPr>
          <a:xfrm>
            <a:off x="10578845" y="1860804"/>
            <a:ext cx="846455" cy="4083050"/>
          </a:xfrm>
          <a:custGeom>
            <a:avLst/>
            <a:gdLst/>
            <a:ahLst/>
            <a:cxnLst/>
            <a:rect l="l" t="t" r="r" b="b"/>
            <a:pathLst>
              <a:path w="846454" h="4083050">
                <a:moveTo>
                  <a:pt x="707262" y="4006430"/>
                </a:moveTo>
                <a:lnTo>
                  <a:pt x="631062" y="4044530"/>
                </a:lnTo>
                <a:lnTo>
                  <a:pt x="707262" y="4082630"/>
                </a:lnTo>
                <a:lnTo>
                  <a:pt x="707262" y="4054436"/>
                </a:lnTo>
                <a:lnTo>
                  <a:pt x="694562" y="4054436"/>
                </a:lnTo>
                <a:lnTo>
                  <a:pt x="694562" y="4034624"/>
                </a:lnTo>
                <a:lnTo>
                  <a:pt x="707262" y="4034624"/>
                </a:lnTo>
                <a:lnTo>
                  <a:pt x="707262" y="4006430"/>
                </a:lnTo>
                <a:close/>
              </a:path>
              <a:path w="846454" h="4083050">
                <a:moveTo>
                  <a:pt x="707262" y="4034624"/>
                </a:moveTo>
                <a:lnTo>
                  <a:pt x="694562" y="4034624"/>
                </a:lnTo>
                <a:lnTo>
                  <a:pt x="694562" y="4054436"/>
                </a:lnTo>
                <a:lnTo>
                  <a:pt x="707262" y="4054436"/>
                </a:lnTo>
                <a:lnTo>
                  <a:pt x="707262" y="4034624"/>
                </a:lnTo>
                <a:close/>
              </a:path>
              <a:path w="846454" h="4083050">
                <a:moveTo>
                  <a:pt x="826261" y="4034624"/>
                </a:moveTo>
                <a:lnTo>
                  <a:pt x="707262" y="4034624"/>
                </a:lnTo>
                <a:lnTo>
                  <a:pt x="707262" y="4054436"/>
                </a:lnTo>
                <a:lnTo>
                  <a:pt x="846074" y="4054436"/>
                </a:lnTo>
                <a:lnTo>
                  <a:pt x="846074" y="4044530"/>
                </a:lnTo>
                <a:lnTo>
                  <a:pt x="826261" y="4044530"/>
                </a:lnTo>
                <a:lnTo>
                  <a:pt x="826261" y="4034624"/>
                </a:lnTo>
                <a:close/>
              </a:path>
              <a:path w="846454" h="4083050">
                <a:moveTo>
                  <a:pt x="826261" y="9906"/>
                </a:moveTo>
                <a:lnTo>
                  <a:pt x="826261" y="4044530"/>
                </a:lnTo>
                <a:lnTo>
                  <a:pt x="836168" y="4034624"/>
                </a:lnTo>
                <a:lnTo>
                  <a:pt x="846074" y="4034624"/>
                </a:lnTo>
                <a:lnTo>
                  <a:pt x="846074" y="19812"/>
                </a:lnTo>
                <a:lnTo>
                  <a:pt x="836168" y="19812"/>
                </a:lnTo>
                <a:lnTo>
                  <a:pt x="826261" y="9906"/>
                </a:lnTo>
                <a:close/>
              </a:path>
              <a:path w="846454" h="4083050">
                <a:moveTo>
                  <a:pt x="846074" y="4034624"/>
                </a:moveTo>
                <a:lnTo>
                  <a:pt x="836168" y="4034624"/>
                </a:lnTo>
                <a:lnTo>
                  <a:pt x="826261" y="4044530"/>
                </a:lnTo>
                <a:lnTo>
                  <a:pt x="846074" y="4044530"/>
                </a:lnTo>
                <a:lnTo>
                  <a:pt x="846074" y="4034624"/>
                </a:lnTo>
                <a:close/>
              </a:path>
              <a:path w="846454" h="4083050">
                <a:moveTo>
                  <a:pt x="846074" y="0"/>
                </a:moveTo>
                <a:lnTo>
                  <a:pt x="0" y="0"/>
                </a:lnTo>
                <a:lnTo>
                  <a:pt x="0" y="19812"/>
                </a:lnTo>
                <a:lnTo>
                  <a:pt x="826261" y="19811"/>
                </a:lnTo>
                <a:lnTo>
                  <a:pt x="826261" y="9906"/>
                </a:lnTo>
                <a:lnTo>
                  <a:pt x="846074" y="9906"/>
                </a:lnTo>
                <a:lnTo>
                  <a:pt x="846074" y="0"/>
                </a:lnTo>
                <a:close/>
              </a:path>
              <a:path w="846454" h="4083050">
                <a:moveTo>
                  <a:pt x="846074" y="9906"/>
                </a:moveTo>
                <a:lnTo>
                  <a:pt x="826261" y="9906"/>
                </a:lnTo>
                <a:lnTo>
                  <a:pt x="836168" y="19812"/>
                </a:lnTo>
                <a:lnTo>
                  <a:pt x="846074" y="19812"/>
                </a:lnTo>
                <a:lnTo>
                  <a:pt x="846074" y="9906"/>
                </a:lnTo>
                <a:close/>
              </a:path>
            </a:pathLst>
          </a:custGeom>
          <a:solidFill>
            <a:srgbClr val="5FCA49"/>
          </a:solidFill>
        </p:spPr>
        <p:txBody>
          <a:bodyPr wrap="square" lIns="0" tIns="0" rIns="0" bIns="0" rtlCol="0"/>
          <a:lstStyle/>
          <a:p/>
        </p:txBody>
      </p:sp>
      <p:sp>
        <p:nvSpPr>
          <p:cNvPr id="82" name="object 82"/>
          <p:cNvSpPr/>
          <p:nvPr/>
        </p:nvSpPr>
        <p:spPr>
          <a:xfrm>
            <a:off x="6890004" y="1860804"/>
            <a:ext cx="252729" cy="12700"/>
          </a:xfrm>
          <a:custGeom>
            <a:avLst/>
            <a:gdLst/>
            <a:ahLst/>
            <a:cxnLst/>
            <a:rect l="l" t="t" r="r" b="b"/>
            <a:pathLst>
              <a:path w="252729" h="12700">
                <a:moveTo>
                  <a:pt x="0" y="12573"/>
                </a:moveTo>
                <a:lnTo>
                  <a:pt x="252349" y="0"/>
                </a:lnTo>
              </a:path>
            </a:pathLst>
          </a:custGeom>
          <a:ln w="6096">
            <a:solidFill>
              <a:srgbClr val="5FCA49"/>
            </a:solidFill>
          </a:ln>
        </p:spPr>
        <p:txBody>
          <a:bodyPr wrap="square" lIns="0" tIns="0" rIns="0" bIns="0" rtlCol="0"/>
          <a:lstStyle/>
          <a:p/>
        </p:txBody>
      </p:sp>
      <p:sp>
        <p:nvSpPr>
          <p:cNvPr id="83" name="object 83"/>
          <p:cNvSpPr/>
          <p:nvPr/>
        </p:nvSpPr>
        <p:spPr>
          <a:xfrm>
            <a:off x="8756904" y="1860804"/>
            <a:ext cx="207010" cy="10160"/>
          </a:xfrm>
          <a:custGeom>
            <a:avLst/>
            <a:gdLst/>
            <a:ahLst/>
            <a:cxnLst/>
            <a:rect l="l" t="t" r="r" b="b"/>
            <a:pathLst>
              <a:path w="207009" h="10160">
                <a:moveTo>
                  <a:pt x="0" y="0"/>
                </a:moveTo>
                <a:lnTo>
                  <a:pt x="206501" y="10033"/>
                </a:lnTo>
              </a:path>
            </a:pathLst>
          </a:custGeom>
          <a:ln w="6095">
            <a:solidFill>
              <a:srgbClr val="5FCA49"/>
            </a:solidFill>
          </a:ln>
        </p:spPr>
        <p:txBody>
          <a:bodyPr wrap="square" lIns="0" tIns="0" rIns="0" bIns="0" rtlCol="0"/>
          <a:lstStyle/>
          <a:p/>
        </p:txBody>
      </p:sp>
      <p:sp>
        <p:nvSpPr>
          <p:cNvPr id="84" name="object 84"/>
          <p:cNvSpPr/>
          <p:nvPr/>
        </p:nvSpPr>
        <p:spPr>
          <a:xfrm>
            <a:off x="4466971" y="1863851"/>
            <a:ext cx="809625" cy="1727200"/>
          </a:xfrm>
          <a:custGeom>
            <a:avLst/>
            <a:gdLst/>
            <a:ahLst/>
            <a:cxnLst/>
            <a:rect l="l" t="t" r="r" b="b"/>
            <a:pathLst>
              <a:path w="809625" h="1727200">
                <a:moveTo>
                  <a:pt x="148462" y="1651000"/>
                </a:moveTo>
                <a:lnTo>
                  <a:pt x="148462" y="1727200"/>
                </a:lnTo>
                <a:lnTo>
                  <a:pt x="204850" y="1699006"/>
                </a:lnTo>
                <a:lnTo>
                  <a:pt x="161162" y="1699006"/>
                </a:lnTo>
                <a:lnTo>
                  <a:pt x="161162" y="1679194"/>
                </a:lnTo>
                <a:lnTo>
                  <a:pt x="204851" y="1679194"/>
                </a:lnTo>
                <a:lnTo>
                  <a:pt x="148462" y="1651000"/>
                </a:lnTo>
                <a:close/>
              </a:path>
              <a:path w="809625" h="1727200">
                <a:moveTo>
                  <a:pt x="809243" y="0"/>
                </a:moveTo>
                <a:lnTo>
                  <a:pt x="0" y="0"/>
                </a:lnTo>
                <a:lnTo>
                  <a:pt x="0" y="1699006"/>
                </a:lnTo>
                <a:lnTo>
                  <a:pt x="148462" y="1699006"/>
                </a:lnTo>
                <a:lnTo>
                  <a:pt x="148462" y="1689100"/>
                </a:lnTo>
                <a:lnTo>
                  <a:pt x="19812" y="1689100"/>
                </a:lnTo>
                <a:lnTo>
                  <a:pt x="9905" y="1679194"/>
                </a:lnTo>
                <a:lnTo>
                  <a:pt x="19812" y="1679194"/>
                </a:lnTo>
                <a:lnTo>
                  <a:pt x="19812" y="19811"/>
                </a:lnTo>
                <a:lnTo>
                  <a:pt x="9905" y="19812"/>
                </a:lnTo>
                <a:lnTo>
                  <a:pt x="19812" y="9906"/>
                </a:lnTo>
                <a:lnTo>
                  <a:pt x="809243" y="9906"/>
                </a:lnTo>
                <a:lnTo>
                  <a:pt x="809243" y="0"/>
                </a:lnTo>
                <a:close/>
              </a:path>
              <a:path w="809625" h="1727200">
                <a:moveTo>
                  <a:pt x="204851" y="1679194"/>
                </a:moveTo>
                <a:lnTo>
                  <a:pt x="161162" y="1679194"/>
                </a:lnTo>
                <a:lnTo>
                  <a:pt x="161162" y="1699006"/>
                </a:lnTo>
                <a:lnTo>
                  <a:pt x="204850" y="1699006"/>
                </a:lnTo>
                <a:lnTo>
                  <a:pt x="224662" y="1689100"/>
                </a:lnTo>
                <a:lnTo>
                  <a:pt x="204851" y="1679194"/>
                </a:lnTo>
                <a:close/>
              </a:path>
              <a:path w="809625" h="1727200">
                <a:moveTo>
                  <a:pt x="19812" y="1679194"/>
                </a:moveTo>
                <a:lnTo>
                  <a:pt x="9905" y="1679194"/>
                </a:lnTo>
                <a:lnTo>
                  <a:pt x="19812" y="1689100"/>
                </a:lnTo>
                <a:lnTo>
                  <a:pt x="19812" y="1679194"/>
                </a:lnTo>
                <a:close/>
              </a:path>
              <a:path w="809625" h="1727200">
                <a:moveTo>
                  <a:pt x="148462" y="1679194"/>
                </a:moveTo>
                <a:lnTo>
                  <a:pt x="19812" y="1679194"/>
                </a:lnTo>
                <a:lnTo>
                  <a:pt x="19812" y="1689100"/>
                </a:lnTo>
                <a:lnTo>
                  <a:pt x="148462" y="1689100"/>
                </a:lnTo>
                <a:lnTo>
                  <a:pt x="148462" y="1679194"/>
                </a:lnTo>
                <a:close/>
              </a:path>
              <a:path w="809625" h="1727200">
                <a:moveTo>
                  <a:pt x="19812" y="9906"/>
                </a:moveTo>
                <a:lnTo>
                  <a:pt x="9905" y="19812"/>
                </a:lnTo>
                <a:lnTo>
                  <a:pt x="19812" y="19811"/>
                </a:lnTo>
                <a:lnTo>
                  <a:pt x="19812" y="9906"/>
                </a:lnTo>
                <a:close/>
              </a:path>
              <a:path w="809625" h="1727200">
                <a:moveTo>
                  <a:pt x="809243" y="9906"/>
                </a:moveTo>
                <a:lnTo>
                  <a:pt x="19812" y="9906"/>
                </a:lnTo>
                <a:lnTo>
                  <a:pt x="19812" y="19811"/>
                </a:lnTo>
                <a:lnTo>
                  <a:pt x="809243" y="19812"/>
                </a:lnTo>
                <a:lnTo>
                  <a:pt x="809243" y="9906"/>
                </a:lnTo>
                <a:close/>
              </a:path>
            </a:pathLst>
          </a:custGeom>
          <a:solidFill>
            <a:srgbClr val="5FCA49"/>
          </a:solidFill>
        </p:spPr>
        <p:txBody>
          <a:bodyPr wrap="square" lIns="0" tIns="0" rIns="0" bIns="0" rtlCol="0"/>
          <a:lstStyle/>
          <a:p/>
        </p:txBody>
      </p:sp>
      <p:sp>
        <p:nvSpPr>
          <p:cNvPr id="85" name="object 85"/>
          <p:cNvSpPr/>
          <p:nvPr/>
        </p:nvSpPr>
        <p:spPr>
          <a:xfrm>
            <a:off x="10578845" y="1860804"/>
            <a:ext cx="845819" cy="1729739"/>
          </a:xfrm>
          <a:custGeom>
            <a:avLst/>
            <a:gdLst/>
            <a:ahLst/>
            <a:cxnLst/>
            <a:rect l="l" t="t" r="r" b="b"/>
            <a:pathLst>
              <a:path w="845820" h="1729739">
                <a:moveTo>
                  <a:pt x="706627" y="1653540"/>
                </a:moveTo>
                <a:lnTo>
                  <a:pt x="630427" y="1691640"/>
                </a:lnTo>
                <a:lnTo>
                  <a:pt x="706627" y="1729740"/>
                </a:lnTo>
                <a:lnTo>
                  <a:pt x="706627" y="1701546"/>
                </a:lnTo>
                <a:lnTo>
                  <a:pt x="693927" y="1701546"/>
                </a:lnTo>
                <a:lnTo>
                  <a:pt x="693927" y="1681734"/>
                </a:lnTo>
                <a:lnTo>
                  <a:pt x="706627" y="1681734"/>
                </a:lnTo>
                <a:lnTo>
                  <a:pt x="706627" y="1653540"/>
                </a:lnTo>
                <a:close/>
              </a:path>
              <a:path w="845820" h="1729739">
                <a:moveTo>
                  <a:pt x="706627" y="1681734"/>
                </a:moveTo>
                <a:lnTo>
                  <a:pt x="693927" y="1681734"/>
                </a:lnTo>
                <a:lnTo>
                  <a:pt x="693927" y="1701546"/>
                </a:lnTo>
                <a:lnTo>
                  <a:pt x="706627" y="1701546"/>
                </a:lnTo>
                <a:lnTo>
                  <a:pt x="706627" y="1681734"/>
                </a:lnTo>
                <a:close/>
              </a:path>
              <a:path w="845820" h="1729739">
                <a:moveTo>
                  <a:pt x="825500" y="1681734"/>
                </a:moveTo>
                <a:lnTo>
                  <a:pt x="706627" y="1681734"/>
                </a:lnTo>
                <a:lnTo>
                  <a:pt x="706627" y="1701546"/>
                </a:lnTo>
                <a:lnTo>
                  <a:pt x="845311" y="1701546"/>
                </a:lnTo>
                <a:lnTo>
                  <a:pt x="845311" y="1691640"/>
                </a:lnTo>
                <a:lnTo>
                  <a:pt x="825500" y="1691640"/>
                </a:lnTo>
                <a:lnTo>
                  <a:pt x="825500" y="1681734"/>
                </a:lnTo>
                <a:close/>
              </a:path>
              <a:path w="845820" h="1729739">
                <a:moveTo>
                  <a:pt x="825500" y="9906"/>
                </a:moveTo>
                <a:lnTo>
                  <a:pt x="825500" y="1691640"/>
                </a:lnTo>
                <a:lnTo>
                  <a:pt x="835405" y="1681734"/>
                </a:lnTo>
                <a:lnTo>
                  <a:pt x="845311" y="1681734"/>
                </a:lnTo>
                <a:lnTo>
                  <a:pt x="845311" y="19812"/>
                </a:lnTo>
                <a:lnTo>
                  <a:pt x="835405" y="19812"/>
                </a:lnTo>
                <a:lnTo>
                  <a:pt x="825500" y="9906"/>
                </a:lnTo>
                <a:close/>
              </a:path>
              <a:path w="845820" h="1729739">
                <a:moveTo>
                  <a:pt x="845311" y="1681734"/>
                </a:moveTo>
                <a:lnTo>
                  <a:pt x="835405" y="1681734"/>
                </a:lnTo>
                <a:lnTo>
                  <a:pt x="825500" y="1691640"/>
                </a:lnTo>
                <a:lnTo>
                  <a:pt x="845311" y="1691640"/>
                </a:lnTo>
                <a:lnTo>
                  <a:pt x="845311" y="1681734"/>
                </a:lnTo>
                <a:close/>
              </a:path>
              <a:path w="845820" h="1729739">
                <a:moveTo>
                  <a:pt x="845311" y="0"/>
                </a:moveTo>
                <a:lnTo>
                  <a:pt x="0" y="0"/>
                </a:lnTo>
                <a:lnTo>
                  <a:pt x="0" y="19812"/>
                </a:lnTo>
                <a:lnTo>
                  <a:pt x="825500" y="19812"/>
                </a:lnTo>
                <a:lnTo>
                  <a:pt x="825500" y="9906"/>
                </a:lnTo>
                <a:lnTo>
                  <a:pt x="845311" y="9906"/>
                </a:lnTo>
                <a:lnTo>
                  <a:pt x="845311" y="0"/>
                </a:lnTo>
                <a:close/>
              </a:path>
              <a:path w="845820" h="1729739">
                <a:moveTo>
                  <a:pt x="845311" y="9906"/>
                </a:moveTo>
                <a:lnTo>
                  <a:pt x="825500" y="9906"/>
                </a:lnTo>
                <a:lnTo>
                  <a:pt x="835405" y="19812"/>
                </a:lnTo>
                <a:lnTo>
                  <a:pt x="845311" y="19812"/>
                </a:lnTo>
                <a:lnTo>
                  <a:pt x="845311" y="9906"/>
                </a:lnTo>
                <a:close/>
              </a:path>
            </a:pathLst>
          </a:custGeom>
          <a:solidFill>
            <a:srgbClr val="5FCA49"/>
          </a:solidFill>
        </p:spPr>
        <p:txBody>
          <a:bodyPr wrap="square" lIns="0" tIns="0" rIns="0" bIns="0" rtlCol="0"/>
          <a:lstStyle/>
          <a:p/>
        </p:txBody>
      </p:sp>
      <p:sp>
        <p:nvSpPr>
          <p:cNvPr id="86" name="object 86"/>
          <p:cNvSpPr/>
          <p:nvPr/>
        </p:nvSpPr>
        <p:spPr>
          <a:xfrm>
            <a:off x="5998464" y="2110739"/>
            <a:ext cx="169545" cy="180340"/>
          </a:xfrm>
          <a:custGeom>
            <a:avLst/>
            <a:gdLst/>
            <a:ahLst/>
            <a:cxnLst/>
            <a:rect l="l" t="t" r="r" b="b"/>
            <a:pathLst>
              <a:path w="169545" h="180339">
                <a:moveTo>
                  <a:pt x="126873" y="84582"/>
                </a:moveTo>
                <a:lnTo>
                  <a:pt x="42290" y="84582"/>
                </a:lnTo>
                <a:lnTo>
                  <a:pt x="42290" y="179832"/>
                </a:lnTo>
                <a:lnTo>
                  <a:pt x="126873" y="179832"/>
                </a:lnTo>
                <a:lnTo>
                  <a:pt x="126873" y="84582"/>
                </a:lnTo>
                <a:close/>
              </a:path>
              <a:path w="169545" h="180339">
                <a:moveTo>
                  <a:pt x="84582" y="0"/>
                </a:moveTo>
                <a:lnTo>
                  <a:pt x="0" y="84582"/>
                </a:lnTo>
                <a:lnTo>
                  <a:pt x="169163" y="84582"/>
                </a:lnTo>
                <a:lnTo>
                  <a:pt x="84582" y="0"/>
                </a:lnTo>
                <a:close/>
              </a:path>
            </a:pathLst>
          </a:custGeom>
          <a:solidFill>
            <a:srgbClr val="ACD9EC"/>
          </a:solidFill>
        </p:spPr>
        <p:txBody>
          <a:bodyPr wrap="square" lIns="0" tIns="0" rIns="0" bIns="0" rtlCol="0"/>
          <a:lstStyle/>
          <a:p/>
        </p:txBody>
      </p:sp>
      <p:sp>
        <p:nvSpPr>
          <p:cNvPr id="87" name="object 87"/>
          <p:cNvSpPr/>
          <p:nvPr/>
        </p:nvSpPr>
        <p:spPr>
          <a:xfrm>
            <a:off x="7882128" y="2110739"/>
            <a:ext cx="170815" cy="180340"/>
          </a:xfrm>
          <a:custGeom>
            <a:avLst/>
            <a:gdLst/>
            <a:ahLst/>
            <a:cxnLst/>
            <a:rect l="l" t="t" r="r" b="b"/>
            <a:pathLst>
              <a:path w="170815" h="180339">
                <a:moveTo>
                  <a:pt x="128016" y="85344"/>
                </a:moveTo>
                <a:lnTo>
                  <a:pt x="42672" y="85344"/>
                </a:lnTo>
                <a:lnTo>
                  <a:pt x="42672" y="179832"/>
                </a:lnTo>
                <a:lnTo>
                  <a:pt x="128016" y="179832"/>
                </a:lnTo>
                <a:lnTo>
                  <a:pt x="128016" y="85344"/>
                </a:lnTo>
                <a:close/>
              </a:path>
              <a:path w="170815" h="180339">
                <a:moveTo>
                  <a:pt x="85344" y="0"/>
                </a:moveTo>
                <a:lnTo>
                  <a:pt x="0" y="85344"/>
                </a:lnTo>
                <a:lnTo>
                  <a:pt x="170688" y="85344"/>
                </a:lnTo>
                <a:lnTo>
                  <a:pt x="85344" y="0"/>
                </a:lnTo>
                <a:close/>
              </a:path>
            </a:pathLst>
          </a:custGeom>
          <a:solidFill>
            <a:srgbClr val="ACD9EC"/>
          </a:solidFill>
        </p:spPr>
        <p:txBody>
          <a:bodyPr wrap="square" lIns="0" tIns="0" rIns="0" bIns="0" rtlCol="0"/>
          <a:lstStyle/>
          <a:p/>
        </p:txBody>
      </p:sp>
      <p:sp>
        <p:nvSpPr>
          <p:cNvPr id="88" name="object 88"/>
          <p:cNvSpPr/>
          <p:nvPr/>
        </p:nvSpPr>
        <p:spPr>
          <a:xfrm>
            <a:off x="9685019" y="2110739"/>
            <a:ext cx="170815" cy="180340"/>
          </a:xfrm>
          <a:custGeom>
            <a:avLst/>
            <a:gdLst/>
            <a:ahLst/>
            <a:cxnLst/>
            <a:rect l="l" t="t" r="r" b="b"/>
            <a:pathLst>
              <a:path w="170815" h="180339">
                <a:moveTo>
                  <a:pt x="128015" y="85344"/>
                </a:moveTo>
                <a:lnTo>
                  <a:pt x="42672" y="85344"/>
                </a:lnTo>
                <a:lnTo>
                  <a:pt x="42672" y="179832"/>
                </a:lnTo>
                <a:lnTo>
                  <a:pt x="128015" y="179832"/>
                </a:lnTo>
                <a:lnTo>
                  <a:pt x="128015" y="85344"/>
                </a:lnTo>
                <a:close/>
              </a:path>
              <a:path w="170815" h="180339">
                <a:moveTo>
                  <a:pt x="85344" y="0"/>
                </a:moveTo>
                <a:lnTo>
                  <a:pt x="0" y="85344"/>
                </a:lnTo>
                <a:lnTo>
                  <a:pt x="170687" y="85344"/>
                </a:lnTo>
                <a:lnTo>
                  <a:pt x="85344" y="0"/>
                </a:lnTo>
                <a:close/>
              </a:path>
            </a:pathLst>
          </a:custGeom>
          <a:solidFill>
            <a:srgbClr val="ACD9EC"/>
          </a:solidFill>
        </p:spPr>
        <p:txBody>
          <a:bodyPr wrap="square" lIns="0" tIns="0" rIns="0" bIns="0" rtlCol="0"/>
          <a:lstStyle/>
          <a:p/>
        </p:txBody>
      </p:sp>
      <p:sp>
        <p:nvSpPr>
          <p:cNvPr id="89" name="object 89"/>
          <p:cNvSpPr/>
          <p:nvPr/>
        </p:nvSpPr>
        <p:spPr>
          <a:xfrm>
            <a:off x="4468367" y="3560826"/>
            <a:ext cx="219710" cy="2391410"/>
          </a:xfrm>
          <a:custGeom>
            <a:avLst/>
            <a:gdLst/>
            <a:ahLst/>
            <a:cxnLst/>
            <a:rect l="l" t="t" r="r" b="b"/>
            <a:pathLst>
              <a:path w="219710" h="2391410">
                <a:moveTo>
                  <a:pt x="143002" y="2314740"/>
                </a:moveTo>
                <a:lnTo>
                  <a:pt x="143002" y="2390940"/>
                </a:lnTo>
                <a:lnTo>
                  <a:pt x="199390" y="2362746"/>
                </a:lnTo>
                <a:lnTo>
                  <a:pt x="155702" y="2362746"/>
                </a:lnTo>
                <a:lnTo>
                  <a:pt x="155702" y="2342934"/>
                </a:lnTo>
                <a:lnTo>
                  <a:pt x="199390" y="2342934"/>
                </a:lnTo>
                <a:lnTo>
                  <a:pt x="143002" y="2314740"/>
                </a:lnTo>
                <a:close/>
              </a:path>
              <a:path w="219710" h="2391410">
                <a:moveTo>
                  <a:pt x="19812" y="0"/>
                </a:moveTo>
                <a:lnTo>
                  <a:pt x="0" y="0"/>
                </a:lnTo>
                <a:lnTo>
                  <a:pt x="0" y="2362746"/>
                </a:lnTo>
                <a:lnTo>
                  <a:pt x="143002" y="2362746"/>
                </a:lnTo>
                <a:lnTo>
                  <a:pt x="143002" y="2352840"/>
                </a:lnTo>
                <a:lnTo>
                  <a:pt x="19812" y="2352840"/>
                </a:lnTo>
                <a:lnTo>
                  <a:pt x="9906" y="2342934"/>
                </a:lnTo>
                <a:lnTo>
                  <a:pt x="19812" y="2342934"/>
                </a:lnTo>
                <a:lnTo>
                  <a:pt x="19812" y="0"/>
                </a:lnTo>
                <a:close/>
              </a:path>
              <a:path w="219710" h="2391410">
                <a:moveTo>
                  <a:pt x="199390" y="2342934"/>
                </a:moveTo>
                <a:lnTo>
                  <a:pt x="155702" y="2342934"/>
                </a:lnTo>
                <a:lnTo>
                  <a:pt x="155702" y="2362746"/>
                </a:lnTo>
                <a:lnTo>
                  <a:pt x="199390" y="2362746"/>
                </a:lnTo>
                <a:lnTo>
                  <a:pt x="219202" y="2352840"/>
                </a:lnTo>
                <a:lnTo>
                  <a:pt x="199390" y="2342934"/>
                </a:lnTo>
                <a:close/>
              </a:path>
              <a:path w="219710" h="2391410">
                <a:moveTo>
                  <a:pt x="19812" y="2342934"/>
                </a:moveTo>
                <a:lnTo>
                  <a:pt x="9906" y="2342934"/>
                </a:lnTo>
                <a:lnTo>
                  <a:pt x="19812" y="2352840"/>
                </a:lnTo>
                <a:lnTo>
                  <a:pt x="19812" y="2342934"/>
                </a:lnTo>
                <a:close/>
              </a:path>
              <a:path w="219710" h="2391410">
                <a:moveTo>
                  <a:pt x="143002" y="2342934"/>
                </a:moveTo>
                <a:lnTo>
                  <a:pt x="19812" y="2342934"/>
                </a:lnTo>
                <a:lnTo>
                  <a:pt x="19812" y="2352840"/>
                </a:lnTo>
                <a:lnTo>
                  <a:pt x="143002" y="2352840"/>
                </a:lnTo>
                <a:lnTo>
                  <a:pt x="143002" y="2342934"/>
                </a:lnTo>
                <a:close/>
              </a:path>
            </a:pathLst>
          </a:custGeom>
          <a:solidFill>
            <a:srgbClr val="5FCA49"/>
          </a:solidFill>
        </p:spPr>
        <p:txBody>
          <a:bodyPr wrap="square" lIns="0" tIns="0" rIns="0" bIns="0" rtlCol="0"/>
          <a:lstStyle/>
          <a:p/>
        </p:txBody>
      </p:sp>
      <p:sp>
        <p:nvSpPr>
          <p:cNvPr id="90" name="object 90"/>
          <p:cNvSpPr txBox="1"/>
          <p:nvPr/>
        </p:nvSpPr>
        <p:spPr>
          <a:xfrm>
            <a:off x="9376664" y="3440303"/>
            <a:ext cx="787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互联网分期</a:t>
            </a:r>
            <a:endParaRPr sz="1200">
              <a:latin typeface="微软雅黑"/>
              <a:cs typeface="微软雅黑"/>
            </a:endParaRPr>
          </a:p>
        </p:txBody>
      </p:sp>
      <p:sp>
        <p:nvSpPr>
          <p:cNvPr id="91" name="object 91"/>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36</a:t>
            </a:fld>
          </a:p>
        </p:txBody>
      </p:sp>
      <p:sp>
        <p:nvSpPr>
          <p:cNvPr id="92" name="object 9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琥珀纷钛：基于开放银行的账户体系构建平台的资金管理功能，</a:t>
            </a:r>
          </a:p>
          <a:p>
            <a:pPr marL="12700">
              <a:lnSpc>
                <a:spcPts val="2735"/>
              </a:lnSpc>
            </a:pPr>
            <a:r>
              <a:rPr dirty="0" spc="-5">
                <a:solidFill>
                  <a:srgbClr val="1D9ED2"/>
                </a:solidFill>
              </a:rPr>
              <a:t>保证用户在场景平台的资金安全，并直接为银行获取客户</a:t>
            </a:r>
          </a:p>
        </p:txBody>
      </p:sp>
      <p:sp>
        <p:nvSpPr>
          <p:cNvPr id="5" name="object 5"/>
          <p:cNvSpPr txBox="1"/>
          <p:nvPr/>
        </p:nvSpPr>
        <p:spPr>
          <a:xfrm>
            <a:off x="829767" y="1182029"/>
            <a:ext cx="10752455" cy="1613535"/>
          </a:xfrm>
          <a:prstGeom prst="rect">
            <a:avLst/>
          </a:prstGeom>
        </p:spPr>
        <p:txBody>
          <a:bodyPr wrap="square" lIns="0" tIns="0" rIns="0" bIns="0" rtlCol="0" vert="horz">
            <a:spAutoFit/>
          </a:bodyPr>
          <a:lstStyle/>
          <a:p>
            <a:pPr algn="just" marL="299085" marR="5080" indent="-287020">
              <a:lnSpc>
                <a:spcPct val="150100"/>
              </a:lnSpc>
            </a:pPr>
            <a:r>
              <a:rPr dirty="0" sz="1400" spc="540">
                <a:solidFill>
                  <a:srgbClr val="1F9ED2"/>
                </a:solidFill>
                <a:latin typeface="Arial Unicode MS"/>
                <a:cs typeface="Arial Unicode MS"/>
              </a:rPr>
              <a:t>◆ </a:t>
            </a:r>
            <a:r>
              <a:rPr dirty="0" sz="1400" spc="10">
                <a:solidFill>
                  <a:srgbClr val="5E666F"/>
                </a:solidFill>
                <a:latin typeface="微软雅黑"/>
                <a:cs typeface="微软雅黑"/>
              </a:rPr>
              <a:t>基于开放银行的电子账户体系，琥珀纷钛推出“扑满猪”</a:t>
            </a:r>
            <a:r>
              <a:rPr dirty="0" sz="1400" spc="10">
                <a:solidFill>
                  <a:srgbClr val="5E666F"/>
                </a:solidFill>
                <a:latin typeface="Arial"/>
                <a:cs typeface="Arial"/>
              </a:rPr>
              <a:t>——</a:t>
            </a:r>
            <a:r>
              <a:rPr dirty="0" sz="1400" spc="10">
                <a:solidFill>
                  <a:srgbClr val="5E666F"/>
                </a:solidFill>
                <a:latin typeface="微软雅黑"/>
                <a:cs typeface="微软雅黑"/>
              </a:rPr>
              <a:t>一款帮老百姓省钱、赚钱和借钱的会员制生活和金融服务平台，为广大  中等收入家庭提供高品质、优享权益的一站式的购物、娱乐、生活及金融服务。平台通过海量社交数据及高效的互联网营销模式进行  </a:t>
            </a:r>
            <a:r>
              <a:rPr dirty="0" sz="1400" spc="-5">
                <a:solidFill>
                  <a:srgbClr val="5E666F"/>
                </a:solidFill>
                <a:latin typeface="微软雅黑"/>
                <a:cs typeface="微软雅黑"/>
              </a:rPr>
              <a:t>获客，并为用户提供精准优质的商品和服务推送。</a:t>
            </a:r>
            <a:endParaRPr sz="1400">
              <a:latin typeface="微软雅黑"/>
              <a:cs typeface="微软雅黑"/>
            </a:endParaRPr>
          </a:p>
          <a:p>
            <a:pPr algn="just" marL="299085" marR="5715" indent="-287020">
              <a:lnSpc>
                <a:spcPct val="150000"/>
              </a:lnSpc>
            </a:pPr>
            <a:r>
              <a:rPr dirty="0" sz="1400" spc="540">
                <a:solidFill>
                  <a:srgbClr val="1F9ED2"/>
                </a:solidFill>
                <a:latin typeface="Arial Unicode MS"/>
                <a:cs typeface="Arial Unicode MS"/>
              </a:rPr>
              <a:t>◆ </a:t>
            </a:r>
            <a:r>
              <a:rPr dirty="0" sz="1400" spc="10">
                <a:solidFill>
                  <a:srgbClr val="5E666F"/>
                </a:solidFill>
                <a:latin typeface="微软雅黑"/>
                <a:cs typeface="微软雅黑"/>
              </a:rPr>
              <a:t>扑满猪基于开放银行的账户体系构建平台的资金管理功能，保证了用户的资金安全和处理效率；同时，结合银行在网点所覆盖区域的  </a:t>
            </a:r>
            <a:r>
              <a:rPr dirty="0" sz="1400">
                <a:solidFill>
                  <a:srgbClr val="5E666F"/>
                </a:solidFill>
                <a:latin typeface="微软雅黑"/>
                <a:cs typeface="微软雅黑"/>
              </a:rPr>
              <a:t>商业及运营资源，直接为银行获取客户，并提升用户使用金融服务的活跃度，实现了消费场景与银行服务的高度结合。</a:t>
            </a:r>
            <a:endParaRPr sz="1400">
              <a:latin typeface="微软雅黑"/>
              <a:cs typeface="微软雅黑"/>
            </a:endParaRPr>
          </a:p>
        </p:txBody>
      </p:sp>
      <p:sp>
        <p:nvSpPr>
          <p:cNvPr id="6" name="object 6"/>
          <p:cNvSpPr txBox="1"/>
          <p:nvPr/>
        </p:nvSpPr>
        <p:spPr>
          <a:xfrm>
            <a:off x="709980" y="6070600"/>
            <a:ext cx="669290" cy="226060"/>
          </a:xfrm>
          <a:prstGeom prst="rect">
            <a:avLst/>
          </a:prstGeom>
        </p:spPr>
        <p:txBody>
          <a:bodyPr wrap="square" lIns="0" tIns="0" rIns="0" bIns="0" rtlCol="0" vert="horz">
            <a:spAutoFit/>
          </a:bodyPr>
          <a:lstStyle/>
          <a:p>
            <a:pPr marL="12700">
              <a:lnSpc>
                <a:spcPct val="100000"/>
              </a:lnSpc>
              <a:tabLst>
                <a:tab pos="299085" algn="l"/>
              </a:tabLst>
            </a:pPr>
            <a:r>
              <a:rPr dirty="0" sz="1400" spc="-180">
                <a:solidFill>
                  <a:srgbClr val="1F9ED2"/>
                </a:solidFill>
                <a:latin typeface="Arial Unicode MS"/>
                <a:cs typeface="Arial Unicode MS"/>
              </a:rPr>
              <a:t>➢</a:t>
            </a:r>
            <a:r>
              <a:rPr dirty="0" sz="1400" spc="-180">
                <a:solidFill>
                  <a:srgbClr val="1F9ED2"/>
                </a:solidFill>
                <a:latin typeface="Arial Unicode MS"/>
                <a:cs typeface="Arial Unicode MS"/>
              </a:rPr>
              <a:t>	</a:t>
            </a:r>
            <a:r>
              <a:rPr dirty="0" sz="1400" b="1" i="1">
                <a:solidFill>
                  <a:srgbClr val="4F5560"/>
                </a:solidFill>
                <a:latin typeface="微软雅黑"/>
                <a:cs typeface="微软雅黑"/>
              </a:rPr>
              <a:t>连接</a:t>
            </a:r>
            <a:endParaRPr sz="1400">
              <a:latin typeface="微软雅黑"/>
              <a:cs typeface="微软雅黑"/>
            </a:endParaRPr>
          </a:p>
        </p:txBody>
      </p:sp>
      <p:sp>
        <p:nvSpPr>
          <p:cNvPr id="7" name="object 7"/>
          <p:cNvSpPr/>
          <p:nvPr/>
        </p:nvSpPr>
        <p:spPr>
          <a:xfrm>
            <a:off x="1577339" y="5926835"/>
            <a:ext cx="2927985" cy="510540"/>
          </a:xfrm>
          <a:custGeom>
            <a:avLst/>
            <a:gdLst/>
            <a:ahLst/>
            <a:cxnLst/>
            <a:rect l="l" t="t" r="r" b="b"/>
            <a:pathLst>
              <a:path w="2927985" h="510539">
                <a:moveTo>
                  <a:pt x="2842514" y="0"/>
                </a:moveTo>
                <a:lnTo>
                  <a:pt x="85090" y="0"/>
                </a:lnTo>
                <a:lnTo>
                  <a:pt x="51970" y="6687"/>
                </a:lnTo>
                <a:lnTo>
                  <a:pt x="24923" y="24923"/>
                </a:lnTo>
                <a:lnTo>
                  <a:pt x="6687" y="51970"/>
                </a:lnTo>
                <a:lnTo>
                  <a:pt x="0" y="85089"/>
                </a:lnTo>
                <a:lnTo>
                  <a:pt x="0" y="425449"/>
                </a:lnTo>
                <a:lnTo>
                  <a:pt x="6687" y="458569"/>
                </a:lnTo>
                <a:lnTo>
                  <a:pt x="24923" y="485616"/>
                </a:lnTo>
                <a:lnTo>
                  <a:pt x="51970" y="503852"/>
                </a:lnTo>
                <a:lnTo>
                  <a:pt x="85090" y="510539"/>
                </a:lnTo>
                <a:lnTo>
                  <a:pt x="2842514" y="510539"/>
                </a:lnTo>
                <a:lnTo>
                  <a:pt x="2875633" y="503852"/>
                </a:lnTo>
                <a:lnTo>
                  <a:pt x="2902680" y="485616"/>
                </a:lnTo>
                <a:lnTo>
                  <a:pt x="2920916" y="458569"/>
                </a:lnTo>
                <a:lnTo>
                  <a:pt x="2927604" y="425449"/>
                </a:lnTo>
                <a:lnTo>
                  <a:pt x="2927604" y="85089"/>
                </a:lnTo>
                <a:lnTo>
                  <a:pt x="2920916" y="51970"/>
                </a:lnTo>
                <a:lnTo>
                  <a:pt x="2902680" y="24923"/>
                </a:lnTo>
                <a:lnTo>
                  <a:pt x="2875633" y="6687"/>
                </a:lnTo>
                <a:lnTo>
                  <a:pt x="2842514" y="0"/>
                </a:lnTo>
                <a:close/>
              </a:path>
            </a:pathLst>
          </a:custGeom>
          <a:solidFill>
            <a:srgbClr val="1F9ED2"/>
          </a:solidFill>
        </p:spPr>
        <p:txBody>
          <a:bodyPr wrap="square" lIns="0" tIns="0" rIns="0" bIns="0" rtlCol="0"/>
          <a:lstStyle/>
          <a:p/>
        </p:txBody>
      </p:sp>
      <p:sp>
        <p:nvSpPr>
          <p:cNvPr id="8" name="object 8"/>
          <p:cNvSpPr txBox="1"/>
          <p:nvPr/>
        </p:nvSpPr>
        <p:spPr>
          <a:xfrm>
            <a:off x="2671952" y="6070600"/>
            <a:ext cx="7391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开放银行</a:t>
            </a:r>
            <a:endParaRPr sz="1400">
              <a:latin typeface="微软雅黑"/>
              <a:cs typeface="微软雅黑"/>
            </a:endParaRPr>
          </a:p>
        </p:txBody>
      </p:sp>
      <p:sp>
        <p:nvSpPr>
          <p:cNvPr id="9" name="object 9"/>
          <p:cNvSpPr/>
          <p:nvPr/>
        </p:nvSpPr>
        <p:spPr>
          <a:xfrm>
            <a:off x="5603747" y="5935979"/>
            <a:ext cx="2927985" cy="510540"/>
          </a:xfrm>
          <a:custGeom>
            <a:avLst/>
            <a:gdLst/>
            <a:ahLst/>
            <a:cxnLst/>
            <a:rect l="l" t="t" r="r" b="b"/>
            <a:pathLst>
              <a:path w="2927984" h="510539">
                <a:moveTo>
                  <a:pt x="2842513" y="0"/>
                </a:moveTo>
                <a:lnTo>
                  <a:pt x="85089" y="0"/>
                </a:lnTo>
                <a:lnTo>
                  <a:pt x="51970" y="6687"/>
                </a:lnTo>
                <a:lnTo>
                  <a:pt x="24923" y="24923"/>
                </a:lnTo>
                <a:lnTo>
                  <a:pt x="6687" y="51970"/>
                </a:lnTo>
                <a:lnTo>
                  <a:pt x="0" y="85090"/>
                </a:lnTo>
                <a:lnTo>
                  <a:pt x="0" y="425450"/>
                </a:lnTo>
                <a:lnTo>
                  <a:pt x="6687" y="458569"/>
                </a:lnTo>
                <a:lnTo>
                  <a:pt x="24923" y="485616"/>
                </a:lnTo>
                <a:lnTo>
                  <a:pt x="51970" y="503852"/>
                </a:lnTo>
                <a:lnTo>
                  <a:pt x="85089" y="510540"/>
                </a:lnTo>
                <a:lnTo>
                  <a:pt x="2842513" y="510540"/>
                </a:lnTo>
                <a:lnTo>
                  <a:pt x="2875633" y="503852"/>
                </a:lnTo>
                <a:lnTo>
                  <a:pt x="2902680" y="485616"/>
                </a:lnTo>
                <a:lnTo>
                  <a:pt x="2920916" y="458569"/>
                </a:lnTo>
                <a:lnTo>
                  <a:pt x="2927604" y="425450"/>
                </a:lnTo>
                <a:lnTo>
                  <a:pt x="2927604" y="85090"/>
                </a:lnTo>
                <a:lnTo>
                  <a:pt x="2920916" y="51970"/>
                </a:lnTo>
                <a:lnTo>
                  <a:pt x="2902680" y="24923"/>
                </a:lnTo>
                <a:lnTo>
                  <a:pt x="2875633" y="6687"/>
                </a:lnTo>
                <a:lnTo>
                  <a:pt x="2842513" y="0"/>
                </a:lnTo>
                <a:close/>
              </a:path>
            </a:pathLst>
          </a:custGeom>
          <a:solidFill>
            <a:srgbClr val="ACD9EC"/>
          </a:solidFill>
        </p:spPr>
        <p:txBody>
          <a:bodyPr wrap="square" lIns="0" tIns="0" rIns="0" bIns="0" rtlCol="0"/>
          <a:lstStyle/>
          <a:p/>
        </p:txBody>
      </p:sp>
      <p:sp>
        <p:nvSpPr>
          <p:cNvPr id="10" name="object 10"/>
          <p:cNvSpPr txBox="1"/>
          <p:nvPr/>
        </p:nvSpPr>
        <p:spPr>
          <a:xfrm>
            <a:off x="6609080" y="6080353"/>
            <a:ext cx="9169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互联网平台</a:t>
            </a:r>
            <a:endParaRPr sz="1400">
              <a:latin typeface="微软雅黑"/>
              <a:cs typeface="微软雅黑"/>
            </a:endParaRPr>
          </a:p>
        </p:txBody>
      </p:sp>
      <p:sp>
        <p:nvSpPr>
          <p:cNvPr id="11" name="object 11"/>
          <p:cNvSpPr/>
          <p:nvPr/>
        </p:nvSpPr>
        <p:spPr>
          <a:xfrm>
            <a:off x="5597652" y="5128259"/>
            <a:ext cx="2926080" cy="512445"/>
          </a:xfrm>
          <a:custGeom>
            <a:avLst/>
            <a:gdLst/>
            <a:ahLst/>
            <a:cxnLst/>
            <a:rect l="l" t="t" r="r" b="b"/>
            <a:pathLst>
              <a:path w="2926079" h="512445">
                <a:moveTo>
                  <a:pt x="2840736" y="0"/>
                </a:moveTo>
                <a:lnTo>
                  <a:pt x="85344" y="0"/>
                </a:lnTo>
                <a:lnTo>
                  <a:pt x="52131" y="6709"/>
                </a:lnTo>
                <a:lnTo>
                  <a:pt x="25003" y="25003"/>
                </a:lnTo>
                <a:lnTo>
                  <a:pt x="6709" y="52131"/>
                </a:lnTo>
                <a:lnTo>
                  <a:pt x="0" y="85343"/>
                </a:lnTo>
                <a:lnTo>
                  <a:pt x="0" y="426719"/>
                </a:lnTo>
                <a:lnTo>
                  <a:pt x="6709" y="459937"/>
                </a:lnTo>
                <a:lnTo>
                  <a:pt x="25003" y="487065"/>
                </a:lnTo>
                <a:lnTo>
                  <a:pt x="52131" y="505356"/>
                </a:lnTo>
                <a:lnTo>
                  <a:pt x="85344" y="512063"/>
                </a:lnTo>
                <a:lnTo>
                  <a:pt x="2840736" y="512063"/>
                </a:lnTo>
                <a:lnTo>
                  <a:pt x="2873948" y="505356"/>
                </a:lnTo>
                <a:lnTo>
                  <a:pt x="2901076" y="487065"/>
                </a:lnTo>
                <a:lnTo>
                  <a:pt x="2919370" y="459937"/>
                </a:lnTo>
                <a:lnTo>
                  <a:pt x="2926079" y="426719"/>
                </a:lnTo>
                <a:lnTo>
                  <a:pt x="2926079" y="85343"/>
                </a:lnTo>
                <a:lnTo>
                  <a:pt x="2919370" y="52131"/>
                </a:lnTo>
                <a:lnTo>
                  <a:pt x="2901076" y="25003"/>
                </a:lnTo>
                <a:lnTo>
                  <a:pt x="2873948" y="6709"/>
                </a:lnTo>
                <a:lnTo>
                  <a:pt x="2840736" y="0"/>
                </a:lnTo>
                <a:close/>
              </a:path>
            </a:pathLst>
          </a:custGeom>
          <a:solidFill>
            <a:srgbClr val="ACD9EC"/>
          </a:solidFill>
        </p:spPr>
        <p:txBody>
          <a:bodyPr wrap="square" lIns="0" tIns="0" rIns="0" bIns="0" rtlCol="0"/>
          <a:lstStyle/>
          <a:p/>
        </p:txBody>
      </p:sp>
      <p:sp>
        <p:nvSpPr>
          <p:cNvPr id="12" name="object 12"/>
          <p:cNvSpPr/>
          <p:nvPr/>
        </p:nvSpPr>
        <p:spPr>
          <a:xfrm>
            <a:off x="1581911" y="5128259"/>
            <a:ext cx="2927985" cy="512445"/>
          </a:xfrm>
          <a:custGeom>
            <a:avLst/>
            <a:gdLst/>
            <a:ahLst/>
            <a:cxnLst/>
            <a:rect l="l" t="t" r="r" b="b"/>
            <a:pathLst>
              <a:path w="2927985" h="512445">
                <a:moveTo>
                  <a:pt x="2842260" y="0"/>
                </a:moveTo>
                <a:lnTo>
                  <a:pt x="85343" y="0"/>
                </a:lnTo>
                <a:lnTo>
                  <a:pt x="52131" y="6709"/>
                </a:lnTo>
                <a:lnTo>
                  <a:pt x="25003" y="25003"/>
                </a:lnTo>
                <a:lnTo>
                  <a:pt x="6709" y="52131"/>
                </a:lnTo>
                <a:lnTo>
                  <a:pt x="0" y="85343"/>
                </a:lnTo>
                <a:lnTo>
                  <a:pt x="0" y="426719"/>
                </a:lnTo>
                <a:lnTo>
                  <a:pt x="6709" y="459937"/>
                </a:lnTo>
                <a:lnTo>
                  <a:pt x="25003" y="487065"/>
                </a:lnTo>
                <a:lnTo>
                  <a:pt x="52131" y="505356"/>
                </a:lnTo>
                <a:lnTo>
                  <a:pt x="85343" y="512063"/>
                </a:lnTo>
                <a:lnTo>
                  <a:pt x="2842260" y="512063"/>
                </a:lnTo>
                <a:lnTo>
                  <a:pt x="2875472" y="505356"/>
                </a:lnTo>
                <a:lnTo>
                  <a:pt x="2902600" y="487065"/>
                </a:lnTo>
                <a:lnTo>
                  <a:pt x="2920894" y="459937"/>
                </a:lnTo>
                <a:lnTo>
                  <a:pt x="2927604" y="426719"/>
                </a:lnTo>
                <a:lnTo>
                  <a:pt x="2927604" y="85343"/>
                </a:lnTo>
                <a:lnTo>
                  <a:pt x="2920894" y="52131"/>
                </a:lnTo>
                <a:lnTo>
                  <a:pt x="2902600" y="25003"/>
                </a:lnTo>
                <a:lnTo>
                  <a:pt x="2875472" y="6709"/>
                </a:lnTo>
                <a:lnTo>
                  <a:pt x="2842260" y="0"/>
                </a:lnTo>
                <a:close/>
              </a:path>
            </a:pathLst>
          </a:custGeom>
          <a:solidFill>
            <a:srgbClr val="1F9ED2"/>
          </a:solidFill>
        </p:spPr>
        <p:txBody>
          <a:bodyPr wrap="square" lIns="0" tIns="0" rIns="0" bIns="0" rtlCol="0"/>
          <a:lstStyle/>
          <a:p/>
        </p:txBody>
      </p:sp>
      <p:sp>
        <p:nvSpPr>
          <p:cNvPr id="13" name="object 13"/>
          <p:cNvSpPr txBox="1"/>
          <p:nvPr/>
        </p:nvSpPr>
        <p:spPr>
          <a:xfrm>
            <a:off x="691692" y="5273294"/>
            <a:ext cx="668655" cy="226060"/>
          </a:xfrm>
          <a:prstGeom prst="rect">
            <a:avLst/>
          </a:prstGeom>
        </p:spPr>
        <p:txBody>
          <a:bodyPr wrap="square" lIns="0" tIns="0" rIns="0" bIns="0" rtlCol="0" vert="horz">
            <a:spAutoFit/>
          </a:bodyPr>
          <a:lstStyle/>
          <a:p>
            <a:pPr marL="12700">
              <a:lnSpc>
                <a:spcPct val="100000"/>
              </a:lnSpc>
              <a:tabLst>
                <a:tab pos="299085" algn="l"/>
              </a:tabLst>
            </a:pPr>
            <a:r>
              <a:rPr dirty="0" sz="1400" spc="-180">
                <a:solidFill>
                  <a:srgbClr val="1F9ED2"/>
                </a:solidFill>
                <a:latin typeface="Arial Unicode MS"/>
                <a:cs typeface="Arial Unicode MS"/>
              </a:rPr>
              <a:t>➢</a:t>
            </a:r>
            <a:r>
              <a:rPr dirty="0" sz="1400" spc="-180">
                <a:solidFill>
                  <a:srgbClr val="1F9ED2"/>
                </a:solidFill>
                <a:latin typeface="Arial Unicode MS"/>
                <a:cs typeface="Arial Unicode MS"/>
              </a:rPr>
              <a:t>	</a:t>
            </a:r>
            <a:r>
              <a:rPr dirty="0" sz="1400" b="1" i="1">
                <a:solidFill>
                  <a:srgbClr val="4F5560"/>
                </a:solidFill>
                <a:latin typeface="微软雅黑"/>
                <a:cs typeface="微软雅黑"/>
              </a:rPr>
              <a:t>赋能</a:t>
            </a:r>
            <a:endParaRPr sz="1400">
              <a:latin typeface="微软雅黑"/>
              <a:cs typeface="微软雅黑"/>
            </a:endParaRPr>
          </a:p>
        </p:txBody>
      </p:sp>
      <p:sp>
        <p:nvSpPr>
          <p:cNvPr id="14" name="object 14"/>
          <p:cNvSpPr/>
          <p:nvPr/>
        </p:nvSpPr>
        <p:spPr>
          <a:xfrm>
            <a:off x="1618488" y="5190744"/>
            <a:ext cx="516890" cy="387350"/>
          </a:xfrm>
          <a:custGeom>
            <a:avLst/>
            <a:gdLst/>
            <a:ahLst/>
            <a:cxnLst/>
            <a:rect l="l" t="t" r="r" b="b"/>
            <a:pathLst>
              <a:path w="516889" h="387350">
                <a:moveTo>
                  <a:pt x="452119" y="0"/>
                </a:moveTo>
                <a:lnTo>
                  <a:pt x="64516" y="0"/>
                </a:lnTo>
                <a:lnTo>
                  <a:pt x="39379" y="5062"/>
                </a:lnTo>
                <a:lnTo>
                  <a:pt x="18875" y="18875"/>
                </a:lnTo>
                <a:lnTo>
                  <a:pt x="5062" y="39379"/>
                </a:lnTo>
                <a:lnTo>
                  <a:pt x="0" y="64515"/>
                </a:lnTo>
                <a:lnTo>
                  <a:pt x="0" y="322579"/>
                </a:lnTo>
                <a:lnTo>
                  <a:pt x="5062" y="347716"/>
                </a:lnTo>
                <a:lnTo>
                  <a:pt x="18875" y="368220"/>
                </a:lnTo>
                <a:lnTo>
                  <a:pt x="39379" y="382033"/>
                </a:lnTo>
                <a:lnTo>
                  <a:pt x="64516" y="387095"/>
                </a:lnTo>
                <a:lnTo>
                  <a:pt x="452119" y="387095"/>
                </a:lnTo>
                <a:lnTo>
                  <a:pt x="477256" y="382033"/>
                </a:lnTo>
                <a:lnTo>
                  <a:pt x="497760" y="368220"/>
                </a:lnTo>
                <a:lnTo>
                  <a:pt x="511573" y="347716"/>
                </a:lnTo>
                <a:lnTo>
                  <a:pt x="516636" y="322579"/>
                </a:lnTo>
                <a:lnTo>
                  <a:pt x="516636" y="64515"/>
                </a:lnTo>
                <a:lnTo>
                  <a:pt x="511573" y="39379"/>
                </a:lnTo>
                <a:lnTo>
                  <a:pt x="497760" y="18875"/>
                </a:lnTo>
                <a:lnTo>
                  <a:pt x="477256" y="5062"/>
                </a:lnTo>
                <a:lnTo>
                  <a:pt x="452119" y="0"/>
                </a:lnTo>
                <a:close/>
              </a:path>
            </a:pathLst>
          </a:custGeom>
          <a:solidFill>
            <a:srgbClr val="F9F9F9"/>
          </a:solidFill>
        </p:spPr>
        <p:txBody>
          <a:bodyPr wrap="square" lIns="0" tIns="0" rIns="0" bIns="0" rtlCol="0"/>
          <a:lstStyle/>
          <a:p/>
        </p:txBody>
      </p:sp>
      <p:sp>
        <p:nvSpPr>
          <p:cNvPr id="15" name="object 15"/>
          <p:cNvSpPr txBox="1"/>
          <p:nvPr/>
        </p:nvSpPr>
        <p:spPr>
          <a:xfrm>
            <a:off x="1788414" y="5196204"/>
            <a:ext cx="178435" cy="379095"/>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账</a:t>
            </a:r>
            <a:endParaRPr sz="1200">
              <a:latin typeface="微软雅黑"/>
              <a:cs typeface="微软雅黑"/>
            </a:endParaRPr>
          </a:p>
          <a:p>
            <a:pPr marL="12700">
              <a:lnSpc>
                <a:spcPct val="100000"/>
              </a:lnSpc>
            </a:pPr>
            <a:r>
              <a:rPr dirty="0" sz="1200">
                <a:solidFill>
                  <a:srgbClr val="4F5560"/>
                </a:solidFill>
                <a:latin typeface="微软雅黑"/>
                <a:cs typeface="微软雅黑"/>
              </a:rPr>
              <a:t>户</a:t>
            </a:r>
            <a:endParaRPr sz="1200">
              <a:latin typeface="微软雅黑"/>
              <a:cs typeface="微软雅黑"/>
            </a:endParaRPr>
          </a:p>
        </p:txBody>
      </p:sp>
      <p:sp>
        <p:nvSpPr>
          <p:cNvPr id="16" name="object 16"/>
          <p:cNvSpPr/>
          <p:nvPr/>
        </p:nvSpPr>
        <p:spPr>
          <a:xfrm>
            <a:off x="2205227" y="5190744"/>
            <a:ext cx="516890" cy="387350"/>
          </a:xfrm>
          <a:custGeom>
            <a:avLst/>
            <a:gdLst/>
            <a:ahLst/>
            <a:cxnLst/>
            <a:rect l="l" t="t" r="r" b="b"/>
            <a:pathLst>
              <a:path w="516889" h="387350">
                <a:moveTo>
                  <a:pt x="452120" y="0"/>
                </a:moveTo>
                <a:lnTo>
                  <a:pt x="64516" y="0"/>
                </a:lnTo>
                <a:lnTo>
                  <a:pt x="39379" y="5062"/>
                </a:lnTo>
                <a:lnTo>
                  <a:pt x="18875" y="18875"/>
                </a:lnTo>
                <a:lnTo>
                  <a:pt x="5062" y="39379"/>
                </a:lnTo>
                <a:lnTo>
                  <a:pt x="0" y="64515"/>
                </a:lnTo>
                <a:lnTo>
                  <a:pt x="0" y="322579"/>
                </a:lnTo>
                <a:lnTo>
                  <a:pt x="5062" y="347716"/>
                </a:lnTo>
                <a:lnTo>
                  <a:pt x="18875" y="368220"/>
                </a:lnTo>
                <a:lnTo>
                  <a:pt x="39379" y="382033"/>
                </a:lnTo>
                <a:lnTo>
                  <a:pt x="64516" y="387095"/>
                </a:lnTo>
                <a:lnTo>
                  <a:pt x="452120" y="387095"/>
                </a:lnTo>
                <a:lnTo>
                  <a:pt x="477256" y="382033"/>
                </a:lnTo>
                <a:lnTo>
                  <a:pt x="497760" y="368220"/>
                </a:lnTo>
                <a:lnTo>
                  <a:pt x="511573" y="347716"/>
                </a:lnTo>
                <a:lnTo>
                  <a:pt x="516636" y="322579"/>
                </a:lnTo>
                <a:lnTo>
                  <a:pt x="516636" y="64515"/>
                </a:lnTo>
                <a:lnTo>
                  <a:pt x="511573" y="39379"/>
                </a:lnTo>
                <a:lnTo>
                  <a:pt x="497760" y="18875"/>
                </a:lnTo>
                <a:lnTo>
                  <a:pt x="477256" y="5062"/>
                </a:lnTo>
                <a:lnTo>
                  <a:pt x="452120" y="0"/>
                </a:lnTo>
                <a:close/>
              </a:path>
            </a:pathLst>
          </a:custGeom>
          <a:solidFill>
            <a:srgbClr val="F9F9F9"/>
          </a:solidFill>
        </p:spPr>
        <p:txBody>
          <a:bodyPr wrap="square" lIns="0" tIns="0" rIns="0" bIns="0" rtlCol="0"/>
          <a:lstStyle/>
          <a:p/>
        </p:txBody>
      </p:sp>
      <p:sp>
        <p:nvSpPr>
          <p:cNvPr id="17" name="object 17"/>
          <p:cNvSpPr txBox="1"/>
          <p:nvPr/>
        </p:nvSpPr>
        <p:spPr>
          <a:xfrm>
            <a:off x="2375661" y="5196204"/>
            <a:ext cx="178435" cy="379095"/>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支</a:t>
            </a:r>
            <a:endParaRPr sz="1200">
              <a:latin typeface="微软雅黑"/>
              <a:cs typeface="微软雅黑"/>
            </a:endParaRPr>
          </a:p>
          <a:p>
            <a:pPr marL="12700">
              <a:lnSpc>
                <a:spcPct val="100000"/>
              </a:lnSpc>
            </a:pPr>
            <a:r>
              <a:rPr dirty="0" sz="1200">
                <a:solidFill>
                  <a:srgbClr val="4F5560"/>
                </a:solidFill>
                <a:latin typeface="微软雅黑"/>
                <a:cs typeface="微软雅黑"/>
              </a:rPr>
              <a:t>付</a:t>
            </a:r>
            <a:endParaRPr sz="1200">
              <a:latin typeface="微软雅黑"/>
              <a:cs typeface="微软雅黑"/>
            </a:endParaRPr>
          </a:p>
        </p:txBody>
      </p:sp>
      <p:sp>
        <p:nvSpPr>
          <p:cNvPr id="18" name="object 18"/>
          <p:cNvSpPr/>
          <p:nvPr/>
        </p:nvSpPr>
        <p:spPr>
          <a:xfrm>
            <a:off x="2793492" y="5190744"/>
            <a:ext cx="516890" cy="387350"/>
          </a:xfrm>
          <a:custGeom>
            <a:avLst/>
            <a:gdLst/>
            <a:ahLst/>
            <a:cxnLst/>
            <a:rect l="l" t="t" r="r" b="b"/>
            <a:pathLst>
              <a:path w="516889" h="387350">
                <a:moveTo>
                  <a:pt x="452119" y="0"/>
                </a:moveTo>
                <a:lnTo>
                  <a:pt x="64515" y="0"/>
                </a:lnTo>
                <a:lnTo>
                  <a:pt x="39379" y="5062"/>
                </a:lnTo>
                <a:lnTo>
                  <a:pt x="18875" y="18875"/>
                </a:lnTo>
                <a:lnTo>
                  <a:pt x="5062" y="39379"/>
                </a:lnTo>
                <a:lnTo>
                  <a:pt x="0" y="64515"/>
                </a:lnTo>
                <a:lnTo>
                  <a:pt x="0" y="322579"/>
                </a:lnTo>
                <a:lnTo>
                  <a:pt x="5062" y="347716"/>
                </a:lnTo>
                <a:lnTo>
                  <a:pt x="18875" y="368220"/>
                </a:lnTo>
                <a:lnTo>
                  <a:pt x="39379" y="382033"/>
                </a:lnTo>
                <a:lnTo>
                  <a:pt x="64515" y="387095"/>
                </a:lnTo>
                <a:lnTo>
                  <a:pt x="452119" y="387095"/>
                </a:lnTo>
                <a:lnTo>
                  <a:pt x="477256" y="382033"/>
                </a:lnTo>
                <a:lnTo>
                  <a:pt x="497760" y="368220"/>
                </a:lnTo>
                <a:lnTo>
                  <a:pt x="511573" y="347716"/>
                </a:lnTo>
                <a:lnTo>
                  <a:pt x="516635" y="322579"/>
                </a:lnTo>
                <a:lnTo>
                  <a:pt x="516635" y="64515"/>
                </a:lnTo>
                <a:lnTo>
                  <a:pt x="511573" y="39379"/>
                </a:lnTo>
                <a:lnTo>
                  <a:pt x="497760" y="18875"/>
                </a:lnTo>
                <a:lnTo>
                  <a:pt x="477256" y="5062"/>
                </a:lnTo>
                <a:lnTo>
                  <a:pt x="452119" y="0"/>
                </a:lnTo>
                <a:close/>
              </a:path>
            </a:pathLst>
          </a:custGeom>
          <a:solidFill>
            <a:srgbClr val="F9F9F9"/>
          </a:solidFill>
        </p:spPr>
        <p:txBody>
          <a:bodyPr wrap="square" lIns="0" tIns="0" rIns="0" bIns="0" rtlCol="0"/>
          <a:lstStyle/>
          <a:p/>
        </p:txBody>
      </p:sp>
      <p:sp>
        <p:nvSpPr>
          <p:cNvPr id="19" name="object 19"/>
          <p:cNvSpPr txBox="1"/>
          <p:nvPr/>
        </p:nvSpPr>
        <p:spPr>
          <a:xfrm>
            <a:off x="2963036" y="5196204"/>
            <a:ext cx="178435" cy="379095"/>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储</a:t>
            </a:r>
            <a:endParaRPr sz="1200">
              <a:latin typeface="微软雅黑"/>
              <a:cs typeface="微软雅黑"/>
            </a:endParaRPr>
          </a:p>
          <a:p>
            <a:pPr marL="12700">
              <a:lnSpc>
                <a:spcPct val="100000"/>
              </a:lnSpc>
            </a:pPr>
            <a:r>
              <a:rPr dirty="0" sz="1200">
                <a:solidFill>
                  <a:srgbClr val="4F5560"/>
                </a:solidFill>
                <a:latin typeface="微软雅黑"/>
                <a:cs typeface="微软雅黑"/>
              </a:rPr>
              <a:t>值</a:t>
            </a:r>
            <a:endParaRPr sz="1200">
              <a:latin typeface="微软雅黑"/>
              <a:cs typeface="微软雅黑"/>
            </a:endParaRPr>
          </a:p>
        </p:txBody>
      </p:sp>
      <p:sp>
        <p:nvSpPr>
          <p:cNvPr id="20" name="object 20"/>
          <p:cNvSpPr/>
          <p:nvPr/>
        </p:nvSpPr>
        <p:spPr>
          <a:xfrm>
            <a:off x="3380232" y="5190744"/>
            <a:ext cx="516890" cy="387350"/>
          </a:xfrm>
          <a:custGeom>
            <a:avLst/>
            <a:gdLst/>
            <a:ahLst/>
            <a:cxnLst/>
            <a:rect l="l" t="t" r="r" b="b"/>
            <a:pathLst>
              <a:path w="516889" h="387350">
                <a:moveTo>
                  <a:pt x="452119" y="0"/>
                </a:moveTo>
                <a:lnTo>
                  <a:pt x="64515" y="0"/>
                </a:lnTo>
                <a:lnTo>
                  <a:pt x="39379" y="5062"/>
                </a:lnTo>
                <a:lnTo>
                  <a:pt x="18875" y="18875"/>
                </a:lnTo>
                <a:lnTo>
                  <a:pt x="5062" y="39379"/>
                </a:lnTo>
                <a:lnTo>
                  <a:pt x="0" y="64515"/>
                </a:lnTo>
                <a:lnTo>
                  <a:pt x="0" y="322579"/>
                </a:lnTo>
                <a:lnTo>
                  <a:pt x="5062" y="347716"/>
                </a:lnTo>
                <a:lnTo>
                  <a:pt x="18875" y="368220"/>
                </a:lnTo>
                <a:lnTo>
                  <a:pt x="39379" y="382033"/>
                </a:lnTo>
                <a:lnTo>
                  <a:pt x="64515" y="387095"/>
                </a:lnTo>
                <a:lnTo>
                  <a:pt x="452119" y="387095"/>
                </a:lnTo>
                <a:lnTo>
                  <a:pt x="477256" y="382033"/>
                </a:lnTo>
                <a:lnTo>
                  <a:pt x="497760" y="368220"/>
                </a:lnTo>
                <a:lnTo>
                  <a:pt x="511573" y="347716"/>
                </a:lnTo>
                <a:lnTo>
                  <a:pt x="516635" y="322579"/>
                </a:lnTo>
                <a:lnTo>
                  <a:pt x="516635" y="64515"/>
                </a:lnTo>
                <a:lnTo>
                  <a:pt x="511573" y="39379"/>
                </a:lnTo>
                <a:lnTo>
                  <a:pt x="497760" y="18875"/>
                </a:lnTo>
                <a:lnTo>
                  <a:pt x="477256" y="5062"/>
                </a:lnTo>
                <a:lnTo>
                  <a:pt x="452119" y="0"/>
                </a:lnTo>
                <a:close/>
              </a:path>
            </a:pathLst>
          </a:custGeom>
          <a:solidFill>
            <a:srgbClr val="F9F9F9"/>
          </a:solidFill>
        </p:spPr>
        <p:txBody>
          <a:bodyPr wrap="square" lIns="0" tIns="0" rIns="0" bIns="0" rtlCol="0"/>
          <a:lstStyle/>
          <a:p/>
        </p:txBody>
      </p:sp>
      <p:sp>
        <p:nvSpPr>
          <p:cNvPr id="21" name="object 21"/>
          <p:cNvSpPr txBox="1"/>
          <p:nvPr/>
        </p:nvSpPr>
        <p:spPr>
          <a:xfrm>
            <a:off x="3550158" y="5196204"/>
            <a:ext cx="178435" cy="379095"/>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理</a:t>
            </a:r>
            <a:endParaRPr sz="1200">
              <a:latin typeface="微软雅黑"/>
              <a:cs typeface="微软雅黑"/>
            </a:endParaRPr>
          </a:p>
          <a:p>
            <a:pPr marL="12700">
              <a:lnSpc>
                <a:spcPct val="100000"/>
              </a:lnSpc>
            </a:pPr>
            <a:r>
              <a:rPr dirty="0" sz="1200">
                <a:solidFill>
                  <a:srgbClr val="4F5560"/>
                </a:solidFill>
                <a:latin typeface="微软雅黑"/>
                <a:cs typeface="微软雅黑"/>
              </a:rPr>
              <a:t>财</a:t>
            </a:r>
            <a:endParaRPr sz="1200">
              <a:latin typeface="微软雅黑"/>
              <a:cs typeface="微软雅黑"/>
            </a:endParaRPr>
          </a:p>
        </p:txBody>
      </p:sp>
      <p:sp>
        <p:nvSpPr>
          <p:cNvPr id="22" name="object 22"/>
          <p:cNvSpPr/>
          <p:nvPr/>
        </p:nvSpPr>
        <p:spPr>
          <a:xfrm>
            <a:off x="3966971" y="5190744"/>
            <a:ext cx="516890" cy="387350"/>
          </a:xfrm>
          <a:custGeom>
            <a:avLst/>
            <a:gdLst/>
            <a:ahLst/>
            <a:cxnLst/>
            <a:rect l="l" t="t" r="r" b="b"/>
            <a:pathLst>
              <a:path w="516889" h="387350">
                <a:moveTo>
                  <a:pt x="452119" y="0"/>
                </a:moveTo>
                <a:lnTo>
                  <a:pt x="64515" y="0"/>
                </a:lnTo>
                <a:lnTo>
                  <a:pt x="39379" y="5062"/>
                </a:lnTo>
                <a:lnTo>
                  <a:pt x="18875" y="18875"/>
                </a:lnTo>
                <a:lnTo>
                  <a:pt x="5062" y="39379"/>
                </a:lnTo>
                <a:lnTo>
                  <a:pt x="0" y="64515"/>
                </a:lnTo>
                <a:lnTo>
                  <a:pt x="0" y="322579"/>
                </a:lnTo>
                <a:lnTo>
                  <a:pt x="5062" y="347716"/>
                </a:lnTo>
                <a:lnTo>
                  <a:pt x="18875" y="368220"/>
                </a:lnTo>
                <a:lnTo>
                  <a:pt x="39379" y="382033"/>
                </a:lnTo>
                <a:lnTo>
                  <a:pt x="64515" y="387095"/>
                </a:lnTo>
                <a:lnTo>
                  <a:pt x="452119" y="387095"/>
                </a:lnTo>
                <a:lnTo>
                  <a:pt x="477256" y="382033"/>
                </a:lnTo>
                <a:lnTo>
                  <a:pt x="497760" y="368220"/>
                </a:lnTo>
                <a:lnTo>
                  <a:pt x="511573" y="347716"/>
                </a:lnTo>
                <a:lnTo>
                  <a:pt x="516636" y="322579"/>
                </a:lnTo>
                <a:lnTo>
                  <a:pt x="516636" y="64515"/>
                </a:lnTo>
                <a:lnTo>
                  <a:pt x="511573" y="39379"/>
                </a:lnTo>
                <a:lnTo>
                  <a:pt x="497760" y="18875"/>
                </a:lnTo>
                <a:lnTo>
                  <a:pt x="477256" y="5062"/>
                </a:lnTo>
                <a:lnTo>
                  <a:pt x="452119" y="0"/>
                </a:lnTo>
                <a:close/>
              </a:path>
            </a:pathLst>
          </a:custGeom>
          <a:solidFill>
            <a:srgbClr val="F9F9F9"/>
          </a:solidFill>
        </p:spPr>
        <p:txBody>
          <a:bodyPr wrap="square" lIns="0" tIns="0" rIns="0" bIns="0" rtlCol="0"/>
          <a:lstStyle/>
          <a:p/>
        </p:txBody>
      </p:sp>
      <p:sp>
        <p:nvSpPr>
          <p:cNvPr id="23" name="object 23"/>
          <p:cNvSpPr txBox="1"/>
          <p:nvPr/>
        </p:nvSpPr>
        <p:spPr>
          <a:xfrm>
            <a:off x="4137405" y="5196204"/>
            <a:ext cx="178435" cy="379095"/>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信</a:t>
            </a:r>
            <a:endParaRPr sz="1200">
              <a:latin typeface="微软雅黑"/>
              <a:cs typeface="微软雅黑"/>
            </a:endParaRPr>
          </a:p>
          <a:p>
            <a:pPr marL="12700">
              <a:lnSpc>
                <a:spcPct val="100000"/>
              </a:lnSpc>
            </a:pPr>
            <a:r>
              <a:rPr dirty="0" sz="1200">
                <a:solidFill>
                  <a:srgbClr val="4F5560"/>
                </a:solidFill>
                <a:latin typeface="微软雅黑"/>
                <a:cs typeface="微软雅黑"/>
              </a:rPr>
              <a:t>贷</a:t>
            </a:r>
            <a:endParaRPr sz="1200">
              <a:latin typeface="微软雅黑"/>
              <a:cs typeface="微软雅黑"/>
            </a:endParaRPr>
          </a:p>
        </p:txBody>
      </p:sp>
      <p:sp>
        <p:nvSpPr>
          <p:cNvPr id="24" name="object 24"/>
          <p:cNvSpPr/>
          <p:nvPr/>
        </p:nvSpPr>
        <p:spPr>
          <a:xfrm>
            <a:off x="6129528" y="5190744"/>
            <a:ext cx="688975" cy="387350"/>
          </a:xfrm>
          <a:custGeom>
            <a:avLst/>
            <a:gdLst/>
            <a:ahLst/>
            <a:cxnLst/>
            <a:rect l="l" t="t" r="r" b="b"/>
            <a:pathLst>
              <a:path w="688975" h="387350">
                <a:moveTo>
                  <a:pt x="624331" y="0"/>
                </a:moveTo>
                <a:lnTo>
                  <a:pt x="64516" y="0"/>
                </a:lnTo>
                <a:lnTo>
                  <a:pt x="39379" y="5062"/>
                </a:lnTo>
                <a:lnTo>
                  <a:pt x="18875" y="18875"/>
                </a:lnTo>
                <a:lnTo>
                  <a:pt x="5062" y="39379"/>
                </a:lnTo>
                <a:lnTo>
                  <a:pt x="0" y="64515"/>
                </a:lnTo>
                <a:lnTo>
                  <a:pt x="0" y="322579"/>
                </a:lnTo>
                <a:lnTo>
                  <a:pt x="5062" y="347716"/>
                </a:lnTo>
                <a:lnTo>
                  <a:pt x="18875" y="368220"/>
                </a:lnTo>
                <a:lnTo>
                  <a:pt x="39379" y="382033"/>
                </a:lnTo>
                <a:lnTo>
                  <a:pt x="64516" y="387095"/>
                </a:lnTo>
                <a:lnTo>
                  <a:pt x="624331" y="387095"/>
                </a:lnTo>
                <a:lnTo>
                  <a:pt x="649468" y="382033"/>
                </a:lnTo>
                <a:lnTo>
                  <a:pt x="669972" y="368220"/>
                </a:lnTo>
                <a:lnTo>
                  <a:pt x="683785" y="347716"/>
                </a:lnTo>
                <a:lnTo>
                  <a:pt x="688848" y="322579"/>
                </a:lnTo>
                <a:lnTo>
                  <a:pt x="688848" y="64515"/>
                </a:lnTo>
                <a:lnTo>
                  <a:pt x="683785" y="39379"/>
                </a:lnTo>
                <a:lnTo>
                  <a:pt x="669972" y="18875"/>
                </a:lnTo>
                <a:lnTo>
                  <a:pt x="649468" y="5062"/>
                </a:lnTo>
                <a:lnTo>
                  <a:pt x="624331" y="0"/>
                </a:lnTo>
                <a:close/>
              </a:path>
            </a:pathLst>
          </a:custGeom>
          <a:solidFill>
            <a:srgbClr val="F9F9F9"/>
          </a:solidFill>
        </p:spPr>
        <p:txBody>
          <a:bodyPr wrap="square" lIns="0" tIns="0" rIns="0" bIns="0" rtlCol="0"/>
          <a:lstStyle/>
          <a:p/>
        </p:txBody>
      </p:sp>
      <p:sp>
        <p:nvSpPr>
          <p:cNvPr id="25" name="object 25"/>
          <p:cNvSpPr/>
          <p:nvPr/>
        </p:nvSpPr>
        <p:spPr>
          <a:xfrm>
            <a:off x="7278623" y="5190744"/>
            <a:ext cx="688975" cy="387350"/>
          </a:xfrm>
          <a:custGeom>
            <a:avLst/>
            <a:gdLst/>
            <a:ahLst/>
            <a:cxnLst/>
            <a:rect l="l" t="t" r="r" b="b"/>
            <a:pathLst>
              <a:path w="688975" h="387350">
                <a:moveTo>
                  <a:pt x="624331" y="0"/>
                </a:moveTo>
                <a:lnTo>
                  <a:pt x="64516" y="0"/>
                </a:lnTo>
                <a:lnTo>
                  <a:pt x="39379" y="5062"/>
                </a:lnTo>
                <a:lnTo>
                  <a:pt x="18875" y="18875"/>
                </a:lnTo>
                <a:lnTo>
                  <a:pt x="5062" y="39379"/>
                </a:lnTo>
                <a:lnTo>
                  <a:pt x="0" y="64515"/>
                </a:lnTo>
                <a:lnTo>
                  <a:pt x="0" y="322579"/>
                </a:lnTo>
                <a:lnTo>
                  <a:pt x="5062" y="347716"/>
                </a:lnTo>
                <a:lnTo>
                  <a:pt x="18875" y="368220"/>
                </a:lnTo>
                <a:lnTo>
                  <a:pt x="39379" y="382033"/>
                </a:lnTo>
                <a:lnTo>
                  <a:pt x="64516" y="387095"/>
                </a:lnTo>
                <a:lnTo>
                  <a:pt x="624331" y="387095"/>
                </a:lnTo>
                <a:lnTo>
                  <a:pt x="649468" y="382033"/>
                </a:lnTo>
                <a:lnTo>
                  <a:pt x="669972" y="368220"/>
                </a:lnTo>
                <a:lnTo>
                  <a:pt x="683785" y="347716"/>
                </a:lnTo>
                <a:lnTo>
                  <a:pt x="688848" y="322579"/>
                </a:lnTo>
                <a:lnTo>
                  <a:pt x="688848" y="64515"/>
                </a:lnTo>
                <a:lnTo>
                  <a:pt x="683785" y="39379"/>
                </a:lnTo>
                <a:lnTo>
                  <a:pt x="669972" y="18875"/>
                </a:lnTo>
                <a:lnTo>
                  <a:pt x="649468" y="5062"/>
                </a:lnTo>
                <a:lnTo>
                  <a:pt x="624331" y="0"/>
                </a:lnTo>
                <a:close/>
              </a:path>
            </a:pathLst>
          </a:custGeom>
          <a:solidFill>
            <a:srgbClr val="F9F9F9"/>
          </a:solidFill>
        </p:spPr>
        <p:txBody>
          <a:bodyPr wrap="square" lIns="0" tIns="0" rIns="0" bIns="0" rtlCol="0"/>
          <a:lstStyle/>
          <a:p/>
        </p:txBody>
      </p:sp>
      <p:sp>
        <p:nvSpPr>
          <p:cNvPr id="26" name="object 26"/>
          <p:cNvSpPr txBox="1"/>
          <p:nvPr/>
        </p:nvSpPr>
        <p:spPr>
          <a:xfrm>
            <a:off x="6308852" y="5288026"/>
            <a:ext cx="1480185" cy="195580"/>
          </a:xfrm>
          <a:prstGeom prst="rect">
            <a:avLst/>
          </a:prstGeom>
        </p:spPr>
        <p:txBody>
          <a:bodyPr wrap="square" lIns="0" tIns="0" rIns="0" bIns="0" rtlCol="0" vert="horz">
            <a:spAutoFit/>
          </a:bodyPr>
          <a:lstStyle/>
          <a:p>
            <a:pPr marL="12700">
              <a:lnSpc>
                <a:spcPct val="100000"/>
              </a:lnSpc>
              <a:tabLst>
                <a:tab pos="1162050" algn="l"/>
              </a:tabLst>
            </a:pPr>
            <a:r>
              <a:rPr dirty="0" sz="1200">
                <a:solidFill>
                  <a:srgbClr val="4F5560"/>
                </a:solidFill>
                <a:latin typeface="微软雅黑"/>
                <a:cs typeface="微软雅黑"/>
              </a:rPr>
              <a:t>权益	流量</a:t>
            </a:r>
            <a:endParaRPr sz="1200">
              <a:latin typeface="微软雅黑"/>
              <a:cs typeface="微软雅黑"/>
            </a:endParaRPr>
          </a:p>
        </p:txBody>
      </p:sp>
      <p:sp>
        <p:nvSpPr>
          <p:cNvPr id="27" name="object 27"/>
          <p:cNvSpPr/>
          <p:nvPr/>
        </p:nvSpPr>
        <p:spPr>
          <a:xfrm>
            <a:off x="1607819" y="3870959"/>
            <a:ext cx="6854190" cy="0"/>
          </a:xfrm>
          <a:custGeom>
            <a:avLst/>
            <a:gdLst/>
            <a:ahLst/>
            <a:cxnLst/>
            <a:rect l="l" t="t" r="r" b="b"/>
            <a:pathLst>
              <a:path w="6854190" h="0">
                <a:moveTo>
                  <a:pt x="0" y="0"/>
                </a:moveTo>
                <a:lnTo>
                  <a:pt x="6853808" y="0"/>
                </a:lnTo>
              </a:path>
            </a:pathLst>
          </a:custGeom>
          <a:ln w="6096">
            <a:solidFill>
              <a:srgbClr val="BAC3D1"/>
            </a:solidFill>
          </a:ln>
        </p:spPr>
        <p:txBody>
          <a:bodyPr wrap="square" lIns="0" tIns="0" rIns="0" bIns="0" rtlCol="0"/>
          <a:lstStyle/>
          <a:p/>
        </p:txBody>
      </p:sp>
      <p:sp>
        <p:nvSpPr>
          <p:cNvPr id="28" name="object 28"/>
          <p:cNvSpPr/>
          <p:nvPr/>
        </p:nvSpPr>
        <p:spPr>
          <a:xfrm>
            <a:off x="4604003" y="3727703"/>
            <a:ext cx="864235" cy="325120"/>
          </a:xfrm>
          <a:custGeom>
            <a:avLst/>
            <a:gdLst/>
            <a:ahLst/>
            <a:cxnLst/>
            <a:rect l="l" t="t" r="r" b="b"/>
            <a:pathLst>
              <a:path w="864235" h="325120">
                <a:moveTo>
                  <a:pt x="810006"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810006" y="324612"/>
                </a:lnTo>
                <a:lnTo>
                  <a:pt x="831050" y="320355"/>
                </a:lnTo>
                <a:lnTo>
                  <a:pt x="848248" y="308752"/>
                </a:lnTo>
                <a:lnTo>
                  <a:pt x="859851" y="291554"/>
                </a:lnTo>
                <a:lnTo>
                  <a:pt x="864108" y="270510"/>
                </a:lnTo>
                <a:lnTo>
                  <a:pt x="864108" y="54102"/>
                </a:lnTo>
                <a:lnTo>
                  <a:pt x="859851" y="33057"/>
                </a:lnTo>
                <a:lnTo>
                  <a:pt x="848248" y="15859"/>
                </a:lnTo>
                <a:lnTo>
                  <a:pt x="831050" y="4256"/>
                </a:lnTo>
                <a:lnTo>
                  <a:pt x="810006" y="0"/>
                </a:lnTo>
                <a:close/>
              </a:path>
            </a:pathLst>
          </a:custGeom>
          <a:solidFill>
            <a:srgbClr val="F9F9F9"/>
          </a:solidFill>
        </p:spPr>
        <p:txBody>
          <a:bodyPr wrap="square" lIns="0" tIns="0" rIns="0" bIns="0" rtlCol="0"/>
          <a:lstStyle/>
          <a:p/>
        </p:txBody>
      </p:sp>
      <p:sp>
        <p:nvSpPr>
          <p:cNvPr id="29" name="object 29"/>
          <p:cNvSpPr/>
          <p:nvPr/>
        </p:nvSpPr>
        <p:spPr>
          <a:xfrm>
            <a:off x="4604003" y="3727703"/>
            <a:ext cx="864235" cy="325120"/>
          </a:xfrm>
          <a:custGeom>
            <a:avLst/>
            <a:gdLst/>
            <a:ahLst/>
            <a:cxnLst/>
            <a:rect l="l" t="t" r="r" b="b"/>
            <a:pathLst>
              <a:path w="864235" h="325120">
                <a:moveTo>
                  <a:pt x="0" y="54102"/>
                </a:moveTo>
                <a:lnTo>
                  <a:pt x="4256" y="33057"/>
                </a:lnTo>
                <a:lnTo>
                  <a:pt x="15859" y="15859"/>
                </a:lnTo>
                <a:lnTo>
                  <a:pt x="33057" y="4256"/>
                </a:lnTo>
                <a:lnTo>
                  <a:pt x="54101" y="0"/>
                </a:lnTo>
                <a:lnTo>
                  <a:pt x="810006" y="0"/>
                </a:lnTo>
                <a:lnTo>
                  <a:pt x="831050" y="4256"/>
                </a:lnTo>
                <a:lnTo>
                  <a:pt x="848248" y="15859"/>
                </a:lnTo>
                <a:lnTo>
                  <a:pt x="859851" y="33057"/>
                </a:lnTo>
                <a:lnTo>
                  <a:pt x="864108" y="54102"/>
                </a:lnTo>
                <a:lnTo>
                  <a:pt x="864108" y="270510"/>
                </a:lnTo>
                <a:lnTo>
                  <a:pt x="859851" y="291554"/>
                </a:lnTo>
                <a:lnTo>
                  <a:pt x="848248" y="308752"/>
                </a:lnTo>
                <a:lnTo>
                  <a:pt x="831050" y="320355"/>
                </a:lnTo>
                <a:lnTo>
                  <a:pt x="810006" y="324612"/>
                </a:lnTo>
                <a:lnTo>
                  <a:pt x="54101" y="324612"/>
                </a:lnTo>
                <a:lnTo>
                  <a:pt x="33057" y="320355"/>
                </a:lnTo>
                <a:lnTo>
                  <a:pt x="15859" y="308752"/>
                </a:lnTo>
                <a:lnTo>
                  <a:pt x="4256" y="291554"/>
                </a:lnTo>
                <a:lnTo>
                  <a:pt x="0" y="270510"/>
                </a:lnTo>
                <a:lnTo>
                  <a:pt x="0" y="54102"/>
                </a:lnTo>
                <a:close/>
              </a:path>
            </a:pathLst>
          </a:custGeom>
          <a:ln w="12192">
            <a:solidFill>
              <a:srgbClr val="BAC3D1"/>
            </a:solidFill>
          </a:ln>
        </p:spPr>
        <p:txBody>
          <a:bodyPr wrap="square" lIns="0" tIns="0" rIns="0" bIns="0" rtlCol="0"/>
          <a:lstStyle/>
          <a:p/>
        </p:txBody>
      </p:sp>
      <p:sp>
        <p:nvSpPr>
          <p:cNvPr id="30" name="object 30"/>
          <p:cNvSpPr txBox="1"/>
          <p:nvPr/>
        </p:nvSpPr>
        <p:spPr>
          <a:xfrm>
            <a:off x="4706239" y="3809492"/>
            <a:ext cx="657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数据化运营</a:t>
            </a:r>
            <a:endParaRPr sz="1000">
              <a:latin typeface="微软雅黑"/>
              <a:cs typeface="微软雅黑"/>
            </a:endParaRPr>
          </a:p>
        </p:txBody>
      </p:sp>
      <p:sp>
        <p:nvSpPr>
          <p:cNvPr id="31" name="object 31"/>
          <p:cNvSpPr/>
          <p:nvPr/>
        </p:nvSpPr>
        <p:spPr>
          <a:xfrm>
            <a:off x="1607819" y="5783579"/>
            <a:ext cx="6854190" cy="0"/>
          </a:xfrm>
          <a:custGeom>
            <a:avLst/>
            <a:gdLst/>
            <a:ahLst/>
            <a:cxnLst/>
            <a:rect l="l" t="t" r="r" b="b"/>
            <a:pathLst>
              <a:path w="6854190" h="0">
                <a:moveTo>
                  <a:pt x="0" y="0"/>
                </a:moveTo>
                <a:lnTo>
                  <a:pt x="6853808" y="0"/>
                </a:lnTo>
              </a:path>
            </a:pathLst>
          </a:custGeom>
          <a:ln w="6096">
            <a:solidFill>
              <a:srgbClr val="BAC3D1"/>
            </a:solidFill>
          </a:ln>
        </p:spPr>
        <p:txBody>
          <a:bodyPr wrap="square" lIns="0" tIns="0" rIns="0" bIns="0" rtlCol="0"/>
          <a:lstStyle/>
          <a:p/>
        </p:txBody>
      </p:sp>
      <p:sp>
        <p:nvSpPr>
          <p:cNvPr id="32" name="object 32"/>
          <p:cNvSpPr/>
          <p:nvPr/>
        </p:nvSpPr>
        <p:spPr>
          <a:xfrm>
            <a:off x="2985516" y="5670803"/>
            <a:ext cx="186055" cy="224154"/>
          </a:xfrm>
          <a:custGeom>
            <a:avLst/>
            <a:gdLst/>
            <a:ahLst/>
            <a:cxnLst/>
            <a:rect l="l" t="t" r="r" b="b"/>
            <a:pathLst>
              <a:path w="186055" h="224154">
                <a:moveTo>
                  <a:pt x="139445" y="92964"/>
                </a:moveTo>
                <a:lnTo>
                  <a:pt x="46481" y="92964"/>
                </a:lnTo>
                <a:lnTo>
                  <a:pt x="46481" y="224028"/>
                </a:lnTo>
                <a:lnTo>
                  <a:pt x="139445" y="224028"/>
                </a:lnTo>
                <a:lnTo>
                  <a:pt x="139445" y="92964"/>
                </a:lnTo>
                <a:close/>
              </a:path>
              <a:path w="186055" h="224154">
                <a:moveTo>
                  <a:pt x="92963" y="0"/>
                </a:moveTo>
                <a:lnTo>
                  <a:pt x="0" y="92964"/>
                </a:lnTo>
                <a:lnTo>
                  <a:pt x="185927" y="92964"/>
                </a:lnTo>
                <a:lnTo>
                  <a:pt x="92963" y="0"/>
                </a:lnTo>
                <a:close/>
              </a:path>
            </a:pathLst>
          </a:custGeom>
          <a:solidFill>
            <a:srgbClr val="BAC3D1"/>
          </a:solidFill>
        </p:spPr>
        <p:txBody>
          <a:bodyPr wrap="square" lIns="0" tIns="0" rIns="0" bIns="0" rtlCol="0"/>
          <a:lstStyle/>
          <a:p/>
        </p:txBody>
      </p:sp>
      <p:sp>
        <p:nvSpPr>
          <p:cNvPr id="33" name="object 33"/>
          <p:cNvSpPr/>
          <p:nvPr/>
        </p:nvSpPr>
        <p:spPr>
          <a:xfrm>
            <a:off x="6949440" y="5670803"/>
            <a:ext cx="186055" cy="224154"/>
          </a:xfrm>
          <a:custGeom>
            <a:avLst/>
            <a:gdLst/>
            <a:ahLst/>
            <a:cxnLst/>
            <a:rect l="l" t="t" r="r" b="b"/>
            <a:pathLst>
              <a:path w="186054" h="224154">
                <a:moveTo>
                  <a:pt x="139445" y="92964"/>
                </a:moveTo>
                <a:lnTo>
                  <a:pt x="46481" y="92964"/>
                </a:lnTo>
                <a:lnTo>
                  <a:pt x="46481" y="224028"/>
                </a:lnTo>
                <a:lnTo>
                  <a:pt x="139445" y="224028"/>
                </a:lnTo>
                <a:lnTo>
                  <a:pt x="139445" y="92964"/>
                </a:lnTo>
                <a:close/>
              </a:path>
              <a:path w="186054" h="224154">
                <a:moveTo>
                  <a:pt x="92963" y="0"/>
                </a:moveTo>
                <a:lnTo>
                  <a:pt x="0" y="92964"/>
                </a:lnTo>
                <a:lnTo>
                  <a:pt x="185927" y="92964"/>
                </a:lnTo>
                <a:lnTo>
                  <a:pt x="92963" y="0"/>
                </a:lnTo>
                <a:close/>
              </a:path>
            </a:pathLst>
          </a:custGeom>
          <a:solidFill>
            <a:srgbClr val="BAC3D1"/>
          </a:solidFill>
        </p:spPr>
        <p:txBody>
          <a:bodyPr wrap="square" lIns="0" tIns="0" rIns="0" bIns="0" rtlCol="0"/>
          <a:lstStyle/>
          <a:p/>
        </p:txBody>
      </p:sp>
      <p:sp>
        <p:nvSpPr>
          <p:cNvPr id="34" name="object 34"/>
          <p:cNvSpPr/>
          <p:nvPr/>
        </p:nvSpPr>
        <p:spPr>
          <a:xfrm>
            <a:off x="4604003" y="5640323"/>
            <a:ext cx="864235" cy="323215"/>
          </a:xfrm>
          <a:custGeom>
            <a:avLst/>
            <a:gdLst/>
            <a:ahLst/>
            <a:cxnLst/>
            <a:rect l="l" t="t" r="r" b="b"/>
            <a:pathLst>
              <a:path w="864235" h="323214">
                <a:moveTo>
                  <a:pt x="810260" y="0"/>
                </a:moveTo>
                <a:lnTo>
                  <a:pt x="53848" y="0"/>
                </a:lnTo>
                <a:lnTo>
                  <a:pt x="32896" y="4231"/>
                </a:lnTo>
                <a:lnTo>
                  <a:pt x="15779" y="15770"/>
                </a:lnTo>
                <a:lnTo>
                  <a:pt x="4234" y="32886"/>
                </a:lnTo>
                <a:lnTo>
                  <a:pt x="0" y="53847"/>
                </a:lnTo>
                <a:lnTo>
                  <a:pt x="0" y="269239"/>
                </a:lnTo>
                <a:lnTo>
                  <a:pt x="4234" y="290201"/>
                </a:lnTo>
                <a:lnTo>
                  <a:pt x="15779" y="307317"/>
                </a:lnTo>
                <a:lnTo>
                  <a:pt x="32896" y="318856"/>
                </a:lnTo>
                <a:lnTo>
                  <a:pt x="53848" y="323088"/>
                </a:lnTo>
                <a:lnTo>
                  <a:pt x="810260" y="323088"/>
                </a:lnTo>
                <a:lnTo>
                  <a:pt x="831211" y="318856"/>
                </a:lnTo>
                <a:lnTo>
                  <a:pt x="848328" y="307317"/>
                </a:lnTo>
                <a:lnTo>
                  <a:pt x="859873" y="290201"/>
                </a:lnTo>
                <a:lnTo>
                  <a:pt x="864108" y="269239"/>
                </a:lnTo>
                <a:lnTo>
                  <a:pt x="864108" y="53847"/>
                </a:lnTo>
                <a:lnTo>
                  <a:pt x="859873" y="32886"/>
                </a:lnTo>
                <a:lnTo>
                  <a:pt x="848328" y="15770"/>
                </a:lnTo>
                <a:lnTo>
                  <a:pt x="831211" y="4231"/>
                </a:lnTo>
                <a:lnTo>
                  <a:pt x="810260" y="0"/>
                </a:lnTo>
                <a:close/>
              </a:path>
            </a:pathLst>
          </a:custGeom>
          <a:solidFill>
            <a:srgbClr val="F9F9F9"/>
          </a:solidFill>
        </p:spPr>
        <p:txBody>
          <a:bodyPr wrap="square" lIns="0" tIns="0" rIns="0" bIns="0" rtlCol="0"/>
          <a:lstStyle/>
          <a:p/>
        </p:txBody>
      </p:sp>
      <p:sp>
        <p:nvSpPr>
          <p:cNvPr id="35" name="object 35"/>
          <p:cNvSpPr/>
          <p:nvPr/>
        </p:nvSpPr>
        <p:spPr>
          <a:xfrm>
            <a:off x="4604003" y="5640323"/>
            <a:ext cx="864235" cy="323215"/>
          </a:xfrm>
          <a:custGeom>
            <a:avLst/>
            <a:gdLst/>
            <a:ahLst/>
            <a:cxnLst/>
            <a:rect l="l" t="t" r="r" b="b"/>
            <a:pathLst>
              <a:path w="864235" h="323214">
                <a:moveTo>
                  <a:pt x="0" y="53847"/>
                </a:moveTo>
                <a:lnTo>
                  <a:pt x="4234" y="32886"/>
                </a:lnTo>
                <a:lnTo>
                  <a:pt x="15779" y="15770"/>
                </a:lnTo>
                <a:lnTo>
                  <a:pt x="32896" y="4231"/>
                </a:lnTo>
                <a:lnTo>
                  <a:pt x="53848" y="0"/>
                </a:lnTo>
                <a:lnTo>
                  <a:pt x="810260" y="0"/>
                </a:lnTo>
                <a:lnTo>
                  <a:pt x="831211" y="4231"/>
                </a:lnTo>
                <a:lnTo>
                  <a:pt x="848328" y="15770"/>
                </a:lnTo>
                <a:lnTo>
                  <a:pt x="859873" y="32886"/>
                </a:lnTo>
                <a:lnTo>
                  <a:pt x="864108" y="53847"/>
                </a:lnTo>
                <a:lnTo>
                  <a:pt x="864108" y="269239"/>
                </a:lnTo>
                <a:lnTo>
                  <a:pt x="859873" y="290201"/>
                </a:lnTo>
                <a:lnTo>
                  <a:pt x="848328" y="307317"/>
                </a:lnTo>
                <a:lnTo>
                  <a:pt x="831211" y="318856"/>
                </a:lnTo>
                <a:lnTo>
                  <a:pt x="810260" y="323088"/>
                </a:lnTo>
                <a:lnTo>
                  <a:pt x="53848" y="323088"/>
                </a:lnTo>
                <a:lnTo>
                  <a:pt x="32896" y="318856"/>
                </a:lnTo>
                <a:lnTo>
                  <a:pt x="15779" y="307317"/>
                </a:lnTo>
                <a:lnTo>
                  <a:pt x="4234" y="290201"/>
                </a:lnTo>
                <a:lnTo>
                  <a:pt x="0" y="269239"/>
                </a:lnTo>
                <a:lnTo>
                  <a:pt x="0" y="53847"/>
                </a:lnTo>
                <a:close/>
              </a:path>
            </a:pathLst>
          </a:custGeom>
          <a:ln w="12192">
            <a:solidFill>
              <a:srgbClr val="BAC3D1"/>
            </a:solidFill>
          </a:ln>
        </p:spPr>
        <p:txBody>
          <a:bodyPr wrap="square" lIns="0" tIns="0" rIns="0" bIns="0" rtlCol="0"/>
          <a:lstStyle/>
          <a:p/>
        </p:txBody>
      </p:sp>
      <p:sp>
        <p:nvSpPr>
          <p:cNvPr id="36" name="object 36"/>
          <p:cNvSpPr txBox="1"/>
          <p:nvPr/>
        </p:nvSpPr>
        <p:spPr>
          <a:xfrm>
            <a:off x="4794630" y="5721502"/>
            <a:ext cx="481330" cy="165100"/>
          </a:xfrm>
          <a:prstGeom prst="rect">
            <a:avLst/>
          </a:prstGeom>
        </p:spPr>
        <p:txBody>
          <a:bodyPr wrap="square" lIns="0" tIns="0" rIns="0" bIns="0" rtlCol="0" vert="horz">
            <a:spAutoFit/>
          </a:bodyPr>
          <a:lstStyle/>
          <a:p>
            <a:pPr marL="12700">
              <a:lnSpc>
                <a:spcPct val="100000"/>
              </a:lnSpc>
            </a:pPr>
            <a:r>
              <a:rPr dirty="0" sz="1000" spc="-15">
                <a:solidFill>
                  <a:srgbClr val="4F5560"/>
                </a:solidFill>
                <a:latin typeface="Arial"/>
                <a:cs typeface="Arial"/>
              </a:rPr>
              <a:t>AP</a:t>
            </a:r>
            <a:r>
              <a:rPr dirty="0" sz="1000" spc="-10">
                <a:solidFill>
                  <a:srgbClr val="4F5560"/>
                </a:solidFill>
                <a:latin typeface="Arial"/>
                <a:cs typeface="Arial"/>
              </a:rPr>
              <a:t>I</a:t>
            </a:r>
            <a:r>
              <a:rPr dirty="0" sz="1000" spc="-10">
                <a:solidFill>
                  <a:srgbClr val="4F5560"/>
                </a:solidFill>
                <a:latin typeface="微软雅黑"/>
                <a:cs typeface="微软雅黑"/>
              </a:rPr>
              <a:t>对接</a:t>
            </a:r>
            <a:endParaRPr sz="1000">
              <a:latin typeface="微软雅黑"/>
              <a:cs typeface="微软雅黑"/>
            </a:endParaRPr>
          </a:p>
        </p:txBody>
      </p:sp>
      <p:sp>
        <p:nvSpPr>
          <p:cNvPr id="37" name="object 37"/>
          <p:cNvSpPr/>
          <p:nvPr/>
        </p:nvSpPr>
        <p:spPr>
          <a:xfrm>
            <a:off x="2985516" y="4878323"/>
            <a:ext cx="186055" cy="222885"/>
          </a:xfrm>
          <a:custGeom>
            <a:avLst/>
            <a:gdLst/>
            <a:ahLst/>
            <a:cxnLst/>
            <a:rect l="l" t="t" r="r" b="b"/>
            <a:pathLst>
              <a:path w="186055" h="222885">
                <a:moveTo>
                  <a:pt x="139445" y="92963"/>
                </a:moveTo>
                <a:lnTo>
                  <a:pt x="46481" y="92963"/>
                </a:lnTo>
                <a:lnTo>
                  <a:pt x="46481" y="222503"/>
                </a:lnTo>
                <a:lnTo>
                  <a:pt x="139445" y="222503"/>
                </a:lnTo>
                <a:lnTo>
                  <a:pt x="139445" y="92963"/>
                </a:lnTo>
                <a:close/>
              </a:path>
              <a:path w="186055" h="222885">
                <a:moveTo>
                  <a:pt x="92963" y="0"/>
                </a:moveTo>
                <a:lnTo>
                  <a:pt x="0" y="92963"/>
                </a:lnTo>
                <a:lnTo>
                  <a:pt x="185927" y="92963"/>
                </a:lnTo>
                <a:lnTo>
                  <a:pt x="92963" y="0"/>
                </a:lnTo>
                <a:close/>
              </a:path>
            </a:pathLst>
          </a:custGeom>
          <a:solidFill>
            <a:srgbClr val="BAC3D1"/>
          </a:solidFill>
        </p:spPr>
        <p:txBody>
          <a:bodyPr wrap="square" lIns="0" tIns="0" rIns="0" bIns="0" rtlCol="0"/>
          <a:lstStyle/>
          <a:p/>
        </p:txBody>
      </p:sp>
      <p:sp>
        <p:nvSpPr>
          <p:cNvPr id="38" name="object 38"/>
          <p:cNvSpPr/>
          <p:nvPr/>
        </p:nvSpPr>
        <p:spPr>
          <a:xfrm>
            <a:off x="6949440" y="4879847"/>
            <a:ext cx="186055" cy="224154"/>
          </a:xfrm>
          <a:custGeom>
            <a:avLst/>
            <a:gdLst/>
            <a:ahLst/>
            <a:cxnLst/>
            <a:rect l="l" t="t" r="r" b="b"/>
            <a:pathLst>
              <a:path w="186054" h="224154">
                <a:moveTo>
                  <a:pt x="139445" y="92963"/>
                </a:moveTo>
                <a:lnTo>
                  <a:pt x="46481" y="92963"/>
                </a:lnTo>
                <a:lnTo>
                  <a:pt x="46481" y="224027"/>
                </a:lnTo>
                <a:lnTo>
                  <a:pt x="139445" y="224027"/>
                </a:lnTo>
                <a:lnTo>
                  <a:pt x="139445" y="92963"/>
                </a:lnTo>
                <a:close/>
              </a:path>
              <a:path w="186054" h="224154">
                <a:moveTo>
                  <a:pt x="92963" y="0"/>
                </a:moveTo>
                <a:lnTo>
                  <a:pt x="0" y="92963"/>
                </a:lnTo>
                <a:lnTo>
                  <a:pt x="185927" y="92963"/>
                </a:lnTo>
                <a:lnTo>
                  <a:pt x="92963" y="0"/>
                </a:lnTo>
                <a:close/>
              </a:path>
            </a:pathLst>
          </a:custGeom>
          <a:solidFill>
            <a:srgbClr val="BAC3D1"/>
          </a:solidFill>
        </p:spPr>
        <p:txBody>
          <a:bodyPr wrap="square" lIns="0" tIns="0" rIns="0" bIns="0" rtlCol="0"/>
          <a:lstStyle/>
          <a:p/>
        </p:txBody>
      </p:sp>
      <p:sp>
        <p:nvSpPr>
          <p:cNvPr id="39" name="object 39"/>
          <p:cNvSpPr/>
          <p:nvPr/>
        </p:nvSpPr>
        <p:spPr>
          <a:xfrm>
            <a:off x="4604003" y="4841747"/>
            <a:ext cx="864235" cy="325120"/>
          </a:xfrm>
          <a:custGeom>
            <a:avLst/>
            <a:gdLst/>
            <a:ahLst/>
            <a:cxnLst/>
            <a:rect l="l" t="t" r="r" b="b"/>
            <a:pathLst>
              <a:path w="864235" h="325120">
                <a:moveTo>
                  <a:pt x="810006" y="0"/>
                </a:moveTo>
                <a:lnTo>
                  <a:pt x="54101" y="0"/>
                </a:lnTo>
                <a:lnTo>
                  <a:pt x="33057" y="4256"/>
                </a:lnTo>
                <a:lnTo>
                  <a:pt x="15859" y="15859"/>
                </a:lnTo>
                <a:lnTo>
                  <a:pt x="4256" y="33057"/>
                </a:lnTo>
                <a:lnTo>
                  <a:pt x="0" y="54101"/>
                </a:lnTo>
                <a:lnTo>
                  <a:pt x="0" y="270509"/>
                </a:lnTo>
                <a:lnTo>
                  <a:pt x="4256" y="291554"/>
                </a:lnTo>
                <a:lnTo>
                  <a:pt x="15859" y="308752"/>
                </a:lnTo>
                <a:lnTo>
                  <a:pt x="33057" y="320355"/>
                </a:lnTo>
                <a:lnTo>
                  <a:pt x="54101" y="324612"/>
                </a:lnTo>
                <a:lnTo>
                  <a:pt x="810006" y="324612"/>
                </a:lnTo>
                <a:lnTo>
                  <a:pt x="831050" y="320355"/>
                </a:lnTo>
                <a:lnTo>
                  <a:pt x="848248" y="308752"/>
                </a:lnTo>
                <a:lnTo>
                  <a:pt x="859851" y="291554"/>
                </a:lnTo>
                <a:lnTo>
                  <a:pt x="864108" y="270509"/>
                </a:lnTo>
                <a:lnTo>
                  <a:pt x="864108" y="54101"/>
                </a:lnTo>
                <a:lnTo>
                  <a:pt x="859851" y="33057"/>
                </a:lnTo>
                <a:lnTo>
                  <a:pt x="848248" y="15859"/>
                </a:lnTo>
                <a:lnTo>
                  <a:pt x="831050" y="4256"/>
                </a:lnTo>
                <a:lnTo>
                  <a:pt x="810006" y="0"/>
                </a:lnTo>
                <a:close/>
              </a:path>
            </a:pathLst>
          </a:custGeom>
          <a:solidFill>
            <a:srgbClr val="F9F9F9"/>
          </a:solidFill>
        </p:spPr>
        <p:txBody>
          <a:bodyPr wrap="square" lIns="0" tIns="0" rIns="0" bIns="0" rtlCol="0"/>
          <a:lstStyle/>
          <a:p/>
        </p:txBody>
      </p:sp>
      <p:sp>
        <p:nvSpPr>
          <p:cNvPr id="40" name="object 40"/>
          <p:cNvSpPr/>
          <p:nvPr/>
        </p:nvSpPr>
        <p:spPr>
          <a:xfrm>
            <a:off x="4604003" y="4841747"/>
            <a:ext cx="864235" cy="325120"/>
          </a:xfrm>
          <a:custGeom>
            <a:avLst/>
            <a:gdLst/>
            <a:ahLst/>
            <a:cxnLst/>
            <a:rect l="l" t="t" r="r" b="b"/>
            <a:pathLst>
              <a:path w="864235" h="325120">
                <a:moveTo>
                  <a:pt x="0" y="54101"/>
                </a:moveTo>
                <a:lnTo>
                  <a:pt x="4256" y="33057"/>
                </a:lnTo>
                <a:lnTo>
                  <a:pt x="15859" y="15859"/>
                </a:lnTo>
                <a:lnTo>
                  <a:pt x="33057" y="4256"/>
                </a:lnTo>
                <a:lnTo>
                  <a:pt x="54101" y="0"/>
                </a:lnTo>
                <a:lnTo>
                  <a:pt x="810006" y="0"/>
                </a:lnTo>
                <a:lnTo>
                  <a:pt x="831050" y="4256"/>
                </a:lnTo>
                <a:lnTo>
                  <a:pt x="848248" y="15859"/>
                </a:lnTo>
                <a:lnTo>
                  <a:pt x="859851" y="33057"/>
                </a:lnTo>
                <a:lnTo>
                  <a:pt x="864108" y="54101"/>
                </a:lnTo>
                <a:lnTo>
                  <a:pt x="864108" y="270509"/>
                </a:lnTo>
                <a:lnTo>
                  <a:pt x="859851" y="291554"/>
                </a:lnTo>
                <a:lnTo>
                  <a:pt x="848248" y="308752"/>
                </a:lnTo>
                <a:lnTo>
                  <a:pt x="831050" y="320355"/>
                </a:lnTo>
                <a:lnTo>
                  <a:pt x="810006" y="324612"/>
                </a:lnTo>
                <a:lnTo>
                  <a:pt x="54101" y="324612"/>
                </a:lnTo>
                <a:lnTo>
                  <a:pt x="33057" y="320355"/>
                </a:lnTo>
                <a:lnTo>
                  <a:pt x="15859" y="308752"/>
                </a:lnTo>
                <a:lnTo>
                  <a:pt x="4256" y="291554"/>
                </a:lnTo>
                <a:lnTo>
                  <a:pt x="0" y="270509"/>
                </a:lnTo>
                <a:lnTo>
                  <a:pt x="0" y="54101"/>
                </a:lnTo>
                <a:close/>
              </a:path>
            </a:pathLst>
          </a:custGeom>
          <a:ln w="12192">
            <a:solidFill>
              <a:srgbClr val="BAC3D1"/>
            </a:solidFill>
          </a:ln>
        </p:spPr>
        <p:txBody>
          <a:bodyPr wrap="square" lIns="0" tIns="0" rIns="0" bIns="0" rtlCol="0"/>
          <a:lstStyle/>
          <a:p/>
        </p:txBody>
      </p:sp>
      <p:sp>
        <p:nvSpPr>
          <p:cNvPr id="41" name="object 41"/>
          <p:cNvSpPr txBox="1"/>
          <p:nvPr/>
        </p:nvSpPr>
        <p:spPr>
          <a:xfrm>
            <a:off x="1595119" y="4923535"/>
            <a:ext cx="6879590" cy="165100"/>
          </a:xfrm>
          <a:prstGeom prst="rect">
            <a:avLst/>
          </a:prstGeom>
        </p:spPr>
        <p:txBody>
          <a:bodyPr wrap="square" lIns="0" tIns="0" rIns="0" bIns="0" rtlCol="0" vert="horz">
            <a:spAutoFit/>
          </a:bodyPr>
          <a:lstStyle/>
          <a:p>
            <a:pPr marL="12700">
              <a:lnSpc>
                <a:spcPct val="100000"/>
              </a:lnSpc>
              <a:tabLst>
                <a:tab pos="3123565" algn="l"/>
                <a:tab pos="6866255" algn="l"/>
              </a:tabLst>
            </a:pPr>
            <a:r>
              <a:rPr dirty="0" sz="1000" spc="-5" strike="sngStrike">
                <a:solidFill>
                  <a:srgbClr val="4F5560"/>
                </a:solidFill>
                <a:latin typeface="Times New Roman"/>
                <a:cs typeface="Times New Roman"/>
              </a:rPr>
              <a:t> </a:t>
            </a:r>
            <a:r>
              <a:rPr dirty="0" sz="1000" spc="-5" strike="sngStrike">
                <a:solidFill>
                  <a:srgbClr val="4F5560"/>
                </a:solidFill>
                <a:latin typeface="Times New Roman"/>
                <a:cs typeface="Times New Roman"/>
              </a:rPr>
              <a:t>	</a:t>
            </a:r>
            <a:r>
              <a:rPr dirty="0" sz="1000" spc="-5" strike="sngStrike">
                <a:solidFill>
                  <a:srgbClr val="4F5560"/>
                </a:solidFill>
                <a:latin typeface="微软雅黑"/>
                <a:cs typeface="微软雅黑"/>
              </a:rPr>
              <a:t>功能场景化	</a:t>
            </a:r>
            <a:endParaRPr sz="1000">
              <a:latin typeface="微软雅黑"/>
              <a:cs typeface="微软雅黑"/>
            </a:endParaRPr>
          </a:p>
        </p:txBody>
      </p:sp>
      <p:sp>
        <p:nvSpPr>
          <p:cNvPr id="42" name="object 42"/>
          <p:cNvSpPr txBox="1"/>
          <p:nvPr/>
        </p:nvSpPr>
        <p:spPr>
          <a:xfrm>
            <a:off x="709980" y="3276472"/>
            <a:ext cx="669290" cy="226060"/>
          </a:xfrm>
          <a:prstGeom prst="rect">
            <a:avLst/>
          </a:prstGeom>
        </p:spPr>
        <p:txBody>
          <a:bodyPr wrap="square" lIns="0" tIns="0" rIns="0" bIns="0" rtlCol="0" vert="horz">
            <a:spAutoFit/>
          </a:bodyPr>
          <a:lstStyle/>
          <a:p>
            <a:pPr marL="12700">
              <a:lnSpc>
                <a:spcPct val="100000"/>
              </a:lnSpc>
              <a:tabLst>
                <a:tab pos="299085" algn="l"/>
              </a:tabLst>
            </a:pPr>
            <a:r>
              <a:rPr dirty="0" sz="1400" spc="-180">
                <a:solidFill>
                  <a:srgbClr val="1F9ED2"/>
                </a:solidFill>
                <a:latin typeface="Arial Unicode MS"/>
                <a:cs typeface="Arial Unicode MS"/>
              </a:rPr>
              <a:t>➢</a:t>
            </a:r>
            <a:r>
              <a:rPr dirty="0" sz="1400" spc="-180">
                <a:solidFill>
                  <a:srgbClr val="1F9ED2"/>
                </a:solidFill>
                <a:latin typeface="Arial Unicode MS"/>
                <a:cs typeface="Arial Unicode MS"/>
              </a:rPr>
              <a:t>	</a:t>
            </a:r>
            <a:r>
              <a:rPr dirty="0" sz="1400" spc="5" b="1" i="1">
                <a:solidFill>
                  <a:srgbClr val="4F5560"/>
                </a:solidFill>
                <a:latin typeface="微软雅黑"/>
                <a:cs typeface="微软雅黑"/>
              </a:rPr>
              <a:t>平台</a:t>
            </a:r>
            <a:endParaRPr sz="1400">
              <a:latin typeface="微软雅黑"/>
              <a:cs typeface="微软雅黑"/>
            </a:endParaRPr>
          </a:p>
        </p:txBody>
      </p:sp>
      <p:sp>
        <p:nvSpPr>
          <p:cNvPr id="43" name="object 43"/>
          <p:cNvSpPr/>
          <p:nvPr/>
        </p:nvSpPr>
        <p:spPr>
          <a:xfrm>
            <a:off x="1577339" y="3130295"/>
            <a:ext cx="1100455" cy="512445"/>
          </a:xfrm>
          <a:custGeom>
            <a:avLst/>
            <a:gdLst/>
            <a:ahLst/>
            <a:cxnLst/>
            <a:rect l="l" t="t" r="r" b="b"/>
            <a:pathLst>
              <a:path w="1100455" h="512445">
                <a:moveTo>
                  <a:pt x="1014984" y="0"/>
                </a:moveTo>
                <a:lnTo>
                  <a:pt x="85343" y="0"/>
                </a:lnTo>
                <a:lnTo>
                  <a:pt x="52131" y="6709"/>
                </a:lnTo>
                <a:lnTo>
                  <a:pt x="25003" y="25003"/>
                </a:lnTo>
                <a:lnTo>
                  <a:pt x="6709" y="52131"/>
                </a:lnTo>
                <a:lnTo>
                  <a:pt x="0" y="85343"/>
                </a:lnTo>
                <a:lnTo>
                  <a:pt x="0" y="426719"/>
                </a:lnTo>
                <a:lnTo>
                  <a:pt x="6709" y="459932"/>
                </a:lnTo>
                <a:lnTo>
                  <a:pt x="25003" y="487060"/>
                </a:lnTo>
                <a:lnTo>
                  <a:pt x="52131" y="505354"/>
                </a:lnTo>
                <a:lnTo>
                  <a:pt x="85343" y="512063"/>
                </a:lnTo>
                <a:lnTo>
                  <a:pt x="1014984" y="512063"/>
                </a:lnTo>
                <a:lnTo>
                  <a:pt x="1048196" y="505354"/>
                </a:lnTo>
                <a:lnTo>
                  <a:pt x="1075324" y="487060"/>
                </a:lnTo>
                <a:lnTo>
                  <a:pt x="1093618" y="459932"/>
                </a:lnTo>
                <a:lnTo>
                  <a:pt x="1100328" y="426719"/>
                </a:lnTo>
                <a:lnTo>
                  <a:pt x="1100328" y="85343"/>
                </a:lnTo>
                <a:lnTo>
                  <a:pt x="1093618" y="52131"/>
                </a:lnTo>
                <a:lnTo>
                  <a:pt x="1075324" y="25003"/>
                </a:lnTo>
                <a:lnTo>
                  <a:pt x="1048196" y="6709"/>
                </a:lnTo>
                <a:lnTo>
                  <a:pt x="1014984" y="0"/>
                </a:lnTo>
                <a:close/>
              </a:path>
            </a:pathLst>
          </a:custGeom>
          <a:solidFill>
            <a:srgbClr val="F78B21"/>
          </a:solidFill>
        </p:spPr>
        <p:txBody>
          <a:bodyPr wrap="square" lIns="0" tIns="0" rIns="0" bIns="0" rtlCol="0"/>
          <a:lstStyle/>
          <a:p/>
        </p:txBody>
      </p:sp>
      <p:sp>
        <p:nvSpPr>
          <p:cNvPr id="44" name="object 44"/>
          <p:cNvSpPr txBox="1"/>
          <p:nvPr/>
        </p:nvSpPr>
        <p:spPr>
          <a:xfrm>
            <a:off x="1657604" y="3198240"/>
            <a:ext cx="939800" cy="378460"/>
          </a:xfrm>
          <a:prstGeom prst="rect">
            <a:avLst/>
          </a:prstGeom>
        </p:spPr>
        <p:txBody>
          <a:bodyPr wrap="square" lIns="0" tIns="0" rIns="0" bIns="0" rtlCol="0" vert="horz">
            <a:spAutoFit/>
          </a:bodyPr>
          <a:lstStyle/>
          <a:p>
            <a:pPr algn="ctr" marR="40640">
              <a:lnSpc>
                <a:spcPct val="100000"/>
              </a:lnSpc>
            </a:pPr>
            <a:r>
              <a:rPr dirty="0" sz="1200">
                <a:solidFill>
                  <a:srgbClr val="F9F9F9"/>
                </a:solidFill>
                <a:latin typeface="微软雅黑"/>
                <a:cs typeface="微软雅黑"/>
              </a:rPr>
              <a:t>权益体系</a:t>
            </a:r>
            <a:endParaRPr sz="1200">
              <a:latin typeface="微软雅黑"/>
              <a:cs typeface="微软雅黑"/>
            </a:endParaRPr>
          </a:p>
          <a:p>
            <a:pPr algn="ctr">
              <a:lnSpc>
                <a:spcPct val="100000"/>
              </a:lnSpc>
            </a:pPr>
            <a:r>
              <a:rPr dirty="0" sz="1200">
                <a:solidFill>
                  <a:srgbClr val="F9F9F9"/>
                </a:solidFill>
                <a:latin typeface="微软雅黑"/>
                <a:cs typeface="微软雅黑"/>
              </a:rPr>
              <a:t>（会员特权）</a:t>
            </a:r>
            <a:endParaRPr sz="1200">
              <a:latin typeface="微软雅黑"/>
              <a:cs typeface="微软雅黑"/>
            </a:endParaRPr>
          </a:p>
        </p:txBody>
      </p:sp>
      <p:sp>
        <p:nvSpPr>
          <p:cNvPr id="45" name="object 45"/>
          <p:cNvSpPr/>
          <p:nvPr/>
        </p:nvSpPr>
        <p:spPr>
          <a:xfrm>
            <a:off x="7363968" y="3130295"/>
            <a:ext cx="1100455" cy="512445"/>
          </a:xfrm>
          <a:custGeom>
            <a:avLst/>
            <a:gdLst/>
            <a:ahLst/>
            <a:cxnLst/>
            <a:rect l="l" t="t" r="r" b="b"/>
            <a:pathLst>
              <a:path w="1100454" h="512445">
                <a:moveTo>
                  <a:pt x="1014983" y="0"/>
                </a:moveTo>
                <a:lnTo>
                  <a:pt x="85343" y="0"/>
                </a:lnTo>
                <a:lnTo>
                  <a:pt x="52131" y="6709"/>
                </a:lnTo>
                <a:lnTo>
                  <a:pt x="25003" y="25003"/>
                </a:lnTo>
                <a:lnTo>
                  <a:pt x="6709" y="52131"/>
                </a:lnTo>
                <a:lnTo>
                  <a:pt x="0" y="85343"/>
                </a:lnTo>
                <a:lnTo>
                  <a:pt x="0" y="426719"/>
                </a:lnTo>
                <a:lnTo>
                  <a:pt x="6709" y="459932"/>
                </a:lnTo>
                <a:lnTo>
                  <a:pt x="25003" y="487060"/>
                </a:lnTo>
                <a:lnTo>
                  <a:pt x="52131" y="505354"/>
                </a:lnTo>
                <a:lnTo>
                  <a:pt x="85343" y="512063"/>
                </a:lnTo>
                <a:lnTo>
                  <a:pt x="1014983" y="512063"/>
                </a:lnTo>
                <a:lnTo>
                  <a:pt x="1048196" y="505354"/>
                </a:lnTo>
                <a:lnTo>
                  <a:pt x="1075324" y="487060"/>
                </a:lnTo>
                <a:lnTo>
                  <a:pt x="1093618" y="459932"/>
                </a:lnTo>
                <a:lnTo>
                  <a:pt x="1100327" y="426719"/>
                </a:lnTo>
                <a:lnTo>
                  <a:pt x="1100327" y="85343"/>
                </a:lnTo>
                <a:lnTo>
                  <a:pt x="1093618" y="52131"/>
                </a:lnTo>
                <a:lnTo>
                  <a:pt x="1075324" y="25003"/>
                </a:lnTo>
                <a:lnTo>
                  <a:pt x="1048196" y="6709"/>
                </a:lnTo>
                <a:lnTo>
                  <a:pt x="1014983" y="0"/>
                </a:lnTo>
                <a:close/>
              </a:path>
            </a:pathLst>
          </a:custGeom>
          <a:solidFill>
            <a:srgbClr val="F78B21"/>
          </a:solidFill>
        </p:spPr>
        <p:txBody>
          <a:bodyPr wrap="square" lIns="0" tIns="0" rIns="0" bIns="0" rtlCol="0"/>
          <a:lstStyle/>
          <a:p/>
        </p:txBody>
      </p:sp>
      <p:sp>
        <p:nvSpPr>
          <p:cNvPr id="46" name="object 46"/>
          <p:cNvSpPr txBox="1"/>
          <p:nvPr/>
        </p:nvSpPr>
        <p:spPr>
          <a:xfrm>
            <a:off x="7521320" y="3198240"/>
            <a:ext cx="787400" cy="378460"/>
          </a:xfrm>
          <a:prstGeom prst="rect">
            <a:avLst/>
          </a:prstGeom>
        </p:spPr>
        <p:txBody>
          <a:bodyPr wrap="square" lIns="0" tIns="0" rIns="0" bIns="0" rtlCol="0" vert="horz">
            <a:spAutoFit/>
          </a:bodyPr>
          <a:lstStyle/>
          <a:p>
            <a:pPr marL="12700" marR="5080" indent="228600">
              <a:lnSpc>
                <a:spcPct val="100000"/>
              </a:lnSpc>
            </a:pPr>
            <a:r>
              <a:rPr dirty="0" sz="1200">
                <a:solidFill>
                  <a:srgbClr val="F9F9F9"/>
                </a:solidFill>
                <a:latin typeface="微软雅黑"/>
                <a:cs typeface="微软雅黑"/>
              </a:rPr>
              <a:t>优选  产品和服务</a:t>
            </a:r>
            <a:endParaRPr sz="1200">
              <a:latin typeface="微软雅黑"/>
              <a:cs typeface="微软雅黑"/>
            </a:endParaRPr>
          </a:p>
        </p:txBody>
      </p:sp>
      <p:sp>
        <p:nvSpPr>
          <p:cNvPr id="47" name="object 47"/>
          <p:cNvSpPr/>
          <p:nvPr/>
        </p:nvSpPr>
        <p:spPr>
          <a:xfrm>
            <a:off x="3886200" y="3192779"/>
            <a:ext cx="2298700" cy="387350"/>
          </a:xfrm>
          <a:custGeom>
            <a:avLst/>
            <a:gdLst/>
            <a:ahLst/>
            <a:cxnLst/>
            <a:rect l="l" t="t" r="r" b="b"/>
            <a:pathLst>
              <a:path w="2298700" h="387350">
                <a:moveTo>
                  <a:pt x="1838578" y="0"/>
                </a:moveTo>
                <a:lnTo>
                  <a:pt x="459613" y="0"/>
                </a:lnTo>
                <a:lnTo>
                  <a:pt x="0" y="193548"/>
                </a:lnTo>
                <a:lnTo>
                  <a:pt x="459613" y="387096"/>
                </a:lnTo>
                <a:lnTo>
                  <a:pt x="1838578" y="387096"/>
                </a:lnTo>
                <a:lnTo>
                  <a:pt x="2298191" y="193548"/>
                </a:lnTo>
                <a:lnTo>
                  <a:pt x="1838578" y="0"/>
                </a:lnTo>
                <a:close/>
              </a:path>
            </a:pathLst>
          </a:custGeom>
          <a:solidFill>
            <a:srgbClr val="5FCA49"/>
          </a:solidFill>
        </p:spPr>
        <p:txBody>
          <a:bodyPr wrap="square" lIns="0" tIns="0" rIns="0" bIns="0" rtlCol="0"/>
          <a:lstStyle/>
          <a:p/>
        </p:txBody>
      </p:sp>
      <p:sp>
        <p:nvSpPr>
          <p:cNvPr id="48" name="object 48"/>
          <p:cNvSpPr txBox="1"/>
          <p:nvPr/>
        </p:nvSpPr>
        <p:spPr>
          <a:xfrm>
            <a:off x="4576317" y="3274948"/>
            <a:ext cx="9169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“扑满猪”</a:t>
            </a:r>
            <a:endParaRPr sz="1400">
              <a:latin typeface="微软雅黑"/>
              <a:cs typeface="微软雅黑"/>
            </a:endParaRPr>
          </a:p>
        </p:txBody>
      </p:sp>
      <p:sp>
        <p:nvSpPr>
          <p:cNvPr id="49" name="object 49"/>
          <p:cNvSpPr/>
          <p:nvPr/>
        </p:nvSpPr>
        <p:spPr>
          <a:xfrm>
            <a:off x="2884932" y="3299459"/>
            <a:ext cx="779145" cy="173990"/>
          </a:xfrm>
          <a:custGeom>
            <a:avLst/>
            <a:gdLst/>
            <a:ahLst/>
            <a:cxnLst/>
            <a:rect l="l" t="t" r="r" b="b"/>
            <a:pathLst>
              <a:path w="779145" h="173989">
                <a:moveTo>
                  <a:pt x="691895" y="0"/>
                </a:moveTo>
                <a:lnTo>
                  <a:pt x="691895" y="43434"/>
                </a:lnTo>
                <a:lnTo>
                  <a:pt x="0" y="43434"/>
                </a:lnTo>
                <a:lnTo>
                  <a:pt x="0" y="130301"/>
                </a:lnTo>
                <a:lnTo>
                  <a:pt x="691895" y="130301"/>
                </a:lnTo>
                <a:lnTo>
                  <a:pt x="691895" y="173736"/>
                </a:lnTo>
                <a:lnTo>
                  <a:pt x="778764" y="86867"/>
                </a:lnTo>
                <a:lnTo>
                  <a:pt x="691895" y="0"/>
                </a:lnTo>
                <a:close/>
              </a:path>
            </a:pathLst>
          </a:custGeom>
          <a:solidFill>
            <a:srgbClr val="BAC3D1"/>
          </a:solidFill>
        </p:spPr>
        <p:txBody>
          <a:bodyPr wrap="square" lIns="0" tIns="0" rIns="0" bIns="0" rtlCol="0"/>
          <a:lstStyle/>
          <a:p/>
        </p:txBody>
      </p:sp>
      <p:sp>
        <p:nvSpPr>
          <p:cNvPr id="50" name="object 50"/>
          <p:cNvSpPr/>
          <p:nvPr/>
        </p:nvSpPr>
        <p:spPr>
          <a:xfrm>
            <a:off x="6377940" y="3299459"/>
            <a:ext cx="779145" cy="173990"/>
          </a:xfrm>
          <a:custGeom>
            <a:avLst/>
            <a:gdLst/>
            <a:ahLst/>
            <a:cxnLst/>
            <a:rect l="l" t="t" r="r" b="b"/>
            <a:pathLst>
              <a:path w="779145" h="173989">
                <a:moveTo>
                  <a:pt x="86868" y="0"/>
                </a:moveTo>
                <a:lnTo>
                  <a:pt x="0" y="86867"/>
                </a:lnTo>
                <a:lnTo>
                  <a:pt x="86868" y="173736"/>
                </a:lnTo>
                <a:lnTo>
                  <a:pt x="86868" y="130301"/>
                </a:lnTo>
                <a:lnTo>
                  <a:pt x="778763" y="130301"/>
                </a:lnTo>
                <a:lnTo>
                  <a:pt x="778763" y="43434"/>
                </a:lnTo>
                <a:lnTo>
                  <a:pt x="86868" y="43434"/>
                </a:lnTo>
                <a:lnTo>
                  <a:pt x="86868" y="0"/>
                </a:lnTo>
                <a:close/>
              </a:path>
            </a:pathLst>
          </a:custGeom>
          <a:solidFill>
            <a:srgbClr val="BAC3D1"/>
          </a:solidFill>
        </p:spPr>
        <p:txBody>
          <a:bodyPr wrap="square" lIns="0" tIns="0" rIns="0" bIns="0" rtlCol="0"/>
          <a:lstStyle/>
          <a:p/>
        </p:txBody>
      </p:sp>
      <p:sp>
        <p:nvSpPr>
          <p:cNvPr id="51" name="object 51"/>
          <p:cNvSpPr txBox="1"/>
          <p:nvPr/>
        </p:nvSpPr>
        <p:spPr>
          <a:xfrm>
            <a:off x="3008122" y="312585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用户粘性</a:t>
            </a:r>
            <a:endParaRPr sz="1000">
              <a:latin typeface="微软雅黑"/>
              <a:cs typeface="微软雅黑"/>
            </a:endParaRPr>
          </a:p>
        </p:txBody>
      </p:sp>
      <p:sp>
        <p:nvSpPr>
          <p:cNvPr id="52" name="object 52"/>
          <p:cNvSpPr txBox="1"/>
          <p:nvPr/>
        </p:nvSpPr>
        <p:spPr>
          <a:xfrm>
            <a:off x="6473190" y="3126740"/>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产品供应</a:t>
            </a:r>
            <a:endParaRPr sz="1000">
              <a:latin typeface="微软雅黑"/>
              <a:cs typeface="微软雅黑"/>
            </a:endParaRPr>
          </a:p>
        </p:txBody>
      </p:sp>
      <p:sp>
        <p:nvSpPr>
          <p:cNvPr id="53" name="object 53"/>
          <p:cNvSpPr txBox="1"/>
          <p:nvPr/>
        </p:nvSpPr>
        <p:spPr>
          <a:xfrm>
            <a:off x="684377" y="4317110"/>
            <a:ext cx="668655" cy="226060"/>
          </a:xfrm>
          <a:prstGeom prst="rect">
            <a:avLst/>
          </a:prstGeom>
        </p:spPr>
        <p:txBody>
          <a:bodyPr wrap="square" lIns="0" tIns="0" rIns="0" bIns="0" rtlCol="0" vert="horz">
            <a:spAutoFit/>
          </a:bodyPr>
          <a:lstStyle/>
          <a:p>
            <a:pPr marL="12700">
              <a:lnSpc>
                <a:spcPct val="100000"/>
              </a:lnSpc>
              <a:tabLst>
                <a:tab pos="299085" algn="l"/>
              </a:tabLst>
            </a:pPr>
            <a:r>
              <a:rPr dirty="0" sz="1400" spc="-180">
                <a:solidFill>
                  <a:srgbClr val="1F9ED2"/>
                </a:solidFill>
                <a:latin typeface="Arial Unicode MS"/>
                <a:cs typeface="Arial Unicode MS"/>
              </a:rPr>
              <a:t>➢</a:t>
            </a:r>
            <a:r>
              <a:rPr dirty="0" sz="1400" spc="-180">
                <a:solidFill>
                  <a:srgbClr val="1F9ED2"/>
                </a:solidFill>
                <a:latin typeface="Arial Unicode MS"/>
                <a:cs typeface="Arial Unicode MS"/>
              </a:rPr>
              <a:t>	</a:t>
            </a:r>
            <a:r>
              <a:rPr dirty="0" sz="1400" b="1" i="1">
                <a:solidFill>
                  <a:srgbClr val="4F5560"/>
                </a:solidFill>
                <a:latin typeface="微软雅黑"/>
                <a:cs typeface="微软雅黑"/>
              </a:rPr>
              <a:t>场景</a:t>
            </a:r>
            <a:endParaRPr sz="1400">
              <a:latin typeface="微软雅黑"/>
              <a:cs typeface="微软雅黑"/>
            </a:endParaRPr>
          </a:p>
        </p:txBody>
      </p:sp>
      <p:sp>
        <p:nvSpPr>
          <p:cNvPr id="54" name="object 54"/>
          <p:cNvSpPr/>
          <p:nvPr/>
        </p:nvSpPr>
        <p:spPr>
          <a:xfrm>
            <a:off x="4600955" y="4154423"/>
            <a:ext cx="779145" cy="140335"/>
          </a:xfrm>
          <a:custGeom>
            <a:avLst/>
            <a:gdLst/>
            <a:ahLst/>
            <a:cxnLst/>
            <a:rect l="l" t="t" r="r" b="b"/>
            <a:pathLst>
              <a:path w="779145" h="140335">
                <a:moveTo>
                  <a:pt x="708660" y="0"/>
                </a:moveTo>
                <a:lnTo>
                  <a:pt x="708660" y="35051"/>
                </a:lnTo>
                <a:lnTo>
                  <a:pt x="0" y="35051"/>
                </a:lnTo>
                <a:lnTo>
                  <a:pt x="0" y="105156"/>
                </a:lnTo>
                <a:lnTo>
                  <a:pt x="708660" y="105156"/>
                </a:lnTo>
                <a:lnTo>
                  <a:pt x="708660" y="140207"/>
                </a:lnTo>
                <a:lnTo>
                  <a:pt x="778764" y="70103"/>
                </a:lnTo>
                <a:lnTo>
                  <a:pt x="708660" y="0"/>
                </a:lnTo>
                <a:close/>
              </a:path>
            </a:pathLst>
          </a:custGeom>
          <a:solidFill>
            <a:srgbClr val="1F9ED2"/>
          </a:solidFill>
        </p:spPr>
        <p:txBody>
          <a:bodyPr wrap="square" lIns="0" tIns="0" rIns="0" bIns="0" rtlCol="0"/>
          <a:lstStyle/>
          <a:p/>
        </p:txBody>
      </p:sp>
      <p:sp>
        <p:nvSpPr>
          <p:cNvPr id="55" name="object 55"/>
          <p:cNvSpPr/>
          <p:nvPr/>
        </p:nvSpPr>
        <p:spPr>
          <a:xfrm>
            <a:off x="4600955" y="4550664"/>
            <a:ext cx="779145" cy="142240"/>
          </a:xfrm>
          <a:custGeom>
            <a:avLst/>
            <a:gdLst/>
            <a:ahLst/>
            <a:cxnLst/>
            <a:rect l="l" t="t" r="r" b="b"/>
            <a:pathLst>
              <a:path w="779145" h="142239">
                <a:moveTo>
                  <a:pt x="70866" y="0"/>
                </a:moveTo>
                <a:lnTo>
                  <a:pt x="0" y="70866"/>
                </a:lnTo>
                <a:lnTo>
                  <a:pt x="70866" y="141731"/>
                </a:lnTo>
                <a:lnTo>
                  <a:pt x="70866" y="106299"/>
                </a:lnTo>
                <a:lnTo>
                  <a:pt x="778764" y="106299"/>
                </a:lnTo>
                <a:lnTo>
                  <a:pt x="778764" y="35433"/>
                </a:lnTo>
                <a:lnTo>
                  <a:pt x="70866" y="35433"/>
                </a:lnTo>
                <a:lnTo>
                  <a:pt x="70866" y="0"/>
                </a:lnTo>
                <a:close/>
              </a:path>
            </a:pathLst>
          </a:custGeom>
          <a:solidFill>
            <a:srgbClr val="ACD9EC"/>
          </a:solidFill>
        </p:spPr>
        <p:txBody>
          <a:bodyPr wrap="square" lIns="0" tIns="0" rIns="0" bIns="0" rtlCol="0"/>
          <a:lstStyle/>
          <a:p/>
        </p:txBody>
      </p:sp>
      <p:sp>
        <p:nvSpPr>
          <p:cNvPr id="56" name="object 56"/>
          <p:cNvSpPr txBox="1"/>
          <p:nvPr/>
        </p:nvSpPr>
        <p:spPr>
          <a:xfrm>
            <a:off x="4737608" y="4337050"/>
            <a:ext cx="56642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流量</a:t>
            </a:r>
            <a:r>
              <a:rPr dirty="0" sz="1000" spc="-10">
                <a:solidFill>
                  <a:srgbClr val="4F5560"/>
                </a:solidFill>
                <a:latin typeface="Arial"/>
                <a:cs typeface="Arial"/>
              </a:rPr>
              <a:t>/</a:t>
            </a:r>
            <a:r>
              <a:rPr dirty="0" sz="1000" spc="-5">
                <a:solidFill>
                  <a:srgbClr val="4F5560"/>
                </a:solidFill>
                <a:latin typeface="微软雅黑"/>
                <a:cs typeface="微软雅黑"/>
              </a:rPr>
              <a:t>权益</a:t>
            </a:r>
            <a:endParaRPr sz="1000">
              <a:latin typeface="微软雅黑"/>
              <a:cs typeface="微软雅黑"/>
            </a:endParaRPr>
          </a:p>
        </p:txBody>
      </p:sp>
      <p:sp>
        <p:nvSpPr>
          <p:cNvPr id="57" name="object 57"/>
          <p:cNvSpPr/>
          <p:nvPr/>
        </p:nvSpPr>
        <p:spPr>
          <a:xfrm>
            <a:off x="1577339" y="4128515"/>
            <a:ext cx="2889885" cy="713740"/>
          </a:xfrm>
          <a:custGeom>
            <a:avLst/>
            <a:gdLst/>
            <a:ahLst/>
            <a:cxnLst/>
            <a:rect l="l" t="t" r="r" b="b"/>
            <a:pathLst>
              <a:path w="2889885" h="713739">
                <a:moveTo>
                  <a:pt x="2848356" y="0"/>
                </a:moveTo>
                <a:lnTo>
                  <a:pt x="41147" y="0"/>
                </a:lnTo>
                <a:lnTo>
                  <a:pt x="25128" y="3232"/>
                </a:lnTo>
                <a:lnTo>
                  <a:pt x="12049" y="12049"/>
                </a:lnTo>
                <a:lnTo>
                  <a:pt x="3232" y="25128"/>
                </a:lnTo>
                <a:lnTo>
                  <a:pt x="0" y="41147"/>
                </a:lnTo>
                <a:lnTo>
                  <a:pt x="0" y="672083"/>
                </a:lnTo>
                <a:lnTo>
                  <a:pt x="3232" y="688103"/>
                </a:lnTo>
                <a:lnTo>
                  <a:pt x="12049" y="701182"/>
                </a:lnTo>
                <a:lnTo>
                  <a:pt x="25128" y="709999"/>
                </a:lnTo>
                <a:lnTo>
                  <a:pt x="41147" y="713231"/>
                </a:lnTo>
                <a:lnTo>
                  <a:pt x="2848356" y="713231"/>
                </a:lnTo>
                <a:lnTo>
                  <a:pt x="2864375" y="709999"/>
                </a:lnTo>
                <a:lnTo>
                  <a:pt x="2877454" y="701182"/>
                </a:lnTo>
                <a:lnTo>
                  <a:pt x="2886271" y="688103"/>
                </a:lnTo>
                <a:lnTo>
                  <a:pt x="2889504" y="672083"/>
                </a:lnTo>
                <a:lnTo>
                  <a:pt x="2889504" y="41147"/>
                </a:lnTo>
                <a:lnTo>
                  <a:pt x="2886271" y="25128"/>
                </a:lnTo>
                <a:lnTo>
                  <a:pt x="2877454" y="12049"/>
                </a:lnTo>
                <a:lnTo>
                  <a:pt x="2864375" y="3232"/>
                </a:lnTo>
                <a:lnTo>
                  <a:pt x="2848356" y="0"/>
                </a:lnTo>
                <a:close/>
              </a:path>
            </a:pathLst>
          </a:custGeom>
          <a:solidFill>
            <a:srgbClr val="F9F9F9"/>
          </a:solidFill>
        </p:spPr>
        <p:txBody>
          <a:bodyPr wrap="square" lIns="0" tIns="0" rIns="0" bIns="0" rtlCol="0"/>
          <a:lstStyle/>
          <a:p/>
        </p:txBody>
      </p:sp>
      <p:sp>
        <p:nvSpPr>
          <p:cNvPr id="58" name="object 58"/>
          <p:cNvSpPr/>
          <p:nvPr/>
        </p:nvSpPr>
        <p:spPr>
          <a:xfrm>
            <a:off x="1577339" y="4128515"/>
            <a:ext cx="2889885" cy="713740"/>
          </a:xfrm>
          <a:custGeom>
            <a:avLst/>
            <a:gdLst/>
            <a:ahLst/>
            <a:cxnLst/>
            <a:rect l="l" t="t" r="r" b="b"/>
            <a:pathLst>
              <a:path w="2889885" h="713739">
                <a:moveTo>
                  <a:pt x="0" y="41147"/>
                </a:moveTo>
                <a:lnTo>
                  <a:pt x="3232" y="25128"/>
                </a:lnTo>
                <a:lnTo>
                  <a:pt x="12049" y="12049"/>
                </a:lnTo>
                <a:lnTo>
                  <a:pt x="25128" y="3232"/>
                </a:lnTo>
                <a:lnTo>
                  <a:pt x="41147" y="0"/>
                </a:lnTo>
                <a:lnTo>
                  <a:pt x="2848356" y="0"/>
                </a:lnTo>
                <a:lnTo>
                  <a:pt x="2864375" y="3232"/>
                </a:lnTo>
                <a:lnTo>
                  <a:pt x="2877454" y="12049"/>
                </a:lnTo>
                <a:lnTo>
                  <a:pt x="2886271" y="25128"/>
                </a:lnTo>
                <a:lnTo>
                  <a:pt x="2889504" y="41147"/>
                </a:lnTo>
                <a:lnTo>
                  <a:pt x="2889504" y="672083"/>
                </a:lnTo>
                <a:lnTo>
                  <a:pt x="2886271" y="688103"/>
                </a:lnTo>
                <a:lnTo>
                  <a:pt x="2877454" y="701182"/>
                </a:lnTo>
                <a:lnTo>
                  <a:pt x="2864375" y="709999"/>
                </a:lnTo>
                <a:lnTo>
                  <a:pt x="2848356" y="713231"/>
                </a:lnTo>
                <a:lnTo>
                  <a:pt x="41147" y="713231"/>
                </a:lnTo>
                <a:lnTo>
                  <a:pt x="25128" y="709999"/>
                </a:lnTo>
                <a:lnTo>
                  <a:pt x="12049" y="701182"/>
                </a:lnTo>
                <a:lnTo>
                  <a:pt x="3232" y="688103"/>
                </a:lnTo>
                <a:lnTo>
                  <a:pt x="0" y="672083"/>
                </a:lnTo>
                <a:lnTo>
                  <a:pt x="0" y="41147"/>
                </a:lnTo>
                <a:close/>
              </a:path>
            </a:pathLst>
          </a:custGeom>
          <a:ln w="12192">
            <a:solidFill>
              <a:srgbClr val="1F9ED2"/>
            </a:solidFill>
          </a:ln>
        </p:spPr>
        <p:txBody>
          <a:bodyPr wrap="square" lIns="0" tIns="0" rIns="0" bIns="0" rtlCol="0"/>
          <a:lstStyle/>
          <a:p/>
        </p:txBody>
      </p:sp>
      <p:sp>
        <p:nvSpPr>
          <p:cNvPr id="59" name="object 59"/>
          <p:cNvSpPr txBox="1"/>
          <p:nvPr/>
        </p:nvSpPr>
        <p:spPr>
          <a:xfrm>
            <a:off x="1871217" y="4243110"/>
            <a:ext cx="939800" cy="532765"/>
          </a:xfrm>
          <a:prstGeom prst="rect">
            <a:avLst/>
          </a:prstGeom>
        </p:spPr>
        <p:txBody>
          <a:bodyPr wrap="square" lIns="0" tIns="0" rIns="0" bIns="0" rtlCol="0" vert="horz">
            <a:spAutoFit/>
          </a:bodyPr>
          <a:lstStyle/>
          <a:p>
            <a:pPr marL="12700" marR="5080">
              <a:lnSpc>
                <a:spcPct val="142200"/>
              </a:lnSpc>
            </a:pPr>
            <a:r>
              <a:rPr dirty="0" sz="1200">
                <a:solidFill>
                  <a:srgbClr val="4F5560"/>
                </a:solidFill>
                <a:latin typeface="微软雅黑"/>
                <a:cs typeface="微软雅黑"/>
              </a:rPr>
              <a:t>会员权益理财  会员消费分期</a:t>
            </a:r>
            <a:endParaRPr sz="1200">
              <a:latin typeface="微软雅黑"/>
              <a:cs typeface="微软雅黑"/>
            </a:endParaRPr>
          </a:p>
        </p:txBody>
      </p:sp>
      <p:sp>
        <p:nvSpPr>
          <p:cNvPr id="60" name="object 60"/>
          <p:cNvSpPr txBox="1"/>
          <p:nvPr/>
        </p:nvSpPr>
        <p:spPr>
          <a:xfrm>
            <a:off x="3239261" y="4243110"/>
            <a:ext cx="951865" cy="532765"/>
          </a:xfrm>
          <a:prstGeom prst="rect">
            <a:avLst/>
          </a:prstGeom>
        </p:spPr>
        <p:txBody>
          <a:bodyPr wrap="square" lIns="0" tIns="0" rIns="0" bIns="0" rtlCol="0" vert="horz">
            <a:spAutoFit/>
          </a:bodyPr>
          <a:lstStyle/>
          <a:p>
            <a:pPr marL="12700" marR="5080" indent="11430">
              <a:lnSpc>
                <a:spcPct val="142200"/>
              </a:lnSpc>
            </a:pPr>
            <a:r>
              <a:rPr dirty="0" sz="1200">
                <a:solidFill>
                  <a:srgbClr val="4F5560"/>
                </a:solidFill>
                <a:latin typeface="微软雅黑"/>
                <a:cs typeface="微软雅黑"/>
              </a:rPr>
              <a:t>特约商户预付  分批结算支付</a:t>
            </a:r>
            <a:endParaRPr sz="1200">
              <a:latin typeface="微软雅黑"/>
              <a:cs typeface="微软雅黑"/>
            </a:endParaRPr>
          </a:p>
        </p:txBody>
      </p:sp>
      <p:sp>
        <p:nvSpPr>
          <p:cNvPr id="61" name="object 61"/>
          <p:cNvSpPr/>
          <p:nvPr/>
        </p:nvSpPr>
        <p:spPr>
          <a:xfrm>
            <a:off x="1577339" y="4014215"/>
            <a:ext cx="2901950" cy="247015"/>
          </a:xfrm>
          <a:custGeom>
            <a:avLst/>
            <a:gdLst/>
            <a:ahLst/>
            <a:cxnLst/>
            <a:rect l="l" t="t" r="r" b="b"/>
            <a:pathLst>
              <a:path w="2901950" h="247014">
                <a:moveTo>
                  <a:pt x="2860548" y="0"/>
                </a:moveTo>
                <a:lnTo>
                  <a:pt x="41147" y="0"/>
                </a:lnTo>
                <a:lnTo>
                  <a:pt x="25128" y="3232"/>
                </a:lnTo>
                <a:lnTo>
                  <a:pt x="12049" y="12049"/>
                </a:lnTo>
                <a:lnTo>
                  <a:pt x="3232" y="25128"/>
                </a:lnTo>
                <a:lnTo>
                  <a:pt x="0" y="41147"/>
                </a:lnTo>
                <a:lnTo>
                  <a:pt x="0" y="205739"/>
                </a:lnTo>
                <a:lnTo>
                  <a:pt x="3232" y="221759"/>
                </a:lnTo>
                <a:lnTo>
                  <a:pt x="12049" y="234838"/>
                </a:lnTo>
                <a:lnTo>
                  <a:pt x="25128" y="243655"/>
                </a:lnTo>
                <a:lnTo>
                  <a:pt x="41147" y="246887"/>
                </a:lnTo>
                <a:lnTo>
                  <a:pt x="2860548" y="246887"/>
                </a:lnTo>
                <a:lnTo>
                  <a:pt x="2876567" y="243655"/>
                </a:lnTo>
                <a:lnTo>
                  <a:pt x="2889646" y="234838"/>
                </a:lnTo>
                <a:lnTo>
                  <a:pt x="2898463" y="221759"/>
                </a:lnTo>
                <a:lnTo>
                  <a:pt x="2901696" y="205739"/>
                </a:lnTo>
                <a:lnTo>
                  <a:pt x="2901696" y="41147"/>
                </a:lnTo>
                <a:lnTo>
                  <a:pt x="2898463" y="25128"/>
                </a:lnTo>
                <a:lnTo>
                  <a:pt x="2889646" y="12049"/>
                </a:lnTo>
                <a:lnTo>
                  <a:pt x="2876567" y="3232"/>
                </a:lnTo>
                <a:lnTo>
                  <a:pt x="2860548" y="0"/>
                </a:lnTo>
                <a:close/>
              </a:path>
            </a:pathLst>
          </a:custGeom>
          <a:solidFill>
            <a:srgbClr val="1D9ED2"/>
          </a:solidFill>
        </p:spPr>
        <p:txBody>
          <a:bodyPr wrap="square" lIns="0" tIns="0" rIns="0" bIns="0" rtlCol="0"/>
          <a:lstStyle/>
          <a:p/>
        </p:txBody>
      </p:sp>
      <p:sp>
        <p:nvSpPr>
          <p:cNvPr id="62" name="object 62"/>
          <p:cNvSpPr txBox="1"/>
          <p:nvPr/>
        </p:nvSpPr>
        <p:spPr>
          <a:xfrm>
            <a:off x="2253742" y="4041394"/>
            <a:ext cx="1549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会员金融（信用消费）</a:t>
            </a:r>
            <a:endParaRPr sz="1200">
              <a:latin typeface="微软雅黑"/>
              <a:cs typeface="微软雅黑"/>
            </a:endParaRPr>
          </a:p>
        </p:txBody>
      </p:sp>
      <p:sp>
        <p:nvSpPr>
          <p:cNvPr id="63" name="object 63"/>
          <p:cNvSpPr/>
          <p:nvPr/>
        </p:nvSpPr>
        <p:spPr>
          <a:xfrm>
            <a:off x="5576315" y="4128515"/>
            <a:ext cx="2889885" cy="713740"/>
          </a:xfrm>
          <a:custGeom>
            <a:avLst/>
            <a:gdLst/>
            <a:ahLst/>
            <a:cxnLst/>
            <a:rect l="l" t="t" r="r" b="b"/>
            <a:pathLst>
              <a:path w="2889884" h="713739">
                <a:moveTo>
                  <a:pt x="2848356" y="0"/>
                </a:moveTo>
                <a:lnTo>
                  <a:pt x="41148" y="0"/>
                </a:lnTo>
                <a:lnTo>
                  <a:pt x="25128" y="3232"/>
                </a:lnTo>
                <a:lnTo>
                  <a:pt x="12049" y="12049"/>
                </a:lnTo>
                <a:lnTo>
                  <a:pt x="3232" y="25128"/>
                </a:lnTo>
                <a:lnTo>
                  <a:pt x="0" y="41147"/>
                </a:lnTo>
                <a:lnTo>
                  <a:pt x="0" y="672083"/>
                </a:lnTo>
                <a:lnTo>
                  <a:pt x="3232" y="688103"/>
                </a:lnTo>
                <a:lnTo>
                  <a:pt x="12049" y="701182"/>
                </a:lnTo>
                <a:lnTo>
                  <a:pt x="25128" y="709999"/>
                </a:lnTo>
                <a:lnTo>
                  <a:pt x="41148" y="713231"/>
                </a:lnTo>
                <a:lnTo>
                  <a:pt x="2848356" y="713231"/>
                </a:lnTo>
                <a:lnTo>
                  <a:pt x="2864375" y="709999"/>
                </a:lnTo>
                <a:lnTo>
                  <a:pt x="2877454" y="701182"/>
                </a:lnTo>
                <a:lnTo>
                  <a:pt x="2886271" y="688103"/>
                </a:lnTo>
                <a:lnTo>
                  <a:pt x="2889504" y="672083"/>
                </a:lnTo>
                <a:lnTo>
                  <a:pt x="2889504" y="41147"/>
                </a:lnTo>
                <a:lnTo>
                  <a:pt x="2886271" y="25128"/>
                </a:lnTo>
                <a:lnTo>
                  <a:pt x="2877454" y="12049"/>
                </a:lnTo>
                <a:lnTo>
                  <a:pt x="2864375" y="3232"/>
                </a:lnTo>
                <a:lnTo>
                  <a:pt x="2848356" y="0"/>
                </a:lnTo>
                <a:close/>
              </a:path>
            </a:pathLst>
          </a:custGeom>
          <a:solidFill>
            <a:srgbClr val="F9F9F9"/>
          </a:solidFill>
        </p:spPr>
        <p:txBody>
          <a:bodyPr wrap="square" lIns="0" tIns="0" rIns="0" bIns="0" rtlCol="0"/>
          <a:lstStyle/>
          <a:p/>
        </p:txBody>
      </p:sp>
      <p:sp>
        <p:nvSpPr>
          <p:cNvPr id="64" name="object 64"/>
          <p:cNvSpPr/>
          <p:nvPr/>
        </p:nvSpPr>
        <p:spPr>
          <a:xfrm>
            <a:off x="5576315" y="4128515"/>
            <a:ext cx="2889885" cy="713740"/>
          </a:xfrm>
          <a:custGeom>
            <a:avLst/>
            <a:gdLst/>
            <a:ahLst/>
            <a:cxnLst/>
            <a:rect l="l" t="t" r="r" b="b"/>
            <a:pathLst>
              <a:path w="2889884" h="713739">
                <a:moveTo>
                  <a:pt x="0" y="41147"/>
                </a:moveTo>
                <a:lnTo>
                  <a:pt x="3232" y="25128"/>
                </a:lnTo>
                <a:lnTo>
                  <a:pt x="12049" y="12049"/>
                </a:lnTo>
                <a:lnTo>
                  <a:pt x="25128" y="3232"/>
                </a:lnTo>
                <a:lnTo>
                  <a:pt x="41148" y="0"/>
                </a:lnTo>
                <a:lnTo>
                  <a:pt x="2848356" y="0"/>
                </a:lnTo>
                <a:lnTo>
                  <a:pt x="2864375" y="3232"/>
                </a:lnTo>
                <a:lnTo>
                  <a:pt x="2877454" y="12049"/>
                </a:lnTo>
                <a:lnTo>
                  <a:pt x="2886271" y="25128"/>
                </a:lnTo>
                <a:lnTo>
                  <a:pt x="2889504" y="41147"/>
                </a:lnTo>
                <a:lnTo>
                  <a:pt x="2889504" y="672083"/>
                </a:lnTo>
                <a:lnTo>
                  <a:pt x="2886271" y="688103"/>
                </a:lnTo>
                <a:lnTo>
                  <a:pt x="2877454" y="701182"/>
                </a:lnTo>
                <a:lnTo>
                  <a:pt x="2864375" y="709999"/>
                </a:lnTo>
                <a:lnTo>
                  <a:pt x="2848356" y="713231"/>
                </a:lnTo>
                <a:lnTo>
                  <a:pt x="41148" y="713231"/>
                </a:lnTo>
                <a:lnTo>
                  <a:pt x="25128" y="709999"/>
                </a:lnTo>
                <a:lnTo>
                  <a:pt x="12049" y="701182"/>
                </a:lnTo>
                <a:lnTo>
                  <a:pt x="3232" y="688103"/>
                </a:lnTo>
                <a:lnTo>
                  <a:pt x="0" y="672083"/>
                </a:lnTo>
                <a:lnTo>
                  <a:pt x="0" y="41147"/>
                </a:lnTo>
                <a:close/>
              </a:path>
            </a:pathLst>
          </a:custGeom>
          <a:ln w="12192">
            <a:solidFill>
              <a:srgbClr val="ACD9EC"/>
            </a:solidFill>
          </a:ln>
        </p:spPr>
        <p:txBody>
          <a:bodyPr wrap="square" lIns="0" tIns="0" rIns="0" bIns="0" rtlCol="0"/>
          <a:lstStyle/>
          <a:p/>
        </p:txBody>
      </p:sp>
      <p:sp>
        <p:nvSpPr>
          <p:cNvPr id="65" name="object 65"/>
          <p:cNvSpPr txBox="1"/>
          <p:nvPr/>
        </p:nvSpPr>
        <p:spPr>
          <a:xfrm>
            <a:off x="6117716" y="4243110"/>
            <a:ext cx="635000" cy="532765"/>
          </a:xfrm>
          <a:prstGeom prst="rect">
            <a:avLst/>
          </a:prstGeom>
        </p:spPr>
        <p:txBody>
          <a:bodyPr wrap="square" lIns="0" tIns="0" rIns="0" bIns="0" rtlCol="0" vert="horz">
            <a:spAutoFit/>
          </a:bodyPr>
          <a:lstStyle/>
          <a:p>
            <a:pPr marL="12700" marR="5080">
              <a:lnSpc>
                <a:spcPct val="142200"/>
              </a:lnSpc>
            </a:pPr>
            <a:r>
              <a:rPr dirty="0" sz="1200">
                <a:solidFill>
                  <a:srgbClr val="4F5560"/>
                </a:solidFill>
                <a:latin typeface="微软雅黑"/>
                <a:cs typeface="微软雅黑"/>
              </a:rPr>
              <a:t>会员折扣  信用支付</a:t>
            </a:r>
            <a:endParaRPr sz="1200">
              <a:latin typeface="微软雅黑"/>
              <a:cs typeface="微软雅黑"/>
            </a:endParaRPr>
          </a:p>
        </p:txBody>
      </p:sp>
      <p:sp>
        <p:nvSpPr>
          <p:cNvPr id="66" name="object 66"/>
          <p:cNvSpPr txBox="1"/>
          <p:nvPr/>
        </p:nvSpPr>
        <p:spPr>
          <a:xfrm>
            <a:off x="7282433" y="4243110"/>
            <a:ext cx="647065" cy="532765"/>
          </a:xfrm>
          <a:prstGeom prst="rect">
            <a:avLst/>
          </a:prstGeom>
        </p:spPr>
        <p:txBody>
          <a:bodyPr wrap="square" lIns="0" tIns="0" rIns="0" bIns="0" rtlCol="0" vert="horz">
            <a:spAutoFit/>
          </a:bodyPr>
          <a:lstStyle/>
          <a:p>
            <a:pPr marL="12700" marR="5080" indent="11430">
              <a:lnSpc>
                <a:spcPct val="142200"/>
              </a:lnSpc>
            </a:pPr>
            <a:r>
              <a:rPr dirty="0" sz="1200">
                <a:solidFill>
                  <a:srgbClr val="4F5560"/>
                </a:solidFill>
                <a:latin typeface="微软雅黑"/>
                <a:cs typeface="微软雅黑"/>
              </a:rPr>
              <a:t>分享返利  充值缴费</a:t>
            </a:r>
            <a:endParaRPr sz="1200">
              <a:latin typeface="微软雅黑"/>
              <a:cs typeface="微软雅黑"/>
            </a:endParaRPr>
          </a:p>
        </p:txBody>
      </p:sp>
      <p:sp>
        <p:nvSpPr>
          <p:cNvPr id="67" name="object 67"/>
          <p:cNvSpPr/>
          <p:nvPr/>
        </p:nvSpPr>
        <p:spPr>
          <a:xfrm>
            <a:off x="5573267" y="4014215"/>
            <a:ext cx="2901950" cy="247015"/>
          </a:xfrm>
          <a:custGeom>
            <a:avLst/>
            <a:gdLst/>
            <a:ahLst/>
            <a:cxnLst/>
            <a:rect l="l" t="t" r="r" b="b"/>
            <a:pathLst>
              <a:path w="2901950" h="247014">
                <a:moveTo>
                  <a:pt x="2860548"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2860548" y="246887"/>
                </a:lnTo>
                <a:lnTo>
                  <a:pt x="2876567" y="243655"/>
                </a:lnTo>
                <a:lnTo>
                  <a:pt x="2889646" y="234838"/>
                </a:lnTo>
                <a:lnTo>
                  <a:pt x="2898463" y="221759"/>
                </a:lnTo>
                <a:lnTo>
                  <a:pt x="2901696" y="205739"/>
                </a:lnTo>
                <a:lnTo>
                  <a:pt x="2901696" y="41147"/>
                </a:lnTo>
                <a:lnTo>
                  <a:pt x="2898463" y="25128"/>
                </a:lnTo>
                <a:lnTo>
                  <a:pt x="2889646" y="12049"/>
                </a:lnTo>
                <a:lnTo>
                  <a:pt x="2876567" y="3232"/>
                </a:lnTo>
                <a:lnTo>
                  <a:pt x="2860548" y="0"/>
                </a:lnTo>
                <a:close/>
              </a:path>
            </a:pathLst>
          </a:custGeom>
          <a:solidFill>
            <a:srgbClr val="ACD9EC"/>
          </a:solidFill>
        </p:spPr>
        <p:txBody>
          <a:bodyPr wrap="square" lIns="0" tIns="0" rIns="0" bIns="0" rtlCol="0"/>
          <a:lstStyle/>
          <a:p/>
        </p:txBody>
      </p:sp>
      <p:sp>
        <p:nvSpPr>
          <p:cNvPr id="68" name="object 68"/>
          <p:cNvSpPr txBox="1"/>
          <p:nvPr/>
        </p:nvSpPr>
        <p:spPr>
          <a:xfrm>
            <a:off x="6206109" y="4041394"/>
            <a:ext cx="16383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会员生活（省赚</a:t>
            </a:r>
            <a:r>
              <a:rPr dirty="0" sz="1200" spc="-5">
                <a:solidFill>
                  <a:srgbClr val="F9F9F9"/>
                </a:solidFill>
                <a:latin typeface="Arial"/>
                <a:cs typeface="Arial"/>
              </a:rPr>
              <a:t>+</a:t>
            </a:r>
            <a:r>
              <a:rPr dirty="0" sz="1200" spc="-5">
                <a:solidFill>
                  <a:srgbClr val="F9F9F9"/>
                </a:solidFill>
                <a:latin typeface="微软雅黑"/>
                <a:cs typeface="微软雅黑"/>
              </a:rPr>
              <a:t>权益）</a:t>
            </a:r>
            <a:endParaRPr sz="1200">
              <a:latin typeface="微软雅黑"/>
              <a:cs typeface="微软雅黑"/>
            </a:endParaRPr>
          </a:p>
        </p:txBody>
      </p:sp>
      <p:sp>
        <p:nvSpPr>
          <p:cNvPr id="69" name="object 69"/>
          <p:cNvSpPr/>
          <p:nvPr/>
        </p:nvSpPr>
        <p:spPr>
          <a:xfrm>
            <a:off x="8820911" y="3043427"/>
            <a:ext cx="2783205" cy="3406140"/>
          </a:xfrm>
          <a:custGeom>
            <a:avLst/>
            <a:gdLst/>
            <a:ahLst/>
            <a:cxnLst/>
            <a:rect l="l" t="t" r="r" b="b"/>
            <a:pathLst>
              <a:path w="2783204" h="3406140">
                <a:moveTo>
                  <a:pt x="0" y="100964"/>
                </a:moveTo>
                <a:lnTo>
                  <a:pt x="7935" y="61668"/>
                </a:lnTo>
                <a:lnTo>
                  <a:pt x="29575" y="29575"/>
                </a:lnTo>
                <a:lnTo>
                  <a:pt x="61668" y="7935"/>
                </a:lnTo>
                <a:lnTo>
                  <a:pt x="100965" y="0"/>
                </a:lnTo>
                <a:lnTo>
                  <a:pt x="2681859" y="0"/>
                </a:lnTo>
                <a:lnTo>
                  <a:pt x="2721155" y="7935"/>
                </a:lnTo>
                <a:lnTo>
                  <a:pt x="2753248" y="29575"/>
                </a:lnTo>
                <a:lnTo>
                  <a:pt x="2774888" y="61668"/>
                </a:lnTo>
                <a:lnTo>
                  <a:pt x="2782824" y="100964"/>
                </a:lnTo>
                <a:lnTo>
                  <a:pt x="2782824" y="3305149"/>
                </a:lnTo>
                <a:lnTo>
                  <a:pt x="2774888" y="3344460"/>
                </a:lnTo>
                <a:lnTo>
                  <a:pt x="2753248" y="3376561"/>
                </a:lnTo>
                <a:lnTo>
                  <a:pt x="2721155" y="3398204"/>
                </a:lnTo>
                <a:lnTo>
                  <a:pt x="2681859" y="3406140"/>
                </a:lnTo>
                <a:lnTo>
                  <a:pt x="100965" y="3406140"/>
                </a:lnTo>
                <a:lnTo>
                  <a:pt x="61668" y="3398204"/>
                </a:lnTo>
                <a:lnTo>
                  <a:pt x="29575" y="3376561"/>
                </a:lnTo>
                <a:lnTo>
                  <a:pt x="7935" y="3344460"/>
                </a:lnTo>
                <a:lnTo>
                  <a:pt x="0" y="3305149"/>
                </a:lnTo>
                <a:lnTo>
                  <a:pt x="0" y="100964"/>
                </a:lnTo>
                <a:close/>
              </a:path>
            </a:pathLst>
          </a:custGeom>
          <a:ln w="12192">
            <a:solidFill>
              <a:srgbClr val="BAC3D1"/>
            </a:solidFill>
          </a:ln>
        </p:spPr>
        <p:txBody>
          <a:bodyPr wrap="square" lIns="0" tIns="0" rIns="0" bIns="0" rtlCol="0"/>
          <a:lstStyle/>
          <a:p/>
        </p:txBody>
      </p:sp>
      <p:sp>
        <p:nvSpPr>
          <p:cNvPr id="70" name="object 70"/>
          <p:cNvSpPr txBox="1"/>
          <p:nvPr/>
        </p:nvSpPr>
        <p:spPr>
          <a:xfrm>
            <a:off x="9576054" y="3114040"/>
            <a:ext cx="1273810" cy="226060"/>
          </a:xfrm>
          <a:prstGeom prst="rect">
            <a:avLst/>
          </a:prstGeom>
        </p:spPr>
        <p:txBody>
          <a:bodyPr wrap="square" lIns="0" tIns="0" rIns="0" bIns="0" rtlCol="0" vert="horz">
            <a:spAutoFit/>
          </a:bodyPr>
          <a:lstStyle/>
          <a:p>
            <a:pPr marL="12700">
              <a:lnSpc>
                <a:spcPct val="100000"/>
              </a:lnSpc>
            </a:pPr>
            <a:r>
              <a:rPr dirty="0" sz="1400">
                <a:solidFill>
                  <a:srgbClr val="4F5560"/>
                </a:solidFill>
                <a:latin typeface="微软雅黑"/>
                <a:cs typeface="微软雅黑"/>
              </a:rPr>
              <a:t>“扑满猪”</a:t>
            </a:r>
            <a:r>
              <a:rPr dirty="0" sz="1400" spc="-5">
                <a:solidFill>
                  <a:srgbClr val="4F5560"/>
                </a:solidFill>
                <a:latin typeface="Arial"/>
                <a:cs typeface="Arial"/>
              </a:rPr>
              <a:t>APP</a:t>
            </a:r>
            <a:endParaRPr sz="1400">
              <a:latin typeface="Arial"/>
              <a:cs typeface="Arial"/>
            </a:endParaRPr>
          </a:p>
        </p:txBody>
      </p:sp>
      <p:sp>
        <p:nvSpPr>
          <p:cNvPr id="71" name="object 71"/>
          <p:cNvSpPr/>
          <p:nvPr/>
        </p:nvSpPr>
        <p:spPr>
          <a:xfrm>
            <a:off x="9910571" y="3427476"/>
            <a:ext cx="1618615" cy="873760"/>
          </a:xfrm>
          <a:custGeom>
            <a:avLst/>
            <a:gdLst/>
            <a:ahLst/>
            <a:cxnLst/>
            <a:rect l="l" t="t" r="r" b="b"/>
            <a:pathLst>
              <a:path w="1618615" h="873760">
                <a:moveTo>
                  <a:pt x="1558417" y="0"/>
                </a:moveTo>
                <a:lnTo>
                  <a:pt x="60071" y="0"/>
                </a:lnTo>
                <a:lnTo>
                  <a:pt x="36701" y="4724"/>
                </a:lnTo>
                <a:lnTo>
                  <a:pt x="17605" y="17605"/>
                </a:lnTo>
                <a:lnTo>
                  <a:pt x="4724" y="36701"/>
                </a:lnTo>
                <a:lnTo>
                  <a:pt x="0" y="60071"/>
                </a:lnTo>
                <a:lnTo>
                  <a:pt x="0" y="813181"/>
                </a:lnTo>
                <a:lnTo>
                  <a:pt x="4724" y="836550"/>
                </a:lnTo>
                <a:lnTo>
                  <a:pt x="17605" y="855646"/>
                </a:lnTo>
                <a:lnTo>
                  <a:pt x="36701" y="868527"/>
                </a:lnTo>
                <a:lnTo>
                  <a:pt x="60071" y="873251"/>
                </a:lnTo>
                <a:lnTo>
                  <a:pt x="1558417" y="873251"/>
                </a:lnTo>
                <a:lnTo>
                  <a:pt x="1581786" y="868527"/>
                </a:lnTo>
                <a:lnTo>
                  <a:pt x="1600882" y="855646"/>
                </a:lnTo>
                <a:lnTo>
                  <a:pt x="1613763" y="836550"/>
                </a:lnTo>
                <a:lnTo>
                  <a:pt x="1618487" y="813181"/>
                </a:lnTo>
                <a:lnTo>
                  <a:pt x="1618487" y="60071"/>
                </a:lnTo>
                <a:lnTo>
                  <a:pt x="1613763" y="36701"/>
                </a:lnTo>
                <a:lnTo>
                  <a:pt x="1600882" y="17605"/>
                </a:lnTo>
                <a:lnTo>
                  <a:pt x="1581786" y="4724"/>
                </a:lnTo>
                <a:lnTo>
                  <a:pt x="1558417" y="0"/>
                </a:lnTo>
                <a:close/>
              </a:path>
            </a:pathLst>
          </a:custGeom>
          <a:solidFill>
            <a:srgbClr val="F9F9F9"/>
          </a:solidFill>
        </p:spPr>
        <p:txBody>
          <a:bodyPr wrap="square" lIns="0" tIns="0" rIns="0" bIns="0" rtlCol="0"/>
          <a:lstStyle/>
          <a:p/>
        </p:txBody>
      </p:sp>
      <p:sp>
        <p:nvSpPr>
          <p:cNvPr id="72" name="object 72"/>
          <p:cNvSpPr/>
          <p:nvPr/>
        </p:nvSpPr>
        <p:spPr>
          <a:xfrm>
            <a:off x="9910571" y="3427476"/>
            <a:ext cx="1618615" cy="873760"/>
          </a:xfrm>
          <a:custGeom>
            <a:avLst/>
            <a:gdLst/>
            <a:ahLst/>
            <a:cxnLst/>
            <a:rect l="l" t="t" r="r" b="b"/>
            <a:pathLst>
              <a:path w="1618615" h="873760">
                <a:moveTo>
                  <a:pt x="0" y="60071"/>
                </a:moveTo>
                <a:lnTo>
                  <a:pt x="4724" y="36701"/>
                </a:lnTo>
                <a:lnTo>
                  <a:pt x="17605" y="17605"/>
                </a:lnTo>
                <a:lnTo>
                  <a:pt x="36701" y="4724"/>
                </a:lnTo>
                <a:lnTo>
                  <a:pt x="60071" y="0"/>
                </a:lnTo>
                <a:lnTo>
                  <a:pt x="1558417" y="0"/>
                </a:lnTo>
                <a:lnTo>
                  <a:pt x="1581786" y="4724"/>
                </a:lnTo>
                <a:lnTo>
                  <a:pt x="1600882" y="17605"/>
                </a:lnTo>
                <a:lnTo>
                  <a:pt x="1613763" y="36701"/>
                </a:lnTo>
                <a:lnTo>
                  <a:pt x="1618487" y="60071"/>
                </a:lnTo>
                <a:lnTo>
                  <a:pt x="1618487" y="813181"/>
                </a:lnTo>
                <a:lnTo>
                  <a:pt x="1613763" y="836550"/>
                </a:lnTo>
                <a:lnTo>
                  <a:pt x="1600882" y="855646"/>
                </a:lnTo>
                <a:lnTo>
                  <a:pt x="1581786" y="868527"/>
                </a:lnTo>
                <a:lnTo>
                  <a:pt x="1558417" y="873251"/>
                </a:lnTo>
                <a:lnTo>
                  <a:pt x="60071" y="873251"/>
                </a:lnTo>
                <a:lnTo>
                  <a:pt x="36701" y="868527"/>
                </a:lnTo>
                <a:lnTo>
                  <a:pt x="17605" y="855646"/>
                </a:lnTo>
                <a:lnTo>
                  <a:pt x="4724" y="836550"/>
                </a:lnTo>
                <a:lnTo>
                  <a:pt x="0" y="813181"/>
                </a:lnTo>
                <a:lnTo>
                  <a:pt x="0" y="60071"/>
                </a:lnTo>
                <a:close/>
              </a:path>
            </a:pathLst>
          </a:custGeom>
          <a:ln w="12192">
            <a:solidFill>
              <a:srgbClr val="C7DB4F"/>
            </a:solidFill>
          </a:ln>
        </p:spPr>
        <p:txBody>
          <a:bodyPr wrap="square" lIns="0" tIns="0" rIns="0" bIns="0" rtlCol="0"/>
          <a:lstStyle/>
          <a:p/>
        </p:txBody>
      </p:sp>
      <p:sp>
        <p:nvSpPr>
          <p:cNvPr id="73" name="object 73"/>
          <p:cNvSpPr txBox="1"/>
          <p:nvPr/>
        </p:nvSpPr>
        <p:spPr>
          <a:xfrm>
            <a:off x="10022585" y="3433607"/>
            <a:ext cx="1397000" cy="788035"/>
          </a:xfrm>
          <a:prstGeom prst="rect">
            <a:avLst/>
          </a:prstGeom>
        </p:spPr>
        <p:txBody>
          <a:bodyPr wrap="square" lIns="0" tIns="0" rIns="0" bIns="0" rtlCol="0" vert="horz">
            <a:spAutoFit/>
          </a:bodyPr>
          <a:lstStyle/>
          <a:p>
            <a:pPr algn="ctr" marL="12700" marR="5080">
              <a:lnSpc>
                <a:spcPct val="141300"/>
              </a:lnSpc>
            </a:pPr>
            <a:r>
              <a:rPr dirty="0" sz="1200">
                <a:solidFill>
                  <a:srgbClr val="4F5560"/>
                </a:solidFill>
                <a:latin typeface="微软雅黑"/>
                <a:cs typeface="微软雅黑"/>
              </a:rPr>
              <a:t>购物达人、商旅精英  以及多元金融服务的  受众客户等</a:t>
            </a:r>
            <a:endParaRPr sz="1200">
              <a:latin typeface="微软雅黑"/>
              <a:cs typeface="微软雅黑"/>
            </a:endParaRPr>
          </a:p>
        </p:txBody>
      </p:sp>
      <p:sp>
        <p:nvSpPr>
          <p:cNvPr id="74" name="object 74"/>
          <p:cNvSpPr/>
          <p:nvPr/>
        </p:nvSpPr>
        <p:spPr>
          <a:xfrm>
            <a:off x="9910571" y="4370832"/>
            <a:ext cx="1618615" cy="356870"/>
          </a:xfrm>
          <a:custGeom>
            <a:avLst/>
            <a:gdLst/>
            <a:ahLst/>
            <a:cxnLst/>
            <a:rect l="l" t="t" r="r" b="b"/>
            <a:pathLst>
              <a:path w="1618615" h="356870">
                <a:moveTo>
                  <a:pt x="1559052" y="0"/>
                </a:moveTo>
                <a:lnTo>
                  <a:pt x="59435" y="0"/>
                </a:lnTo>
                <a:lnTo>
                  <a:pt x="36325" y="4679"/>
                </a:lnTo>
                <a:lnTo>
                  <a:pt x="17430" y="17430"/>
                </a:lnTo>
                <a:lnTo>
                  <a:pt x="4679" y="36325"/>
                </a:lnTo>
                <a:lnTo>
                  <a:pt x="0" y="59436"/>
                </a:lnTo>
                <a:lnTo>
                  <a:pt x="0" y="297180"/>
                </a:lnTo>
                <a:lnTo>
                  <a:pt x="4679" y="320290"/>
                </a:lnTo>
                <a:lnTo>
                  <a:pt x="17430" y="339185"/>
                </a:lnTo>
                <a:lnTo>
                  <a:pt x="36325" y="351936"/>
                </a:lnTo>
                <a:lnTo>
                  <a:pt x="59435" y="356616"/>
                </a:lnTo>
                <a:lnTo>
                  <a:pt x="1559052" y="356616"/>
                </a:lnTo>
                <a:lnTo>
                  <a:pt x="1582162" y="351936"/>
                </a:lnTo>
                <a:lnTo>
                  <a:pt x="1601057" y="339185"/>
                </a:lnTo>
                <a:lnTo>
                  <a:pt x="1613808" y="320290"/>
                </a:lnTo>
                <a:lnTo>
                  <a:pt x="1618487" y="297180"/>
                </a:lnTo>
                <a:lnTo>
                  <a:pt x="1618487" y="59436"/>
                </a:lnTo>
                <a:lnTo>
                  <a:pt x="1613808" y="36325"/>
                </a:lnTo>
                <a:lnTo>
                  <a:pt x="1601057" y="17430"/>
                </a:lnTo>
                <a:lnTo>
                  <a:pt x="1582162" y="4679"/>
                </a:lnTo>
                <a:lnTo>
                  <a:pt x="1559052" y="0"/>
                </a:lnTo>
                <a:close/>
              </a:path>
            </a:pathLst>
          </a:custGeom>
          <a:solidFill>
            <a:srgbClr val="F9F9F9"/>
          </a:solidFill>
        </p:spPr>
        <p:txBody>
          <a:bodyPr wrap="square" lIns="0" tIns="0" rIns="0" bIns="0" rtlCol="0"/>
          <a:lstStyle/>
          <a:p/>
        </p:txBody>
      </p:sp>
      <p:sp>
        <p:nvSpPr>
          <p:cNvPr id="75" name="object 75"/>
          <p:cNvSpPr/>
          <p:nvPr/>
        </p:nvSpPr>
        <p:spPr>
          <a:xfrm>
            <a:off x="9910571" y="4370832"/>
            <a:ext cx="1618615" cy="356870"/>
          </a:xfrm>
          <a:custGeom>
            <a:avLst/>
            <a:gdLst/>
            <a:ahLst/>
            <a:cxnLst/>
            <a:rect l="l" t="t" r="r" b="b"/>
            <a:pathLst>
              <a:path w="1618615" h="356870">
                <a:moveTo>
                  <a:pt x="0" y="59436"/>
                </a:moveTo>
                <a:lnTo>
                  <a:pt x="4679" y="36325"/>
                </a:lnTo>
                <a:lnTo>
                  <a:pt x="17430" y="17430"/>
                </a:lnTo>
                <a:lnTo>
                  <a:pt x="36325" y="4679"/>
                </a:lnTo>
                <a:lnTo>
                  <a:pt x="59435" y="0"/>
                </a:lnTo>
                <a:lnTo>
                  <a:pt x="1559052" y="0"/>
                </a:lnTo>
                <a:lnTo>
                  <a:pt x="1582162" y="4679"/>
                </a:lnTo>
                <a:lnTo>
                  <a:pt x="1601057" y="17430"/>
                </a:lnTo>
                <a:lnTo>
                  <a:pt x="1613808" y="36325"/>
                </a:lnTo>
                <a:lnTo>
                  <a:pt x="1618487" y="59436"/>
                </a:lnTo>
                <a:lnTo>
                  <a:pt x="1618487" y="297180"/>
                </a:lnTo>
                <a:lnTo>
                  <a:pt x="1613808" y="320290"/>
                </a:lnTo>
                <a:lnTo>
                  <a:pt x="1601057" y="339185"/>
                </a:lnTo>
                <a:lnTo>
                  <a:pt x="1582162" y="351936"/>
                </a:lnTo>
                <a:lnTo>
                  <a:pt x="1559052" y="356616"/>
                </a:lnTo>
                <a:lnTo>
                  <a:pt x="59435" y="356616"/>
                </a:lnTo>
                <a:lnTo>
                  <a:pt x="36325" y="351936"/>
                </a:lnTo>
                <a:lnTo>
                  <a:pt x="17430" y="339185"/>
                </a:lnTo>
                <a:lnTo>
                  <a:pt x="4679" y="320290"/>
                </a:lnTo>
                <a:lnTo>
                  <a:pt x="0" y="297180"/>
                </a:lnTo>
                <a:lnTo>
                  <a:pt x="0" y="59436"/>
                </a:lnTo>
                <a:close/>
              </a:path>
            </a:pathLst>
          </a:custGeom>
          <a:ln w="12192">
            <a:solidFill>
              <a:srgbClr val="92B839"/>
            </a:solidFill>
          </a:ln>
        </p:spPr>
        <p:txBody>
          <a:bodyPr wrap="square" lIns="0" tIns="0" rIns="0" bIns="0" rtlCol="0"/>
          <a:lstStyle/>
          <a:p/>
        </p:txBody>
      </p:sp>
      <p:sp>
        <p:nvSpPr>
          <p:cNvPr id="76" name="object 76"/>
          <p:cNvSpPr txBox="1"/>
          <p:nvPr/>
        </p:nvSpPr>
        <p:spPr>
          <a:xfrm>
            <a:off x="10251185" y="4452239"/>
            <a:ext cx="9398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搭建会员体系</a:t>
            </a:r>
            <a:endParaRPr sz="1200">
              <a:latin typeface="微软雅黑"/>
              <a:cs typeface="微软雅黑"/>
            </a:endParaRPr>
          </a:p>
        </p:txBody>
      </p:sp>
      <p:sp>
        <p:nvSpPr>
          <p:cNvPr id="77" name="object 77"/>
          <p:cNvSpPr/>
          <p:nvPr/>
        </p:nvSpPr>
        <p:spPr>
          <a:xfrm>
            <a:off x="9910571" y="5202935"/>
            <a:ext cx="1618615" cy="342900"/>
          </a:xfrm>
          <a:custGeom>
            <a:avLst/>
            <a:gdLst/>
            <a:ahLst/>
            <a:cxnLst/>
            <a:rect l="l" t="t" r="r" b="b"/>
            <a:pathLst>
              <a:path w="1618615" h="342900">
                <a:moveTo>
                  <a:pt x="1561337" y="0"/>
                </a:moveTo>
                <a:lnTo>
                  <a:pt x="57150" y="0"/>
                </a:lnTo>
                <a:lnTo>
                  <a:pt x="34879" y="4482"/>
                </a:lnTo>
                <a:lnTo>
                  <a:pt x="16716" y="16716"/>
                </a:lnTo>
                <a:lnTo>
                  <a:pt x="4482" y="34879"/>
                </a:lnTo>
                <a:lnTo>
                  <a:pt x="0" y="57150"/>
                </a:lnTo>
                <a:lnTo>
                  <a:pt x="0" y="285750"/>
                </a:lnTo>
                <a:lnTo>
                  <a:pt x="4482" y="308020"/>
                </a:lnTo>
                <a:lnTo>
                  <a:pt x="16716" y="326183"/>
                </a:lnTo>
                <a:lnTo>
                  <a:pt x="34879" y="338417"/>
                </a:lnTo>
                <a:lnTo>
                  <a:pt x="57150" y="342900"/>
                </a:lnTo>
                <a:lnTo>
                  <a:pt x="1561337" y="342900"/>
                </a:lnTo>
                <a:lnTo>
                  <a:pt x="1583608" y="338417"/>
                </a:lnTo>
                <a:lnTo>
                  <a:pt x="1601771" y="326183"/>
                </a:lnTo>
                <a:lnTo>
                  <a:pt x="1614005" y="308020"/>
                </a:lnTo>
                <a:lnTo>
                  <a:pt x="1618487" y="285750"/>
                </a:lnTo>
                <a:lnTo>
                  <a:pt x="1618487" y="57150"/>
                </a:lnTo>
                <a:lnTo>
                  <a:pt x="1614005" y="34879"/>
                </a:lnTo>
                <a:lnTo>
                  <a:pt x="1601771" y="16716"/>
                </a:lnTo>
                <a:lnTo>
                  <a:pt x="1583608" y="4482"/>
                </a:lnTo>
                <a:lnTo>
                  <a:pt x="1561337" y="0"/>
                </a:lnTo>
                <a:close/>
              </a:path>
            </a:pathLst>
          </a:custGeom>
          <a:solidFill>
            <a:srgbClr val="F9F9F9"/>
          </a:solidFill>
        </p:spPr>
        <p:txBody>
          <a:bodyPr wrap="square" lIns="0" tIns="0" rIns="0" bIns="0" rtlCol="0"/>
          <a:lstStyle/>
          <a:p/>
        </p:txBody>
      </p:sp>
      <p:sp>
        <p:nvSpPr>
          <p:cNvPr id="78" name="object 78"/>
          <p:cNvSpPr/>
          <p:nvPr/>
        </p:nvSpPr>
        <p:spPr>
          <a:xfrm>
            <a:off x="9910571" y="5202935"/>
            <a:ext cx="1618615" cy="342900"/>
          </a:xfrm>
          <a:custGeom>
            <a:avLst/>
            <a:gdLst/>
            <a:ahLst/>
            <a:cxnLst/>
            <a:rect l="l" t="t" r="r" b="b"/>
            <a:pathLst>
              <a:path w="1618615" h="342900">
                <a:moveTo>
                  <a:pt x="0" y="57150"/>
                </a:moveTo>
                <a:lnTo>
                  <a:pt x="4482" y="34879"/>
                </a:lnTo>
                <a:lnTo>
                  <a:pt x="16716" y="16716"/>
                </a:lnTo>
                <a:lnTo>
                  <a:pt x="34879" y="4482"/>
                </a:lnTo>
                <a:lnTo>
                  <a:pt x="57150" y="0"/>
                </a:lnTo>
                <a:lnTo>
                  <a:pt x="1561337" y="0"/>
                </a:lnTo>
                <a:lnTo>
                  <a:pt x="1583608" y="4482"/>
                </a:lnTo>
                <a:lnTo>
                  <a:pt x="1601771" y="16716"/>
                </a:lnTo>
                <a:lnTo>
                  <a:pt x="1614005" y="34879"/>
                </a:lnTo>
                <a:lnTo>
                  <a:pt x="1618487" y="57150"/>
                </a:lnTo>
                <a:lnTo>
                  <a:pt x="1618487" y="285750"/>
                </a:lnTo>
                <a:lnTo>
                  <a:pt x="1614005" y="308020"/>
                </a:lnTo>
                <a:lnTo>
                  <a:pt x="1601771" y="326183"/>
                </a:lnTo>
                <a:lnTo>
                  <a:pt x="1583608" y="338417"/>
                </a:lnTo>
                <a:lnTo>
                  <a:pt x="1561337" y="342900"/>
                </a:lnTo>
                <a:lnTo>
                  <a:pt x="57150" y="342900"/>
                </a:lnTo>
                <a:lnTo>
                  <a:pt x="34879" y="338417"/>
                </a:lnTo>
                <a:lnTo>
                  <a:pt x="16716" y="326183"/>
                </a:lnTo>
                <a:lnTo>
                  <a:pt x="4482" y="308020"/>
                </a:lnTo>
                <a:lnTo>
                  <a:pt x="0" y="285750"/>
                </a:lnTo>
                <a:lnTo>
                  <a:pt x="0" y="57150"/>
                </a:lnTo>
                <a:close/>
              </a:path>
            </a:pathLst>
          </a:custGeom>
          <a:ln w="12191">
            <a:solidFill>
              <a:srgbClr val="5FCA49"/>
            </a:solidFill>
          </a:ln>
        </p:spPr>
        <p:txBody>
          <a:bodyPr wrap="square" lIns="0" tIns="0" rIns="0" bIns="0" rtlCol="0"/>
          <a:lstStyle/>
          <a:p/>
        </p:txBody>
      </p:sp>
      <p:sp>
        <p:nvSpPr>
          <p:cNvPr id="79" name="object 79"/>
          <p:cNvSpPr txBox="1"/>
          <p:nvPr/>
        </p:nvSpPr>
        <p:spPr>
          <a:xfrm>
            <a:off x="9910571" y="5278246"/>
            <a:ext cx="1618615" cy="267970"/>
          </a:xfrm>
          <a:prstGeom prst="rect">
            <a:avLst/>
          </a:prstGeom>
        </p:spPr>
        <p:txBody>
          <a:bodyPr wrap="square" lIns="0" tIns="0" rIns="0" bIns="0" rtlCol="0" vert="horz">
            <a:spAutoFit/>
          </a:bodyPr>
          <a:lstStyle/>
          <a:p>
            <a:pPr marL="353695">
              <a:lnSpc>
                <a:spcPct val="100000"/>
              </a:lnSpc>
            </a:pPr>
            <a:r>
              <a:rPr dirty="0" sz="1200">
                <a:solidFill>
                  <a:srgbClr val="4F5560"/>
                </a:solidFill>
                <a:latin typeface="微软雅黑"/>
                <a:cs typeface="微软雅黑"/>
              </a:rPr>
              <a:t>流量渠道获客</a:t>
            </a:r>
            <a:endParaRPr sz="1200">
              <a:latin typeface="微软雅黑"/>
              <a:cs typeface="微软雅黑"/>
            </a:endParaRPr>
          </a:p>
        </p:txBody>
      </p:sp>
      <p:sp>
        <p:nvSpPr>
          <p:cNvPr id="80" name="object 80"/>
          <p:cNvSpPr/>
          <p:nvPr/>
        </p:nvSpPr>
        <p:spPr>
          <a:xfrm>
            <a:off x="9910571" y="5635752"/>
            <a:ext cx="1618615" cy="302260"/>
          </a:xfrm>
          <a:custGeom>
            <a:avLst/>
            <a:gdLst/>
            <a:ahLst/>
            <a:cxnLst/>
            <a:rect l="l" t="t" r="r" b="b"/>
            <a:pathLst>
              <a:path w="1618615" h="302260">
                <a:moveTo>
                  <a:pt x="1568196" y="0"/>
                </a:moveTo>
                <a:lnTo>
                  <a:pt x="50292" y="0"/>
                </a:lnTo>
                <a:lnTo>
                  <a:pt x="30700" y="3952"/>
                </a:lnTo>
                <a:lnTo>
                  <a:pt x="14716" y="14730"/>
                </a:lnTo>
                <a:lnTo>
                  <a:pt x="3946" y="30716"/>
                </a:lnTo>
                <a:lnTo>
                  <a:pt x="0" y="50292"/>
                </a:lnTo>
                <a:lnTo>
                  <a:pt x="0" y="251460"/>
                </a:lnTo>
                <a:lnTo>
                  <a:pt x="3946" y="271035"/>
                </a:lnTo>
                <a:lnTo>
                  <a:pt x="14716" y="287021"/>
                </a:lnTo>
                <a:lnTo>
                  <a:pt x="30700" y="297799"/>
                </a:lnTo>
                <a:lnTo>
                  <a:pt x="50292" y="301752"/>
                </a:lnTo>
                <a:lnTo>
                  <a:pt x="1568196" y="301752"/>
                </a:lnTo>
                <a:lnTo>
                  <a:pt x="1587787" y="297799"/>
                </a:lnTo>
                <a:lnTo>
                  <a:pt x="1603771" y="287021"/>
                </a:lnTo>
                <a:lnTo>
                  <a:pt x="1614541" y="271035"/>
                </a:lnTo>
                <a:lnTo>
                  <a:pt x="1618487" y="251460"/>
                </a:lnTo>
                <a:lnTo>
                  <a:pt x="1618487" y="50292"/>
                </a:lnTo>
                <a:lnTo>
                  <a:pt x="1614541" y="30716"/>
                </a:lnTo>
                <a:lnTo>
                  <a:pt x="1603771" y="14730"/>
                </a:lnTo>
                <a:lnTo>
                  <a:pt x="1587787" y="3952"/>
                </a:lnTo>
                <a:lnTo>
                  <a:pt x="1568196" y="0"/>
                </a:lnTo>
                <a:close/>
              </a:path>
            </a:pathLst>
          </a:custGeom>
          <a:solidFill>
            <a:srgbClr val="F9F9F9"/>
          </a:solidFill>
        </p:spPr>
        <p:txBody>
          <a:bodyPr wrap="square" lIns="0" tIns="0" rIns="0" bIns="0" rtlCol="0"/>
          <a:lstStyle/>
          <a:p/>
        </p:txBody>
      </p:sp>
      <p:sp>
        <p:nvSpPr>
          <p:cNvPr id="81" name="object 81"/>
          <p:cNvSpPr/>
          <p:nvPr/>
        </p:nvSpPr>
        <p:spPr>
          <a:xfrm>
            <a:off x="9910571" y="5635752"/>
            <a:ext cx="1618615" cy="302260"/>
          </a:xfrm>
          <a:custGeom>
            <a:avLst/>
            <a:gdLst/>
            <a:ahLst/>
            <a:cxnLst/>
            <a:rect l="l" t="t" r="r" b="b"/>
            <a:pathLst>
              <a:path w="1618615" h="302260">
                <a:moveTo>
                  <a:pt x="0" y="50292"/>
                </a:moveTo>
                <a:lnTo>
                  <a:pt x="3946" y="30716"/>
                </a:lnTo>
                <a:lnTo>
                  <a:pt x="14716" y="14730"/>
                </a:lnTo>
                <a:lnTo>
                  <a:pt x="30700" y="3952"/>
                </a:lnTo>
                <a:lnTo>
                  <a:pt x="50292" y="0"/>
                </a:lnTo>
                <a:lnTo>
                  <a:pt x="1568196" y="0"/>
                </a:lnTo>
                <a:lnTo>
                  <a:pt x="1587787" y="3952"/>
                </a:lnTo>
                <a:lnTo>
                  <a:pt x="1603771" y="14730"/>
                </a:lnTo>
                <a:lnTo>
                  <a:pt x="1614541" y="30716"/>
                </a:lnTo>
                <a:lnTo>
                  <a:pt x="1618487" y="50292"/>
                </a:lnTo>
                <a:lnTo>
                  <a:pt x="1618487" y="251460"/>
                </a:lnTo>
                <a:lnTo>
                  <a:pt x="1614541" y="271035"/>
                </a:lnTo>
                <a:lnTo>
                  <a:pt x="1603771" y="287021"/>
                </a:lnTo>
                <a:lnTo>
                  <a:pt x="1587787" y="297799"/>
                </a:lnTo>
                <a:lnTo>
                  <a:pt x="1568196" y="301752"/>
                </a:lnTo>
                <a:lnTo>
                  <a:pt x="50292" y="301752"/>
                </a:lnTo>
                <a:lnTo>
                  <a:pt x="30700" y="297799"/>
                </a:lnTo>
                <a:lnTo>
                  <a:pt x="14716" y="287021"/>
                </a:lnTo>
                <a:lnTo>
                  <a:pt x="3946" y="271035"/>
                </a:lnTo>
                <a:lnTo>
                  <a:pt x="0" y="251460"/>
                </a:lnTo>
                <a:lnTo>
                  <a:pt x="0" y="50292"/>
                </a:lnTo>
                <a:close/>
              </a:path>
            </a:pathLst>
          </a:custGeom>
          <a:ln w="9144">
            <a:solidFill>
              <a:srgbClr val="5FCA49"/>
            </a:solidFill>
          </a:ln>
        </p:spPr>
        <p:txBody>
          <a:bodyPr wrap="square" lIns="0" tIns="0" rIns="0" bIns="0" rtlCol="0"/>
          <a:lstStyle/>
          <a:p/>
        </p:txBody>
      </p:sp>
      <p:sp>
        <p:nvSpPr>
          <p:cNvPr id="82" name="object 82"/>
          <p:cNvSpPr txBox="1"/>
          <p:nvPr/>
        </p:nvSpPr>
        <p:spPr>
          <a:xfrm>
            <a:off x="10251185" y="5690311"/>
            <a:ext cx="9398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用户社交推荐</a:t>
            </a:r>
            <a:endParaRPr sz="1200">
              <a:latin typeface="微软雅黑"/>
              <a:cs typeface="微软雅黑"/>
            </a:endParaRPr>
          </a:p>
        </p:txBody>
      </p:sp>
      <p:sp>
        <p:nvSpPr>
          <p:cNvPr id="83" name="object 83"/>
          <p:cNvSpPr/>
          <p:nvPr/>
        </p:nvSpPr>
        <p:spPr>
          <a:xfrm>
            <a:off x="9910571" y="6047232"/>
            <a:ext cx="1618615" cy="300355"/>
          </a:xfrm>
          <a:custGeom>
            <a:avLst/>
            <a:gdLst/>
            <a:ahLst/>
            <a:cxnLst/>
            <a:rect l="l" t="t" r="r" b="b"/>
            <a:pathLst>
              <a:path w="1618615" h="300354">
                <a:moveTo>
                  <a:pt x="1568450" y="0"/>
                </a:moveTo>
                <a:lnTo>
                  <a:pt x="50037" y="0"/>
                </a:lnTo>
                <a:lnTo>
                  <a:pt x="30539" y="3932"/>
                </a:lnTo>
                <a:lnTo>
                  <a:pt x="14636" y="14655"/>
                </a:lnTo>
                <a:lnTo>
                  <a:pt x="3925" y="30560"/>
                </a:lnTo>
                <a:lnTo>
                  <a:pt x="0" y="50038"/>
                </a:lnTo>
                <a:lnTo>
                  <a:pt x="0" y="250190"/>
                </a:lnTo>
                <a:lnTo>
                  <a:pt x="3925" y="269667"/>
                </a:lnTo>
                <a:lnTo>
                  <a:pt x="14636" y="285572"/>
                </a:lnTo>
                <a:lnTo>
                  <a:pt x="30539" y="296295"/>
                </a:lnTo>
                <a:lnTo>
                  <a:pt x="50037" y="300228"/>
                </a:lnTo>
                <a:lnTo>
                  <a:pt x="1568450" y="300228"/>
                </a:lnTo>
                <a:lnTo>
                  <a:pt x="1587948" y="296295"/>
                </a:lnTo>
                <a:lnTo>
                  <a:pt x="1603851" y="285572"/>
                </a:lnTo>
                <a:lnTo>
                  <a:pt x="1614562" y="269667"/>
                </a:lnTo>
                <a:lnTo>
                  <a:pt x="1618487" y="250190"/>
                </a:lnTo>
                <a:lnTo>
                  <a:pt x="1618487" y="50038"/>
                </a:lnTo>
                <a:lnTo>
                  <a:pt x="1614562" y="30560"/>
                </a:lnTo>
                <a:lnTo>
                  <a:pt x="1603851" y="14655"/>
                </a:lnTo>
                <a:lnTo>
                  <a:pt x="1587948" y="3932"/>
                </a:lnTo>
                <a:lnTo>
                  <a:pt x="1568450" y="0"/>
                </a:lnTo>
                <a:close/>
              </a:path>
            </a:pathLst>
          </a:custGeom>
          <a:solidFill>
            <a:srgbClr val="F9F9F9"/>
          </a:solidFill>
        </p:spPr>
        <p:txBody>
          <a:bodyPr wrap="square" lIns="0" tIns="0" rIns="0" bIns="0" rtlCol="0"/>
          <a:lstStyle/>
          <a:p/>
        </p:txBody>
      </p:sp>
      <p:sp>
        <p:nvSpPr>
          <p:cNvPr id="84" name="object 84"/>
          <p:cNvSpPr/>
          <p:nvPr/>
        </p:nvSpPr>
        <p:spPr>
          <a:xfrm>
            <a:off x="9910571" y="6047232"/>
            <a:ext cx="1618615" cy="300355"/>
          </a:xfrm>
          <a:custGeom>
            <a:avLst/>
            <a:gdLst/>
            <a:ahLst/>
            <a:cxnLst/>
            <a:rect l="l" t="t" r="r" b="b"/>
            <a:pathLst>
              <a:path w="1618615" h="300354">
                <a:moveTo>
                  <a:pt x="0" y="50038"/>
                </a:moveTo>
                <a:lnTo>
                  <a:pt x="3925" y="30560"/>
                </a:lnTo>
                <a:lnTo>
                  <a:pt x="14636" y="14655"/>
                </a:lnTo>
                <a:lnTo>
                  <a:pt x="30539" y="3932"/>
                </a:lnTo>
                <a:lnTo>
                  <a:pt x="50037" y="0"/>
                </a:lnTo>
                <a:lnTo>
                  <a:pt x="1568450" y="0"/>
                </a:lnTo>
                <a:lnTo>
                  <a:pt x="1587948" y="3932"/>
                </a:lnTo>
                <a:lnTo>
                  <a:pt x="1603851" y="14655"/>
                </a:lnTo>
                <a:lnTo>
                  <a:pt x="1614562" y="30560"/>
                </a:lnTo>
                <a:lnTo>
                  <a:pt x="1618487" y="50038"/>
                </a:lnTo>
                <a:lnTo>
                  <a:pt x="1618487" y="250190"/>
                </a:lnTo>
                <a:lnTo>
                  <a:pt x="1614562" y="269667"/>
                </a:lnTo>
                <a:lnTo>
                  <a:pt x="1603851" y="285572"/>
                </a:lnTo>
                <a:lnTo>
                  <a:pt x="1587948" y="296295"/>
                </a:lnTo>
                <a:lnTo>
                  <a:pt x="1568450" y="300228"/>
                </a:lnTo>
                <a:lnTo>
                  <a:pt x="50037" y="300228"/>
                </a:lnTo>
                <a:lnTo>
                  <a:pt x="30539" y="296295"/>
                </a:lnTo>
                <a:lnTo>
                  <a:pt x="14636" y="285572"/>
                </a:lnTo>
                <a:lnTo>
                  <a:pt x="3925" y="269667"/>
                </a:lnTo>
                <a:lnTo>
                  <a:pt x="0" y="250190"/>
                </a:lnTo>
                <a:lnTo>
                  <a:pt x="0" y="50038"/>
                </a:lnTo>
                <a:close/>
              </a:path>
            </a:pathLst>
          </a:custGeom>
          <a:ln w="9144">
            <a:solidFill>
              <a:srgbClr val="5FCA49"/>
            </a:solidFill>
          </a:ln>
        </p:spPr>
        <p:txBody>
          <a:bodyPr wrap="square" lIns="0" tIns="0" rIns="0" bIns="0" rtlCol="0"/>
          <a:lstStyle/>
          <a:p/>
        </p:txBody>
      </p:sp>
      <p:sp>
        <p:nvSpPr>
          <p:cNvPr id="85" name="object 85"/>
          <p:cNvSpPr txBox="1"/>
          <p:nvPr/>
        </p:nvSpPr>
        <p:spPr>
          <a:xfrm>
            <a:off x="10251185" y="6100571"/>
            <a:ext cx="9398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本地线下运营</a:t>
            </a:r>
            <a:endParaRPr sz="1200">
              <a:latin typeface="微软雅黑"/>
              <a:cs typeface="微软雅黑"/>
            </a:endParaRPr>
          </a:p>
        </p:txBody>
      </p:sp>
      <p:sp>
        <p:nvSpPr>
          <p:cNvPr id="86" name="object 86"/>
          <p:cNvSpPr/>
          <p:nvPr/>
        </p:nvSpPr>
        <p:spPr>
          <a:xfrm>
            <a:off x="9910571" y="4797552"/>
            <a:ext cx="1618615" cy="335280"/>
          </a:xfrm>
          <a:custGeom>
            <a:avLst/>
            <a:gdLst/>
            <a:ahLst/>
            <a:cxnLst/>
            <a:rect l="l" t="t" r="r" b="b"/>
            <a:pathLst>
              <a:path w="1618615" h="335279">
                <a:moveTo>
                  <a:pt x="1562607" y="0"/>
                </a:moveTo>
                <a:lnTo>
                  <a:pt x="55879" y="0"/>
                </a:lnTo>
                <a:lnTo>
                  <a:pt x="34129" y="4391"/>
                </a:lnTo>
                <a:lnTo>
                  <a:pt x="16367" y="16367"/>
                </a:lnTo>
                <a:lnTo>
                  <a:pt x="4391" y="34129"/>
                </a:lnTo>
                <a:lnTo>
                  <a:pt x="0" y="55880"/>
                </a:lnTo>
                <a:lnTo>
                  <a:pt x="0" y="279400"/>
                </a:lnTo>
                <a:lnTo>
                  <a:pt x="4391" y="301150"/>
                </a:lnTo>
                <a:lnTo>
                  <a:pt x="16367" y="318912"/>
                </a:lnTo>
                <a:lnTo>
                  <a:pt x="34129" y="330888"/>
                </a:lnTo>
                <a:lnTo>
                  <a:pt x="55879" y="335280"/>
                </a:lnTo>
                <a:lnTo>
                  <a:pt x="1562607" y="335280"/>
                </a:lnTo>
                <a:lnTo>
                  <a:pt x="1584358" y="330888"/>
                </a:lnTo>
                <a:lnTo>
                  <a:pt x="1602120" y="318912"/>
                </a:lnTo>
                <a:lnTo>
                  <a:pt x="1614096" y="301150"/>
                </a:lnTo>
                <a:lnTo>
                  <a:pt x="1618487" y="279400"/>
                </a:lnTo>
                <a:lnTo>
                  <a:pt x="1618487" y="55880"/>
                </a:lnTo>
                <a:lnTo>
                  <a:pt x="1614096" y="34129"/>
                </a:lnTo>
                <a:lnTo>
                  <a:pt x="1602120" y="16367"/>
                </a:lnTo>
                <a:lnTo>
                  <a:pt x="1584358" y="4391"/>
                </a:lnTo>
                <a:lnTo>
                  <a:pt x="1562607" y="0"/>
                </a:lnTo>
                <a:close/>
              </a:path>
            </a:pathLst>
          </a:custGeom>
          <a:solidFill>
            <a:srgbClr val="F9F9F9"/>
          </a:solidFill>
        </p:spPr>
        <p:txBody>
          <a:bodyPr wrap="square" lIns="0" tIns="0" rIns="0" bIns="0" rtlCol="0"/>
          <a:lstStyle/>
          <a:p/>
        </p:txBody>
      </p:sp>
      <p:sp>
        <p:nvSpPr>
          <p:cNvPr id="87" name="object 87"/>
          <p:cNvSpPr/>
          <p:nvPr/>
        </p:nvSpPr>
        <p:spPr>
          <a:xfrm>
            <a:off x="9910571" y="4797552"/>
            <a:ext cx="1618615" cy="335280"/>
          </a:xfrm>
          <a:custGeom>
            <a:avLst/>
            <a:gdLst/>
            <a:ahLst/>
            <a:cxnLst/>
            <a:rect l="l" t="t" r="r" b="b"/>
            <a:pathLst>
              <a:path w="1618615" h="335279">
                <a:moveTo>
                  <a:pt x="0" y="55880"/>
                </a:moveTo>
                <a:lnTo>
                  <a:pt x="4391" y="34129"/>
                </a:lnTo>
                <a:lnTo>
                  <a:pt x="16367" y="16367"/>
                </a:lnTo>
                <a:lnTo>
                  <a:pt x="34129" y="4391"/>
                </a:lnTo>
                <a:lnTo>
                  <a:pt x="55879" y="0"/>
                </a:lnTo>
                <a:lnTo>
                  <a:pt x="1562607" y="0"/>
                </a:lnTo>
                <a:lnTo>
                  <a:pt x="1584358" y="4391"/>
                </a:lnTo>
                <a:lnTo>
                  <a:pt x="1602120" y="16367"/>
                </a:lnTo>
                <a:lnTo>
                  <a:pt x="1614096" y="34129"/>
                </a:lnTo>
                <a:lnTo>
                  <a:pt x="1618487" y="55880"/>
                </a:lnTo>
                <a:lnTo>
                  <a:pt x="1618487" y="279400"/>
                </a:lnTo>
                <a:lnTo>
                  <a:pt x="1614096" y="301150"/>
                </a:lnTo>
                <a:lnTo>
                  <a:pt x="1602120" y="318912"/>
                </a:lnTo>
                <a:lnTo>
                  <a:pt x="1584358" y="330888"/>
                </a:lnTo>
                <a:lnTo>
                  <a:pt x="1562607" y="335280"/>
                </a:lnTo>
                <a:lnTo>
                  <a:pt x="55879" y="335280"/>
                </a:lnTo>
                <a:lnTo>
                  <a:pt x="34129" y="330888"/>
                </a:lnTo>
                <a:lnTo>
                  <a:pt x="16367" y="318912"/>
                </a:lnTo>
                <a:lnTo>
                  <a:pt x="4391" y="301150"/>
                </a:lnTo>
                <a:lnTo>
                  <a:pt x="0" y="279400"/>
                </a:lnTo>
                <a:lnTo>
                  <a:pt x="0" y="55880"/>
                </a:lnTo>
                <a:close/>
              </a:path>
            </a:pathLst>
          </a:custGeom>
          <a:ln w="12192">
            <a:solidFill>
              <a:srgbClr val="92B839"/>
            </a:solidFill>
          </a:ln>
        </p:spPr>
        <p:txBody>
          <a:bodyPr wrap="square" lIns="0" tIns="0" rIns="0" bIns="0" rtlCol="0"/>
          <a:lstStyle/>
          <a:p/>
        </p:txBody>
      </p:sp>
      <p:sp>
        <p:nvSpPr>
          <p:cNvPr id="88" name="object 88"/>
          <p:cNvSpPr txBox="1"/>
          <p:nvPr/>
        </p:nvSpPr>
        <p:spPr>
          <a:xfrm>
            <a:off x="9910571" y="4868291"/>
            <a:ext cx="1618615" cy="264795"/>
          </a:xfrm>
          <a:prstGeom prst="rect">
            <a:avLst/>
          </a:prstGeom>
        </p:spPr>
        <p:txBody>
          <a:bodyPr wrap="square" lIns="0" tIns="0" rIns="0" bIns="0" rtlCol="0" vert="horz">
            <a:spAutoFit/>
          </a:bodyPr>
          <a:lstStyle/>
          <a:p>
            <a:pPr marL="353695">
              <a:lnSpc>
                <a:spcPct val="100000"/>
              </a:lnSpc>
            </a:pPr>
            <a:r>
              <a:rPr dirty="0" sz="1200">
                <a:solidFill>
                  <a:srgbClr val="4F5560"/>
                </a:solidFill>
                <a:latin typeface="微软雅黑"/>
                <a:cs typeface="微软雅黑"/>
              </a:rPr>
              <a:t>日常营销活动</a:t>
            </a:r>
            <a:endParaRPr sz="1200">
              <a:latin typeface="微软雅黑"/>
              <a:cs typeface="微软雅黑"/>
            </a:endParaRPr>
          </a:p>
        </p:txBody>
      </p:sp>
      <p:sp>
        <p:nvSpPr>
          <p:cNvPr id="89" name="object 89"/>
          <p:cNvSpPr/>
          <p:nvPr/>
        </p:nvSpPr>
        <p:spPr>
          <a:xfrm>
            <a:off x="8918447" y="5202935"/>
            <a:ext cx="928369" cy="1164590"/>
          </a:xfrm>
          <a:custGeom>
            <a:avLst/>
            <a:gdLst/>
            <a:ahLst/>
            <a:cxnLst/>
            <a:rect l="l" t="t" r="r" b="b"/>
            <a:pathLst>
              <a:path w="928370" h="1164589">
                <a:moveTo>
                  <a:pt x="848105" y="0"/>
                </a:moveTo>
                <a:lnTo>
                  <a:pt x="80009" y="0"/>
                </a:lnTo>
                <a:lnTo>
                  <a:pt x="48863" y="6286"/>
                </a:lnTo>
                <a:lnTo>
                  <a:pt x="23431" y="23431"/>
                </a:lnTo>
                <a:lnTo>
                  <a:pt x="6286" y="48863"/>
                </a:lnTo>
                <a:lnTo>
                  <a:pt x="0" y="80009"/>
                </a:lnTo>
                <a:lnTo>
                  <a:pt x="0" y="1084326"/>
                </a:lnTo>
                <a:lnTo>
                  <a:pt x="6286" y="1115467"/>
                </a:lnTo>
                <a:lnTo>
                  <a:pt x="23431" y="1140899"/>
                </a:lnTo>
                <a:lnTo>
                  <a:pt x="48863" y="1158047"/>
                </a:lnTo>
                <a:lnTo>
                  <a:pt x="80009" y="1164336"/>
                </a:lnTo>
                <a:lnTo>
                  <a:pt x="848105" y="1164336"/>
                </a:lnTo>
                <a:lnTo>
                  <a:pt x="879252" y="1158047"/>
                </a:lnTo>
                <a:lnTo>
                  <a:pt x="904684" y="1140899"/>
                </a:lnTo>
                <a:lnTo>
                  <a:pt x="921829" y="1115467"/>
                </a:lnTo>
                <a:lnTo>
                  <a:pt x="928116" y="1084326"/>
                </a:lnTo>
                <a:lnTo>
                  <a:pt x="928116" y="80009"/>
                </a:lnTo>
                <a:lnTo>
                  <a:pt x="921829" y="48863"/>
                </a:lnTo>
                <a:lnTo>
                  <a:pt x="904684" y="23431"/>
                </a:lnTo>
                <a:lnTo>
                  <a:pt x="879252" y="6286"/>
                </a:lnTo>
                <a:lnTo>
                  <a:pt x="848105" y="0"/>
                </a:lnTo>
                <a:close/>
              </a:path>
            </a:pathLst>
          </a:custGeom>
          <a:solidFill>
            <a:srgbClr val="5FCA49"/>
          </a:solidFill>
        </p:spPr>
        <p:txBody>
          <a:bodyPr wrap="square" lIns="0" tIns="0" rIns="0" bIns="0" rtlCol="0"/>
          <a:lstStyle/>
          <a:p/>
        </p:txBody>
      </p:sp>
      <p:sp>
        <p:nvSpPr>
          <p:cNvPr id="90" name="object 90"/>
          <p:cNvSpPr txBox="1"/>
          <p:nvPr/>
        </p:nvSpPr>
        <p:spPr>
          <a:xfrm>
            <a:off x="9021571" y="5564053"/>
            <a:ext cx="560705" cy="442595"/>
          </a:xfrm>
          <a:prstGeom prst="rect">
            <a:avLst/>
          </a:prstGeom>
        </p:spPr>
        <p:txBody>
          <a:bodyPr wrap="square" lIns="0" tIns="0" rIns="0" bIns="0" rtlCol="0" vert="horz">
            <a:spAutoFit/>
          </a:bodyPr>
          <a:lstStyle/>
          <a:p>
            <a:pPr marL="12700" marR="5080">
              <a:lnSpc>
                <a:spcPct val="100699"/>
              </a:lnSpc>
            </a:pPr>
            <a:r>
              <a:rPr dirty="0" sz="1400">
                <a:solidFill>
                  <a:srgbClr val="F9F9F9"/>
                </a:solidFill>
                <a:latin typeface="微软雅黑"/>
                <a:cs typeface="微软雅黑"/>
              </a:rPr>
              <a:t>获客方  </a:t>
            </a:r>
            <a:r>
              <a:rPr dirty="0" sz="1400">
                <a:solidFill>
                  <a:srgbClr val="F9F9F9"/>
                </a:solidFill>
                <a:latin typeface="微软雅黑"/>
                <a:cs typeface="微软雅黑"/>
              </a:rPr>
              <a:t>式</a:t>
            </a:r>
            <a:endParaRPr sz="1400">
              <a:latin typeface="微软雅黑"/>
              <a:cs typeface="微软雅黑"/>
            </a:endParaRPr>
          </a:p>
        </p:txBody>
      </p:sp>
      <p:sp>
        <p:nvSpPr>
          <p:cNvPr id="91" name="object 91"/>
          <p:cNvSpPr/>
          <p:nvPr/>
        </p:nvSpPr>
        <p:spPr>
          <a:xfrm>
            <a:off x="8918447" y="4372355"/>
            <a:ext cx="928369" cy="760730"/>
          </a:xfrm>
          <a:custGeom>
            <a:avLst/>
            <a:gdLst/>
            <a:ahLst/>
            <a:cxnLst/>
            <a:rect l="l" t="t" r="r" b="b"/>
            <a:pathLst>
              <a:path w="928370" h="760729">
                <a:moveTo>
                  <a:pt x="876173" y="0"/>
                </a:moveTo>
                <a:lnTo>
                  <a:pt x="51943" y="0"/>
                </a:lnTo>
                <a:lnTo>
                  <a:pt x="31718" y="4079"/>
                </a:lnTo>
                <a:lnTo>
                  <a:pt x="15208" y="15208"/>
                </a:lnTo>
                <a:lnTo>
                  <a:pt x="4079" y="31718"/>
                </a:lnTo>
                <a:lnTo>
                  <a:pt x="0" y="51943"/>
                </a:lnTo>
                <a:lnTo>
                  <a:pt x="0" y="708533"/>
                </a:lnTo>
                <a:lnTo>
                  <a:pt x="4079" y="728757"/>
                </a:lnTo>
                <a:lnTo>
                  <a:pt x="15208" y="745267"/>
                </a:lnTo>
                <a:lnTo>
                  <a:pt x="31718" y="756396"/>
                </a:lnTo>
                <a:lnTo>
                  <a:pt x="51943" y="760476"/>
                </a:lnTo>
                <a:lnTo>
                  <a:pt x="876173" y="760476"/>
                </a:lnTo>
                <a:lnTo>
                  <a:pt x="896397" y="756396"/>
                </a:lnTo>
                <a:lnTo>
                  <a:pt x="912907" y="745267"/>
                </a:lnTo>
                <a:lnTo>
                  <a:pt x="924036" y="728757"/>
                </a:lnTo>
                <a:lnTo>
                  <a:pt x="928116" y="708533"/>
                </a:lnTo>
                <a:lnTo>
                  <a:pt x="928116" y="51943"/>
                </a:lnTo>
                <a:lnTo>
                  <a:pt x="924036" y="31718"/>
                </a:lnTo>
                <a:lnTo>
                  <a:pt x="912907" y="15208"/>
                </a:lnTo>
                <a:lnTo>
                  <a:pt x="896397" y="4079"/>
                </a:lnTo>
                <a:lnTo>
                  <a:pt x="876173" y="0"/>
                </a:lnTo>
                <a:close/>
              </a:path>
            </a:pathLst>
          </a:custGeom>
          <a:solidFill>
            <a:srgbClr val="92B839"/>
          </a:solidFill>
        </p:spPr>
        <p:txBody>
          <a:bodyPr wrap="square" lIns="0" tIns="0" rIns="0" bIns="0" rtlCol="0"/>
          <a:lstStyle/>
          <a:p/>
        </p:txBody>
      </p:sp>
      <p:sp>
        <p:nvSpPr>
          <p:cNvPr id="92" name="object 92"/>
          <p:cNvSpPr txBox="1"/>
          <p:nvPr/>
        </p:nvSpPr>
        <p:spPr>
          <a:xfrm>
            <a:off x="9013317" y="4641342"/>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日常运营</a:t>
            </a:r>
            <a:endParaRPr sz="1400">
              <a:latin typeface="微软雅黑"/>
              <a:cs typeface="微软雅黑"/>
            </a:endParaRPr>
          </a:p>
        </p:txBody>
      </p:sp>
      <p:sp>
        <p:nvSpPr>
          <p:cNvPr id="93" name="object 93"/>
          <p:cNvSpPr/>
          <p:nvPr/>
        </p:nvSpPr>
        <p:spPr>
          <a:xfrm>
            <a:off x="8918447" y="3427476"/>
            <a:ext cx="928369" cy="873760"/>
          </a:xfrm>
          <a:custGeom>
            <a:avLst/>
            <a:gdLst/>
            <a:ahLst/>
            <a:cxnLst/>
            <a:rect l="l" t="t" r="r" b="b"/>
            <a:pathLst>
              <a:path w="928370" h="873760">
                <a:moveTo>
                  <a:pt x="868045" y="0"/>
                </a:moveTo>
                <a:lnTo>
                  <a:pt x="60071" y="0"/>
                </a:lnTo>
                <a:lnTo>
                  <a:pt x="36701" y="4724"/>
                </a:lnTo>
                <a:lnTo>
                  <a:pt x="17605" y="17605"/>
                </a:lnTo>
                <a:lnTo>
                  <a:pt x="4724" y="36701"/>
                </a:lnTo>
                <a:lnTo>
                  <a:pt x="0" y="60071"/>
                </a:lnTo>
                <a:lnTo>
                  <a:pt x="0" y="813181"/>
                </a:lnTo>
                <a:lnTo>
                  <a:pt x="4724" y="836550"/>
                </a:lnTo>
                <a:lnTo>
                  <a:pt x="17605" y="855646"/>
                </a:lnTo>
                <a:lnTo>
                  <a:pt x="36701" y="868527"/>
                </a:lnTo>
                <a:lnTo>
                  <a:pt x="60071" y="873251"/>
                </a:lnTo>
                <a:lnTo>
                  <a:pt x="868045" y="873251"/>
                </a:lnTo>
                <a:lnTo>
                  <a:pt x="891414" y="868527"/>
                </a:lnTo>
                <a:lnTo>
                  <a:pt x="910510" y="855646"/>
                </a:lnTo>
                <a:lnTo>
                  <a:pt x="923391" y="836550"/>
                </a:lnTo>
                <a:lnTo>
                  <a:pt x="928116" y="813181"/>
                </a:lnTo>
                <a:lnTo>
                  <a:pt x="928116" y="60071"/>
                </a:lnTo>
                <a:lnTo>
                  <a:pt x="923391" y="36701"/>
                </a:lnTo>
                <a:lnTo>
                  <a:pt x="910510" y="17605"/>
                </a:lnTo>
                <a:lnTo>
                  <a:pt x="891414" y="4724"/>
                </a:lnTo>
                <a:lnTo>
                  <a:pt x="868045" y="0"/>
                </a:lnTo>
                <a:close/>
              </a:path>
            </a:pathLst>
          </a:custGeom>
          <a:solidFill>
            <a:srgbClr val="C7DB4F"/>
          </a:solidFill>
        </p:spPr>
        <p:txBody>
          <a:bodyPr wrap="square" lIns="0" tIns="0" rIns="0" bIns="0" rtlCol="0"/>
          <a:lstStyle/>
          <a:p/>
        </p:txBody>
      </p:sp>
      <p:sp>
        <p:nvSpPr>
          <p:cNvPr id="94" name="object 94"/>
          <p:cNvSpPr txBox="1"/>
          <p:nvPr/>
        </p:nvSpPr>
        <p:spPr>
          <a:xfrm>
            <a:off x="9015730" y="3642898"/>
            <a:ext cx="560705" cy="442595"/>
          </a:xfrm>
          <a:prstGeom prst="rect">
            <a:avLst/>
          </a:prstGeom>
        </p:spPr>
        <p:txBody>
          <a:bodyPr wrap="square" lIns="0" tIns="0" rIns="0" bIns="0" rtlCol="0" vert="horz">
            <a:spAutoFit/>
          </a:bodyPr>
          <a:lstStyle/>
          <a:p>
            <a:pPr marL="12700" marR="5080">
              <a:lnSpc>
                <a:spcPct val="100699"/>
              </a:lnSpc>
            </a:pPr>
            <a:r>
              <a:rPr dirty="0" sz="1400">
                <a:solidFill>
                  <a:srgbClr val="F9F9F9"/>
                </a:solidFill>
                <a:latin typeface="微软雅黑"/>
                <a:cs typeface="微软雅黑"/>
              </a:rPr>
              <a:t>用户定  </a:t>
            </a:r>
            <a:r>
              <a:rPr dirty="0" sz="1400">
                <a:solidFill>
                  <a:srgbClr val="F9F9F9"/>
                </a:solidFill>
                <a:latin typeface="微软雅黑"/>
                <a:cs typeface="微软雅黑"/>
              </a:rPr>
              <a:t>位</a:t>
            </a:r>
            <a:endParaRPr sz="1400">
              <a:latin typeface="微软雅黑"/>
              <a:cs typeface="微软雅黑"/>
            </a:endParaRPr>
          </a:p>
        </p:txBody>
      </p:sp>
      <p:sp>
        <p:nvSpPr>
          <p:cNvPr id="95" name="object 95"/>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36</a:t>
            </a:fld>
          </a:p>
        </p:txBody>
      </p:sp>
      <p:sp>
        <p:nvSpPr>
          <p:cNvPr id="96" name="object 9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智能风控：在场景端进行前置风控，结合银行风控，提高开放</a:t>
            </a:r>
          </a:p>
          <a:p>
            <a:pPr marL="12700">
              <a:lnSpc>
                <a:spcPts val="2735"/>
              </a:lnSpc>
            </a:pPr>
            <a:r>
              <a:rPr dirty="0" spc="-5">
                <a:solidFill>
                  <a:srgbClr val="1D9ED2"/>
                </a:solidFill>
              </a:rPr>
              <a:t>银行整体风控效率</a:t>
            </a:r>
          </a:p>
        </p:txBody>
      </p:sp>
      <p:sp>
        <p:nvSpPr>
          <p:cNvPr id="5" name="object 5"/>
          <p:cNvSpPr txBox="1"/>
          <p:nvPr/>
        </p:nvSpPr>
        <p:spPr>
          <a:xfrm>
            <a:off x="829767" y="1173774"/>
            <a:ext cx="10822940" cy="1613535"/>
          </a:xfrm>
          <a:prstGeom prst="rect">
            <a:avLst/>
          </a:prstGeom>
        </p:spPr>
        <p:txBody>
          <a:bodyPr wrap="square" lIns="0" tIns="0" rIns="0" bIns="0" rtlCol="0" vert="horz">
            <a:spAutoFit/>
          </a:bodyPr>
          <a:lstStyle/>
          <a:p>
            <a:pPr algn="just" marL="299085" marR="5080" indent="-287020">
              <a:lnSpc>
                <a:spcPct val="1501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开放银行使得银行与场景端连接，加长了银行业务的风险链条，提高了风险程度，对业务风控提出更高的要求。传统的银行业务风控完  全由银行完成。而开放银行模式下，根据银保监会的要求，核心风控还需要商业银行完成，但消费者从场景端直接获取金融服务，在银  行端进行风控之前还将通过场景端完成前置风控。银行端和场景端风控的同时进行将有效降低开放银行的业务风险。</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开放银行模式下，</a:t>
            </a:r>
            <a:r>
              <a:rPr dirty="0" sz="1400">
                <a:solidFill>
                  <a:srgbClr val="4E545F"/>
                </a:solidFill>
                <a:latin typeface="微软雅黑"/>
                <a:cs typeface="微软雅黑"/>
              </a:rPr>
              <a:t>智能风控公司</a:t>
            </a:r>
            <a:r>
              <a:rPr dirty="0" sz="1400">
                <a:solidFill>
                  <a:srgbClr val="5E666F"/>
                </a:solidFill>
                <a:latin typeface="微软雅黑"/>
                <a:cs typeface="微软雅黑"/>
              </a:rPr>
              <a:t>不仅为商业银行提供</a:t>
            </a:r>
            <a:r>
              <a:rPr dirty="0" sz="1400" b="1" i="1">
                <a:solidFill>
                  <a:srgbClr val="1D9FD1"/>
                </a:solidFill>
                <a:latin typeface="微软雅黑"/>
                <a:cs typeface="微软雅黑"/>
              </a:rPr>
              <a:t>贷前、贷中、贷后全链条风控辅助</a:t>
            </a:r>
            <a:r>
              <a:rPr dirty="0" sz="1400">
                <a:solidFill>
                  <a:srgbClr val="5E666F"/>
                </a:solidFill>
                <a:latin typeface="微软雅黑"/>
                <a:cs typeface="微软雅黑"/>
              </a:rPr>
              <a:t>，还通过场景端进行商业银行风控前的筛选。</a:t>
            </a:r>
            <a:r>
              <a:rPr dirty="0" sz="1400" b="1" i="1">
                <a:solidFill>
                  <a:srgbClr val="1D9FD1"/>
                </a:solidFill>
                <a:latin typeface="微软雅黑"/>
                <a:cs typeface="微软雅黑"/>
              </a:rPr>
              <a:t>场  景端的风控主要以前置风控为主</a:t>
            </a:r>
            <a:r>
              <a:rPr dirty="0" sz="1400">
                <a:solidFill>
                  <a:srgbClr val="5E666F"/>
                </a:solidFill>
                <a:latin typeface="微软雅黑"/>
                <a:cs typeface="微软雅黑"/>
              </a:rPr>
              <a:t>，包括用户的身份认证、反欺诈、客群分层等。</a:t>
            </a:r>
            <a:endParaRPr sz="1400">
              <a:latin typeface="微软雅黑"/>
              <a:cs typeface="微软雅黑"/>
            </a:endParaRPr>
          </a:p>
        </p:txBody>
      </p:sp>
      <p:sp>
        <p:nvSpPr>
          <p:cNvPr id="6" name="object 6"/>
          <p:cNvSpPr/>
          <p:nvPr/>
        </p:nvSpPr>
        <p:spPr>
          <a:xfrm>
            <a:off x="4031741" y="3631946"/>
            <a:ext cx="4094479" cy="1169670"/>
          </a:xfrm>
          <a:custGeom>
            <a:avLst/>
            <a:gdLst/>
            <a:ahLst/>
            <a:cxnLst/>
            <a:rect l="l" t="t" r="r" b="b"/>
            <a:pathLst>
              <a:path w="4094479" h="1169670">
                <a:moveTo>
                  <a:pt x="2608598" y="368680"/>
                </a:moveTo>
                <a:lnTo>
                  <a:pt x="2530983" y="368680"/>
                </a:lnTo>
                <a:lnTo>
                  <a:pt x="3172967" y="1169542"/>
                </a:lnTo>
                <a:lnTo>
                  <a:pt x="3238591" y="1126743"/>
                </a:lnTo>
                <a:lnTo>
                  <a:pt x="3181858" y="1126743"/>
                </a:lnTo>
                <a:lnTo>
                  <a:pt x="2608598" y="368680"/>
                </a:lnTo>
                <a:close/>
              </a:path>
              <a:path w="4094479" h="1169670">
                <a:moveTo>
                  <a:pt x="4077208" y="542924"/>
                </a:moveTo>
                <a:lnTo>
                  <a:pt x="3181858" y="1126743"/>
                </a:lnTo>
                <a:lnTo>
                  <a:pt x="3238591" y="1126743"/>
                </a:lnTo>
                <a:lnTo>
                  <a:pt x="4094226" y="568705"/>
                </a:lnTo>
                <a:lnTo>
                  <a:pt x="4077208" y="542924"/>
                </a:lnTo>
                <a:close/>
              </a:path>
              <a:path w="4094479" h="1169670">
                <a:moveTo>
                  <a:pt x="610136" y="42798"/>
                </a:moveTo>
                <a:lnTo>
                  <a:pt x="573405" y="42798"/>
                </a:lnTo>
                <a:lnTo>
                  <a:pt x="1085215" y="829563"/>
                </a:lnTo>
                <a:lnTo>
                  <a:pt x="1150854" y="786764"/>
                </a:lnTo>
                <a:lnTo>
                  <a:pt x="1094105" y="786764"/>
                </a:lnTo>
                <a:lnTo>
                  <a:pt x="610136" y="42798"/>
                </a:lnTo>
                <a:close/>
              </a:path>
              <a:path w="4094479" h="1169670">
                <a:moveTo>
                  <a:pt x="1603248" y="454786"/>
                </a:moveTo>
                <a:lnTo>
                  <a:pt x="1094105" y="786764"/>
                </a:lnTo>
                <a:lnTo>
                  <a:pt x="1150854" y="786764"/>
                </a:lnTo>
                <a:lnTo>
                  <a:pt x="1594358" y="497585"/>
                </a:lnTo>
                <a:lnTo>
                  <a:pt x="1631051" y="497585"/>
                </a:lnTo>
                <a:lnTo>
                  <a:pt x="1603248" y="454786"/>
                </a:lnTo>
                <a:close/>
              </a:path>
              <a:path w="4094479" h="1169670">
                <a:moveTo>
                  <a:pt x="1631051" y="497585"/>
                </a:moveTo>
                <a:lnTo>
                  <a:pt x="1594358" y="497585"/>
                </a:lnTo>
                <a:lnTo>
                  <a:pt x="1765681" y="761110"/>
                </a:lnTo>
                <a:lnTo>
                  <a:pt x="1849145" y="718311"/>
                </a:lnTo>
                <a:lnTo>
                  <a:pt x="1774444" y="718311"/>
                </a:lnTo>
                <a:lnTo>
                  <a:pt x="1631051" y="497585"/>
                </a:lnTo>
                <a:close/>
              </a:path>
              <a:path w="4094479" h="1169670">
                <a:moveTo>
                  <a:pt x="2504334" y="323216"/>
                </a:moveTo>
                <a:lnTo>
                  <a:pt x="2467483" y="336168"/>
                </a:lnTo>
                <a:lnTo>
                  <a:pt x="1774444" y="718311"/>
                </a:lnTo>
                <a:lnTo>
                  <a:pt x="1849145" y="718311"/>
                </a:lnTo>
                <a:lnTo>
                  <a:pt x="2530983" y="368680"/>
                </a:lnTo>
                <a:lnTo>
                  <a:pt x="2608598" y="368680"/>
                </a:lnTo>
                <a:lnTo>
                  <a:pt x="2606293" y="365632"/>
                </a:lnTo>
                <a:lnTo>
                  <a:pt x="2577800" y="339080"/>
                </a:lnTo>
                <a:lnTo>
                  <a:pt x="2542460" y="324564"/>
                </a:lnTo>
                <a:lnTo>
                  <a:pt x="2504334" y="323216"/>
                </a:lnTo>
                <a:close/>
              </a:path>
              <a:path w="4094479" h="1169670">
                <a:moveTo>
                  <a:pt x="582295" y="0"/>
                </a:moveTo>
                <a:lnTo>
                  <a:pt x="60150" y="342973"/>
                </a:lnTo>
                <a:lnTo>
                  <a:pt x="31153" y="361202"/>
                </a:lnTo>
                <a:lnTo>
                  <a:pt x="10720" y="373584"/>
                </a:lnTo>
                <a:lnTo>
                  <a:pt x="0" y="379348"/>
                </a:lnTo>
                <a:lnTo>
                  <a:pt x="11175" y="408304"/>
                </a:lnTo>
                <a:lnTo>
                  <a:pt x="24879" y="400669"/>
                </a:lnTo>
                <a:lnTo>
                  <a:pt x="51024" y="384548"/>
                </a:lnTo>
                <a:lnTo>
                  <a:pt x="573405" y="42798"/>
                </a:lnTo>
                <a:lnTo>
                  <a:pt x="610136" y="42798"/>
                </a:lnTo>
                <a:lnTo>
                  <a:pt x="582295" y="0"/>
                </a:lnTo>
                <a:close/>
              </a:path>
            </a:pathLst>
          </a:custGeom>
          <a:solidFill>
            <a:srgbClr val="D3D3D3"/>
          </a:solidFill>
        </p:spPr>
        <p:txBody>
          <a:bodyPr wrap="square" lIns="0" tIns="0" rIns="0" bIns="0" rtlCol="0"/>
          <a:lstStyle/>
          <a:p/>
        </p:txBody>
      </p:sp>
      <p:sp>
        <p:nvSpPr>
          <p:cNvPr id="7" name="object 7"/>
          <p:cNvSpPr/>
          <p:nvPr/>
        </p:nvSpPr>
        <p:spPr>
          <a:xfrm>
            <a:off x="5091503" y="3091726"/>
            <a:ext cx="1986914" cy="3340100"/>
          </a:xfrm>
          <a:custGeom>
            <a:avLst/>
            <a:gdLst/>
            <a:ahLst/>
            <a:cxnLst/>
            <a:rect l="l" t="t" r="r" b="b"/>
            <a:pathLst>
              <a:path w="1986915" h="3340100">
                <a:moveTo>
                  <a:pt x="1092024" y="0"/>
                </a:moveTo>
                <a:lnTo>
                  <a:pt x="861864" y="0"/>
                </a:lnTo>
                <a:lnTo>
                  <a:pt x="631676" y="63500"/>
                </a:lnTo>
                <a:lnTo>
                  <a:pt x="588154" y="88900"/>
                </a:lnTo>
                <a:lnTo>
                  <a:pt x="545877" y="101600"/>
                </a:lnTo>
                <a:lnTo>
                  <a:pt x="504879" y="127000"/>
                </a:lnTo>
                <a:lnTo>
                  <a:pt x="465199" y="152400"/>
                </a:lnTo>
                <a:lnTo>
                  <a:pt x="426873" y="177800"/>
                </a:lnTo>
                <a:lnTo>
                  <a:pt x="389937" y="203200"/>
                </a:lnTo>
                <a:lnTo>
                  <a:pt x="354429" y="228600"/>
                </a:lnTo>
                <a:lnTo>
                  <a:pt x="320386" y="266700"/>
                </a:lnTo>
                <a:lnTo>
                  <a:pt x="287844" y="292100"/>
                </a:lnTo>
                <a:lnTo>
                  <a:pt x="256840" y="330200"/>
                </a:lnTo>
                <a:lnTo>
                  <a:pt x="227411" y="355600"/>
                </a:lnTo>
                <a:lnTo>
                  <a:pt x="199593" y="393700"/>
                </a:lnTo>
                <a:lnTo>
                  <a:pt x="173425" y="431800"/>
                </a:lnTo>
                <a:lnTo>
                  <a:pt x="148941" y="469900"/>
                </a:lnTo>
                <a:lnTo>
                  <a:pt x="126180" y="508000"/>
                </a:lnTo>
                <a:lnTo>
                  <a:pt x="105178" y="546100"/>
                </a:lnTo>
                <a:lnTo>
                  <a:pt x="85971" y="584200"/>
                </a:lnTo>
                <a:lnTo>
                  <a:pt x="68597" y="635000"/>
                </a:lnTo>
                <a:lnTo>
                  <a:pt x="53093" y="673100"/>
                </a:lnTo>
                <a:lnTo>
                  <a:pt x="39495" y="711200"/>
                </a:lnTo>
                <a:lnTo>
                  <a:pt x="27840" y="762000"/>
                </a:lnTo>
                <a:lnTo>
                  <a:pt x="18165" y="800100"/>
                </a:lnTo>
                <a:lnTo>
                  <a:pt x="10506" y="850900"/>
                </a:lnTo>
                <a:lnTo>
                  <a:pt x="4901" y="889000"/>
                </a:lnTo>
                <a:lnTo>
                  <a:pt x="1387" y="939800"/>
                </a:lnTo>
                <a:lnTo>
                  <a:pt x="0" y="977900"/>
                </a:lnTo>
                <a:lnTo>
                  <a:pt x="776" y="1028700"/>
                </a:lnTo>
                <a:lnTo>
                  <a:pt x="3753" y="1079500"/>
                </a:lnTo>
                <a:lnTo>
                  <a:pt x="8968" y="1117600"/>
                </a:lnTo>
                <a:lnTo>
                  <a:pt x="16458" y="1168400"/>
                </a:lnTo>
                <a:lnTo>
                  <a:pt x="26258" y="1219200"/>
                </a:lnTo>
                <a:lnTo>
                  <a:pt x="38407" y="1257300"/>
                </a:lnTo>
                <a:lnTo>
                  <a:pt x="53156" y="1308100"/>
                </a:lnTo>
                <a:lnTo>
                  <a:pt x="70029" y="1358900"/>
                </a:lnTo>
                <a:lnTo>
                  <a:pt x="88955" y="1397000"/>
                </a:lnTo>
                <a:lnTo>
                  <a:pt x="109865" y="1447800"/>
                </a:lnTo>
                <a:lnTo>
                  <a:pt x="132686" y="1485900"/>
                </a:lnTo>
                <a:lnTo>
                  <a:pt x="157350" y="1524000"/>
                </a:lnTo>
                <a:lnTo>
                  <a:pt x="183785" y="1562100"/>
                </a:lnTo>
                <a:lnTo>
                  <a:pt x="211921" y="1600200"/>
                </a:lnTo>
                <a:lnTo>
                  <a:pt x="241687" y="1638300"/>
                </a:lnTo>
                <a:lnTo>
                  <a:pt x="273013" y="1676400"/>
                </a:lnTo>
                <a:lnTo>
                  <a:pt x="305829" y="1701800"/>
                </a:lnTo>
                <a:lnTo>
                  <a:pt x="340063" y="1739900"/>
                </a:lnTo>
                <a:lnTo>
                  <a:pt x="375645" y="1765300"/>
                </a:lnTo>
                <a:lnTo>
                  <a:pt x="412506" y="1790700"/>
                </a:lnTo>
                <a:lnTo>
                  <a:pt x="450573" y="1816100"/>
                </a:lnTo>
                <a:lnTo>
                  <a:pt x="489777" y="1841500"/>
                </a:lnTo>
                <a:lnTo>
                  <a:pt x="530048" y="1866900"/>
                </a:lnTo>
                <a:lnTo>
                  <a:pt x="571314" y="1879600"/>
                </a:lnTo>
                <a:lnTo>
                  <a:pt x="613505" y="1905000"/>
                </a:lnTo>
                <a:lnTo>
                  <a:pt x="656551" y="1917700"/>
                </a:lnTo>
                <a:lnTo>
                  <a:pt x="835872" y="1968500"/>
                </a:lnTo>
                <a:lnTo>
                  <a:pt x="1127178" y="1968500"/>
                </a:lnTo>
                <a:lnTo>
                  <a:pt x="1180010" y="2146300"/>
                </a:lnTo>
                <a:lnTo>
                  <a:pt x="1046533" y="2184400"/>
                </a:lnTo>
                <a:lnTo>
                  <a:pt x="1379273" y="3340100"/>
                </a:lnTo>
                <a:lnTo>
                  <a:pt x="1916483" y="3187700"/>
                </a:lnTo>
                <a:lnTo>
                  <a:pt x="1594590" y="2070100"/>
                </a:lnTo>
                <a:lnTo>
                  <a:pt x="1445440" y="2070100"/>
                </a:lnTo>
                <a:lnTo>
                  <a:pt x="1392862" y="1892300"/>
                </a:lnTo>
                <a:lnTo>
                  <a:pt x="1455092" y="1866900"/>
                </a:lnTo>
                <a:lnTo>
                  <a:pt x="1496690" y="1841500"/>
                </a:lnTo>
                <a:lnTo>
                  <a:pt x="1516782" y="1828800"/>
                </a:lnTo>
                <a:lnTo>
                  <a:pt x="906162" y="1828800"/>
                </a:lnTo>
                <a:lnTo>
                  <a:pt x="861153" y="1816100"/>
                </a:lnTo>
                <a:lnTo>
                  <a:pt x="816690" y="1816100"/>
                </a:lnTo>
                <a:lnTo>
                  <a:pt x="687488" y="1778000"/>
                </a:lnTo>
                <a:lnTo>
                  <a:pt x="646118" y="1752600"/>
                </a:lnTo>
                <a:lnTo>
                  <a:pt x="605749" y="1739900"/>
                </a:lnTo>
                <a:lnTo>
                  <a:pt x="566470" y="1714500"/>
                </a:lnTo>
                <a:lnTo>
                  <a:pt x="528373" y="1689100"/>
                </a:lnTo>
                <a:lnTo>
                  <a:pt x="491549" y="1663700"/>
                </a:lnTo>
                <a:lnTo>
                  <a:pt x="456087" y="1638300"/>
                </a:lnTo>
                <a:lnTo>
                  <a:pt x="422079" y="1612900"/>
                </a:lnTo>
                <a:lnTo>
                  <a:pt x="389615" y="1574800"/>
                </a:lnTo>
                <a:lnTo>
                  <a:pt x="358787" y="1549400"/>
                </a:lnTo>
                <a:lnTo>
                  <a:pt x="329685" y="1511300"/>
                </a:lnTo>
                <a:lnTo>
                  <a:pt x="302399" y="1473200"/>
                </a:lnTo>
                <a:lnTo>
                  <a:pt x="277021" y="1435100"/>
                </a:lnTo>
                <a:lnTo>
                  <a:pt x="253641" y="1397000"/>
                </a:lnTo>
                <a:lnTo>
                  <a:pt x="232350" y="1358900"/>
                </a:lnTo>
                <a:lnTo>
                  <a:pt x="213238" y="1308100"/>
                </a:lnTo>
                <a:lnTo>
                  <a:pt x="196397" y="1270000"/>
                </a:lnTo>
                <a:lnTo>
                  <a:pt x="181917" y="1219200"/>
                </a:lnTo>
                <a:lnTo>
                  <a:pt x="170042" y="1168400"/>
                </a:lnTo>
                <a:lnTo>
                  <a:pt x="160896" y="1130300"/>
                </a:lnTo>
                <a:lnTo>
                  <a:pt x="154428" y="1079500"/>
                </a:lnTo>
                <a:lnTo>
                  <a:pt x="150588" y="1041400"/>
                </a:lnTo>
                <a:lnTo>
                  <a:pt x="149327" y="990600"/>
                </a:lnTo>
                <a:lnTo>
                  <a:pt x="150593" y="939800"/>
                </a:lnTo>
                <a:lnTo>
                  <a:pt x="154337" y="901700"/>
                </a:lnTo>
                <a:lnTo>
                  <a:pt x="160508" y="850900"/>
                </a:lnTo>
                <a:lnTo>
                  <a:pt x="169057" y="812800"/>
                </a:lnTo>
                <a:lnTo>
                  <a:pt x="179932" y="762000"/>
                </a:lnTo>
                <a:lnTo>
                  <a:pt x="193085" y="723900"/>
                </a:lnTo>
                <a:lnTo>
                  <a:pt x="208464" y="673100"/>
                </a:lnTo>
                <a:lnTo>
                  <a:pt x="226019" y="635000"/>
                </a:lnTo>
                <a:lnTo>
                  <a:pt x="245701" y="596900"/>
                </a:lnTo>
                <a:lnTo>
                  <a:pt x="267458" y="558800"/>
                </a:lnTo>
                <a:lnTo>
                  <a:pt x="291242" y="520700"/>
                </a:lnTo>
                <a:lnTo>
                  <a:pt x="317001" y="482600"/>
                </a:lnTo>
                <a:lnTo>
                  <a:pt x="344685" y="444500"/>
                </a:lnTo>
                <a:lnTo>
                  <a:pt x="374244" y="419100"/>
                </a:lnTo>
                <a:lnTo>
                  <a:pt x="405629" y="381000"/>
                </a:lnTo>
                <a:lnTo>
                  <a:pt x="438788" y="355600"/>
                </a:lnTo>
                <a:lnTo>
                  <a:pt x="473672" y="317500"/>
                </a:lnTo>
                <a:lnTo>
                  <a:pt x="510230" y="292100"/>
                </a:lnTo>
                <a:lnTo>
                  <a:pt x="548412" y="266700"/>
                </a:lnTo>
                <a:lnTo>
                  <a:pt x="588168" y="241300"/>
                </a:lnTo>
                <a:lnTo>
                  <a:pt x="629447" y="228600"/>
                </a:lnTo>
                <a:lnTo>
                  <a:pt x="672200" y="203200"/>
                </a:lnTo>
                <a:lnTo>
                  <a:pt x="900870" y="139700"/>
                </a:lnTo>
                <a:lnTo>
                  <a:pt x="1514434" y="139700"/>
                </a:lnTo>
                <a:lnTo>
                  <a:pt x="1475809" y="114300"/>
                </a:lnTo>
                <a:lnTo>
                  <a:pt x="1436210" y="101600"/>
                </a:lnTo>
                <a:lnTo>
                  <a:pt x="1395701" y="76200"/>
                </a:lnTo>
                <a:lnTo>
                  <a:pt x="1225843" y="25400"/>
                </a:lnTo>
                <a:lnTo>
                  <a:pt x="1181742" y="12700"/>
                </a:lnTo>
                <a:lnTo>
                  <a:pt x="1137114" y="12700"/>
                </a:lnTo>
                <a:lnTo>
                  <a:pt x="1092024" y="0"/>
                </a:lnTo>
                <a:close/>
              </a:path>
              <a:path w="1986915" h="3340100">
                <a:moveTo>
                  <a:pt x="1583616" y="2032000"/>
                </a:moveTo>
                <a:lnTo>
                  <a:pt x="1445440" y="2070100"/>
                </a:lnTo>
                <a:lnTo>
                  <a:pt x="1594590" y="2070100"/>
                </a:lnTo>
                <a:lnTo>
                  <a:pt x="1583616" y="2032000"/>
                </a:lnTo>
                <a:close/>
              </a:path>
              <a:path w="1986915" h="3340100">
                <a:moveTo>
                  <a:pt x="1070790" y="1968500"/>
                </a:moveTo>
                <a:lnTo>
                  <a:pt x="882133" y="1968500"/>
                </a:lnTo>
                <a:lnTo>
                  <a:pt x="928826" y="1981200"/>
                </a:lnTo>
                <a:lnTo>
                  <a:pt x="1023225" y="1981200"/>
                </a:lnTo>
                <a:lnTo>
                  <a:pt x="1070790" y="1968500"/>
                </a:lnTo>
                <a:close/>
              </a:path>
              <a:path w="1986915" h="3340100">
                <a:moveTo>
                  <a:pt x="1514434" y="139700"/>
                </a:moveTo>
                <a:lnTo>
                  <a:pt x="1038719" y="139700"/>
                </a:lnTo>
                <a:lnTo>
                  <a:pt x="1084013" y="152400"/>
                </a:lnTo>
                <a:lnTo>
                  <a:pt x="1128832" y="152400"/>
                </a:lnTo>
                <a:lnTo>
                  <a:pt x="1216692" y="177800"/>
                </a:lnTo>
                <a:lnTo>
                  <a:pt x="1342713" y="215900"/>
                </a:lnTo>
                <a:lnTo>
                  <a:pt x="1382829" y="241300"/>
                </a:lnTo>
                <a:lnTo>
                  <a:pt x="1421852" y="254000"/>
                </a:lnTo>
                <a:lnTo>
                  <a:pt x="1459693" y="279400"/>
                </a:lnTo>
                <a:lnTo>
                  <a:pt x="1496265" y="304800"/>
                </a:lnTo>
                <a:lnTo>
                  <a:pt x="1531478" y="342900"/>
                </a:lnTo>
                <a:lnTo>
                  <a:pt x="1565246" y="368300"/>
                </a:lnTo>
                <a:lnTo>
                  <a:pt x="1597479" y="393700"/>
                </a:lnTo>
                <a:lnTo>
                  <a:pt x="1628090" y="431800"/>
                </a:lnTo>
                <a:lnTo>
                  <a:pt x="1656990" y="469900"/>
                </a:lnTo>
                <a:lnTo>
                  <a:pt x="1684090" y="508000"/>
                </a:lnTo>
                <a:lnTo>
                  <a:pt x="1709303" y="546100"/>
                </a:lnTo>
                <a:lnTo>
                  <a:pt x="1732539" y="584200"/>
                </a:lnTo>
                <a:lnTo>
                  <a:pt x="1753712" y="622300"/>
                </a:lnTo>
                <a:lnTo>
                  <a:pt x="1772732" y="660400"/>
                </a:lnTo>
                <a:lnTo>
                  <a:pt x="1789511" y="711200"/>
                </a:lnTo>
                <a:lnTo>
                  <a:pt x="1803961" y="749300"/>
                </a:lnTo>
                <a:lnTo>
                  <a:pt x="1815866" y="800100"/>
                </a:lnTo>
                <a:lnTo>
                  <a:pt x="1825075" y="850900"/>
                </a:lnTo>
                <a:lnTo>
                  <a:pt x="1831634" y="889000"/>
                </a:lnTo>
                <a:lnTo>
                  <a:pt x="1835592" y="939800"/>
                </a:lnTo>
                <a:lnTo>
                  <a:pt x="1836997" y="990600"/>
                </a:lnTo>
                <a:lnTo>
                  <a:pt x="1835896" y="1028700"/>
                </a:lnTo>
                <a:lnTo>
                  <a:pt x="1832338" y="1079500"/>
                </a:lnTo>
                <a:lnTo>
                  <a:pt x="1826369" y="1117600"/>
                </a:lnTo>
                <a:lnTo>
                  <a:pt x="1818038" y="1168400"/>
                </a:lnTo>
                <a:lnTo>
                  <a:pt x="1807393" y="1206500"/>
                </a:lnTo>
                <a:lnTo>
                  <a:pt x="1794481" y="1257300"/>
                </a:lnTo>
                <a:lnTo>
                  <a:pt x="1779349" y="1295400"/>
                </a:lnTo>
                <a:lnTo>
                  <a:pt x="1762047" y="1333500"/>
                </a:lnTo>
                <a:lnTo>
                  <a:pt x="1742621" y="1371600"/>
                </a:lnTo>
                <a:lnTo>
                  <a:pt x="1721120" y="1422400"/>
                </a:lnTo>
                <a:lnTo>
                  <a:pt x="1697590" y="1460500"/>
                </a:lnTo>
                <a:lnTo>
                  <a:pt x="1672081" y="1485900"/>
                </a:lnTo>
                <a:lnTo>
                  <a:pt x="1644639" y="1524000"/>
                </a:lnTo>
                <a:lnTo>
                  <a:pt x="1615312" y="1562100"/>
                </a:lnTo>
                <a:lnTo>
                  <a:pt x="1584149" y="1587500"/>
                </a:lnTo>
                <a:lnTo>
                  <a:pt x="1551197" y="1625600"/>
                </a:lnTo>
                <a:lnTo>
                  <a:pt x="1516503" y="1651000"/>
                </a:lnTo>
                <a:lnTo>
                  <a:pt x="1480116" y="1676400"/>
                </a:lnTo>
                <a:lnTo>
                  <a:pt x="1442083" y="1701800"/>
                </a:lnTo>
                <a:lnTo>
                  <a:pt x="1402452" y="1727200"/>
                </a:lnTo>
                <a:lnTo>
                  <a:pt x="1361271" y="1752600"/>
                </a:lnTo>
                <a:lnTo>
                  <a:pt x="1318588" y="1765300"/>
                </a:lnTo>
                <a:lnTo>
                  <a:pt x="1274450" y="1790700"/>
                </a:lnTo>
                <a:lnTo>
                  <a:pt x="1182611" y="1816100"/>
                </a:lnTo>
                <a:lnTo>
                  <a:pt x="1136229" y="1816100"/>
                </a:lnTo>
                <a:lnTo>
                  <a:pt x="1089848" y="1828800"/>
                </a:lnTo>
                <a:lnTo>
                  <a:pt x="1516782" y="1828800"/>
                </a:lnTo>
                <a:lnTo>
                  <a:pt x="1536874" y="1816100"/>
                </a:lnTo>
                <a:lnTo>
                  <a:pt x="1575608" y="1790700"/>
                </a:lnTo>
                <a:lnTo>
                  <a:pt x="1612852" y="1765300"/>
                </a:lnTo>
                <a:lnTo>
                  <a:pt x="1648568" y="1727200"/>
                </a:lnTo>
                <a:lnTo>
                  <a:pt x="1682718" y="1701800"/>
                </a:lnTo>
                <a:lnTo>
                  <a:pt x="1715264" y="1663700"/>
                </a:lnTo>
                <a:lnTo>
                  <a:pt x="1746167" y="1638300"/>
                </a:lnTo>
                <a:lnTo>
                  <a:pt x="1775390" y="1600200"/>
                </a:lnTo>
                <a:lnTo>
                  <a:pt x="1802893" y="1562100"/>
                </a:lnTo>
                <a:lnTo>
                  <a:pt x="1828639" y="1524000"/>
                </a:lnTo>
                <a:lnTo>
                  <a:pt x="1852588" y="1485900"/>
                </a:lnTo>
                <a:lnTo>
                  <a:pt x="1874704" y="1447800"/>
                </a:lnTo>
                <a:lnTo>
                  <a:pt x="1894947" y="1397000"/>
                </a:lnTo>
                <a:lnTo>
                  <a:pt x="1913280" y="1358900"/>
                </a:lnTo>
                <a:lnTo>
                  <a:pt x="1929663" y="1320800"/>
                </a:lnTo>
                <a:lnTo>
                  <a:pt x="1944059" y="1270000"/>
                </a:lnTo>
                <a:lnTo>
                  <a:pt x="1956429" y="1231900"/>
                </a:lnTo>
                <a:lnTo>
                  <a:pt x="1966735" y="1181100"/>
                </a:lnTo>
                <a:lnTo>
                  <a:pt x="1974939" y="1143000"/>
                </a:lnTo>
                <a:lnTo>
                  <a:pt x="1981003" y="1092200"/>
                </a:lnTo>
                <a:lnTo>
                  <a:pt x="1984887" y="1041400"/>
                </a:lnTo>
                <a:lnTo>
                  <a:pt x="1986555" y="1003300"/>
                </a:lnTo>
                <a:lnTo>
                  <a:pt x="1985966" y="952500"/>
                </a:lnTo>
                <a:lnTo>
                  <a:pt x="1983084" y="901700"/>
                </a:lnTo>
                <a:lnTo>
                  <a:pt x="1977870" y="850900"/>
                </a:lnTo>
                <a:lnTo>
                  <a:pt x="1970286" y="812800"/>
                </a:lnTo>
                <a:lnTo>
                  <a:pt x="1960292" y="762000"/>
                </a:lnTo>
                <a:lnTo>
                  <a:pt x="1947852" y="711200"/>
                </a:lnTo>
                <a:lnTo>
                  <a:pt x="1933498" y="673100"/>
                </a:lnTo>
                <a:lnTo>
                  <a:pt x="1917148" y="622300"/>
                </a:lnTo>
                <a:lnTo>
                  <a:pt x="1898865" y="584200"/>
                </a:lnTo>
                <a:lnTo>
                  <a:pt x="1878714" y="533400"/>
                </a:lnTo>
                <a:lnTo>
                  <a:pt x="1856759" y="495300"/>
                </a:lnTo>
                <a:lnTo>
                  <a:pt x="1833064" y="457200"/>
                </a:lnTo>
                <a:lnTo>
                  <a:pt x="1807691" y="419100"/>
                </a:lnTo>
                <a:lnTo>
                  <a:pt x="1780706" y="381000"/>
                </a:lnTo>
                <a:lnTo>
                  <a:pt x="1752173" y="342900"/>
                </a:lnTo>
                <a:lnTo>
                  <a:pt x="1722154" y="317500"/>
                </a:lnTo>
                <a:lnTo>
                  <a:pt x="1690714" y="279400"/>
                </a:lnTo>
                <a:lnTo>
                  <a:pt x="1657917" y="254000"/>
                </a:lnTo>
                <a:lnTo>
                  <a:pt x="1623826" y="215900"/>
                </a:lnTo>
                <a:lnTo>
                  <a:pt x="1588507" y="190500"/>
                </a:lnTo>
                <a:lnTo>
                  <a:pt x="1552021" y="165100"/>
                </a:lnTo>
                <a:lnTo>
                  <a:pt x="1514434" y="139700"/>
                </a:lnTo>
                <a:close/>
              </a:path>
            </a:pathLst>
          </a:custGeom>
          <a:solidFill>
            <a:srgbClr val="ECECEC"/>
          </a:solidFill>
        </p:spPr>
        <p:txBody>
          <a:bodyPr wrap="square" lIns="0" tIns="0" rIns="0" bIns="0" rtlCol="0"/>
          <a:lstStyle/>
          <a:p/>
        </p:txBody>
      </p:sp>
      <p:sp>
        <p:nvSpPr>
          <p:cNvPr id="8" name="object 8"/>
          <p:cNvSpPr/>
          <p:nvPr/>
        </p:nvSpPr>
        <p:spPr>
          <a:xfrm>
            <a:off x="5463540" y="3448811"/>
            <a:ext cx="1237615" cy="1237615"/>
          </a:xfrm>
          <a:custGeom>
            <a:avLst/>
            <a:gdLst/>
            <a:ahLst/>
            <a:cxnLst/>
            <a:rect l="l" t="t" r="r" b="b"/>
            <a:pathLst>
              <a:path w="1237615" h="1237614">
                <a:moveTo>
                  <a:pt x="618744" y="0"/>
                </a:moveTo>
                <a:lnTo>
                  <a:pt x="570385" y="1861"/>
                </a:lnTo>
                <a:lnTo>
                  <a:pt x="523044" y="7353"/>
                </a:lnTo>
                <a:lnTo>
                  <a:pt x="476860" y="16339"/>
                </a:lnTo>
                <a:lnTo>
                  <a:pt x="431970" y="28681"/>
                </a:lnTo>
                <a:lnTo>
                  <a:pt x="388511" y="44242"/>
                </a:lnTo>
                <a:lnTo>
                  <a:pt x="346621" y="62883"/>
                </a:lnTo>
                <a:lnTo>
                  <a:pt x="306436" y="84469"/>
                </a:lnTo>
                <a:lnTo>
                  <a:pt x="268096" y="108860"/>
                </a:lnTo>
                <a:lnTo>
                  <a:pt x="231736" y="135920"/>
                </a:lnTo>
                <a:lnTo>
                  <a:pt x="197496" y="165511"/>
                </a:lnTo>
                <a:lnTo>
                  <a:pt x="165511" y="197496"/>
                </a:lnTo>
                <a:lnTo>
                  <a:pt x="135920" y="231736"/>
                </a:lnTo>
                <a:lnTo>
                  <a:pt x="108860" y="268096"/>
                </a:lnTo>
                <a:lnTo>
                  <a:pt x="84469" y="306436"/>
                </a:lnTo>
                <a:lnTo>
                  <a:pt x="62883" y="346621"/>
                </a:lnTo>
                <a:lnTo>
                  <a:pt x="44242" y="388511"/>
                </a:lnTo>
                <a:lnTo>
                  <a:pt x="28681" y="431970"/>
                </a:lnTo>
                <a:lnTo>
                  <a:pt x="16339" y="476860"/>
                </a:lnTo>
                <a:lnTo>
                  <a:pt x="7353" y="523044"/>
                </a:lnTo>
                <a:lnTo>
                  <a:pt x="1861" y="570385"/>
                </a:lnTo>
                <a:lnTo>
                  <a:pt x="0" y="618744"/>
                </a:lnTo>
                <a:lnTo>
                  <a:pt x="1861" y="667102"/>
                </a:lnTo>
                <a:lnTo>
                  <a:pt x="7353" y="714443"/>
                </a:lnTo>
                <a:lnTo>
                  <a:pt x="16339" y="760627"/>
                </a:lnTo>
                <a:lnTo>
                  <a:pt x="28681" y="805517"/>
                </a:lnTo>
                <a:lnTo>
                  <a:pt x="44242" y="848976"/>
                </a:lnTo>
                <a:lnTo>
                  <a:pt x="62883" y="890866"/>
                </a:lnTo>
                <a:lnTo>
                  <a:pt x="84469" y="931051"/>
                </a:lnTo>
                <a:lnTo>
                  <a:pt x="108860" y="969391"/>
                </a:lnTo>
                <a:lnTo>
                  <a:pt x="135920" y="1005751"/>
                </a:lnTo>
                <a:lnTo>
                  <a:pt x="165511" y="1039991"/>
                </a:lnTo>
                <a:lnTo>
                  <a:pt x="197496" y="1071976"/>
                </a:lnTo>
                <a:lnTo>
                  <a:pt x="231736" y="1101567"/>
                </a:lnTo>
                <a:lnTo>
                  <a:pt x="268096" y="1128627"/>
                </a:lnTo>
                <a:lnTo>
                  <a:pt x="306436" y="1153018"/>
                </a:lnTo>
                <a:lnTo>
                  <a:pt x="346621" y="1174604"/>
                </a:lnTo>
                <a:lnTo>
                  <a:pt x="388511" y="1193245"/>
                </a:lnTo>
                <a:lnTo>
                  <a:pt x="431970" y="1208806"/>
                </a:lnTo>
                <a:lnTo>
                  <a:pt x="476860" y="1221148"/>
                </a:lnTo>
                <a:lnTo>
                  <a:pt x="523044" y="1230134"/>
                </a:lnTo>
                <a:lnTo>
                  <a:pt x="570385" y="1235626"/>
                </a:lnTo>
                <a:lnTo>
                  <a:pt x="618744" y="1237488"/>
                </a:lnTo>
                <a:lnTo>
                  <a:pt x="667102" y="1235626"/>
                </a:lnTo>
                <a:lnTo>
                  <a:pt x="714443" y="1230134"/>
                </a:lnTo>
                <a:lnTo>
                  <a:pt x="760627" y="1221148"/>
                </a:lnTo>
                <a:lnTo>
                  <a:pt x="805517" y="1208806"/>
                </a:lnTo>
                <a:lnTo>
                  <a:pt x="848976" y="1193245"/>
                </a:lnTo>
                <a:lnTo>
                  <a:pt x="890866" y="1174604"/>
                </a:lnTo>
                <a:lnTo>
                  <a:pt x="931051" y="1153018"/>
                </a:lnTo>
                <a:lnTo>
                  <a:pt x="969391" y="1128627"/>
                </a:lnTo>
                <a:lnTo>
                  <a:pt x="1005751" y="1101567"/>
                </a:lnTo>
                <a:lnTo>
                  <a:pt x="1039991" y="1071976"/>
                </a:lnTo>
                <a:lnTo>
                  <a:pt x="1071976" y="1039991"/>
                </a:lnTo>
                <a:lnTo>
                  <a:pt x="1101567" y="1005751"/>
                </a:lnTo>
                <a:lnTo>
                  <a:pt x="1128627" y="969391"/>
                </a:lnTo>
                <a:lnTo>
                  <a:pt x="1153018" y="931051"/>
                </a:lnTo>
                <a:lnTo>
                  <a:pt x="1174604" y="890866"/>
                </a:lnTo>
                <a:lnTo>
                  <a:pt x="1193245" y="848976"/>
                </a:lnTo>
                <a:lnTo>
                  <a:pt x="1208806" y="805517"/>
                </a:lnTo>
                <a:lnTo>
                  <a:pt x="1221148" y="760627"/>
                </a:lnTo>
                <a:lnTo>
                  <a:pt x="1230134" y="714443"/>
                </a:lnTo>
                <a:lnTo>
                  <a:pt x="1235626" y="667102"/>
                </a:lnTo>
                <a:lnTo>
                  <a:pt x="1237488" y="618744"/>
                </a:lnTo>
                <a:lnTo>
                  <a:pt x="1235626" y="570385"/>
                </a:lnTo>
                <a:lnTo>
                  <a:pt x="1230134" y="523044"/>
                </a:lnTo>
                <a:lnTo>
                  <a:pt x="1221148" y="476860"/>
                </a:lnTo>
                <a:lnTo>
                  <a:pt x="1208806" y="431970"/>
                </a:lnTo>
                <a:lnTo>
                  <a:pt x="1193245" y="388511"/>
                </a:lnTo>
                <a:lnTo>
                  <a:pt x="1174604" y="346621"/>
                </a:lnTo>
                <a:lnTo>
                  <a:pt x="1153018" y="306436"/>
                </a:lnTo>
                <a:lnTo>
                  <a:pt x="1128627" y="268096"/>
                </a:lnTo>
                <a:lnTo>
                  <a:pt x="1101567" y="231736"/>
                </a:lnTo>
                <a:lnTo>
                  <a:pt x="1071976" y="197496"/>
                </a:lnTo>
                <a:lnTo>
                  <a:pt x="1039991" y="165511"/>
                </a:lnTo>
                <a:lnTo>
                  <a:pt x="1005751" y="135920"/>
                </a:lnTo>
                <a:lnTo>
                  <a:pt x="969391" y="108860"/>
                </a:lnTo>
                <a:lnTo>
                  <a:pt x="931051" y="84469"/>
                </a:lnTo>
                <a:lnTo>
                  <a:pt x="890866" y="62883"/>
                </a:lnTo>
                <a:lnTo>
                  <a:pt x="848976" y="44242"/>
                </a:lnTo>
                <a:lnTo>
                  <a:pt x="805517" y="28681"/>
                </a:lnTo>
                <a:lnTo>
                  <a:pt x="760627" y="16339"/>
                </a:lnTo>
                <a:lnTo>
                  <a:pt x="714443" y="7353"/>
                </a:lnTo>
                <a:lnTo>
                  <a:pt x="667102" y="1861"/>
                </a:lnTo>
                <a:lnTo>
                  <a:pt x="618744" y="0"/>
                </a:lnTo>
                <a:close/>
              </a:path>
            </a:pathLst>
          </a:custGeom>
          <a:solidFill>
            <a:srgbClr val="ECECEC"/>
          </a:solidFill>
        </p:spPr>
        <p:txBody>
          <a:bodyPr wrap="square" lIns="0" tIns="0" rIns="0" bIns="0" rtlCol="0"/>
          <a:lstStyle/>
          <a:p/>
        </p:txBody>
      </p:sp>
      <p:sp>
        <p:nvSpPr>
          <p:cNvPr id="9" name="object 9"/>
          <p:cNvSpPr/>
          <p:nvPr/>
        </p:nvSpPr>
        <p:spPr>
          <a:xfrm>
            <a:off x="5779008" y="3768852"/>
            <a:ext cx="608330" cy="599440"/>
          </a:xfrm>
          <a:custGeom>
            <a:avLst/>
            <a:gdLst/>
            <a:ahLst/>
            <a:cxnLst/>
            <a:rect l="l" t="t" r="r" b="b"/>
            <a:pathLst>
              <a:path w="608329" h="599439">
                <a:moveTo>
                  <a:pt x="410337" y="514096"/>
                </a:moveTo>
                <a:lnTo>
                  <a:pt x="197738" y="514096"/>
                </a:lnTo>
                <a:lnTo>
                  <a:pt x="191635" y="515705"/>
                </a:lnTo>
                <a:lnTo>
                  <a:pt x="186626" y="520112"/>
                </a:lnTo>
                <a:lnTo>
                  <a:pt x="183237" y="526686"/>
                </a:lnTo>
                <a:lnTo>
                  <a:pt x="181990" y="534797"/>
                </a:lnTo>
                <a:lnTo>
                  <a:pt x="181990" y="578739"/>
                </a:lnTo>
                <a:lnTo>
                  <a:pt x="183237" y="586555"/>
                </a:lnTo>
                <a:lnTo>
                  <a:pt x="186626" y="592978"/>
                </a:lnTo>
                <a:lnTo>
                  <a:pt x="191635" y="597330"/>
                </a:lnTo>
                <a:lnTo>
                  <a:pt x="197738" y="598932"/>
                </a:lnTo>
                <a:lnTo>
                  <a:pt x="410337" y="598932"/>
                </a:lnTo>
                <a:lnTo>
                  <a:pt x="416440" y="597330"/>
                </a:lnTo>
                <a:lnTo>
                  <a:pt x="421449" y="592978"/>
                </a:lnTo>
                <a:lnTo>
                  <a:pt x="424838" y="586555"/>
                </a:lnTo>
                <a:lnTo>
                  <a:pt x="426084" y="578739"/>
                </a:lnTo>
                <a:lnTo>
                  <a:pt x="426084" y="534797"/>
                </a:lnTo>
                <a:lnTo>
                  <a:pt x="424838" y="526686"/>
                </a:lnTo>
                <a:lnTo>
                  <a:pt x="421449" y="520112"/>
                </a:lnTo>
                <a:lnTo>
                  <a:pt x="416440" y="515705"/>
                </a:lnTo>
                <a:lnTo>
                  <a:pt x="410337" y="514096"/>
                </a:lnTo>
                <a:close/>
              </a:path>
              <a:path w="608329" h="599439">
                <a:moveTo>
                  <a:pt x="375919" y="490855"/>
                </a:moveTo>
                <a:lnTo>
                  <a:pt x="231647" y="490855"/>
                </a:lnTo>
                <a:lnTo>
                  <a:pt x="231647" y="514096"/>
                </a:lnTo>
                <a:lnTo>
                  <a:pt x="375919" y="514096"/>
                </a:lnTo>
                <a:lnTo>
                  <a:pt x="375919" y="490855"/>
                </a:lnTo>
                <a:close/>
              </a:path>
              <a:path w="608329" h="599439">
                <a:moveTo>
                  <a:pt x="590930" y="0"/>
                </a:moveTo>
                <a:lnTo>
                  <a:pt x="16763" y="0"/>
                </a:lnTo>
                <a:lnTo>
                  <a:pt x="10287" y="1708"/>
                </a:lnTo>
                <a:lnTo>
                  <a:pt x="4952" y="6334"/>
                </a:lnTo>
                <a:lnTo>
                  <a:pt x="1333" y="13126"/>
                </a:lnTo>
                <a:lnTo>
                  <a:pt x="0" y="21336"/>
                </a:lnTo>
                <a:lnTo>
                  <a:pt x="0" y="438912"/>
                </a:lnTo>
                <a:lnTo>
                  <a:pt x="1333" y="447194"/>
                </a:lnTo>
                <a:lnTo>
                  <a:pt x="4952" y="454025"/>
                </a:lnTo>
                <a:lnTo>
                  <a:pt x="10287" y="458664"/>
                </a:lnTo>
                <a:lnTo>
                  <a:pt x="16763" y="460375"/>
                </a:lnTo>
                <a:lnTo>
                  <a:pt x="590930" y="460375"/>
                </a:lnTo>
                <a:lnTo>
                  <a:pt x="597628" y="458664"/>
                </a:lnTo>
                <a:lnTo>
                  <a:pt x="603075" y="454025"/>
                </a:lnTo>
                <a:lnTo>
                  <a:pt x="606736" y="447194"/>
                </a:lnTo>
                <a:lnTo>
                  <a:pt x="608076" y="438912"/>
                </a:lnTo>
                <a:lnTo>
                  <a:pt x="608076" y="357124"/>
                </a:lnTo>
                <a:lnTo>
                  <a:pt x="303783" y="357124"/>
                </a:lnTo>
                <a:lnTo>
                  <a:pt x="246302" y="345528"/>
                </a:lnTo>
                <a:lnTo>
                  <a:pt x="196496" y="317699"/>
                </a:lnTo>
                <a:lnTo>
                  <a:pt x="157041" y="284072"/>
                </a:lnTo>
                <a:lnTo>
                  <a:pt x="130612" y="255085"/>
                </a:lnTo>
                <a:lnTo>
                  <a:pt x="115569" y="235077"/>
                </a:lnTo>
                <a:lnTo>
                  <a:pt x="115569" y="225298"/>
                </a:lnTo>
                <a:lnTo>
                  <a:pt x="157041" y="176202"/>
                </a:lnTo>
                <a:lnTo>
                  <a:pt x="196496" y="142556"/>
                </a:lnTo>
                <a:lnTo>
                  <a:pt x="246302" y="114720"/>
                </a:lnTo>
                <a:lnTo>
                  <a:pt x="303783" y="103124"/>
                </a:lnTo>
                <a:lnTo>
                  <a:pt x="608076" y="103124"/>
                </a:lnTo>
                <a:lnTo>
                  <a:pt x="608076" y="21336"/>
                </a:lnTo>
                <a:lnTo>
                  <a:pt x="606736" y="13126"/>
                </a:lnTo>
                <a:lnTo>
                  <a:pt x="603075" y="6334"/>
                </a:lnTo>
                <a:lnTo>
                  <a:pt x="597628" y="1708"/>
                </a:lnTo>
                <a:lnTo>
                  <a:pt x="590930" y="0"/>
                </a:lnTo>
                <a:close/>
              </a:path>
              <a:path w="608329" h="599439">
                <a:moveTo>
                  <a:pt x="608076" y="103124"/>
                </a:moveTo>
                <a:lnTo>
                  <a:pt x="303783" y="103124"/>
                </a:lnTo>
                <a:lnTo>
                  <a:pt x="361313" y="114720"/>
                </a:lnTo>
                <a:lnTo>
                  <a:pt x="411126" y="142556"/>
                </a:lnTo>
                <a:lnTo>
                  <a:pt x="450563" y="176202"/>
                </a:lnTo>
                <a:lnTo>
                  <a:pt x="476967" y="205227"/>
                </a:lnTo>
                <a:lnTo>
                  <a:pt x="487679" y="219202"/>
                </a:lnTo>
                <a:lnTo>
                  <a:pt x="492505" y="225298"/>
                </a:lnTo>
                <a:lnTo>
                  <a:pt x="492505" y="235077"/>
                </a:lnTo>
                <a:lnTo>
                  <a:pt x="487679" y="241173"/>
                </a:lnTo>
                <a:lnTo>
                  <a:pt x="476967" y="255085"/>
                </a:lnTo>
                <a:lnTo>
                  <a:pt x="450563" y="284072"/>
                </a:lnTo>
                <a:lnTo>
                  <a:pt x="411126" y="317699"/>
                </a:lnTo>
                <a:lnTo>
                  <a:pt x="361313" y="345528"/>
                </a:lnTo>
                <a:lnTo>
                  <a:pt x="303783" y="357124"/>
                </a:lnTo>
                <a:lnTo>
                  <a:pt x="608076" y="357124"/>
                </a:lnTo>
                <a:lnTo>
                  <a:pt x="608076" y="103124"/>
                </a:lnTo>
                <a:close/>
              </a:path>
              <a:path w="608329" h="599439">
                <a:moveTo>
                  <a:pt x="303783" y="160528"/>
                </a:moveTo>
                <a:lnTo>
                  <a:pt x="282573" y="166008"/>
                </a:lnTo>
                <a:lnTo>
                  <a:pt x="265255" y="180943"/>
                </a:lnTo>
                <a:lnTo>
                  <a:pt x="253581" y="203069"/>
                </a:lnTo>
                <a:lnTo>
                  <a:pt x="249300" y="230124"/>
                </a:lnTo>
                <a:lnTo>
                  <a:pt x="253581" y="257232"/>
                </a:lnTo>
                <a:lnTo>
                  <a:pt x="265255" y="279352"/>
                </a:lnTo>
                <a:lnTo>
                  <a:pt x="282573" y="294257"/>
                </a:lnTo>
                <a:lnTo>
                  <a:pt x="303783" y="299720"/>
                </a:lnTo>
                <a:lnTo>
                  <a:pt x="324994" y="294257"/>
                </a:lnTo>
                <a:lnTo>
                  <a:pt x="342312" y="279352"/>
                </a:lnTo>
                <a:lnTo>
                  <a:pt x="353986" y="257232"/>
                </a:lnTo>
                <a:lnTo>
                  <a:pt x="358266" y="230124"/>
                </a:lnTo>
                <a:lnTo>
                  <a:pt x="353986" y="203069"/>
                </a:lnTo>
                <a:lnTo>
                  <a:pt x="342312" y="180943"/>
                </a:lnTo>
                <a:lnTo>
                  <a:pt x="324994" y="166008"/>
                </a:lnTo>
                <a:lnTo>
                  <a:pt x="303783" y="160528"/>
                </a:lnTo>
                <a:close/>
              </a:path>
            </a:pathLst>
          </a:custGeom>
          <a:solidFill>
            <a:srgbClr val="5FCA49"/>
          </a:solidFill>
        </p:spPr>
        <p:txBody>
          <a:bodyPr wrap="square" lIns="0" tIns="0" rIns="0" bIns="0" rtlCol="0"/>
          <a:lstStyle/>
          <a:p/>
        </p:txBody>
      </p:sp>
      <p:sp>
        <p:nvSpPr>
          <p:cNvPr id="10" name="object 10"/>
          <p:cNvSpPr/>
          <p:nvPr/>
        </p:nvSpPr>
        <p:spPr>
          <a:xfrm>
            <a:off x="6183884" y="5279516"/>
            <a:ext cx="777240" cy="996315"/>
          </a:xfrm>
          <a:custGeom>
            <a:avLst/>
            <a:gdLst/>
            <a:ahLst/>
            <a:cxnLst/>
            <a:rect l="l" t="t" r="r" b="b"/>
            <a:pathLst>
              <a:path w="777240" h="996314">
                <a:moveTo>
                  <a:pt x="537844" y="0"/>
                </a:moveTo>
                <a:lnTo>
                  <a:pt x="0" y="152781"/>
                </a:lnTo>
                <a:lnTo>
                  <a:pt x="239394" y="995832"/>
                </a:lnTo>
                <a:lnTo>
                  <a:pt x="777239" y="843102"/>
                </a:lnTo>
                <a:lnTo>
                  <a:pt x="537844" y="0"/>
                </a:lnTo>
                <a:close/>
              </a:path>
            </a:pathLst>
          </a:custGeom>
          <a:solidFill>
            <a:srgbClr val="D3D3D3"/>
          </a:solidFill>
        </p:spPr>
        <p:txBody>
          <a:bodyPr wrap="square" lIns="0" tIns="0" rIns="0" bIns="0" rtlCol="0"/>
          <a:lstStyle/>
          <a:p/>
        </p:txBody>
      </p:sp>
      <p:sp>
        <p:nvSpPr>
          <p:cNvPr id="11" name="object 11"/>
          <p:cNvSpPr/>
          <p:nvPr/>
        </p:nvSpPr>
        <p:spPr>
          <a:xfrm>
            <a:off x="3989832" y="3953255"/>
            <a:ext cx="121920" cy="120650"/>
          </a:xfrm>
          <a:custGeom>
            <a:avLst/>
            <a:gdLst/>
            <a:ahLst/>
            <a:cxnLst/>
            <a:rect l="l" t="t" r="r" b="b"/>
            <a:pathLst>
              <a:path w="121920" h="120650">
                <a:moveTo>
                  <a:pt x="60959" y="0"/>
                </a:moveTo>
                <a:lnTo>
                  <a:pt x="37236" y="4726"/>
                </a:lnTo>
                <a:lnTo>
                  <a:pt x="17859" y="17621"/>
                </a:lnTo>
                <a:lnTo>
                  <a:pt x="4792" y="36754"/>
                </a:lnTo>
                <a:lnTo>
                  <a:pt x="0" y="60198"/>
                </a:lnTo>
                <a:lnTo>
                  <a:pt x="4792" y="83641"/>
                </a:lnTo>
                <a:lnTo>
                  <a:pt x="17859" y="102774"/>
                </a:lnTo>
                <a:lnTo>
                  <a:pt x="37236" y="115669"/>
                </a:lnTo>
                <a:lnTo>
                  <a:pt x="60959" y="120396"/>
                </a:lnTo>
                <a:lnTo>
                  <a:pt x="84683" y="115669"/>
                </a:lnTo>
                <a:lnTo>
                  <a:pt x="104060" y="102774"/>
                </a:lnTo>
                <a:lnTo>
                  <a:pt x="117127" y="83641"/>
                </a:lnTo>
                <a:lnTo>
                  <a:pt x="121919" y="60198"/>
                </a:lnTo>
                <a:lnTo>
                  <a:pt x="117127" y="36754"/>
                </a:lnTo>
                <a:lnTo>
                  <a:pt x="104060" y="17621"/>
                </a:lnTo>
                <a:lnTo>
                  <a:pt x="84683" y="4726"/>
                </a:lnTo>
                <a:lnTo>
                  <a:pt x="60959" y="0"/>
                </a:lnTo>
                <a:close/>
              </a:path>
            </a:pathLst>
          </a:custGeom>
          <a:solidFill>
            <a:srgbClr val="1D9ED2"/>
          </a:solidFill>
        </p:spPr>
        <p:txBody>
          <a:bodyPr wrap="square" lIns="0" tIns="0" rIns="0" bIns="0" rtlCol="0"/>
          <a:lstStyle/>
          <a:p/>
        </p:txBody>
      </p:sp>
      <p:sp>
        <p:nvSpPr>
          <p:cNvPr id="12" name="object 12"/>
          <p:cNvSpPr/>
          <p:nvPr/>
        </p:nvSpPr>
        <p:spPr>
          <a:xfrm>
            <a:off x="8068056" y="4107179"/>
            <a:ext cx="121920" cy="121920"/>
          </a:xfrm>
          <a:custGeom>
            <a:avLst/>
            <a:gdLst/>
            <a:ahLst/>
            <a:cxnLst/>
            <a:rect l="l" t="t" r="r" b="b"/>
            <a:pathLst>
              <a:path w="121920" h="121920">
                <a:moveTo>
                  <a:pt x="60960" y="0"/>
                </a:moveTo>
                <a:lnTo>
                  <a:pt x="37236" y="4792"/>
                </a:lnTo>
                <a:lnTo>
                  <a:pt x="17859" y="17859"/>
                </a:lnTo>
                <a:lnTo>
                  <a:pt x="4792" y="37236"/>
                </a:lnTo>
                <a:lnTo>
                  <a:pt x="0" y="60960"/>
                </a:lnTo>
                <a:lnTo>
                  <a:pt x="4792" y="84683"/>
                </a:lnTo>
                <a:lnTo>
                  <a:pt x="17859" y="104060"/>
                </a:lnTo>
                <a:lnTo>
                  <a:pt x="37236" y="117127"/>
                </a:lnTo>
                <a:lnTo>
                  <a:pt x="60960" y="121920"/>
                </a:lnTo>
                <a:lnTo>
                  <a:pt x="84683" y="117127"/>
                </a:lnTo>
                <a:lnTo>
                  <a:pt x="104060" y="104060"/>
                </a:lnTo>
                <a:lnTo>
                  <a:pt x="117127" y="84683"/>
                </a:lnTo>
                <a:lnTo>
                  <a:pt x="121920" y="60960"/>
                </a:lnTo>
                <a:lnTo>
                  <a:pt x="117127" y="37236"/>
                </a:lnTo>
                <a:lnTo>
                  <a:pt x="104060" y="17859"/>
                </a:lnTo>
                <a:lnTo>
                  <a:pt x="84683" y="4792"/>
                </a:lnTo>
                <a:lnTo>
                  <a:pt x="60960" y="0"/>
                </a:lnTo>
                <a:close/>
              </a:path>
            </a:pathLst>
          </a:custGeom>
          <a:solidFill>
            <a:srgbClr val="F68A22"/>
          </a:solidFill>
        </p:spPr>
        <p:txBody>
          <a:bodyPr wrap="square" lIns="0" tIns="0" rIns="0" bIns="0" rtlCol="0"/>
          <a:lstStyle/>
          <a:p/>
        </p:txBody>
      </p:sp>
      <p:sp>
        <p:nvSpPr>
          <p:cNvPr id="13" name="object 13"/>
          <p:cNvSpPr txBox="1"/>
          <p:nvPr/>
        </p:nvSpPr>
        <p:spPr>
          <a:xfrm>
            <a:off x="1242771" y="4334002"/>
            <a:ext cx="2484120" cy="101854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包括贷前、贷中、贷后全链条风控</a:t>
            </a:r>
            <a:endParaRPr sz="1200">
              <a:latin typeface="微软雅黑"/>
              <a:cs typeface="微软雅黑"/>
            </a:endParaRPr>
          </a:p>
          <a:p>
            <a:pPr algn="just" marL="184785" marR="5080" indent="-172720">
              <a:lnSpc>
                <a:spcPts val="2160"/>
              </a:lnSpc>
              <a:spcBef>
                <a:spcPts val="190"/>
              </a:spcBef>
            </a:pPr>
            <a:r>
              <a:rPr dirty="0" sz="1200" spc="35">
                <a:solidFill>
                  <a:srgbClr val="4F5560"/>
                </a:solidFill>
                <a:latin typeface="Arial Unicode MS"/>
                <a:cs typeface="Arial Unicode MS"/>
              </a:rPr>
              <a:t>✓</a:t>
            </a:r>
            <a:r>
              <a:rPr dirty="0" sz="1200" spc="-15">
                <a:solidFill>
                  <a:srgbClr val="4F5560"/>
                </a:solidFill>
                <a:latin typeface="Arial Unicode MS"/>
                <a:cs typeface="Arial Unicode MS"/>
              </a:rPr>
              <a:t> </a:t>
            </a:r>
            <a:r>
              <a:rPr dirty="0" sz="1200">
                <a:solidFill>
                  <a:srgbClr val="4F5560"/>
                </a:solidFill>
                <a:latin typeface="微软雅黑"/>
                <a:cs typeface="微软雅黑"/>
              </a:rPr>
              <a:t>智能风控金融科技公司提供智能风  控技术和解决方案，由商业银行进  行核心风控</a:t>
            </a:r>
            <a:endParaRPr sz="1200">
              <a:latin typeface="微软雅黑"/>
              <a:cs typeface="微软雅黑"/>
            </a:endParaRPr>
          </a:p>
        </p:txBody>
      </p:sp>
      <p:sp>
        <p:nvSpPr>
          <p:cNvPr id="14" name="object 14"/>
          <p:cNvSpPr/>
          <p:nvPr/>
        </p:nvSpPr>
        <p:spPr>
          <a:xfrm>
            <a:off x="2465832" y="3645408"/>
            <a:ext cx="1339850" cy="413384"/>
          </a:xfrm>
          <a:custGeom>
            <a:avLst/>
            <a:gdLst/>
            <a:ahLst/>
            <a:cxnLst/>
            <a:rect l="l" t="t" r="r" b="b"/>
            <a:pathLst>
              <a:path w="1339850" h="413385">
                <a:moveTo>
                  <a:pt x="1270762" y="0"/>
                </a:moveTo>
                <a:lnTo>
                  <a:pt x="68834" y="0"/>
                </a:lnTo>
                <a:lnTo>
                  <a:pt x="42058" y="5415"/>
                </a:lnTo>
                <a:lnTo>
                  <a:pt x="20177" y="20177"/>
                </a:lnTo>
                <a:lnTo>
                  <a:pt x="5415" y="42058"/>
                </a:lnTo>
                <a:lnTo>
                  <a:pt x="0" y="68834"/>
                </a:lnTo>
                <a:lnTo>
                  <a:pt x="0" y="344170"/>
                </a:lnTo>
                <a:lnTo>
                  <a:pt x="5415" y="370945"/>
                </a:lnTo>
                <a:lnTo>
                  <a:pt x="20177" y="392826"/>
                </a:lnTo>
                <a:lnTo>
                  <a:pt x="42058" y="407588"/>
                </a:lnTo>
                <a:lnTo>
                  <a:pt x="68834" y="413004"/>
                </a:lnTo>
                <a:lnTo>
                  <a:pt x="1270762" y="413004"/>
                </a:lnTo>
                <a:lnTo>
                  <a:pt x="1297537" y="407588"/>
                </a:lnTo>
                <a:lnTo>
                  <a:pt x="1319418" y="392826"/>
                </a:lnTo>
                <a:lnTo>
                  <a:pt x="1334180" y="370945"/>
                </a:lnTo>
                <a:lnTo>
                  <a:pt x="1339595" y="344170"/>
                </a:lnTo>
                <a:lnTo>
                  <a:pt x="1339595" y="68834"/>
                </a:lnTo>
                <a:lnTo>
                  <a:pt x="1334180" y="42058"/>
                </a:lnTo>
                <a:lnTo>
                  <a:pt x="1319418" y="20177"/>
                </a:lnTo>
                <a:lnTo>
                  <a:pt x="1297537" y="5415"/>
                </a:lnTo>
                <a:lnTo>
                  <a:pt x="1270762" y="0"/>
                </a:lnTo>
                <a:close/>
              </a:path>
            </a:pathLst>
          </a:custGeom>
          <a:solidFill>
            <a:srgbClr val="1D9ED2"/>
          </a:solidFill>
        </p:spPr>
        <p:txBody>
          <a:bodyPr wrap="square" lIns="0" tIns="0" rIns="0" bIns="0" rtlCol="0"/>
          <a:lstStyle/>
          <a:p/>
        </p:txBody>
      </p:sp>
      <p:sp>
        <p:nvSpPr>
          <p:cNvPr id="15" name="object 15"/>
          <p:cNvSpPr txBox="1"/>
          <p:nvPr/>
        </p:nvSpPr>
        <p:spPr>
          <a:xfrm>
            <a:off x="2788411" y="3739769"/>
            <a:ext cx="9169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银行端风控</a:t>
            </a:r>
            <a:endParaRPr sz="1400">
              <a:latin typeface="微软雅黑"/>
              <a:cs typeface="微软雅黑"/>
            </a:endParaRPr>
          </a:p>
        </p:txBody>
      </p:sp>
      <p:sp>
        <p:nvSpPr>
          <p:cNvPr id="16" name="object 16"/>
          <p:cNvSpPr/>
          <p:nvPr/>
        </p:nvSpPr>
        <p:spPr>
          <a:xfrm>
            <a:off x="3459773" y="3233927"/>
            <a:ext cx="345440" cy="306705"/>
          </a:xfrm>
          <a:custGeom>
            <a:avLst/>
            <a:gdLst/>
            <a:ahLst/>
            <a:cxnLst/>
            <a:rect l="l" t="t" r="r" b="b"/>
            <a:pathLst>
              <a:path w="345439" h="306704">
                <a:moveTo>
                  <a:pt x="96436" y="141350"/>
                </a:moveTo>
                <a:lnTo>
                  <a:pt x="50633" y="141350"/>
                </a:lnTo>
                <a:lnTo>
                  <a:pt x="50633" y="283337"/>
                </a:lnTo>
                <a:lnTo>
                  <a:pt x="52441" y="292286"/>
                </a:lnTo>
                <a:lnTo>
                  <a:pt x="57380" y="299593"/>
                </a:lnTo>
                <a:lnTo>
                  <a:pt x="64724" y="304518"/>
                </a:lnTo>
                <a:lnTo>
                  <a:pt x="73747" y="306324"/>
                </a:lnTo>
                <a:lnTo>
                  <a:pt x="269835" y="306324"/>
                </a:lnTo>
                <a:lnTo>
                  <a:pt x="278785" y="304518"/>
                </a:lnTo>
                <a:lnTo>
                  <a:pt x="286091" y="299592"/>
                </a:lnTo>
                <a:lnTo>
                  <a:pt x="291017" y="292286"/>
                </a:lnTo>
                <a:lnTo>
                  <a:pt x="292822" y="283337"/>
                </a:lnTo>
                <a:lnTo>
                  <a:pt x="292822" y="263779"/>
                </a:lnTo>
                <a:lnTo>
                  <a:pt x="96734" y="263779"/>
                </a:lnTo>
                <a:lnTo>
                  <a:pt x="96436" y="141350"/>
                </a:lnTo>
                <a:close/>
              </a:path>
              <a:path w="345439" h="306704">
                <a:moveTo>
                  <a:pt x="249472" y="51435"/>
                </a:moveTo>
                <a:lnTo>
                  <a:pt x="171791" y="51435"/>
                </a:lnTo>
                <a:lnTo>
                  <a:pt x="247229" y="106680"/>
                </a:lnTo>
                <a:lnTo>
                  <a:pt x="246975" y="263779"/>
                </a:lnTo>
                <a:lnTo>
                  <a:pt x="292822" y="263779"/>
                </a:lnTo>
                <a:lnTo>
                  <a:pt x="292822" y="140208"/>
                </a:lnTo>
                <a:lnTo>
                  <a:pt x="344403" y="140208"/>
                </a:lnTo>
                <a:lnTo>
                  <a:pt x="345043" y="138832"/>
                </a:lnTo>
                <a:lnTo>
                  <a:pt x="345400" y="130063"/>
                </a:lnTo>
                <a:lnTo>
                  <a:pt x="342422" y="121793"/>
                </a:lnTo>
                <a:lnTo>
                  <a:pt x="336237" y="115048"/>
                </a:lnTo>
                <a:lnTo>
                  <a:pt x="249472" y="51435"/>
                </a:lnTo>
                <a:close/>
              </a:path>
              <a:path w="345439" h="306704">
                <a:moveTo>
                  <a:pt x="145248" y="193801"/>
                </a:moveTo>
                <a:lnTo>
                  <a:pt x="142200" y="194818"/>
                </a:lnTo>
                <a:lnTo>
                  <a:pt x="141057" y="195961"/>
                </a:lnTo>
                <a:lnTo>
                  <a:pt x="140422" y="197485"/>
                </a:lnTo>
                <a:lnTo>
                  <a:pt x="136485" y="208661"/>
                </a:lnTo>
                <a:lnTo>
                  <a:pt x="135596" y="210820"/>
                </a:lnTo>
                <a:lnTo>
                  <a:pt x="161758" y="222631"/>
                </a:lnTo>
                <a:lnTo>
                  <a:pt x="161758" y="237362"/>
                </a:lnTo>
                <a:lnTo>
                  <a:pt x="164044" y="239649"/>
                </a:lnTo>
                <a:lnTo>
                  <a:pt x="180427" y="239649"/>
                </a:lnTo>
                <a:lnTo>
                  <a:pt x="182713" y="237362"/>
                </a:lnTo>
                <a:lnTo>
                  <a:pt x="182713" y="221487"/>
                </a:lnTo>
                <a:lnTo>
                  <a:pt x="193612" y="216783"/>
                </a:lnTo>
                <a:lnTo>
                  <a:pt x="201986" y="209470"/>
                </a:lnTo>
                <a:lnTo>
                  <a:pt x="206644" y="201295"/>
                </a:lnTo>
                <a:lnTo>
                  <a:pt x="162139" y="201295"/>
                </a:lnTo>
                <a:lnTo>
                  <a:pt x="154265" y="198882"/>
                </a:lnTo>
                <a:lnTo>
                  <a:pt x="148296" y="194945"/>
                </a:lnTo>
                <a:lnTo>
                  <a:pt x="147026" y="194056"/>
                </a:lnTo>
                <a:lnTo>
                  <a:pt x="145248" y="193801"/>
                </a:lnTo>
                <a:close/>
              </a:path>
              <a:path w="345439" h="306704">
                <a:moveTo>
                  <a:pt x="181443" y="92837"/>
                </a:moveTo>
                <a:lnTo>
                  <a:pt x="165314" y="92837"/>
                </a:lnTo>
                <a:lnTo>
                  <a:pt x="162901" y="95250"/>
                </a:lnTo>
                <a:lnTo>
                  <a:pt x="162901" y="110617"/>
                </a:lnTo>
                <a:lnTo>
                  <a:pt x="152400" y="115062"/>
                </a:lnTo>
                <a:lnTo>
                  <a:pt x="144455" y="121967"/>
                </a:lnTo>
                <a:lnTo>
                  <a:pt x="139398" y="130958"/>
                </a:lnTo>
                <a:lnTo>
                  <a:pt x="137628" y="141605"/>
                </a:lnTo>
                <a:lnTo>
                  <a:pt x="140307" y="153987"/>
                </a:lnTo>
                <a:lnTo>
                  <a:pt x="147344" y="163226"/>
                </a:lnTo>
                <a:lnTo>
                  <a:pt x="157238" y="170037"/>
                </a:lnTo>
                <a:lnTo>
                  <a:pt x="168489" y="175133"/>
                </a:lnTo>
                <a:lnTo>
                  <a:pt x="182332" y="180721"/>
                </a:lnTo>
                <a:lnTo>
                  <a:pt x="184110" y="185674"/>
                </a:lnTo>
                <a:lnTo>
                  <a:pt x="184110" y="196723"/>
                </a:lnTo>
                <a:lnTo>
                  <a:pt x="178268" y="201295"/>
                </a:lnTo>
                <a:lnTo>
                  <a:pt x="206644" y="201295"/>
                </a:lnTo>
                <a:lnTo>
                  <a:pt x="207359" y="200038"/>
                </a:lnTo>
                <a:lnTo>
                  <a:pt x="209256" y="188975"/>
                </a:lnTo>
                <a:lnTo>
                  <a:pt x="206585" y="175513"/>
                </a:lnTo>
                <a:lnTo>
                  <a:pt x="199700" y="165671"/>
                </a:lnTo>
                <a:lnTo>
                  <a:pt x="190290" y="158686"/>
                </a:lnTo>
                <a:lnTo>
                  <a:pt x="180046" y="153797"/>
                </a:lnTo>
                <a:lnTo>
                  <a:pt x="165060" y="147574"/>
                </a:lnTo>
                <a:lnTo>
                  <a:pt x="162520" y="144399"/>
                </a:lnTo>
                <a:lnTo>
                  <a:pt x="162520" y="135127"/>
                </a:lnTo>
                <a:lnTo>
                  <a:pt x="165822" y="130429"/>
                </a:lnTo>
                <a:lnTo>
                  <a:pt x="201879" y="130429"/>
                </a:lnTo>
                <a:lnTo>
                  <a:pt x="205192" y="121793"/>
                </a:lnTo>
                <a:lnTo>
                  <a:pt x="183729" y="109347"/>
                </a:lnTo>
                <a:lnTo>
                  <a:pt x="183729" y="95250"/>
                </a:lnTo>
                <a:lnTo>
                  <a:pt x="181443" y="92837"/>
                </a:lnTo>
                <a:close/>
              </a:path>
              <a:path w="345439" h="306704">
                <a:moveTo>
                  <a:pt x="344403" y="140208"/>
                </a:moveTo>
                <a:lnTo>
                  <a:pt x="292822" y="140208"/>
                </a:lnTo>
                <a:lnTo>
                  <a:pt x="308951" y="151892"/>
                </a:lnTo>
                <a:lnTo>
                  <a:pt x="313015" y="154939"/>
                </a:lnTo>
                <a:lnTo>
                  <a:pt x="317841" y="156337"/>
                </a:lnTo>
                <a:lnTo>
                  <a:pt x="329652" y="156337"/>
                </a:lnTo>
                <a:lnTo>
                  <a:pt x="336637" y="153162"/>
                </a:lnTo>
                <a:lnTo>
                  <a:pt x="341209" y="147066"/>
                </a:lnTo>
                <a:lnTo>
                  <a:pt x="344403" y="140208"/>
                </a:lnTo>
                <a:close/>
              </a:path>
              <a:path w="345439" h="306704">
                <a:moveTo>
                  <a:pt x="176490" y="0"/>
                </a:moveTo>
                <a:lnTo>
                  <a:pt x="166838" y="0"/>
                </a:lnTo>
                <a:lnTo>
                  <a:pt x="162012" y="1524"/>
                </a:lnTo>
                <a:lnTo>
                  <a:pt x="8977" y="115062"/>
                </a:lnTo>
                <a:lnTo>
                  <a:pt x="2953" y="121793"/>
                </a:lnTo>
                <a:lnTo>
                  <a:pt x="2850" y="121967"/>
                </a:lnTo>
                <a:lnTo>
                  <a:pt x="0" y="130063"/>
                </a:lnTo>
                <a:lnTo>
                  <a:pt x="79" y="132714"/>
                </a:lnTo>
                <a:lnTo>
                  <a:pt x="369" y="138957"/>
                </a:lnTo>
                <a:lnTo>
                  <a:pt x="4278" y="147193"/>
                </a:lnTo>
                <a:lnTo>
                  <a:pt x="11105" y="153265"/>
                </a:lnTo>
                <a:lnTo>
                  <a:pt x="19455" y="156146"/>
                </a:lnTo>
                <a:lnTo>
                  <a:pt x="28281" y="155694"/>
                </a:lnTo>
                <a:lnTo>
                  <a:pt x="36536" y="151764"/>
                </a:lnTo>
                <a:lnTo>
                  <a:pt x="50633" y="141350"/>
                </a:lnTo>
                <a:lnTo>
                  <a:pt x="96436" y="141350"/>
                </a:lnTo>
                <a:lnTo>
                  <a:pt x="96353" y="107442"/>
                </a:lnTo>
                <a:lnTo>
                  <a:pt x="171791" y="51435"/>
                </a:lnTo>
                <a:lnTo>
                  <a:pt x="249472" y="51435"/>
                </a:lnTo>
                <a:lnTo>
                  <a:pt x="185380" y="4445"/>
                </a:lnTo>
                <a:lnTo>
                  <a:pt x="181316" y="1524"/>
                </a:lnTo>
                <a:lnTo>
                  <a:pt x="176490" y="0"/>
                </a:lnTo>
                <a:close/>
              </a:path>
              <a:path w="345439" h="306704">
                <a:moveTo>
                  <a:pt x="201879" y="130429"/>
                </a:moveTo>
                <a:lnTo>
                  <a:pt x="184745" y="130429"/>
                </a:lnTo>
                <a:lnTo>
                  <a:pt x="190841" y="133985"/>
                </a:lnTo>
                <a:lnTo>
                  <a:pt x="193508" y="135509"/>
                </a:lnTo>
                <a:lnTo>
                  <a:pt x="194778" y="136144"/>
                </a:lnTo>
                <a:lnTo>
                  <a:pt x="196429" y="136398"/>
                </a:lnTo>
                <a:lnTo>
                  <a:pt x="197826" y="135762"/>
                </a:lnTo>
                <a:lnTo>
                  <a:pt x="199350" y="135255"/>
                </a:lnTo>
                <a:lnTo>
                  <a:pt x="200366" y="134238"/>
                </a:lnTo>
                <a:lnTo>
                  <a:pt x="201001" y="132714"/>
                </a:lnTo>
                <a:lnTo>
                  <a:pt x="201879" y="130429"/>
                </a:lnTo>
                <a:close/>
              </a:path>
            </a:pathLst>
          </a:custGeom>
          <a:solidFill>
            <a:srgbClr val="1D9ED2"/>
          </a:solidFill>
        </p:spPr>
        <p:txBody>
          <a:bodyPr wrap="square" lIns="0" tIns="0" rIns="0" bIns="0" rtlCol="0"/>
          <a:lstStyle/>
          <a:p/>
        </p:txBody>
      </p:sp>
      <p:sp>
        <p:nvSpPr>
          <p:cNvPr id="17" name="object 17"/>
          <p:cNvSpPr txBox="1"/>
          <p:nvPr/>
        </p:nvSpPr>
        <p:spPr>
          <a:xfrm>
            <a:off x="8466835" y="4334002"/>
            <a:ext cx="2484120" cy="101854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以前置风控为主</a:t>
            </a:r>
            <a:endParaRPr sz="1200">
              <a:latin typeface="微软雅黑"/>
              <a:cs typeface="微软雅黑"/>
            </a:endParaRPr>
          </a:p>
          <a:p>
            <a:pPr marL="184785" marR="5080" indent="-172720">
              <a:lnSpc>
                <a:spcPts val="2160"/>
              </a:lnSpc>
              <a:spcBef>
                <a:spcPts val="190"/>
              </a:spcBef>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包括用户的身份认证、反欺诈、客  群分层等</a:t>
            </a:r>
            <a:endParaRPr sz="1200">
              <a:latin typeface="微软雅黑"/>
              <a:cs typeface="微软雅黑"/>
            </a:endParaRPr>
          </a:p>
          <a:p>
            <a:pPr marL="12700">
              <a:lnSpc>
                <a:spcPct val="100000"/>
              </a:lnSpc>
              <a:spcBef>
                <a:spcPts val="525"/>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由智能风控公司直接提供前置风控</a:t>
            </a:r>
            <a:endParaRPr sz="1200">
              <a:latin typeface="微软雅黑"/>
              <a:cs typeface="微软雅黑"/>
            </a:endParaRPr>
          </a:p>
        </p:txBody>
      </p:sp>
      <p:sp>
        <p:nvSpPr>
          <p:cNvPr id="18" name="object 18"/>
          <p:cNvSpPr/>
          <p:nvPr/>
        </p:nvSpPr>
        <p:spPr>
          <a:xfrm>
            <a:off x="8386571" y="3645408"/>
            <a:ext cx="1339850" cy="413384"/>
          </a:xfrm>
          <a:custGeom>
            <a:avLst/>
            <a:gdLst/>
            <a:ahLst/>
            <a:cxnLst/>
            <a:rect l="l" t="t" r="r" b="b"/>
            <a:pathLst>
              <a:path w="1339850" h="413385">
                <a:moveTo>
                  <a:pt x="1270761" y="0"/>
                </a:moveTo>
                <a:lnTo>
                  <a:pt x="68833" y="0"/>
                </a:lnTo>
                <a:lnTo>
                  <a:pt x="42058" y="5415"/>
                </a:lnTo>
                <a:lnTo>
                  <a:pt x="20177" y="20177"/>
                </a:lnTo>
                <a:lnTo>
                  <a:pt x="5415" y="42058"/>
                </a:lnTo>
                <a:lnTo>
                  <a:pt x="0" y="68834"/>
                </a:lnTo>
                <a:lnTo>
                  <a:pt x="0" y="344170"/>
                </a:lnTo>
                <a:lnTo>
                  <a:pt x="5415" y="370945"/>
                </a:lnTo>
                <a:lnTo>
                  <a:pt x="20177" y="392826"/>
                </a:lnTo>
                <a:lnTo>
                  <a:pt x="42058" y="407588"/>
                </a:lnTo>
                <a:lnTo>
                  <a:pt x="68833" y="413004"/>
                </a:lnTo>
                <a:lnTo>
                  <a:pt x="1270761" y="413004"/>
                </a:lnTo>
                <a:lnTo>
                  <a:pt x="1297537" y="407588"/>
                </a:lnTo>
                <a:lnTo>
                  <a:pt x="1319418" y="392826"/>
                </a:lnTo>
                <a:lnTo>
                  <a:pt x="1334180" y="370945"/>
                </a:lnTo>
                <a:lnTo>
                  <a:pt x="1339596" y="344170"/>
                </a:lnTo>
                <a:lnTo>
                  <a:pt x="1339596" y="68834"/>
                </a:lnTo>
                <a:lnTo>
                  <a:pt x="1334180" y="42058"/>
                </a:lnTo>
                <a:lnTo>
                  <a:pt x="1319418" y="20177"/>
                </a:lnTo>
                <a:lnTo>
                  <a:pt x="1297537" y="5415"/>
                </a:lnTo>
                <a:lnTo>
                  <a:pt x="1270761" y="0"/>
                </a:lnTo>
                <a:close/>
              </a:path>
            </a:pathLst>
          </a:custGeom>
          <a:solidFill>
            <a:srgbClr val="F68A22"/>
          </a:solidFill>
        </p:spPr>
        <p:txBody>
          <a:bodyPr wrap="square" lIns="0" tIns="0" rIns="0" bIns="0" rtlCol="0"/>
          <a:lstStyle/>
          <a:p/>
        </p:txBody>
      </p:sp>
      <p:sp>
        <p:nvSpPr>
          <p:cNvPr id="19" name="object 19"/>
          <p:cNvSpPr txBox="1"/>
          <p:nvPr/>
        </p:nvSpPr>
        <p:spPr>
          <a:xfrm>
            <a:off x="8486902" y="3739769"/>
            <a:ext cx="9169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场景端风控</a:t>
            </a:r>
            <a:endParaRPr sz="1400">
              <a:latin typeface="微软雅黑"/>
              <a:cs typeface="微软雅黑"/>
            </a:endParaRPr>
          </a:p>
        </p:txBody>
      </p:sp>
      <p:sp>
        <p:nvSpPr>
          <p:cNvPr id="20" name="object 20"/>
          <p:cNvSpPr/>
          <p:nvPr/>
        </p:nvSpPr>
        <p:spPr>
          <a:xfrm>
            <a:off x="8412480" y="3233927"/>
            <a:ext cx="294640" cy="344805"/>
          </a:xfrm>
          <a:custGeom>
            <a:avLst/>
            <a:gdLst/>
            <a:ahLst/>
            <a:cxnLst/>
            <a:rect l="l" t="t" r="r" b="b"/>
            <a:pathLst>
              <a:path w="294640" h="344804">
                <a:moveTo>
                  <a:pt x="253492" y="90550"/>
                </a:moveTo>
                <a:lnTo>
                  <a:pt x="40513" y="90550"/>
                </a:lnTo>
                <a:lnTo>
                  <a:pt x="36956" y="93599"/>
                </a:lnTo>
                <a:lnTo>
                  <a:pt x="36449" y="97662"/>
                </a:lnTo>
                <a:lnTo>
                  <a:pt x="380" y="334772"/>
                </a:lnTo>
                <a:lnTo>
                  <a:pt x="6223" y="344424"/>
                </a:lnTo>
                <a:lnTo>
                  <a:pt x="287781" y="344424"/>
                </a:lnTo>
                <a:lnTo>
                  <a:pt x="290195" y="343408"/>
                </a:lnTo>
                <a:lnTo>
                  <a:pt x="291846" y="341502"/>
                </a:lnTo>
                <a:lnTo>
                  <a:pt x="293370" y="339598"/>
                </a:lnTo>
                <a:lnTo>
                  <a:pt x="294131" y="337185"/>
                </a:lnTo>
                <a:lnTo>
                  <a:pt x="293750" y="334772"/>
                </a:lnTo>
                <a:lnTo>
                  <a:pt x="282546" y="261112"/>
                </a:lnTo>
                <a:lnTo>
                  <a:pt x="152908" y="261112"/>
                </a:lnTo>
                <a:lnTo>
                  <a:pt x="147954" y="260985"/>
                </a:lnTo>
                <a:lnTo>
                  <a:pt x="143891" y="260223"/>
                </a:lnTo>
                <a:lnTo>
                  <a:pt x="141097" y="256794"/>
                </a:lnTo>
                <a:lnTo>
                  <a:pt x="141084" y="255143"/>
                </a:lnTo>
                <a:lnTo>
                  <a:pt x="90043" y="255143"/>
                </a:lnTo>
                <a:lnTo>
                  <a:pt x="88519" y="254762"/>
                </a:lnTo>
                <a:lnTo>
                  <a:pt x="87122" y="254000"/>
                </a:lnTo>
                <a:lnTo>
                  <a:pt x="83185" y="251587"/>
                </a:lnTo>
                <a:lnTo>
                  <a:pt x="81788" y="246507"/>
                </a:lnTo>
                <a:lnTo>
                  <a:pt x="84074" y="242443"/>
                </a:lnTo>
                <a:lnTo>
                  <a:pt x="88519" y="234950"/>
                </a:lnTo>
                <a:lnTo>
                  <a:pt x="73151" y="223520"/>
                </a:lnTo>
                <a:lnTo>
                  <a:pt x="69976" y="221234"/>
                </a:lnTo>
                <a:lnTo>
                  <a:pt x="68834" y="216916"/>
                </a:lnTo>
                <a:lnTo>
                  <a:pt x="70485" y="213233"/>
                </a:lnTo>
                <a:lnTo>
                  <a:pt x="72263" y="209676"/>
                </a:lnTo>
                <a:lnTo>
                  <a:pt x="76200" y="207645"/>
                </a:lnTo>
                <a:lnTo>
                  <a:pt x="120582" y="207645"/>
                </a:lnTo>
                <a:lnTo>
                  <a:pt x="195452" y="169672"/>
                </a:lnTo>
                <a:lnTo>
                  <a:pt x="197103" y="169291"/>
                </a:lnTo>
                <a:lnTo>
                  <a:pt x="268578" y="169291"/>
                </a:lnTo>
                <a:lnTo>
                  <a:pt x="257683" y="97662"/>
                </a:lnTo>
                <a:lnTo>
                  <a:pt x="257175" y="93599"/>
                </a:lnTo>
                <a:lnTo>
                  <a:pt x="253492" y="90550"/>
                </a:lnTo>
                <a:close/>
              </a:path>
              <a:path w="294640" h="344804">
                <a:moveTo>
                  <a:pt x="268578" y="169291"/>
                </a:moveTo>
                <a:lnTo>
                  <a:pt x="197103" y="169291"/>
                </a:lnTo>
                <a:lnTo>
                  <a:pt x="198627" y="169545"/>
                </a:lnTo>
                <a:lnTo>
                  <a:pt x="218567" y="171576"/>
                </a:lnTo>
                <a:lnTo>
                  <a:pt x="221615" y="174498"/>
                </a:lnTo>
                <a:lnTo>
                  <a:pt x="222123" y="178181"/>
                </a:lnTo>
                <a:lnTo>
                  <a:pt x="222758" y="181991"/>
                </a:lnTo>
                <a:lnTo>
                  <a:pt x="220852" y="185674"/>
                </a:lnTo>
                <a:lnTo>
                  <a:pt x="217424" y="187198"/>
                </a:lnTo>
                <a:lnTo>
                  <a:pt x="178180" y="205486"/>
                </a:lnTo>
                <a:lnTo>
                  <a:pt x="157352" y="255905"/>
                </a:lnTo>
                <a:lnTo>
                  <a:pt x="155955" y="259080"/>
                </a:lnTo>
                <a:lnTo>
                  <a:pt x="152908" y="261112"/>
                </a:lnTo>
                <a:lnTo>
                  <a:pt x="282546" y="261112"/>
                </a:lnTo>
                <a:lnTo>
                  <a:pt x="268578" y="169291"/>
                </a:lnTo>
                <a:close/>
              </a:path>
              <a:path w="294640" h="344804">
                <a:moveTo>
                  <a:pt x="140843" y="222758"/>
                </a:moveTo>
                <a:lnTo>
                  <a:pt x="105537" y="239141"/>
                </a:lnTo>
                <a:lnTo>
                  <a:pt x="98678" y="250951"/>
                </a:lnTo>
                <a:lnTo>
                  <a:pt x="97154" y="253619"/>
                </a:lnTo>
                <a:lnTo>
                  <a:pt x="94361" y="255143"/>
                </a:lnTo>
                <a:lnTo>
                  <a:pt x="141084" y="255143"/>
                </a:lnTo>
                <a:lnTo>
                  <a:pt x="140843" y="222758"/>
                </a:lnTo>
                <a:close/>
              </a:path>
              <a:path w="294640" h="344804">
                <a:moveTo>
                  <a:pt x="120582" y="207645"/>
                </a:moveTo>
                <a:lnTo>
                  <a:pt x="76200" y="207645"/>
                </a:lnTo>
                <a:lnTo>
                  <a:pt x="80010" y="208534"/>
                </a:lnTo>
                <a:lnTo>
                  <a:pt x="106552" y="214375"/>
                </a:lnTo>
                <a:lnTo>
                  <a:pt x="107061" y="214502"/>
                </a:lnTo>
                <a:lnTo>
                  <a:pt x="120582" y="207645"/>
                </a:lnTo>
                <a:close/>
              </a:path>
              <a:path w="294640" h="344804">
                <a:moveTo>
                  <a:pt x="147066" y="0"/>
                </a:moveTo>
                <a:lnTo>
                  <a:pt x="124235" y="4613"/>
                </a:lnTo>
                <a:lnTo>
                  <a:pt x="105584" y="17192"/>
                </a:lnTo>
                <a:lnTo>
                  <a:pt x="93005" y="35843"/>
                </a:lnTo>
                <a:lnTo>
                  <a:pt x="88392" y="58674"/>
                </a:lnTo>
                <a:lnTo>
                  <a:pt x="88392" y="90550"/>
                </a:lnTo>
                <a:lnTo>
                  <a:pt x="105283" y="90550"/>
                </a:lnTo>
                <a:lnTo>
                  <a:pt x="105283" y="58674"/>
                </a:lnTo>
                <a:lnTo>
                  <a:pt x="108561" y="42447"/>
                </a:lnTo>
                <a:lnTo>
                  <a:pt x="117506" y="29162"/>
                </a:lnTo>
                <a:lnTo>
                  <a:pt x="130786" y="20187"/>
                </a:lnTo>
                <a:lnTo>
                  <a:pt x="147066" y="16891"/>
                </a:lnTo>
                <a:lnTo>
                  <a:pt x="188100" y="16891"/>
                </a:lnTo>
                <a:lnTo>
                  <a:pt x="169896" y="4613"/>
                </a:lnTo>
                <a:lnTo>
                  <a:pt x="147066" y="0"/>
                </a:lnTo>
                <a:close/>
              </a:path>
              <a:path w="294640" h="344804">
                <a:moveTo>
                  <a:pt x="188100" y="16891"/>
                </a:moveTo>
                <a:lnTo>
                  <a:pt x="147066" y="16891"/>
                </a:lnTo>
                <a:lnTo>
                  <a:pt x="163345" y="20187"/>
                </a:lnTo>
                <a:lnTo>
                  <a:pt x="176625" y="29162"/>
                </a:lnTo>
                <a:lnTo>
                  <a:pt x="185570" y="42447"/>
                </a:lnTo>
                <a:lnTo>
                  <a:pt x="188849" y="58674"/>
                </a:lnTo>
                <a:lnTo>
                  <a:pt x="188849" y="90550"/>
                </a:lnTo>
                <a:lnTo>
                  <a:pt x="205740" y="90550"/>
                </a:lnTo>
                <a:lnTo>
                  <a:pt x="205740" y="58674"/>
                </a:lnTo>
                <a:lnTo>
                  <a:pt x="201126" y="35843"/>
                </a:lnTo>
                <a:lnTo>
                  <a:pt x="188547" y="17192"/>
                </a:lnTo>
                <a:lnTo>
                  <a:pt x="188100" y="16891"/>
                </a:lnTo>
                <a:close/>
              </a:path>
            </a:pathLst>
          </a:custGeom>
          <a:solidFill>
            <a:srgbClr val="F68A22"/>
          </a:solidFill>
        </p:spPr>
        <p:txBody>
          <a:bodyPr wrap="square" lIns="0" tIns="0" rIns="0" bIns="0" rtlCol="0"/>
          <a:lstStyle/>
          <a:p/>
        </p:txBody>
      </p:sp>
      <p:sp>
        <p:nvSpPr>
          <p:cNvPr id="21" name="object 21"/>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36</a:t>
            </a:fld>
          </a:p>
        </p:txBody>
      </p:sp>
      <p:sp>
        <p:nvSpPr>
          <p:cNvPr id="22" name="object 2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智能风控：场景端智能风控降低业务风险，提高服务匹配率；</a:t>
            </a:r>
          </a:p>
          <a:p>
            <a:pPr marL="12700">
              <a:lnSpc>
                <a:spcPts val="2735"/>
              </a:lnSpc>
            </a:pPr>
            <a:r>
              <a:rPr dirty="0" spc="-5">
                <a:solidFill>
                  <a:srgbClr val="1D9ED2"/>
                </a:solidFill>
              </a:rPr>
              <a:t>银行端智能风控降低商业银行风控成本，提高风控效率</a:t>
            </a:r>
          </a:p>
        </p:txBody>
      </p:sp>
      <p:sp>
        <p:nvSpPr>
          <p:cNvPr id="5" name="object 5"/>
          <p:cNvSpPr/>
          <p:nvPr/>
        </p:nvSpPr>
        <p:spPr>
          <a:xfrm>
            <a:off x="8567928" y="4110228"/>
            <a:ext cx="2916555" cy="0"/>
          </a:xfrm>
          <a:custGeom>
            <a:avLst/>
            <a:gdLst/>
            <a:ahLst/>
            <a:cxnLst/>
            <a:rect l="l" t="t" r="r" b="b"/>
            <a:pathLst>
              <a:path w="2916554" h="0">
                <a:moveTo>
                  <a:pt x="0" y="0"/>
                </a:moveTo>
                <a:lnTo>
                  <a:pt x="2916047" y="0"/>
                </a:lnTo>
              </a:path>
            </a:pathLst>
          </a:custGeom>
          <a:ln w="12192">
            <a:solidFill>
              <a:srgbClr val="919AA4"/>
            </a:solidFill>
          </a:ln>
        </p:spPr>
        <p:txBody>
          <a:bodyPr wrap="square" lIns="0" tIns="0" rIns="0" bIns="0" rtlCol="0"/>
          <a:lstStyle/>
          <a:p/>
        </p:txBody>
      </p:sp>
      <p:sp>
        <p:nvSpPr>
          <p:cNvPr id="6" name="object 6"/>
          <p:cNvSpPr/>
          <p:nvPr/>
        </p:nvSpPr>
        <p:spPr>
          <a:xfrm>
            <a:off x="1780032" y="4110228"/>
            <a:ext cx="2916555" cy="0"/>
          </a:xfrm>
          <a:custGeom>
            <a:avLst/>
            <a:gdLst/>
            <a:ahLst/>
            <a:cxnLst/>
            <a:rect l="l" t="t" r="r" b="b"/>
            <a:pathLst>
              <a:path w="2916554" h="0">
                <a:moveTo>
                  <a:pt x="0" y="0"/>
                </a:moveTo>
                <a:lnTo>
                  <a:pt x="2916047" y="0"/>
                </a:lnTo>
              </a:path>
            </a:pathLst>
          </a:custGeom>
          <a:ln w="12192">
            <a:solidFill>
              <a:srgbClr val="919AA4"/>
            </a:solidFill>
          </a:ln>
        </p:spPr>
        <p:txBody>
          <a:bodyPr wrap="square" lIns="0" tIns="0" rIns="0" bIns="0" rtlCol="0"/>
          <a:lstStyle/>
          <a:p/>
        </p:txBody>
      </p:sp>
      <p:sp>
        <p:nvSpPr>
          <p:cNvPr id="7" name="object 7"/>
          <p:cNvSpPr/>
          <p:nvPr/>
        </p:nvSpPr>
        <p:spPr>
          <a:xfrm>
            <a:off x="5173979" y="4110228"/>
            <a:ext cx="2916555" cy="0"/>
          </a:xfrm>
          <a:custGeom>
            <a:avLst/>
            <a:gdLst/>
            <a:ahLst/>
            <a:cxnLst/>
            <a:rect l="l" t="t" r="r" b="b"/>
            <a:pathLst>
              <a:path w="2916554" h="0">
                <a:moveTo>
                  <a:pt x="0" y="0"/>
                </a:moveTo>
                <a:lnTo>
                  <a:pt x="2916047" y="0"/>
                </a:lnTo>
              </a:path>
            </a:pathLst>
          </a:custGeom>
          <a:ln w="12192">
            <a:solidFill>
              <a:srgbClr val="919AA4"/>
            </a:solidFill>
          </a:ln>
        </p:spPr>
        <p:txBody>
          <a:bodyPr wrap="square" lIns="0" tIns="0" rIns="0" bIns="0" rtlCol="0"/>
          <a:lstStyle/>
          <a:p/>
        </p:txBody>
      </p:sp>
      <p:sp>
        <p:nvSpPr>
          <p:cNvPr id="8" name="object 8"/>
          <p:cNvSpPr txBox="1">
            <a:spLocks noGrp="1"/>
          </p:cNvSpPr>
          <p:nvPr>
            <p:ph type="body" idx="1"/>
          </p:nvPr>
        </p:nvSpPr>
        <p:spPr>
          <a:prstGeom prst="rect"/>
        </p:spPr>
        <p:txBody>
          <a:bodyPr wrap="square" lIns="0" tIns="0" rIns="0" bIns="0" rtlCol="0" vert="horz">
            <a:spAutoFit/>
          </a:bodyPr>
          <a:lstStyle/>
          <a:p>
            <a:pPr marL="589280" marR="5080" indent="-287020">
              <a:lnSpc>
                <a:spcPct val="150000"/>
              </a:lnSpc>
            </a:pPr>
            <a:r>
              <a:rPr dirty="0" spc="540">
                <a:solidFill>
                  <a:srgbClr val="1D9FD1"/>
                </a:solidFill>
                <a:latin typeface="Arial Unicode MS"/>
                <a:cs typeface="Arial Unicode MS"/>
              </a:rPr>
              <a:t>◆ </a:t>
            </a:r>
            <a:r>
              <a:rPr dirty="0"/>
              <a:t>开放银行的场景端智能风控降低业务风险，同时提高用户和银行服务的匹配率；银行端智能风控则降低商业银行风控成本、提高风控效  率，减少商业银行在开放银行业务长风险链条中的风险暴露。</a:t>
            </a:r>
          </a:p>
          <a:p>
            <a:pPr marL="589280" marR="5080" indent="-287020">
              <a:lnSpc>
                <a:spcPct val="150000"/>
              </a:lnSpc>
            </a:pPr>
            <a:r>
              <a:rPr dirty="0" spc="540">
                <a:solidFill>
                  <a:srgbClr val="1D9FD1"/>
                </a:solidFill>
                <a:latin typeface="Arial Unicode MS"/>
                <a:cs typeface="Arial Unicode MS"/>
              </a:rPr>
              <a:t>◆ </a:t>
            </a:r>
            <a:r>
              <a:rPr dirty="0"/>
              <a:t>智能风控在开放银行场景端提供前置风控，以</a:t>
            </a:r>
            <a:r>
              <a:rPr dirty="0" b="1" i="1">
                <a:solidFill>
                  <a:srgbClr val="1A9FD2"/>
                </a:solidFill>
                <a:latin typeface="微软雅黑"/>
                <a:cs typeface="微软雅黑"/>
              </a:rPr>
              <a:t>贷前风控</a:t>
            </a:r>
            <a:r>
              <a:rPr dirty="0"/>
              <a:t>为主，也涉及部分贷中监控，包括身份认证、反欺诈、客群分层、还款监控等。  </a:t>
            </a:r>
            <a:r>
              <a:rPr dirty="0" spc="-5"/>
              <a:t>其中，客户分层使得场景端为可用户提供合适的银行产品，提高用户使用银行服务的意愿和商业银行对于用户申请相应服务的通过率。</a:t>
            </a:r>
          </a:p>
          <a:p>
            <a:pPr marL="302895">
              <a:lnSpc>
                <a:spcPct val="100000"/>
              </a:lnSpc>
              <a:spcBef>
                <a:spcPts val="840"/>
              </a:spcBef>
            </a:pPr>
            <a:r>
              <a:rPr dirty="0" spc="545">
                <a:solidFill>
                  <a:srgbClr val="1D9FD1"/>
                </a:solidFill>
                <a:latin typeface="Arial Unicode MS"/>
                <a:cs typeface="Arial Unicode MS"/>
              </a:rPr>
              <a:t>◆</a:t>
            </a:r>
            <a:r>
              <a:rPr dirty="0" spc="570">
                <a:solidFill>
                  <a:srgbClr val="1D9FD1"/>
                </a:solidFill>
                <a:latin typeface="Arial Unicode MS"/>
                <a:cs typeface="Arial Unicode MS"/>
              </a:rPr>
              <a:t> </a:t>
            </a:r>
            <a:r>
              <a:rPr dirty="0" spc="15"/>
              <a:t>智能风控公司在银行端提供智能风控服务主要</a:t>
            </a:r>
            <a:r>
              <a:rPr dirty="0" spc="15" b="1" i="1">
                <a:solidFill>
                  <a:srgbClr val="1A9FD2"/>
                </a:solidFill>
                <a:latin typeface="微软雅黑"/>
                <a:cs typeface="微软雅黑"/>
              </a:rPr>
              <a:t>通过</a:t>
            </a:r>
            <a:r>
              <a:rPr dirty="0" spc="15" b="1">
                <a:solidFill>
                  <a:srgbClr val="1A9FD2"/>
                </a:solidFill>
                <a:latin typeface="Arial"/>
                <a:cs typeface="Arial"/>
              </a:rPr>
              <a:t>T2B2C</a:t>
            </a:r>
            <a:r>
              <a:rPr dirty="0" spc="15" b="1" i="1">
                <a:solidFill>
                  <a:srgbClr val="1A9FD2"/>
                </a:solidFill>
                <a:latin typeface="微软雅黑"/>
                <a:cs typeface="微软雅黑"/>
              </a:rPr>
              <a:t>的形式，通过向商业银行提供风控技术，由银行进行核心风控，</a:t>
            </a:r>
            <a:r>
              <a:rPr dirty="0" spc="15"/>
              <a:t>包括</a:t>
            </a:r>
            <a:r>
              <a:rPr dirty="0" spc="15" b="1" i="1">
                <a:solidFill>
                  <a:srgbClr val="1A9FD2"/>
                </a:solidFill>
                <a:latin typeface="微软雅黑"/>
                <a:cs typeface="微软雅黑"/>
              </a:rPr>
              <a:t>贷前审</a:t>
            </a:r>
          </a:p>
          <a:p>
            <a:pPr marL="589280" marR="5080">
              <a:lnSpc>
                <a:spcPct val="150000"/>
              </a:lnSpc>
            </a:pPr>
            <a:r>
              <a:rPr dirty="0" b="1" i="1">
                <a:solidFill>
                  <a:srgbClr val="1A9FD2"/>
                </a:solidFill>
                <a:latin typeface="微软雅黑"/>
                <a:cs typeface="微软雅黑"/>
              </a:rPr>
              <a:t>批、贷中监控、贷后管理</a:t>
            </a:r>
            <a:r>
              <a:rPr dirty="0"/>
              <a:t>三个阶段。在贷前审批过程，智能风控主要提供风险识别和信用评估；贷中监控环节，智能风控将进行交易的  实时监控和借款人的信用监控；贷后管理环节，智能风控主要解决逾期贷款的催收问题和存量客户管理。</a:t>
            </a:r>
          </a:p>
          <a:p>
            <a:pPr marL="290195">
              <a:lnSpc>
                <a:spcPct val="100000"/>
              </a:lnSpc>
              <a:spcBef>
                <a:spcPts val="46"/>
              </a:spcBef>
            </a:pPr>
            <a:endParaRPr sz="2050">
              <a:latin typeface="Times New Roman"/>
              <a:cs typeface="Times New Roman"/>
            </a:endParaRPr>
          </a:p>
          <a:p>
            <a:pPr marL="2152015">
              <a:lnSpc>
                <a:spcPct val="100000"/>
              </a:lnSpc>
              <a:tabLst>
                <a:tab pos="5546725" algn="l"/>
                <a:tab pos="8940800" algn="l"/>
              </a:tabLst>
            </a:pPr>
            <a:r>
              <a:rPr dirty="0" sz="1600" spc="-5" b="1">
                <a:solidFill>
                  <a:srgbClr val="4F555F"/>
                </a:solidFill>
                <a:latin typeface="Arial"/>
                <a:cs typeface="Arial"/>
              </a:rPr>
              <a:t>01.</a:t>
            </a:r>
            <a:r>
              <a:rPr dirty="0" sz="1600" spc="-5" b="1" i="1">
                <a:solidFill>
                  <a:srgbClr val="4F555F"/>
                </a:solidFill>
                <a:latin typeface="微软雅黑"/>
                <a:cs typeface="微软雅黑"/>
              </a:rPr>
              <a:t>贷前审批	</a:t>
            </a:r>
            <a:r>
              <a:rPr dirty="0" sz="1600" spc="-5" b="1">
                <a:solidFill>
                  <a:srgbClr val="4F555F"/>
                </a:solidFill>
                <a:latin typeface="Arial"/>
                <a:cs typeface="Arial"/>
              </a:rPr>
              <a:t>02.</a:t>
            </a:r>
            <a:r>
              <a:rPr dirty="0" sz="1600" spc="-5" b="1" i="1">
                <a:solidFill>
                  <a:srgbClr val="4F555F"/>
                </a:solidFill>
                <a:latin typeface="微软雅黑"/>
                <a:cs typeface="微软雅黑"/>
              </a:rPr>
              <a:t>贷中监控	</a:t>
            </a:r>
            <a:r>
              <a:rPr dirty="0" sz="1600" spc="-5" b="1">
                <a:solidFill>
                  <a:srgbClr val="4F555F"/>
                </a:solidFill>
                <a:latin typeface="Arial"/>
                <a:cs typeface="Arial"/>
              </a:rPr>
              <a:t>03.</a:t>
            </a:r>
            <a:r>
              <a:rPr dirty="0" sz="1600" spc="-5" b="1" i="1">
                <a:solidFill>
                  <a:srgbClr val="4F555F"/>
                </a:solidFill>
                <a:latin typeface="微软雅黑"/>
                <a:cs typeface="微软雅黑"/>
              </a:rPr>
              <a:t>贷后管理</a:t>
            </a:r>
            <a:endParaRPr sz="1600">
              <a:latin typeface="微软雅黑"/>
              <a:cs typeface="微软雅黑"/>
            </a:endParaRPr>
          </a:p>
        </p:txBody>
      </p:sp>
      <p:sp>
        <p:nvSpPr>
          <p:cNvPr id="9" name="object 9"/>
          <p:cNvSpPr/>
          <p:nvPr/>
        </p:nvSpPr>
        <p:spPr>
          <a:xfrm>
            <a:off x="708659" y="5425440"/>
            <a:ext cx="396240" cy="844550"/>
          </a:xfrm>
          <a:custGeom>
            <a:avLst/>
            <a:gdLst/>
            <a:ahLst/>
            <a:cxnLst/>
            <a:rect l="l" t="t" r="r" b="b"/>
            <a:pathLst>
              <a:path w="396240" h="844550">
                <a:moveTo>
                  <a:pt x="330200" y="0"/>
                </a:moveTo>
                <a:lnTo>
                  <a:pt x="66040" y="0"/>
                </a:lnTo>
                <a:lnTo>
                  <a:pt x="40333" y="5193"/>
                </a:lnTo>
                <a:lnTo>
                  <a:pt x="19342" y="19351"/>
                </a:lnTo>
                <a:lnTo>
                  <a:pt x="5189" y="40344"/>
                </a:lnTo>
                <a:lnTo>
                  <a:pt x="0" y="66040"/>
                </a:lnTo>
                <a:lnTo>
                  <a:pt x="0" y="778256"/>
                </a:lnTo>
                <a:lnTo>
                  <a:pt x="5189" y="803962"/>
                </a:lnTo>
                <a:lnTo>
                  <a:pt x="19342" y="824953"/>
                </a:lnTo>
                <a:lnTo>
                  <a:pt x="40333" y="839106"/>
                </a:lnTo>
                <a:lnTo>
                  <a:pt x="66040" y="844296"/>
                </a:lnTo>
                <a:lnTo>
                  <a:pt x="330200" y="844296"/>
                </a:lnTo>
                <a:lnTo>
                  <a:pt x="355906" y="839106"/>
                </a:lnTo>
                <a:lnTo>
                  <a:pt x="376897" y="824953"/>
                </a:lnTo>
                <a:lnTo>
                  <a:pt x="391050" y="803962"/>
                </a:lnTo>
                <a:lnTo>
                  <a:pt x="396240" y="778256"/>
                </a:lnTo>
                <a:lnTo>
                  <a:pt x="396240" y="66040"/>
                </a:lnTo>
                <a:lnTo>
                  <a:pt x="391050" y="40344"/>
                </a:lnTo>
                <a:lnTo>
                  <a:pt x="376897" y="19351"/>
                </a:lnTo>
                <a:lnTo>
                  <a:pt x="355906" y="5193"/>
                </a:lnTo>
                <a:lnTo>
                  <a:pt x="330200" y="0"/>
                </a:lnTo>
                <a:close/>
              </a:path>
            </a:pathLst>
          </a:custGeom>
          <a:solidFill>
            <a:srgbClr val="1D9ED2"/>
          </a:solidFill>
        </p:spPr>
        <p:txBody>
          <a:bodyPr wrap="square" lIns="0" tIns="0" rIns="0" bIns="0" rtlCol="0"/>
          <a:lstStyle/>
          <a:p/>
        </p:txBody>
      </p:sp>
      <p:sp>
        <p:nvSpPr>
          <p:cNvPr id="10" name="object 10"/>
          <p:cNvSpPr txBox="1"/>
          <p:nvPr/>
        </p:nvSpPr>
        <p:spPr>
          <a:xfrm>
            <a:off x="804773" y="5521411"/>
            <a:ext cx="203835" cy="655320"/>
          </a:xfrm>
          <a:prstGeom prst="rect">
            <a:avLst/>
          </a:prstGeom>
        </p:spPr>
        <p:txBody>
          <a:bodyPr wrap="square" lIns="0" tIns="0" rIns="0" bIns="0" rtlCol="0" vert="horz">
            <a:spAutoFit/>
          </a:bodyPr>
          <a:lstStyle/>
          <a:p>
            <a:pPr algn="just" marL="12700" marR="5080">
              <a:lnSpc>
                <a:spcPct val="100400"/>
              </a:lnSpc>
            </a:pPr>
            <a:r>
              <a:rPr dirty="0" sz="1400">
                <a:solidFill>
                  <a:srgbClr val="F9F9F9"/>
                </a:solidFill>
                <a:latin typeface="微软雅黑"/>
                <a:cs typeface="微软雅黑"/>
              </a:rPr>
              <a:t>银  行  端</a:t>
            </a:r>
            <a:endParaRPr sz="1400">
              <a:latin typeface="微软雅黑"/>
              <a:cs typeface="微软雅黑"/>
            </a:endParaRPr>
          </a:p>
        </p:txBody>
      </p:sp>
      <p:sp>
        <p:nvSpPr>
          <p:cNvPr id="11" name="object 11"/>
          <p:cNvSpPr/>
          <p:nvPr/>
        </p:nvSpPr>
        <p:spPr>
          <a:xfrm>
            <a:off x="708659" y="4314444"/>
            <a:ext cx="396240" cy="843280"/>
          </a:xfrm>
          <a:custGeom>
            <a:avLst/>
            <a:gdLst/>
            <a:ahLst/>
            <a:cxnLst/>
            <a:rect l="l" t="t" r="r" b="b"/>
            <a:pathLst>
              <a:path w="396240" h="843279">
                <a:moveTo>
                  <a:pt x="330200" y="0"/>
                </a:moveTo>
                <a:lnTo>
                  <a:pt x="66040" y="0"/>
                </a:lnTo>
                <a:lnTo>
                  <a:pt x="40333" y="5193"/>
                </a:lnTo>
                <a:lnTo>
                  <a:pt x="19342" y="19351"/>
                </a:lnTo>
                <a:lnTo>
                  <a:pt x="5189" y="40344"/>
                </a:lnTo>
                <a:lnTo>
                  <a:pt x="0" y="66039"/>
                </a:lnTo>
                <a:lnTo>
                  <a:pt x="0" y="776731"/>
                </a:lnTo>
                <a:lnTo>
                  <a:pt x="5189" y="802427"/>
                </a:lnTo>
                <a:lnTo>
                  <a:pt x="19342" y="823420"/>
                </a:lnTo>
                <a:lnTo>
                  <a:pt x="40333" y="837578"/>
                </a:lnTo>
                <a:lnTo>
                  <a:pt x="66040" y="842771"/>
                </a:lnTo>
                <a:lnTo>
                  <a:pt x="330200" y="842771"/>
                </a:lnTo>
                <a:lnTo>
                  <a:pt x="355906" y="837578"/>
                </a:lnTo>
                <a:lnTo>
                  <a:pt x="376897" y="823420"/>
                </a:lnTo>
                <a:lnTo>
                  <a:pt x="391050" y="802427"/>
                </a:lnTo>
                <a:lnTo>
                  <a:pt x="396240" y="776731"/>
                </a:lnTo>
                <a:lnTo>
                  <a:pt x="396240" y="66039"/>
                </a:lnTo>
                <a:lnTo>
                  <a:pt x="391050" y="40344"/>
                </a:lnTo>
                <a:lnTo>
                  <a:pt x="376897" y="19351"/>
                </a:lnTo>
                <a:lnTo>
                  <a:pt x="355906" y="5193"/>
                </a:lnTo>
                <a:lnTo>
                  <a:pt x="330200" y="0"/>
                </a:lnTo>
                <a:close/>
              </a:path>
            </a:pathLst>
          </a:custGeom>
          <a:solidFill>
            <a:srgbClr val="F78B21"/>
          </a:solidFill>
        </p:spPr>
        <p:txBody>
          <a:bodyPr wrap="square" lIns="0" tIns="0" rIns="0" bIns="0" rtlCol="0"/>
          <a:lstStyle/>
          <a:p/>
        </p:txBody>
      </p:sp>
      <p:sp>
        <p:nvSpPr>
          <p:cNvPr id="12" name="object 12"/>
          <p:cNvSpPr txBox="1"/>
          <p:nvPr/>
        </p:nvSpPr>
        <p:spPr>
          <a:xfrm>
            <a:off x="804773" y="4408840"/>
            <a:ext cx="203835" cy="655320"/>
          </a:xfrm>
          <a:prstGeom prst="rect">
            <a:avLst/>
          </a:prstGeom>
        </p:spPr>
        <p:txBody>
          <a:bodyPr wrap="square" lIns="0" tIns="0" rIns="0" bIns="0" rtlCol="0" vert="horz">
            <a:spAutoFit/>
          </a:bodyPr>
          <a:lstStyle/>
          <a:p>
            <a:pPr algn="just" marL="12700" marR="5080">
              <a:lnSpc>
                <a:spcPct val="100400"/>
              </a:lnSpc>
            </a:pPr>
            <a:r>
              <a:rPr dirty="0" sz="1400">
                <a:solidFill>
                  <a:srgbClr val="F9F9F9"/>
                </a:solidFill>
                <a:latin typeface="微软雅黑"/>
                <a:cs typeface="微软雅黑"/>
              </a:rPr>
              <a:t>场  景  端</a:t>
            </a:r>
            <a:endParaRPr sz="1400">
              <a:latin typeface="微软雅黑"/>
              <a:cs typeface="微软雅黑"/>
            </a:endParaRPr>
          </a:p>
        </p:txBody>
      </p:sp>
      <p:sp>
        <p:nvSpPr>
          <p:cNvPr id="13" name="object 13"/>
          <p:cNvSpPr/>
          <p:nvPr/>
        </p:nvSpPr>
        <p:spPr>
          <a:xfrm>
            <a:off x="5173979" y="5425440"/>
            <a:ext cx="1295400" cy="367665"/>
          </a:xfrm>
          <a:custGeom>
            <a:avLst/>
            <a:gdLst/>
            <a:ahLst/>
            <a:cxnLst/>
            <a:rect l="l" t="t" r="r" b="b"/>
            <a:pathLst>
              <a:path w="1295400" h="367664">
                <a:moveTo>
                  <a:pt x="1234186" y="0"/>
                </a:moveTo>
                <a:lnTo>
                  <a:pt x="61214" y="0"/>
                </a:lnTo>
                <a:lnTo>
                  <a:pt x="37397" y="4814"/>
                </a:lnTo>
                <a:lnTo>
                  <a:pt x="17938" y="17938"/>
                </a:lnTo>
                <a:lnTo>
                  <a:pt x="4814" y="37397"/>
                </a:lnTo>
                <a:lnTo>
                  <a:pt x="0" y="61214"/>
                </a:lnTo>
                <a:lnTo>
                  <a:pt x="0" y="306070"/>
                </a:lnTo>
                <a:lnTo>
                  <a:pt x="4814" y="329897"/>
                </a:lnTo>
                <a:lnTo>
                  <a:pt x="17938" y="349354"/>
                </a:lnTo>
                <a:lnTo>
                  <a:pt x="37397" y="362473"/>
                </a:lnTo>
                <a:lnTo>
                  <a:pt x="61214" y="367284"/>
                </a:lnTo>
                <a:lnTo>
                  <a:pt x="1234186" y="367284"/>
                </a:lnTo>
                <a:lnTo>
                  <a:pt x="1258002" y="362473"/>
                </a:lnTo>
                <a:lnTo>
                  <a:pt x="1277461" y="349354"/>
                </a:lnTo>
                <a:lnTo>
                  <a:pt x="1290585" y="329897"/>
                </a:lnTo>
                <a:lnTo>
                  <a:pt x="1295400" y="306070"/>
                </a:lnTo>
                <a:lnTo>
                  <a:pt x="1295400" y="61214"/>
                </a:lnTo>
                <a:lnTo>
                  <a:pt x="1290585" y="37397"/>
                </a:lnTo>
                <a:lnTo>
                  <a:pt x="1277461" y="17938"/>
                </a:lnTo>
                <a:lnTo>
                  <a:pt x="1258002" y="4814"/>
                </a:lnTo>
                <a:lnTo>
                  <a:pt x="1234186" y="0"/>
                </a:lnTo>
                <a:close/>
              </a:path>
            </a:pathLst>
          </a:custGeom>
          <a:solidFill>
            <a:srgbClr val="9ED2E9"/>
          </a:solidFill>
        </p:spPr>
        <p:txBody>
          <a:bodyPr wrap="square" lIns="0" tIns="0" rIns="0" bIns="0" rtlCol="0"/>
          <a:lstStyle/>
          <a:p/>
        </p:txBody>
      </p:sp>
      <p:sp>
        <p:nvSpPr>
          <p:cNvPr id="14" name="object 14"/>
          <p:cNvSpPr txBox="1"/>
          <p:nvPr/>
        </p:nvSpPr>
        <p:spPr>
          <a:xfrm>
            <a:off x="5452998" y="5498490"/>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信用监控</a:t>
            </a:r>
            <a:endParaRPr sz="1400">
              <a:latin typeface="微软雅黑"/>
              <a:cs typeface="微软雅黑"/>
            </a:endParaRPr>
          </a:p>
        </p:txBody>
      </p:sp>
      <p:sp>
        <p:nvSpPr>
          <p:cNvPr id="15" name="object 15"/>
          <p:cNvSpPr/>
          <p:nvPr/>
        </p:nvSpPr>
        <p:spPr>
          <a:xfrm>
            <a:off x="3400044" y="4314444"/>
            <a:ext cx="1295400" cy="365760"/>
          </a:xfrm>
          <a:custGeom>
            <a:avLst/>
            <a:gdLst/>
            <a:ahLst/>
            <a:cxnLst/>
            <a:rect l="l" t="t" r="r" b="b"/>
            <a:pathLst>
              <a:path w="1295400" h="365760">
                <a:moveTo>
                  <a:pt x="1234439" y="0"/>
                </a:moveTo>
                <a:lnTo>
                  <a:pt x="60959" y="0"/>
                </a:lnTo>
                <a:lnTo>
                  <a:pt x="37236" y="4792"/>
                </a:lnTo>
                <a:lnTo>
                  <a:pt x="17859" y="17859"/>
                </a:lnTo>
                <a:lnTo>
                  <a:pt x="4792" y="37236"/>
                </a:lnTo>
                <a:lnTo>
                  <a:pt x="0" y="60959"/>
                </a:lnTo>
                <a:lnTo>
                  <a:pt x="0" y="304799"/>
                </a:lnTo>
                <a:lnTo>
                  <a:pt x="4792" y="328523"/>
                </a:lnTo>
                <a:lnTo>
                  <a:pt x="17859" y="347900"/>
                </a:lnTo>
                <a:lnTo>
                  <a:pt x="37236" y="360967"/>
                </a:lnTo>
                <a:lnTo>
                  <a:pt x="60959" y="365759"/>
                </a:lnTo>
                <a:lnTo>
                  <a:pt x="1234439" y="365759"/>
                </a:lnTo>
                <a:lnTo>
                  <a:pt x="1258163" y="360967"/>
                </a:lnTo>
                <a:lnTo>
                  <a:pt x="1277540" y="347900"/>
                </a:lnTo>
                <a:lnTo>
                  <a:pt x="1290607" y="328523"/>
                </a:lnTo>
                <a:lnTo>
                  <a:pt x="1295400" y="304799"/>
                </a:lnTo>
                <a:lnTo>
                  <a:pt x="1295400" y="60959"/>
                </a:lnTo>
                <a:lnTo>
                  <a:pt x="1290607" y="37236"/>
                </a:lnTo>
                <a:lnTo>
                  <a:pt x="1277540" y="17859"/>
                </a:lnTo>
                <a:lnTo>
                  <a:pt x="1258163" y="4792"/>
                </a:lnTo>
                <a:lnTo>
                  <a:pt x="1234439" y="0"/>
                </a:lnTo>
                <a:close/>
              </a:path>
            </a:pathLst>
          </a:custGeom>
          <a:solidFill>
            <a:srgbClr val="F6C100"/>
          </a:solidFill>
        </p:spPr>
        <p:txBody>
          <a:bodyPr wrap="square" lIns="0" tIns="0" rIns="0" bIns="0" rtlCol="0"/>
          <a:lstStyle/>
          <a:p/>
        </p:txBody>
      </p:sp>
      <p:sp>
        <p:nvSpPr>
          <p:cNvPr id="16" name="object 16"/>
          <p:cNvSpPr txBox="1"/>
          <p:nvPr/>
        </p:nvSpPr>
        <p:spPr>
          <a:xfrm>
            <a:off x="3767073" y="4386326"/>
            <a:ext cx="56070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反欺诈</a:t>
            </a:r>
            <a:endParaRPr sz="1400">
              <a:latin typeface="微软雅黑"/>
              <a:cs typeface="微软雅黑"/>
            </a:endParaRPr>
          </a:p>
        </p:txBody>
      </p:sp>
      <p:sp>
        <p:nvSpPr>
          <p:cNvPr id="17" name="object 17"/>
          <p:cNvSpPr/>
          <p:nvPr/>
        </p:nvSpPr>
        <p:spPr>
          <a:xfrm>
            <a:off x="1780032" y="4814315"/>
            <a:ext cx="1295400" cy="365760"/>
          </a:xfrm>
          <a:custGeom>
            <a:avLst/>
            <a:gdLst/>
            <a:ahLst/>
            <a:cxnLst/>
            <a:rect l="l" t="t" r="r" b="b"/>
            <a:pathLst>
              <a:path w="1295400" h="365760">
                <a:moveTo>
                  <a:pt x="1234440" y="0"/>
                </a:moveTo>
                <a:lnTo>
                  <a:pt x="60960" y="0"/>
                </a:lnTo>
                <a:lnTo>
                  <a:pt x="37236" y="4792"/>
                </a:lnTo>
                <a:lnTo>
                  <a:pt x="17859" y="17859"/>
                </a:lnTo>
                <a:lnTo>
                  <a:pt x="4792" y="37236"/>
                </a:lnTo>
                <a:lnTo>
                  <a:pt x="0" y="60959"/>
                </a:lnTo>
                <a:lnTo>
                  <a:pt x="0" y="304799"/>
                </a:lnTo>
                <a:lnTo>
                  <a:pt x="4792" y="328523"/>
                </a:lnTo>
                <a:lnTo>
                  <a:pt x="17859" y="347900"/>
                </a:lnTo>
                <a:lnTo>
                  <a:pt x="37236" y="360967"/>
                </a:lnTo>
                <a:lnTo>
                  <a:pt x="60960" y="365759"/>
                </a:lnTo>
                <a:lnTo>
                  <a:pt x="1234440" y="365759"/>
                </a:lnTo>
                <a:lnTo>
                  <a:pt x="1258163" y="360967"/>
                </a:lnTo>
                <a:lnTo>
                  <a:pt x="1277540" y="347900"/>
                </a:lnTo>
                <a:lnTo>
                  <a:pt x="1290607" y="328523"/>
                </a:lnTo>
                <a:lnTo>
                  <a:pt x="1295400" y="304799"/>
                </a:lnTo>
                <a:lnTo>
                  <a:pt x="1295400" y="60959"/>
                </a:lnTo>
                <a:lnTo>
                  <a:pt x="1290607" y="37236"/>
                </a:lnTo>
                <a:lnTo>
                  <a:pt x="1277540" y="17859"/>
                </a:lnTo>
                <a:lnTo>
                  <a:pt x="1258163" y="4792"/>
                </a:lnTo>
                <a:lnTo>
                  <a:pt x="1234440" y="0"/>
                </a:lnTo>
                <a:close/>
              </a:path>
            </a:pathLst>
          </a:custGeom>
          <a:solidFill>
            <a:srgbClr val="F6C100"/>
          </a:solidFill>
        </p:spPr>
        <p:txBody>
          <a:bodyPr wrap="square" lIns="0" tIns="0" rIns="0" bIns="0" rtlCol="0"/>
          <a:lstStyle/>
          <a:p/>
        </p:txBody>
      </p:sp>
      <p:sp>
        <p:nvSpPr>
          <p:cNvPr id="18" name="object 18"/>
          <p:cNvSpPr txBox="1"/>
          <p:nvPr/>
        </p:nvSpPr>
        <p:spPr>
          <a:xfrm>
            <a:off x="2058670" y="4886452"/>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客群分层</a:t>
            </a:r>
            <a:endParaRPr sz="1400">
              <a:latin typeface="微软雅黑"/>
              <a:cs typeface="微软雅黑"/>
            </a:endParaRPr>
          </a:p>
        </p:txBody>
      </p:sp>
      <p:sp>
        <p:nvSpPr>
          <p:cNvPr id="19" name="object 19"/>
          <p:cNvSpPr/>
          <p:nvPr/>
        </p:nvSpPr>
        <p:spPr>
          <a:xfrm>
            <a:off x="3400044" y="5425440"/>
            <a:ext cx="1295400" cy="365760"/>
          </a:xfrm>
          <a:custGeom>
            <a:avLst/>
            <a:gdLst/>
            <a:ahLst/>
            <a:cxnLst/>
            <a:rect l="l" t="t" r="r" b="b"/>
            <a:pathLst>
              <a:path w="1295400" h="365760">
                <a:moveTo>
                  <a:pt x="1234439" y="0"/>
                </a:moveTo>
                <a:lnTo>
                  <a:pt x="60959" y="0"/>
                </a:lnTo>
                <a:lnTo>
                  <a:pt x="37236" y="4792"/>
                </a:lnTo>
                <a:lnTo>
                  <a:pt x="17859" y="17859"/>
                </a:lnTo>
                <a:lnTo>
                  <a:pt x="4792" y="37236"/>
                </a:lnTo>
                <a:lnTo>
                  <a:pt x="0" y="60960"/>
                </a:lnTo>
                <a:lnTo>
                  <a:pt x="0" y="304800"/>
                </a:lnTo>
                <a:lnTo>
                  <a:pt x="4792" y="328528"/>
                </a:lnTo>
                <a:lnTo>
                  <a:pt x="17859" y="347905"/>
                </a:lnTo>
                <a:lnTo>
                  <a:pt x="37236" y="360969"/>
                </a:lnTo>
                <a:lnTo>
                  <a:pt x="60959" y="365760"/>
                </a:lnTo>
                <a:lnTo>
                  <a:pt x="1234439" y="365760"/>
                </a:lnTo>
                <a:lnTo>
                  <a:pt x="1258163" y="360969"/>
                </a:lnTo>
                <a:lnTo>
                  <a:pt x="1277540" y="347905"/>
                </a:lnTo>
                <a:lnTo>
                  <a:pt x="1290607" y="328528"/>
                </a:lnTo>
                <a:lnTo>
                  <a:pt x="1295400" y="304800"/>
                </a:lnTo>
                <a:lnTo>
                  <a:pt x="1295400" y="60960"/>
                </a:lnTo>
                <a:lnTo>
                  <a:pt x="1290607" y="37236"/>
                </a:lnTo>
                <a:lnTo>
                  <a:pt x="1277540" y="17859"/>
                </a:lnTo>
                <a:lnTo>
                  <a:pt x="1258163" y="4792"/>
                </a:lnTo>
                <a:lnTo>
                  <a:pt x="1234439" y="0"/>
                </a:lnTo>
                <a:close/>
              </a:path>
            </a:pathLst>
          </a:custGeom>
          <a:solidFill>
            <a:srgbClr val="9ED2E9"/>
          </a:solidFill>
        </p:spPr>
        <p:txBody>
          <a:bodyPr wrap="square" lIns="0" tIns="0" rIns="0" bIns="0" rtlCol="0"/>
          <a:lstStyle/>
          <a:p/>
        </p:txBody>
      </p:sp>
      <p:sp>
        <p:nvSpPr>
          <p:cNvPr id="20" name="object 20"/>
          <p:cNvSpPr txBox="1"/>
          <p:nvPr/>
        </p:nvSpPr>
        <p:spPr>
          <a:xfrm>
            <a:off x="3678682" y="5497576"/>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智能审批</a:t>
            </a:r>
            <a:endParaRPr sz="1400">
              <a:latin typeface="微软雅黑"/>
              <a:cs typeface="微软雅黑"/>
            </a:endParaRPr>
          </a:p>
        </p:txBody>
      </p:sp>
      <p:sp>
        <p:nvSpPr>
          <p:cNvPr id="21" name="object 21"/>
          <p:cNvSpPr/>
          <p:nvPr/>
        </p:nvSpPr>
        <p:spPr>
          <a:xfrm>
            <a:off x="1780032" y="4314444"/>
            <a:ext cx="1295400" cy="365760"/>
          </a:xfrm>
          <a:custGeom>
            <a:avLst/>
            <a:gdLst/>
            <a:ahLst/>
            <a:cxnLst/>
            <a:rect l="l" t="t" r="r" b="b"/>
            <a:pathLst>
              <a:path w="1295400" h="365760">
                <a:moveTo>
                  <a:pt x="1234440" y="0"/>
                </a:moveTo>
                <a:lnTo>
                  <a:pt x="60960" y="0"/>
                </a:lnTo>
                <a:lnTo>
                  <a:pt x="37236" y="4792"/>
                </a:lnTo>
                <a:lnTo>
                  <a:pt x="17859" y="17859"/>
                </a:lnTo>
                <a:lnTo>
                  <a:pt x="4792" y="37236"/>
                </a:lnTo>
                <a:lnTo>
                  <a:pt x="0" y="60959"/>
                </a:lnTo>
                <a:lnTo>
                  <a:pt x="0" y="304799"/>
                </a:lnTo>
                <a:lnTo>
                  <a:pt x="4792" y="328523"/>
                </a:lnTo>
                <a:lnTo>
                  <a:pt x="17859" y="347900"/>
                </a:lnTo>
                <a:lnTo>
                  <a:pt x="37236" y="360967"/>
                </a:lnTo>
                <a:lnTo>
                  <a:pt x="60960" y="365759"/>
                </a:lnTo>
                <a:lnTo>
                  <a:pt x="1234440" y="365759"/>
                </a:lnTo>
                <a:lnTo>
                  <a:pt x="1258163" y="360967"/>
                </a:lnTo>
                <a:lnTo>
                  <a:pt x="1277540" y="347900"/>
                </a:lnTo>
                <a:lnTo>
                  <a:pt x="1290607" y="328523"/>
                </a:lnTo>
                <a:lnTo>
                  <a:pt x="1295400" y="304799"/>
                </a:lnTo>
                <a:lnTo>
                  <a:pt x="1295400" y="60959"/>
                </a:lnTo>
                <a:lnTo>
                  <a:pt x="1290607" y="37236"/>
                </a:lnTo>
                <a:lnTo>
                  <a:pt x="1277540" y="17859"/>
                </a:lnTo>
                <a:lnTo>
                  <a:pt x="1258163" y="4792"/>
                </a:lnTo>
                <a:lnTo>
                  <a:pt x="1234440" y="0"/>
                </a:lnTo>
                <a:close/>
              </a:path>
            </a:pathLst>
          </a:custGeom>
          <a:solidFill>
            <a:srgbClr val="F6C100"/>
          </a:solidFill>
        </p:spPr>
        <p:txBody>
          <a:bodyPr wrap="square" lIns="0" tIns="0" rIns="0" bIns="0" rtlCol="0"/>
          <a:lstStyle/>
          <a:p/>
        </p:txBody>
      </p:sp>
      <p:sp>
        <p:nvSpPr>
          <p:cNvPr id="22" name="object 22"/>
          <p:cNvSpPr txBox="1"/>
          <p:nvPr/>
        </p:nvSpPr>
        <p:spPr>
          <a:xfrm>
            <a:off x="2058670" y="4386326"/>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身份认证</a:t>
            </a:r>
            <a:endParaRPr sz="1400">
              <a:latin typeface="微软雅黑"/>
              <a:cs typeface="微软雅黑"/>
            </a:endParaRPr>
          </a:p>
        </p:txBody>
      </p:sp>
      <p:sp>
        <p:nvSpPr>
          <p:cNvPr id="23" name="object 23"/>
          <p:cNvSpPr/>
          <p:nvPr/>
        </p:nvSpPr>
        <p:spPr>
          <a:xfrm>
            <a:off x="1780032" y="5425440"/>
            <a:ext cx="1295400" cy="367665"/>
          </a:xfrm>
          <a:custGeom>
            <a:avLst/>
            <a:gdLst/>
            <a:ahLst/>
            <a:cxnLst/>
            <a:rect l="l" t="t" r="r" b="b"/>
            <a:pathLst>
              <a:path w="1295400" h="367664">
                <a:moveTo>
                  <a:pt x="1234186" y="0"/>
                </a:moveTo>
                <a:lnTo>
                  <a:pt x="61213" y="0"/>
                </a:lnTo>
                <a:lnTo>
                  <a:pt x="37397" y="4814"/>
                </a:lnTo>
                <a:lnTo>
                  <a:pt x="17938" y="17938"/>
                </a:lnTo>
                <a:lnTo>
                  <a:pt x="4814" y="37397"/>
                </a:lnTo>
                <a:lnTo>
                  <a:pt x="0" y="61214"/>
                </a:lnTo>
                <a:lnTo>
                  <a:pt x="0" y="306070"/>
                </a:lnTo>
                <a:lnTo>
                  <a:pt x="4814" y="329897"/>
                </a:lnTo>
                <a:lnTo>
                  <a:pt x="17938" y="349354"/>
                </a:lnTo>
                <a:lnTo>
                  <a:pt x="37397" y="362473"/>
                </a:lnTo>
                <a:lnTo>
                  <a:pt x="61213" y="367284"/>
                </a:lnTo>
                <a:lnTo>
                  <a:pt x="1234186" y="367284"/>
                </a:lnTo>
                <a:lnTo>
                  <a:pt x="1258002" y="362473"/>
                </a:lnTo>
                <a:lnTo>
                  <a:pt x="1277461" y="349354"/>
                </a:lnTo>
                <a:lnTo>
                  <a:pt x="1290585" y="329897"/>
                </a:lnTo>
                <a:lnTo>
                  <a:pt x="1295400" y="306070"/>
                </a:lnTo>
                <a:lnTo>
                  <a:pt x="1295400" y="61214"/>
                </a:lnTo>
                <a:lnTo>
                  <a:pt x="1290585" y="37397"/>
                </a:lnTo>
                <a:lnTo>
                  <a:pt x="1277461" y="17938"/>
                </a:lnTo>
                <a:lnTo>
                  <a:pt x="1258002" y="4814"/>
                </a:lnTo>
                <a:lnTo>
                  <a:pt x="1234186" y="0"/>
                </a:lnTo>
                <a:close/>
              </a:path>
            </a:pathLst>
          </a:custGeom>
          <a:solidFill>
            <a:srgbClr val="9ED2E9"/>
          </a:solidFill>
        </p:spPr>
        <p:txBody>
          <a:bodyPr wrap="square" lIns="0" tIns="0" rIns="0" bIns="0" rtlCol="0"/>
          <a:lstStyle/>
          <a:p/>
        </p:txBody>
      </p:sp>
      <p:sp>
        <p:nvSpPr>
          <p:cNvPr id="24" name="object 24"/>
          <p:cNvSpPr txBox="1"/>
          <p:nvPr/>
        </p:nvSpPr>
        <p:spPr>
          <a:xfrm>
            <a:off x="2147061" y="5498490"/>
            <a:ext cx="56070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反欺诈</a:t>
            </a:r>
            <a:endParaRPr sz="1400">
              <a:latin typeface="微软雅黑"/>
              <a:cs typeface="微软雅黑"/>
            </a:endParaRPr>
          </a:p>
        </p:txBody>
      </p:sp>
      <p:sp>
        <p:nvSpPr>
          <p:cNvPr id="25" name="object 25"/>
          <p:cNvSpPr/>
          <p:nvPr/>
        </p:nvSpPr>
        <p:spPr>
          <a:xfrm>
            <a:off x="3400044" y="5905500"/>
            <a:ext cx="1295400" cy="364490"/>
          </a:xfrm>
          <a:custGeom>
            <a:avLst/>
            <a:gdLst/>
            <a:ahLst/>
            <a:cxnLst/>
            <a:rect l="l" t="t" r="r" b="b"/>
            <a:pathLst>
              <a:path w="1295400" h="364489">
                <a:moveTo>
                  <a:pt x="1234693" y="0"/>
                </a:moveTo>
                <a:lnTo>
                  <a:pt x="60705" y="0"/>
                </a:lnTo>
                <a:lnTo>
                  <a:pt x="37076" y="4770"/>
                </a:lnTo>
                <a:lnTo>
                  <a:pt x="17780" y="17780"/>
                </a:lnTo>
                <a:lnTo>
                  <a:pt x="4770" y="37076"/>
                </a:lnTo>
                <a:lnTo>
                  <a:pt x="0" y="60706"/>
                </a:lnTo>
                <a:lnTo>
                  <a:pt x="0" y="303530"/>
                </a:lnTo>
                <a:lnTo>
                  <a:pt x="4770" y="327159"/>
                </a:lnTo>
                <a:lnTo>
                  <a:pt x="17780" y="346456"/>
                </a:lnTo>
                <a:lnTo>
                  <a:pt x="37076" y="359465"/>
                </a:lnTo>
                <a:lnTo>
                  <a:pt x="60705" y="364236"/>
                </a:lnTo>
                <a:lnTo>
                  <a:pt x="1234693" y="364236"/>
                </a:lnTo>
                <a:lnTo>
                  <a:pt x="1258323" y="359465"/>
                </a:lnTo>
                <a:lnTo>
                  <a:pt x="1277619" y="346456"/>
                </a:lnTo>
                <a:lnTo>
                  <a:pt x="1290629" y="327159"/>
                </a:lnTo>
                <a:lnTo>
                  <a:pt x="1295400" y="303530"/>
                </a:lnTo>
                <a:lnTo>
                  <a:pt x="1295400" y="60706"/>
                </a:lnTo>
                <a:lnTo>
                  <a:pt x="1290629" y="37076"/>
                </a:lnTo>
                <a:lnTo>
                  <a:pt x="1277619" y="17780"/>
                </a:lnTo>
                <a:lnTo>
                  <a:pt x="1258323" y="4770"/>
                </a:lnTo>
                <a:lnTo>
                  <a:pt x="1234693" y="0"/>
                </a:lnTo>
                <a:close/>
              </a:path>
            </a:pathLst>
          </a:custGeom>
          <a:solidFill>
            <a:srgbClr val="9ED2E9"/>
          </a:solidFill>
        </p:spPr>
        <p:txBody>
          <a:bodyPr wrap="square" lIns="0" tIns="0" rIns="0" bIns="0" rtlCol="0"/>
          <a:lstStyle/>
          <a:p/>
        </p:txBody>
      </p:sp>
      <p:sp>
        <p:nvSpPr>
          <p:cNvPr id="26" name="object 26"/>
          <p:cNvSpPr txBox="1"/>
          <p:nvPr/>
        </p:nvSpPr>
        <p:spPr>
          <a:xfrm>
            <a:off x="3856990" y="5976721"/>
            <a:ext cx="38290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授信</a:t>
            </a:r>
            <a:endParaRPr sz="1400">
              <a:latin typeface="微软雅黑"/>
              <a:cs typeface="微软雅黑"/>
            </a:endParaRPr>
          </a:p>
        </p:txBody>
      </p:sp>
      <p:sp>
        <p:nvSpPr>
          <p:cNvPr id="27" name="object 27"/>
          <p:cNvSpPr/>
          <p:nvPr/>
        </p:nvSpPr>
        <p:spPr>
          <a:xfrm>
            <a:off x="1780032" y="5902452"/>
            <a:ext cx="1295400" cy="367665"/>
          </a:xfrm>
          <a:custGeom>
            <a:avLst/>
            <a:gdLst/>
            <a:ahLst/>
            <a:cxnLst/>
            <a:rect l="l" t="t" r="r" b="b"/>
            <a:pathLst>
              <a:path w="1295400" h="367664">
                <a:moveTo>
                  <a:pt x="1234186" y="0"/>
                </a:moveTo>
                <a:lnTo>
                  <a:pt x="61213" y="0"/>
                </a:lnTo>
                <a:lnTo>
                  <a:pt x="37397" y="4810"/>
                </a:lnTo>
                <a:lnTo>
                  <a:pt x="17938" y="17929"/>
                </a:lnTo>
                <a:lnTo>
                  <a:pt x="4814" y="37386"/>
                </a:lnTo>
                <a:lnTo>
                  <a:pt x="0" y="61214"/>
                </a:lnTo>
                <a:lnTo>
                  <a:pt x="0" y="306070"/>
                </a:lnTo>
                <a:lnTo>
                  <a:pt x="4814" y="329897"/>
                </a:lnTo>
                <a:lnTo>
                  <a:pt x="17938" y="349354"/>
                </a:lnTo>
                <a:lnTo>
                  <a:pt x="37397" y="362473"/>
                </a:lnTo>
                <a:lnTo>
                  <a:pt x="61213" y="367284"/>
                </a:lnTo>
                <a:lnTo>
                  <a:pt x="1234186" y="367284"/>
                </a:lnTo>
                <a:lnTo>
                  <a:pt x="1258002" y="362473"/>
                </a:lnTo>
                <a:lnTo>
                  <a:pt x="1277461" y="349354"/>
                </a:lnTo>
                <a:lnTo>
                  <a:pt x="1290585" y="329897"/>
                </a:lnTo>
                <a:lnTo>
                  <a:pt x="1295400" y="306070"/>
                </a:lnTo>
                <a:lnTo>
                  <a:pt x="1295400" y="61214"/>
                </a:lnTo>
                <a:lnTo>
                  <a:pt x="1290585" y="37386"/>
                </a:lnTo>
                <a:lnTo>
                  <a:pt x="1277461" y="17929"/>
                </a:lnTo>
                <a:lnTo>
                  <a:pt x="1258002" y="4810"/>
                </a:lnTo>
                <a:lnTo>
                  <a:pt x="1234186" y="0"/>
                </a:lnTo>
                <a:close/>
              </a:path>
            </a:pathLst>
          </a:custGeom>
          <a:solidFill>
            <a:srgbClr val="9ED2E9"/>
          </a:solidFill>
        </p:spPr>
        <p:txBody>
          <a:bodyPr wrap="square" lIns="0" tIns="0" rIns="0" bIns="0" rtlCol="0"/>
          <a:lstStyle/>
          <a:p/>
        </p:txBody>
      </p:sp>
      <p:sp>
        <p:nvSpPr>
          <p:cNvPr id="28" name="object 28"/>
          <p:cNvSpPr txBox="1"/>
          <p:nvPr/>
        </p:nvSpPr>
        <p:spPr>
          <a:xfrm>
            <a:off x="2236977" y="5975502"/>
            <a:ext cx="38227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征信</a:t>
            </a:r>
            <a:endParaRPr sz="1400">
              <a:latin typeface="微软雅黑"/>
              <a:cs typeface="微软雅黑"/>
            </a:endParaRPr>
          </a:p>
        </p:txBody>
      </p:sp>
      <p:sp>
        <p:nvSpPr>
          <p:cNvPr id="29" name="object 29"/>
          <p:cNvSpPr/>
          <p:nvPr/>
        </p:nvSpPr>
        <p:spPr>
          <a:xfrm>
            <a:off x="5173979" y="5905500"/>
            <a:ext cx="1295400" cy="364490"/>
          </a:xfrm>
          <a:custGeom>
            <a:avLst/>
            <a:gdLst/>
            <a:ahLst/>
            <a:cxnLst/>
            <a:rect l="l" t="t" r="r" b="b"/>
            <a:pathLst>
              <a:path w="1295400" h="364489">
                <a:moveTo>
                  <a:pt x="1234694" y="0"/>
                </a:moveTo>
                <a:lnTo>
                  <a:pt x="60706" y="0"/>
                </a:lnTo>
                <a:lnTo>
                  <a:pt x="37076" y="4770"/>
                </a:lnTo>
                <a:lnTo>
                  <a:pt x="17780" y="17780"/>
                </a:lnTo>
                <a:lnTo>
                  <a:pt x="4770" y="37076"/>
                </a:lnTo>
                <a:lnTo>
                  <a:pt x="0" y="60706"/>
                </a:lnTo>
                <a:lnTo>
                  <a:pt x="0" y="303530"/>
                </a:lnTo>
                <a:lnTo>
                  <a:pt x="4770" y="327159"/>
                </a:lnTo>
                <a:lnTo>
                  <a:pt x="17780" y="346456"/>
                </a:lnTo>
                <a:lnTo>
                  <a:pt x="37076" y="359465"/>
                </a:lnTo>
                <a:lnTo>
                  <a:pt x="60706" y="364236"/>
                </a:lnTo>
                <a:lnTo>
                  <a:pt x="1234694" y="364236"/>
                </a:lnTo>
                <a:lnTo>
                  <a:pt x="1258323" y="359465"/>
                </a:lnTo>
                <a:lnTo>
                  <a:pt x="1277619" y="346456"/>
                </a:lnTo>
                <a:lnTo>
                  <a:pt x="1290629" y="327159"/>
                </a:lnTo>
                <a:lnTo>
                  <a:pt x="1295400" y="303530"/>
                </a:lnTo>
                <a:lnTo>
                  <a:pt x="1295400" y="60706"/>
                </a:lnTo>
                <a:lnTo>
                  <a:pt x="1290629" y="37076"/>
                </a:lnTo>
                <a:lnTo>
                  <a:pt x="1277619" y="17780"/>
                </a:lnTo>
                <a:lnTo>
                  <a:pt x="1258323" y="4770"/>
                </a:lnTo>
                <a:lnTo>
                  <a:pt x="1234694" y="0"/>
                </a:lnTo>
                <a:close/>
              </a:path>
            </a:pathLst>
          </a:custGeom>
          <a:solidFill>
            <a:srgbClr val="9ED2E9"/>
          </a:solidFill>
        </p:spPr>
        <p:txBody>
          <a:bodyPr wrap="square" lIns="0" tIns="0" rIns="0" bIns="0" rtlCol="0"/>
          <a:lstStyle/>
          <a:p/>
        </p:txBody>
      </p:sp>
      <p:sp>
        <p:nvSpPr>
          <p:cNvPr id="30" name="object 30"/>
          <p:cNvSpPr txBox="1"/>
          <p:nvPr/>
        </p:nvSpPr>
        <p:spPr>
          <a:xfrm>
            <a:off x="5363083" y="5976721"/>
            <a:ext cx="9169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贷中反欺诈</a:t>
            </a:r>
            <a:endParaRPr sz="1400">
              <a:latin typeface="微软雅黑"/>
              <a:cs typeface="微软雅黑"/>
            </a:endParaRPr>
          </a:p>
        </p:txBody>
      </p:sp>
      <p:sp>
        <p:nvSpPr>
          <p:cNvPr id="31" name="object 31"/>
          <p:cNvSpPr/>
          <p:nvPr/>
        </p:nvSpPr>
        <p:spPr>
          <a:xfrm>
            <a:off x="8624316" y="5905500"/>
            <a:ext cx="1295400" cy="364490"/>
          </a:xfrm>
          <a:custGeom>
            <a:avLst/>
            <a:gdLst/>
            <a:ahLst/>
            <a:cxnLst/>
            <a:rect l="l" t="t" r="r" b="b"/>
            <a:pathLst>
              <a:path w="1295400" h="364489">
                <a:moveTo>
                  <a:pt x="1234693" y="0"/>
                </a:moveTo>
                <a:lnTo>
                  <a:pt x="60705" y="0"/>
                </a:lnTo>
                <a:lnTo>
                  <a:pt x="37076" y="4770"/>
                </a:lnTo>
                <a:lnTo>
                  <a:pt x="17779" y="17780"/>
                </a:lnTo>
                <a:lnTo>
                  <a:pt x="4770" y="37076"/>
                </a:lnTo>
                <a:lnTo>
                  <a:pt x="0" y="60706"/>
                </a:lnTo>
                <a:lnTo>
                  <a:pt x="0" y="303530"/>
                </a:lnTo>
                <a:lnTo>
                  <a:pt x="4770" y="327159"/>
                </a:lnTo>
                <a:lnTo>
                  <a:pt x="17779" y="346456"/>
                </a:lnTo>
                <a:lnTo>
                  <a:pt x="37076" y="359465"/>
                </a:lnTo>
                <a:lnTo>
                  <a:pt x="60705" y="364236"/>
                </a:lnTo>
                <a:lnTo>
                  <a:pt x="1234693" y="364236"/>
                </a:lnTo>
                <a:lnTo>
                  <a:pt x="1258323" y="359465"/>
                </a:lnTo>
                <a:lnTo>
                  <a:pt x="1277620" y="346456"/>
                </a:lnTo>
                <a:lnTo>
                  <a:pt x="1290629" y="327159"/>
                </a:lnTo>
                <a:lnTo>
                  <a:pt x="1295400" y="303530"/>
                </a:lnTo>
                <a:lnTo>
                  <a:pt x="1295400" y="60706"/>
                </a:lnTo>
                <a:lnTo>
                  <a:pt x="1290629" y="37076"/>
                </a:lnTo>
                <a:lnTo>
                  <a:pt x="1277620" y="17780"/>
                </a:lnTo>
                <a:lnTo>
                  <a:pt x="1258323" y="4770"/>
                </a:lnTo>
                <a:lnTo>
                  <a:pt x="1234693" y="0"/>
                </a:lnTo>
                <a:close/>
              </a:path>
            </a:pathLst>
          </a:custGeom>
          <a:solidFill>
            <a:srgbClr val="9ED2E9"/>
          </a:solidFill>
        </p:spPr>
        <p:txBody>
          <a:bodyPr wrap="square" lIns="0" tIns="0" rIns="0" bIns="0" rtlCol="0"/>
          <a:lstStyle/>
          <a:p/>
        </p:txBody>
      </p:sp>
      <p:sp>
        <p:nvSpPr>
          <p:cNvPr id="32" name="object 32"/>
          <p:cNvSpPr txBox="1"/>
          <p:nvPr/>
        </p:nvSpPr>
        <p:spPr>
          <a:xfrm>
            <a:off x="8725661" y="5976721"/>
            <a:ext cx="109537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存量客户管理</a:t>
            </a:r>
            <a:endParaRPr sz="1400">
              <a:latin typeface="微软雅黑"/>
              <a:cs typeface="微软雅黑"/>
            </a:endParaRPr>
          </a:p>
        </p:txBody>
      </p:sp>
      <p:sp>
        <p:nvSpPr>
          <p:cNvPr id="33" name="object 33"/>
          <p:cNvSpPr/>
          <p:nvPr/>
        </p:nvSpPr>
        <p:spPr>
          <a:xfrm>
            <a:off x="10187940" y="5425440"/>
            <a:ext cx="1295400" cy="367665"/>
          </a:xfrm>
          <a:custGeom>
            <a:avLst/>
            <a:gdLst/>
            <a:ahLst/>
            <a:cxnLst/>
            <a:rect l="l" t="t" r="r" b="b"/>
            <a:pathLst>
              <a:path w="1295400" h="367664">
                <a:moveTo>
                  <a:pt x="1234185" y="0"/>
                </a:moveTo>
                <a:lnTo>
                  <a:pt x="61213" y="0"/>
                </a:lnTo>
                <a:lnTo>
                  <a:pt x="37397" y="4814"/>
                </a:lnTo>
                <a:lnTo>
                  <a:pt x="17938" y="17938"/>
                </a:lnTo>
                <a:lnTo>
                  <a:pt x="4814" y="37397"/>
                </a:lnTo>
                <a:lnTo>
                  <a:pt x="0" y="61214"/>
                </a:lnTo>
                <a:lnTo>
                  <a:pt x="0" y="306070"/>
                </a:lnTo>
                <a:lnTo>
                  <a:pt x="4814" y="329897"/>
                </a:lnTo>
                <a:lnTo>
                  <a:pt x="17938" y="349354"/>
                </a:lnTo>
                <a:lnTo>
                  <a:pt x="37397" y="362473"/>
                </a:lnTo>
                <a:lnTo>
                  <a:pt x="61213" y="367284"/>
                </a:lnTo>
                <a:lnTo>
                  <a:pt x="1234185" y="367284"/>
                </a:lnTo>
                <a:lnTo>
                  <a:pt x="1258002" y="362473"/>
                </a:lnTo>
                <a:lnTo>
                  <a:pt x="1277461" y="349354"/>
                </a:lnTo>
                <a:lnTo>
                  <a:pt x="1290585" y="329897"/>
                </a:lnTo>
                <a:lnTo>
                  <a:pt x="1295400" y="306070"/>
                </a:lnTo>
                <a:lnTo>
                  <a:pt x="1295400" y="61214"/>
                </a:lnTo>
                <a:lnTo>
                  <a:pt x="1290585" y="37397"/>
                </a:lnTo>
                <a:lnTo>
                  <a:pt x="1277461" y="17938"/>
                </a:lnTo>
                <a:lnTo>
                  <a:pt x="1258002" y="4814"/>
                </a:lnTo>
                <a:lnTo>
                  <a:pt x="1234185" y="0"/>
                </a:lnTo>
                <a:close/>
              </a:path>
            </a:pathLst>
          </a:custGeom>
          <a:solidFill>
            <a:srgbClr val="9ED2E9"/>
          </a:solidFill>
        </p:spPr>
        <p:txBody>
          <a:bodyPr wrap="square" lIns="0" tIns="0" rIns="0" bIns="0" rtlCol="0"/>
          <a:lstStyle/>
          <a:p/>
        </p:txBody>
      </p:sp>
      <p:sp>
        <p:nvSpPr>
          <p:cNvPr id="34" name="object 34"/>
          <p:cNvSpPr txBox="1"/>
          <p:nvPr/>
        </p:nvSpPr>
        <p:spPr>
          <a:xfrm>
            <a:off x="10467593" y="5498490"/>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智能催收</a:t>
            </a:r>
            <a:endParaRPr sz="1400">
              <a:latin typeface="微软雅黑"/>
              <a:cs typeface="微软雅黑"/>
            </a:endParaRPr>
          </a:p>
        </p:txBody>
      </p:sp>
      <p:sp>
        <p:nvSpPr>
          <p:cNvPr id="35" name="object 35"/>
          <p:cNvSpPr/>
          <p:nvPr/>
        </p:nvSpPr>
        <p:spPr>
          <a:xfrm>
            <a:off x="6793992" y="5425440"/>
            <a:ext cx="1295400" cy="367665"/>
          </a:xfrm>
          <a:custGeom>
            <a:avLst/>
            <a:gdLst/>
            <a:ahLst/>
            <a:cxnLst/>
            <a:rect l="l" t="t" r="r" b="b"/>
            <a:pathLst>
              <a:path w="1295400" h="367664">
                <a:moveTo>
                  <a:pt x="1234185" y="0"/>
                </a:moveTo>
                <a:lnTo>
                  <a:pt x="61213" y="0"/>
                </a:lnTo>
                <a:lnTo>
                  <a:pt x="37397" y="4814"/>
                </a:lnTo>
                <a:lnTo>
                  <a:pt x="17938" y="17938"/>
                </a:lnTo>
                <a:lnTo>
                  <a:pt x="4814" y="37397"/>
                </a:lnTo>
                <a:lnTo>
                  <a:pt x="0" y="61214"/>
                </a:lnTo>
                <a:lnTo>
                  <a:pt x="0" y="306070"/>
                </a:lnTo>
                <a:lnTo>
                  <a:pt x="4814" y="329897"/>
                </a:lnTo>
                <a:lnTo>
                  <a:pt x="17938" y="349354"/>
                </a:lnTo>
                <a:lnTo>
                  <a:pt x="37397" y="362473"/>
                </a:lnTo>
                <a:lnTo>
                  <a:pt x="61213" y="367284"/>
                </a:lnTo>
                <a:lnTo>
                  <a:pt x="1234185" y="367284"/>
                </a:lnTo>
                <a:lnTo>
                  <a:pt x="1258002" y="362473"/>
                </a:lnTo>
                <a:lnTo>
                  <a:pt x="1277461" y="349354"/>
                </a:lnTo>
                <a:lnTo>
                  <a:pt x="1290585" y="329897"/>
                </a:lnTo>
                <a:lnTo>
                  <a:pt x="1295400" y="306070"/>
                </a:lnTo>
                <a:lnTo>
                  <a:pt x="1295400" y="61214"/>
                </a:lnTo>
                <a:lnTo>
                  <a:pt x="1290585" y="37397"/>
                </a:lnTo>
                <a:lnTo>
                  <a:pt x="1277461" y="17938"/>
                </a:lnTo>
                <a:lnTo>
                  <a:pt x="1258002" y="4814"/>
                </a:lnTo>
                <a:lnTo>
                  <a:pt x="1234185" y="0"/>
                </a:lnTo>
                <a:close/>
              </a:path>
            </a:pathLst>
          </a:custGeom>
          <a:solidFill>
            <a:srgbClr val="9ED2E9"/>
          </a:solidFill>
        </p:spPr>
        <p:txBody>
          <a:bodyPr wrap="square" lIns="0" tIns="0" rIns="0" bIns="0" rtlCol="0"/>
          <a:lstStyle/>
          <a:p/>
        </p:txBody>
      </p:sp>
      <p:sp>
        <p:nvSpPr>
          <p:cNvPr id="36" name="object 36"/>
          <p:cNvSpPr txBox="1"/>
          <p:nvPr/>
        </p:nvSpPr>
        <p:spPr>
          <a:xfrm>
            <a:off x="7073265" y="5498490"/>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还款监控</a:t>
            </a:r>
            <a:endParaRPr sz="1400">
              <a:latin typeface="微软雅黑"/>
              <a:cs typeface="微软雅黑"/>
            </a:endParaRPr>
          </a:p>
        </p:txBody>
      </p:sp>
      <p:sp>
        <p:nvSpPr>
          <p:cNvPr id="37" name="object 37"/>
          <p:cNvSpPr/>
          <p:nvPr/>
        </p:nvSpPr>
        <p:spPr>
          <a:xfrm>
            <a:off x="8624316" y="5425440"/>
            <a:ext cx="1295400" cy="367665"/>
          </a:xfrm>
          <a:custGeom>
            <a:avLst/>
            <a:gdLst/>
            <a:ahLst/>
            <a:cxnLst/>
            <a:rect l="l" t="t" r="r" b="b"/>
            <a:pathLst>
              <a:path w="1295400" h="367664">
                <a:moveTo>
                  <a:pt x="1234185" y="0"/>
                </a:moveTo>
                <a:lnTo>
                  <a:pt x="61213" y="0"/>
                </a:lnTo>
                <a:lnTo>
                  <a:pt x="37397" y="4814"/>
                </a:lnTo>
                <a:lnTo>
                  <a:pt x="17938" y="17938"/>
                </a:lnTo>
                <a:lnTo>
                  <a:pt x="4814" y="37397"/>
                </a:lnTo>
                <a:lnTo>
                  <a:pt x="0" y="61214"/>
                </a:lnTo>
                <a:lnTo>
                  <a:pt x="0" y="306070"/>
                </a:lnTo>
                <a:lnTo>
                  <a:pt x="4814" y="329897"/>
                </a:lnTo>
                <a:lnTo>
                  <a:pt x="17938" y="349354"/>
                </a:lnTo>
                <a:lnTo>
                  <a:pt x="37397" y="362473"/>
                </a:lnTo>
                <a:lnTo>
                  <a:pt x="61213" y="367284"/>
                </a:lnTo>
                <a:lnTo>
                  <a:pt x="1234185" y="367284"/>
                </a:lnTo>
                <a:lnTo>
                  <a:pt x="1258002" y="362473"/>
                </a:lnTo>
                <a:lnTo>
                  <a:pt x="1277461" y="349354"/>
                </a:lnTo>
                <a:lnTo>
                  <a:pt x="1290585" y="329897"/>
                </a:lnTo>
                <a:lnTo>
                  <a:pt x="1295400" y="306070"/>
                </a:lnTo>
                <a:lnTo>
                  <a:pt x="1295400" y="61214"/>
                </a:lnTo>
                <a:lnTo>
                  <a:pt x="1290585" y="37397"/>
                </a:lnTo>
                <a:lnTo>
                  <a:pt x="1277461" y="17938"/>
                </a:lnTo>
                <a:lnTo>
                  <a:pt x="1258002" y="4814"/>
                </a:lnTo>
                <a:lnTo>
                  <a:pt x="1234185" y="0"/>
                </a:lnTo>
                <a:close/>
              </a:path>
            </a:pathLst>
          </a:custGeom>
          <a:solidFill>
            <a:srgbClr val="9ED2E9"/>
          </a:solidFill>
        </p:spPr>
        <p:txBody>
          <a:bodyPr wrap="square" lIns="0" tIns="0" rIns="0" bIns="0" rtlCol="0"/>
          <a:lstStyle/>
          <a:p/>
        </p:txBody>
      </p:sp>
      <p:sp>
        <p:nvSpPr>
          <p:cNvPr id="38" name="object 38"/>
          <p:cNvSpPr txBox="1"/>
          <p:nvPr/>
        </p:nvSpPr>
        <p:spPr>
          <a:xfrm>
            <a:off x="8903969" y="5498490"/>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贷后监控</a:t>
            </a:r>
            <a:endParaRPr sz="1400">
              <a:latin typeface="微软雅黑"/>
              <a:cs typeface="微软雅黑"/>
            </a:endParaRPr>
          </a:p>
        </p:txBody>
      </p:sp>
      <p:sp>
        <p:nvSpPr>
          <p:cNvPr id="39" name="object 39"/>
          <p:cNvSpPr/>
          <p:nvPr/>
        </p:nvSpPr>
        <p:spPr>
          <a:xfrm>
            <a:off x="5173979" y="4314444"/>
            <a:ext cx="1295400" cy="365760"/>
          </a:xfrm>
          <a:custGeom>
            <a:avLst/>
            <a:gdLst/>
            <a:ahLst/>
            <a:cxnLst/>
            <a:rect l="l" t="t" r="r" b="b"/>
            <a:pathLst>
              <a:path w="1295400" h="365760">
                <a:moveTo>
                  <a:pt x="1234440" y="0"/>
                </a:moveTo>
                <a:lnTo>
                  <a:pt x="60960" y="0"/>
                </a:lnTo>
                <a:lnTo>
                  <a:pt x="37236" y="4792"/>
                </a:lnTo>
                <a:lnTo>
                  <a:pt x="17859" y="17859"/>
                </a:lnTo>
                <a:lnTo>
                  <a:pt x="4792" y="37236"/>
                </a:lnTo>
                <a:lnTo>
                  <a:pt x="0" y="60959"/>
                </a:lnTo>
                <a:lnTo>
                  <a:pt x="0" y="304799"/>
                </a:lnTo>
                <a:lnTo>
                  <a:pt x="4792" y="328523"/>
                </a:lnTo>
                <a:lnTo>
                  <a:pt x="17859" y="347900"/>
                </a:lnTo>
                <a:lnTo>
                  <a:pt x="37236" y="360967"/>
                </a:lnTo>
                <a:lnTo>
                  <a:pt x="60960" y="365759"/>
                </a:lnTo>
                <a:lnTo>
                  <a:pt x="1234440" y="365759"/>
                </a:lnTo>
                <a:lnTo>
                  <a:pt x="1258163" y="360967"/>
                </a:lnTo>
                <a:lnTo>
                  <a:pt x="1277540" y="347900"/>
                </a:lnTo>
                <a:lnTo>
                  <a:pt x="1290607" y="328523"/>
                </a:lnTo>
                <a:lnTo>
                  <a:pt x="1295400" y="304799"/>
                </a:lnTo>
                <a:lnTo>
                  <a:pt x="1295400" y="60959"/>
                </a:lnTo>
                <a:lnTo>
                  <a:pt x="1290607" y="37236"/>
                </a:lnTo>
                <a:lnTo>
                  <a:pt x="1277540" y="17859"/>
                </a:lnTo>
                <a:lnTo>
                  <a:pt x="1258163" y="4792"/>
                </a:lnTo>
                <a:lnTo>
                  <a:pt x="1234440" y="0"/>
                </a:lnTo>
                <a:close/>
              </a:path>
            </a:pathLst>
          </a:custGeom>
          <a:solidFill>
            <a:srgbClr val="F6C100"/>
          </a:solidFill>
        </p:spPr>
        <p:txBody>
          <a:bodyPr wrap="square" lIns="0" tIns="0" rIns="0" bIns="0" rtlCol="0"/>
          <a:lstStyle/>
          <a:p/>
        </p:txBody>
      </p:sp>
      <p:sp>
        <p:nvSpPr>
          <p:cNvPr id="40" name="object 40"/>
          <p:cNvSpPr txBox="1"/>
          <p:nvPr/>
        </p:nvSpPr>
        <p:spPr>
          <a:xfrm>
            <a:off x="5452998" y="4386326"/>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还款监控</a:t>
            </a:r>
            <a:endParaRPr sz="1400">
              <a:latin typeface="微软雅黑"/>
              <a:cs typeface="微软雅黑"/>
            </a:endParaRPr>
          </a:p>
        </p:txBody>
      </p:sp>
      <p:sp>
        <p:nvSpPr>
          <p:cNvPr id="41" name="object 41"/>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36</a:t>
            </a:fld>
          </a:p>
        </p:txBody>
      </p:sp>
      <p:sp>
        <p:nvSpPr>
          <p:cNvPr id="42" name="object 4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7134" y="2749041"/>
            <a:ext cx="3699510" cy="1096010"/>
          </a:xfrm>
          <a:prstGeom prst="rect"/>
        </p:spPr>
        <p:txBody>
          <a:bodyPr wrap="square" lIns="0" tIns="0" rIns="0" bIns="0" rtlCol="0" vert="horz">
            <a:spAutoFit/>
          </a:bodyPr>
          <a:lstStyle/>
          <a:p>
            <a:pPr algn="ctr">
              <a:lnSpc>
                <a:spcPct val="100000"/>
              </a:lnSpc>
            </a:pPr>
            <a:r>
              <a:rPr dirty="0" sz="4000" spc="295">
                <a:solidFill>
                  <a:srgbClr val="1D9ED2"/>
                </a:solidFill>
              </a:rPr>
              <a:t>开放银行现状</a:t>
            </a:r>
            <a:endParaRPr sz="4000"/>
          </a:p>
          <a:p>
            <a:pPr algn="ctr">
              <a:lnSpc>
                <a:spcPct val="100000"/>
              </a:lnSpc>
              <a:spcBef>
                <a:spcPts val="869"/>
              </a:spcBef>
            </a:pPr>
            <a:r>
              <a:rPr dirty="0" spc="-5">
                <a:solidFill>
                  <a:srgbClr val="949B9B"/>
                </a:solidFill>
                <a:latin typeface="Arial"/>
                <a:cs typeface="Arial"/>
              </a:rPr>
              <a:t>The </a:t>
            </a:r>
            <a:r>
              <a:rPr dirty="0">
                <a:solidFill>
                  <a:srgbClr val="949B9B"/>
                </a:solidFill>
                <a:latin typeface="Arial"/>
                <a:cs typeface="Arial"/>
              </a:rPr>
              <a:t>State of </a:t>
            </a:r>
            <a:r>
              <a:rPr dirty="0" spc="-5">
                <a:solidFill>
                  <a:srgbClr val="949B9B"/>
                </a:solidFill>
                <a:latin typeface="Arial"/>
                <a:cs typeface="Arial"/>
              </a:rPr>
              <a:t>Open</a:t>
            </a:r>
            <a:r>
              <a:rPr dirty="0" spc="-75">
                <a:solidFill>
                  <a:srgbClr val="949B9B"/>
                </a:solidFill>
                <a:latin typeface="Arial"/>
                <a:cs typeface="Arial"/>
              </a:rPr>
              <a:t> </a:t>
            </a:r>
            <a:r>
              <a:rPr dirty="0" spc="-5">
                <a:solidFill>
                  <a:srgbClr val="949B9B"/>
                </a:solidFill>
                <a:latin typeface="Arial"/>
                <a:cs typeface="Arial"/>
              </a:rPr>
              <a:t>Banking</a:t>
            </a:r>
          </a:p>
        </p:txBody>
      </p:sp>
      <p:sp>
        <p:nvSpPr>
          <p:cNvPr id="3" name="object 3"/>
          <p:cNvSpPr txBox="1"/>
          <p:nvPr/>
        </p:nvSpPr>
        <p:spPr>
          <a:xfrm>
            <a:off x="11932666" y="6281013"/>
            <a:ext cx="110489"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4</a:t>
            </a:r>
            <a:endParaRPr sz="12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628015">
              <a:lnSpc>
                <a:spcPct val="100000"/>
              </a:lnSpc>
            </a:pPr>
            <a:r>
              <a:rPr dirty="0" sz="1200">
                <a:solidFill>
                  <a:srgbClr val="5E666F"/>
                </a:solidFill>
                <a:latin typeface="微软雅黑"/>
                <a:cs typeface="微软雅黑"/>
              </a:rPr>
              <a:t>金融科技助力开放</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spc="-5">
                <a:solidFill>
                  <a:srgbClr val="1D9ED2"/>
                </a:solidFill>
              </a:rPr>
              <a:t>集奥聚合：坚持“人工智能</a:t>
            </a:r>
            <a:r>
              <a:rPr dirty="0" spc="-5">
                <a:solidFill>
                  <a:srgbClr val="1D9ED2"/>
                </a:solidFill>
                <a:latin typeface="微软雅黑"/>
                <a:cs typeface="微软雅黑"/>
              </a:rPr>
              <a:t>+</a:t>
            </a:r>
            <a:r>
              <a:rPr dirty="0" spc="-5">
                <a:solidFill>
                  <a:srgbClr val="1D9ED2"/>
                </a:solidFill>
              </a:rPr>
              <a:t>大数据”，通过运用新兴技术并</a:t>
            </a:r>
          </a:p>
          <a:p>
            <a:pPr marL="12700">
              <a:lnSpc>
                <a:spcPts val="2735"/>
              </a:lnSpc>
            </a:pPr>
            <a:r>
              <a:rPr dirty="0" spc="-5">
                <a:solidFill>
                  <a:srgbClr val="1D9ED2"/>
                </a:solidFill>
              </a:rPr>
              <a:t>结合不同场景有效为金融机构赋能</a:t>
            </a:r>
          </a:p>
        </p:txBody>
      </p:sp>
      <p:sp>
        <p:nvSpPr>
          <p:cNvPr id="5" name="object 5"/>
          <p:cNvSpPr txBox="1"/>
          <p:nvPr/>
        </p:nvSpPr>
        <p:spPr>
          <a:xfrm>
            <a:off x="5065014" y="1170940"/>
            <a:ext cx="6539865" cy="1613535"/>
          </a:xfrm>
          <a:prstGeom prst="rect">
            <a:avLst/>
          </a:prstGeom>
        </p:spPr>
        <p:txBody>
          <a:bodyPr wrap="square" lIns="0" tIns="106680" rIns="0" bIns="0" rtlCol="0" vert="horz">
            <a:spAutoFit/>
          </a:bodyPr>
          <a:lstStyle/>
          <a:p>
            <a:pPr marL="299085" indent="-287020">
              <a:lnSpc>
                <a:spcPct val="100000"/>
              </a:lnSpc>
              <a:spcBef>
                <a:spcPts val="840"/>
              </a:spcBef>
            </a:pPr>
            <a:r>
              <a:rPr dirty="0" sz="1400" spc="540">
                <a:solidFill>
                  <a:srgbClr val="1F9ED2"/>
                </a:solidFill>
                <a:latin typeface="Arial Unicode MS"/>
                <a:cs typeface="Arial Unicode MS"/>
              </a:rPr>
              <a:t>◆</a:t>
            </a:r>
            <a:r>
              <a:rPr dirty="0" sz="1400" spc="400">
                <a:solidFill>
                  <a:srgbClr val="1F9ED2"/>
                </a:solidFill>
                <a:latin typeface="Arial Unicode MS"/>
                <a:cs typeface="Arial Unicode MS"/>
              </a:rPr>
              <a:t> </a:t>
            </a:r>
            <a:r>
              <a:rPr dirty="0" sz="1400">
                <a:solidFill>
                  <a:srgbClr val="5E666F"/>
                </a:solidFill>
                <a:latin typeface="微软雅黑"/>
                <a:cs typeface="微软雅黑"/>
              </a:rPr>
              <a:t>集奥聚合基于多年大数据领域深耕细作，具备整合、分析、处理多元、异构数据</a:t>
            </a:r>
            <a:endParaRPr sz="1400">
              <a:latin typeface="微软雅黑"/>
              <a:cs typeface="微软雅黑"/>
            </a:endParaRPr>
          </a:p>
          <a:p>
            <a:pPr algn="just" marL="299085" marR="5080">
              <a:lnSpc>
                <a:spcPct val="150000"/>
              </a:lnSpc>
            </a:pPr>
            <a:r>
              <a:rPr dirty="0" sz="1400">
                <a:solidFill>
                  <a:srgbClr val="5E666F"/>
                </a:solidFill>
                <a:latin typeface="微软雅黑"/>
                <a:cs typeface="微软雅黑"/>
              </a:rPr>
              <a:t>的能力。通过领先的数</a:t>
            </a:r>
            <a:r>
              <a:rPr dirty="0" sz="1400" spc="-15">
                <a:solidFill>
                  <a:srgbClr val="5E666F"/>
                </a:solidFill>
                <a:latin typeface="微软雅黑"/>
                <a:cs typeface="微软雅黑"/>
              </a:rPr>
              <a:t>据</a:t>
            </a:r>
            <a:r>
              <a:rPr dirty="0" sz="1400">
                <a:solidFill>
                  <a:srgbClr val="5E666F"/>
                </a:solidFill>
                <a:latin typeface="微软雅黑"/>
                <a:cs typeface="微软雅黑"/>
              </a:rPr>
              <a:t>处理</a:t>
            </a:r>
            <a:r>
              <a:rPr dirty="0" sz="1400" spc="-15">
                <a:solidFill>
                  <a:srgbClr val="5E666F"/>
                </a:solidFill>
                <a:latin typeface="微软雅黑"/>
                <a:cs typeface="微软雅黑"/>
              </a:rPr>
              <a:t>能</a:t>
            </a:r>
            <a:r>
              <a:rPr dirty="0" sz="1400">
                <a:solidFill>
                  <a:srgbClr val="5E666F"/>
                </a:solidFill>
                <a:latin typeface="微软雅黑"/>
                <a:cs typeface="微软雅黑"/>
              </a:rPr>
              <a:t>力，</a:t>
            </a:r>
            <a:r>
              <a:rPr dirty="0" sz="1400" spc="-15">
                <a:solidFill>
                  <a:srgbClr val="5E666F"/>
                </a:solidFill>
                <a:latin typeface="微软雅黑"/>
                <a:cs typeface="微软雅黑"/>
              </a:rPr>
              <a:t>加</a:t>
            </a:r>
            <a:r>
              <a:rPr dirty="0" sz="1400">
                <a:solidFill>
                  <a:srgbClr val="5E666F"/>
                </a:solidFill>
                <a:latin typeface="微软雅黑"/>
                <a:cs typeface="微软雅黑"/>
              </a:rPr>
              <a:t>以充</a:t>
            </a:r>
            <a:r>
              <a:rPr dirty="0" sz="1400" spc="-15">
                <a:solidFill>
                  <a:srgbClr val="5E666F"/>
                </a:solidFill>
                <a:latin typeface="微软雅黑"/>
                <a:cs typeface="微软雅黑"/>
              </a:rPr>
              <a:t>分</a:t>
            </a:r>
            <a:r>
              <a:rPr dirty="0" sz="1400">
                <a:solidFill>
                  <a:srgbClr val="5E666F"/>
                </a:solidFill>
                <a:latin typeface="微软雅黑"/>
                <a:cs typeface="微软雅黑"/>
              </a:rPr>
              <a:t>挖掘</a:t>
            </a:r>
            <a:r>
              <a:rPr dirty="0" sz="1400" spc="-15">
                <a:solidFill>
                  <a:srgbClr val="5E666F"/>
                </a:solidFill>
                <a:latin typeface="微软雅黑"/>
                <a:cs typeface="微软雅黑"/>
              </a:rPr>
              <a:t>数</a:t>
            </a:r>
            <a:r>
              <a:rPr dirty="0" sz="1400">
                <a:solidFill>
                  <a:srgbClr val="5E666F"/>
                </a:solidFill>
                <a:latin typeface="微软雅黑"/>
                <a:cs typeface="微软雅黑"/>
              </a:rPr>
              <a:t>据价</a:t>
            </a:r>
            <a:r>
              <a:rPr dirty="0" sz="1400" spc="-15">
                <a:solidFill>
                  <a:srgbClr val="5E666F"/>
                </a:solidFill>
                <a:latin typeface="微软雅黑"/>
                <a:cs typeface="微软雅黑"/>
              </a:rPr>
              <a:t>值</a:t>
            </a:r>
            <a:r>
              <a:rPr dirty="0" sz="1400">
                <a:solidFill>
                  <a:srgbClr val="5E666F"/>
                </a:solidFill>
                <a:latin typeface="微软雅黑"/>
                <a:cs typeface="微软雅黑"/>
              </a:rPr>
              <a:t>，集</a:t>
            </a:r>
            <a:r>
              <a:rPr dirty="0" sz="1400" spc="-15">
                <a:solidFill>
                  <a:srgbClr val="5E666F"/>
                </a:solidFill>
                <a:latin typeface="微软雅黑"/>
                <a:cs typeface="微软雅黑"/>
              </a:rPr>
              <a:t>奥</a:t>
            </a:r>
            <a:r>
              <a:rPr dirty="0" sz="1400">
                <a:solidFill>
                  <a:srgbClr val="5E666F"/>
                </a:solidFill>
                <a:latin typeface="微软雅黑"/>
                <a:cs typeface="微软雅黑"/>
              </a:rPr>
              <a:t>聚合</a:t>
            </a:r>
            <a:r>
              <a:rPr dirty="0" sz="1400" spc="-15">
                <a:solidFill>
                  <a:srgbClr val="5E666F"/>
                </a:solidFill>
                <a:latin typeface="微软雅黑"/>
                <a:cs typeface="微软雅黑"/>
              </a:rPr>
              <a:t>可</a:t>
            </a:r>
            <a:r>
              <a:rPr dirty="0" sz="1400">
                <a:solidFill>
                  <a:srgbClr val="5E666F"/>
                </a:solidFill>
                <a:latin typeface="微软雅黑"/>
                <a:cs typeface="微软雅黑"/>
              </a:rPr>
              <a:t>为客户 </a:t>
            </a:r>
            <a:r>
              <a:rPr dirty="0" sz="1400">
                <a:solidFill>
                  <a:srgbClr val="5E666F"/>
                </a:solidFill>
                <a:latin typeface="微软雅黑"/>
                <a:cs typeface="微软雅黑"/>
              </a:rPr>
              <a:t> 提供精准、时效性高的</a:t>
            </a:r>
            <a:r>
              <a:rPr dirty="0" sz="1400" spc="-15">
                <a:solidFill>
                  <a:srgbClr val="5E666F"/>
                </a:solidFill>
                <a:latin typeface="微软雅黑"/>
                <a:cs typeface="微软雅黑"/>
              </a:rPr>
              <a:t>用</a:t>
            </a:r>
            <a:r>
              <a:rPr dirty="0" sz="1400">
                <a:solidFill>
                  <a:srgbClr val="5E666F"/>
                </a:solidFill>
                <a:latin typeface="微软雅黑"/>
                <a:cs typeface="微软雅黑"/>
              </a:rPr>
              <a:t>户画</a:t>
            </a:r>
            <a:r>
              <a:rPr dirty="0" sz="1400" spc="-15">
                <a:solidFill>
                  <a:srgbClr val="5E666F"/>
                </a:solidFill>
                <a:latin typeface="微软雅黑"/>
                <a:cs typeface="微软雅黑"/>
              </a:rPr>
              <a:t>像</a:t>
            </a:r>
            <a:r>
              <a:rPr dirty="0" sz="1400">
                <a:solidFill>
                  <a:srgbClr val="5E666F"/>
                </a:solidFill>
                <a:latin typeface="微软雅黑"/>
                <a:cs typeface="微软雅黑"/>
              </a:rPr>
              <a:t>，实</a:t>
            </a:r>
            <a:r>
              <a:rPr dirty="0" sz="1400" spc="-15">
                <a:solidFill>
                  <a:srgbClr val="5E666F"/>
                </a:solidFill>
                <a:latin typeface="微软雅黑"/>
                <a:cs typeface="微软雅黑"/>
              </a:rPr>
              <a:t>现</a:t>
            </a:r>
            <a:r>
              <a:rPr dirty="0" sz="1400">
                <a:solidFill>
                  <a:srgbClr val="5E666F"/>
                </a:solidFill>
                <a:latin typeface="微软雅黑"/>
                <a:cs typeface="微软雅黑"/>
              </a:rPr>
              <a:t>与业</a:t>
            </a:r>
            <a:r>
              <a:rPr dirty="0" sz="1400" spc="-15">
                <a:solidFill>
                  <a:srgbClr val="5E666F"/>
                </a:solidFill>
                <a:latin typeface="微软雅黑"/>
                <a:cs typeface="微软雅黑"/>
              </a:rPr>
              <a:t>务</a:t>
            </a:r>
            <a:r>
              <a:rPr dirty="0" sz="1400">
                <a:solidFill>
                  <a:srgbClr val="5E666F"/>
                </a:solidFill>
                <a:latin typeface="微软雅黑"/>
                <a:cs typeface="微软雅黑"/>
              </a:rPr>
              <a:t>场景</a:t>
            </a:r>
            <a:r>
              <a:rPr dirty="0" sz="1400" spc="-15">
                <a:solidFill>
                  <a:srgbClr val="5E666F"/>
                </a:solidFill>
                <a:latin typeface="微软雅黑"/>
                <a:cs typeface="微软雅黑"/>
              </a:rPr>
              <a:t>的</a:t>
            </a:r>
            <a:r>
              <a:rPr dirty="0" sz="1400">
                <a:solidFill>
                  <a:srgbClr val="5E666F"/>
                </a:solidFill>
                <a:latin typeface="微软雅黑"/>
                <a:cs typeface="微软雅黑"/>
              </a:rPr>
              <a:t>最佳</a:t>
            </a:r>
            <a:r>
              <a:rPr dirty="0" sz="1400" spc="-15">
                <a:solidFill>
                  <a:srgbClr val="5E666F"/>
                </a:solidFill>
                <a:latin typeface="微软雅黑"/>
                <a:cs typeface="微软雅黑"/>
              </a:rPr>
              <a:t>匹</a:t>
            </a:r>
            <a:r>
              <a:rPr dirty="0" sz="1400">
                <a:solidFill>
                  <a:srgbClr val="5E666F"/>
                </a:solidFill>
                <a:latin typeface="微软雅黑"/>
                <a:cs typeface="微软雅黑"/>
              </a:rPr>
              <a:t>配。</a:t>
            </a:r>
            <a:r>
              <a:rPr dirty="0" sz="1400" spc="-15">
                <a:solidFill>
                  <a:srgbClr val="5E666F"/>
                </a:solidFill>
                <a:latin typeface="微软雅黑"/>
                <a:cs typeface="微软雅黑"/>
              </a:rPr>
              <a:t>同</a:t>
            </a:r>
            <a:r>
              <a:rPr dirty="0" sz="1400">
                <a:solidFill>
                  <a:srgbClr val="5E666F"/>
                </a:solidFill>
                <a:latin typeface="微软雅黑"/>
                <a:cs typeface="微软雅黑"/>
              </a:rPr>
              <a:t>时运</a:t>
            </a:r>
            <a:r>
              <a:rPr dirty="0" sz="1400" spc="-15">
                <a:solidFill>
                  <a:srgbClr val="5E666F"/>
                </a:solidFill>
                <a:latin typeface="微软雅黑"/>
                <a:cs typeface="微软雅黑"/>
              </a:rPr>
              <a:t>用</a:t>
            </a:r>
            <a:r>
              <a:rPr dirty="0" sz="1400">
                <a:solidFill>
                  <a:srgbClr val="5E666F"/>
                </a:solidFill>
                <a:latin typeface="微软雅黑"/>
                <a:cs typeface="微软雅黑"/>
              </a:rPr>
              <a:t>机器学 </a:t>
            </a:r>
            <a:r>
              <a:rPr dirty="0" sz="1400">
                <a:solidFill>
                  <a:srgbClr val="5E666F"/>
                </a:solidFill>
                <a:latin typeface="微软雅黑"/>
                <a:cs typeface="微软雅黑"/>
              </a:rPr>
              <a:t> 习、深度学习等新兴人</a:t>
            </a:r>
            <a:r>
              <a:rPr dirty="0" sz="1400" spc="-15">
                <a:solidFill>
                  <a:srgbClr val="5E666F"/>
                </a:solidFill>
                <a:latin typeface="微软雅黑"/>
                <a:cs typeface="微软雅黑"/>
              </a:rPr>
              <a:t>工</a:t>
            </a:r>
            <a:r>
              <a:rPr dirty="0" sz="1400">
                <a:solidFill>
                  <a:srgbClr val="5E666F"/>
                </a:solidFill>
                <a:latin typeface="微软雅黑"/>
                <a:cs typeface="微软雅黑"/>
              </a:rPr>
              <a:t>智能</a:t>
            </a:r>
            <a:r>
              <a:rPr dirty="0" sz="1400" spc="-15">
                <a:solidFill>
                  <a:srgbClr val="5E666F"/>
                </a:solidFill>
                <a:latin typeface="微软雅黑"/>
                <a:cs typeface="微软雅黑"/>
              </a:rPr>
              <a:t>技</a:t>
            </a:r>
            <a:r>
              <a:rPr dirty="0" sz="1400">
                <a:solidFill>
                  <a:srgbClr val="5E666F"/>
                </a:solidFill>
                <a:latin typeface="微软雅黑"/>
                <a:cs typeface="微软雅黑"/>
              </a:rPr>
              <a:t>术，</a:t>
            </a:r>
            <a:r>
              <a:rPr dirty="0" sz="1400" spc="-15">
                <a:solidFill>
                  <a:srgbClr val="5E666F"/>
                </a:solidFill>
                <a:latin typeface="微软雅黑"/>
                <a:cs typeface="微软雅黑"/>
              </a:rPr>
              <a:t>并</a:t>
            </a:r>
            <a:r>
              <a:rPr dirty="0" sz="1400">
                <a:solidFill>
                  <a:srgbClr val="5E666F"/>
                </a:solidFill>
                <a:latin typeface="微软雅黑"/>
                <a:cs typeface="微软雅黑"/>
              </a:rPr>
              <a:t>通过</a:t>
            </a:r>
            <a:r>
              <a:rPr dirty="0" sz="1400" spc="-15">
                <a:solidFill>
                  <a:srgbClr val="5E666F"/>
                </a:solidFill>
                <a:latin typeface="微软雅黑"/>
                <a:cs typeface="微软雅黑"/>
              </a:rPr>
              <a:t>其</a:t>
            </a:r>
            <a:r>
              <a:rPr dirty="0" sz="1400">
                <a:solidFill>
                  <a:srgbClr val="5E666F"/>
                </a:solidFill>
                <a:latin typeface="微软雅黑"/>
                <a:cs typeface="微软雅黑"/>
              </a:rPr>
              <a:t>强大</a:t>
            </a:r>
            <a:r>
              <a:rPr dirty="0" sz="1400" spc="-15">
                <a:solidFill>
                  <a:srgbClr val="5E666F"/>
                </a:solidFill>
                <a:latin typeface="微软雅黑"/>
                <a:cs typeface="微软雅黑"/>
              </a:rPr>
              <a:t>的</a:t>
            </a:r>
            <a:r>
              <a:rPr dirty="0" sz="1400">
                <a:solidFill>
                  <a:srgbClr val="5E666F"/>
                </a:solidFill>
                <a:latin typeface="微软雅黑"/>
                <a:cs typeface="微软雅黑"/>
              </a:rPr>
              <a:t>数据</a:t>
            </a:r>
            <a:r>
              <a:rPr dirty="0" sz="1400" spc="-15">
                <a:solidFill>
                  <a:srgbClr val="5E666F"/>
                </a:solidFill>
                <a:latin typeface="微软雅黑"/>
                <a:cs typeface="微软雅黑"/>
              </a:rPr>
              <a:t>加</a:t>
            </a:r>
            <a:r>
              <a:rPr dirty="0" sz="1400">
                <a:solidFill>
                  <a:srgbClr val="5E666F"/>
                </a:solidFill>
                <a:latin typeface="微软雅黑"/>
                <a:cs typeface="微软雅黑"/>
              </a:rPr>
              <a:t>工和</a:t>
            </a:r>
            <a:r>
              <a:rPr dirty="0" sz="1400" spc="-15">
                <a:solidFill>
                  <a:srgbClr val="5E666F"/>
                </a:solidFill>
                <a:latin typeface="微软雅黑"/>
                <a:cs typeface="微软雅黑"/>
              </a:rPr>
              <a:t>线</a:t>
            </a:r>
            <a:r>
              <a:rPr dirty="0" sz="1400">
                <a:solidFill>
                  <a:srgbClr val="5E666F"/>
                </a:solidFill>
                <a:latin typeface="微软雅黑"/>
                <a:cs typeface="微软雅黑"/>
              </a:rPr>
              <a:t>上引</a:t>
            </a:r>
            <a:r>
              <a:rPr dirty="0" sz="1400" spc="-15">
                <a:solidFill>
                  <a:srgbClr val="5E666F"/>
                </a:solidFill>
                <a:latin typeface="微软雅黑"/>
                <a:cs typeface="微软雅黑"/>
              </a:rPr>
              <a:t>流</a:t>
            </a:r>
            <a:r>
              <a:rPr dirty="0" sz="1400">
                <a:solidFill>
                  <a:srgbClr val="5E666F"/>
                </a:solidFill>
                <a:latin typeface="微软雅黑"/>
                <a:cs typeface="微软雅黑"/>
              </a:rPr>
              <a:t>等多种 </a:t>
            </a:r>
            <a:r>
              <a:rPr dirty="0" sz="1400">
                <a:solidFill>
                  <a:srgbClr val="5E666F"/>
                </a:solidFill>
                <a:latin typeface="微软雅黑"/>
                <a:cs typeface="微软雅黑"/>
              </a:rPr>
              <a:t> 触达方式，为银行、保</a:t>
            </a:r>
            <a:r>
              <a:rPr dirty="0" sz="1400" spc="-15">
                <a:solidFill>
                  <a:srgbClr val="5E666F"/>
                </a:solidFill>
                <a:latin typeface="微软雅黑"/>
                <a:cs typeface="微软雅黑"/>
              </a:rPr>
              <a:t>险</a:t>
            </a:r>
            <a:r>
              <a:rPr dirty="0" sz="1400">
                <a:solidFill>
                  <a:srgbClr val="5E666F"/>
                </a:solidFill>
                <a:latin typeface="微软雅黑"/>
                <a:cs typeface="微软雅黑"/>
              </a:rPr>
              <a:t>、消</a:t>
            </a:r>
            <a:r>
              <a:rPr dirty="0" sz="1400" spc="-15">
                <a:solidFill>
                  <a:srgbClr val="5E666F"/>
                </a:solidFill>
                <a:latin typeface="微软雅黑"/>
                <a:cs typeface="微软雅黑"/>
              </a:rPr>
              <a:t>金</a:t>
            </a:r>
            <a:r>
              <a:rPr dirty="0" sz="1400">
                <a:solidFill>
                  <a:srgbClr val="5E666F"/>
                </a:solidFill>
                <a:latin typeface="微软雅黑"/>
                <a:cs typeface="微软雅黑"/>
              </a:rPr>
              <a:t>、互</a:t>
            </a:r>
            <a:r>
              <a:rPr dirty="0" sz="1400" spc="-15">
                <a:solidFill>
                  <a:srgbClr val="5E666F"/>
                </a:solidFill>
                <a:latin typeface="微软雅黑"/>
                <a:cs typeface="微软雅黑"/>
              </a:rPr>
              <a:t>金</a:t>
            </a:r>
            <a:r>
              <a:rPr dirty="0" sz="1400">
                <a:solidFill>
                  <a:srgbClr val="5E666F"/>
                </a:solidFill>
                <a:latin typeface="微软雅黑"/>
                <a:cs typeface="微软雅黑"/>
              </a:rPr>
              <a:t>、小</a:t>
            </a:r>
            <a:r>
              <a:rPr dirty="0" sz="1400" spc="-15">
                <a:solidFill>
                  <a:srgbClr val="5E666F"/>
                </a:solidFill>
                <a:latin typeface="微软雅黑"/>
                <a:cs typeface="微软雅黑"/>
              </a:rPr>
              <a:t>贷</a:t>
            </a:r>
            <a:r>
              <a:rPr dirty="0" sz="1400">
                <a:solidFill>
                  <a:srgbClr val="5E666F"/>
                </a:solidFill>
                <a:latin typeface="微软雅黑"/>
                <a:cs typeface="微软雅黑"/>
              </a:rPr>
              <a:t>等不</a:t>
            </a:r>
            <a:r>
              <a:rPr dirty="0" sz="1400" spc="-15">
                <a:solidFill>
                  <a:srgbClr val="5E666F"/>
                </a:solidFill>
                <a:latin typeface="微软雅黑"/>
                <a:cs typeface="微软雅黑"/>
              </a:rPr>
              <a:t>同</a:t>
            </a:r>
            <a:r>
              <a:rPr dirty="0" sz="1400">
                <a:solidFill>
                  <a:srgbClr val="5E666F"/>
                </a:solidFill>
                <a:latin typeface="微软雅黑"/>
                <a:cs typeface="微软雅黑"/>
              </a:rPr>
              <a:t>领域</a:t>
            </a:r>
            <a:r>
              <a:rPr dirty="0" sz="1400" spc="-15">
                <a:solidFill>
                  <a:srgbClr val="5E666F"/>
                </a:solidFill>
                <a:latin typeface="微软雅黑"/>
                <a:cs typeface="微软雅黑"/>
              </a:rPr>
              <a:t>提</a:t>
            </a:r>
            <a:r>
              <a:rPr dirty="0" sz="1400">
                <a:solidFill>
                  <a:srgbClr val="5E666F"/>
                </a:solidFill>
                <a:latin typeface="微软雅黑"/>
                <a:cs typeface="微软雅黑"/>
              </a:rPr>
              <a:t>供多</a:t>
            </a:r>
            <a:r>
              <a:rPr dirty="0" sz="1400" spc="-15">
                <a:solidFill>
                  <a:srgbClr val="5E666F"/>
                </a:solidFill>
                <a:latin typeface="微软雅黑"/>
                <a:cs typeface="微软雅黑"/>
              </a:rPr>
              <a:t>样</a:t>
            </a:r>
            <a:r>
              <a:rPr dirty="0" sz="1400">
                <a:solidFill>
                  <a:srgbClr val="5E666F"/>
                </a:solidFill>
                <a:latin typeface="微软雅黑"/>
                <a:cs typeface="微软雅黑"/>
              </a:rPr>
              <a:t>化解</a:t>
            </a:r>
            <a:r>
              <a:rPr dirty="0" sz="1400" spc="-15">
                <a:solidFill>
                  <a:srgbClr val="5E666F"/>
                </a:solidFill>
                <a:latin typeface="微软雅黑"/>
                <a:cs typeface="微软雅黑"/>
              </a:rPr>
              <a:t>决</a:t>
            </a:r>
            <a:r>
              <a:rPr dirty="0" sz="1400">
                <a:solidFill>
                  <a:srgbClr val="5E666F"/>
                </a:solidFill>
                <a:latin typeface="微软雅黑"/>
                <a:cs typeface="微软雅黑"/>
              </a:rPr>
              <a:t>方案。</a:t>
            </a:r>
            <a:endParaRPr sz="1400">
              <a:latin typeface="微软雅黑"/>
              <a:cs typeface="微软雅黑"/>
            </a:endParaRPr>
          </a:p>
        </p:txBody>
      </p:sp>
      <p:sp>
        <p:nvSpPr>
          <p:cNvPr id="6" name="object 6"/>
          <p:cNvSpPr/>
          <p:nvPr/>
        </p:nvSpPr>
        <p:spPr>
          <a:xfrm>
            <a:off x="1943100" y="1112519"/>
            <a:ext cx="1597660" cy="5745480"/>
          </a:xfrm>
          <a:custGeom>
            <a:avLst/>
            <a:gdLst/>
            <a:ahLst/>
            <a:cxnLst/>
            <a:rect l="l" t="t" r="r" b="b"/>
            <a:pathLst>
              <a:path w="1597660" h="5745480">
                <a:moveTo>
                  <a:pt x="860806" y="0"/>
                </a:moveTo>
                <a:lnTo>
                  <a:pt x="751332" y="0"/>
                </a:lnTo>
                <a:lnTo>
                  <a:pt x="751332" y="5055730"/>
                </a:lnTo>
                <a:lnTo>
                  <a:pt x="0" y="5704126"/>
                </a:lnTo>
                <a:lnTo>
                  <a:pt x="23649" y="5745476"/>
                </a:lnTo>
                <a:lnTo>
                  <a:pt x="47155" y="5745476"/>
                </a:lnTo>
                <a:lnTo>
                  <a:pt x="751332" y="5128564"/>
                </a:lnTo>
                <a:lnTo>
                  <a:pt x="943519" y="5128564"/>
                </a:lnTo>
                <a:lnTo>
                  <a:pt x="860806" y="5055730"/>
                </a:lnTo>
                <a:lnTo>
                  <a:pt x="860806" y="0"/>
                </a:lnTo>
                <a:close/>
              </a:path>
              <a:path w="1597660" h="5745480">
                <a:moveTo>
                  <a:pt x="830833" y="5222709"/>
                </a:moveTo>
                <a:lnTo>
                  <a:pt x="767842" y="5222709"/>
                </a:lnTo>
                <a:lnTo>
                  <a:pt x="767842" y="5745476"/>
                </a:lnTo>
                <a:lnTo>
                  <a:pt x="830833" y="5745476"/>
                </a:lnTo>
                <a:lnTo>
                  <a:pt x="830833" y="5222709"/>
                </a:lnTo>
                <a:close/>
              </a:path>
              <a:path w="1597660" h="5745480">
                <a:moveTo>
                  <a:pt x="943519" y="5128564"/>
                </a:moveTo>
                <a:lnTo>
                  <a:pt x="860806" y="5128564"/>
                </a:lnTo>
                <a:lnTo>
                  <a:pt x="1565655" y="5739654"/>
                </a:lnTo>
                <a:lnTo>
                  <a:pt x="1597152" y="5704126"/>
                </a:lnTo>
                <a:lnTo>
                  <a:pt x="943519" y="5128564"/>
                </a:lnTo>
                <a:close/>
              </a:path>
              <a:path w="1597660" h="5745480">
                <a:moveTo>
                  <a:pt x="860806" y="5128564"/>
                </a:moveTo>
                <a:lnTo>
                  <a:pt x="751332" y="5128564"/>
                </a:lnTo>
                <a:lnTo>
                  <a:pt x="751332" y="5222709"/>
                </a:lnTo>
                <a:lnTo>
                  <a:pt x="860806" y="5222709"/>
                </a:lnTo>
                <a:lnTo>
                  <a:pt x="860806" y="5128564"/>
                </a:lnTo>
                <a:close/>
              </a:path>
            </a:pathLst>
          </a:custGeom>
          <a:solidFill>
            <a:srgbClr val="7E7E7E"/>
          </a:solidFill>
        </p:spPr>
        <p:txBody>
          <a:bodyPr wrap="square" lIns="0" tIns="0" rIns="0" bIns="0" rtlCol="0"/>
          <a:lstStyle/>
          <a:p/>
        </p:txBody>
      </p:sp>
      <p:graphicFrame>
        <p:nvGraphicFramePr>
          <p:cNvPr id="7" name="object 7"/>
          <p:cNvGraphicFramePr>
            <a:graphicFrameLocks noGrp="1"/>
          </p:cNvGraphicFramePr>
          <p:nvPr/>
        </p:nvGraphicFramePr>
        <p:xfrm>
          <a:off x="751331" y="1408175"/>
          <a:ext cx="3980815" cy="4133215"/>
        </p:xfrm>
        <a:graphic>
          <a:graphicData uri="http://schemas.openxmlformats.org/drawingml/2006/table">
            <a:tbl>
              <a:tblPr firstRow="1" bandRow="1">
                <a:tableStyleId>{2D5ABB26-0587-4C30-8999-92F81FD0307C}</a:tableStyleId>
              </a:tblPr>
              <a:tblGrid>
                <a:gridCol w="94487"/>
                <a:gridCol w="3791711"/>
                <a:gridCol w="94488"/>
              </a:tblGrid>
              <a:tr h="152400">
                <a:tc>
                  <a:txBody>
                    <a:bodyPr/>
                    <a:lstStyle/>
                    <a:p>
                      <a:pPr/>
                      <a:endParaRPr sz="1400">
                        <a:latin typeface="微软雅黑"/>
                        <a:cs typeface="微软雅黑"/>
                      </a:endParaRPr>
                    </a:p>
                  </a:txBody>
                  <a:tcPr marL="0" marR="0" marB="0" marT="0">
                    <a:lnR w="9144">
                      <a:solidFill>
                        <a:srgbClr val="D3D3D3"/>
                      </a:solidFill>
                      <a:prstDash val="solid"/>
                    </a:lnR>
                    <a:solidFill>
                      <a:srgbClr val="7E7E7E"/>
                    </a:solidFill>
                  </a:tcPr>
                </a:tc>
                <a:tc>
                  <a:txBody>
                    <a:bodyPr/>
                    <a:lstStyle/>
                    <a:p>
                      <a:pPr/>
                      <a:endParaRPr sz="14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endParaRPr sz="1400">
                        <a:latin typeface="微软雅黑"/>
                        <a:cs typeface="微软雅黑"/>
                      </a:endParaRPr>
                    </a:p>
                  </a:txBody>
                  <a:tcPr marL="0" marR="0" marB="0" marT="0">
                    <a:lnL w="9144">
                      <a:solidFill>
                        <a:srgbClr val="D3D3D3"/>
                      </a:solidFill>
                      <a:prstDash val="solid"/>
                    </a:lnL>
                    <a:solidFill>
                      <a:srgbClr val="7E7E7E"/>
                    </a:solidFill>
                  </a:tcPr>
                </a:tc>
              </a:tr>
              <a:tr h="794358">
                <a:tc rowSpan="11">
                  <a:txBody>
                    <a:bodyPr/>
                    <a:lstStyle/>
                    <a:p>
                      <a:pPr/>
                      <a:endParaRPr sz="1400">
                        <a:latin typeface="微软雅黑"/>
                        <a:cs typeface="微软雅黑"/>
                      </a:endParaRPr>
                    </a:p>
                  </a:txBody>
                  <a:tcPr marL="0" marR="0" marB="0" marT="0">
                    <a:lnR w="9144">
                      <a:solidFill>
                        <a:srgbClr val="D3D3D3"/>
                      </a:solidFill>
                      <a:prstDash val="solid"/>
                    </a:lnR>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9"/>
                        </a:spcBef>
                      </a:pPr>
                      <a:endParaRPr sz="1350">
                        <a:latin typeface="Times New Roman"/>
                        <a:cs typeface="Times New Roman"/>
                      </a:endParaRPr>
                    </a:p>
                    <a:p>
                      <a:pPr algn="r" marR="55880">
                        <a:lnSpc>
                          <a:spcPct val="100000"/>
                        </a:lnSpc>
                      </a:pPr>
                      <a:r>
                        <a:rPr dirty="0" sz="1200" spc="35">
                          <a:solidFill>
                            <a:srgbClr val="4F555F"/>
                          </a:solidFill>
                          <a:latin typeface="Arial Unicode MS"/>
                          <a:cs typeface="Arial Unicode MS"/>
                        </a:rPr>
                        <a:t>✓ </a:t>
                      </a:r>
                      <a:r>
                        <a:rPr dirty="0" sz="1200" spc="125">
                          <a:solidFill>
                            <a:srgbClr val="4F555F"/>
                          </a:solidFill>
                          <a:latin typeface="Arial Unicode MS"/>
                          <a:cs typeface="Arial Unicode MS"/>
                        </a:rPr>
                        <a:t> </a:t>
                      </a:r>
                      <a:r>
                        <a:rPr dirty="0" sz="1200" spc="45" b="1" i="1">
                          <a:solidFill>
                            <a:srgbClr val="4F555F"/>
                          </a:solidFill>
                          <a:latin typeface="微软雅黑"/>
                          <a:cs typeface="微软雅黑"/>
                        </a:rPr>
                        <a:t>公司介绍：</a:t>
                      </a:r>
                      <a:r>
                        <a:rPr dirty="0" sz="1200" spc="45">
                          <a:solidFill>
                            <a:srgbClr val="4F555F"/>
                          </a:solidFill>
                          <a:latin typeface="微软雅黑"/>
                          <a:cs typeface="微软雅黑"/>
                        </a:rPr>
                        <a:t>集奥聚合</a:t>
                      </a:r>
                      <a:r>
                        <a:rPr dirty="0" sz="1200" spc="45">
                          <a:solidFill>
                            <a:srgbClr val="4F555F"/>
                          </a:solidFill>
                          <a:latin typeface="Arial"/>
                          <a:cs typeface="Arial"/>
                        </a:rPr>
                        <a:t>2012</a:t>
                      </a:r>
                      <a:r>
                        <a:rPr dirty="0" sz="1200" spc="45">
                          <a:solidFill>
                            <a:srgbClr val="4F555F"/>
                          </a:solidFill>
                          <a:latin typeface="微软雅黑"/>
                          <a:cs typeface="微软雅黑"/>
                        </a:rPr>
                        <a:t>年成立于北京，坚持以</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rowSpan="11">
                  <a:txBody>
                    <a:bodyPr/>
                    <a:lstStyle/>
                    <a:p>
                      <a:pPr/>
                      <a:endParaRPr sz="1200">
                        <a:latin typeface="微软雅黑"/>
                        <a:cs typeface="微软雅黑"/>
                      </a:endParaRPr>
                    </a:p>
                  </a:txBody>
                  <a:tcPr marL="0" marR="0" marB="0" marT="0">
                    <a:lnL w="9144">
                      <a:solidFill>
                        <a:srgbClr val="D3D3D3"/>
                      </a:solidFill>
                      <a:prstDash val="solid"/>
                    </a:lnL>
                  </a:tcPr>
                </a:tc>
              </a:tr>
              <a:tr h="274976">
                <a:tc vMerge="1">
                  <a:txBody>
                    <a:bodyPr/>
                    <a:lstStyle/>
                    <a:p>
                      <a:pPr/>
                    </a:p>
                  </a:txBody>
                  <a:tcPr marL="0" marR="0" marB="0" marT="0">
                    <a:lnR w="9144">
                      <a:solidFill>
                        <a:srgbClr val="D3D3D3"/>
                      </a:solidFill>
                      <a:prstDash val="solid"/>
                    </a:lnR>
                  </a:tcPr>
                </a:tc>
                <a:tc>
                  <a:txBody>
                    <a:bodyPr/>
                    <a:lstStyle/>
                    <a:p>
                      <a:pPr algn="r" marR="53975">
                        <a:lnSpc>
                          <a:spcPct val="100000"/>
                        </a:lnSpc>
                        <a:spcBef>
                          <a:spcPts val="245"/>
                        </a:spcBef>
                      </a:pPr>
                      <a:r>
                        <a:rPr dirty="0" sz="1200" spc="35" b="1" i="1">
                          <a:solidFill>
                            <a:srgbClr val="1F9ED2"/>
                          </a:solidFill>
                          <a:latin typeface="微软雅黑"/>
                          <a:cs typeface="微软雅黑"/>
                        </a:rPr>
                        <a:t>“人工智能</a:t>
                      </a:r>
                      <a:r>
                        <a:rPr dirty="0" sz="1200" spc="30" b="1">
                          <a:solidFill>
                            <a:srgbClr val="1F9ED2"/>
                          </a:solidFill>
                          <a:latin typeface="Arial"/>
                          <a:cs typeface="Arial"/>
                        </a:rPr>
                        <a:t>+</a:t>
                      </a:r>
                      <a:r>
                        <a:rPr dirty="0" sz="1200" spc="35" b="1" i="1">
                          <a:solidFill>
                            <a:srgbClr val="1F9ED2"/>
                          </a:solidFill>
                          <a:latin typeface="微软雅黑"/>
                          <a:cs typeface="微软雅黑"/>
                        </a:rPr>
                        <a:t>大数据</a:t>
                      </a:r>
                      <a:r>
                        <a:rPr dirty="0" sz="1200" spc="20" b="1" i="1">
                          <a:solidFill>
                            <a:srgbClr val="1F9ED2"/>
                          </a:solidFill>
                          <a:latin typeface="微软雅黑"/>
                          <a:cs typeface="微软雅黑"/>
                        </a:rPr>
                        <a:t>”</a:t>
                      </a:r>
                      <a:r>
                        <a:rPr dirty="0" sz="1200" spc="35">
                          <a:solidFill>
                            <a:srgbClr val="4F555F"/>
                          </a:solidFill>
                          <a:latin typeface="微软雅黑"/>
                          <a:cs typeface="微软雅黑"/>
                        </a:rPr>
                        <a:t>为使命，致力于</a:t>
                      </a:r>
                      <a:r>
                        <a:rPr dirty="0" sz="1200" spc="20">
                          <a:solidFill>
                            <a:srgbClr val="4F555F"/>
                          </a:solidFill>
                          <a:latin typeface="微软雅黑"/>
                          <a:cs typeface="微软雅黑"/>
                        </a:rPr>
                        <a:t>产品</a:t>
                      </a:r>
                      <a:r>
                        <a:rPr dirty="0" sz="1200" spc="35">
                          <a:solidFill>
                            <a:srgbClr val="4F555F"/>
                          </a:solidFill>
                          <a:latin typeface="微软雅黑"/>
                          <a:cs typeface="微软雅黑"/>
                        </a:rPr>
                        <a:t>创新</a:t>
                      </a:r>
                      <a:r>
                        <a:rPr dirty="0" sz="1200">
                          <a:solidFill>
                            <a:srgbClr val="4F555F"/>
                          </a:solidFill>
                          <a:latin typeface="微软雅黑"/>
                          <a:cs typeface="微软雅黑"/>
                        </a:rPr>
                        <a:t>、</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668">
                <a:tc vMerge="1">
                  <a:txBody>
                    <a:bodyPr/>
                    <a:lstStyle/>
                    <a:p>
                      <a:pPr/>
                    </a:p>
                  </a:txBody>
                  <a:tcPr marL="0" marR="0" marB="0" marT="0">
                    <a:lnR w="9144">
                      <a:solidFill>
                        <a:srgbClr val="D3D3D3"/>
                      </a:solidFill>
                      <a:prstDash val="solid"/>
                    </a:lnR>
                  </a:tcPr>
                </a:tc>
                <a:tc>
                  <a:txBody>
                    <a:bodyPr/>
                    <a:lstStyle/>
                    <a:p>
                      <a:pPr marL="339725">
                        <a:lnSpc>
                          <a:spcPct val="100000"/>
                        </a:lnSpc>
                        <a:spcBef>
                          <a:spcPts val="240"/>
                        </a:spcBef>
                      </a:pPr>
                      <a:r>
                        <a:rPr dirty="0" sz="1200" spc="-5">
                          <a:solidFill>
                            <a:srgbClr val="4F555F"/>
                          </a:solidFill>
                          <a:latin typeface="微软雅黑"/>
                          <a:cs typeface="微软雅黑"/>
                        </a:rPr>
                        <a:t>技术创新、模式创新的发展理念</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328">
                <a:tc vMerge="1">
                  <a:txBody>
                    <a:bodyPr/>
                    <a:lstStyle/>
                    <a:p>
                      <a:pPr/>
                    </a:p>
                  </a:txBody>
                  <a:tcPr marL="0" marR="0" marB="0" marT="0">
                    <a:lnR w="9144">
                      <a:solidFill>
                        <a:srgbClr val="D3D3D3"/>
                      </a:solidFill>
                      <a:prstDash val="solid"/>
                    </a:lnR>
                  </a:tcPr>
                </a:tc>
                <a:tc>
                  <a:txBody>
                    <a:bodyPr/>
                    <a:lstStyle/>
                    <a:p>
                      <a:pPr algn="r" marR="55880">
                        <a:lnSpc>
                          <a:spcPct val="100000"/>
                        </a:lnSpc>
                        <a:spcBef>
                          <a:spcPts val="545"/>
                        </a:spcBef>
                      </a:pPr>
                      <a:r>
                        <a:rPr dirty="0" sz="1200" spc="35">
                          <a:solidFill>
                            <a:srgbClr val="4F555F"/>
                          </a:solidFill>
                          <a:latin typeface="Arial Unicode MS"/>
                          <a:cs typeface="Arial Unicode MS"/>
                        </a:rPr>
                        <a:t>✓ </a:t>
                      </a:r>
                      <a:r>
                        <a:rPr dirty="0" sz="1200" spc="80">
                          <a:solidFill>
                            <a:srgbClr val="4F555F"/>
                          </a:solidFill>
                          <a:latin typeface="Arial Unicode MS"/>
                          <a:cs typeface="Arial Unicode MS"/>
                        </a:rPr>
                        <a:t> </a:t>
                      </a:r>
                      <a:r>
                        <a:rPr dirty="0" sz="1200" spc="5" b="1" i="1">
                          <a:solidFill>
                            <a:srgbClr val="4F555F"/>
                          </a:solidFill>
                          <a:latin typeface="微软雅黑"/>
                          <a:cs typeface="微软雅黑"/>
                        </a:rPr>
                        <a:t>公司定位：</a:t>
                      </a:r>
                      <a:r>
                        <a:rPr dirty="0" sz="1200" spc="5">
                          <a:solidFill>
                            <a:srgbClr val="4F555F"/>
                          </a:solidFill>
                          <a:latin typeface="微软雅黑"/>
                          <a:cs typeface="微软雅黑"/>
                        </a:rPr>
                        <a:t>国内领先的大数据及人工智能场景化应</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888">
                <a:tc vMerge="1">
                  <a:txBody>
                    <a:bodyPr/>
                    <a:lstStyle/>
                    <a:p>
                      <a:pPr/>
                    </a:p>
                  </a:txBody>
                  <a:tcPr marL="0" marR="0" marB="0" marT="0">
                    <a:lnR w="9144">
                      <a:solidFill>
                        <a:srgbClr val="D3D3D3"/>
                      </a:solidFill>
                      <a:prstDash val="solid"/>
                    </a:lnR>
                  </a:tcPr>
                </a:tc>
                <a:tc>
                  <a:txBody>
                    <a:bodyPr/>
                    <a:lstStyle/>
                    <a:p>
                      <a:pPr marL="339725">
                        <a:lnSpc>
                          <a:spcPct val="100000"/>
                        </a:lnSpc>
                        <a:spcBef>
                          <a:spcPts val="240"/>
                        </a:spcBef>
                      </a:pPr>
                      <a:r>
                        <a:rPr dirty="0" sz="1200">
                          <a:solidFill>
                            <a:srgbClr val="4F555F"/>
                          </a:solidFill>
                          <a:latin typeface="微软雅黑"/>
                          <a:cs typeface="微软雅黑"/>
                        </a:rPr>
                        <a:t>用解决方案提供商</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47">
                <a:tc vMerge="1">
                  <a:txBody>
                    <a:bodyPr/>
                    <a:lstStyle/>
                    <a:p>
                      <a:pPr/>
                    </a:p>
                  </a:txBody>
                  <a:tcPr marL="0" marR="0" marB="0" marT="0">
                    <a:lnR w="9144">
                      <a:solidFill>
                        <a:srgbClr val="D3D3D3"/>
                      </a:solidFill>
                      <a:prstDash val="solid"/>
                    </a:lnR>
                  </a:tcPr>
                </a:tc>
                <a:tc>
                  <a:txBody>
                    <a:bodyPr/>
                    <a:lstStyle/>
                    <a:p>
                      <a:pPr algn="r" marR="53975">
                        <a:lnSpc>
                          <a:spcPct val="100000"/>
                        </a:lnSpc>
                        <a:spcBef>
                          <a:spcPts val="545"/>
                        </a:spcBef>
                      </a:pPr>
                      <a:r>
                        <a:rPr dirty="0" sz="1200" spc="35">
                          <a:solidFill>
                            <a:srgbClr val="4F555F"/>
                          </a:solidFill>
                          <a:latin typeface="Arial Unicode MS"/>
                          <a:cs typeface="Arial Unicode MS"/>
                        </a:rPr>
                        <a:t>✓ </a:t>
                      </a:r>
                      <a:r>
                        <a:rPr dirty="0" sz="1200" spc="130">
                          <a:solidFill>
                            <a:srgbClr val="4F555F"/>
                          </a:solidFill>
                          <a:latin typeface="Arial Unicode MS"/>
                          <a:cs typeface="Arial Unicode MS"/>
                        </a:rPr>
                        <a:t> </a:t>
                      </a:r>
                      <a:r>
                        <a:rPr dirty="0" sz="1200" spc="5" b="1" i="1">
                          <a:solidFill>
                            <a:srgbClr val="4F555F"/>
                          </a:solidFill>
                          <a:latin typeface="微软雅黑"/>
                          <a:cs typeface="微软雅黑"/>
                        </a:rPr>
                        <a:t>核心产品：</a:t>
                      </a:r>
                      <a:r>
                        <a:rPr dirty="0" sz="1200" spc="5">
                          <a:solidFill>
                            <a:srgbClr val="4F555F"/>
                          </a:solidFill>
                          <a:latin typeface="微软雅黑"/>
                          <a:cs typeface="微软雅黑"/>
                        </a:rPr>
                        <a:t>专注于</a:t>
                      </a:r>
                      <a:r>
                        <a:rPr dirty="0" sz="1200" spc="5" b="1" i="1">
                          <a:solidFill>
                            <a:srgbClr val="1F9ED2"/>
                          </a:solidFill>
                          <a:latin typeface="微软雅黑"/>
                          <a:cs typeface="微软雅黑"/>
                        </a:rPr>
                        <a:t>金融风控、反欺诈、智能客服、</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792">
                <a:tc vMerge="1">
                  <a:txBody>
                    <a:bodyPr/>
                    <a:lstStyle/>
                    <a:p>
                      <a:pPr/>
                    </a:p>
                  </a:txBody>
                  <a:tcPr marL="0" marR="0" marB="0" marT="0">
                    <a:lnR w="9144">
                      <a:solidFill>
                        <a:srgbClr val="D3D3D3"/>
                      </a:solidFill>
                      <a:prstDash val="solid"/>
                    </a:lnR>
                  </a:tcPr>
                </a:tc>
                <a:tc>
                  <a:txBody>
                    <a:bodyPr/>
                    <a:lstStyle/>
                    <a:p>
                      <a:pPr marL="339725">
                        <a:lnSpc>
                          <a:spcPct val="100000"/>
                        </a:lnSpc>
                        <a:spcBef>
                          <a:spcPts val="240"/>
                        </a:spcBef>
                      </a:pPr>
                      <a:r>
                        <a:rPr dirty="0" sz="1200" spc="-5" b="1" i="1">
                          <a:solidFill>
                            <a:srgbClr val="1F9ED2"/>
                          </a:solidFill>
                          <a:latin typeface="微软雅黑"/>
                          <a:cs typeface="微软雅黑"/>
                        </a:rPr>
                        <a:t>精准营销</a:t>
                      </a:r>
                      <a:r>
                        <a:rPr dirty="0" sz="1200" spc="-5">
                          <a:solidFill>
                            <a:srgbClr val="4F555F"/>
                          </a:solidFill>
                          <a:latin typeface="微软雅黑"/>
                          <a:cs typeface="微软雅黑"/>
                        </a:rPr>
                        <a:t>等服务，不断发掘商业应用场景</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174">
                <a:tc vMerge="1">
                  <a:txBody>
                    <a:bodyPr/>
                    <a:lstStyle/>
                    <a:p>
                      <a:pPr/>
                    </a:p>
                  </a:txBody>
                  <a:tcPr marL="0" marR="0" marB="0" marT="0">
                    <a:lnR w="9144">
                      <a:solidFill>
                        <a:srgbClr val="D3D3D3"/>
                      </a:solidFill>
                      <a:prstDash val="solid"/>
                    </a:lnR>
                  </a:tcPr>
                </a:tc>
                <a:tc>
                  <a:txBody>
                    <a:bodyPr/>
                    <a:lstStyle/>
                    <a:p>
                      <a:pPr algn="r" marR="53975">
                        <a:lnSpc>
                          <a:spcPct val="100000"/>
                        </a:lnSpc>
                        <a:spcBef>
                          <a:spcPts val="545"/>
                        </a:spcBef>
                      </a:pPr>
                      <a:r>
                        <a:rPr dirty="0" sz="1200" spc="35">
                          <a:solidFill>
                            <a:srgbClr val="4F555F"/>
                          </a:solidFill>
                          <a:latin typeface="Arial Unicode MS"/>
                          <a:cs typeface="Arial Unicode MS"/>
                        </a:rPr>
                        <a:t>✓ </a:t>
                      </a:r>
                      <a:r>
                        <a:rPr dirty="0" sz="1200" spc="130">
                          <a:solidFill>
                            <a:srgbClr val="4F555F"/>
                          </a:solidFill>
                          <a:latin typeface="Arial Unicode MS"/>
                          <a:cs typeface="Arial Unicode MS"/>
                        </a:rPr>
                        <a:t> </a:t>
                      </a:r>
                      <a:r>
                        <a:rPr dirty="0" sz="1200" spc="5" b="1" i="1">
                          <a:solidFill>
                            <a:srgbClr val="4F555F"/>
                          </a:solidFill>
                          <a:latin typeface="微软雅黑"/>
                          <a:cs typeface="微软雅黑"/>
                        </a:rPr>
                        <a:t>应用行业：</a:t>
                      </a:r>
                      <a:r>
                        <a:rPr dirty="0" sz="1200" spc="5">
                          <a:solidFill>
                            <a:srgbClr val="4F555F"/>
                          </a:solidFill>
                          <a:latin typeface="微软雅黑"/>
                          <a:cs typeface="微软雅黑"/>
                        </a:rPr>
                        <a:t>金融、政府、运营商、中小微企业、教</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919">
                <a:tc vMerge="1">
                  <a:txBody>
                    <a:bodyPr/>
                    <a:lstStyle/>
                    <a:p>
                      <a:pPr/>
                    </a:p>
                  </a:txBody>
                  <a:tcPr marL="0" marR="0" marB="0" marT="0">
                    <a:lnR w="9144">
                      <a:solidFill>
                        <a:srgbClr val="D3D3D3"/>
                      </a:solidFill>
                      <a:prstDash val="solid"/>
                    </a:lnR>
                  </a:tcPr>
                </a:tc>
                <a:tc>
                  <a:txBody>
                    <a:bodyPr/>
                    <a:lstStyle/>
                    <a:p>
                      <a:pPr marL="339725">
                        <a:lnSpc>
                          <a:spcPct val="100000"/>
                        </a:lnSpc>
                        <a:spcBef>
                          <a:spcPts val="240"/>
                        </a:spcBef>
                      </a:pPr>
                      <a:r>
                        <a:rPr dirty="0" sz="1200">
                          <a:solidFill>
                            <a:srgbClr val="4F555F"/>
                          </a:solidFill>
                          <a:latin typeface="微软雅黑"/>
                          <a:cs typeface="微软雅黑"/>
                        </a:rPr>
                        <a:t>育等</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47">
                <a:tc vMerge="1">
                  <a:txBody>
                    <a:bodyPr/>
                    <a:lstStyle/>
                    <a:p>
                      <a:pPr/>
                    </a:p>
                  </a:txBody>
                  <a:tcPr marL="0" marR="0" marB="0" marT="0">
                    <a:lnR w="9144">
                      <a:solidFill>
                        <a:srgbClr val="D3D3D3"/>
                      </a:solidFill>
                      <a:prstDash val="solid"/>
                    </a:lnR>
                  </a:tcPr>
                </a:tc>
                <a:tc>
                  <a:txBody>
                    <a:bodyPr/>
                    <a:lstStyle/>
                    <a:p>
                      <a:pPr algn="r" marR="53975">
                        <a:lnSpc>
                          <a:spcPct val="100000"/>
                        </a:lnSpc>
                        <a:spcBef>
                          <a:spcPts val="545"/>
                        </a:spcBef>
                      </a:pPr>
                      <a:r>
                        <a:rPr dirty="0" sz="1200" spc="35">
                          <a:solidFill>
                            <a:srgbClr val="4F555F"/>
                          </a:solidFill>
                          <a:latin typeface="Arial Unicode MS"/>
                          <a:cs typeface="Arial Unicode MS"/>
                        </a:rPr>
                        <a:t>✓ </a:t>
                      </a:r>
                      <a:r>
                        <a:rPr dirty="0" sz="1200" spc="135">
                          <a:solidFill>
                            <a:srgbClr val="4F555F"/>
                          </a:solidFill>
                          <a:latin typeface="Arial Unicode MS"/>
                          <a:cs typeface="Arial Unicode MS"/>
                        </a:rPr>
                        <a:t> </a:t>
                      </a:r>
                      <a:r>
                        <a:rPr dirty="0" sz="1200" spc="5" b="1" i="1">
                          <a:solidFill>
                            <a:srgbClr val="4F555F"/>
                          </a:solidFill>
                          <a:latin typeface="微软雅黑"/>
                          <a:cs typeface="微软雅黑"/>
                        </a:rPr>
                        <a:t>主要客户：</a:t>
                      </a:r>
                      <a:r>
                        <a:rPr dirty="0" sz="1200" spc="5">
                          <a:solidFill>
                            <a:srgbClr val="4F555F"/>
                          </a:solidFill>
                          <a:latin typeface="微软雅黑"/>
                          <a:cs typeface="微软雅黑"/>
                        </a:rPr>
                        <a:t>大型国有银行、股份制银行、城商行、</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259085">
                <a:tc vMerge="1">
                  <a:txBody>
                    <a:bodyPr/>
                    <a:lstStyle/>
                    <a:p>
                      <a:pPr/>
                    </a:p>
                  </a:txBody>
                  <a:tcPr marL="0" marR="0" marB="0" marT="0">
                    <a:lnR w="9144">
                      <a:solidFill>
                        <a:srgbClr val="D3D3D3"/>
                      </a:solidFill>
                      <a:prstDash val="solid"/>
                    </a:lnR>
                  </a:tcPr>
                </a:tc>
                <a:tc>
                  <a:txBody>
                    <a:bodyPr/>
                    <a:lstStyle/>
                    <a:p>
                      <a:pPr marL="339725">
                        <a:lnSpc>
                          <a:spcPct val="100000"/>
                        </a:lnSpc>
                        <a:spcBef>
                          <a:spcPts val="240"/>
                        </a:spcBef>
                      </a:pPr>
                      <a:r>
                        <a:rPr dirty="0" sz="1200" spc="-5">
                          <a:solidFill>
                            <a:srgbClr val="4F555F"/>
                          </a:solidFill>
                          <a:latin typeface="微软雅黑"/>
                          <a:cs typeface="微软雅黑"/>
                        </a:rPr>
                        <a:t>农商行、</a:t>
                      </a:r>
                      <a:r>
                        <a:rPr dirty="0" sz="1200" spc="-105">
                          <a:solidFill>
                            <a:srgbClr val="4F555F"/>
                          </a:solidFill>
                          <a:latin typeface="微软雅黑"/>
                          <a:cs typeface="微软雅黑"/>
                        </a:rPr>
                        <a:t> </a:t>
                      </a:r>
                      <a:r>
                        <a:rPr dirty="0" sz="1200">
                          <a:solidFill>
                            <a:srgbClr val="4F555F"/>
                          </a:solidFill>
                          <a:latin typeface="微软雅黑"/>
                          <a:cs typeface="微软雅黑"/>
                        </a:rPr>
                        <a:t>保险、持牌消金、持牌小贷等金融机构</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152399">
                <a:tc>
                  <a:txBody>
                    <a:bodyPr/>
                    <a:lstStyle/>
                    <a:p>
                      <a:pPr/>
                      <a:endParaRPr sz="1200">
                        <a:latin typeface="微软雅黑"/>
                        <a:cs typeface="微软雅黑"/>
                      </a:endParaRPr>
                    </a:p>
                  </a:txBody>
                  <a:tcPr marL="0" marR="0" marB="0" marT="0">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solidFill>
                      <a:srgbClr val="7E7E7E"/>
                    </a:solidFill>
                  </a:tcPr>
                </a:tc>
              </a:tr>
            </a:tbl>
          </a:graphicData>
        </a:graphic>
      </p:graphicFrame>
      <p:sp>
        <p:nvSpPr>
          <p:cNvPr id="8" name="object 8"/>
          <p:cNvSpPr/>
          <p:nvPr/>
        </p:nvSpPr>
        <p:spPr>
          <a:xfrm>
            <a:off x="1920239" y="1609344"/>
            <a:ext cx="1836419" cy="429767"/>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5182361" y="6196888"/>
            <a:ext cx="3378200" cy="195580"/>
          </a:xfrm>
          <a:prstGeom prst="rect">
            <a:avLst/>
          </a:prstGeom>
        </p:spPr>
        <p:txBody>
          <a:bodyPr wrap="square" lIns="0" tIns="0" rIns="0" bIns="0" rtlCol="0" vert="horz">
            <a:spAutoFit/>
          </a:bodyPr>
          <a:lstStyle/>
          <a:p>
            <a:pPr marL="12700">
              <a:lnSpc>
                <a:spcPct val="100000"/>
              </a:lnSpc>
            </a:pPr>
            <a:r>
              <a:rPr dirty="0" sz="1200" b="1" i="1">
                <a:solidFill>
                  <a:srgbClr val="4F5560"/>
                </a:solidFill>
                <a:latin typeface="微软雅黑"/>
                <a:cs typeface="微软雅黑"/>
              </a:rPr>
              <a:t>大数据领域深耕多年，整合、分析、处理多元异构</a:t>
            </a:r>
            <a:endParaRPr sz="1200">
              <a:latin typeface="微软雅黑"/>
              <a:cs typeface="微软雅黑"/>
            </a:endParaRPr>
          </a:p>
        </p:txBody>
      </p:sp>
      <p:sp>
        <p:nvSpPr>
          <p:cNvPr id="10" name="object 10"/>
          <p:cNvSpPr txBox="1"/>
          <p:nvPr/>
        </p:nvSpPr>
        <p:spPr>
          <a:xfrm>
            <a:off x="10571226" y="6197803"/>
            <a:ext cx="1092200" cy="195580"/>
          </a:xfrm>
          <a:prstGeom prst="rect">
            <a:avLst/>
          </a:prstGeom>
        </p:spPr>
        <p:txBody>
          <a:bodyPr wrap="square" lIns="0" tIns="0" rIns="0" bIns="0" rtlCol="0" vert="horz">
            <a:spAutoFit/>
          </a:bodyPr>
          <a:lstStyle/>
          <a:p>
            <a:pPr marL="12700">
              <a:lnSpc>
                <a:spcPct val="100000"/>
              </a:lnSpc>
            </a:pPr>
            <a:r>
              <a:rPr dirty="0" sz="1200" b="1" i="1">
                <a:solidFill>
                  <a:srgbClr val="4F5560"/>
                </a:solidFill>
                <a:latin typeface="微软雅黑"/>
                <a:cs typeface="微软雅黑"/>
              </a:rPr>
              <a:t>为客户提供多场</a:t>
            </a:r>
            <a:endParaRPr sz="1200">
              <a:latin typeface="微软雅黑"/>
              <a:cs typeface="微软雅黑"/>
            </a:endParaRPr>
          </a:p>
        </p:txBody>
      </p:sp>
      <p:sp>
        <p:nvSpPr>
          <p:cNvPr id="11" name="object 11"/>
          <p:cNvSpPr txBox="1"/>
          <p:nvPr/>
        </p:nvSpPr>
        <p:spPr>
          <a:xfrm>
            <a:off x="9035542" y="6196888"/>
            <a:ext cx="1092200" cy="195580"/>
          </a:xfrm>
          <a:prstGeom prst="rect">
            <a:avLst/>
          </a:prstGeom>
        </p:spPr>
        <p:txBody>
          <a:bodyPr wrap="square" lIns="0" tIns="0" rIns="0" bIns="0" rtlCol="0" vert="horz">
            <a:spAutoFit/>
          </a:bodyPr>
          <a:lstStyle/>
          <a:p>
            <a:pPr marL="12700">
              <a:lnSpc>
                <a:spcPct val="100000"/>
              </a:lnSpc>
            </a:pPr>
            <a:r>
              <a:rPr dirty="0" sz="1200" b="1" i="1">
                <a:solidFill>
                  <a:srgbClr val="4F5560"/>
                </a:solidFill>
                <a:latin typeface="微软雅黑"/>
                <a:cs typeface="微软雅黑"/>
              </a:rPr>
              <a:t>一站式智能化金</a:t>
            </a:r>
            <a:endParaRPr sz="1200">
              <a:latin typeface="微软雅黑"/>
              <a:cs typeface="微软雅黑"/>
            </a:endParaRPr>
          </a:p>
        </p:txBody>
      </p:sp>
      <p:sp>
        <p:nvSpPr>
          <p:cNvPr id="12" name="object 12"/>
          <p:cNvSpPr/>
          <p:nvPr/>
        </p:nvSpPr>
        <p:spPr>
          <a:xfrm>
            <a:off x="8633459" y="6254496"/>
            <a:ext cx="360045" cy="297180"/>
          </a:xfrm>
          <a:custGeom>
            <a:avLst/>
            <a:gdLst/>
            <a:ahLst/>
            <a:cxnLst/>
            <a:rect l="l" t="t" r="r" b="b"/>
            <a:pathLst>
              <a:path w="360045" h="297179">
                <a:moveTo>
                  <a:pt x="211074" y="0"/>
                </a:moveTo>
                <a:lnTo>
                  <a:pt x="211074" y="74294"/>
                </a:lnTo>
                <a:lnTo>
                  <a:pt x="0" y="74294"/>
                </a:lnTo>
                <a:lnTo>
                  <a:pt x="74295" y="148589"/>
                </a:lnTo>
                <a:lnTo>
                  <a:pt x="0" y="222884"/>
                </a:lnTo>
                <a:lnTo>
                  <a:pt x="211074" y="222884"/>
                </a:lnTo>
                <a:lnTo>
                  <a:pt x="211074" y="297179"/>
                </a:lnTo>
                <a:lnTo>
                  <a:pt x="359664" y="148589"/>
                </a:lnTo>
                <a:lnTo>
                  <a:pt x="211074" y="0"/>
                </a:lnTo>
                <a:close/>
              </a:path>
            </a:pathLst>
          </a:custGeom>
          <a:solidFill>
            <a:srgbClr val="BAC3D1"/>
          </a:solidFill>
        </p:spPr>
        <p:txBody>
          <a:bodyPr wrap="square" lIns="0" tIns="0" rIns="0" bIns="0" rtlCol="0"/>
          <a:lstStyle/>
          <a:p/>
        </p:txBody>
      </p:sp>
      <p:sp>
        <p:nvSpPr>
          <p:cNvPr id="13" name="object 13"/>
          <p:cNvSpPr/>
          <p:nvPr/>
        </p:nvSpPr>
        <p:spPr>
          <a:xfrm>
            <a:off x="10168128" y="6254496"/>
            <a:ext cx="360045" cy="297180"/>
          </a:xfrm>
          <a:custGeom>
            <a:avLst/>
            <a:gdLst/>
            <a:ahLst/>
            <a:cxnLst/>
            <a:rect l="l" t="t" r="r" b="b"/>
            <a:pathLst>
              <a:path w="360045" h="297179">
                <a:moveTo>
                  <a:pt x="211074" y="0"/>
                </a:moveTo>
                <a:lnTo>
                  <a:pt x="211074" y="74294"/>
                </a:lnTo>
                <a:lnTo>
                  <a:pt x="0" y="74294"/>
                </a:lnTo>
                <a:lnTo>
                  <a:pt x="74295" y="148589"/>
                </a:lnTo>
                <a:lnTo>
                  <a:pt x="0" y="222884"/>
                </a:lnTo>
                <a:lnTo>
                  <a:pt x="211074" y="222884"/>
                </a:lnTo>
                <a:lnTo>
                  <a:pt x="211074" y="297179"/>
                </a:lnTo>
                <a:lnTo>
                  <a:pt x="359664" y="148589"/>
                </a:lnTo>
                <a:lnTo>
                  <a:pt x="211074" y="0"/>
                </a:lnTo>
                <a:close/>
              </a:path>
            </a:pathLst>
          </a:custGeom>
          <a:solidFill>
            <a:srgbClr val="BAC3D1"/>
          </a:solidFill>
        </p:spPr>
        <p:txBody>
          <a:bodyPr wrap="square" lIns="0" tIns="0" rIns="0" bIns="0" rtlCol="0"/>
          <a:lstStyle/>
          <a:p/>
        </p:txBody>
      </p:sp>
      <p:sp>
        <p:nvSpPr>
          <p:cNvPr id="14" name="object 14"/>
          <p:cNvSpPr/>
          <p:nvPr/>
        </p:nvSpPr>
        <p:spPr>
          <a:xfrm>
            <a:off x="10582656" y="3226307"/>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1"/>
                </a:lnTo>
                <a:lnTo>
                  <a:pt x="0" y="295909"/>
                </a:lnTo>
                <a:lnTo>
                  <a:pt x="4657" y="318926"/>
                </a:lnTo>
                <a:lnTo>
                  <a:pt x="17351" y="337740"/>
                </a:lnTo>
                <a:lnTo>
                  <a:pt x="36165" y="350434"/>
                </a:lnTo>
                <a:lnTo>
                  <a:pt x="59182" y="355091"/>
                </a:lnTo>
                <a:lnTo>
                  <a:pt x="1009142" y="355091"/>
                </a:lnTo>
                <a:lnTo>
                  <a:pt x="1032158" y="350434"/>
                </a:lnTo>
                <a:lnTo>
                  <a:pt x="1050972" y="337740"/>
                </a:lnTo>
                <a:lnTo>
                  <a:pt x="1063666" y="318926"/>
                </a:lnTo>
                <a:lnTo>
                  <a:pt x="1068324" y="295909"/>
                </a:lnTo>
                <a:lnTo>
                  <a:pt x="1068324" y="59181"/>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15" name="object 15"/>
          <p:cNvSpPr txBox="1"/>
          <p:nvPr/>
        </p:nvSpPr>
        <p:spPr>
          <a:xfrm>
            <a:off x="10978642" y="3323335"/>
            <a:ext cx="27876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银行</a:t>
            </a:r>
            <a:endParaRPr sz="1000">
              <a:latin typeface="微软雅黑"/>
              <a:cs typeface="微软雅黑"/>
            </a:endParaRPr>
          </a:p>
        </p:txBody>
      </p:sp>
      <p:sp>
        <p:nvSpPr>
          <p:cNvPr id="16" name="object 16"/>
          <p:cNvSpPr/>
          <p:nvPr/>
        </p:nvSpPr>
        <p:spPr>
          <a:xfrm>
            <a:off x="10582656" y="5510784"/>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1"/>
                </a:lnTo>
                <a:lnTo>
                  <a:pt x="0" y="295909"/>
                </a:lnTo>
                <a:lnTo>
                  <a:pt x="4657" y="318948"/>
                </a:lnTo>
                <a:lnTo>
                  <a:pt x="17351" y="337759"/>
                </a:lnTo>
                <a:lnTo>
                  <a:pt x="36165" y="350441"/>
                </a:lnTo>
                <a:lnTo>
                  <a:pt x="59182" y="355091"/>
                </a:lnTo>
                <a:lnTo>
                  <a:pt x="1009142" y="355091"/>
                </a:lnTo>
                <a:lnTo>
                  <a:pt x="1032158" y="350441"/>
                </a:lnTo>
                <a:lnTo>
                  <a:pt x="1050972" y="337759"/>
                </a:lnTo>
                <a:lnTo>
                  <a:pt x="1063666" y="318948"/>
                </a:lnTo>
                <a:lnTo>
                  <a:pt x="1068324" y="295909"/>
                </a:lnTo>
                <a:lnTo>
                  <a:pt x="1068324" y="59181"/>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17" name="object 17"/>
          <p:cNvSpPr txBox="1"/>
          <p:nvPr/>
        </p:nvSpPr>
        <p:spPr>
          <a:xfrm>
            <a:off x="10978642" y="5609640"/>
            <a:ext cx="278765" cy="163830"/>
          </a:xfrm>
          <a:prstGeom prst="rect">
            <a:avLst/>
          </a:prstGeom>
        </p:spPr>
        <p:txBody>
          <a:bodyPr wrap="square" lIns="0" tIns="0" rIns="0" bIns="0" rtlCol="0" vert="horz">
            <a:spAutoFit/>
          </a:bodyPr>
          <a:lstStyle/>
          <a:p>
            <a:pPr marL="12700">
              <a:lnSpc>
                <a:spcPct val="100000"/>
              </a:lnSpc>
            </a:pPr>
            <a:r>
              <a:rPr dirty="0" sz="1000" spc="-10">
                <a:solidFill>
                  <a:srgbClr val="F9F9F9"/>
                </a:solidFill>
                <a:latin typeface="Arial"/>
                <a:cs typeface="Arial"/>
              </a:rPr>
              <a:t>……</a:t>
            </a:r>
            <a:endParaRPr sz="1000">
              <a:latin typeface="Arial"/>
              <a:cs typeface="Arial"/>
            </a:endParaRPr>
          </a:p>
        </p:txBody>
      </p:sp>
      <p:sp>
        <p:nvSpPr>
          <p:cNvPr id="18" name="object 18"/>
          <p:cNvSpPr/>
          <p:nvPr/>
        </p:nvSpPr>
        <p:spPr>
          <a:xfrm>
            <a:off x="10582656" y="5053584"/>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009142" y="355092"/>
                </a:lnTo>
                <a:lnTo>
                  <a:pt x="1032158" y="350434"/>
                </a:lnTo>
                <a:lnTo>
                  <a:pt x="1050972" y="337740"/>
                </a:lnTo>
                <a:lnTo>
                  <a:pt x="1063666" y="318926"/>
                </a:lnTo>
                <a:lnTo>
                  <a:pt x="1068324" y="295910"/>
                </a:lnTo>
                <a:lnTo>
                  <a:pt x="1068324" y="59182"/>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19" name="object 19"/>
          <p:cNvSpPr txBox="1"/>
          <p:nvPr/>
        </p:nvSpPr>
        <p:spPr>
          <a:xfrm>
            <a:off x="10978642" y="5151246"/>
            <a:ext cx="27876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小贷</a:t>
            </a:r>
            <a:endParaRPr sz="1000">
              <a:latin typeface="微软雅黑"/>
              <a:cs typeface="微软雅黑"/>
            </a:endParaRPr>
          </a:p>
        </p:txBody>
      </p:sp>
      <p:sp>
        <p:nvSpPr>
          <p:cNvPr id="20" name="object 20"/>
          <p:cNvSpPr/>
          <p:nvPr/>
        </p:nvSpPr>
        <p:spPr>
          <a:xfrm>
            <a:off x="10582656" y="4140708"/>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009142" y="355092"/>
                </a:lnTo>
                <a:lnTo>
                  <a:pt x="1032158" y="350434"/>
                </a:lnTo>
                <a:lnTo>
                  <a:pt x="1050972" y="337740"/>
                </a:lnTo>
                <a:lnTo>
                  <a:pt x="1063666" y="318926"/>
                </a:lnTo>
                <a:lnTo>
                  <a:pt x="1068324" y="295910"/>
                </a:lnTo>
                <a:lnTo>
                  <a:pt x="1068324" y="59182"/>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21" name="object 21"/>
          <p:cNvSpPr txBox="1"/>
          <p:nvPr/>
        </p:nvSpPr>
        <p:spPr>
          <a:xfrm>
            <a:off x="10978642" y="4237482"/>
            <a:ext cx="27876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消金</a:t>
            </a:r>
            <a:endParaRPr sz="1000">
              <a:latin typeface="微软雅黑"/>
              <a:cs typeface="微软雅黑"/>
            </a:endParaRPr>
          </a:p>
        </p:txBody>
      </p:sp>
      <p:sp>
        <p:nvSpPr>
          <p:cNvPr id="22" name="object 22"/>
          <p:cNvSpPr/>
          <p:nvPr/>
        </p:nvSpPr>
        <p:spPr>
          <a:xfrm>
            <a:off x="10582656" y="3683508"/>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009142" y="355092"/>
                </a:lnTo>
                <a:lnTo>
                  <a:pt x="1032158" y="350434"/>
                </a:lnTo>
                <a:lnTo>
                  <a:pt x="1050972" y="337740"/>
                </a:lnTo>
                <a:lnTo>
                  <a:pt x="1063666" y="318926"/>
                </a:lnTo>
                <a:lnTo>
                  <a:pt x="1068324" y="295910"/>
                </a:lnTo>
                <a:lnTo>
                  <a:pt x="1068324" y="59182"/>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23" name="object 23"/>
          <p:cNvSpPr txBox="1"/>
          <p:nvPr/>
        </p:nvSpPr>
        <p:spPr>
          <a:xfrm>
            <a:off x="10978642" y="3780282"/>
            <a:ext cx="278765" cy="165100"/>
          </a:xfrm>
          <a:prstGeom prst="rect">
            <a:avLst/>
          </a:prstGeom>
        </p:spPr>
        <p:txBody>
          <a:bodyPr wrap="square" lIns="0" tIns="0" rIns="0" bIns="0" rtlCol="0" vert="horz">
            <a:spAutoFit/>
          </a:bodyPr>
          <a:lstStyle/>
          <a:p>
            <a:pPr marL="12700">
              <a:lnSpc>
                <a:spcPct val="100000"/>
              </a:lnSpc>
            </a:pPr>
            <a:r>
              <a:rPr dirty="0" sz="1000" spc="-10">
                <a:solidFill>
                  <a:srgbClr val="F9F9F9"/>
                </a:solidFill>
                <a:latin typeface="微软雅黑"/>
                <a:cs typeface="微软雅黑"/>
              </a:rPr>
              <a:t>保险</a:t>
            </a:r>
            <a:endParaRPr sz="1000">
              <a:latin typeface="微软雅黑"/>
              <a:cs typeface="微软雅黑"/>
            </a:endParaRPr>
          </a:p>
        </p:txBody>
      </p:sp>
      <p:sp>
        <p:nvSpPr>
          <p:cNvPr id="24" name="object 24"/>
          <p:cNvSpPr/>
          <p:nvPr/>
        </p:nvSpPr>
        <p:spPr>
          <a:xfrm>
            <a:off x="10486643" y="3105911"/>
            <a:ext cx="1259205" cy="2880360"/>
          </a:xfrm>
          <a:custGeom>
            <a:avLst/>
            <a:gdLst/>
            <a:ahLst/>
            <a:cxnLst/>
            <a:rect l="l" t="t" r="r" b="b"/>
            <a:pathLst>
              <a:path w="1259204" h="2880360">
                <a:moveTo>
                  <a:pt x="0" y="209803"/>
                </a:moveTo>
                <a:lnTo>
                  <a:pt x="5543" y="161712"/>
                </a:lnTo>
                <a:lnTo>
                  <a:pt x="21333" y="117558"/>
                </a:lnTo>
                <a:lnTo>
                  <a:pt x="46106" y="78602"/>
                </a:lnTo>
                <a:lnTo>
                  <a:pt x="78602" y="46106"/>
                </a:lnTo>
                <a:lnTo>
                  <a:pt x="117558" y="21333"/>
                </a:lnTo>
                <a:lnTo>
                  <a:pt x="161712" y="5543"/>
                </a:lnTo>
                <a:lnTo>
                  <a:pt x="209803" y="0"/>
                </a:lnTo>
                <a:lnTo>
                  <a:pt x="1049020" y="0"/>
                </a:lnTo>
                <a:lnTo>
                  <a:pt x="1097111" y="5543"/>
                </a:lnTo>
                <a:lnTo>
                  <a:pt x="1141265" y="21333"/>
                </a:lnTo>
                <a:lnTo>
                  <a:pt x="1180221" y="46106"/>
                </a:lnTo>
                <a:lnTo>
                  <a:pt x="1212717" y="78602"/>
                </a:lnTo>
                <a:lnTo>
                  <a:pt x="1237490" y="117558"/>
                </a:lnTo>
                <a:lnTo>
                  <a:pt x="1253280" y="161712"/>
                </a:lnTo>
                <a:lnTo>
                  <a:pt x="1258824" y="209803"/>
                </a:lnTo>
                <a:lnTo>
                  <a:pt x="1258824" y="2670556"/>
                </a:lnTo>
                <a:lnTo>
                  <a:pt x="1253280" y="2718663"/>
                </a:lnTo>
                <a:lnTo>
                  <a:pt x="1237490" y="2762823"/>
                </a:lnTo>
                <a:lnTo>
                  <a:pt x="1212717" y="2801779"/>
                </a:lnTo>
                <a:lnTo>
                  <a:pt x="1180221" y="2834269"/>
                </a:lnTo>
                <a:lnTo>
                  <a:pt x="1141265" y="2859035"/>
                </a:lnTo>
                <a:lnTo>
                  <a:pt x="1097111" y="2874819"/>
                </a:lnTo>
                <a:lnTo>
                  <a:pt x="1049020" y="2880360"/>
                </a:lnTo>
                <a:lnTo>
                  <a:pt x="209803" y="2880360"/>
                </a:lnTo>
                <a:lnTo>
                  <a:pt x="161712" y="2874819"/>
                </a:lnTo>
                <a:lnTo>
                  <a:pt x="117558" y="2859035"/>
                </a:lnTo>
                <a:lnTo>
                  <a:pt x="78602" y="2834269"/>
                </a:lnTo>
                <a:lnTo>
                  <a:pt x="46106" y="2801779"/>
                </a:lnTo>
                <a:lnTo>
                  <a:pt x="21333" y="2762823"/>
                </a:lnTo>
                <a:lnTo>
                  <a:pt x="5543" y="2718663"/>
                </a:lnTo>
                <a:lnTo>
                  <a:pt x="0" y="2670556"/>
                </a:lnTo>
                <a:lnTo>
                  <a:pt x="0" y="209803"/>
                </a:lnTo>
                <a:close/>
              </a:path>
            </a:pathLst>
          </a:custGeom>
          <a:ln w="12192">
            <a:solidFill>
              <a:srgbClr val="5FCA49"/>
            </a:solidFill>
            <a:prstDash val="dash"/>
          </a:ln>
        </p:spPr>
        <p:txBody>
          <a:bodyPr wrap="square" lIns="0" tIns="0" rIns="0" bIns="0" rtlCol="0"/>
          <a:lstStyle/>
          <a:p/>
        </p:txBody>
      </p:sp>
      <p:sp>
        <p:nvSpPr>
          <p:cNvPr id="25" name="object 25"/>
          <p:cNvSpPr/>
          <p:nvPr/>
        </p:nvSpPr>
        <p:spPr>
          <a:xfrm>
            <a:off x="10582656" y="4596384"/>
            <a:ext cx="1068705" cy="355600"/>
          </a:xfrm>
          <a:custGeom>
            <a:avLst/>
            <a:gdLst/>
            <a:ahLst/>
            <a:cxnLst/>
            <a:rect l="l" t="t" r="r" b="b"/>
            <a:pathLst>
              <a:path w="1068704" h="355600">
                <a:moveTo>
                  <a:pt x="1009142" y="0"/>
                </a:moveTo>
                <a:lnTo>
                  <a:pt x="59182" y="0"/>
                </a:lnTo>
                <a:lnTo>
                  <a:pt x="36165" y="4657"/>
                </a:lnTo>
                <a:lnTo>
                  <a:pt x="17351" y="17351"/>
                </a:lnTo>
                <a:lnTo>
                  <a:pt x="4657" y="36165"/>
                </a:lnTo>
                <a:lnTo>
                  <a:pt x="0" y="59182"/>
                </a:lnTo>
                <a:lnTo>
                  <a:pt x="0" y="295910"/>
                </a:lnTo>
                <a:lnTo>
                  <a:pt x="4657" y="318926"/>
                </a:lnTo>
                <a:lnTo>
                  <a:pt x="17351" y="337740"/>
                </a:lnTo>
                <a:lnTo>
                  <a:pt x="36165" y="350434"/>
                </a:lnTo>
                <a:lnTo>
                  <a:pt x="59182" y="355092"/>
                </a:lnTo>
                <a:lnTo>
                  <a:pt x="1009142" y="355092"/>
                </a:lnTo>
                <a:lnTo>
                  <a:pt x="1032158" y="350434"/>
                </a:lnTo>
                <a:lnTo>
                  <a:pt x="1050972" y="337740"/>
                </a:lnTo>
                <a:lnTo>
                  <a:pt x="1063666" y="318926"/>
                </a:lnTo>
                <a:lnTo>
                  <a:pt x="1068324" y="295910"/>
                </a:lnTo>
                <a:lnTo>
                  <a:pt x="1068324" y="59182"/>
                </a:lnTo>
                <a:lnTo>
                  <a:pt x="1063666" y="36165"/>
                </a:lnTo>
                <a:lnTo>
                  <a:pt x="1050972" y="17351"/>
                </a:lnTo>
                <a:lnTo>
                  <a:pt x="1032158" y="4657"/>
                </a:lnTo>
                <a:lnTo>
                  <a:pt x="1009142" y="0"/>
                </a:lnTo>
                <a:close/>
              </a:path>
            </a:pathLst>
          </a:custGeom>
          <a:solidFill>
            <a:srgbClr val="5FCA49"/>
          </a:solidFill>
        </p:spPr>
        <p:txBody>
          <a:bodyPr wrap="square" lIns="0" tIns="0" rIns="0" bIns="0" rtlCol="0"/>
          <a:lstStyle/>
          <a:p/>
        </p:txBody>
      </p:sp>
      <p:sp>
        <p:nvSpPr>
          <p:cNvPr id="26" name="object 26"/>
          <p:cNvSpPr txBox="1"/>
          <p:nvPr/>
        </p:nvSpPr>
        <p:spPr>
          <a:xfrm>
            <a:off x="10978642" y="4694301"/>
            <a:ext cx="27876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互金</a:t>
            </a:r>
            <a:endParaRPr sz="1000">
              <a:latin typeface="微软雅黑"/>
              <a:cs typeface="微软雅黑"/>
            </a:endParaRPr>
          </a:p>
        </p:txBody>
      </p:sp>
      <p:sp>
        <p:nvSpPr>
          <p:cNvPr id="27" name="object 27"/>
          <p:cNvSpPr/>
          <p:nvPr/>
        </p:nvSpPr>
        <p:spPr>
          <a:xfrm>
            <a:off x="9044940" y="3218688"/>
            <a:ext cx="1066800" cy="360045"/>
          </a:xfrm>
          <a:custGeom>
            <a:avLst/>
            <a:gdLst/>
            <a:ahLst/>
            <a:cxnLst/>
            <a:rect l="l" t="t" r="r" b="b"/>
            <a:pathLst>
              <a:path w="1066800" h="360045">
                <a:moveTo>
                  <a:pt x="1006855"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3"/>
                </a:lnTo>
                <a:lnTo>
                  <a:pt x="1006855" y="359663"/>
                </a:lnTo>
                <a:lnTo>
                  <a:pt x="1030206" y="354959"/>
                </a:lnTo>
                <a:lnTo>
                  <a:pt x="1049258" y="342122"/>
                </a:lnTo>
                <a:lnTo>
                  <a:pt x="1062095" y="323070"/>
                </a:lnTo>
                <a:lnTo>
                  <a:pt x="1066800" y="299720"/>
                </a:lnTo>
                <a:lnTo>
                  <a:pt x="1066800" y="59944"/>
                </a:lnTo>
                <a:lnTo>
                  <a:pt x="1062095" y="36593"/>
                </a:lnTo>
                <a:lnTo>
                  <a:pt x="1049258" y="17541"/>
                </a:lnTo>
                <a:lnTo>
                  <a:pt x="1030206" y="4704"/>
                </a:lnTo>
                <a:lnTo>
                  <a:pt x="1006855" y="0"/>
                </a:lnTo>
                <a:close/>
              </a:path>
            </a:pathLst>
          </a:custGeom>
          <a:solidFill>
            <a:srgbClr val="F78B21"/>
          </a:solidFill>
        </p:spPr>
        <p:txBody>
          <a:bodyPr wrap="square" lIns="0" tIns="0" rIns="0" bIns="0" rtlCol="0"/>
          <a:lstStyle/>
          <a:p/>
        </p:txBody>
      </p:sp>
      <p:sp>
        <p:nvSpPr>
          <p:cNvPr id="28" name="object 28"/>
          <p:cNvSpPr txBox="1"/>
          <p:nvPr/>
        </p:nvSpPr>
        <p:spPr>
          <a:xfrm>
            <a:off x="9312909" y="3317875"/>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营销获客</a:t>
            </a:r>
            <a:endParaRPr sz="1000">
              <a:latin typeface="微软雅黑"/>
              <a:cs typeface="微软雅黑"/>
            </a:endParaRPr>
          </a:p>
        </p:txBody>
      </p:sp>
      <p:sp>
        <p:nvSpPr>
          <p:cNvPr id="29" name="object 29"/>
          <p:cNvSpPr/>
          <p:nvPr/>
        </p:nvSpPr>
        <p:spPr>
          <a:xfrm>
            <a:off x="9044940" y="4137659"/>
            <a:ext cx="1066800" cy="360045"/>
          </a:xfrm>
          <a:custGeom>
            <a:avLst/>
            <a:gdLst/>
            <a:ahLst/>
            <a:cxnLst/>
            <a:rect l="l" t="t" r="r" b="b"/>
            <a:pathLst>
              <a:path w="1066800" h="360045">
                <a:moveTo>
                  <a:pt x="1006855" y="0"/>
                </a:moveTo>
                <a:lnTo>
                  <a:pt x="59943" y="0"/>
                </a:lnTo>
                <a:lnTo>
                  <a:pt x="36593" y="4704"/>
                </a:lnTo>
                <a:lnTo>
                  <a:pt x="17541" y="17541"/>
                </a:lnTo>
                <a:lnTo>
                  <a:pt x="4704" y="36593"/>
                </a:lnTo>
                <a:lnTo>
                  <a:pt x="0" y="59943"/>
                </a:lnTo>
                <a:lnTo>
                  <a:pt x="0" y="299719"/>
                </a:lnTo>
                <a:lnTo>
                  <a:pt x="4704" y="323070"/>
                </a:lnTo>
                <a:lnTo>
                  <a:pt x="17541" y="342122"/>
                </a:lnTo>
                <a:lnTo>
                  <a:pt x="36593" y="354959"/>
                </a:lnTo>
                <a:lnTo>
                  <a:pt x="59943" y="359663"/>
                </a:lnTo>
                <a:lnTo>
                  <a:pt x="1006855" y="359663"/>
                </a:lnTo>
                <a:lnTo>
                  <a:pt x="1030206" y="354959"/>
                </a:lnTo>
                <a:lnTo>
                  <a:pt x="1049258" y="342122"/>
                </a:lnTo>
                <a:lnTo>
                  <a:pt x="1062095" y="323070"/>
                </a:lnTo>
                <a:lnTo>
                  <a:pt x="1066800" y="299719"/>
                </a:lnTo>
                <a:lnTo>
                  <a:pt x="1066800" y="59943"/>
                </a:lnTo>
                <a:lnTo>
                  <a:pt x="1062095" y="36593"/>
                </a:lnTo>
                <a:lnTo>
                  <a:pt x="1049258" y="17541"/>
                </a:lnTo>
                <a:lnTo>
                  <a:pt x="1030206" y="4704"/>
                </a:lnTo>
                <a:lnTo>
                  <a:pt x="1006855" y="0"/>
                </a:lnTo>
                <a:close/>
              </a:path>
            </a:pathLst>
          </a:custGeom>
          <a:solidFill>
            <a:srgbClr val="F78B21"/>
          </a:solidFill>
        </p:spPr>
        <p:txBody>
          <a:bodyPr wrap="square" lIns="0" tIns="0" rIns="0" bIns="0" rtlCol="0"/>
          <a:lstStyle/>
          <a:p/>
        </p:txBody>
      </p:sp>
      <p:sp>
        <p:nvSpPr>
          <p:cNvPr id="30" name="object 30"/>
          <p:cNvSpPr txBox="1"/>
          <p:nvPr/>
        </p:nvSpPr>
        <p:spPr>
          <a:xfrm>
            <a:off x="9376918" y="4237101"/>
            <a:ext cx="40513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反欺诈</a:t>
            </a:r>
            <a:endParaRPr sz="1000">
              <a:latin typeface="微软雅黑"/>
              <a:cs typeface="微软雅黑"/>
            </a:endParaRPr>
          </a:p>
        </p:txBody>
      </p:sp>
      <p:sp>
        <p:nvSpPr>
          <p:cNvPr id="31" name="object 31"/>
          <p:cNvSpPr/>
          <p:nvPr/>
        </p:nvSpPr>
        <p:spPr>
          <a:xfrm>
            <a:off x="9044940" y="4597908"/>
            <a:ext cx="1066800" cy="358140"/>
          </a:xfrm>
          <a:custGeom>
            <a:avLst/>
            <a:gdLst/>
            <a:ahLst/>
            <a:cxnLst/>
            <a:rect l="l" t="t" r="r" b="b"/>
            <a:pathLst>
              <a:path w="1066800" h="358139">
                <a:moveTo>
                  <a:pt x="1007109" y="0"/>
                </a:moveTo>
                <a:lnTo>
                  <a:pt x="59689" y="0"/>
                </a:lnTo>
                <a:lnTo>
                  <a:pt x="36433" y="4683"/>
                </a:lnTo>
                <a:lnTo>
                  <a:pt x="17462" y="17462"/>
                </a:lnTo>
                <a:lnTo>
                  <a:pt x="4683" y="36433"/>
                </a:lnTo>
                <a:lnTo>
                  <a:pt x="0" y="59690"/>
                </a:lnTo>
                <a:lnTo>
                  <a:pt x="0" y="298450"/>
                </a:lnTo>
                <a:lnTo>
                  <a:pt x="4683" y="321706"/>
                </a:lnTo>
                <a:lnTo>
                  <a:pt x="17462" y="340677"/>
                </a:lnTo>
                <a:lnTo>
                  <a:pt x="36433" y="353456"/>
                </a:lnTo>
                <a:lnTo>
                  <a:pt x="59689" y="358140"/>
                </a:lnTo>
                <a:lnTo>
                  <a:pt x="1007109" y="358140"/>
                </a:lnTo>
                <a:lnTo>
                  <a:pt x="1030366" y="353456"/>
                </a:lnTo>
                <a:lnTo>
                  <a:pt x="1049337" y="340677"/>
                </a:lnTo>
                <a:lnTo>
                  <a:pt x="1062116" y="321706"/>
                </a:lnTo>
                <a:lnTo>
                  <a:pt x="1066800" y="298450"/>
                </a:lnTo>
                <a:lnTo>
                  <a:pt x="1066800" y="59690"/>
                </a:lnTo>
                <a:lnTo>
                  <a:pt x="1062116" y="36433"/>
                </a:lnTo>
                <a:lnTo>
                  <a:pt x="1049337" y="17462"/>
                </a:lnTo>
                <a:lnTo>
                  <a:pt x="1030366" y="4683"/>
                </a:lnTo>
                <a:lnTo>
                  <a:pt x="1007109" y="0"/>
                </a:lnTo>
                <a:close/>
              </a:path>
            </a:pathLst>
          </a:custGeom>
          <a:solidFill>
            <a:srgbClr val="F78B21"/>
          </a:solidFill>
        </p:spPr>
        <p:txBody>
          <a:bodyPr wrap="square" lIns="0" tIns="0" rIns="0" bIns="0" rtlCol="0"/>
          <a:lstStyle/>
          <a:p/>
        </p:txBody>
      </p:sp>
      <p:sp>
        <p:nvSpPr>
          <p:cNvPr id="32" name="object 32"/>
          <p:cNvSpPr txBox="1"/>
          <p:nvPr/>
        </p:nvSpPr>
        <p:spPr>
          <a:xfrm>
            <a:off x="9312909" y="4696714"/>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信用评价</a:t>
            </a:r>
            <a:endParaRPr sz="1000">
              <a:latin typeface="微软雅黑"/>
              <a:cs typeface="微软雅黑"/>
            </a:endParaRPr>
          </a:p>
        </p:txBody>
      </p:sp>
      <p:sp>
        <p:nvSpPr>
          <p:cNvPr id="33" name="object 33"/>
          <p:cNvSpPr/>
          <p:nvPr/>
        </p:nvSpPr>
        <p:spPr>
          <a:xfrm>
            <a:off x="9044940" y="5516879"/>
            <a:ext cx="1066800" cy="358140"/>
          </a:xfrm>
          <a:custGeom>
            <a:avLst/>
            <a:gdLst/>
            <a:ahLst/>
            <a:cxnLst/>
            <a:rect l="l" t="t" r="r" b="b"/>
            <a:pathLst>
              <a:path w="1066800" h="358139">
                <a:moveTo>
                  <a:pt x="1007109" y="0"/>
                </a:moveTo>
                <a:lnTo>
                  <a:pt x="59689" y="0"/>
                </a:lnTo>
                <a:lnTo>
                  <a:pt x="36433" y="4683"/>
                </a:lnTo>
                <a:lnTo>
                  <a:pt x="17462" y="17462"/>
                </a:lnTo>
                <a:lnTo>
                  <a:pt x="4683" y="36433"/>
                </a:lnTo>
                <a:lnTo>
                  <a:pt x="0" y="59690"/>
                </a:lnTo>
                <a:lnTo>
                  <a:pt x="0" y="298450"/>
                </a:lnTo>
                <a:lnTo>
                  <a:pt x="4683" y="321685"/>
                </a:lnTo>
                <a:lnTo>
                  <a:pt x="17462" y="340658"/>
                </a:lnTo>
                <a:lnTo>
                  <a:pt x="36433" y="353449"/>
                </a:lnTo>
                <a:lnTo>
                  <a:pt x="59689" y="358140"/>
                </a:lnTo>
                <a:lnTo>
                  <a:pt x="1007109" y="358140"/>
                </a:lnTo>
                <a:lnTo>
                  <a:pt x="1030366" y="353449"/>
                </a:lnTo>
                <a:lnTo>
                  <a:pt x="1049337" y="340658"/>
                </a:lnTo>
                <a:lnTo>
                  <a:pt x="1062116" y="321685"/>
                </a:lnTo>
                <a:lnTo>
                  <a:pt x="1066800" y="298450"/>
                </a:lnTo>
                <a:lnTo>
                  <a:pt x="1066800" y="59690"/>
                </a:lnTo>
                <a:lnTo>
                  <a:pt x="1062116" y="36433"/>
                </a:lnTo>
                <a:lnTo>
                  <a:pt x="1049337" y="17462"/>
                </a:lnTo>
                <a:lnTo>
                  <a:pt x="1030366" y="4683"/>
                </a:lnTo>
                <a:lnTo>
                  <a:pt x="1007109" y="0"/>
                </a:lnTo>
                <a:close/>
              </a:path>
            </a:pathLst>
          </a:custGeom>
          <a:solidFill>
            <a:srgbClr val="F78B21"/>
          </a:solidFill>
        </p:spPr>
        <p:txBody>
          <a:bodyPr wrap="square" lIns="0" tIns="0" rIns="0" bIns="0" rtlCol="0"/>
          <a:lstStyle/>
          <a:p/>
        </p:txBody>
      </p:sp>
      <p:sp>
        <p:nvSpPr>
          <p:cNvPr id="34" name="object 34"/>
          <p:cNvSpPr txBox="1"/>
          <p:nvPr/>
        </p:nvSpPr>
        <p:spPr>
          <a:xfrm>
            <a:off x="9312909" y="5616041"/>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风险处置</a:t>
            </a:r>
            <a:endParaRPr sz="1000">
              <a:latin typeface="微软雅黑"/>
              <a:cs typeface="微软雅黑"/>
            </a:endParaRPr>
          </a:p>
        </p:txBody>
      </p:sp>
      <p:sp>
        <p:nvSpPr>
          <p:cNvPr id="35" name="object 35"/>
          <p:cNvSpPr/>
          <p:nvPr/>
        </p:nvSpPr>
        <p:spPr>
          <a:xfrm>
            <a:off x="9044940" y="3678935"/>
            <a:ext cx="1066800" cy="358140"/>
          </a:xfrm>
          <a:custGeom>
            <a:avLst/>
            <a:gdLst/>
            <a:ahLst/>
            <a:cxnLst/>
            <a:rect l="l" t="t" r="r" b="b"/>
            <a:pathLst>
              <a:path w="1066800" h="358139">
                <a:moveTo>
                  <a:pt x="1007109" y="0"/>
                </a:moveTo>
                <a:lnTo>
                  <a:pt x="59689" y="0"/>
                </a:lnTo>
                <a:lnTo>
                  <a:pt x="36433" y="4683"/>
                </a:lnTo>
                <a:lnTo>
                  <a:pt x="17462" y="17462"/>
                </a:lnTo>
                <a:lnTo>
                  <a:pt x="4683" y="36433"/>
                </a:lnTo>
                <a:lnTo>
                  <a:pt x="0" y="59689"/>
                </a:lnTo>
                <a:lnTo>
                  <a:pt x="0" y="298450"/>
                </a:lnTo>
                <a:lnTo>
                  <a:pt x="4683" y="321706"/>
                </a:lnTo>
                <a:lnTo>
                  <a:pt x="17462" y="340677"/>
                </a:lnTo>
                <a:lnTo>
                  <a:pt x="36433" y="353456"/>
                </a:lnTo>
                <a:lnTo>
                  <a:pt x="59689" y="358139"/>
                </a:lnTo>
                <a:lnTo>
                  <a:pt x="1007109" y="358139"/>
                </a:lnTo>
                <a:lnTo>
                  <a:pt x="1030366" y="353456"/>
                </a:lnTo>
                <a:lnTo>
                  <a:pt x="1049337" y="340677"/>
                </a:lnTo>
                <a:lnTo>
                  <a:pt x="1062116" y="321706"/>
                </a:lnTo>
                <a:lnTo>
                  <a:pt x="1066800" y="298450"/>
                </a:lnTo>
                <a:lnTo>
                  <a:pt x="1066800" y="59689"/>
                </a:lnTo>
                <a:lnTo>
                  <a:pt x="1062116" y="36433"/>
                </a:lnTo>
                <a:lnTo>
                  <a:pt x="1049337" y="17462"/>
                </a:lnTo>
                <a:lnTo>
                  <a:pt x="1030366" y="4683"/>
                </a:lnTo>
                <a:lnTo>
                  <a:pt x="1007109" y="0"/>
                </a:lnTo>
                <a:close/>
              </a:path>
            </a:pathLst>
          </a:custGeom>
          <a:solidFill>
            <a:srgbClr val="F78B21"/>
          </a:solidFill>
        </p:spPr>
        <p:txBody>
          <a:bodyPr wrap="square" lIns="0" tIns="0" rIns="0" bIns="0" rtlCol="0"/>
          <a:lstStyle/>
          <a:p/>
        </p:txBody>
      </p:sp>
      <p:sp>
        <p:nvSpPr>
          <p:cNvPr id="36" name="object 36"/>
          <p:cNvSpPr txBox="1"/>
          <p:nvPr/>
        </p:nvSpPr>
        <p:spPr>
          <a:xfrm>
            <a:off x="9312909" y="3777488"/>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金融风控</a:t>
            </a:r>
            <a:endParaRPr sz="1000">
              <a:latin typeface="微软雅黑"/>
              <a:cs typeface="微软雅黑"/>
            </a:endParaRPr>
          </a:p>
        </p:txBody>
      </p:sp>
      <p:sp>
        <p:nvSpPr>
          <p:cNvPr id="37" name="object 37"/>
          <p:cNvSpPr/>
          <p:nvPr/>
        </p:nvSpPr>
        <p:spPr>
          <a:xfrm>
            <a:off x="8950452" y="3110483"/>
            <a:ext cx="1260475" cy="2882265"/>
          </a:xfrm>
          <a:custGeom>
            <a:avLst/>
            <a:gdLst/>
            <a:ahLst/>
            <a:cxnLst/>
            <a:rect l="l" t="t" r="r" b="b"/>
            <a:pathLst>
              <a:path w="1260475" h="2882265">
                <a:moveTo>
                  <a:pt x="0" y="210057"/>
                </a:moveTo>
                <a:lnTo>
                  <a:pt x="5550" y="161912"/>
                </a:lnTo>
                <a:lnTo>
                  <a:pt x="21361" y="117706"/>
                </a:lnTo>
                <a:lnTo>
                  <a:pt x="46166" y="78702"/>
                </a:lnTo>
                <a:lnTo>
                  <a:pt x="78702" y="46166"/>
                </a:lnTo>
                <a:lnTo>
                  <a:pt x="117706" y="21361"/>
                </a:lnTo>
                <a:lnTo>
                  <a:pt x="161912" y="5550"/>
                </a:lnTo>
                <a:lnTo>
                  <a:pt x="210057" y="0"/>
                </a:lnTo>
                <a:lnTo>
                  <a:pt x="1050290" y="0"/>
                </a:lnTo>
                <a:lnTo>
                  <a:pt x="1098435" y="5550"/>
                </a:lnTo>
                <a:lnTo>
                  <a:pt x="1142641" y="21361"/>
                </a:lnTo>
                <a:lnTo>
                  <a:pt x="1181645" y="46166"/>
                </a:lnTo>
                <a:lnTo>
                  <a:pt x="1214181" y="78702"/>
                </a:lnTo>
                <a:lnTo>
                  <a:pt x="1238986" y="117706"/>
                </a:lnTo>
                <a:lnTo>
                  <a:pt x="1254797" y="161912"/>
                </a:lnTo>
                <a:lnTo>
                  <a:pt x="1260348" y="210057"/>
                </a:lnTo>
                <a:lnTo>
                  <a:pt x="1260348" y="2671826"/>
                </a:lnTo>
                <a:lnTo>
                  <a:pt x="1254797" y="2719991"/>
                </a:lnTo>
                <a:lnTo>
                  <a:pt x="1238986" y="2764205"/>
                </a:lnTo>
                <a:lnTo>
                  <a:pt x="1214181" y="2803207"/>
                </a:lnTo>
                <a:lnTo>
                  <a:pt x="1181645" y="2835737"/>
                </a:lnTo>
                <a:lnTo>
                  <a:pt x="1142641" y="2860533"/>
                </a:lnTo>
                <a:lnTo>
                  <a:pt x="1098435" y="2876336"/>
                </a:lnTo>
                <a:lnTo>
                  <a:pt x="1050290" y="2881884"/>
                </a:lnTo>
                <a:lnTo>
                  <a:pt x="210057" y="2881884"/>
                </a:lnTo>
                <a:lnTo>
                  <a:pt x="161912" y="2876336"/>
                </a:lnTo>
                <a:lnTo>
                  <a:pt x="117706" y="2860533"/>
                </a:lnTo>
                <a:lnTo>
                  <a:pt x="78702" y="2835737"/>
                </a:lnTo>
                <a:lnTo>
                  <a:pt x="46166" y="2803207"/>
                </a:lnTo>
                <a:lnTo>
                  <a:pt x="21361" y="2764205"/>
                </a:lnTo>
                <a:lnTo>
                  <a:pt x="5550" y="2719991"/>
                </a:lnTo>
                <a:lnTo>
                  <a:pt x="0" y="2671826"/>
                </a:lnTo>
                <a:lnTo>
                  <a:pt x="0" y="210057"/>
                </a:lnTo>
                <a:close/>
              </a:path>
            </a:pathLst>
          </a:custGeom>
          <a:ln w="12191">
            <a:solidFill>
              <a:srgbClr val="F78B21"/>
            </a:solidFill>
            <a:prstDash val="dash"/>
          </a:ln>
        </p:spPr>
        <p:txBody>
          <a:bodyPr wrap="square" lIns="0" tIns="0" rIns="0" bIns="0" rtlCol="0"/>
          <a:lstStyle/>
          <a:p/>
        </p:txBody>
      </p:sp>
      <p:sp>
        <p:nvSpPr>
          <p:cNvPr id="38" name="object 38"/>
          <p:cNvSpPr/>
          <p:nvPr/>
        </p:nvSpPr>
        <p:spPr>
          <a:xfrm>
            <a:off x="9044940" y="5056632"/>
            <a:ext cx="1066800" cy="360045"/>
          </a:xfrm>
          <a:custGeom>
            <a:avLst/>
            <a:gdLst/>
            <a:ahLst/>
            <a:cxnLst/>
            <a:rect l="l" t="t" r="r" b="b"/>
            <a:pathLst>
              <a:path w="1066800" h="360045">
                <a:moveTo>
                  <a:pt x="1006855"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1006855" y="359664"/>
                </a:lnTo>
                <a:lnTo>
                  <a:pt x="1030206" y="354959"/>
                </a:lnTo>
                <a:lnTo>
                  <a:pt x="1049258" y="342122"/>
                </a:lnTo>
                <a:lnTo>
                  <a:pt x="1062095" y="323070"/>
                </a:lnTo>
                <a:lnTo>
                  <a:pt x="1066800" y="299720"/>
                </a:lnTo>
                <a:lnTo>
                  <a:pt x="1066800" y="59944"/>
                </a:lnTo>
                <a:lnTo>
                  <a:pt x="1062095" y="36593"/>
                </a:lnTo>
                <a:lnTo>
                  <a:pt x="1049258" y="17541"/>
                </a:lnTo>
                <a:lnTo>
                  <a:pt x="1030206" y="4704"/>
                </a:lnTo>
                <a:lnTo>
                  <a:pt x="1006855" y="0"/>
                </a:lnTo>
                <a:close/>
              </a:path>
            </a:pathLst>
          </a:custGeom>
          <a:solidFill>
            <a:srgbClr val="F78B21"/>
          </a:solidFill>
        </p:spPr>
        <p:txBody>
          <a:bodyPr wrap="square" lIns="0" tIns="0" rIns="0" bIns="0" rtlCol="0"/>
          <a:lstStyle/>
          <a:p/>
        </p:txBody>
      </p:sp>
      <p:sp>
        <p:nvSpPr>
          <p:cNvPr id="39" name="object 39"/>
          <p:cNvSpPr txBox="1"/>
          <p:nvPr/>
        </p:nvSpPr>
        <p:spPr>
          <a:xfrm>
            <a:off x="9312909" y="5156453"/>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风险预警</a:t>
            </a:r>
            <a:endParaRPr sz="1000">
              <a:latin typeface="微软雅黑"/>
              <a:cs typeface="微软雅黑"/>
            </a:endParaRPr>
          </a:p>
        </p:txBody>
      </p:sp>
      <p:sp>
        <p:nvSpPr>
          <p:cNvPr id="40" name="object 40"/>
          <p:cNvSpPr txBox="1"/>
          <p:nvPr/>
        </p:nvSpPr>
        <p:spPr>
          <a:xfrm>
            <a:off x="5084445" y="5270627"/>
            <a:ext cx="178435" cy="744855"/>
          </a:xfrm>
          <a:prstGeom prst="rect">
            <a:avLst/>
          </a:prstGeom>
        </p:spPr>
        <p:txBody>
          <a:bodyPr wrap="square" lIns="0" tIns="0" rIns="0" bIns="0" rtlCol="0" vert="horz">
            <a:spAutoFit/>
          </a:bodyPr>
          <a:lstStyle/>
          <a:p>
            <a:pPr algn="just" marL="12700" marR="5080">
              <a:lnSpc>
                <a:spcPct val="100000"/>
              </a:lnSpc>
            </a:pPr>
            <a:r>
              <a:rPr dirty="0" sz="1200">
                <a:solidFill>
                  <a:srgbClr val="4F5560"/>
                </a:solidFill>
                <a:latin typeface="微软雅黑"/>
                <a:cs typeface="微软雅黑"/>
              </a:rPr>
              <a:t>知  识  </a:t>
            </a:r>
            <a:r>
              <a:rPr dirty="0" sz="1200">
                <a:solidFill>
                  <a:srgbClr val="4F5560"/>
                </a:solidFill>
                <a:latin typeface="微软雅黑"/>
                <a:cs typeface="微软雅黑"/>
              </a:rPr>
              <a:t>建 </a:t>
            </a:r>
            <a:r>
              <a:rPr dirty="0" sz="1200">
                <a:solidFill>
                  <a:srgbClr val="4F5560"/>
                </a:solidFill>
                <a:latin typeface="微软雅黑"/>
                <a:cs typeface="微软雅黑"/>
              </a:rPr>
              <a:t> </a:t>
            </a:r>
            <a:r>
              <a:rPr dirty="0" sz="1200">
                <a:solidFill>
                  <a:srgbClr val="4F5560"/>
                </a:solidFill>
                <a:latin typeface="微软雅黑"/>
                <a:cs typeface="微软雅黑"/>
              </a:rPr>
              <a:t>模</a:t>
            </a:r>
            <a:endParaRPr sz="1200">
              <a:latin typeface="微软雅黑"/>
              <a:cs typeface="微软雅黑"/>
            </a:endParaRPr>
          </a:p>
        </p:txBody>
      </p:sp>
      <p:sp>
        <p:nvSpPr>
          <p:cNvPr id="41" name="object 41"/>
          <p:cNvSpPr/>
          <p:nvPr/>
        </p:nvSpPr>
        <p:spPr>
          <a:xfrm>
            <a:off x="5335523" y="5227320"/>
            <a:ext cx="3329940" cy="829310"/>
          </a:xfrm>
          <a:custGeom>
            <a:avLst/>
            <a:gdLst/>
            <a:ahLst/>
            <a:cxnLst/>
            <a:rect l="l" t="t" r="r" b="b"/>
            <a:pathLst>
              <a:path w="3329940" h="829310">
                <a:moveTo>
                  <a:pt x="0" y="54990"/>
                </a:moveTo>
                <a:lnTo>
                  <a:pt x="4323" y="33593"/>
                </a:lnTo>
                <a:lnTo>
                  <a:pt x="16113" y="16113"/>
                </a:lnTo>
                <a:lnTo>
                  <a:pt x="33593" y="4323"/>
                </a:lnTo>
                <a:lnTo>
                  <a:pt x="54990" y="0"/>
                </a:lnTo>
                <a:lnTo>
                  <a:pt x="3274949" y="0"/>
                </a:lnTo>
                <a:lnTo>
                  <a:pt x="3296346" y="4323"/>
                </a:lnTo>
                <a:lnTo>
                  <a:pt x="3313826" y="16113"/>
                </a:lnTo>
                <a:lnTo>
                  <a:pt x="3325616" y="33593"/>
                </a:lnTo>
                <a:lnTo>
                  <a:pt x="3329940" y="54990"/>
                </a:lnTo>
                <a:lnTo>
                  <a:pt x="3329940" y="774103"/>
                </a:lnTo>
                <a:lnTo>
                  <a:pt x="3325616" y="795494"/>
                </a:lnTo>
                <a:lnTo>
                  <a:pt x="3313826" y="812961"/>
                </a:lnTo>
                <a:lnTo>
                  <a:pt x="3296346" y="824737"/>
                </a:lnTo>
                <a:lnTo>
                  <a:pt x="3274949" y="829055"/>
                </a:lnTo>
                <a:lnTo>
                  <a:pt x="54990" y="829055"/>
                </a:lnTo>
                <a:lnTo>
                  <a:pt x="33593" y="824737"/>
                </a:lnTo>
                <a:lnTo>
                  <a:pt x="16113" y="812961"/>
                </a:lnTo>
                <a:lnTo>
                  <a:pt x="4323" y="795494"/>
                </a:lnTo>
                <a:lnTo>
                  <a:pt x="0" y="774103"/>
                </a:lnTo>
                <a:lnTo>
                  <a:pt x="0" y="54990"/>
                </a:lnTo>
                <a:close/>
              </a:path>
            </a:pathLst>
          </a:custGeom>
          <a:ln w="12192">
            <a:solidFill>
              <a:srgbClr val="9FD1E9"/>
            </a:solidFill>
          </a:ln>
        </p:spPr>
        <p:txBody>
          <a:bodyPr wrap="square" lIns="0" tIns="0" rIns="0" bIns="0" rtlCol="0"/>
          <a:lstStyle/>
          <a:p/>
        </p:txBody>
      </p:sp>
      <p:sp>
        <p:nvSpPr>
          <p:cNvPr id="42" name="object 42"/>
          <p:cNvSpPr/>
          <p:nvPr/>
        </p:nvSpPr>
        <p:spPr>
          <a:xfrm>
            <a:off x="5445252" y="5318759"/>
            <a:ext cx="899160" cy="288290"/>
          </a:xfrm>
          <a:custGeom>
            <a:avLst/>
            <a:gdLst/>
            <a:ahLst/>
            <a:cxnLst/>
            <a:rect l="l" t="t" r="r" b="b"/>
            <a:pathLst>
              <a:path w="899160" h="288289">
                <a:moveTo>
                  <a:pt x="851153" y="0"/>
                </a:moveTo>
                <a:lnTo>
                  <a:pt x="48006" y="0"/>
                </a:lnTo>
                <a:lnTo>
                  <a:pt x="29307" y="3768"/>
                </a:lnTo>
                <a:lnTo>
                  <a:pt x="14049" y="14049"/>
                </a:lnTo>
                <a:lnTo>
                  <a:pt x="3768" y="29307"/>
                </a:lnTo>
                <a:lnTo>
                  <a:pt x="0" y="48005"/>
                </a:lnTo>
                <a:lnTo>
                  <a:pt x="0" y="240029"/>
                </a:lnTo>
                <a:lnTo>
                  <a:pt x="3768" y="258728"/>
                </a:lnTo>
                <a:lnTo>
                  <a:pt x="14049" y="273986"/>
                </a:lnTo>
                <a:lnTo>
                  <a:pt x="29307" y="284267"/>
                </a:lnTo>
                <a:lnTo>
                  <a:pt x="48006" y="288035"/>
                </a:lnTo>
                <a:lnTo>
                  <a:pt x="851153" y="288035"/>
                </a:lnTo>
                <a:lnTo>
                  <a:pt x="869852" y="284267"/>
                </a:lnTo>
                <a:lnTo>
                  <a:pt x="885110" y="273986"/>
                </a:lnTo>
                <a:lnTo>
                  <a:pt x="895391" y="258728"/>
                </a:lnTo>
                <a:lnTo>
                  <a:pt x="899160" y="240029"/>
                </a:lnTo>
                <a:lnTo>
                  <a:pt x="899160" y="48005"/>
                </a:lnTo>
                <a:lnTo>
                  <a:pt x="895391" y="29307"/>
                </a:lnTo>
                <a:lnTo>
                  <a:pt x="885110" y="14049"/>
                </a:lnTo>
                <a:lnTo>
                  <a:pt x="869852" y="3768"/>
                </a:lnTo>
                <a:lnTo>
                  <a:pt x="851153" y="0"/>
                </a:lnTo>
                <a:close/>
              </a:path>
            </a:pathLst>
          </a:custGeom>
          <a:solidFill>
            <a:srgbClr val="9FD1E9"/>
          </a:solidFill>
        </p:spPr>
        <p:txBody>
          <a:bodyPr wrap="square" lIns="0" tIns="0" rIns="0" bIns="0" rtlCol="0"/>
          <a:lstStyle/>
          <a:p/>
        </p:txBody>
      </p:sp>
      <p:sp>
        <p:nvSpPr>
          <p:cNvPr id="43" name="object 43"/>
          <p:cNvSpPr txBox="1"/>
          <p:nvPr/>
        </p:nvSpPr>
        <p:spPr>
          <a:xfrm>
            <a:off x="5579109" y="5382259"/>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评分模型库</a:t>
            </a:r>
            <a:endParaRPr sz="1000">
              <a:latin typeface="微软雅黑"/>
              <a:cs typeface="微软雅黑"/>
            </a:endParaRPr>
          </a:p>
        </p:txBody>
      </p:sp>
      <p:sp>
        <p:nvSpPr>
          <p:cNvPr id="44" name="object 44"/>
          <p:cNvSpPr/>
          <p:nvPr/>
        </p:nvSpPr>
        <p:spPr>
          <a:xfrm>
            <a:off x="7685531" y="5318759"/>
            <a:ext cx="901065" cy="288290"/>
          </a:xfrm>
          <a:custGeom>
            <a:avLst/>
            <a:gdLst/>
            <a:ahLst/>
            <a:cxnLst/>
            <a:rect l="l" t="t" r="r" b="b"/>
            <a:pathLst>
              <a:path w="901065" h="288289">
                <a:moveTo>
                  <a:pt x="852677" y="0"/>
                </a:moveTo>
                <a:lnTo>
                  <a:pt x="48006" y="0"/>
                </a:lnTo>
                <a:lnTo>
                  <a:pt x="29307" y="3768"/>
                </a:lnTo>
                <a:lnTo>
                  <a:pt x="14049" y="14049"/>
                </a:lnTo>
                <a:lnTo>
                  <a:pt x="3768" y="29307"/>
                </a:lnTo>
                <a:lnTo>
                  <a:pt x="0" y="48005"/>
                </a:lnTo>
                <a:lnTo>
                  <a:pt x="0" y="240029"/>
                </a:lnTo>
                <a:lnTo>
                  <a:pt x="3768" y="258728"/>
                </a:lnTo>
                <a:lnTo>
                  <a:pt x="14049" y="273986"/>
                </a:lnTo>
                <a:lnTo>
                  <a:pt x="29307" y="284267"/>
                </a:lnTo>
                <a:lnTo>
                  <a:pt x="48006" y="288035"/>
                </a:lnTo>
                <a:lnTo>
                  <a:pt x="852677" y="288035"/>
                </a:lnTo>
                <a:lnTo>
                  <a:pt x="871376" y="284267"/>
                </a:lnTo>
                <a:lnTo>
                  <a:pt x="886634" y="273986"/>
                </a:lnTo>
                <a:lnTo>
                  <a:pt x="896915" y="258728"/>
                </a:lnTo>
                <a:lnTo>
                  <a:pt x="900684" y="240029"/>
                </a:lnTo>
                <a:lnTo>
                  <a:pt x="900684" y="48005"/>
                </a:lnTo>
                <a:lnTo>
                  <a:pt x="896915" y="29307"/>
                </a:lnTo>
                <a:lnTo>
                  <a:pt x="886634" y="14049"/>
                </a:lnTo>
                <a:lnTo>
                  <a:pt x="871376" y="3768"/>
                </a:lnTo>
                <a:lnTo>
                  <a:pt x="852677" y="0"/>
                </a:lnTo>
                <a:close/>
              </a:path>
            </a:pathLst>
          </a:custGeom>
          <a:solidFill>
            <a:srgbClr val="9FD1E9"/>
          </a:solidFill>
        </p:spPr>
        <p:txBody>
          <a:bodyPr wrap="square" lIns="0" tIns="0" rIns="0" bIns="0" rtlCol="0"/>
          <a:lstStyle/>
          <a:p/>
        </p:txBody>
      </p:sp>
      <p:sp>
        <p:nvSpPr>
          <p:cNvPr id="45" name="object 45"/>
          <p:cNvSpPr txBox="1"/>
          <p:nvPr/>
        </p:nvSpPr>
        <p:spPr>
          <a:xfrm>
            <a:off x="7820532" y="5382259"/>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营销模型库</a:t>
            </a:r>
            <a:endParaRPr sz="1000">
              <a:latin typeface="微软雅黑"/>
              <a:cs typeface="微软雅黑"/>
            </a:endParaRPr>
          </a:p>
        </p:txBody>
      </p:sp>
      <p:sp>
        <p:nvSpPr>
          <p:cNvPr id="46" name="object 46"/>
          <p:cNvSpPr/>
          <p:nvPr/>
        </p:nvSpPr>
        <p:spPr>
          <a:xfrm>
            <a:off x="5445252" y="5702808"/>
            <a:ext cx="899160" cy="289560"/>
          </a:xfrm>
          <a:custGeom>
            <a:avLst/>
            <a:gdLst/>
            <a:ahLst/>
            <a:cxnLst/>
            <a:rect l="l" t="t" r="r" b="b"/>
            <a:pathLst>
              <a:path w="899160" h="289560">
                <a:moveTo>
                  <a:pt x="850900" y="0"/>
                </a:moveTo>
                <a:lnTo>
                  <a:pt x="48260" y="0"/>
                </a:lnTo>
                <a:lnTo>
                  <a:pt x="29467" y="3791"/>
                </a:lnTo>
                <a:lnTo>
                  <a:pt x="14128" y="14133"/>
                </a:lnTo>
                <a:lnTo>
                  <a:pt x="3790" y="29473"/>
                </a:lnTo>
                <a:lnTo>
                  <a:pt x="0" y="48259"/>
                </a:lnTo>
                <a:lnTo>
                  <a:pt x="0" y="241299"/>
                </a:lnTo>
                <a:lnTo>
                  <a:pt x="3790" y="260086"/>
                </a:lnTo>
                <a:lnTo>
                  <a:pt x="14128" y="275426"/>
                </a:lnTo>
                <a:lnTo>
                  <a:pt x="29467" y="285768"/>
                </a:lnTo>
                <a:lnTo>
                  <a:pt x="48260" y="289559"/>
                </a:lnTo>
                <a:lnTo>
                  <a:pt x="850900" y="289559"/>
                </a:lnTo>
                <a:lnTo>
                  <a:pt x="869692" y="285768"/>
                </a:lnTo>
                <a:lnTo>
                  <a:pt x="885031" y="275426"/>
                </a:lnTo>
                <a:lnTo>
                  <a:pt x="895369" y="260086"/>
                </a:lnTo>
                <a:lnTo>
                  <a:pt x="899160" y="241299"/>
                </a:lnTo>
                <a:lnTo>
                  <a:pt x="899160" y="48259"/>
                </a:lnTo>
                <a:lnTo>
                  <a:pt x="895369" y="29473"/>
                </a:lnTo>
                <a:lnTo>
                  <a:pt x="885031" y="14133"/>
                </a:lnTo>
                <a:lnTo>
                  <a:pt x="869692" y="3791"/>
                </a:lnTo>
                <a:lnTo>
                  <a:pt x="850900" y="0"/>
                </a:lnTo>
                <a:close/>
              </a:path>
            </a:pathLst>
          </a:custGeom>
          <a:solidFill>
            <a:srgbClr val="9FD1E9"/>
          </a:solidFill>
        </p:spPr>
        <p:txBody>
          <a:bodyPr wrap="square" lIns="0" tIns="0" rIns="0" bIns="0" rtlCol="0"/>
          <a:lstStyle/>
          <a:p/>
        </p:txBody>
      </p:sp>
      <p:sp>
        <p:nvSpPr>
          <p:cNvPr id="47" name="object 47"/>
          <p:cNvSpPr txBox="1"/>
          <p:nvPr/>
        </p:nvSpPr>
        <p:spPr>
          <a:xfrm>
            <a:off x="5579109" y="5767832"/>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灰黑明单库</a:t>
            </a:r>
            <a:endParaRPr sz="1000">
              <a:latin typeface="微软雅黑"/>
              <a:cs typeface="微软雅黑"/>
            </a:endParaRPr>
          </a:p>
        </p:txBody>
      </p:sp>
      <p:sp>
        <p:nvSpPr>
          <p:cNvPr id="48" name="object 48"/>
          <p:cNvSpPr/>
          <p:nvPr/>
        </p:nvSpPr>
        <p:spPr>
          <a:xfrm>
            <a:off x="7685531" y="5702808"/>
            <a:ext cx="901065" cy="289560"/>
          </a:xfrm>
          <a:custGeom>
            <a:avLst/>
            <a:gdLst/>
            <a:ahLst/>
            <a:cxnLst/>
            <a:rect l="l" t="t" r="r" b="b"/>
            <a:pathLst>
              <a:path w="901065" h="289560">
                <a:moveTo>
                  <a:pt x="852424" y="0"/>
                </a:moveTo>
                <a:lnTo>
                  <a:pt x="48260" y="0"/>
                </a:lnTo>
                <a:lnTo>
                  <a:pt x="29467" y="3791"/>
                </a:lnTo>
                <a:lnTo>
                  <a:pt x="14128" y="14133"/>
                </a:lnTo>
                <a:lnTo>
                  <a:pt x="3790" y="29473"/>
                </a:lnTo>
                <a:lnTo>
                  <a:pt x="0" y="48259"/>
                </a:lnTo>
                <a:lnTo>
                  <a:pt x="0" y="241299"/>
                </a:lnTo>
                <a:lnTo>
                  <a:pt x="3790" y="260086"/>
                </a:lnTo>
                <a:lnTo>
                  <a:pt x="14128" y="275426"/>
                </a:lnTo>
                <a:lnTo>
                  <a:pt x="29467" y="285768"/>
                </a:lnTo>
                <a:lnTo>
                  <a:pt x="48260" y="289559"/>
                </a:lnTo>
                <a:lnTo>
                  <a:pt x="852424" y="289559"/>
                </a:lnTo>
                <a:lnTo>
                  <a:pt x="871216" y="285768"/>
                </a:lnTo>
                <a:lnTo>
                  <a:pt x="886555" y="275426"/>
                </a:lnTo>
                <a:lnTo>
                  <a:pt x="896893" y="260086"/>
                </a:lnTo>
                <a:lnTo>
                  <a:pt x="900684" y="241299"/>
                </a:lnTo>
                <a:lnTo>
                  <a:pt x="900684" y="48259"/>
                </a:lnTo>
                <a:lnTo>
                  <a:pt x="896893" y="29473"/>
                </a:lnTo>
                <a:lnTo>
                  <a:pt x="886555" y="14133"/>
                </a:lnTo>
                <a:lnTo>
                  <a:pt x="871216" y="3791"/>
                </a:lnTo>
                <a:lnTo>
                  <a:pt x="852424" y="0"/>
                </a:lnTo>
                <a:close/>
              </a:path>
            </a:pathLst>
          </a:custGeom>
          <a:solidFill>
            <a:srgbClr val="9FD1E9"/>
          </a:solidFill>
        </p:spPr>
        <p:txBody>
          <a:bodyPr wrap="square" lIns="0" tIns="0" rIns="0" bIns="0" rtlCol="0"/>
          <a:lstStyle/>
          <a:p/>
        </p:txBody>
      </p:sp>
      <p:sp>
        <p:nvSpPr>
          <p:cNvPr id="49" name="object 49"/>
          <p:cNvSpPr txBox="1"/>
          <p:nvPr/>
        </p:nvSpPr>
        <p:spPr>
          <a:xfrm>
            <a:off x="7820532" y="5767832"/>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标签库</a:t>
            </a:r>
            <a:r>
              <a:rPr dirty="0" sz="1000" spc="-5">
                <a:solidFill>
                  <a:srgbClr val="F9F9F9"/>
                </a:solidFill>
                <a:latin typeface="Arial"/>
                <a:cs typeface="Arial"/>
              </a:rPr>
              <a:t>……</a:t>
            </a:r>
            <a:endParaRPr sz="1000">
              <a:latin typeface="Arial"/>
              <a:cs typeface="Arial"/>
            </a:endParaRPr>
          </a:p>
        </p:txBody>
      </p:sp>
      <p:sp>
        <p:nvSpPr>
          <p:cNvPr id="50" name="object 50"/>
          <p:cNvSpPr/>
          <p:nvPr/>
        </p:nvSpPr>
        <p:spPr>
          <a:xfrm>
            <a:off x="6563868" y="5318759"/>
            <a:ext cx="899160" cy="288290"/>
          </a:xfrm>
          <a:custGeom>
            <a:avLst/>
            <a:gdLst/>
            <a:ahLst/>
            <a:cxnLst/>
            <a:rect l="l" t="t" r="r" b="b"/>
            <a:pathLst>
              <a:path w="899159" h="288289">
                <a:moveTo>
                  <a:pt x="851153" y="0"/>
                </a:moveTo>
                <a:lnTo>
                  <a:pt x="48005" y="0"/>
                </a:lnTo>
                <a:lnTo>
                  <a:pt x="29307" y="3768"/>
                </a:lnTo>
                <a:lnTo>
                  <a:pt x="14049" y="14049"/>
                </a:lnTo>
                <a:lnTo>
                  <a:pt x="3768" y="29307"/>
                </a:lnTo>
                <a:lnTo>
                  <a:pt x="0" y="48005"/>
                </a:lnTo>
                <a:lnTo>
                  <a:pt x="0" y="240029"/>
                </a:lnTo>
                <a:lnTo>
                  <a:pt x="3768" y="258728"/>
                </a:lnTo>
                <a:lnTo>
                  <a:pt x="14049" y="273986"/>
                </a:lnTo>
                <a:lnTo>
                  <a:pt x="29307" y="284267"/>
                </a:lnTo>
                <a:lnTo>
                  <a:pt x="48005" y="288035"/>
                </a:lnTo>
                <a:lnTo>
                  <a:pt x="851153" y="288035"/>
                </a:lnTo>
                <a:lnTo>
                  <a:pt x="869852" y="284267"/>
                </a:lnTo>
                <a:lnTo>
                  <a:pt x="885110" y="273986"/>
                </a:lnTo>
                <a:lnTo>
                  <a:pt x="895391" y="258728"/>
                </a:lnTo>
                <a:lnTo>
                  <a:pt x="899159" y="240029"/>
                </a:lnTo>
                <a:lnTo>
                  <a:pt x="899159" y="48005"/>
                </a:lnTo>
                <a:lnTo>
                  <a:pt x="895391" y="29307"/>
                </a:lnTo>
                <a:lnTo>
                  <a:pt x="885110" y="14049"/>
                </a:lnTo>
                <a:lnTo>
                  <a:pt x="869852" y="3768"/>
                </a:lnTo>
                <a:lnTo>
                  <a:pt x="851153" y="0"/>
                </a:lnTo>
                <a:close/>
              </a:path>
            </a:pathLst>
          </a:custGeom>
          <a:solidFill>
            <a:srgbClr val="9FD1E9"/>
          </a:solidFill>
        </p:spPr>
        <p:txBody>
          <a:bodyPr wrap="square" lIns="0" tIns="0" rIns="0" bIns="0" rtlCol="0"/>
          <a:lstStyle/>
          <a:p/>
        </p:txBody>
      </p:sp>
      <p:sp>
        <p:nvSpPr>
          <p:cNvPr id="51" name="object 51"/>
          <p:cNvSpPr txBox="1"/>
          <p:nvPr/>
        </p:nvSpPr>
        <p:spPr>
          <a:xfrm>
            <a:off x="6698233" y="5382259"/>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风控模型库</a:t>
            </a:r>
            <a:endParaRPr sz="1000">
              <a:latin typeface="微软雅黑"/>
              <a:cs typeface="微软雅黑"/>
            </a:endParaRPr>
          </a:p>
        </p:txBody>
      </p:sp>
      <p:sp>
        <p:nvSpPr>
          <p:cNvPr id="52" name="object 52"/>
          <p:cNvSpPr/>
          <p:nvPr/>
        </p:nvSpPr>
        <p:spPr>
          <a:xfrm>
            <a:off x="6565392" y="5702808"/>
            <a:ext cx="899160" cy="289560"/>
          </a:xfrm>
          <a:custGeom>
            <a:avLst/>
            <a:gdLst/>
            <a:ahLst/>
            <a:cxnLst/>
            <a:rect l="l" t="t" r="r" b="b"/>
            <a:pathLst>
              <a:path w="899159" h="289560">
                <a:moveTo>
                  <a:pt x="850900" y="0"/>
                </a:moveTo>
                <a:lnTo>
                  <a:pt x="48259" y="0"/>
                </a:lnTo>
                <a:lnTo>
                  <a:pt x="29467" y="3791"/>
                </a:lnTo>
                <a:lnTo>
                  <a:pt x="14128" y="14133"/>
                </a:lnTo>
                <a:lnTo>
                  <a:pt x="3790" y="29473"/>
                </a:lnTo>
                <a:lnTo>
                  <a:pt x="0" y="48259"/>
                </a:lnTo>
                <a:lnTo>
                  <a:pt x="0" y="241299"/>
                </a:lnTo>
                <a:lnTo>
                  <a:pt x="3790" y="260086"/>
                </a:lnTo>
                <a:lnTo>
                  <a:pt x="14128" y="275426"/>
                </a:lnTo>
                <a:lnTo>
                  <a:pt x="29467" y="285768"/>
                </a:lnTo>
                <a:lnTo>
                  <a:pt x="48259" y="289559"/>
                </a:lnTo>
                <a:lnTo>
                  <a:pt x="850900" y="289559"/>
                </a:lnTo>
                <a:lnTo>
                  <a:pt x="869692" y="285768"/>
                </a:lnTo>
                <a:lnTo>
                  <a:pt x="885031" y="275426"/>
                </a:lnTo>
                <a:lnTo>
                  <a:pt x="895369" y="260086"/>
                </a:lnTo>
                <a:lnTo>
                  <a:pt x="899159" y="241299"/>
                </a:lnTo>
                <a:lnTo>
                  <a:pt x="899159" y="48259"/>
                </a:lnTo>
                <a:lnTo>
                  <a:pt x="895369" y="29473"/>
                </a:lnTo>
                <a:lnTo>
                  <a:pt x="885031" y="14133"/>
                </a:lnTo>
                <a:lnTo>
                  <a:pt x="869692" y="3791"/>
                </a:lnTo>
                <a:lnTo>
                  <a:pt x="850900" y="0"/>
                </a:lnTo>
                <a:close/>
              </a:path>
            </a:pathLst>
          </a:custGeom>
          <a:solidFill>
            <a:srgbClr val="9FD1E9"/>
          </a:solidFill>
        </p:spPr>
        <p:txBody>
          <a:bodyPr wrap="square" lIns="0" tIns="0" rIns="0" bIns="0" rtlCol="0"/>
          <a:lstStyle/>
          <a:p/>
        </p:txBody>
      </p:sp>
      <p:sp>
        <p:nvSpPr>
          <p:cNvPr id="53" name="object 53"/>
          <p:cNvSpPr txBox="1"/>
          <p:nvPr/>
        </p:nvSpPr>
        <p:spPr>
          <a:xfrm>
            <a:off x="6699757" y="5767832"/>
            <a:ext cx="632460"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欺诈团伙库</a:t>
            </a:r>
            <a:endParaRPr sz="1000">
              <a:latin typeface="微软雅黑"/>
              <a:cs typeface="微软雅黑"/>
            </a:endParaRPr>
          </a:p>
        </p:txBody>
      </p:sp>
      <p:sp>
        <p:nvSpPr>
          <p:cNvPr id="54" name="object 54"/>
          <p:cNvSpPr txBox="1"/>
          <p:nvPr/>
        </p:nvSpPr>
        <p:spPr>
          <a:xfrm>
            <a:off x="5084445" y="4207129"/>
            <a:ext cx="177800" cy="744220"/>
          </a:xfrm>
          <a:prstGeom prst="rect">
            <a:avLst/>
          </a:prstGeom>
        </p:spPr>
        <p:txBody>
          <a:bodyPr wrap="square" lIns="0" tIns="0" rIns="0" bIns="0" rtlCol="0" vert="horz">
            <a:spAutoFit/>
          </a:bodyPr>
          <a:lstStyle/>
          <a:p>
            <a:pPr algn="just" marL="12700" marR="5080">
              <a:lnSpc>
                <a:spcPct val="100000"/>
              </a:lnSpc>
            </a:pPr>
            <a:r>
              <a:rPr dirty="0" sz="1200">
                <a:solidFill>
                  <a:srgbClr val="4F5560"/>
                </a:solidFill>
                <a:latin typeface="微软雅黑"/>
                <a:cs typeface="微软雅黑"/>
              </a:rPr>
              <a:t>数  据  治  理</a:t>
            </a:r>
            <a:endParaRPr sz="1200">
              <a:latin typeface="微软雅黑"/>
              <a:cs typeface="微软雅黑"/>
            </a:endParaRPr>
          </a:p>
        </p:txBody>
      </p:sp>
      <p:sp>
        <p:nvSpPr>
          <p:cNvPr id="55" name="object 55"/>
          <p:cNvSpPr/>
          <p:nvPr/>
        </p:nvSpPr>
        <p:spPr>
          <a:xfrm>
            <a:off x="5344667" y="4165091"/>
            <a:ext cx="3329940" cy="826135"/>
          </a:xfrm>
          <a:custGeom>
            <a:avLst/>
            <a:gdLst/>
            <a:ahLst/>
            <a:cxnLst/>
            <a:rect l="l" t="t" r="r" b="b"/>
            <a:pathLst>
              <a:path w="3329940" h="826135">
                <a:moveTo>
                  <a:pt x="0" y="54736"/>
                </a:moveTo>
                <a:lnTo>
                  <a:pt x="4302" y="33432"/>
                </a:lnTo>
                <a:lnTo>
                  <a:pt x="16033" y="16033"/>
                </a:lnTo>
                <a:lnTo>
                  <a:pt x="33432" y="4302"/>
                </a:lnTo>
                <a:lnTo>
                  <a:pt x="54737" y="0"/>
                </a:lnTo>
                <a:lnTo>
                  <a:pt x="3275203" y="0"/>
                </a:lnTo>
                <a:lnTo>
                  <a:pt x="3296507" y="4302"/>
                </a:lnTo>
                <a:lnTo>
                  <a:pt x="3313906" y="16033"/>
                </a:lnTo>
                <a:lnTo>
                  <a:pt x="3325637" y="33432"/>
                </a:lnTo>
                <a:lnTo>
                  <a:pt x="3329940" y="54736"/>
                </a:lnTo>
                <a:lnTo>
                  <a:pt x="3329940" y="771270"/>
                </a:lnTo>
                <a:lnTo>
                  <a:pt x="3325637" y="792575"/>
                </a:lnTo>
                <a:lnTo>
                  <a:pt x="3313906" y="809974"/>
                </a:lnTo>
                <a:lnTo>
                  <a:pt x="3296507" y="821705"/>
                </a:lnTo>
                <a:lnTo>
                  <a:pt x="3275203" y="826007"/>
                </a:lnTo>
                <a:lnTo>
                  <a:pt x="54737" y="826007"/>
                </a:lnTo>
                <a:lnTo>
                  <a:pt x="33432" y="821705"/>
                </a:lnTo>
                <a:lnTo>
                  <a:pt x="16033" y="809974"/>
                </a:lnTo>
                <a:lnTo>
                  <a:pt x="4302" y="792575"/>
                </a:lnTo>
                <a:lnTo>
                  <a:pt x="0" y="771270"/>
                </a:lnTo>
                <a:lnTo>
                  <a:pt x="0" y="54736"/>
                </a:lnTo>
                <a:close/>
              </a:path>
            </a:pathLst>
          </a:custGeom>
          <a:ln w="12191">
            <a:solidFill>
              <a:srgbClr val="5FC2E4"/>
            </a:solidFill>
          </a:ln>
        </p:spPr>
        <p:txBody>
          <a:bodyPr wrap="square" lIns="0" tIns="0" rIns="0" bIns="0" rtlCol="0"/>
          <a:lstStyle/>
          <a:p/>
        </p:txBody>
      </p:sp>
      <p:sp>
        <p:nvSpPr>
          <p:cNvPr id="56" name="object 56"/>
          <p:cNvSpPr/>
          <p:nvPr/>
        </p:nvSpPr>
        <p:spPr>
          <a:xfrm>
            <a:off x="5420867" y="4218432"/>
            <a:ext cx="360045" cy="719455"/>
          </a:xfrm>
          <a:custGeom>
            <a:avLst/>
            <a:gdLst/>
            <a:ahLst/>
            <a:cxnLst/>
            <a:rect l="l" t="t" r="r" b="b"/>
            <a:pathLst>
              <a:path w="360045" h="719454">
                <a:moveTo>
                  <a:pt x="299720" y="0"/>
                </a:moveTo>
                <a:lnTo>
                  <a:pt x="59944" y="0"/>
                </a:lnTo>
                <a:lnTo>
                  <a:pt x="36593" y="4704"/>
                </a:lnTo>
                <a:lnTo>
                  <a:pt x="17541" y="17541"/>
                </a:lnTo>
                <a:lnTo>
                  <a:pt x="4704" y="36593"/>
                </a:lnTo>
                <a:lnTo>
                  <a:pt x="0" y="59944"/>
                </a:lnTo>
                <a:lnTo>
                  <a:pt x="0" y="659384"/>
                </a:lnTo>
                <a:lnTo>
                  <a:pt x="4704" y="682734"/>
                </a:lnTo>
                <a:lnTo>
                  <a:pt x="17541" y="701786"/>
                </a:lnTo>
                <a:lnTo>
                  <a:pt x="36593" y="714623"/>
                </a:lnTo>
                <a:lnTo>
                  <a:pt x="59944" y="719328"/>
                </a:lnTo>
                <a:lnTo>
                  <a:pt x="299720" y="719328"/>
                </a:lnTo>
                <a:lnTo>
                  <a:pt x="323070" y="714623"/>
                </a:lnTo>
                <a:lnTo>
                  <a:pt x="342122" y="701786"/>
                </a:lnTo>
                <a:lnTo>
                  <a:pt x="354959" y="682734"/>
                </a:lnTo>
                <a:lnTo>
                  <a:pt x="359664" y="659384"/>
                </a:lnTo>
                <a:lnTo>
                  <a:pt x="359664" y="59944"/>
                </a:lnTo>
                <a:lnTo>
                  <a:pt x="354959" y="36593"/>
                </a:lnTo>
                <a:lnTo>
                  <a:pt x="342122" y="17541"/>
                </a:lnTo>
                <a:lnTo>
                  <a:pt x="323070" y="4704"/>
                </a:lnTo>
                <a:lnTo>
                  <a:pt x="299720" y="0"/>
                </a:lnTo>
                <a:close/>
              </a:path>
            </a:pathLst>
          </a:custGeom>
          <a:solidFill>
            <a:srgbClr val="5FC2E4"/>
          </a:solidFill>
        </p:spPr>
        <p:txBody>
          <a:bodyPr wrap="square" lIns="0" tIns="0" rIns="0" bIns="0" rtlCol="0"/>
          <a:lstStyle/>
          <a:p/>
        </p:txBody>
      </p:sp>
      <p:sp>
        <p:nvSpPr>
          <p:cNvPr id="57" name="object 57"/>
          <p:cNvSpPr txBox="1"/>
          <p:nvPr/>
        </p:nvSpPr>
        <p:spPr>
          <a:xfrm>
            <a:off x="5537961"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数  据  治  理</a:t>
            </a:r>
            <a:endParaRPr sz="1000">
              <a:latin typeface="微软雅黑"/>
              <a:cs typeface="微软雅黑"/>
            </a:endParaRPr>
          </a:p>
        </p:txBody>
      </p:sp>
      <p:sp>
        <p:nvSpPr>
          <p:cNvPr id="58" name="object 58"/>
          <p:cNvSpPr/>
          <p:nvPr/>
        </p:nvSpPr>
        <p:spPr>
          <a:xfrm>
            <a:off x="5980176" y="4218432"/>
            <a:ext cx="360045" cy="719455"/>
          </a:xfrm>
          <a:custGeom>
            <a:avLst/>
            <a:gdLst/>
            <a:ahLst/>
            <a:cxnLst/>
            <a:rect l="l" t="t" r="r" b="b"/>
            <a:pathLst>
              <a:path w="360045" h="719454">
                <a:moveTo>
                  <a:pt x="299720" y="0"/>
                </a:moveTo>
                <a:lnTo>
                  <a:pt x="59944" y="0"/>
                </a:lnTo>
                <a:lnTo>
                  <a:pt x="36593" y="4704"/>
                </a:lnTo>
                <a:lnTo>
                  <a:pt x="17541" y="17541"/>
                </a:lnTo>
                <a:lnTo>
                  <a:pt x="4704" y="36593"/>
                </a:lnTo>
                <a:lnTo>
                  <a:pt x="0" y="59944"/>
                </a:lnTo>
                <a:lnTo>
                  <a:pt x="0" y="659384"/>
                </a:lnTo>
                <a:lnTo>
                  <a:pt x="4704" y="682734"/>
                </a:lnTo>
                <a:lnTo>
                  <a:pt x="17541" y="701786"/>
                </a:lnTo>
                <a:lnTo>
                  <a:pt x="36593" y="714623"/>
                </a:lnTo>
                <a:lnTo>
                  <a:pt x="59944" y="719328"/>
                </a:lnTo>
                <a:lnTo>
                  <a:pt x="299720" y="719328"/>
                </a:lnTo>
                <a:lnTo>
                  <a:pt x="323070" y="714623"/>
                </a:lnTo>
                <a:lnTo>
                  <a:pt x="342122" y="701786"/>
                </a:lnTo>
                <a:lnTo>
                  <a:pt x="354959" y="682734"/>
                </a:lnTo>
                <a:lnTo>
                  <a:pt x="359663" y="659384"/>
                </a:lnTo>
                <a:lnTo>
                  <a:pt x="359663" y="59944"/>
                </a:lnTo>
                <a:lnTo>
                  <a:pt x="354959" y="36593"/>
                </a:lnTo>
                <a:lnTo>
                  <a:pt x="342122" y="17541"/>
                </a:lnTo>
                <a:lnTo>
                  <a:pt x="323070" y="4704"/>
                </a:lnTo>
                <a:lnTo>
                  <a:pt x="299720" y="0"/>
                </a:lnTo>
                <a:close/>
              </a:path>
            </a:pathLst>
          </a:custGeom>
          <a:solidFill>
            <a:srgbClr val="5FC2E4"/>
          </a:solidFill>
        </p:spPr>
        <p:txBody>
          <a:bodyPr wrap="square" lIns="0" tIns="0" rIns="0" bIns="0" rtlCol="0"/>
          <a:lstStyle/>
          <a:p/>
        </p:txBody>
      </p:sp>
      <p:sp>
        <p:nvSpPr>
          <p:cNvPr id="59" name="object 59"/>
          <p:cNvSpPr txBox="1"/>
          <p:nvPr/>
        </p:nvSpPr>
        <p:spPr>
          <a:xfrm>
            <a:off x="6098413"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数  据  分  析</a:t>
            </a:r>
            <a:endParaRPr sz="1000">
              <a:latin typeface="微软雅黑"/>
              <a:cs typeface="微软雅黑"/>
            </a:endParaRPr>
          </a:p>
        </p:txBody>
      </p:sp>
      <p:sp>
        <p:nvSpPr>
          <p:cNvPr id="60" name="object 60"/>
          <p:cNvSpPr/>
          <p:nvPr/>
        </p:nvSpPr>
        <p:spPr>
          <a:xfrm>
            <a:off x="6541007" y="4218432"/>
            <a:ext cx="360045" cy="719455"/>
          </a:xfrm>
          <a:custGeom>
            <a:avLst/>
            <a:gdLst/>
            <a:ahLst/>
            <a:cxnLst/>
            <a:rect l="l" t="t" r="r" b="b"/>
            <a:pathLst>
              <a:path w="360045" h="719454">
                <a:moveTo>
                  <a:pt x="299720" y="0"/>
                </a:moveTo>
                <a:lnTo>
                  <a:pt x="59944" y="0"/>
                </a:lnTo>
                <a:lnTo>
                  <a:pt x="36593" y="4704"/>
                </a:lnTo>
                <a:lnTo>
                  <a:pt x="17541" y="17541"/>
                </a:lnTo>
                <a:lnTo>
                  <a:pt x="4704" y="36593"/>
                </a:lnTo>
                <a:lnTo>
                  <a:pt x="0" y="59944"/>
                </a:lnTo>
                <a:lnTo>
                  <a:pt x="0" y="659384"/>
                </a:lnTo>
                <a:lnTo>
                  <a:pt x="4704" y="682734"/>
                </a:lnTo>
                <a:lnTo>
                  <a:pt x="17541" y="701786"/>
                </a:lnTo>
                <a:lnTo>
                  <a:pt x="36593" y="714623"/>
                </a:lnTo>
                <a:lnTo>
                  <a:pt x="59944" y="719328"/>
                </a:lnTo>
                <a:lnTo>
                  <a:pt x="299720" y="719328"/>
                </a:lnTo>
                <a:lnTo>
                  <a:pt x="323070" y="714623"/>
                </a:lnTo>
                <a:lnTo>
                  <a:pt x="342122" y="701786"/>
                </a:lnTo>
                <a:lnTo>
                  <a:pt x="354959" y="682734"/>
                </a:lnTo>
                <a:lnTo>
                  <a:pt x="359664" y="659384"/>
                </a:lnTo>
                <a:lnTo>
                  <a:pt x="359664" y="59944"/>
                </a:lnTo>
                <a:lnTo>
                  <a:pt x="354959" y="36593"/>
                </a:lnTo>
                <a:lnTo>
                  <a:pt x="342122" y="17541"/>
                </a:lnTo>
                <a:lnTo>
                  <a:pt x="323070" y="4704"/>
                </a:lnTo>
                <a:lnTo>
                  <a:pt x="299720" y="0"/>
                </a:lnTo>
                <a:close/>
              </a:path>
            </a:pathLst>
          </a:custGeom>
          <a:solidFill>
            <a:srgbClr val="5FC2E4"/>
          </a:solidFill>
        </p:spPr>
        <p:txBody>
          <a:bodyPr wrap="square" lIns="0" tIns="0" rIns="0" bIns="0" rtlCol="0"/>
          <a:lstStyle/>
          <a:p/>
        </p:txBody>
      </p:sp>
      <p:sp>
        <p:nvSpPr>
          <p:cNvPr id="61" name="object 61"/>
          <p:cNvSpPr txBox="1"/>
          <p:nvPr/>
        </p:nvSpPr>
        <p:spPr>
          <a:xfrm>
            <a:off x="6658609"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知  识  融  合</a:t>
            </a:r>
            <a:endParaRPr sz="1000">
              <a:latin typeface="微软雅黑"/>
              <a:cs typeface="微软雅黑"/>
            </a:endParaRPr>
          </a:p>
        </p:txBody>
      </p:sp>
      <p:sp>
        <p:nvSpPr>
          <p:cNvPr id="62" name="object 62"/>
          <p:cNvSpPr/>
          <p:nvPr/>
        </p:nvSpPr>
        <p:spPr>
          <a:xfrm>
            <a:off x="7101840" y="4218432"/>
            <a:ext cx="360045" cy="719455"/>
          </a:xfrm>
          <a:custGeom>
            <a:avLst/>
            <a:gdLst/>
            <a:ahLst/>
            <a:cxnLst/>
            <a:rect l="l" t="t" r="r" b="b"/>
            <a:pathLst>
              <a:path w="360045" h="719454">
                <a:moveTo>
                  <a:pt x="299719" y="0"/>
                </a:moveTo>
                <a:lnTo>
                  <a:pt x="59943" y="0"/>
                </a:lnTo>
                <a:lnTo>
                  <a:pt x="36593" y="4704"/>
                </a:lnTo>
                <a:lnTo>
                  <a:pt x="17541" y="17541"/>
                </a:lnTo>
                <a:lnTo>
                  <a:pt x="4704" y="36593"/>
                </a:lnTo>
                <a:lnTo>
                  <a:pt x="0" y="59944"/>
                </a:lnTo>
                <a:lnTo>
                  <a:pt x="0" y="659384"/>
                </a:lnTo>
                <a:lnTo>
                  <a:pt x="4704" y="682734"/>
                </a:lnTo>
                <a:lnTo>
                  <a:pt x="17541" y="701786"/>
                </a:lnTo>
                <a:lnTo>
                  <a:pt x="36593" y="714623"/>
                </a:lnTo>
                <a:lnTo>
                  <a:pt x="59943" y="719328"/>
                </a:lnTo>
                <a:lnTo>
                  <a:pt x="299719" y="719328"/>
                </a:lnTo>
                <a:lnTo>
                  <a:pt x="323070" y="714623"/>
                </a:lnTo>
                <a:lnTo>
                  <a:pt x="342122" y="701786"/>
                </a:lnTo>
                <a:lnTo>
                  <a:pt x="354959" y="682734"/>
                </a:lnTo>
                <a:lnTo>
                  <a:pt x="359663" y="659384"/>
                </a:lnTo>
                <a:lnTo>
                  <a:pt x="359663" y="59944"/>
                </a:lnTo>
                <a:lnTo>
                  <a:pt x="354959" y="36593"/>
                </a:lnTo>
                <a:lnTo>
                  <a:pt x="342122" y="17541"/>
                </a:lnTo>
                <a:lnTo>
                  <a:pt x="323070" y="4704"/>
                </a:lnTo>
                <a:lnTo>
                  <a:pt x="299719" y="0"/>
                </a:lnTo>
                <a:close/>
              </a:path>
            </a:pathLst>
          </a:custGeom>
          <a:solidFill>
            <a:srgbClr val="5FC2E4"/>
          </a:solidFill>
        </p:spPr>
        <p:txBody>
          <a:bodyPr wrap="square" lIns="0" tIns="0" rIns="0" bIns="0" rtlCol="0"/>
          <a:lstStyle/>
          <a:p/>
        </p:txBody>
      </p:sp>
      <p:sp>
        <p:nvSpPr>
          <p:cNvPr id="63" name="object 63"/>
          <p:cNvSpPr txBox="1"/>
          <p:nvPr/>
        </p:nvSpPr>
        <p:spPr>
          <a:xfrm>
            <a:off x="7219188"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知  识  抽  取</a:t>
            </a:r>
            <a:endParaRPr sz="1000">
              <a:latin typeface="微软雅黑"/>
              <a:cs typeface="微软雅黑"/>
            </a:endParaRPr>
          </a:p>
        </p:txBody>
      </p:sp>
      <p:sp>
        <p:nvSpPr>
          <p:cNvPr id="64" name="object 64"/>
          <p:cNvSpPr/>
          <p:nvPr/>
        </p:nvSpPr>
        <p:spPr>
          <a:xfrm>
            <a:off x="7661147" y="4218432"/>
            <a:ext cx="360045" cy="719455"/>
          </a:xfrm>
          <a:custGeom>
            <a:avLst/>
            <a:gdLst/>
            <a:ahLst/>
            <a:cxnLst/>
            <a:rect l="l" t="t" r="r" b="b"/>
            <a:pathLst>
              <a:path w="360045" h="719454">
                <a:moveTo>
                  <a:pt x="299720" y="0"/>
                </a:moveTo>
                <a:lnTo>
                  <a:pt x="59944" y="0"/>
                </a:lnTo>
                <a:lnTo>
                  <a:pt x="36593" y="4704"/>
                </a:lnTo>
                <a:lnTo>
                  <a:pt x="17541" y="17541"/>
                </a:lnTo>
                <a:lnTo>
                  <a:pt x="4704" y="36593"/>
                </a:lnTo>
                <a:lnTo>
                  <a:pt x="0" y="59944"/>
                </a:lnTo>
                <a:lnTo>
                  <a:pt x="0" y="659384"/>
                </a:lnTo>
                <a:lnTo>
                  <a:pt x="4704" y="682734"/>
                </a:lnTo>
                <a:lnTo>
                  <a:pt x="17541" y="701786"/>
                </a:lnTo>
                <a:lnTo>
                  <a:pt x="36593" y="714623"/>
                </a:lnTo>
                <a:lnTo>
                  <a:pt x="59944" y="719328"/>
                </a:lnTo>
                <a:lnTo>
                  <a:pt x="299720" y="719328"/>
                </a:lnTo>
                <a:lnTo>
                  <a:pt x="323070" y="714623"/>
                </a:lnTo>
                <a:lnTo>
                  <a:pt x="342122" y="701786"/>
                </a:lnTo>
                <a:lnTo>
                  <a:pt x="354959" y="682734"/>
                </a:lnTo>
                <a:lnTo>
                  <a:pt x="359663" y="659384"/>
                </a:lnTo>
                <a:lnTo>
                  <a:pt x="359663" y="59944"/>
                </a:lnTo>
                <a:lnTo>
                  <a:pt x="354959" y="36593"/>
                </a:lnTo>
                <a:lnTo>
                  <a:pt x="342122" y="17541"/>
                </a:lnTo>
                <a:lnTo>
                  <a:pt x="323070" y="4704"/>
                </a:lnTo>
                <a:lnTo>
                  <a:pt x="299720" y="0"/>
                </a:lnTo>
                <a:close/>
              </a:path>
            </a:pathLst>
          </a:custGeom>
          <a:solidFill>
            <a:srgbClr val="5FC2E4"/>
          </a:solidFill>
        </p:spPr>
        <p:txBody>
          <a:bodyPr wrap="square" lIns="0" tIns="0" rIns="0" bIns="0" rtlCol="0"/>
          <a:lstStyle/>
          <a:p/>
        </p:txBody>
      </p:sp>
      <p:sp>
        <p:nvSpPr>
          <p:cNvPr id="65" name="object 65"/>
          <p:cNvSpPr txBox="1"/>
          <p:nvPr/>
        </p:nvSpPr>
        <p:spPr>
          <a:xfrm>
            <a:off x="7779384"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知  识  构  建</a:t>
            </a:r>
            <a:endParaRPr sz="1000">
              <a:latin typeface="微软雅黑"/>
              <a:cs typeface="微软雅黑"/>
            </a:endParaRPr>
          </a:p>
        </p:txBody>
      </p:sp>
      <p:sp>
        <p:nvSpPr>
          <p:cNvPr id="66" name="object 66"/>
          <p:cNvSpPr/>
          <p:nvPr/>
        </p:nvSpPr>
        <p:spPr>
          <a:xfrm>
            <a:off x="8221980" y="4218432"/>
            <a:ext cx="360045" cy="719455"/>
          </a:xfrm>
          <a:custGeom>
            <a:avLst/>
            <a:gdLst/>
            <a:ahLst/>
            <a:cxnLst/>
            <a:rect l="l" t="t" r="r" b="b"/>
            <a:pathLst>
              <a:path w="360045" h="719454">
                <a:moveTo>
                  <a:pt x="299720" y="0"/>
                </a:moveTo>
                <a:lnTo>
                  <a:pt x="59944" y="0"/>
                </a:lnTo>
                <a:lnTo>
                  <a:pt x="36593" y="4704"/>
                </a:lnTo>
                <a:lnTo>
                  <a:pt x="17541" y="17541"/>
                </a:lnTo>
                <a:lnTo>
                  <a:pt x="4704" y="36593"/>
                </a:lnTo>
                <a:lnTo>
                  <a:pt x="0" y="59944"/>
                </a:lnTo>
                <a:lnTo>
                  <a:pt x="0" y="659384"/>
                </a:lnTo>
                <a:lnTo>
                  <a:pt x="4704" y="682734"/>
                </a:lnTo>
                <a:lnTo>
                  <a:pt x="17541" y="701786"/>
                </a:lnTo>
                <a:lnTo>
                  <a:pt x="36593" y="714623"/>
                </a:lnTo>
                <a:lnTo>
                  <a:pt x="59944" y="719328"/>
                </a:lnTo>
                <a:lnTo>
                  <a:pt x="299720" y="719328"/>
                </a:lnTo>
                <a:lnTo>
                  <a:pt x="323070" y="714623"/>
                </a:lnTo>
                <a:lnTo>
                  <a:pt x="342122" y="701786"/>
                </a:lnTo>
                <a:lnTo>
                  <a:pt x="354959" y="682734"/>
                </a:lnTo>
                <a:lnTo>
                  <a:pt x="359664" y="659384"/>
                </a:lnTo>
                <a:lnTo>
                  <a:pt x="359664" y="59944"/>
                </a:lnTo>
                <a:lnTo>
                  <a:pt x="354959" y="36593"/>
                </a:lnTo>
                <a:lnTo>
                  <a:pt x="342122" y="17541"/>
                </a:lnTo>
                <a:lnTo>
                  <a:pt x="323070" y="4704"/>
                </a:lnTo>
                <a:lnTo>
                  <a:pt x="299720" y="0"/>
                </a:lnTo>
                <a:close/>
              </a:path>
            </a:pathLst>
          </a:custGeom>
          <a:solidFill>
            <a:srgbClr val="5FC2E4"/>
          </a:solidFill>
        </p:spPr>
        <p:txBody>
          <a:bodyPr wrap="square" lIns="0" tIns="0" rIns="0" bIns="0" rtlCol="0"/>
          <a:lstStyle/>
          <a:p/>
        </p:txBody>
      </p:sp>
      <p:sp>
        <p:nvSpPr>
          <p:cNvPr id="67" name="object 67"/>
          <p:cNvSpPr txBox="1"/>
          <p:nvPr/>
        </p:nvSpPr>
        <p:spPr>
          <a:xfrm>
            <a:off x="8339963" y="4269104"/>
            <a:ext cx="127000" cy="609600"/>
          </a:xfrm>
          <a:prstGeom prst="rect">
            <a:avLst/>
          </a:prstGeom>
        </p:spPr>
        <p:txBody>
          <a:bodyPr wrap="square" lIns="0" tIns="0" rIns="0" bIns="0" rtlCol="0" vert="horz">
            <a:spAutoFit/>
          </a:bodyPr>
          <a:lstStyle/>
          <a:p>
            <a:pPr algn="just">
              <a:lnSpc>
                <a:spcPct val="100000"/>
              </a:lnSpc>
            </a:pPr>
            <a:r>
              <a:rPr dirty="0" sz="1000" spc="-5">
                <a:solidFill>
                  <a:srgbClr val="F9F9F9"/>
                </a:solidFill>
                <a:latin typeface="微软雅黑"/>
                <a:cs typeface="微软雅黑"/>
              </a:rPr>
              <a:t>关  系  抽  取</a:t>
            </a:r>
            <a:endParaRPr sz="1000">
              <a:latin typeface="微软雅黑"/>
              <a:cs typeface="微软雅黑"/>
            </a:endParaRPr>
          </a:p>
        </p:txBody>
      </p:sp>
      <p:sp>
        <p:nvSpPr>
          <p:cNvPr id="68" name="object 68"/>
          <p:cNvSpPr txBox="1"/>
          <p:nvPr/>
        </p:nvSpPr>
        <p:spPr>
          <a:xfrm>
            <a:off x="5084445" y="3150108"/>
            <a:ext cx="178435" cy="744220"/>
          </a:xfrm>
          <a:prstGeom prst="rect">
            <a:avLst/>
          </a:prstGeom>
        </p:spPr>
        <p:txBody>
          <a:bodyPr wrap="square" lIns="0" tIns="0" rIns="0" bIns="0" rtlCol="0" vert="horz">
            <a:spAutoFit/>
          </a:bodyPr>
          <a:lstStyle/>
          <a:p>
            <a:pPr algn="just" marL="12700" marR="5080">
              <a:lnSpc>
                <a:spcPct val="100000"/>
              </a:lnSpc>
            </a:pPr>
            <a:r>
              <a:rPr dirty="0" sz="1200">
                <a:solidFill>
                  <a:srgbClr val="4F5560"/>
                </a:solidFill>
                <a:latin typeface="微软雅黑"/>
                <a:cs typeface="微软雅黑"/>
              </a:rPr>
              <a:t>多  维  数  </a:t>
            </a:r>
            <a:r>
              <a:rPr dirty="0" sz="1200">
                <a:solidFill>
                  <a:srgbClr val="4F5560"/>
                </a:solidFill>
                <a:latin typeface="微软雅黑"/>
                <a:cs typeface="微软雅黑"/>
              </a:rPr>
              <a:t>据</a:t>
            </a:r>
            <a:endParaRPr sz="1200">
              <a:latin typeface="微软雅黑"/>
              <a:cs typeface="微软雅黑"/>
            </a:endParaRPr>
          </a:p>
        </p:txBody>
      </p:sp>
      <p:sp>
        <p:nvSpPr>
          <p:cNvPr id="69" name="object 69"/>
          <p:cNvSpPr/>
          <p:nvPr/>
        </p:nvSpPr>
        <p:spPr>
          <a:xfrm>
            <a:off x="5347715" y="3105911"/>
            <a:ext cx="3328670" cy="830580"/>
          </a:xfrm>
          <a:custGeom>
            <a:avLst/>
            <a:gdLst/>
            <a:ahLst/>
            <a:cxnLst/>
            <a:rect l="l" t="t" r="r" b="b"/>
            <a:pathLst>
              <a:path w="3328670" h="830579">
                <a:moveTo>
                  <a:pt x="0" y="54990"/>
                </a:moveTo>
                <a:lnTo>
                  <a:pt x="4323" y="33593"/>
                </a:lnTo>
                <a:lnTo>
                  <a:pt x="16113" y="16113"/>
                </a:lnTo>
                <a:lnTo>
                  <a:pt x="33593" y="4323"/>
                </a:lnTo>
                <a:lnTo>
                  <a:pt x="54991" y="0"/>
                </a:lnTo>
                <a:lnTo>
                  <a:pt x="3273425" y="0"/>
                </a:lnTo>
                <a:lnTo>
                  <a:pt x="3294822" y="4323"/>
                </a:lnTo>
                <a:lnTo>
                  <a:pt x="3312302" y="16113"/>
                </a:lnTo>
                <a:lnTo>
                  <a:pt x="3324092" y="33593"/>
                </a:lnTo>
                <a:lnTo>
                  <a:pt x="3328416" y="54990"/>
                </a:lnTo>
                <a:lnTo>
                  <a:pt x="3328416" y="775588"/>
                </a:lnTo>
                <a:lnTo>
                  <a:pt x="3324092" y="796986"/>
                </a:lnTo>
                <a:lnTo>
                  <a:pt x="3312302" y="814466"/>
                </a:lnTo>
                <a:lnTo>
                  <a:pt x="3294822" y="826256"/>
                </a:lnTo>
                <a:lnTo>
                  <a:pt x="3273425" y="830580"/>
                </a:lnTo>
                <a:lnTo>
                  <a:pt x="54991" y="830580"/>
                </a:lnTo>
                <a:lnTo>
                  <a:pt x="33593" y="826256"/>
                </a:lnTo>
                <a:lnTo>
                  <a:pt x="16113" y="814466"/>
                </a:lnTo>
                <a:lnTo>
                  <a:pt x="4323" y="796986"/>
                </a:lnTo>
                <a:lnTo>
                  <a:pt x="0" y="775588"/>
                </a:lnTo>
                <a:lnTo>
                  <a:pt x="0" y="54990"/>
                </a:lnTo>
                <a:close/>
              </a:path>
            </a:pathLst>
          </a:custGeom>
          <a:ln w="12191">
            <a:solidFill>
              <a:srgbClr val="1F9ED2"/>
            </a:solidFill>
          </a:ln>
        </p:spPr>
        <p:txBody>
          <a:bodyPr wrap="square" lIns="0" tIns="0" rIns="0" bIns="0" rtlCol="0"/>
          <a:lstStyle/>
          <a:p/>
        </p:txBody>
      </p:sp>
      <p:sp>
        <p:nvSpPr>
          <p:cNvPr id="70" name="object 70"/>
          <p:cNvSpPr/>
          <p:nvPr/>
        </p:nvSpPr>
        <p:spPr>
          <a:xfrm>
            <a:off x="5442203" y="3215639"/>
            <a:ext cx="1007744" cy="611505"/>
          </a:xfrm>
          <a:custGeom>
            <a:avLst/>
            <a:gdLst/>
            <a:ahLst/>
            <a:cxnLst/>
            <a:rect l="l" t="t" r="r" b="b"/>
            <a:pathLst>
              <a:path w="1007745" h="611504">
                <a:moveTo>
                  <a:pt x="965962" y="0"/>
                </a:moveTo>
                <a:lnTo>
                  <a:pt x="41401" y="0"/>
                </a:lnTo>
                <a:lnTo>
                  <a:pt x="25288" y="3254"/>
                </a:lnTo>
                <a:lnTo>
                  <a:pt x="12128" y="12128"/>
                </a:lnTo>
                <a:lnTo>
                  <a:pt x="3254" y="25288"/>
                </a:lnTo>
                <a:lnTo>
                  <a:pt x="0" y="41401"/>
                </a:lnTo>
                <a:lnTo>
                  <a:pt x="0" y="569722"/>
                </a:lnTo>
                <a:lnTo>
                  <a:pt x="3254" y="585835"/>
                </a:lnTo>
                <a:lnTo>
                  <a:pt x="12128" y="598995"/>
                </a:lnTo>
                <a:lnTo>
                  <a:pt x="25288" y="607869"/>
                </a:lnTo>
                <a:lnTo>
                  <a:pt x="41401" y="611124"/>
                </a:lnTo>
                <a:lnTo>
                  <a:pt x="965962" y="611124"/>
                </a:lnTo>
                <a:lnTo>
                  <a:pt x="982075" y="607869"/>
                </a:lnTo>
                <a:lnTo>
                  <a:pt x="995235" y="598995"/>
                </a:lnTo>
                <a:lnTo>
                  <a:pt x="1004109" y="585835"/>
                </a:lnTo>
                <a:lnTo>
                  <a:pt x="1007363" y="569722"/>
                </a:lnTo>
                <a:lnTo>
                  <a:pt x="1007363" y="41401"/>
                </a:lnTo>
                <a:lnTo>
                  <a:pt x="1004109" y="25288"/>
                </a:lnTo>
                <a:lnTo>
                  <a:pt x="995235" y="12128"/>
                </a:lnTo>
                <a:lnTo>
                  <a:pt x="982075" y="3254"/>
                </a:lnTo>
                <a:lnTo>
                  <a:pt x="965962" y="0"/>
                </a:lnTo>
                <a:close/>
              </a:path>
            </a:pathLst>
          </a:custGeom>
          <a:solidFill>
            <a:srgbClr val="1F9ED2"/>
          </a:solidFill>
        </p:spPr>
        <p:txBody>
          <a:bodyPr wrap="square" lIns="0" tIns="0" rIns="0" bIns="0" rtlCol="0"/>
          <a:lstStyle/>
          <a:p/>
        </p:txBody>
      </p:sp>
      <p:sp>
        <p:nvSpPr>
          <p:cNvPr id="71" name="object 71"/>
          <p:cNvSpPr txBox="1"/>
          <p:nvPr/>
        </p:nvSpPr>
        <p:spPr>
          <a:xfrm>
            <a:off x="5566283" y="3352291"/>
            <a:ext cx="759460" cy="381000"/>
          </a:xfrm>
          <a:prstGeom prst="rect">
            <a:avLst/>
          </a:prstGeom>
        </p:spPr>
        <p:txBody>
          <a:bodyPr wrap="square" lIns="0" tIns="0" rIns="0" bIns="0" rtlCol="0" vert="horz">
            <a:spAutoFit/>
          </a:bodyPr>
          <a:lstStyle/>
          <a:p>
            <a:pPr marL="4445" indent="-5080">
              <a:lnSpc>
                <a:spcPct val="100000"/>
              </a:lnSpc>
            </a:pPr>
            <a:r>
              <a:rPr dirty="0" sz="1000" spc="-5">
                <a:solidFill>
                  <a:srgbClr val="F9F9F9"/>
                </a:solidFill>
                <a:latin typeface="微软雅黑"/>
                <a:cs typeface="微软雅黑"/>
              </a:rPr>
              <a:t>非结构化数据</a:t>
            </a:r>
            <a:endParaRPr sz="1000">
              <a:latin typeface="微软雅黑"/>
              <a:cs typeface="微软雅黑"/>
            </a:endParaRPr>
          </a:p>
          <a:p>
            <a:pPr marL="4445">
              <a:lnSpc>
                <a:spcPts val="1200"/>
              </a:lnSpc>
              <a:spcBef>
                <a:spcPts val="600"/>
              </a:spcBef>
            </a:pPr>
            <a:r>
              <a:rPr dirty="0" sz="1000" spc="-5">
                <a:solidFill>
                  <a:srgbClr val="F9F9F9"/>
                </a:solidFill>
                <a:latin typeface="Arial"/>
                <a:cs typeface="Arial"/>
              </a:rPr>
              <a:t>NL</a:t>
            </a:r>
            <a:r>
              <a:rPr dirty="0" sz="1000" spc="-15">
                <a:solidFill>
                  <a:srgbClr val="F9F9F9"/>
                </a:solidFill>
                <a:latin typeface="Arial"/>
                <a:cs typeface="Arial"/>
              </a:rPr>
              <a:t>P</a:t>
            </a:r>
            <a:r>
              <a:rPr dirty="0" sz="1000" spc="-5">
                <a:solidFill>
                  <a:srgbClr val="F9F9F9"/>
                </a:solidFill>
                <a:latin typeface="微软雅黑"/>
                <a:cs typeface="微软雅黑"/>
              </a:rPr>
              <a:t>处理加工</a:t>
            </a:r>
            <a:endParaRPr sz="1000">
              <a:latin typeface="微软雅黑"/>
              <a:cs typeface="微软雅黑"/>
            </a:endParaRPr>
          </a:p>
        </p:txBody>
      </p:sp>
      <p:sp>
        <p:nvSpPr>
          <p:cNvPr id="72" name="object 72"/>
          <p:cNvSpPr/>
          <p:nvPr/>
        </p:nvSpPr>
        <p:spPr>
          <a:xfrm>
            <a:off x="7571231" y="3215639"/>
            <a:ext cx="1012190" cy="611505"/>
          </a:xfrm>
          <a:custGeom>
            <a:avLst/>
            <a:gdLst/>
            <a:ahLst/>
            <a:cxnLst/>
            <a:rect l="l" t="t" r="r" b="b"/>
            <a:pathLst>
              <a:path w="1012190" h="611504">
                <a:moveTo>
                  <a:pt x="980694" y="0"/>
                </a:moveTo>
                <a:lnTo>
                  <a:pt x="31242" y="0"/>
                </a:lnTo>
                <a:lnTo>
                  <a:pt x="19073" y="2452"/>
                </a:lnTo>
                <a:lnTo>
                  <a:pt x="9144" y="9144"/>
                </a:lnTo>
                <a:lnTo>
                  <a:pt x="2452" y="19073"/>
                </a:lnTo>
                <a:lnTo>
                  <a:pt x="0" y="31242"/>
                </a:lnTo>
                <a:lnTo>
                  <a:pt x="0" y="579882"/>
                </a:lnTo>
                <a:lnTo>
                  <a:pt x="2452" y="592050"/>
                </a:lnTo>
                <a:lnTo>
                  <a:pt x="9144" y="601980"/>
                </a:lnTo>
                <a:lnTo>
                  <a:pt x="19073" y="608671"/>
                </a:lnTo>
                <a:lnTo>
                  <a:pt x="31242" y="611124"/>
                </a:lnTo>
                <a:lnTo>
                  <a:pt x="980694" y="611124"/>
                </a:lnTo>
                <a:lnTo>
                  <a:pt x="992862" y="608671"/>
                </a:lnTo>
                <a:lnTo>
                  <a:pt x="1002792" y="601980"/>
                </a:lnTo>
                <a:lnTo>
                  <a:pt x="1009483" y="592050"/>
                </a:lnTo>
                <a:lnTo>
                  <a:pt x="1011936" y="579882"/>
                </a:lnTo>
                <a:lnTo>
                  <a:pt x="1011936" y="31242"/>
                </a:lnTo>
                <a:lnTo>
                  <a:pt x="1009483" y="19073"/>
                </a:lnTo>
                <a:lnTo>
                  <a:pt x="1002792" y="9144"/>
                </a:lnTo>
                <a:lnTo>
                  <a:pt x="992862" y="2452"/>
                </a:lnTo>
                <a:lnTo>
                  <a:pt x="980694" y="0"/>
                </a:lnTo>
                <a:close/>
              </a:path>
            </a:pathLst>
          </a:custGeom>
          <a:solidFill>
            <a:srgbClr val="1F9ED2"/>
          </a:solidFill>
        </p:spPr>
        <p:txBody>
          <a:bodyPr wrap="square" lIns="0" tIns="0" rIns="0" bIns="0" rtlCol="0"/>
          <a:lstStyle/>
          <a:p/>
        </p:txBody>
      </p:sp>
      <p:sp>
        <p:nvSpPr>
          <p:cNvPr id="73" name="object 73"/>
          <p:cNvSpPr txBox="1"/>
          <p:nvPr/>
        </p:nvSpPr>
        <p:spPr>
          <a:xfrm>
            <a:off x="7824469" y="3466591"/>
            <a:ext cx="506095" cy="152400"/>
          </a:xfrm>
          <a:prstGeom prst="rect">
            <a:avLst/>
          </a:prstGeom>
        </p:spPr>
        <p:txBody>
          <a:bodyPr wrap="square" lIns="0" tIns="0" rIns="0" bIns="0" rtlCol="0" vert="horz">
            <a:spAutoFit/>
          </a:bodyPr>
          <a:lstStyle/>
          <a:p>
            <a:pPr>
              <a:lnSpc>
                <a:spcPts val="1200"/>
              </a:lnSpc>
            </a:pPr>
            <a:r>
              <a:rPr dirty="0" sz="1000" spc="-5">
                <a:solidFill>
                  <a:srgbClr val="F9F9F9"/>
                </a:solidFill>
                <a:latin typeface="微软雅黑"/>
                <a:cs typeface="微软雅黑"/>
              </a:rPr>
              <a:t>脱敏加密</a:t>
            </a:r>
            <a:endParaRPr sz="1000">
              <a:latin typeface="微软雅黑"/>
              <a:cs typeface="微软雅黑"/>
            </a:endParaRPr>
          </a:p>
        </p:txBody>
      </p:sp>
      <p:sp>
        <p:nvSpPr>
          <p:cNvPr id="74" name="object 74"/>
          <p:cNvSpPr/>
          <p:nvPr/>
        </p:nvSpPr>
        <p:spPr>
          <a:xfrm>
            <a:off x="6507480" y="3215639"/>
            <a:ext cx="1007744" cy="611505"/>
          </a:xfrm>
          <a:custGeom>
            <a:avLst/>
            <a:gdLst/>
            <a:ahLst/>
            <a:cxnLst/>
            <a:rect l="l" t="t" r="r" b="b"/>
            <a:pathLst>
              <a:path w="1007745" h="611504">
                <a:moveTo>
                  <a:pt x="976122" y="0"/>
                </a:moveTo>
                <a:lnTo>
                  <a:pt x="31242" y="0"/>
                </a:lnTo>
                <a:lnTo>
                  <a:pt x="19073" y="2452"/>
                </a:lnTo>
                <a:lnTo>
                  <a:pt x="9144" y="9144"/>
                </a:lnTo>
                <a:lnTo>
                  <a:pt x="2452" y="19073"/>
                </a:lnTo>
                <a:lnTo>
                  <a:pt x="0" y="31242"/>
                </a:lnTo>
                <a:lnTo>
                  <a:pt x="0" y="579882"/>
                </a:lnTo>
                <a:lnTo>
                  <a:pt x="2452" y="592050"/>
                </a:lnTo>
                <a:lnTo>
                  <a:pt x="9144" y="601980"/>
                </a:lnTo>
                <a:lnTo>
                  <a:pt x="19073" y="608671"/>
                </a:lnTo>
                <a:lnTo>
                  <a:pt x="31242" y="611124"/>
                </a:lnTo>
                <a:lnTo>
                  <a:pt x="976122" y="611124"/>
                </a:lnTo>
                <a:lnTo>
                  <a:pt x="988290" y="608671"/>
                </a:lnTo>
                <a:lnTo>
                  <a:pt x="998220" y="601980"/>
                </a:lnTo>
                <a:lnTo>
                  <a:pt x="1004911" y="592050"/>
                </a:lnTo>
                <a:lnTo>
                  <a:pt x="1007364" y="579882"/>
                </a:lnTo>
                <a:lnTo>
                  <a:pt x="1007364" y="31242"/>
                </a:lnTo>
                <a:lnTo>
                  <a:pt x="1004911" y="19073"/>
                </a:lnTo>
                <a:lnTo>
                  <a:pt x="998220" y="9144"/>
                </a:lnTo>
                <a:lnTo>
                  <a:pt x="988290" y="2452"/>
                </a:lnTo>
                <a:lnTo>
                  <a:pt x="976122" y="0"/>
                </a:lnTo>
                <a:close/>
              </a:path>
            </a:pathLst>
          </a:custGeom>
          <a:solidFill>
            <a:srgbClr val="1F9ED2"/>
          </a:solidFill>
        </p:spPr>
        <p:txBody>
          <a:bodyPr wrap="square" lIns="0" tIns="0" rIns="0" bIns="0" rtlCol="0"/>
          <a:lstStyle/>
          <a:p/>
        </p:txBody>
      </p:sp>
      <p:sp>
        <p:nvSpPr>
          <p:cNvPr id="75" name="object 75"/>
          <p:cNvSpPr txBox="1"/>
          <p:nvPr/>
        </p:nvSpPr>
        <p:spPr>
          <a:xfrm>
            <a:off x="6695185" y="3276091"/>
            <a:ext cx="632460" cy="457200"/>
          </a:xfrm>
          <a:prstGeom prst="rect">
            <a:avLst/>
          </a:prstGeom>
        </p:spPr>
        <p:txBody>
          <a:bodyPr wrap="square" lIns="0" tIns="0" rIns="0" bIns="0" rtlCol="0" vert="horz">
            <a:spAutoFit/>
          </a:bodyPr>
          <a:lstStyle/>
          <a:p>
            <a:pPr marL="62230" indent="-62865">
              <a:lnSpc>
                <a:spcPct val="150000"/>
              </a:lnSpc>
            </a:pPr>
            <a:r>
              <a:rPr dirty="0" sz="1000" spc="-5">
                <a:solidFill>
                  <a:srgbClr val="F9F9F9"/>
                </a:solidFill>
                <a:latin typeface="微软雅黑"/>
                <a:cs typeface="微软雅黑"/>
              </a:rPr>
              <a:t>结构化数据  </a:t>
            </a:r>
            <a:r>
              <a:rPr dirty="0" sz="1000" spc="-5">
                <a:solidFill>
                  <a:srgbClr val="F9F9F9"/>
                </a:solidFill>
                <a:latin typeface="微软雅黑"/>
                <a:cs typeface="微软雅黑"/>
              </a:rPr>
              <a:t>清洗整合</a:t>
            </a:r>
            <a:endParaRPr sz="1000">
              <a:latin typeface="微软雅黑"/>
              <a:cs typeface="微软雅黑"/>
            </a:endParaRPr>
          </a:p>
        </p:txBody>
      </p:sp>
      <p:sp>
        <p:nvSpPr>
          <p:cNvPr id="76" name="object 76"/>
          <p:cNvSpPr/>
          <p:nvPr/>
        </p:nvSpPr>
        <p:spPr>
          <a:xfrm>
            <a:off x="6316979" y="3983735"/>
            <a:ext cx="216535" cy="144780"/>
          </a:xfrm>
          <a:custGeom>
            <a:avLst/>
            <a:gdLst/>
            <a:ahLst/>
            <a:cxnLst/>
            <a:rect l="l" t="t" r="r" b="b"/>
            <a:pathLst>
              <a:path w="216534" h="144779">
                <a:moveTo>
                  <a:pt x="216408" y="72389"/>
                </a:moveTo>
                <a:lnTo>
                  <a:pt x="0" y="72389"/>
                </a:lnTo>
                <a:lnTo>
                  <a:pt x="108204" y="144780"/>
                </a:lnTo>
                <a:lnTo>
                  <a:pt x="216408" y="72389"/>
                </a:lnTo>
                <a:close/>
              </a:path>
              <a:path w="216534" h="144779">
                <a:moveTo>
                  <a:pt x="162306" y="0"/>
                </a:moveTo>
                <a:lnTo>
                  <a:pt x="54102" y="0"/>
                </a:lnTo>
                <a:lnTo>
                  <a:pt x="54102" y="72389"/>
                </a:lnTo>
                <a:lnTo>
                  <a:pt x="162306" y="72389"/>
                </a:lnTo>
                <a:lnTo>
                  <a:pt x="162306" y="0"/>
                </a:lnTo>
                <a:close/>
              </a:path>
            </a:pathLst>
          </a:custGeom>
          <a:solidFill>
            <a:srgbClr val="BAC3D1"/>
          </a:solidFill>
        </p:spPr>
        <p:txBody>
          <a:bodyPr wrap="square" lIns="0" tIns="0" rIns="0" bIns="0" rtlCol="0"/>
          <a:lstStyle/>
          <a:p/>
        </p:txBody>
      </p:sp>
      <p:sp>
        <p:nvSpPr>
          <p:cNvPr id="77" name="object 77"/>
          <p:cNvSpPr/>
          <p:nvPr/>
        </p:nvSpPr>
        <p:spPr>
          <a:xfrm>
            <a:off x="7400543" y="3983735"/>
            <a:ext cx="216535" cy="144780"/>
          </a:xfrm>
          <a:custGeom>
            <a:avLst/>
            <a:gdLst/>
            <a:ahLst/>
            <a:cxnLst/>
            <a:rect l="l" t="t" r="r" b="b"/>
            <a:pathLst>
              <a:path w="216534" h="144779">
                <a:moveTo>
                  <a:pt x="216407" y="72389"/>
                </a:moveTo>
                <a:lnTo>
                  <a:pt x="0" y="72389"/>
                </a:lnTo>
                <a:lnTo>
                  <a:pt x="108203" y="144780"/>
                </a:lnTo>
                <a:lnTo>
                  <a:pt x="216407" y="72389"/>
                </a:lnTo>
                <a:close/>
              </a:path>
              <a:path w="216534" h="144779">
                <a:moveTo>
                  <a:pt x="162305" y="0"/>
                </a:moveTo>
                <a:lnTo>
                  <a:pt x="54101" y="0"/>
                </a:lnTo>
                <a:lnTo>
                  <a:pt x="54101" y="72389"/>
                </a:lnTo>
                <a:lnTo>
                  <a:pt x="162305" y="72389"/>
                </a:lnTo>
                <a:lnTo>
                  <a:pt x="162305" y="0"/>
                </a:lnTo>
                <a:close/>
              </a:path>
            </a:pathLst>
          </a:custGeom>
          <a:solidFill>
            <a:srgbClr val="BAC3D1"/>
          </a:solidFill>
        </p:spPr>
        <p:txBody>
          <a:bodyPr wrap="square" lIns="0" tIns="0" rIns="0" bIns="0" rtlCol="0"/>
          <a:lstStyle/>
          <a:p/>
        </p:txBody>
      </p:sp>
      <p:sp>
        <p:nvSpPr>
          <p:cNvPr id="78" name="object 78"/>
          <p:cNvSpPr/>
          <p:nvPr/>
        </p:nvSpPr>
        <p:spPr>
          <a:xfrm>
            <a:off x="6316979" y="5056632"/>
            <a:ext cx="216535" cy="143510"/>
          </a:xfrm>
          <a:custGeom>
            <a:avLst/>
            <a:gdLst/>
            <a:ahLst/>
            <a:cxnLst/>
            <a:rect l="l" t="t" r="r" b="b"/>
            <a:pathLst>
              <a:path w="216534" h="143510">
                <a:moveTo>
                  <a:pt x="216408" y="71628"/>
                </a:moveTo>
                <a:lnTo>
                  <a:pt x="0" y="71628"/>
                </a:lnTo>
                <a:lnTo>
                  <a:pt x="108204" y="143256"/>
                </a:lnTo>
                <a:lnTo>
                  <a:pt x="216408" y="71628"/>
                </a:lnTo>
                <a:close/>
              </a:path>
              <a:path w="216534" h="143510">
                <a:moveTo>
                  <a:pt x="162306" y="0"/>
                </a:moveTo>
                <a:lnTo>
                  <a:pt x="54102" y="0"/>
                </a:lnTo>
                <a:lnTo>
                  <a:pt x="54102" y="71628"/>
                </a:lnTo>
                <a:lnTo>
                  <a:pt x="162306" y="71628"/>
                </a:lnTo>
                <a:lnTo>
                  <a:pt x="162306" y="0"/>
                </a:lnTo>
                <a:close/>
              </a:path>
            </a:pathLst>
          </a:custGeom>
          <a:solidFill>
            <a:srgbClr val="BAC3D1"/>
          </a:solidFill>
        </p:spPr>
        <p:txBody>
          <a:bodyPr wrap="square" lIns="0" tIns="0" rIns="0" bIns="0" rtlCol="0"/>
          <a:lstStyle/>
          <a:p/>
        </p:txBody>
      </p:sp>
      <p:sp>
        <p:nvSpPr>
          <p:cNvPr id="79" name="object 79"/>
          <p:cNvSpPr/>
          <p:nvPr/>
        </p:nvSpPr>
        <p:spPr>
          <a:xfrm>
            <a:off x="7400543" y="5056632"/>
            <a:ext cx="216535" cy="143510"/>
          </a:xfrm>
          <a:custGeom>
            <a:avLst/>
            <a:gdLst/>
            <a:ahLst/>
            <a:cxnLst/>
            <a:rect l="l" t="t" r="r" b="b"/>
            <a:pathLst>
              <a:path w="216534" h="143510">
                <a:moveTo>
                  <a:pt x="216407" y="71628"/>
                </a:moveTo>
                <a:lnTo>
                  <a:pt x="0" y="71628"/>
                </a:lnTo>
                <a:lnTo>
                  <a:pt x="108203" y="143256"/>
                </a:lnTo>
                <a:lnTo>
                  <a:pt x="216407" y="71628"/>
                </a:lnTo>
                <a:close/>
              </a:path>
              <a:path w="216534" h="143510">
                <a:moveTo>
                  <a:pt x="162305" y="0"/>
                </a:moveTo>
                <a:lnTo>
                  <a:pt x="54101" y="0"/>
                </a:lnTo>
                <a:lnTo>
                  <a:pt x="54101" y="71628"/>
                </a:lnTo>
                <a:lnTo>
                  <a:pt x="162305" y="71628"/>
                </a:lnTo>
                <a:lnTo>
                  <a:pt x="162305" y="0"/>
                </a:lnTo>
                <a:close/>
              </a:path>
            </a:pathLst>
          </a:custGeom>
          <a:solidFill>
            <a:srgbClr val="BAC3D1"/>
          </a:solidFill>
        </p:spPr>
        <p:txBody>
          <a:bodyPr wrap="square" lIns="0" tIns="0" rIns="0" bIns="0" rtlCol="0"/>
          <a:lstStyle/>
          <a:p/>
        </p:txBody>
      </p:sp>
      <p:sp>
        <p:nvSpPr>
          <p:cNvPr id="80" name="object 80"/>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40</a:t>
            </a:r>
            <a:endParaRPr sz="1200">
              <a:latin typeface="Arial"/>
              <a:cs typeface="Arial"/>
            </a:endParaRPr>
          </a:p>
        </p:txBody>
      </p:sp>
      <p:sp>
        <p:nvSpPr>
          <p:cNvPr id="81" name="object 81"/>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82" name="object 82"/>
          <p:cNvSpPr txBox="1"/>
          <p:nvPr/>
        </p:nvSpPr>
        <p:spPr>
          <a:xfrm>
            <a:off x="6401815" y="6488484"/>
            <a:ext cx="939800" cy="178435"/>
          </a:xfrm>
          <a:prstGeom prst="rect">
            <a:avLst/>
          </a:prstGeom>
        </p:spPr>
        <p:txBody>
          <a:bodyPr wrap="square" lIns="0" tIns="0" rIns="0" bIns="0" rtlCol="0" vert="horz">
            <a:spAutoFit/>
          </a:bodyPr>
          <a:lstStyle/>
          <a:p>
            <a:pPr marL="12700">
              <a:lnSpc>
                <a:spcPts val="1305"/>
              </a:lnSpc>
            </a:pPr>
            <a:r>
              <a:rPr dirty="0" sz="1200" spc="-5" b="1" i="1">
                <a:solidFill>
                  <a:srgbClr val="4F5560"/>
                </a:solidFill>
                <a:latin typeface="微软雅黑"/>
                <a:cs typeface="微软雅黑"/>
              </a:rPr>
              <a:t>数据能力领先</a:t>
            </a:r>
            <a:endParaRPr sz="1200">
              <a:latin typeface="微软雅黑"/>
              <a:cs typeface="微软雅黑"/>
            </a:endParaRPr>
          </a:p>
        </p:txBody>
      </p:sp>
      <p:sp>
        <p:nvSpPr>
          <p:cNvPr id="83" name="object 83"/>
          <p:cNvSpPr txBox="1"/>
          <p:nvPr/>
        </p:nvSpPr>
        <p:spPr>
          <a:xfrm>
            <a:off x="9187942" y="6488484"/>
            <a:ext cx="787400" cy="178435"/>
          </a:xfrm>
          <a:prstGeom prst="rect">
            <a:avLst/>
          </a:prstGeom>
        </p:spPr>
        <p:txBody>
          <a:bodyPr wrap="square" lIns="0" tIns="0" rIns="0" bIns="0" rtlCol="0" vert="horz">
            <a:spAutoFit/>
          </a:bodyPr>
          <a:lstStyle/>
          <a:p>
            <a:pPr marL="12700">
              <a:lnSpc>
                <a:spcPts val="1305"/>
              </a:lnSpc>
            </a:pPr>
            <a:r>
              <a:rPr dirty="0" sz="1200" spc="-5" b="1" i="1">
                <a:solidFill>
                  <a:srgbClr val="4F5560"/>
                </a:solidFill>
                <a:latin typeface="微软雅黑"/>
                <a:cs typeface="微软雅黑"/>
              </a:rPr>
              <a:t>融解决方案</a:t>
            </a:r>
            <a:endParaRPr sz="1200">
              <a:latin typeface="微软雅黑"/>
              <a:cs typeface="微软雅黑"/>
            </a:endParaRPr>
          </a:p>
        </p:txBody>
      </p:sp>
      <p:sp>
        <p:nvSpPr>
          <p:cNvPr id="84" name="object 84"/>
          <p:cNvSpPr txBox="1"/>
          <p:nvPr/>
        </p:nvSpPr>
        <p:spPr>
          <a:xfrm>
            <a:off x="10647426" y="6489643"/>
            <a:ext cx="939800" cy="177800"/>
          </a:xfrm>
          <a:prstGeom prst="rect">
            <a:avLst/>
          </a:prstGeom>
        </p:spPr>
        <p:txBody>
          <a:bodyPr wrap="square" lIns="0" tIns="0" rIns="0" bIns="0" rtlCol="0" vert="horz">
            <a:spAutoFit/>
          </a:bodyPr>
          <a:lstStyle/>
          <a:p>
            <a:pPr marL="12700">
              <a:lnSpc>
                <a:spcPts val="1300"/>
              </a:lnSpc>
            </a:pPr>
            <a:r>
              <a:rPr dirty="0" sz="1200" b="1" i="1">
                <a:solidFill>
                  <a:srgbClr val="4F5560"/>
                </a:solidFill>
                <a:latin typeface="微软雅黑"/>
                <a:cs typeface="微软雅黑"/>
              </a:rPr>
              <a:t>景化服务能力</a:t>
            </a:r>
            <a:endParaRPr sz="1200">
              <a:latin typeface="微软雅黑"/>
              <a:cs typeface="微软雅黑"/>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集奥聚合：大数据模型及风险策略降低信贷风险，促进银行服</a:t>
            </a:r>
          </a:p>
          <a:p>
            <a:pPr marL="12700">
              <a:lnSpc>
                <a:spcPts val="2735"/>
              </a:lnSpc>
            </a:pPr>
            <a:r>
              <a:rPr dirty="0" spc="-5">
                <a:solidFill>
                  <a:srgbClr val="1D9ED2"/>
                </a:solidFill>
              </a:rPr>
              <a:t>务的扩展</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41</a:t>
            </a:r>
            <a:endParaRPr sz="1200">
              <a:latin typeface="Arial"/>
              <a:cs typeface="Arial"/>
            </a:endParaRPr>
          </a:p>
        </p:txBody>
      </p:sp>
      <p:sp>
        <p:nvSpPr>
          <p:cNvPr id="7" name="object 7"/>
          <p:cNvSpPr/>
          <p:nvPr/>
        </p:nvSpPr>
        <p:spPr>
          <a:xfrm>
            <a:off x="6054852" y="2720339"/>
            <a:ext cx="957580" cy="332740"/>
          </a:xfrm>
          <a:custGeom>
            <a:avLst/>
            <a:gdLst/>
            <a:ahLst/>
            <a:cxnLst/>
            <a:rect l="l" t="t" r="r" b="b"/>
            <a:pathLst>
              <a:path w="957579" h="332739">
                <a:moveTo>
                  <a:pt x="901700" y="0"/>
                </a:moveTo>
                <a:lnTo>
                  <a:pt x="55372" y="0"/>
                </a:lnTo>
                <a:lnTo>
                  <a:pt x="33807" y="4347"/>
                </a:lnTo>
                <a:lnTo>
                  <a:pt x="16208" y="16208"/>
                </a:lnTo>
                <a:lnTo>
                  <a:pt x="4347" y="33807"/>
                </a:lnTo>
                <a:lnTo>
                  <a:pt x="0" y="55372"/>
                </a:lnTo>
                <a:lnTo>
                  <a:pt x="0" y="276860"/>
                </a:lnTo>
                <a:lnTo>
                  <a:pt x="4347" y="298424"/>
                </a:lnTo>
                <a:lnTo>
                  <a:pt x="16208" y="316023"/>
                </a:lnTo>
                <a:lnTo>
                  <a:pt x="33807" y="327884"/>
                </a:lnTo>
                <a:lnTo>
                  <a:pt x="55372" y="332232"/>
                </a:lnTo>
                <a:lnTo>
                  <a:pt x="901700" y="332232"/>
                </a:lnTo>
                <a:lnTo>
                  <a:pt x="923264" y="327884"/>
                </a:lnTo>
                <a:lnTo>
                  <a:pt x="940863" y="316023"/>
                </a:lnTo>
                <a:lnTo>
                  <a:pt x="952724" y="298424"/>
                </a:lnTo>
                <a:lnTo>
                  <a:pt x="957072" y="276860"/>
                </a:lnTo>
                <a:lnTo>
                  <a:pt x="957072" y="55372"/>
                </a:lnTo>
                <a:lnTo>
                  <a:pt x="952724" y="33807"/>
                </a:lnTo>
                <a:lnTo>
                  <a:pt x="940863" y="16208"/>
                </a:lnTo>
                <a:lnTo>
                  <a:pt x="923264" y="4347"/>
                </a:lnTo>
                <a:lnTo>
                  <a:pt x="901700" y="0"/>
                </a:lnTo>
                <a:close/>
              </a:path>
            </a:pathLst>
          </a:custGeom>
          <a:solidFill>
            <a:srgbClr val="5FCA49"/>
          </a:solidFill>
        </p:spPr>
        <p:txBody>
          <a:bodyPr wrap="square" lIns="0" tIns="0" rIns="0" bIns="0" rtlCol="0"/>
          <a:lstStyle/>
          <a:p/>
        </p:txBody>
      </p:sp>
      <p:sp>
        <p:nvSpPr>
          <p:cNvPr id="8" name="object 8"/>
          <p:cNvSpPr/>
          <p:nvPr/>
        </p:nvSpPr>
        <p:spPr>
          <a:xfrm>
            <a:off x="4038600" y="2720339"/>
            <a:ext cx="955675" cy="332740"/>
          </a:xfrm>
          <a:custGeom>
            <a:avLst/>
            <a:gdLst/>
            <a:ahLst/>
            <a:cxnLst/>
            <a:rect l="l" t="t" r="r" b="b"/>
            <a:pathLst>
              <a:path w="955675" h="332739">
                <a:moveTo>
                  <a:pt x="900176" y="0"/>
                </a:moveTo>
                <a:lnTo>
                  <a:pt x="55372" y="0"/>
                </a:lnTo>
                <a:lnTo>
                  <a:pt x="33807" y="4347"/>
                </a:lnTo>
                <a:lnTo>
                  <a:pt x="16208" y="16208"/>
                </a:lnTo>
                <a:lnTo>
                  <a:pt x="4347" y="33807"/>
                </a:lnTo>
                <a:lnTo>
                  <a:pt x="0" y="55372"/>
                </a:lnTo>
                <a:lnTo>
                  <a:pt x="0" y="276860"/>
                </a:lnTo>
                <a:lnTo>
                  <a:pt x="4347" y="298424"/>
                </a:lnTo>
                <a:lnTo>
                  <a:pt x="16208" y="316023"/>
                </a:lnTo>
                <a:lnTo>
                  <a:pt x="33807" y="327884"/>
                </a:lnTo>
                <a:lnTo>
                  <a:pt x="55372" y="332232"/>
                </a:lnTo>
                <a:lnTo>
                  <a:pt x="900176" y="332232"/>
                </a:lnTo>
                <a:lnTo>
                  <a:pt x="921740" y="327884"/>
                </a:lnTo>
                <a:lnTo>
                  <a:pt x="939339" y="316023"/>
                </a:lnTo>
                <a:lnTo>
                  <a:pt x="951200" y="298424"/>
                </a:lnTo>
                <a:lnTo>
                  <a:pt x="955548" y="276860"/>
                </a:lnTo>
                <a:lnTo>
                  <a:pt x="955548" y="55372"/>
                </a:lnTo>
                <a:lnTo>
                  <a:pt x="951200" y="33807"/>
                </a:lnTo>
                <a:lnTo>
                  <a:pt x="939339" y="16208"/>
                </a:lnTo>
                <a:lnTo>
                  <a:pt x="921740" y="4347"/>
                </a:lnTo>
                <a:lnTo>
                  <a:pt x="900176" y="0"/>
                </a:lnTo>
                <a:close/>
              </a:path>
            </a:pathLst>
          </a:custGeom>
          <a:solidFill>
            <a:srgbClr val="5FCA49"/>
          </a:solidFill>
        </p:spPr>
        <p:txBody>
          <a:bodyPr wrap="square" lIns="0" tIns="0" rIns="0" bIns="0" rtlCol="0"/>
          <a:lstStyle/>
          <a:p/>
        </p:txBody>
      </p:sp>
      <p:sp>
        <p:nvSpPr>
          <p:cNvPr id="9" name="object 9"/>
          <p:cNvSpPr/>
          <p:nvPr/>
        </p:nvSpPr>
        <p:spPr>
          <a:xfrm>
            <a:off x="2081783" y="2720339"/>
            <a:ext cx="957580" cy="332740"/>
          </a:xfrm>
          <a:custGeom>
            <a:avLst/>
            <a:gdLst/>
            <a:ahLst/>
            <a:cxnLst/>
            <a:rect l="l" t="t" r="r" b="b"/>
            <a:pathLst>
              <a:path w="957580" h="332739">
                <a:moveTo>
                  <a:pt x="901700" y="0"/>
                </a:moveTo>
                <a:lnTo>
                  <a:pt x="55372" y="0"/>
                </a:lnTo>
                <a:lnTo>
                  <a:pt x="33807" y="4347"/>
                </a:lnTo>
                <a:lnTo>
                  <a:pt x="16208" y="16208"/>
                </a:lnTo>
                <a:lnTo>
                  <a:pt x="4347" y="33807"/>
                </a:lnTo>
                <a:lnTo>
                  <a:pt x="0" y="55372"/>
                </a:lnTo>
                <a:lnTo>
                  <a:pt x="0" y="276860"/>
                </a:lnTo>
                <a:lnTo>
                  <a:pt x="4347" y="298424"/>
                </a:lnTo>
                <a:lnTo>
                  <a:pt x="16208" y="316023"/>
                </a:lnTo>
                <a:lnTo>
                  <a:pt x="33807" y="327884"/>
                </a:lnTo>
                <a:lnTo>
                  <a:pt x="55372" y="332232"/>
                </a:lnTo>
                <a:lnTo>
                  <a:pt x="901700" y="332232"/>
                </a:lnTo>
                <a:lnTo>
                  <a:pt x="923264" y="327884"/>
                </a:lnTo>
                <a:lnTo>
                  <a:pt x="940863" y="316023"/>
                </a:lnTo>
                <a:lnTo>
                  <a:pt x="952724" y="298424"/>
                </a:lnTo>
                <a:lnTo>
                  <a:pt x="957072" y="276860"/>
                </a:lnTo>
                <a:lnTo>
                  <a:pt x="957072" y="55372"/>
                </a:lnTo>
                <a:lnTo>
                  <a:pt x="952724" y="33807"/>
                </a:lnTo>
                <a:lnTo>
                  <a:pt x="940863" y="16208"/>
                </a:lnTo>
                <a:lnTo>
                  <a:pt x="923264" y="4347"/>
                </a:lnTo>
                <a:lnTo>
                  <a:pt x="901700" y="0"/>
                </a:lnTo>
                <a:close/>
              </a:path>
            </a:pathLst>
          </a:custGeom>
          <a:solidFill>
            <a:srgbClr val="5FCA49"/>
          </a:solidFill>
        </p:spPr>
        <p:txBody>
          <a:bodyPr wrap="square" lIns="0" tIns="0" rIns="0" bIns="0" rtlCol="0"/>
          <a:lstStyle/>
          <a:p/>
        </p:txBody>
      </p:sp>
      <p:sp>
        <p:nvSpPr>
          <p:cNvPr id="10" name="object 10"/>
          <p:cNvSpPr txBox="1"/>
          <p:nvPr/>
        </p:nvSpPr>
        <p:spPr>
          <a:xfrm>
            <a:off x="2369057" y="2774822"/>
            <a:ext cx="4355465" cy="226060"/>
          </a:xfrm>
          <a:prstGeom prst="rect">
            <a:avLst/>
          </a:prstGeom>
        </p:spPr>
        <p:txBody>
          <a:bodyPr wrap="square" lIns="0" tIns="0" rIns="0" bIns="0" rtlCol="0" vert="horz">
            <a:spAutoFit/>
          </a:bodyPr>
          <a:lstStyle/>
          <a:p>
            <a:pPr marL="12700">
              <a:lnSpc>
                <a:spcPct val="100000"/>
              </a:lnSpc>
              <a:tabLst>
                <a:tab pos="1967864" algn="l"/>
                <a:tab pos="3985260" algn="l"/>
              </a:tabLst>
            </a:pPr>
            <a:r>
              <a:rPr dirty="0" sz="1400">
                <a:solidFill>
                  <a:srgbClr val="F9F9F9"/>
                </a:solidFill>
                <a:latin typeface="微软雅黑"/>
                <a:cs typeface="微软雅黑"/>
              </a:rPr>
              <a:t>贷前</a:t>
            </a:r>
            <a:r>
              <a:rPr dirty="0" sz="1400">
                <a:solidFill>
                  <a:srgbClr val="F9F9F9"/>
                </a:solidFill>
                <a:latin typeface="微软雅黑"/>
                <a:cs typeface="微软雅黑"/>
              </a:rPr>
              <a:t>	</a:t>
            </a:r>
            <a:r>
              <a:rPr dirty="0" sz="1400">
                <a:solidFill>
                  <a:srgbClr val="F9F9F9"/>
                </a:solidFill>
                <a:latin typeface="微软雅黑"/>
                <a:cs typeface="微软雅黑"/>
              </a:rPr>
              <a:t>贷中</a:t>
            </a:r>
            <a:r>
              <a:rPr dirty="0" sz="1400">
                <a:solidFill>
                  <a:srgbClr val="F9F9F9"/>
                </a:solidFill>
                <a:latin typeface="微软雅黑"/>
                <a:cs typeface="微软雅黑"/>
              </a:rPr>
              <a:t>	</a:t>
            </a:r>
            <a:r>
              <a:rPr dirty="0" sz="1400">
                <a:solidFill>
                  <a:srgbClr val="F9F9F9"/>
                </a:solidFill>
                <a:latin typeface="微软雅黑"/>
                <a:cs typeface="微软雅黑"/>
              </a:rPr>
              <a:t>贷后</a:t>
            </a:r>
            <a:endParaRPr sz="1400">
              <a:latin typeface="微软雅黑"/>
              <a:cs typeface="微软雅黑"/>
            </a:endParaRPr>
          </a:p>
        </p:txBody>
      </p:sp>
      <p:sp>
        <p:nvSpPr>
          <p:cNvPr id="11" name="object 11"/>
          <p:cNvSpPr/>
          <p:nvPr/>
        </p:nvSpPr>
        <p:spPr>
          <a:xfrm>
            <a:off x="3038855" y="2848355"/>
            <a:ext cx="998855" cy="76200"/>
          </a:xfrm>
          <a:custGeom>
            <a:avLst/>
            <a:gdLst/>
            <a:ahLst/>
            <a:cxnLst/>
            <a:rect l="l" t="t" r="r" b="b"/>
            <a:pathLst>
              <a:path w="998854" h="76200">
                <a:moveTo>
                  <a:pt x="922655" y="0"/>
                </a:moveTo>
                <a:lnTo>
                  <a:pt x="922655" y="76200"/>
                </a:lnTo>
                <a:lnTo>
                  <a:pt x="986155" y="44450"/>
                </a:lnTo>
                <a:lnTo>
                  <a:pt x="935355" y="44450"/>
                </a:lnTo>
                <a:lnTo>
                  <a:pt x="935355" y="31750"/>
                </a:lnTo>
                <a:lnTo>
                  <a:pt x="986155" y="31750"/>
                </a:lnTo>
                <a:lnTo>
                  <a:pt x="922655" y="0"/>
                </a:lnTo>
                <a:close/>
              </a:path>
              <a:path w="998854" h="76200">
                <a:moveTo>
                  <a:pt x="922655" y="31750"/>
                </a:moveTo>
                <a:lnTo>
                  <a:pt x="0" y="31750"/>
                </a:lnTo>
                <a:lnTo>
                  <a:pt x="0" y="44450"/>
                </a:lnTo>
                <a:lnTo>
                  <a:pt x="922655" y="44450"/>
                </a:lnTo>
                <a:lnTo>
                  <a:pt x="922655" y="31750"/>
                </a:lnTo>
                <a:close/>
              </a:path>
              <a:path w="998854" h="76200">
                <a:moveTo>
                  <a:pt x="986155" y="31750"/>
                </a:moveTo>
                <a:lnTo>
                  <a:pt x="935355" y="31750"/>
                </a:lnTo>
                <a:lnTo>
                  <a:pt x="935355" y="44450"/>
                </a:lnTo>
                <a:lnTo>
                  <a:pt x="986155" y="44450"/>
                </a:lnTo>
                <a:lnTo>
                  <a:pt x="998855" y="38100"/>
                </a:lnTo>
                <a:lnTo>
                  <a:pt x="986155" y="31750"/>
                </a:lnTo>
                <a:close/>
              </a:path>
            </a:pathLst>
          </a:custGeom>
          <a:solidFill>
            <a:srgbClr val="BAC3D1"/>
          </a:solidFill>
        </p:spPr>
        <p:txBody>
          <a:bodyPr wrap="square" lIns="0" tIns="0" rIns="0" bIns="0" rtlCol="0"/>
          <a:lstStyle/>
          <a:p/>
        </p:txBody>
      </p:sp>
      <p:sp>
        <p:nvSpPr>
          <p:cNvPr id="12" name="object 12"/>
          <p:cNvSpPr/>
          <p:nvPr/>
        </p:nvSpPr>
        <p:spPr>
          <a:xfrm>
            <a:off x="4994147" y="2848355"/>
            <a:ext cx="1060450" cy="76200"/>
          </a:xfrm>
          <a:custGeom>
            <a:avLst/>
            <a:gdLst/>
            <a:ahLst/>
            <a:cxnLst/>
            <a:rect l="l" t="t" r="r" b="b"/>
            <a:pathLst>
              <a:path w="1060450" h="76200">
                <a:moveTo>
                  <a:pt x="984123" y="0"/>
                </a:moveTo>
                <a:lnTo>
                  <a:pt x="984123" y="76200"/>
                </a:lnTo>
                <a:lnTo>
                  <a:pt x="1047623" y="44450"/>
                </a:lnTo>
                <a:lnTo>
                  <a:pt x="996823" y="44450"/>
                </a:lnTo>
                <a:lnTo>
                  <a:pt x="996823" y="31750"/>
                </a:lnTo>
                <a:lnTo>
                  <a:pt x="1047623" y="31750"/>
                </a:lnTo>
                <a:lnTo>
                  <a:pt x="984123" y="0"/>
                </a:lnTo>
                <a:close/>
              </a:path>
              <a:path w="1060450" h="76200">
                <a:moveTo>
                  <a:pt x="984123" y="31750"/>
                </a:moveTo>
                <a:lnTo>
                  <a:pt x="0" y="31750"/>
                </a:lnTo>
                <a:lnTo>
                  <a:pt x="0" y="44450"/>
                </a:lnTo>
                <a:lnTo>
                  <a:pt x="984123" y="44450"/>
                </a:lnTo>
                <a:lnTo>
                  <a:pt x="984123" y="31750"/>
                </a:lnTo>
                <a:close/>
              </a:path>
              <a:path w="1060450" h="76200">
                <a:moveTo>
                  <a:pt x="1047623" y="31750"/>
                </a:moveTo>
                <a:lnTo>
                  <a:pt x="996823" y="31750"/>
                </a:lnTo>
                <a:lnTo>
                  <a:pt x="996823" y="44450"/>
                </a:lnTo>
                <a:lnTo>
                  <a:pt x="1047623" y="44450"/>
                </a:lnTo>
                <a:lnTo>
                  <a:pt x="1060323" y="38100"/>
                </a:lnTo>
                <a:lnTo>
                  <a:pt x="1047623" y="31750"/>
                </a:lnTo>
                <a:close/>
              </a:path>
            </a:pathLst>
          </a:custGeom>
          <a:solidFill>
            <a:srgbClr val="BAC3D1"/>
          </a:solidFill>
        </p:spPr>
        <p:txBody>
          <a:bodyPr wrap="square" lIns="0" tIns="0" rIns="0" bIns="0" rtlCol="0"/>
          <a:lstStyle/>
          <a:p/>
        </p:txBody>
      </p:sp>
      <p:sp>
        <p:nvSpPr>
          <p:cNvPr id="13" name="object 13"/>
          <p:cNvSpPr/>
          <p:nvPr/>
        </p:nvSpPr>
        <p:spPr>
          <a:xfrm>
            <a:off x="2522220" y="2485389"/>
            <a:ext cx="4017010" cy="234950"/>
          </a:xfrm>
          <a:custGeom>
            <a:avLst/>
            <a:gdLst/>
            <a:ahLst/>
            <a:cxnLst/>
            <a:rect l="l" t="t" r="r" b="b"/>
            <a:pathLst>
              <a:path w="4017009" h="234950">
                <a:moveTo>
                  <a:pt x="4017009" y="184150"/>
                </a:moveTo>
                <a:lnTo>
                  <a:pt x="4004309" y="184150"/>
                </a:lnTo>
                <a:lnTo>
                  <a:pt x="4004309" y="234950"/>
                </a:lnTo>
                <a:lnTo>
                  <a:pt x="4017009" y="234950"/>
                </a:lnTo>
                <a:lnTo>
                  <a:pt x="4017009" y="184150"/>
                </a:lnTo>
                <a:close/>
              </a:path>
              <a:path w="4017009" h="234950">
                <a:moveTo>
                  <a:pt x="4017009" y="95250"/>
                </a:moveTo>
                <a:lnTo>
                  <a:pt x="4004309" y="95250"/>
                </a:lnTo>
                <a:lnTo>
                  <a:pt x="4004309" y="146050"/>
                </a:lnTo>
                <a:lnTo>
                  <a:pt x="4017009" y="146050"/>
                </a:lnTo>
                <a:lnTo>
                  <a:pt x="4017009" y="95250"/>
                </a:lnTo>
                <a:close/>
              </a:path>
              <a:path w="4017009" h="234950">
                <a:moveTo>
                  <a:pt x="4017009" y="6350"/>
                </a:moveTo>
                <a:lnTo>
                  <a:pt x="4004309" y="6350"/>
                </a:lnTo>
                <a:lnTo>
                  <a:pt x="4004309" y="57150"/>
                </a:lnTo>
                <a:lnTo>
                  <a:pt x="4017009" y="57150"/>
                </a:lnTo>
                <a:lnTo>
                  <a:pt x="4017009" y="6350"/>
                </a:lnTo>
                <a:close/>
              </a:path>
              <a:path w="4017009" h="234950">
                <a:moveTo>
                  <a:pt x="3972559" y="0"/>
                </a:moveTo>
                <a:lnTo>
                  <a:pt x="3921759" y="0"/>
                </a:lnTo>
                <a:lnTo>
                  <a:pt x="3921759" y="12700"/>
                </a:lnTo>
                <a:lnTo>
                  <a:pt x="3972559" y="12700"/>
                </a:lnTo>
                <a:lnTo>
                  <a:pt x="3972559" y="0"/>
                </a:lnTo>
                <a:close/>
              </a:path>
              <a:path w="4017009" h="234950">
                <a:moveTo>
                  <a:pt x="3883659" y="0"/>
                </a:moveTo>
                <a:lnTo>
                  <a:pt x="3832859" y="0"/>
                </a:lnTo>
                <a:lnTo>
                  <a:pt x="3832859" y="12700"/>
                </a:lnTo>
                <a:lnTo>
                  <a:pt x="3883659" y="12700"/>
                </a:lnTo>
                <a:lnTo>
                  <a:pt x="3883659" y="0"/>
                </a:lnTo>
                <a:close/>
              </a:path>
              <a:path w="4017009" h="234950">
                <a:moveTo>
                  <a:pt x="3794759" y="0"/>
                </a:moveTo>
                <a:lnTo>
                  <a:pt x="3743959" y="0"/>
                </a:lnTo>
                <a:lnTo>
                  <a:pt x="3743959" y="12700"/>
                </a:lnTo>
                <a:lnTo>
                  <a:pt x="3794759" y="12700"/>
                </a:lnTo>
                <a:lnTo>
                  <a:pt x="3794759" y="0"/>
                </a:lnTo>
                <a:close/>
              </a:path>
              <a:path w="4017009" h="234950">
                <a:moveTo>
                  <a:pt x="3705859" y="0"/>
                </a:moveTo>
                <a:lnTo>
                  <a:pt x="3655059" y="0"/>
                </a:lnTo>
                <a:lnTo>
                  <a:pt x="3655059" y="12700"/>
                </a:lnTo>
                <a:lnTo>
                  <a:pt x="3705859" y="12700"/>
                </a:lnTo>
                <a:lnTo>
                  <a:pt x="3705859" y="0"/>
                </a:lnTo>
                <a:close/>
              </a:path>
              <a:path w="4017009" h="234950">
                <a:moveTo>
                  <a:pt x="3616959" y="0"/>
                </a:moveTo>
                <a:lnTo>
                  <a:pt x="3566159" y="0"/>
                </a:lnTo>
                <a:lnTo>
                  <a:pt x="3566159" y="12700"/>
                </a:lnTo>
                <a:lnTo>
                  <a:pt x="3616959" y="12700"/>
                </a:lnTo>
                <a:lnTo>
                  <a:pt x="3616959" y="0"/>
                </a:lnTo>
                <a:close/>
              </a:path>
              <a:path w="4017009" h="234950">
                <a:moveTo>
                  <a:pt x="3528059" y="0"/>
                </a:moveTo>
                <a:lnTo>
                  <a:pt x="3477259" y="0"/>
                </a:lnTo>
                <a:lnTo>
                  <a:pt x="3477259" y="12700"/>
                </a:lnTo>
                <a:lnTo>
                  <a:pt x="3528059" y="12700"/>
                </a:lnTo>
                <a:lnTo>
                  <a:pt x="3528059" y="0"/>
                </a:lnTo>
                <a:close/>
              </a:path>
              <a:path w="4017009" h="234950">
                <a:moveTo>
                  <a:pt x="3439159" y="0"/>
                </a:moveTo>
                <a:lnTo>
                  <a:pt x="3388359" y="0"/>
                </a:lnTo>
                <a:lnTo>
                  <a:pt x="3388359" y="12700"/>
                </a:lnTo>
                <a:lnTo>
                  <a:pt x="3439159" y="12700"/>
                </a:lnTo>
                <a:lnTo>
                  <a:pt x="3439159" y="0"/>
                </a:lnTo>
                <a:close/>
              </a:path>
              <a:path w="4017009" h="234950">
                <a:moveTo>
                  <a:pt x="3350259" y="0"/>
                </a:moveTo>
                <a:lnTo>
                  <a:pt x="3299459" y="0"/>
                </a:lnTo>
                <a:lnTo>
                  <a:pt x="3299459" y="12700"/>
                </a:lnTo>
                <a:lnTo>
                  <a:pt x="3350259" y="12700"/>
                </a:lnTo>
                <a:lnTo>
                  <a:pt x="3350259" y="0"/>
                </a:lnTo>
                <a:close/>
              </a:path>
              <a:path w="4017009" h="234950">
                <a:moveTo>
                  <a:pt x="3261359" y="0"/>
                </a:moveTo>
                <a:lnTo>
                  <a:pt x="3210560" y="0"/>
                </a:lnTo>
                <a:lnTo>
                  <a:pt x="3210560" y="12700"/>
                </a:lnTo>
                <a:lnTo>
                  <a:pt x="3261359" y="12700"/>
                </a:lnTo>
                <a:lnTo>
                  <a:pt x="3261359" y="0"/>
                </a:lnTo>
                <a:close/>
              </a:path>
              <a:path w="4017009" h="234950">
                <a:moveTo>
                  <a:pt x="3172460" y="0"/>
                </a:moveTo>
                <a:lnTo>
                  <a:pt x="3121660" y="0"/>
                </a:lnTo>
                <a:lnTo>
                  <a:pt x="3121660" y="12700"/>
                </a:lnTo>
                <a:lnTo>
                  <a:pt x="3172460" y="12700"/>
                </a:lnTo>
                <a:lnTo>
                  <a:pt x="3172460" y="0"/>
                </a:lnTo>
                <a:close/>
              </a:path>
              <a:path w="4017009" h="234950">
                <a:moveTo>
                  <a:pt x="3083560" y="0"/>
                </a:moveTo>
                <a:lnTo>
                  <a:pt x="3032760" y="0"/>
                </a:lnTo>
                <a:lnTo>
                  <a:pt x="3032760" y="12700"/>
                </a:lnTo>
                <a:lnTo>
                  <a:pt x="3083560" y="12700"/>
                </a:lnTo>
                <a:lnTo>
                  <a:pt x="3083560" y="0"/>
                </a:lnTo>
                <a:close/>
              </a:path>
              <a:path w="4017009" h="234950">
                <a:moveTo>
                  <a:pt x="2994660" y="0"/>
                </a:moveTo>
                <a:lnTo>
                  <a:pt x="2943860" y="0"/>
                </a:lnTo>
                <a:lnTo>
                  <a:pt x="2943860" y="12700"/>
                </a:lnTo>
                <a:lnTo>
                  <a:pt x="2994660" y="12700"/>
                </a:lnTo>
                <a:lnTo>
                  <a:pt x="2994660" y="0"/>
                </a:lnTo>
                <a:close/>
              </a:path>
              <a:path w="4017009" h="234950">
                <a:moveTo>
                  <a:pt x="2905760" y="0"/>
                </a:moveTo>
                <a:lnTo>
                  <a:pt x="2854960" y="0"/>
                </a:lnTo>
                <a:lnTo>
                  <a:pt x="2854960" y="12700"/>
                </a:lnTo>
                <a:lnTo>
                  <a:pt x="2905760" y="12700"/>
                </a:lnTo>
                <a:lnTo>
                  <a:pt x="2905760" y="0"/>
                </a:lnTo>
                <a:close/>
              </a:path>
              <a:path w="4017009" h="234950">
                <a:moveTo>
                  <a:pt x="2816860" y="0"/>
                </a:moveTo>
                <a:lnTo>
                  <a:pt x="2766060" y="0"/>
                </a:lnTo>
                <a:lnTo>
                  <a:pt x="2766060" y="12700"/>
                </a:lnTo>
                <a:lnTo>
                  <a:pt x="2816860" y="12700"/>
                </a:lnTo>
                <a:lnTo>
                  <a:pt x="2816860" y="0"/>
                </a:lnTo>
                <a:close/>
              </a:path>
              <a:path w="4017009" h="234950">
                <a:moveTo>
                  <a:pt x="2727960" y="0"/>
                </a:moveTo>
                <a:lnTo>
                  <a:pt x="2677160" y="0"/>
                </a:lnTo>
                <a:lnTo>
                  <a:pt x="2677160" y="12700"/>
                </a:lnTo>
                <a:lnTo>
                  <a:pt x="2727960" y="12700"/>
                </a:lnTo>
                <a:lnTo>
                  <a:pt x="2727960" y="0"/>
                </a:lnTo>
                <a:close/>
              </a:path>
              <a:path w="4017009" h="234950">
                <a:moveTo>
                  <a:pt x="2639060" y="0"/>
                </a:moveTo>
                <a:lnTo>
                  <a:pt x="2588260" y="0"/>
                </a:lnTo>
                <a:lnTo>
                  <a:pt x="2588260" y="12700"/>
                </a:lnTo>
                <a:lnTo>
                  <a:pt x="2639060" y="12700"/>
                </a:lnTo>
                <a:lnTo>
                  <a:pt x="2639060" y="0"/>
                </a:lnTo>
                <a:close/>
              </a:path>
              <a:path w="4017009" h="234950">
                <a:moveTo>
                  <a:pt x="2550160" y="0"/>
                </a:moveTo>
                <a:lnTo>
                  <a:pt x="2499360" y="0"/>
                </a:lnTo>
                <a:lnTo>
                  <a:pt x="2499360" y="12700"/>
                </a:lnTo>
                <a:lnTo>
                  <a:pt x="2550160" y="12700"/>
                </a:lnTo>
                <a:lnTo>
                  <a:pt x="2550160" y="0"/>
                </a:lnTo>
                <a:close/>
              </a:path>
              <a:path w="4017009" h="234950">
                <a:moveTo>
                  <a:pt x="2461260" y="0"/>
                </a:moveTo>
                <a:lnTo>
                  <a:pt x="2410460" y="0"/>
                </a:lnTo>
                <a:lnTo>
                  <a:pt x="2410460" y="12700"/>
                </a:lnTo>
                <a:lnTo>
                  <a:pt x="2461260" y="12700"/>
                </a:lnTo>
                <a:lnTo>
                  <a:pt x="2461260" y="0"/>
                </a:lnTo>
                <a:close/>
              </a:path>
              <a:path w="4017009" h="234950">
                <a:moveTo>
                  <a:pt x="2372360" y="0"/>
                </a:moveTo>
                <a:lnTo>
                  <a:pt x="2321560" y="0"/>
                </a:lnTo>
                <a:lnTo>
                  <a:pt x="2321560" y="12700"/>
                </a:lnTo>
                <a:lnTo>
                  <a:pt x="2372360" y="12700"/>
                </a:lnTo>
                <a:lnTo>
                  <a:pt x="2372360" y="0"/>
                </a:lnTo>
                <a:close/>
              </a:path>
              <a:path w="4017009" h="234950">
                <a:moveTo>
                  <a:pt x="2283460" y="0"/>
                </a:moveTo>
                <a:lnTo>
                  <a:pt x="2232660" y="0"/>
                </a:lnTo>
                <a:lnTo>
                  <a:pt x="2232660" y="12700"/>
                </a:lnTo>
                <a:lnTo>
                  <a:pt x="2283460" y="12700"/>
                </a:lnTo>
                <a:lnTo>
                  <a:pt x="2283460" y="0"/>
                </a:lnTo>
                <a:close/>
              </a:path>
              <a:path w="4017009" h="234950">
                <a:moveTo>
                  <a:pt x="2194560" y="0"/>
                </a:moveTo>
                <a:lnTo>
                  <a:pt x="2143760" y="0"/>
                </a:lnTo>
                <a:lnTo>
                  <a:pt x="2143760" y="12700"/>
                </a:lnTo>
                <a:lnTo>
                  <a:pt x="2194560" y="12700"/>
                </a:lnTo>
                <a:lnTo>
                  <a:pt x="2194560" y="0"/>
                </a:lnTo>
                <a:close/>
              </a:path>
              <a:path w="4017009" h="234950">
                <a:moveTo>
                  <a:pt x="2105660" y="0"/>
                </a:moveTo>
                <a:lnTo>
                  <a:pt x="2054859" y="0"/>
                </a:lnTo>
                <a:lnTo>
                  <a:pt x="2054859" y="12700"/>
                </a:lnTo>
                <a:lnTo>
                  <a:pt x="2105660" y="12700"/>
                </a:lnTo>
                <a:lnTo>
                  <a:pt x="2105660" y="0"/>
                </a:lnTo>
                <a:close/>
              </a:path>
              <a:path w="4017009" h="234950">
                <a:moveTo>
                  <a:pt x="2016759" y="0"/>
                </a:moveTo>
                <a:lnTo>
                  <a:pt x="1965959" y="0"/>
                </a:lnTo>
                <a:lnTo>
                  <a:pt x="1965959" y="12700"/>
                </a:lnTo>
                <a:lnTo>
                  <a:pt x="2016759" y="12700"/>
                </a:lnTo>
                <a:lnTo>
                  <a:pt x="2016759" y="0"/>
                </a:lnTo>
                <a:close/>
              </a:path>
              <a:path w="4017009" h="234950">
                <a:moveTo>
                  <a:pt x="1927859" y="0"/>
                </a:moveTo>
                <a:lnTo>
                  <a:pt x="1877059" y="0"/>
                </a:lnTo>
                <a:lnTo>
                  <a:pt x="1877059" y="12700"/>
                </a:lnTo>
                <a:lnTo>
                  <a:pt x="1927859" y="12700"/>
                </a:lnTo>
                <a:lnTo>
                  <a:pt x="1927859" y="0"/>
                </a:lnTo>
                <a:close/>
              </a:path>
              <a:path w="4017009" h="234950">
                <a:moveTo>
                  <a:pt x="1838959" y="0"/>
                </a:moveTo>
                <a:lnTo>
                  <a:pt x="1788159" y="0"/>
                </a:lnTo>
                <a:lnTo>
                  <a:pt x="1788159" y="12700"/>
                </a:lnTo>
                <a:lnTo>
                  <a:pt x="1838959" y="12700"/>
                </a:lnTo>
                <a:lnTo>
                  <a:pt x="1838959" y="0"/>
                </a:lnTo>
                <a:close/>
              </a:path>
              <a:path w="4017009" h="234950">
                <a:moveTo>
                  <a:pt x="1750059" y="0"/>
                </a:moveTo>
                <a:lnTo>
                  <a:pt x="1699259" y="0"/>
                </a:lnTo>
                <a:lnTo>
                  <a:pt x="1699259" y="12700"/>
                </a:lnTo>
                <a:lnTo>
                  <a:pt x="1750059" y="12700"/>
                </a:lnTo>
                <a:lnTo>
                  <a:pt x="1750059" y="0"/>
                </a:lnTo>
                <a:close/>
              </a:path>
              <a:path w="4017009" h="234950">
                <a:moveTo>
                  <a:pt x="1661159" y="0"/>
                </a:moveTo>
                <a:lnTo>
                  <a:pt x="1610359" y="0"/>
                </a:lnTo>
                <a:lnTo>
                  <a:pt x="1610359" y="12700"/>
                </a:lnTo>
                <a:lnTo>
                  <a:pt x="1661159" y="12700"/>
                </a:lnTo>
                <a:lnTo>
                  <a:pt x="1661159" y="0"/>
                </a:lnTo>
                <a:close/>
              </a:path>
              <a:path w="4017009" h="234950">
                <a:moveTo>
                  <a:pt x="1572259" y="0"/>
                </a:moveTo>
                <a:lnTo>
                  <a:pt x="1521459" y="0"/>
                </a:lnTo>
                <a:lnTo>
                  <a:pt x="1521459" y="12700"/>
                </a:lnTo>
                <a:lnTo>
                  <a:pt x="1572259" y="12700"/>
                </a:lnTo>
                <a:lnTo>
                  <a:pt x="1572259" y="0"/>
                </a:lnTo>
                <a:close/>
              </a:path>
              <a:path w="4017009" h="234950">
                <a:moveTo>
                  <a:pt x="1483359" y="0"/>
                </a:moveTo>
                <a:lnTo>
                  <a:pt x="1432559" y="0"/>
                </a:lnTo>
                <a:lnTo>
                  <a:pt x="1432559" y="12700"/>
                </a:lnTo>
                <a:lnTo>
                  <a:pt x="1483359" y="12700"/>
                </a:lnTo>
                <a:lnTo>
                  <a:pt x="1483359" y="0"/>
                </a:lnTo>
                <a:close/>
              </a:path>
              <a:path w="4017009" h="234950">
                <a:moveTo>
                  <a:pt x="1394459" y="0"/>
                </a:moveTo>
                <a:lnTo>
                  <a:pt x="1343659" y="0"/>
                </a:lnTo>
                <a:lnTo>
                  <a:pt x="1343659" y="12700"/>
                </a:lnTo>
                <a:lnTo>
                  <a:pt x="1394459" y="12700"/>
                </a:lnTo>
                <a:lnTo>
                  <a:pt x="1394459" y="0"/>
                </a:lnTo>
                <a:close/>
              </a:path>
              <a:path w="4017009" h="234950">
                <a:moveTo>
                  <a:pt x="1305559" y="0"/>
                </a:moveTo>
                <a:lnTo>
                  <a:pt x="1254759" y="0"/>
                </a:lnTo>
                <a:lnTo>
                  <a:pt x="1254759" y="12700"/>
                </a:lnTo>
                <a:lnTo>
                  <a:pt x="1305559" y="12700"/>
                </a:lnTo>
                <a:lnTo>
                  <a:pt x="1305559" y="0"/>
                </a:lnTo>
                <a:close/>
              </a:path>
              <a:path w="4017009" h="234950">
                <a:moveTo>
                  <a:pt x="1216659" y="0"/>
                </a:moveTo>
                <a:lnTo>
                  <a:pt x="1165859" y="0"/>
                </a:lnTo>
                <a:lnTo>
                  <a:pt x="1165859" y="12700"/>
                </a:lnTo>
                <a:lnTo>
                  <a:pt x="1216659" y="12700"/>
                </a:lnTo>
                <a:lnTo>
                  <a:pt x="1216659" y="0"/>
                </a:lnTo>
                <a:close/>
              </a:path>
              <a:path w="4017009" h="234950">
                <a:moveTo>
                  <a:pt x="1127759" y="0"/>
                </a:moveTo>
                <a:lnTo>
                  <a:pt x="1076959" y="0"/>
                </a:lnTo>
                <a:lnTo>
                  <a:pt x="1076959" y="12700"/>
                </a:lnTo>
                <a:lnTo>
                  <a:pt x="1127759" y="12700"/>
                </a:lnTo>
                <a:lnTo>
                  <a:pt x="1127759" y="0"/>
                </a:lnTo>
                <a:close/>
              </a:path>
              <a:path w="4017009" h="234950">
                <a:moveTo>
                  <a:pt x="1038859" y="0"/>
                </a:moveTo>
                <a:lnTo>
                  <a:pt x="988059" y="0"/>
                </a:lnTo>
                <a:lnTo>
                  <a:pt x="988059" y="12700"/>
                </a:lnTo>
                <a:lnTo>
                  <a:pt x="1038859" y="12700"/>
                </a:lnTo>
                <a:lnTo>
                  <a:pt x="1038859" y="0"/>
                </a:lnTo>
                <a:close/>
              </a:path>
              <a:path w="4017009" h="234950">
                <a:moveTo>
                  <a:pt x="949959" y="0"/>
                </a:moveTo>
                <a:lnTo>
                  <a:pt x="899159" y="0"/>
                </a:lnTo>
                <a:lnTo>
                  <a:pt x="899159" y="12700"/>
                </a:lnTo>
                <a:lnTo>
                  <a:pt x="949959" y="12700"/>
                </a:lnTo>
                <a:lnTo>
                  <a:pt x="949959" y="0"/>
                </a:lnTo>
                <a:close/>
              </a:path>
              <a:path w="4017009" h="234950">
                <a:moveTo>
                  <a:pt x="861059" y="0"/>
                </a:moveTo>
                <a:lnTo>
                  <a:pt x="810259" y="0"/>
                </a:lnTo>
                <a:lnTo>
                  <a:pt x="810259" y="12700"/>
                </a:lnTo>
                <a:lnTo>
                  <a:pt x="861059" y="12700"/>
                </a:lnTo>
                <a:lnTo>
                  <a:pt x="861059" y="0"/>
                </a:lnTo>
                <a:close/>
              </a:path>
              <a:path w="4017009" h="234950">
                <a:moveTo>
                  <a:pt x="772159" y="0"/>
                </a:moveTo>
                <a:lnTo>
                  <a:pt x="721360" y="0"/>
                </a:lnTo>
                <a:lnTo>
                  <a:pt x="721360" y="12700"/>
                </a:lnTo>
                <a:lnTo>
                  <a:pt x="772159" y="12700"/>
                </a:lnTo>
                <a:lnTo>
                  <a:pt x="772159" y="0"/>
                </a:lnTo>
                <a:close/>
              </a:path>
              <a:path w="4017009" h="234950">
                <a:moveTo>
                  <a:pt x="683260" y="0"/>
                </a:moveTo>
                <a:lnTo>
                  <a:pt x="632460" y="0"/>
                </a:lnTo>
                <a:lnTo>
                  <a:pt x="632460" y="12700"/>
                </a:lnTo>
                <a:lnTo>
                  <a:pt x="683260" y="12700"/>
                </a:lnTo>
                <a:lnTo>
                  <a:pt x="683260" y="0"/>
                </a:lnTo>
                <a:close/>
              </a:path>
              <a:path w="4017009" h="234950">
                <a:moveTo>
                  <a:pt x="594360" y="0"/>
                </a:moveTo>
                <a:lnTo>
                  <a:pt x="543560" y="0"/>
                </a:lnTo>
                <a:lnTo>
                  <a:pt x="543560" y="12700"/>
                </a:lnTo>
                <a:lnTo>
                  <a:pt x="594360" y="12700"/>
                </a:lnTo>
                <a:lnTo>
                  <a:pt x="594360" y="0"/>
                </a:lnTo>
                <a:close/>
              </a:path>
              <a:path w="4017009" h="234950">
                <a:moveTo>
                  <a:pt x="505460" y="0"/>
                </a:moveTo>
                <a:lnTo>
                  <a:pt x="454660" y="0"/>
                </a:lnTo>
                <a:lnTo>
                  <a:pt x="454660" y="12700"/>
                </a:lnTo>
                <a:lnTo>
                  <a:pt x="505460" y="12700"/>
                </a:lnTo>
                <a:lnTo>
                  <a:pt x="505460" y="0"/>
                </a:lnTo>
                <a:close/>
              </a:path>
              <a:path w="4017009" h="234950">
                <a:moveTo>
                  <a:pt x="416560" y="0"/>
                </a:moveTo>
                <a:lnTo>
                  <a:pt x="365760" y="0"/>
                </a:lnTo>
                <a:lnTo>
                  <a:pt x="365760" y="12700"/>
                </a:lnTo>
                <a:lnTo>
                  <a:pt x="416560" y="12700"/>
                </a:lnTo>
                <a:lnTo>
                  <a:pt x="416560" y="0"/>
                </a:lnTo>
                <a:close/>
              </a:path>
              <a:path w="4017009" h="234950">
                <a:moveTo>
                  <a:pt x="327660" y="0"/>
                </a:moveTo>
                <a:lnTo>
                  <a:pt x="276860" y="0"/>
                </a:lnTo>
                <a:lnTo>
                  <a:pt x="276860" y="12700"/>
                </a:lnTo>
                <a:lnTo>
                  <a:pt x="327660" y="12700"/>
                </a:lnTo>
                <a:lnTo>
                  <a:pt x="327660" y="0"/>
                </a:lnTo>
                <a:close/>
              </a:path>
              <a:path w="4017009" h="234950">
                <a:moveTo>
                  <a:pt x="238760" y="0"/>
                </a:moveTo>
                <a:lnTo>
                  <a:pt x="187960" y="0"/>
                </a:lnTo>
                <a:lnTo>
                  <a:pt x="187960" y="12700"/>
                </a:lnTo>
                <a:lnTo>
                  <a:pt x="238760" y="12700"/>
                </a:lnTo>
                <a:lnTo>
                  <a:pt x="238760" y="0"/>
                </a:lnTo>
                <a:close/>
              </a:path>
              <a:path w="4017009" h="234950">
                <a:moveTo>
                  <a:pt x="149860" y="0"/>
                </a:moveTo>
                <a:lnTo>
                  <a:pt x="99060" y="0"/>
                </a:lnTo>
                <a:lnTo>
                  <a:pt x="99060" y="12700"/>
                </a:lnTo>
                <a:lnTo>
                  <a:pt x="149860" y="12700"/>
                </a:lnTo>
                <a:lnTo>
                  <a:pt x="149860" y="0"/>
                </a:lnTo>
                <a:close/>
              </a:path>
              <a:path w="4017009" h="234950">
                <a:moveTo>
                  <a:pt x="60960" y="0"/>
                </a:moveTo>
                <a:lnTo>
                  <a:pt x="31750" y="0"/>
                </a:lnTo>
                <a:lnTo>
                  <a:pt x="31750" y="34289"/>
                </a:lnTo>
                <a:lnTo>
                  <a:pt x="44450" y="34289"/>
                </a:lnTo>
                <a:lnTo>
                  <a:pt x="44450" y="12700"/>
                </a:lnTo>
                <a:lnTo>
                  <a:pt x="38100" y="12700"/>
                </a:lnTo>
                <a:lnTo>
                  <a:pt x="44450" y="6350"/>
                </a:lnTo>
                <a:lnTo>
                  <a:pt x="60960" y="6350"/>
                </a:lnTo>
                <a:lnTo>
                  <a:pt x="60960" y="0"/>
                </a:lnTo>
                <a:close/>
              </a:path>
              <a:path w="4017009" h="234950">
                <a:moveTo>
                  <a:pt x="44450" y="6350"/>
                </a:moveTo>
                <a:lnTo>
                  <a:pt x="38100" y="12700"/>
                </a:lnTo>
                <a:lnTo>
                  <a:pt x="44450" y="12700"/>
                </a:lnTo>
                <a:lnTo>
                  <a:pt x="44450" y="6350"/>
                </a:lnTo>
                <a:close/>
              </a:path>
              <a:path w="4017009" h="234950">
                <a:moveTo>
                  <a:pt x="60960" y="6350"/>
                </a:moveTo>
                <a:lnTo>
                  <a:pt x="44450" y="6350"/>
                </a:lnTo>
                <a:lnTo>
                  <a:pt x="44450" y="12700"/>
                </a:lnTo>
                <a:lnTo>
                  <a:pt x="60960" y="12700"/>
                </a:lnTo>
                <a:lnTo>
                  <a:pt x="60960" y="6350"/>
                </a:lnTo>
                <a:close/>
              </a:path>
              <a:path w="4017009" h="234950">
                <a:moveTo>
                  <a:pt x="44450" y="72389"/>
                </a:moveTo>
                <a:lnTo>
                  <a:pt x="31750" y="72389"/>
                </a:lnTo>
                <a:lnTo>
                  <a:pt x="31750" y="123189"/>
                </a:lnTo>
                <a:lnTo>
                  <a:pt x="44450" y="123189"/>
                </a:lnTo>
                <a:lnTo>
                  <a:pt x="44450" y="72389"/>
                </a:lnTo>
                <a:close/>
              </a:path>
              <a:path w="4017009" h="234950">
                <a:moveTo>
                  <a:pt x="76200" y="158750"/>
                </a:moveTo>
                <a:lnTo>
                  <a:pt x="0" y="158750"/>
                </a:lnTo>
                <a:lnTo>
                  <a:pt x="38100" y="234950"/>
                </a:lnTo>
                <a:lnTo>
                  <a:pt x="69850" y="171450"/>
                </a:lnTo>
                <a:lnTo>
                  <a:pt x="31750" y="171450"/>
                </a:lnTo>
                <a:lnTo>
                  <a:pt x="31750" y="161289"/>
                </a:lnTo>
                <a:lnTo>
                  <a:pt x="74930" y="161289"/>
                </a:lnTo>
                <a:lnTo>
                  <a:pt x="76200" y="158750"/>
                </a:lnTo>
                <a:close/>
              </a:path>
              <a:path w="4017009" h="234950">
                <a:moveTo>
                  <a:pt x="44450" y="161289"/>
                </a:moveTo>
                <a:lnTo>
                  <a:pt x="31750" y="161289"/>
                </a:lnTo>
                <a:lnTo>
                  <a:pt x="31750" y="171450"/>
                </a:lnTo>
                <a:lnTo>
                  <a:pt x="44450" y="171450"/>
                </a:lnTo>
                <a:lnTo>
                  <a:pt x="44450" y="161289"/>
                </a:lnTo>
                <a:close/>
              </a:path>
              <a:path w="4017009" h="234950">
                <a:moveTo>
                  <a:pt x="74930" y="161289"/>
                </a:moveTo>
                <a:lnTo>
                  <a:pt x="44450" y="161289"/>
                </a:lnTo>
                <a:lnTo>
                  <a:pt x="44450" y="171450"/>
                </a:lnTo>
                <a:lnTo>
                  <a:pt x="69850" y="171450"/>
                </a:lnTo>
                <a:lnTo>
                  <a:pt x="74930" y="161289"/>
                </a:lnTo>
                <a:close/>
              </a:path>
            </a:pathLst>
          </a:custGeom>
          <a:solidFill>
            <a:srgbClr val="BAC3D1"/>
          </a:solidFill>
        </p:spPr>
        <p:txBody>
          <a:bodyPr wrap="square" lIns="0" tIns="0" rIns="0" bIns="0" rtlCol="0"/>
          <a:lstStyle/>
          <a:p/>
        </p:txBody>
      </p:sp>
      <p:sp>
        <p:nvSpPr>
          <p:cNvPr id="14" name="object 14"/>
          <p:cNvSpPr/>
          <p:nvPr/>
        </p:nvSpPr>
        <p:spPr>
          <a:xfrm>
            <a:off x="4038600" y="2266188"/>
            <a:ext cx="957580" cy="330835"/>
          </a:xfrm>
          <a:custGeom>
            <a:avLst/>
            <a:gdLst/>
            <a:ahLst/>
            <a:cxnLst/>
            <a:rect l="l" t="t" r="r" b="b"/>
            <a:pathLst>
              <a:path w="957579" h="330835">
                <a:moveTo>
                  <a:pt x="901953" y="0"/>
                </a:moveTo>
                <a:lnTo>
                  <a:pt x="55117" y="0"/>
                </a:lnTo>
                <a:lnTo>
                  <a:pt x="33647" y="4325"/>
                </a:lnTo>
                <a:lnTo>
                  <a:pt x="16128" y="16128"/>
                </a:lnTo>
                <a:lnTo>
                  <a:pt x="4325" y="33647"/>
                </a:lnTo>
                <a:lnTo>
                  <a:pt x="0" y="55117"/>
                </a:lnTo>
                <a:lnTo>
                  <a:pt x="0" y="275589"/>
                </a:lnTo>
                <a:lnTo>
                  <a:pt x="4325" y="297060"/>
                </a:lnTo>
                <a:lnTo>
                  <a:pt x="16128" y="314579"/>
                </a:lnTo>
                <a:lnTo>
                  <a:pt x="33647" y="326382"/>
                </a:lnTo>
                <a:lnTo>
                  <a:pt x="55117" y="330708"/>
                </a:lnTo>
                <a:lnTo>
                  <a:pt x="901953" y="330708"/>
                </a:lnTo>
                <a:lnTo>
                  <a:pt x="923424" y="326382"/>
                </a:lnTo>
                <a:lnTo>
                  <a:pt x="940943" y="314578"/>
                </a:lnTo>
                <a:lnTo>
                  <a:pt x="952746" y="297060"/>
                </a:lnTo>
                <a:lnTo>
                  <a:pt x="957072" y="275589"/>
                </a:lnTo>
                <a:lnTo>
                  <a:pt x="957072" y="55117"/>
                </a:lnTo>
                <a:lnTo>
                  <a:pt x="952746" y="33647"/>
                </a:lnTo>
                <a:lnTo>
                  <a:pt x="940942" y="16128"/>
                </a:lnTo>
                <a:lnTo>
                  <a:pt x="923424" y="4325"/>
                </a:lnTo>
                <a:lnTo>
                  <a:pt x="901953" y="0"/>
                </a:lnTo>
                <a:close/>
              </a:path>
            </a:pathLst>
          </a:custGeom>
          <a:solidFill>
            <a:srgbClr val="91B83C"/>
          </a:solidFill>
        </p:spPr>
        <p:txBody>
          <a:bodyPr wrap="square" lIns="0" tIns="0" rIns="0" bIns="0" rtlCol="0"/>
          <a:lstStyle/>
          <a:p/>
        </p:txBody>
      </p:sp>
      <p:sp>
        <p:nvSpPr>
          <p:cNvPr id="15" name="object 15"/>
          <p:cNvSpPr/>
          <p:nvPr/>
        </p:nvSpPr>
        <p:spPr>
          <a:xfrm>
            <a:off x="702563" y="3092195"/>
            <a:ext cx="6905625" cy="909955"/>
          </a:xfrm>
          <a:custGeom>
            <a:avLst/>
            <a:gdLst/>
            <a:ahLst/>
            <a:cxnLst/>
            <a:rect l="l" t="t" r="r" b="b"/>
            <a:pathLst>
              <a:path w="6905625" h="909954">
                <a:moveTo>
                  <a:pt x="6753606" y="0"/>
                </a:moveTo>
                <a:lnTo>
                  <a:pt x="151638" y="0"/>
                </a:lnTo>
                <a:lnTo>
                  <a:pt x="103710" y="7735"/>
                </a:lnTo>
                <a:lnTo>
                  <a:pt x="62084" y="29272"/>
                </a:lnTo>
                <a:lnTo>
                  <a:pt x="29258" y="62106"/>
                </a:lnTo>
                <a:lnTo>
                  <a:pt x="7730" y="103729"/>
                </a:lnTo>
                <a:lnTo>
                  <a:pt x="0" y="151637"/>
                </a:lnTo>
                <a:lnTo>
                  <a:pt x="0" y="758189"/>
                </a:lnTo>
                <a:lnTo>
                  <a:pt x="7730" y="806098"/>
                </a:lnTo>
                <a:lnTo>
                  <a:pt x="29258" y="847721"/>
                </a:lnTo>
                <a:lnTo>
                  <a:pt x="62084" y="880555"/>
                </a:lnTo>
                <a:lnTo>
                  <a:pt x="103710" y="902092"/>
                </a:lnTo>
                <a:lnTo>
                  <a:pt x="151638" y="909827"/>
                </a:lnTo>
                <a:lnTo>
                  <a:pt x="6753606" y="909827"/>
                </a:lnTo>
                <a:lnTo>
                  <a:pt x="6801514" y="902092"/>
                </a:lnTo>
                <a:lnTo>
                  <a:pt x="6843137" y="880555"/>
                </a:lnTo>
                <a:lnTo>
                  <a:pt x="6875971" y="847721"/>
                </a:lnTo>
                <a:lnTo>
                  <a:pt x="6897508" y="806098"/>
                </a:lnTo>
                <a:lnTo>
                  <a:pt x="6905243" y="758189"/>
                </a:lnTo>
                <a:lnTo>
                  <a:pt x="6905243" y="151637"/>
                </a:lnTo>
                <a:lnTo>
                  <a:pt x="6897508" y="103729"/>
                </a:lnTo>
                <a:lnTo>
                  <a:pt x="6875971" y="62106"/>
                </a:lnTo>
                <a:lnTo>
                  <a:pt x="6843137" y="29272"/>
                </a:lnTo>
                <a:lnTo>
                  <a:pt x="6801514" y="7735"/>
                </a:lnTo>
                <a:lnTo>
                  <a:pt x="6753606" y="0"/>
                </a:lnTo>
                <a:close/>
              </a:path>
            </a:pathLst>
          </a:custGeom>
          <a:solidFill>
            <a:srgbClr val="F78B21"/>
          </a:solidFill>
        </p:spPr>
        <p:txBody>
          <a:bodyPr wrap="square" lIns="0" tIns="0" rIns="0" bIns="0" rtlCol="0"/>
          <a:lstStyle/>
          <a:p/>
        </p:txBody>
      </p:sp>
      <p:sp>
        <p:nvSpPr>
          <p:cNvPr id="16" name="object 16"/>
          <p:cNvSpPr txBox="1"/>
          <p:nvPr/>
        </p:nvSpPr>
        <p:spPr>
          <a:xfrm>
            <a:off x="822756" y="3435857"/>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业务需求</a:t>
            </a:r>
            <a:endParaRPr sz="1400">
              <a:latin typeface="微软雅黑"/>
              <a:cs typeface="微软雅黑"/>
            </a:endParaRPr>
          </a:p>
        </p:txBody>
      </p:sp>
      <p:sp>
        <p:nvSpPr>
          <p:cNvPr id="17" name="object 17"/>
          <p:cNvSpPr/>
          <p:nvPr/>
        </p:nvSpPr>
        <p:spPr>
          <a:xfrm>
            <a:off x="1627632" y="3165348"/>
            <a:ext cx="1902460" cy="763905"/>
          </a:xfrm>
          <a:custGeom>
            <a:avLst/>
            <a:gdLst/>
            <a:ahLst/>
            <a:cxnLst/>
            <a:rect l="l" t="t" r="r" b="b"/>
            <a:pathLst>
              <a:path w="1902460" h="763904">
                <a:moveTo>
                  <a:pt x="1774697" y="0"/>
                </a:moveTo>
                <a:lnTo>
                  <a:pt x="127254" y="0"/>
                </a:lnTo>
                <a:lnTo>
                  <a:pt x="77741" y="10007"/>
                </a:lnTo>
                <a:lnTo>
                  <a:pt x="37290" y="37290"/>
                </a:lnTo>
                <a:lnTo>
                  <a:pt x="10007" y="77741"/>
                </a:lnTo>
                <a:lnTo>
                  <a:pt x="0" y="127253"/>
                </a:lnTo>
                <a:lnTo>
                  <a:pt x="0" y="636269"/>
                </a:lnTo>
                <a:lnTo>
                  <a:pt x="10007" y="685782"/>
                </a:lnTo>
                <a:lnTo>
                  <a:pt x="37290" y="726233"/>
                </a:lnTo>
                <a:lnTo>
                  <a:pt x="77741" y="753516"/>
                </a:lnTo>
                <a:lnTo>
                  <a:pt x="127254" y="763524"/>
                </a:lnTo>
                <a:lnTo>
                  <a:pt x="1774697" y="763524"/>
                </a:lnTo>
                <a:lnTo>
                  <a:pt x="1824210" y="753516"/>
                </a:lnTo>
                <a:lnTo>
                  <a:pt x="1864661" y="726233"/>
                </a:lnTo>
                <a:lnTo>
                  <a:pt x="1891944" y="685782"/>
                </a:lnTo>
                <a:lnTo>
                  <a:pt x="1901952" y="636269"/>
                </a:lnTo>
                <a:lnTo>
                  <a:pt x="1901952" y="127253"/>
                </a:lnTo>
                <a:lnTo>
                  <a:pt x="1891944" y="77741"/>
                </a:lnTo>
                <a:lnTo>
                  <a:pt x="1864661" y="37290"/>
                </a:lnTo>
                <a:lnTo>
                  <a:pt x="1824210" y="10007"/>
                </a:lnTo>
                <a:lnTo>
                  <a:pt x="1774697" y="0"/>
                </a:lnTo>
                <a:close/>
              </a:path>
            </a:pathLst>
          </a:custGeom>
          <a:solidFill>
            <a:srgbClr val="F9F9F9"/>
          </a:solidFill>
        </p:spPr>
        <p:txBody>
          <a:bodyPr wrap="square" lIns="0" tIns="0" rIns="0" bIns="0" rtlCol="0"/>
          <a:lstStyle/>
          <a:p/>
        </p:txBody>
      </p:sp>
      <p:sp>
        <p:nvSpPr>
          <p:cNvPr id="18" name="object 18"/>
          <p:cNvSpPr txBox="1"/>
          <p:nvPr/>
        </p:nvSpPr>
        <p:spPr>
          <a:xfrm>
            <a:off x="1743582" y="3263900"/>
            <a:ext cx="1197610" cy="622300"/>
          </a:xfrm>
          <a:prstGeom prst="rect">
            <a:avLst/>
          </a:prstGeom>
        </p:spPr>
        <p:txBody>
          <a:bodyPr wrap="square" lIns="0" tIns="0" rIns="0" bIns="0" rtlCol="0" vert="horz">
            <a:spAutoFit/>
          </a:bodyPr>
          <a:lstStyle/>
          <a:p>
            <a:pPr marL="12700">
              <a:lnSpc>
                <a:spcPct val="100000"/>
              </a:lnSpc>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获得潜在新客户</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对欺诈进行识别</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对风险进行评估</a:t>
            </a:r>
            <a:endParaRPr sz="1000">
              <a:latin typeface="微软雅黑"/>
              <a:cs typeface="微软雅黑"/>
            </a:endParaRPr>
          </a:p>
        </p:txBody>
      </p:sp>
      <p:sp>
        <p:nvSpPr>
          <p:cNvPr id="19" name="object 19"/>
          <p:cNvSpPr/>
          <p:nvPr/>
        </p:nvSpPr>
        <p:spPr>
          <a:xfrm>
            <a:off x="5643371" y="3165348"/>
            <a:ext cx="1902460" cy="763905"/>
          </a:xfrm>
          <a:custGeom>
            <a:avLst/>
            <a:gdLst/>
            <a:ahLst/>
            <a:cxnLst/>
            <a:rect l="l" t="t" r="r" b="b"/>
            <a:pathLst>
              <a:path w="1902459" h="763904">
                <a:moveTo>
                  <a:pt x="1806955" y="0"/>
                </a:moveTo>
                <a:lnTo>
                  <a:pt x="94995" y="0"/>
                </a:lnTo>
                <a:lnTo>
                  <a:pt x="58025" y="7467"/>
                </a:lnTo>
                <a:lnTo>
                  <a:pt x="27828" y="27828"/>
                </a:lnTo>
                <a:lnTo>
                  <a:pt x="7467" y="58025"/>
                </a:lnTo>
                <a:lnTo>
                  <a:pt x="0" y="94996"/>
                </a:lnTo>
                <a:lnTo>
                  <a:pt x="0" y="668527"/>
                </a:lnTo>
                <a:lnTo>
                  <a:pt x="7467" y="705498"/>
                </a:lnTo>
                <a:lnTo>
                  <a:pt x="27828" y="735695"/>
                </a:lnTo>
                <a:lnTo>
                  <a:pt x="58025" y="756056"/>
                </a:lnTo>
                <a:lnTo>
                  <a:pt x="94995" y="763524"/>
                </a:lnTo>
                <a:lnTo>
                  <a:pt x="1806955" y="763524"/>
                </a:lnTo>
                <a:lnTo>
                  <a:pt x="1843926" y="756056"/>
                </a:lnTo>
                <a:lnTo>
                  <a:pt x="1874123" y="735695"/>
                </a:lnTo>
                <a:lnTo>
                  <a:pt x="1894484" y="705498"/>
                </a:lnTo>
                <a:lnTo>
                  <a:pt x="1901952" y="668527"/>
                </a:lnTo>
                <a:lnTo>
                  <a:pt x="1901952" y="94996"/>
                </a:lnTo>
                <a:lnTo>
                  <a:pt x="1894484" y="58025"/>
                </a:lnTo>
                <a:lnTo>
                  <a:pt x="1874123" y="27828"/>
                </a:lnTo>
                <a:lnTo>
                  <a:pt x="1843926" y="7467"/>
                </a:lnTo>
                <a:lnTo>
                  <a:pt x="1806955" y="0"/>
                </a:lnTo>
                <a:close/>
              </a:path>
            </a:pathLst>
          </a:custGeom>
          <a:solidFill>
            <a:srgbClr val="F9F9F9"/>
          </a:solidFill>
        </p:spPr>
        <p:txBody>
          <a:bodyPr wrap="square" lIns="0" tIns="0" rIns="0" bIns="0" rtlCol="0"/>
          <a:lstStyle/>
          <a:p/>
        </p:txBody>
      </p:sp>
      <p:sp>
        <p:nvSpPr>
          <p:cNvPr id="20" name="object 20"/>
          <p:cNvSpPr txBox="1"/>
          <p:nvPr/>
        </p:nvSpPr>
        <p:spPr>
          <a:xfrm>
            <a:off x="5750814" y="3263900"/>
            <a:ext cx="1577340" cy="622300"/>
          </a:xfrm>
          <a:prstGeom prst="rect">
            <a:avLst/>
          </a:prstGeom>
        </p:spPr>
        <p:txBody>
          <a:bodyPr wrap="square" lIns="0" tIns="0" rIns="0" bIns="0" rtlCol="0" vert="horz">
            <a:spAutoFit/>
          </a:bodyPr>
          <a:lstStyle/>
          <a:p>
            <a:pPr marL="12700">
              <a:lnSpc>
                <a:spcPct val="100000"/>
              </a:lnSpc>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优质客户提供复贷服务</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非优客户进行借贷催收</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对不良资产的精准定价</a:t>
            </a:r>
            <a:endParaRPr sz="1000">
              <a:latin typeface="微软雅黑"/>
              <a:cs typeface="微软雅黑"/>
            </a:endParaRPr>
          </a:p>
        </p:txBody>
      </p:sp>
      <p:sp>
        <p:nvSpPr>
          <p:cNvPr id="21" name="object 21"/>
          <p:cNvSpPr/>
          <p:nvPr/>
        </p:nvSpPr>
        <p:spPr>
          <a:xfrm>
            <a:off x="3634740" y="3165348"/>
            <a:ext cx="1902460" cy="763905"/>
          </a:xfrm>
          <a:custGeom>
            <a:avLst/>
            <a:gdLst/>
            <a:ahLst/>
            <a:cxnLst/>
            <a:rect l="l" t="t" r="r" b="b"/>
            <a:pathLst>
              <a:path w="1902460" h="763904">
                <a:moveTo>
                  <a:pt x="1796161" y="0"/>
                </a:moveTo>
                <a:lnTo>
                  <a:pt x="105790" y="0"/>
                </a:lnTo>
                <a:lnTo>
                  <a:pt x="64615" y="8314"/>
                </a:lnTo>
                <a:lnTo>
                  <a:pt x="30987" y="30987"/>
                </a:lnTo>
                <a:lnTo>
                  <a:pt x="8314" y="64615"/>
                </a:lnTo>
                <a:lnTo>
                  <a:pt x="0" y="105790"/>
                </a:lnTo>
                <a:lnTo>
                  <a:pt x="0" y="657732"/>
                </a:lnTo>
                <a:lnTo>
                  <a:pt x="8314" y="698908"/>
                </a:lnTo>
                <a:lnTo>
                  <a:pt x="30987" y="732536"/>
                </a:lnTo>
                <a:lnTo>
                  <a:pt x="64615" y="755209"/>
                </a:lnTo>
                <a:lnTo>
                  <a:pt x="105790" y="763524"/>
                </a:lnTo>
                <a:lnTo>
                  <a:pt x="1796161" y="763524"/>
                </a:lnTo>
                <a:lnTo>
                  <a:pt x="1837336" y="755209"/>
                </a:lnTo>
                <a:lnTo>
                  <a:pt x="1870964" y="732536"/>
                </a:lnTo>
                <a:lnTo>
                  <a:pt x="1893637" y="698908"/>
                </a:lnTo>
                <a:lnTo>
                  <a:pt x="1901952" y="657732"/>
                </a:lnTo>
                <a:lnTo>
                  <a:pt x="1901952" y="105790"/>
                </a:lnTo>
                <a:lnTo>
                  <a:pt x="1893637" y="64615"/>
                </a:lnTo>
                <a:lnTo>
                  <a:pt x="1870964" y="30987"/>
                </a:lnTo>
                <a:lnTo>
                  <a:pt x="1837336" y="8314"/>
                </a:lnTo>
                <a:lnTo>
                  <a:pt x="1796161" y="0"/>
                </a:lnTo>
                <a:close/>
              </a:path>
            </a:pathLst>
          </a:custGeom>
          <a:solidFill>
            <a:srgbClr val="F9F9F9"/>
          </a:solidFill>
        </p:spPr>
        <p:txBody>
          <a:bodyPr wrap="square" lIns="0" tIns="0" rIns="0" bIns="0" rtlCol="0"/>
          <a:lstStyle/>
          <a:p/>
        </p:txBody>
      </p:sp>
      <p:sp>
        <p:nvSpPr>
          <p:cNvPr id="22" name="object 22"/>
          <p:cNvSpPr txBox="1"/>
          <p:nvPr/>
        </p:nvSpPr>
        <p:spPr>
          <a:xfrm>
            <a:off x="3745484" y="3263900"/>
            <a:ext cx="1577340" cy="622300"/>
          </a:xfrm>
          <a:prstGeom prst="rect">
            <a:avLst/>
          </a:prstGeom>
        </p:spPr>
        <p:txBody>
          <a:bodyPr wrap="square" lIns="0" tIns="0" rIns="0" bIns="0" rtlCol="0" vert="horz">
            <a:spAutoFit/>
          </a:bodyPr>
          <a:lstStyle/>
          <a:p>
            <a:pPr marL="12700">
              <a:lnSpc>
                <a:spcPct val="100000"/>
              </a:lnSpc>
              <a:tabLst>
                <a:tab pos="299085" algn="l"/>
              </a:tabLst>
            </a:pPr>
            <a:r>
              <a:rPr dirty="0" sz="1000" spc="-135">
                <a:solidFill>
                  <a:srgbClr val="6D757E"/>
                </a:solidFill>
                <a:latin typeface="Arial Unicode MS"/>
                <a:cs typeface="Arial Unicode MS"/>
              </a:rPr>
              <a:t>➢	</a:t>
            </a:r>
            <a:r>
              <a:rPr dirty="0" sz="1000" spc="-5">
                <a:solidFill>
                  <a:srgbClr val="6D757E"/>
                </a:solidFill>
                <a:latin typeface="微软雅黑"/>
                <a:cs typeface="微软雅黑"/>
              </a:rPr>
              <a:t>挖掘贷中客户价值</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a:t>
            </a:r>
            <a:r>
              <a:rPr dirty="0" sz="1000" spc="-135">
                <a:solidFill>
                  <a:srgbClr val="6D757E"/>
                </a:solidFill>
                <a:latin typeface="Arial Unicode MS"/>
                <a:cs typeface="Arial Unicode MS"/>
              </a:rPr>
              <a:t>	</a:t>
            </a:r>
            <a:r>
              <a:rPr dirty="0" sz="1000" spc="-5">
                <a:solidFill>
                  <a:srgbClr val="6D757E"/>
                </a:solidFill>
                <a:latin typeface="微软雅黑"/>
                <a:cs typeface="微软雅黑"/>
              </a:rPr>
              <a:t>进行信贷资产质量预测</a:t>
            </a:r>
            <a:endParaRPr sz="1000">
              <a:latin typeface="微软雅黑"/>
              <a:cs typeface="微软雅黑"/>
            </a:endParaRPr>
          </a:p>
          <a:p>
            <a:pPr marL="12700">
              <a:lnSpc>
                <a:spcPct val="100000"/>
              </a:lnSpc>
              <a:spcBef>
                <a:spcPts val="600"/>
              </a:spcBef>
              <a:tabLst>
                <a:tab pos="299085" algn="l"/>
              </a:tabLst>
            </a:pPr>
            <a:r>
              <a:rPr dirty="0" sz="1000" spc="-135">
                <a:solidFill>
                  <a:srgbClr val="6D757E"/>
                </a:solidFill>
                <a:latin typeface="Arial Unicode MS"/>
                <a:cs typeface="Arial Unicode MS"/>
              </a:rPr>
              <a:t>➢	</a:t>
            </a:r>
            <a:r>
              <a:rPr dirty="0" sz="1000" spc="-5">
                <a:solidFill>
                  <a:srgbClr val="6D757E"/>
                </a:solidFill>
                <a:latin typeface="微软雅黑"/>
                <a:cs typeface="微软雅黑"/>
              </a:rPr>
              <a:t>进行贷中风险预警</a:t>
            </a:r>
            <a:endParaRPr sz="1000">
              <a:latin typeface="微软雅黑"/>
              <a:cs typeface="微软雅黑"/>
            </a:endParaRPr>
          </a:p>
        </p:txBody>
      </p:sp>
      <p:sp>
        <p:nvSpPr>
          <p:cNvPr id="23" name="object 23"/>
          <p:cNvSpPr/>
          <p:nvPr/>
        </p:nvSpPr>
        <p:spPr>
          <a:xfrm>
            <a:off x="707136" y="4194047"/>
            <a:ext cx="6903720" cy="1477010"/>
          </a:xfrm>
          <a:custGeom>
            <a:avLst/>
            <a:gdLst/>
            <a:ahLst/>
            <a:cxnLst/>
            <a:rect l="l" t="t" r="r" b="b"/>
            <a:pathLst>
              <a:path w="6903720" h="1477010">
                <a:moveTo>
                  <a:pt x="6786118" y="0"/>
                </a:moveTo>
                <a:lnTo>
                  <a:pt x="117551" y="0"/>
                </a:lnTo>
                <a:lnTo>
                  <a:pt x="71794" y="9231"/>
                </a:lnTo>
                <a:lnTo>
                  <a:pt x="34429" y="34416"/>
                </a:lnTo>
                <a:lnTo>
                  <a:pt x="9237" y="71794"/>
                </a:lnTo>
                <a:lnTo>
                  <a:pt x="0" y="117601"/>
                </a:lnTo>
                <a:lnTo>
                  <a:pt x="0" y="1359154"/>
                </a:lnTo>
                <a:lnTo>
                  <a:pt x="9237" y="1404939"/>
                </a:lnTo>
                <a:lnTo>
                  <a:pt x="34429" y="1442319"/>
                </a:lnTo>
                <a:lnTo>
                  <a:pt x="71794" y="1467517"/>
                </a:lnTo>
                <a:lnTo>
                  <a:pt x="117551" y="1476755"/>
                </a:lnTo>
                <a:lnTo>
                  <a:pt x="6786118" y="1476755"/>
                </a:lnTo>
                <a:lnTo>
                  <a:pt x="6831925" y="1467517"/>
                </a:lnTo>
                <a:lnTo>
                  <a:pt x="6869303" y="1442319"/>
                </a:lnTo>
                <a:lnTo>
                  <a:pt x="6894488" y="1404939"/>
                </a:lnTo>
                <a:lnTo>
                  <a:pt x="6903720" y="1359154"/>
                </a:lnTo>
                <a:lnTo>
                  <a:pt x="6903720" y="117601"/>
                </a:lnTo>
                <a:lnTo>
                  <a:pt x="6894488" y="71794"/>
                </a:lnTo>
                <a:lnTo>
                  <a:pt x="6869303" y="34417"/>
                </a:lnTo>
                <a:lnTo>
                  <a:pt x="6831925" y="9231"/>
                </a:lnTo>
                <a:lnTo>
                  <a:pt x="6786118" y="0"/>
                </a:lnTo>
                <a:close/>
              </a:path>
            </a:pathLst>
          </a:custGeom>
          <a:solidFill>
            <a:srgbClr val="1F9ED2"/>
          </a:solidFill>
        </p:spPr>
        <p:txBody>
          <a:bodyPr wrap="square" lIns="0" tIns="0" rIns="0" bIns="0" rtlCol="0"/>
          <a:lstStyle/>
          <a:p/>
        </p:txBody>
      </p:sp>
      <p:sp>
        <p:nvSpPr>
          <p:cNvPr id="24" name="object 24"/>
          <p:cNvSpPr txBox="1"/>
          <p:nvPr/>
        </p:nvSpPr>
        <p:spPr>
          <a:xfrm>
            <a:off x="838911" y="4796790"/>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集奥服务</a:t>
            </a:r>
            <a:endParaRPr sz="1400">
              <a:latin typeface="微软雅黑"/>
              <a:cs typeface="微软雅黑"/>
            </a:endParaRPr>
          </a:p>
        </p:txBody>
      </p:sp>
      <p:sp>
        <p:nvSpPr>
          <p:cNvPr id="25" name="object 25"/>
          <p:cNvSpPr/>
          <p:nvPr/>
        </p:nvSpPr>
        <p:spPr>
          <a:xfrm>
            <a:off x="1627632" y="4265676"/>
            <a:ext cx="1902460" cy="307975"/>
          </a:xfrm>
          <a:custGeom>
            <a:avLst/>
            <a:gdLst/>
            <a:ahLst/>
            <a:cxnLst/>
            <a:rect l="l" t="t" r="r" b="b"/>
            <a:pathLst>
              <a:path w="1902460" h="307975">
                <a:moveTo>
                  <a:pt x="1861312" y="0"/>
                </a:moveTo>
                <a:lnTo>
                  <a:pt x="40640" y="0"/>
                </a:lnTo>
                <a:lnTo>
                  <a:pt x="24806" y="3188"/>
                </a:lnTo>
                <a:lnTo>
                  <a:pt x="11890" y="11890"/>
                </a:lnTo>
                <a:lnTo>
                  <a:pt x="3188" y="24806"/>
                </a:lnTo>
                <a:lnTo>
                  <a:pt x="0" y="40640"/>
                </a:lnTo>
                <a:lnTo>
                  <a:pt x="0" y="267207"/>
                </a:lnTo>
                <a:lnTo>
                  <a:pt x="3188" y="283041"/>
                </a:lnTo>
                <a:lnTo>
                  <a:pt x="11890" y="295957"/>
                </a:lnTo>
                <a:lnTo>
                  <a:pt x="24806" y="304659"/>
                </a:lnTo>
                <a:lnTo>
                  <a:pt x="40640" y="307848"/>
                </a:lnTo>
                <a:lnTo>
                  <a:pt x="1861312" y="307848"/>
                </a:lnTo>
                <a:lnTo>
                  <a:pt x="1877145" y="304659"/>
                </a:lnTo>
                <a:lnTo>
                  <a:pt x="1890061" y="295957"/>
                </a:lnTo>
                <a:lnTo>
                  <a:pt x="1898763" y="283041"/>
                </a:lnTo>
                <a:lnTo>
                  <a:pt x="1901952" y="267207"/>
                </a:lnTo>
                <a:lnTo>
                  <a:pt x="1901952" y="40640"/>
                </a:lnTo>
                <a:lnTo>
                  <a:pt x="1898763" y="24806"/>
                </a:lnTo>
                <a:lnTo>
                  <a:pt x="1890061" y="11890"/>
                </a:lnTo>
                <a:lnTo>
                  <a:pt x="1877145" y="3188"/>
                </a:lnTo>
                <a:lnTo>
                  <a:pt x="1861312" y="0"/>
                </a:lnTo>
                <a:close/>
              </a:path>
            </a:pathLst>
          </a:custGeom>
          <a:solidFill>
            <a:srgbClr val="F9F9F9"/>
          </a:solidFill>
        </p:spPr>
        <p:txBody>
          <a:bodyPr wrap="square" lIns="0" tIns="0" rIns="0" bIns="0" rtlCol="0"/>
          <a:lstStyle/>
          <a:p/>
        </p:txBody>
      </p:sp>
      <p:sp>
        <p:nvSpPr>
          <p:cNvPr id="26" name="object 26"/>
          <p:cNvSpPr txBox="1"/>
          <p:nvPr/>
        </p:nvSpPr>
        <p:spPr>
          <a:xfrm>
            <a:off x="1743201" y="4339590"/>
            <a:ext cx="167005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客户价值画像、定向营销获客</a:t>
            </a:r>
            <a:endParaRPr sz="1000">
              <a:latin typeface="微软雅黑"/>
              <a:cs typeface="微软雅黑"/>
            </a:endParaRPr>
          </a:p>
        </p:txBody>
      </p:sp>
      <p:sp>
        <p:nvSpPr>
          <p:cNvPr id="27" name="object 27"/>
          <p:cNvSpPr/>
          <p:nvPr/>
        </p:nvSpPr>
        <p:spPr>
          <a:xfrm>
            <a:off x="1627632" y="4610100"/>
            <a:ext cx="1902460" cy="309880"/>
          </a:xfrm>
          <a:custGeom>
            <a:avLst/>
            <a:gdLst/>
            <a:ahLst/>
            <a:cxnLst/>
            <a:rect l="l" t="t" r="r" b="b"/>
            <a:pathLst>
              <a:path w="1902460" h="309879">
                <a:moveTo>
                  <a:pt x="1850390" y="0"/>
                </a:moveTo>
                <a:lnTo>
                  <a:pt x="51562" y="0"/>
                </a:lnTo>
                <a:lnTo>
                  <a:pt x="31503" y="4056"/>
                </a:lnTo>
                <a:lnTo>
                  <a:pt x="15112" y="15112"/>
                </a:lnTo>
                <a:lnTo>
                  <a:pt x="4056" y="31503"/>
                </a:lnTo>
                <a:lnTo>
                  <a:pt x="0" y="51562"/>
                </a:lnTo>
                <a:lnTo>
                  <a:pt x="0" y="257810"/>
                </a:lnTo>
                <a:lnTo>
                  <a:pt x="4056" y="277868"/>
                </a:lnTo>
                <a:lnTo>
                  <a:pt x="15112" y="294258"/>
                </a:lnTo>
                <a:lnTo>
                  <a:pt x="31503" y="305315"/>
                </a:lnTo>
                <a:lnTo>
                  <a:pt x="51562" y="309372"/>
                </a:lnTo>
                <a:lnTo>
                  <a:pt x="1850390" y="309372"/>
                </a:lnTo>
                <a:lnTo>
                  <a:pt x="1870448" y="305315"/>
                </a:lnTo>
                <a:lnTo>
                  <a:pt x="1886839" y="294259"/>
                </a:lnTo>
                <a:lnTo>
                  <a:pt x="1897895" y="277868"/>
                </a:lnTo>
                <a:lnTo>
                  <a:pt x="1901952" y="257810"/>
                </a:lnTo>
                <a:lnTo>
                  <a:pt x="1901952" y="51562"/>
                </a:lnTo>
                <a:lnTo>
                  <a:pt x="1897895" y="31503"/>
                </a:lnTo>
                <a:lnTo>
                  <a:pt x="1886839" y="15112"/>
                </a:lnTo>
                <a:lnTo>
                  <a:pt x="1870448" y="4056"/>
                </a:lnTo>
                <a:lnTo>
                  <a:pt x="1850390" y="0"/>
                </a:lnTo>
                <a:close/>
              </a:path>
            </a:pathLst>
          </a:custGeom>
          <a:solidFill>
            <a:srgbClr val="F9F9F9"/>
          </a:solidFill>
        </p:spPr>
        <p:txBody>
          <a:bodyPr wrap="square" lIns="0" tIns="0" rIns="0" bIns="0" rtlCol="0"/>
          <a:lstStyle/>
          <a:p/>
        </p:txBody>
      </p:sp>
      <p:sp>
        <p:nvSpPr>
          <p:cNvPr id="28" name="object 28"/>
          <p:cNvSpPr txBox="1"/>
          <p:nvPr/>
        </p:nvSpPr>
        <p:spPr>
          <a:xfrm>
            <a:off x="2058670" y="4684521"/>
            <a:ext cx="103759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反欺诈过滤规则集</a:t>
            </a:r>
            <a:endParaRPr sz="1000">
              <a:latin typeface="微软雅黑"/>
              <a:cs typeface="微软雅黑"/>
            </a:endParaRPr>
          </a:p>
        </p:txBody>
      </p:sp>
      <p:sp>
        <p:nvSpPr>
          <p:cNvPr id="29" name="object 29"/>
          <p:cNvSpPr/>
          <p:nvPr/>
        </p:nvSpPr>
        <p:spPr>
          <a:xfrm>
            <a:off x="1627632" y="4954523"/>
            <a:ext cx="1902460" cy="309880"/>
          </a:xfrm>
          <a:custGeom>
            <a:avLst/>
            <a:gdLst/>
            <a:ahLst/>
            <a:cxnLst/>
            <a:rect l="l" t="t" r="r" b="b"/>
            <a:pathLst>
              <a:path w="1902460" h="309879">
                <a:moveTo>
                  <a:pt x="1850390" y="0"/>
                </a:moveTo>
                <a:lnTo>
                  <a:pt x="51562" y="0"/>
                </a:lnTo>
                <a:lnTo>
                  <a:pt x="31503" y="4056"/>
                </a:lnTo>
                <a:lnTo>
                  <a:pt x="15112" y="15112"/>
                </a:lnTo>
                <a:lnTo>
                  <a:pt x="4056" y="31503"/>
                </a:lnTo>
                <a:lnTo>
                  <a:pt x="0" y="51562"/>
                </a:lnTo>
                <a:lnTo>
                  <a:pt x="0" y="257809"/>
                </a:lnTo>
                <a:lnTo>
                  <a:pt x="4056" y="277868"/>
                </a:lnTo>
                <a:lnTo>
                  <a:pt x="15112" y="294258"/>
                </a:lnTo>
                <a:lnTo>
                  <a:pt x="31503" y="305315"/>
                </a:lnTo>
                <a:lnTo>
                  <a:pt x="51562" y="309372"/>
                </a:lnTo>
                <a:lnTo>
                  <a:pt x="1850390" y="309372"/>
                </a:lnTo>
                <a:lnTo>
                  <a:pt x="1870448" y="305315"/>
                </a:lnTo>
                <a:lnTo>
                  <a:pt x="1886839" y="294258"/>
                </a:lnTo>
                <a:lnTo>
                  <a:pt x="1897895" y="277868"/>
                </a:lnTo>
                <a:lnTo>
                  <a:pt x="1901952" y="257809"/>
                </a:lnTo>
                <a:lnTo>
                  <a:pt x="1901952" y="51562"/>
                </a:lnTo>
                <a:lnTo>
                  <a:pt x="1897895" y="31503"/>
                </a:lnTo>
                <a:lnTo>
                  <a:pt x="1886839" y="15112"/>
                </a:lnTo>
                <a:lnTo>
                  <a:pt x="1870448" y="4056"/>
                </a:lnTo>
                <a:lnTo>
                  <a:pt x="1850390" y="0"/>
                </a:lnTo>
                <a:close/>
              </a:path>
            </a:pathLst>
          </a:custGeom>
          <a:solidFill>
            <a:srgbClr val="F9F9F9"/>
          </a:solidFill>
        </p:spPr>
        <p:txBody>
          <a:bodyPr wrap="square" lIns="0" tIns="0" rIns="0" bIns="0" rtlCol="0"/>
          <a:lstStyle/>
          <a:p/>
        </p:txBody>
      </p:sp>
      <p:sp>
        <p:nvSpPr>
          <p:cNvPr id="30" name="object 30"/>
          <p:cNvSpPr txBox="1"/>
          <p:nvPr/>
        </p:nvSpPr>
        <p:spPr>
          <a:xfrm>
            <a:off x="1996185" y="5029580"/>
            <a:ext cx="1163955"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信息验证验真规则集</a:t>
            </a:r>
            <a:endParaRPr sz="1000">
              <a:latin typeface="微软雅黑"/>
              <a:cs typeface="微软雅黑"/>
            </a:endParaRPr>
          </a:p>
        </p:txBody>
      </p:sp>
      <p:sp>
        <p:nvSpPr>
          <p:cNvPr id="31" name="object 31"/>
          <p:cNvSpPr/>
          <p:nvPr/>
        </p:nvSpPr>
        <p:spPr>
          <a:xfrm>
            <a:off x="1627632" y="5300471"/>
            <a:ext cx="1902460" cy="307975"/>
          </a:xfrm>
          <a:custGeom>
            <a:avLst/>
            <a:gdLst/>
            <a:ahLst/>
            <a:cxnLst/>
            <a:rect l="l" t="t" r="r" b="b"/>
            <a:pathLst>
              <a:path w="1902460" h="307975">
                <a:moveTo>
                  <a:pt x="1850644" y="0"/>
                </a:moveTo>
                <a:lnTo>
                  <a:pt x="51307" y="0"/>
                </a:lnTo>
                <a:lnTo>
                  <a:pt x="31343" y="4034"/>
                </a:lnTo>
                <a:lnTo>
                  <a:pt x="15033" y="15033"/>
                </a:lnTo>
                <a:lnTo>
                  <a:pt x="4034" y="31343"/>
                </a:lnTo>
                <a:lnTo>
                  <a:pt x="0" y="51307"/>
                </a:lnTo>
                <a:lnTo>
                  <a:pt x="0" y="256539"/>
                </a:lnTo>
                <a:lnTo>
                  <a:pt x="4034" y="276504"/>
                </a:lnTo>
                <a:lnTo>
                  <a:pt x="15033" y="292814"/>
                </a:lnTo>
                <a:lnTo>
                  <a:pt x="31343" y="303813"/>
                </a:lnTo>
                <a:lnTo>
                  <a:pt x="51307" y="307847"/>
                </a:lnTo>
                <a:lnTo>
                  <a:pt x="1850644" y="307847"/>
                </a:lnTo>
                <a:lnTo>
                  <a:pt x="1870608" y="303813"/>
                </a:lnTo>
                <a:lnTo>
                  <a:pt x="1886918" y="292814"/>
                </a:lnTo>
                <a:lnTo>
                  <a:pt x="1897917" y="276504"/>
                </a:lnTo>
                <a:lnTo>
                  <a:pt x="1901952" y="256539"/>
                </a:lnTo>
                <a:lnTo>
                  <a:pt x="1901952" y="51307"/>
                </a:lnTo>
                <a:lnTo>
                  <a:pt x="1897917" y="31343"/>
                </a:lnTo>
                <a:lnTo>
                  <a:pt x="1886918" y="15033"/>
                </a:lnTo>
                <a:lnTo>
                  <a:pt x="1870608" y="4034"/>
                </a:lnTo>
                <a:lnTo>
                  <a:pt x="1850644" y="0"/>
                </a:lnTo>
                <a:close/>
              </a:path>
            </a:pathLst>
          </a:custGeom>
          <a:solidFill>
            <a:srgbClr val="F9F9F9"/>
          </a:solidFill>
        </p:spPr>
        <p:txBody>
          <a:bodyPr wrap="square" lIns="0" tIns="0" rIns="0" bIns="0" rtlCol="0"/>
          <a:lstStyle/>
          <a:p/>
        </p:txBody>
      </p:sp>
      <p:sp>
        <p:nvSpPr>
          <p:cNvPr id="32" name="object 32"/>
          <p:cNvSpPr txBox="1"/>
          <p:nvPr/>
        </p:nvSpPr>
        <p:spPr>
          <a:xfrm>
            <a:off x="2185161" y="5374640"/>
            <a:ext cx="784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客户信用评分</a:t>
            </a:r>
            <a:endParaRPr sz="1000">
              <a:latin typeface="微软雅黑"/>
              <a:cs typeface="微软雅黑"/>
            </a:endParaRPr>
          </a:p>
        </p:txBody>
      </p:sp>
      <p:sp>
        <p:nvSpPr>
          <p:cNvPr id="33" name="object 33"/>
          <p:cNvSpPr/>
          <p:nvPr/>
        </p:nvSpPr>
        <p:spPr>
          <a:xfrm>
            <a:off x="3636264" y="4265676"/>
            <a:ext cx="1902460" cy="307975"/>
          </a:xfrm>
          <a:custGeom>
            <a:avLst/>
            <a:gdLst/>
            <a:ahLst/>
            <a:cxnLst/>
            <a:rect l="l" t="t" r="r" b="b"/>
            <a:pathLst>
              <a:path w="1902460" h="307975">
                <a:moveTo>
                  <a:pt x="1850644" y="0"/>
                </a:moveTo>
                <a:lnTo>
                  <a:pt x="51308" y="0"/>
                </a:lnTo>
                <a:lnTo>
                  <a:pt x="31343" y="4034"/>
                </a:lnTo>
                <a:lnTo>
                  <a:pt x="15033" y="15033"/>
                </a:lnTo>
                <a:lnTo>
                  <a:pt x="4034" y="31343"/>
                </a:lnTo>
                <a:lnTo>
                  <a:pt x="0" y="51307"/>
                </a:lnTo>
                <a:lnTo>
                  <a:pt x="0" y="256540"/>
                </a:lnTo>
                <a:lnTo>
                  <a:pt x="4034" y="276504"/>
                </a:lnTo>
                <a:lnTo>
                  <a:pt x="15033" y="292814"/>
                </a:lnTo>
                <a:lnTo>
                  <a:pt x="31343" y="303813"/>
                </a:lnTo>
                <a:lnTo>
                  <a:pt x="51308" y="307848"/>
                </a:lnTo>
                <a:lnTo>
                  <a:pt x="1850644" y="307848"/>
                </a:lnTo>
                <a:lnTo>
                  <a:pt x="1870608" y="303813"/>
                </a:lnTo>
                <a:lnTo>
                  <a:pt x="1886918" y="292814"/>
                </a:lnTo>
                <a:lnTo>
                  <a:pt x="1897917" y="276504"/>
                </a:lnTo>
                <a:lnTo>
                  <a:pt x="1901952" y="256540"/>
                </a:lnTo>
                <a:lnTo>
                  <a:pt x="1901952" y="51307"/>
                </a:lnTo>
                <a:lnTo>
                  <a:pt x="1897917" y="31343"/>
                </a:lnTo>
                <a:lnTo>
                  <a:pt x="1886918" y="15033"/>
                </a:lnTo>
                <a:lnTo>
                  <a:pt x="1870608" y="4034"/>
                </a:lnTo>
                <a:lnTo>
                  <a:pt x="1850644" y="0"/>
                </a:lnTo>
                <a:close/>
              </a:path>
            </a:pathLst>
          </a:custGeom>
          <a:solidFill>
            <a:srgbClr val="F9F9F9"/>
          </a:solidFill>
        </p:spPr>
        <p:txBody>
          <a:bodyPr wrap="square" lIns="0" tIns="0" rIns="0" bIns="0" rtlCol="0"/>
          <a:lstStyle/>
          <a:p/>
        </p:txBody>
      </p:sp>
      <p:sp>
        <p:nvSpPr>
          <p:cNvPr id="34" name="object 34"/>
          <p:cNvSpPr txBox="1"/>
          <p:nvPr/>
        </p:nvSpPr>
        <p:spPr>
          <a:xfrm>
            <a:off x="4194175" y="4339590"/>
            <a:ext cx="784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贷中监控策略</a:t>
            </a:r>
            <a:endParaRPr sz="1000">
              <a:latin typeface="微软雅黑"/>
              <a:cs typeface="微软雅黑"/>
            </a:endParaRPr>
          </a:p>
        </p:txBody>
      </p:sp>
      <p:sp>
        <p:nvSpPr>
          <p:cNvPr id="35" name="object 35"/>
          <p:cNvSpPr/>
          <p:nvPr/>
        </p:nvSpPr>
        <p:spPr>
          <a:xfrm>
            <a:off x="3636264" y="4610100"/>
            <a:ext cx="1902460" cy="309880"/>
          </a:xfrm>
          <a:custGeom>
            <a:avLst/>
            <a:gdLst/>
            <a:ahLst/>
            <a:cxnLst/>
            <a:rect l="l" t="t" r="r" b="b"/>
            <a:pathLst>
              <a:path w="1902460" h="309879">
                <a:moveTo>
                  <a:pt x="1850389" y="0"/>
                </a:moveTo>
                <a:lnTo>
                  <a:pt x="51562" y="0"/>
                </a:lnTo>
                <a:lnTo>
                  <a:pt x="31503" y="4056"/>
                </a:lnTo>
                <a:lnTo>
                  <a:pt x="15112" y="15112"/>
                </a:lnTo>
                <a:lnTo>
                  <a:pt x="4056" y="31503"/>
                </a:lnTo>
                <a:lnTo>
                  <a:pt x="0" y="51562"/>
                </a:lnTo>
                <a:lnTo>
                  <a:pt x="0" y="257810"/>
                </a:lnTo>
                <a:lnTo>
                  <a:pt x="4056" y="277868"/>
                </a:lnTo>
                <a:lnTo>
                  <a:pt x="15112" y="294258"/>
                </a:lnTo>
                <a:lnTo>
                  <a:pt x="31503" y="305315"/>
                </a:lnTo>
                <a:lnTo>
                  <a:pt x="51562" y="309372"/>
                </a:lnTo>
                <a:lnTo>
                  <a:pt x="1850389" y="309372"/>
                </a:lnTo>
                <a:lnTo>
                  <a:pt x="1870448" y="305315"/>
                </a:lnTo>
                <a:lnTo>
                  <a:pt x="1886839" y="294259"/>
                </a:lnTo>
                <a:lnTo>
                  <a:pt x="1897895" y="277868"/>
                </a:lnTo>
                <a:lnTo>
                  <a:pt x="1901952" y="257810"/>
                </a:lnTo>
                <a:lnTo>
                  <a:pt x="1901952" y="51562"/>
                </a:lnTo>
                <a:lnTo>
                  <a:pt x="1897895" y="31503"/>
                </a:lnTo>
                <a:lnTo>
                  <a:pt x="1886839" y="15112"/>
                </a:lnTo>
                <a:lnTo>
                  <a:pt x="1870448" y="4056"/>
                </a:lnTo>
                <a:lnTo>
                  <a:pt x="1850389" y="0"/>
                </a:lnTo>
                <a:close/>
              </a:path>
            </a:pathLst>
          </a:custGeom>
          <a:solidFill>
            <a:srgbClr val="F9F9F9"/>
          </a:solidFill>
        </p:spPr>
        <p:txBody>
          <a:bodyPr wrap="square" lIns="0" tIns="0" rIns="0" bIns="0" rtlCol="0"/>
          <a:lstStyle/>
          <a:p/>
        </p:txBody>
      </p:sp>
      <p:sp>
        <p:nvSpPr>
          <p:cNvPr id="36" name="object 36"/>
          <p:cNvSpPr txBox="1"/>
          <p:nvPr/>
        </p:nvSpPr>
        <p:spPr>
          <a:xfrm>
            <a:off x="4194175" y="4684521"/>
            <a:ext cx="784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信贷提额评估</a:t>
            </a:r>
            <a:endParaRPr sz="1000">
              <a:latin typeface="微软雅黑"/>
              <a:cs typeface="微软雅黑"/>
            </a:endParaRPr>
          </a:p>
        </p:txBody>
      </p:sp>
      <p:sp>
        <p:nvSpPr>
          <p:cNvPr id="37" name="object 37"/>
          <p:cNvSpPr/>
          <p:nvPr/>
        </p:nvSpPr>
        <p:spPr>
          <a:xfrm>
            <a:off x="3636264" y="4954523"/>
            <a:ext cx="1902460" cy="309880"/>
          </a:xfrm>
          <a:custGeom>
            <a:avLst/>
            <a:gdLst/>
            <a:ahLst/>
            <a:cxnLst/>
            <a:rect l="l" t="t" r="r" b="b"/>
            <a:pathLst>
              <a:path w="1902460" h="309879">
                <a:moveTo>
                  <a:pt x="1850389" y="0"/>
                </a:moveTo>
                <a:lnTo>
                  <a:pt x="51562" y="0"/>
                </a:lnTo>
                <a:lnTo>
                  <a:pt x="31503" y="4056"/>
                </a:lnTo>
                <a:lnTo>
                  <a:pt x="15112" y="15112"/>
                </a:lnTo>
                <a:lnTo>
                  <a:pt x="4056" y="31503"/>
                </a:lnTo>
                <a:lnTo>
                  <a:pt x="0" y="51562"/>
                </a:lnTo>
                <a:lnTo>
                  <a:pt x="0" y="257809"/>
                </a:lnTo>
                <a:lnTo>
                  <a:pt x="4056" y="277868"/>
                </a:lnTo>
                <a:lnTo>
                  <a:pt x="15112" y="294258"/>
                </a:lnTo>
                <a:lnTo>
                  <a:pt x="31503" y="305315"/>
                </a:lnTo>
                <a:lnTo>
                  <a:pt x="51562" y="309372"/>
                </a:lnTo>
                <a:lnTo>
                  <a:pt x="1850389" y="309372"/>
                </a:lnTo>
                <a:lnTo>
                  <a:pt x="1870448" y="305315"/>
                </a:lnTo>
                <a:lnTo>
                  <a:pt x="1886839" y="294258"/>
                </a:lnTo>
                <a:lnTo>
                  <a:pt x="1897895" y="277868"/>
                </a:lnTo>
                <a:lnTo>
                  <a:pt x="1901952" y="257809"/>
                </a:lnTo>
                <a:lnTo>
                  <a:pt x="1901952" y="51562"/>
                </a:lnTo>
                <a:lnTo>
                  <a:pt x="1897895" y="31503"/>
                </a:lnTo>
                <a:lnTo>
                  <a:pt x="1886839" y="15112"/>
                </a:lnTo>
                <a:lnTo>
                  <a:pt x="1870448" y="4056"/>
                </a:lnTo>
                <a:lnTo>
                  <a:pt x="1850389" y="0"/>
                </a:lnTo>
                <a:close/>
              </a:path>
            </a:pathLst>
          </a:custGeom>
          <a:solidFill>
            <a:srgbClr val="F9F9F9"/>
          </a:solidFill>
        </p:spPr>
        <p:txBody>
          <a:bodyPr wrap="square" lIns="0" tIns="0" rIns="0" bIns="0" rtlCol="0"/>
          <a:lstStyle/>
          <a:p/>
        </p:txBody>
      </p:sp>
      <p:sp>
        <p:nvSpPr>
          <p:cNvPr id="38" name="object 38"/>
          <p:cNvSpPr txBox="1"/>
          <p:nvPr/>
        </p:nvSpPr>
        <p:spPr>
          <a:xfrm>
            <a:off x="4194175" y="5029580"/>
            <a:ext cx="784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提前还款预测</a:t>
            </a:r>
            <a:endParaRPr sz="1000">
              <a:latin typeface="微软雅黑"/>
              <a:cs typeface="微软雅黑"/>
            </a:endParaRPr>
          </a:p>
        </p:txBody>
      </p:sp>
      <p:sp>
        <p:nvSpPr>
          <p:cNvPr id="39" name="object 39"/>
          <p:cNvSpPr/>
          <p:nvPr/>
        </p:nvSpPr>
        <p:spPr>
          <a:xfrm>
            <a:off x="5643371" y="4954523"/>
            <a:ext cx="1902460" cy="309880"/>
          </a:xfrm>
          <a:custGeom>
            <a:avLst/>
            <a:gdLst/>
            <a:ahLst/>
            <a:cxnLst/>
            <a:rect l="l" t="t" r="r" b="b"/>
            <a:pathLst>
              <a:path w="1902459" h="309879">
                <a:moveTo>
                  <a:pt x="1850389" y="0"/>
                </a:moveTo>
                <a:lnTo>
                  <a:pt x="51562" y="0"/>
                </a:lnTo>
                <a:lnTo>
                  <a:pt x="31503" y="4056"/>
                </a:lnTo>
                <a:lnTo>
                  <a:pt x="15112" y="15112"/>
                </a:lnTo>
                <a:lnTo>
                  <a:pt x="4056" y="31503"/>
                </a:lnTo>
                <a:lnTo>
                  <a:pt x="0" y="51562"/>
                </a:lnTo>
                <a:lnTo>
                  <a:pt x="0" y="257809"/>
                </a:lnTo>
                <a:lnTo>
                  <a:pt x="4056" y="277868"/>
                </a:lnTo>
                <a:lnTo>
                  <a:pt x="15112" y="294258"/>
                </a:lnTo>
                <a:lnTo>
                  <a:pt x="31503" y="305315"/>
                </a:lnTo>
                <a:lnTo>
                  <a:pt x="51562" y="309372"/>
                </a:lnTo>
                <a:lnTo>
                  <a:pt x="1850389" y="309372"/>
                </a:lnTo>
                <a:lnTo>
                  <a:pt x="1870448" y="305315"/>
                </a:lnTo>
                <a:lnTo>
                  <a:pt x="1886838" y="294258"/>
                </a:lnTo>
                <a:lnTo>
                  <a:pt x="1897895" y="277868"/>
                </a:lnTo>
                <a:lnTo>
                  <a:pt x="1901952" y="257809"/>
                </a:lnTo>
                <a:lnTo>
                  <a:pt x="1901952" y="51562"/>
                </a:lnTo>
                <a:lnTo>
                  <a:pt x="1897895" y="31503"/>
                </a:lnTo>
                <a:lnTo>
                  <a:pt x="1886838" y="15112"/>
                </a:lnTo>
                <a:lnTo>
                  <a:pt x="1870448" y="4056"/>
                </a:lnTo>
                <a:lnTo>
                  <a:pt x="1850389" y="0"/>
                </a:lnTo>
                <a:close/>
              </a:path>
            </a:pathLst>
          </a:custGeom>
          <a:solidFill>
            <a:srgbClr val="F9F9F9"/>
          </a:solidFill>
        </p:spPr>
        <p:txBody>
          <a:bodyPr wrap="square" lIns="0" tIns="0" rIns="0" bIns="0" rtlCol="0"/>
          <a:lstStyle/>
          <a:p/>
        </p:txBody>
      </p:sp>
      <p:sp>
        <p:nvSpPr>
          <p:cNvPr id="40" name="object 40"/>
          <p:cNvSpPr txBox="1"/>
          <p:nvPr/>
        </p:nvSpPr>
        <p:spPr>
          <a:xfrm>
            <a:off x="6266179" y="5029580"/>
            <a:ext cx="657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催得率预测</a:t>
            </a:r>
            <a:endParaRPr sz="1000">
              <a:latin typeface="微软雅黑"/>
              <a:cs typeface="微软雅黑"/>
            </a:endParaRPr>
          </a:p>
        </p:txBody>
      </p:sp>
      <p:sp>
        <p:nvSpPr>
          <p:cNvPr id="41" name="object 41"/>
          <p:cNvSpPr/>
          <p:nvPr/>
        </p:nvSpPr>
        <p:spPr>
          <a:xfrm>
            <a:off x="5643371" y="5300471"/>
            <a:ext cx="1902460" cy="307975"/>
          </a:xfrm>
          <a:custGeom>
            <a:avLst/>
            <a:gdLst/>
            <a:ahLst/>
            <a:cxnLst/>
            <a:rect l="l" t="t" r="r" b="b"/>
            <a:pathLst>
              <a:path w="1902459" h="307975">
                <a:moveTo>
                  <a:pt x="1850644" y="0"/>
                </a:moveTo>
                <a:lnTo>
                  <a:pt x="51307" y="0"/>
                </a:lnTo>
                <a:lnTo>
                  <a:pt x="31343" y="4034"/>
                </a:lnTo>
                <a:lnTo>
                  <a:pt x="15033" y="15033"/>
                </a:lnTo>
                <a:lnTo>
                  <a:pt x="4034" y="31343"/>
                </a:lnTo>
                <a:lnTo>
                  <a:pt x="0" y="51307"/>
                </a:lnTo>
                <a:lnTo>
                  <a:pt x="0" y="256539"/>
                </a:lnTo>
                <a:lnTo>
                  <a:pt x="4034" y="276504"/>
                </a:lnTo>
                <a:lnTo>
                  <a:pt x="15033" y="292814"/>
                </a:lnTo>
                <a:lnTo>
                  <a:pt x="31343" y="303813"/>
                </a:lnTo>
                <a:lnTo>
                  <a:pt x="51307" y="307847"/>
                </a:lnTo>
                <a:lnTo>
                  <a:pt x="1850644" y="307847"/>
                </a:lnTo>
                <a:lnTo>
                  <a:pt x="1870608" y="303813"/>
                </a:lnTo>
                <a:lnTo>
                  <a:pt x="1886918" y="292814"/>
                </a:lnTo>
                <a:lnTo>
                  <a:pt x="1897917" y="276504"/>
                </a:lnTo>
                <a:lnTo>
                  <a:pt x="1901952" y="256539"/>
                </a:lnTo>
                <a:lnTo>
                  <a:pt x="1901952" y="51307"/>
                </a:lnTo>
                <a:lnTo>
                  <a:pt x="1897917" y="31343"/>
                </a:lnTo>
                <a:lnTo>
                  <a:pt x="1886918" y="15033"/>
                </a:lnTo>
                <a:lnTo>
                  <a:pt x="1870608" y="4034"/>
                </a:lnTo>
                <a:lnTo>
                  <a:pt x="1850644" y="0"/>
                </a:lnTo>
                <a:close/>
              </a:path>
            </a:pathLst>
          </a:custGeom>
          <a:solidFill>
            <a:srgbClr val="F9F9F9"/>
          </a:solidFill>
        </p:spPr>
        <p:txBody>
          <a:bodyPr wrap="square" lIns="0" tIns="0" rIns="0" bIns="0" rtlCol="0"/>
          <a:lstStyle/>
          <a:p/>
        </p:txBody>
      </p:sp>
      <p:sp>
        <p:nvSpPr>
          <p:cNvPr id="42" name="object 42"/>
          <p:cNvSpPr txBox="1"/>
          <p:nvPr/>
        </p:nvSpPr>
        <p:spPr>
          <a:xfrm>
            <a:off x="5944615" y="5374640"/>
            <a:ext cx="1299845" cy="165100"/>
          </a:xfrm>
          <a:prstGeom prst="rect">
            <a:avLst/>
          </a:prstGeom>
        </p:spPr>
        <p:txBody>
          <a:bodyPr wrap="square" lIns="0" tIns="0" rIns="0" bIns="0" rtlCol="0" vert="horz">
            <a:spAutoFit/>
          </a:bodyPr>
          <a:lstStyle/>
          <a:p>
            <a:pPr marL="12700">
              <a:lnSpc>
                <a:spcPct val="100000"/>
              </a:lnSpc>
            </a:pPr>
            <a:r>
              <a:rPr dirty="0" sz="1000" spc="-10">
                <a:solidFill>
                  <a:srgbClr val="6D757E"/>
                </a:solidFill>
                <a:latin typeface="Arial"/>
                <a:cs typeface="Arial"/>
              </a:rPr>
              <a:t>M1-M3</a:t>
            </a:r>
            <a:r>
              <a:rPr dirty="0" sz="1000" spc="-10">
                <a:solidFill>
                  <a:srgbClr val="6D757E"/>
                </a:solidFill>
                <a:latin typeface="微软雅黑"/>
                <a:cs typeface="微软雅黑"/>
              </a:rPr>
              <a:t>催收、</a:t>
            </a:r>
            <a:r>
              <a:rPr dirty="0" sz="1000" spc="-10">
                <a:solidFill>
                  <a:srgbClr val="6D757E"/>
                </a:solidFill>
                <a:latin typeface="Arial"/>
                <a:cs typeface="Arial"/>
              </a:rPr>
              <a:t>M3+</a:t>
            </a:r>
            <a:r>
              <a:rPr dirty="0" sz="1000" spc="-10">
                <a:solidFill>
                  <a:srgbClr val="6D757E"/>
                </a:solidFill>
                <a:latin typeface="微软雅黑"/>
                <a:cs typeface="微软雅黑"/>
              </a:rPr>
              <a:t>催收</a:t>
            </a:r>
            <a:endParaRPr sz="1000">
              <a:latin typeface="微软雅黑"/>
              <a:cs typeface="微软雅黑"/>
            </a:endParaRPr>
          </a:p>
        </p:txBody>
      </p:sp>
      <p:sp>
        <p:nvSpPr>
          <p:cNvPr id="43" name="object 43"/>
          <p:cNvSpPr txBox="1"/>
          <p:nvPr/>
        </p:nvSpPr>
        <p:spPr>
          <a:xfrm>
            <a:off x="1991360" y="5977534"/>
            <a:ext cx="956944" cy="622300"/>
          </a:xfrm>
          <a:prstGeom prst="rect">
            <a:avLst/>
          </a:prstGeom>
        </p:spPr>
        <p:txBody>
          <a:bodyPr wrap="square" lIns="0" tIns="0" rIns="0" bIns="0" rtlCol="0" vert="horz">
            <a:spAutoFit/>
          </a:bodyPr>
          <a:lstStyle/>
          <a:p>
            <a:pPr marL="12700">
              <a:lnSpc>
                <a:spcPct val="100000"/>
              </a:lnSpc>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精准营销模型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反欺诈模型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信用评估模型</a:t>
            </a:r>
            <a:endParaRPr sz="1000">
              <a:latin typeface="微软雅黑"/>
              <a:cs typeface="微软雅黑"/>
            </a:endParaRPr>
          </a:p>
        </p:txBody>
      </p:sp>
      <p:sp>
        <p:nvSpPr>
          <p:cNvPr id="44" name="object 44"/>
          <p:cNvSpPr txBox="1"/>
          <p:nvPr/>
        </p:nvSpPr>
        <p:spPr>
          <a:xfrm>
            <a:off x="5985764" y="5977534"/>
            <a:ext cx="956944" cy="622300"/>
          </a:xfrm>
          <a:prstGeom prst="rect">
            <a:avLst/>
          </a:prstGeom>
        </p:spPr>
        <p:txBody>
          <a:bodyPr wrap="square" lIns="0" tIns="0" rIns="0" bIns="0" rtlCol="0" vert="horz">
            <a:spAutoFit/>
          </a:bodyPr>
          <a:lstStyle/>
          <a:p>
            <a:pPr marL="12700">
              <a:lnSpc>
                <a:spcPct val="100000"/>
              </a:lnSpc>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逾期预测模型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早期催收模型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晚期催收模型</a:t>
            </a:r>
            <a:endParaRPr sz="1000">
              <a:latin typeface="微软雅黑"/>
              <a:cs typeface="微软雅黑"/>
            </a:endParaRPr>
          </a:p>
        </p:txBody>
      </p:sp>
      <p:sp>
        <p:nvSpPr>
          <p:cNvPr id="45" name="object 45"/>
          <p:cNvSpPr txBox="1"/>
          <p:nvPr/>
        </p:nvSpPr>
        <p:spPr>
          <a:xfrm>
            <a:off x="4112767" y="5977534"/>
            <a:ext cx="956944" cy="622300"/>
          </a:xfrm>
          <a:prstGeom prst="rect">
            <a:avLst/>
          </a:prstGeom>
        </p:spPr>
        <p:txBody>
          <a:bodyPr wrap="square" lIns="0" tIns="0" rIns="0" bIns="0" rtlCol="0" vert="horz">
            <a:spAutoFit/>
          </a:bodyPr>
          <a:lstStyle/>
          <a:p>
            <a:pPr marL="12700">
              <a:lnSpc>
                <a:spcPct val="100000"/>
              </a:lnSpc>
            </a:pPr>
            <a:r>
              <a:rPr dirty="0" sz="1000" spc="25">
                <a:solidFill>
                  <a:srgbClr val="4F5560"/>
                </a:solidFill>
                <a:latin typeface="Arial Unicode MS"/>
                <a:cs typeface="Arial Unicode MS"/>
              </a:rPr>
              <a:t>✓</a:t>
            </a:r>
            <a:r>
              <a:rPr dirty="0" sz="1000" spc="195">
                <a:solidFill>
                  <a:srgbClr val="4F5560"/>
                </a:solidFill>
                <a:latin typeface="Arial Unicode MS"/>
                <a:cs typeface="Arial Unicode MS"/>
              </a:rPr>
              <a:t> </a:t>
            </a:r>
            <a:r>
              <a:rPr dirty="0" sz="1000" spc="-5">
                <a:solidFill>
                  <a:srgbClr val="4F5560"/>
                </a:solidFill>
                <a:latin typeface="微软雅黑"/>
                <a:cs typeface="微软雅黑"/>
              </a:rPr>
              <a:t>授信模型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风险监控模型</a:t>
            </a:r>
            <a:endParaRPr sz="1000">
              <a:latin typeface="微软雅黑"/>
              <a:cs typeface="微软雅黑"/>
            </a:endParaRPr>
          </a:p>
          <a:p>
            <a:pPr marL="12700">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风险预警模型</a:t>
            </a:r>
            <a:endParaRPr sz="1000">
              <a:latin typeface="微软雅黑"/>
              <a:cs typeface="微软雅黑"/>
            </a:endParaRPr>
          </a:p>
        </p:txBody>
      </p:sp>
      <p:sp>
        <p:nvSpPr>
          <p:cNvPr id="46" name="object 46"/>
          <p:cNvSpPr/>
          <p:nvPr/>
        </p:nvSpPr>
        <p:spPr>
          <a:xfrm>
            <a:off x="2400300" y="5682996"/>
            <a:ext cx="283845" cy="154305"/>
          </a:xfrm>
          <a:custGeom>
            <a:avLst/>
            <a:gdLst/>
            <a:ahLst/>
            <a:cxnLst/>
            <a:rect l="l" t="t" r="r" b="b"/>
            <a:pathLst>
              <a:path w="283844" h="154304">
                <a:moveTo>
                  <a:pt x="212598" y="76961"/>
                </a:moveTo>
                <a:lnTo>
                  <a:pt x="70866" y="76961"/>
                </a:lnTo>
                <a:lnTo>
                  <a:pt x="70866" y="153923"/>
                </a:lnTo>
                <a:lnTo>
                  <a:pt x="212598" y="153923"/>
                </a:lnTo>
                <a:lnTo>
                  <a:pt x="212598" y="76961"/>
                </a:lnTo>
                <a:close/>
              </a:path>
              <a:path w="283844" h="154304">
                <a:moveTo>
                  <a:pt x="141731" y="0"/>
                </a:moveTo>
                <a:lnTo>
                  <a:pt x="0" y="76961"/>
                </a:lnTo>
                <a:lnTo>
                  <a:pt x="283463" y="76961"/>
                </a:lnTo>
                <a:lnTo>
                  <a:pt x="141731" y="0"/>
                </a:lnTo>
                <a:close/>
              </a:path>
            </a:pathLst>
          </a:custGeom>
          <a:solidFill>
            <a:srgbClr val="BAC3D1"/>
          </a:solidFill>
        </p:spPr>
        <p:txBody>
          <a:bodyPr wrap="square" lIns="0" tIns="0" rIns="0" bIns="0" rtlCol="0"/>
          <a:lstStyle/>
          <a:p/>
        </p:txBody>
      </p:sp>
      <p:sp>
        <p:nvSpPr>
          <p:cNvPr id="47" name="object 47"/>
          <p:cNvSpPr/>
          <p:nvPr/>
        </p:nvSpPr>
        <p:spPr>
          <a:xfrm>
            <a:off x="4379976" y="5682996"/>
            <a:ext cx="283845" cy="154305"/>
          </a:xfrm>
          <a:custGeom>
            <a:avLst/>
            <a:gdLst/>
            <a:ahLst/>
            <a:cxnLst/>
            <a:rect l="l" t="t" r="r" b="b"/>
            <a:pathLst>
              <a:path w="283845" h="154304">
                <a:moveTo>
                  <a:pt x="212598" y="76961"/>
                </a:moveTo>
                <a:lnTo>
                  <a:pt x="70865" y="76961"/>
                </a:lnTo>
                <a:lnTo>
                  <a:pt x="70865" y="153923"/>
                </a:lnTo>
                <a:lnTo>
                  <a:pt x="212598" y="153923"/>
                </a:lnTo>
                <a:lnTo>
                  <a:pt x="212598" y="76961"/>
                </a:lnTo>
                <a:close/>
              </a:path>
              <a:path w="283845" h="154304">
                <a:moveTo>
                  <a:pt x="141732" y="0"/>
                </a:moveTo>
                <a:lnTo>
                  <a:pt x="0" y="76961"/>
                </a:lnTo>
                <a:lnTo>
                  <a:pt x="283463" y="76961"/>
                </a:lnTo>
                <a:lnTo>
                  <a:pt x="141732" y="0"/>
                </a:lnTo>
                <a:close/>
              </a:path>
            </a:pathLst>
          </a:custGeom>
          <a:solidFill>
            <a:srgbClr val="BAC3D1"/>
          </a:solidFill>
        </p:spPr>
        <p:txBody>
          <a:bodyPr wrap="square" lIns="0" tIns="0" rIns="0" bIns="0" rtlCol="0"/>
          <a:lstStyle/>
          <a:p/>
        </p:txBody>
      </p:sp>
      <p:sp>
        <p:nvSpPr>
          <p:cNvPr id="48" name="object 48"/>
          <p:cNvSpPr/>
          <p:nvPr/>
        </p:nvSpPr>
        <p:spPr>
          <a:xfrm>
            <a:off x="6371844" y="5682996"/>
            <a:ext cx="283845" cy="154305"/>
          </a:xfrm>
          <a:custGeom>
            <a:avLst/>
            <a:gdLst/>
            <a:ahLst/>
            <a:cxnLst/>
            <a:rect l="l" t="t" r="r" b="b"/>
            <a:pathLst>
              <a:path w="283845" h="154304">
                <a:moveTo>
                  <a:pt x="212598" y="76961"/>
                </a:moveTo>
                <a:lnTo>
                  <a:pt x="70865" y="76961"/>
                </a:lnTo>
                <a:lnTo>
                  <a:pt x="70865" y="153923"/>
                </a:lnTo>
                <a:lnTo>
                  <a:pt x="212598" y="153923"/>
                </a:lnTo>
                <a:lnTo>
                  <a:pt x="212598" y="76961"/>
                </a:lnTo>
                <a:close/>
              </a:path>
              <a:path w="283845" h="154304">
                <a:moveTo>
                  <a:pt x="141731" y="0"/>
                </a:moveTo>
                <a:lnTo>
                  <a:pt x="0" y="76961"/>
                </a:lnTo>
                <a:lnTo>
                  <a:pt x="283463" y="76961"/>
                </a:lnTo>
                <a:lnTo>
                  <a:pt x="141731" y="0"/>
                </a:lnTo>
                <a:close/>
              </a:path>
            </a:pathLst>
          </a:custGeom>
          <a:solidFill>
            <a:srgbClr val="BAC3D1"/>
          </a:solidFill>
        </p:spPr>
        <p:txBody>
          <a:bodyPr wrap="square" lIns="0" tIns="0" rIns="0" bIns="0" rtlCol="0"/>
          <a:lstStyle/>
          <a:p/>
        </p:txBody>
      </p:sp>
      <p:sp>
        <p:nvSpPr>
          <p:cNvPr id="49" name="object 49"/>
          <p:cNvSpPr/>
          <p:nvPr/>
        </p:nvSpPr>
        <p:spPr>
          <a:xfrm>
            <a:off x="2421635" y="4014215"/>
            <a:ext cx="285115" cy="155575"/>
          </a:xfrm>
          <a:custGeom>
            <a:avLst/>
            <a:gdLst/>
            <a:ahLst/>
            <a:cxnLst/>
            <a:rect l="l" t="t" r="r" b="b"/>
            <a:pathLst>
              <a:path w="285114" h="155575">
                <a:moveTo>
                  <a:pt x="213740" y="77723"/>
                </a:moveTo>
                <a:lnTo>
                  <a:pt x="71246" y="77723"/>
                </a:lnTo>
                <a:lnTo>
                  <a:pt x="71246" y="155447"/>
                </a:lnTo>
                <a:lnTo>
                  <a:pt x="213740" y="155447"/>
                </a:lnTo>
                <a:lnTo>
                  <a:pt x="213740" y="77723"/>
                </a:lnTo>
                <a:close/>
              </a:path>
              <a:path w="285114" h="155575">
                <a:moveTo>
                  <a:pt x="142494" y="0"/>
                </a:moveTo>
                <a:lnTo>
                  <a:pt x="0" y="77723"/>
                </a:lnTo>
                <a:lnTo>
                  <a:pt x="284988" y="77723"/>
                </a:lnTo>
                <a:lnTo>
                  <a:pt x="142494" y="0"/>
                </a:lnTo>
                <a:close/>
              </a:path>
            </a:pathLst>
          </a:custGeom>
          <a:solidFill>
            <a:srgbClr val="BAC3D1"/>
          </a:solidFill>
        </p:spPr>
        <p:txBody>
          <a:bodyPr wrap="square" lIns="0" tIns="0" rIns="0" bIns="0" rtlCol="0"/>
          <a:lstStyle/>
          <a:p/>
        </p:txBody>
      </p:sp>
      <p:sp>
        <p:nvSpPr>
          <p:cNvPr id="50" name="object 50"/>
          <p:cNvSpPr/>
          <p:nvPr/>
        </p:nvSpPr>
        <p:spPr>
          <a:xfrm>
            <a:off x="4401311" y="4014215"/>
            <a:ext cx="285115" cy="155575"/>
          </a:xfrm>
          <a:custGeom>
            <a:avLst/>
            <a:gdLst/>
            <a:ahLst/>
            <a:cxnLst/>
            <a:rect l="l" t="t" r="r" b="b"/>
            <a:pathLst>
              <a:path w="285114" h="155575">
                <a:moveTo>
                  <a:pt x="213740" y="77723"/>
                </a:moveTo>
                <a:lnTo>
                  <a:pt x="71247" y="77723"/>
                </a:lnTo>
                <a:lnTo>
                  <a:pt x="71247" y="155447"/>
                </a:lnTo>
                <a:lnTo>
                  <a:pt x="213740" y="155447"/>
                </a:lnTo>
                <a:lnTo>
                  <a:pt x="213740" y="77723"/>
                </a:lnTo>
                <a:close/>
              </a:path>
              <a:path w="285114" h="155575">
                <a:moveTo>
                  <a:pt x="142493" y="0"/>
                </a:moveTo>
                <a:lnTo>
                  <a:pt x="0" y="77723"/>
                </a:lnTo>
                <a:lnTo>
                  <a:pt x="284988" y="77723"/>
                </a:lnTo>
                <a:lnTo>
                  <a:pt x="142493" y="0"/>
                </a:lnTo>
                <a:close/>
              </a:path>
            </a:pathLst>
          </a:custGeom>
          <a:solidFill>
            <a:srgbClr val="BAC3D1"/>
          </a:solidFill>
        </p:spPr>
        <p:txBody>
          <a:bodyPr wrap="square" lIns="0" tIns="0" rIns="0" bIns="0" rtlCol="0"/>
          <a:lstStyle/>
          <a:p/>
        </p:txBody>
      </p:sp>
      <p:sp>
        <p:nvSpPr>
          <p:cNvPr id="51" name="object 51"/>
          <p:cNvSpPr/>
          <p:nvPr/>
        </p:nvSpPr>
        <p:spPr>
          <a:xfrm>
            <a:off x="6393179" y="4014215"/>
            <a:ext cx="285115" cy="155575"/>
          </a:xfrm>
          <a:custGeom>
            <a:avLst/>
            <a:gdLst/>
            <a:ahLst/>
            <a:cxnLst/>
            <a:rect l="l" t="t" r="r" b="b"/>
            <a:pathLst>
              <a:path w="285115" h="155575">
                <a:moveTo>
                  <a:pt x="213741" y="77723"/>
                </a:moveTo>
                <a:lnTo>
                  <a:pt x="71247" y="77723"/>
                </a:lnTo>
                <a:lnTo>
                  <a:pt x="71247" y="155447"/>
                </a:lnTo>
                <a:lnTo>
                  <a:pt x="213741" y="155447"/>
                </a:lnTo>
                <a:lnTo>
                  <a:pt x="213741" y="77723"/>
                </a:lnTo>
                <a:close/>
              </a:path>
              <a:path w="285115" h="155575">
                <a:moveTo>
                  <a:pt x="142494" y="0"/>
                </a:moveTo>
                <a:lnTo>
                  <a:pt x="0" y="77723"/>
                </a:lnTo>
                <a:lnTo>
                  <a:pt x="284988" y="77723"/>
                </a:lnTo>
                <a:lnTo>
                  <a:pt x="142494" y="0"/>
                </a:lnTo>
                <a:close/>
              </a:path>
            </a:pathLst>
          </a:custGeom>
          <a:solidFill>
            <a:srgbClr val="BAC3D1"/>
          </a:solidFill>
        </p:spPr>
        <p:txBody>
          <a:bodyPr wrap="square" lIns="0" tIns="0" rIns="0" bIns="0" rtlCol="0"/>
          <a:lstStyle/>
          <a:p/>
        </p:txBody>
      </p:sp>
      <p:sp>
        <p:nvSpPr>
          <p:cNvPr id="52" name="object 52"/>
          <p:cNvSpPr/>
          <p:nvPr/>
        </p:nvSpPr>
        <p:spPr>
          <a:xfrm>
            <a:off x="3636264" y="5300471"/>
            <a:ext cx="1902460" cy="307975"/>
          </a:xfrm>
          <a:custGeom>
            <a:avLst/>
            <a:gdLst/>
            <a:ahLst/>
            <a:cxnLst/>
            <a:rect l="l" t="t" r="r" b="b"/>
            <a:pathLst>
              <a:path w="1902460" h="307975">
                <a:moveTo>
                  <a:pt x="1850644" y="0"/>
                </a:moveTo>
                <a:lnTo>
                  <a:pt x="51308" y="0"/>
                </a:lnTo>
                <a:lnTo>
                  <a:pt x="31343" y="4034"/>
                </a:lnTo>
                <a:lnTo>
                  <a:pt x="15033" y="15033"/>
                </a:lnTo>
                <a:lnTo>
                  <a:pt x="4034" y="31343"/>
                </a:lnTo>
                <a:lnTo>
                  <a:pt x="0" y="51307"/>
                </a:lnTo>
                <a:lnTo>
                  <a:pt x="0" y="256539"/>
                </a:lnTo>
                <a:lnTo>
                  <a:pt x="4034" y="276504"/>
                </a:lnTo>
                <a:lnTo>
                  <a:pt x="15033" y="292814"/>
                </a:lnTo>
                <a:lnTo>
                  <a:pt x="31343" y="303813"/>
                </a:lnTo>
                <a:lnTo>
                  <a:pt x="51308" y="307847"/>
                </a:lnTo>
                <a:lnTo>
                  <a:pt x="1850644" y="307847"/>
                </a:lnTo>
                <a:lnTo>
                  <a:pt x="1870608" y="303813"/>
                </a:lnTo>
                <a:lnTo>
                  <a:pt x="1886918" y="292814"/>
                </a:lnTo>
                <a:lnTo>
                  <a:pt x="1897917" y="276504"/>
                </a:lnTo>
                <a:lnTo>
                  <a:pt x="1901952" y="256539"/>
                </a:lnTo>
                <a:lnTo>
                  <a:pt x="1901952" y="51307"/>
                </a:lnTo>
                <a:lnTo>
                  <a:pt x="1897917" y="31343"/>
                </a:lnTo>
                <a:lnTo>
                  <a:pt x="1886918" y="15033"/>
                </a:lnTo>
                <a:lnTo>
                  <a:pt x="1870608" y="4034"/>
                </a:lnTo>
                <a:lnTo>
                  <a:pt x="1850644" y="0"/>
                </a:lnTo>
                <a:close/>
              </a:path>
            </a:pathLst>
          </a:custGeom>
          <a:solidFill>
            <a:srgbClr val="F9F9F9"/>
          </a:solidFill>
        </p:spPr>
        <p:txBody>
          <a:bodyPr wrap="square" lIns="0" tIns="0" rIns="0" bIns="0" rtlCol="0"/>
          <a:lstStyle/>
          <a:p/>
        </p:txBody>
      </p:sp>
      <p:sp>
        <p:nvSpPr>
          <p:cNvPr id="53" name="object 53"/>
          <p:cNvSpPr txBox="1"/>
          <p:nvPr/>
        </p:nvSpPr>
        <p:spPr>
          <a:xfrm>
            <a:off x="4194175" y="5374640"/>
            <a:ext cx="784860"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风险预警管理</a:t>
            </a:r>
            <a:endParaRPr sz="1000">
              <a:latin typeface="微软雅黑"/>
              <a:cs typeface="微软雅黑"/>
            </a:endParaRPr>
          </a:p>
        </p:txBody>
      </p:sp>
      <p:sp>
        <p:nvSpPr>
          <p:cNvPr id="54" name="object 54"/>
          <p:cNvSpPr/>
          <p:nvPr/>
        </p:nvSpPr>
        <p:spPr>
          <a:xfrm>
            <a:off x="5643371" y="4265676"/>
            <a:ext cx="1902460" cy="307975"/>
          </a:xfrm>
          <a:custGeom>
            <a:avLst/>
            <a:gdLst/>
            <a:ahLst/>
            <a:cxnLst/>
            <a:rect l="l" t="t" r="r" b="b"/>
            <a:pathLst>
              <a:path w="1902459" h="307975">
                <a:moveTo>
                  <a:pt x="1850644" y="0"/>
                </a:moveTo>
                <a:lnTo>
                  <a:pt x="51307" y="0"/>
                </a:lnTo>
                <a:lnTo>
                  <a:pt x="31343" y="4034"/>
                </a:lnTo>
                <a:lnTo>
                  <a:pt x="15033" y="15033"/>
                </a:lnTo>
                <a:lnTo>
                  <a:pt x="4034" y="31343"/>
                </a:lnTo>
                <a:lnTo>
                  <a:pt x="0" y="51307"/>
                </a:lnTo>
                <a:lnTo>
                  <a:pt x="0" y="256540"/>
                </a:lnTo>
                <a:lnTo>
                  <a:pt x="4034" y="276504"/>
                </a:lnTo>
                <a:lnTo>
                  <a:pt x="15033" y="292814"/>
                </a:lnTo>
                <a:lnTo>
                  <a:pt x="31343" y="303813"/>
                </a:lnTo>
                <a:lnTo>
                  <a:pt x="51307" y="307848"/>
                </a:lnTo>
                <a:lnTo>
                  <a:pt x="1850644" y="307848"/>
                </a:lnTo>
                <a:lnTo>
                  <a:pt x="1870608" y="303813"/>
                </a:lnTo>
                <a:lnTo>
                  <a:pt x="1886918" y="292814"/>
                </a:lnTo>
                <a:lnTo>
                  <a:pt x="1897917" y="276504"/>
                </a:lnTo>
                <a:lnTo>
                  <a:pt x="1901952" y="256540"/>
                </a:lnTo>
                <a:lnTo>
                  <a:pt x="1901952" y="51307"/>
                </a:lnTo>
                <a:lnTo>
                  <a:pt x="1897917" y="31343"/>
                </a:lnTo>
                <a:lnTo>
                  <a:pt x="1886918" y="15033"/>
                </a:lnTo>
                <a:lnTo>
                  <a:pt x="1870608" y="4034"/>
                </a:lnTo>
                <a:lnTo>
                  <a:pt x="1850644" y="0"/>
                </a:lnTo>
                <a:close/>
              </a:path>
            </a:pathLst>
          </a:custGeom>
          <a:solidFill>
            <a:srgbClr val="F9F9F9"/>
          </a:solidFill>
        </p:spPr>
        <p:txBody>
          <a:bodyPr wrap="square" lIns="0" tIns="0" rIns="0" bIns="0" rtlCol="0"/>
          <a:lstStyle/>
          <a:p/>
        </p:txBody>
      </p:sp>
      <p:sp>
        <p:nvSpPr>
          <p:cNvPr id="55" name="object 55"/>
          <p:cNvSpPr txBox="1"/>
          <p:nvPr/>
        </p:nvSpPr>
        <p:spPr>
          <a:xfrm>
            <a:off x="6328664" y="4339590"/>
            <a:ext cx="531495"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逾期预测</a:t>
            </a:r>
            <a:endParaRPr sz="1000">
              <a:latin typeface="微软雅黑"/>
              <a:cs typeface="微软雅黑"/>
            </a:endParaRPr>
          </a:p>
        </p:txBody>
      </p:sp>
      <p:sp>
        <p:nvSpPr>
          <p:cNvPr id="56" name="object 56"/>
          <p:cNvSpPr/>
          <p:nvPr/>
        </p:nvSpPr>
        <p:spPr>
          <a:xfrm>
            <a:off x="5643371" y="4610100"/>
            <a:ext cx="1902460" cy="309880"/>
          </a:xfrm>
          <a:custGeom>
            <a:avLst/>
            <a:gdLst/>
            <a:ahLst/>
            <a:cxnLst/>
            <a:rect l="l" t="t" r="r" b="b"/>
            <a:pathLst>
              <a:path w="1902459" h="309879">
                <a:moveTo>
                  <a:pt x="1850389" y="0"/>
                </a:moveTo>
                <a:lnTo>
                  <a:pt x="51562" y="0"/>
                </a:lnTo>
                <a:lnTo>
                  <a:pt x="31503" y="4056"/>
                </a:lnTo>
                <a:lnTo>
                  <a:pt x="15112" y="15112"/>
                </a:lnTo>
                <a:lnTo>
                  <a:pt x="4056" y="31503"/>
                </a:lnTo>
                <a:lnTo>
                  <a:pt x="0" y="51562"/>
                </a:lnTo>
                <a:lnTo>
                  <a:pt x="0" y="257810"/>
                </a:lnTo>
                <a:lnTo>
                  <a:pt x="4056" y="277868"/>
                </a:lnTo>
                <a:lnTo>
                  <a:pt x="15112" y="294258"/>
                </a:lnTo>
                <a:lnTo>
                  <a:pt x="31503" y="305315"/>
                </a:lnTo>
                <a:lnTo>
                  <a:pt x="51562" y="309372"/>
                </a:lnTo>
                <a:lnTo>
                  <a:pt x="1850389" y="309372"/>
                </a:lnTo>
                <a:lnTo>
                  <a:pt x="1870448" y="305315"/>
                </a:lnTo>
                <a:lnTo>
                  <a:pt x="1886838" y="294259"/>
                </a:lnTo>
                <a:lnTo>
                  <a:pt x="1897895" y="277868"/>
                </a:lnTo>
                <a:lnTo>
                  <a:pt x="1901952" y="257810"/>
                </a:lnTo>
                <a:lnTo>
                  <a:pt x="1901952" y="51562"/>
                </a:lnTo>
                <a:lnTo>
                  <a:pt x="1897895" y="31503"/>
                </a:lnTo>
                <a:lnTo>
                  <a:pt x="1886838" y="15112"/>
                </a:lnTo>
                <a:lnTo>
                  <a:pt x="1870448" y="4056"/>
                </a:lnTo>
                <a:lnTo>
                  <a:pt x="1850389" y="0"/>
                </a:lnTo>
                <a:close/>
              </a:path>
            </a:pathLst>
          </a:custGeom>
          <a:solidFill>
            <a:srgbClr val="F9F9F9"/>
          </a:solidFill>
        </p:spPr>
        <p:txBody>
          <a:bodyPr wrap="square" lIns="0" tIns="0" rIns="0" bIns="0" rtlCol="0"/>
          <a:lstStyle/>
          <a:p/>
        </p:txBody>
      </p:sp>
      <p:sp>
        <p:nvSpPr>
          <p:cNvPr id="57" name="object 57"/>
          <p:cNvSpPr txBox="1"/>
          <p:nvPr/>
        </p:nvSpPr>
        <p:spPr>
          <a:xfrm>
            <a:off x="6328664" y="4684521"/>
            <a:ext cx="531495" cy="165100"/>
          </a:xfrm>
          <a:prstGeom prst="rect">
            <a:avLst/>
          </a:prstGeom>
        </p:spPr>
        <p:txBody>
          <a:bodyPr wrap="square" lIns="0" tIns="0" rIns="0" bIns="0" rtlCol="0" vert="horz">
            <a:spAutoFit/>
          </a:bodyPr>
          <a:lstStyle/>
          <a:p>
            <a:pPr marL="12700">
              <a:lnSpc>
                <a:spcPct val="100000"/>
              </a:lnSpc>
            </a:pPr>
            <a:r>
              <a:rPr dirty="0" sz="1000" spc="-5">
                <a:solidFill>
                  <a:srgbClr val="6D757E"/>
                </a:solidFill>
                <a:latin typeface="微软雅黑"/>
                <a:cs typeface="微软雅黑"/>
              </a:rPr>
              <a:t>失联修复</a:t>
            </a:r>
            <a:endParaRPr sz="1000">
              <a:latin typeface="微软雅黑"/>
              <a:cs typeface="微软雅黑"/>
            </a:endParaRPr>
          </a:p>
        </p:txBody>
      </p:sp>
      <p:sp>
        <p:nvSpPr>
          <p:cNvPr id="58" name="object 58"/>
          <p:cNvSpPr/>
          <p:nvPr/>
        </p:nvSpPr>
        <p:spPr>
          <a:xfrm>
            <a:off x="7885176" y="2276855"/>
            <a:ext cx="3522345" cy="1633855"/>
          </a:xfrm>
          <a:custGeom>
            <a:avLst/>
            <a:gdLst/>
            <a:ahLst/>
            <a:cxnLst/>
            <a:rect l="l" t="t" r="r" b="b"/>
            <a:pathLst>
              <a:path w="3522345" h="1633854">
                <a:moveTo>
                  <a:pt x="0" y="144145"/>
                </a:moveTo>
                <a:lnTo>
                  <a:pt x="7346" y="98576"/>
                </a:lnTo>
                <a:lnTo>
                  <a:pt x="27805" y="59006"/>
                </a:lnTo>
                <a:lnTo>
                  <a:pt x="59006" y="27805"/>
                </a:lnTo>
                <a:lnTo>
                  <a:pt x="98576" y="7346"/>
                </a:lnTo>
                <a:lnTo>
                  <a:pt x="144145" y="0"/>
                </a:lnTo>
                <a:lnTo>
                  <a:pt x="3377819" y="0"/>
                </a:lnTo>
                <a:lnTo>
                  <a:pt x="3423387" y="7346"/>
                </a:lnTo>
                <a:lnTo>
                  <a:pt x="3462957" y="27805"/>
                </a:lnTo>
                <a:lnTo>
                  <a:pt x="3494158" y="59006"/>
                </a:lnTo>
                <a:lnTo>
                  <a:pt x="3514617" y="98576"/>
                </a:lnTo>
                <a:lnTo>
                  <a:pt x="3521964" y="144145"/>
                </a:lnTo>
                <a:lnTo>
                  <a:pt x="3521964" y="1489583"/>
                </a:lnTo>
                <a:lnTo>
                  <a:pt x="3514617" y="1535151"/>
                </a:lnTo>
                <a:lnTo>
                  <a:pt x="3494158" y="1574721"/>
                </a:lnTo>
                <a:lnTo>
                  <a:pt x="3462957" y="1605922"/>
                </a:lnTo>
                <a:lnTo>
                  <a:pt x="3423387" y="1626381"/>
                </a:lnTo>
                <a:lnTo>
                  <a:pt x="3377819" y="1633728"/>
                </a:lnTo>
                <a:lnTo>
                  <a:pt x="144145" y="1633728"/>
                </a:lnTo>
                <a:lnTo>
                  <a:pt x="98576" y="1626381"/>
                </a:lnTo>
                <a:lnTo>
                  <a:pt x="59006" y="1605922"/>
                </a:lnTo>
                <a:lnTo>
                  <a:pt x="27805" y="1574721"/>
                </a:lnTo>
                <a:lnTo>
                  <a:pt x="7346" y="1535151"/>
                </a:lnTo>
                <a:lnTo>
                  <a:pt x="0" y="1489583"/>
                </a:lnTo>
                <a:lnTo>
                  <a:pt x="0" y="144145"/>
                </a:lnTo>
                <a:close/>
              </a:path>
            </a:pathLst>
          </a:custGeom>
          <a:ln w="12192">
            <a:solidFill>
              <a:srgbClr val="1F9ED2"/>
            </a:solidFill>
          </a:ln>
        </p:spPr>
        <p:txBody>
          <a:bodyPr wrap="square" lIns="0" tIns="0" rIns="0" bIns="0" rtlCol="0"/>
          <a:lstStyle/>
          <a:p/>
        </p:txBody>
      </p:sp>
      <p:sp>
        <p:nvSpPr>
          <p:cNvPr id="59" name="object 59"/>
          <p:cNvSpPr txBox="1"/>
          <p:nvPr/>
        </p:nvSpPr>
        <p:spPr>
          <a:xfrm>
            <a:off x="7943468" y="2707513"/>
            <a:ext cx="3398520" cy="1019175"/>
          </a:xfrm>
          <a:prstGeom prst="rect">
            <a:avLst/>
          </a:prstGeom>
        </p:spPr>
        <p:txBody>
          <a:bodyPr wrap="square" lIns="0" tIns="0" rIns="0" bIns="0" rtlCol="0" vert="horz">
            <a:spAutoFit/>
          </a:bodyPr>
          <a:lstStyle/>
          <a:p>
            <a:pPr marL="12700">
              <a:lnSpc>
                <a:spcPct val="100000"/>
              </a:lnSpc>
            </a:pPr>
            <a:r>
              <a:rPr dirty="0" sz="1200" spc="-160">
                <a:solidFill>
                  <a:srgbClr val="F78B21"/>
                </a:solidFill>
                <a:latin typeface="Arial Unicode MS"/>
                <a:cs typeface="Arial Unicode MS"/>
              </a:rPr>
              <a:t>➢</a:t>
            </a:r>
            <a:r>
              <a:rPr dirty="0" sz="1200" spc="-35">
                <a:solidFill>
                  <a:srgbClr val="F78B21"/>
                </a:solidFill>
                <a:latin typeface="Arial Unicode MS"/>
                <a:cs typeface="Arial Unicode MS"/>
              </a:rPr>
              <a:t> </a:t>
            </a:r>
            <a:r>
              <a:rPr dirty="0" sz="1200" b="1" i="1">
                <a:solidFill>
                  <a:srgbClr val="F78B21"/>
                </a:solidFill>
                <a:latin typeface="微软雅黑"/>
                <a:cs typeface="微软雅黑"/>
              </a:rPr>
              <a:t>银行痛点：</a:t>
            </a:r>
            <a:r>
              <a:rPr dirty="0" sz="1200">
                <a:solidFill>
                  <a:srgbClr val="4F5560"/>
                </a:solidFill>
                <a:latin typeface="微软雅黑"/>
                <a:cs typeface="微软雅黑"/>
              </a:rPr>
              <a:t>某股份制银行手机银行用户量多，但</a:t>
            </a:r>
            <a:endParaRPr sz="1200">
              <a:latin typeface="微软雅黑"/>
              <a:cs typeface="微软雅黑"/>
            </a:endParaRPr>
          </a:p>
          <a:p>
            <a:pPr marL="184785">
              <a:lnSpc>
                <a:spcPct val="100000"/>
              </a:lnSpc>
              <a:spcBef>
                <a:spcPts val="720"/>
              </a:spcBef>
            </a:pPr>
            <a:r>
              <a:rPr dirty="0" sz="1200" spc="-5">
                <a:solidFill>
                  <a:srgbClr val="4F5560"/>
                </a:solidFill>
                <a:latin typeface="微软雅黑"/>
                <a:cs typeface="微软雅黑"/>
              </a:rPr>
              <a:t>活跃度低</a:t>
            </a:r>
            <a:endParaRPr sz="1200">
              <a:latin typeface="微软雅黑"/>
              <a:cs typeface="微软雅黑"/>
            </a:endParaRPr>
          </a:p>
          <a:p>
            <a:pPr marL="184785" marR="12700" indent="-172720">
              <a:lnSpc>
                <a:spcPct val="150000"/>
              </a:lnSpc>
            </a:pPr>
            <a:r>
              <a:rPr dirty="0" sz="1200" spc="-160">
                <a:solidFill>
                  <a:srgbClr val="1F9ED2"/>
                </a:solidFill>
                <a:latin typeface="Arial Unicode MS"/>
                <a:cs typeface="Arial Unicode MS"/>
              </a:rPr>
              <a:t>➢ </a:t>
            </a:r>
            <a:r>
              <a:rPr dirty="0" sz="1200" b="1" i="1">
                <a:solidFill>
                  <a:srgbClr val="1F9ED2"/>
                </a:solidFill>
                <a:latin typeface="微软雅黑"/>
                <a:cs typeface="微软雅黑"/>
              </a:rPr>
              <a:t>集奥方案：</a:t>
            </a:r>
            <a:r>
              <a:rPr dirty="0" sz="1200">
                <a:solidFill>
                  <a:srgbClr val="4F5560"/>
                </a:solidFill>
                <a:latin typeface="微软雅黑"/>
                <a:cs typeface="微软雅黑"/>
              </a:rPr>
              <a:t>以精准营销模型和</a:t>
            </a:r>
            <a:r>
              <a:rPr dirty="0" sz="1200">
                <a:solidFill>
                  <a:srgbClr val="4F5560"/>
                </a:solidFill>
                <a:latin typeface="Arial"/>
                <a:cs typeface="Arial"/>
              </a:rPr>
              <a:t>AI</a:t>
            </a:r>
            <a:r>
              <a:rPr dirty="0" sz="1200">
                <a:solidFill>
                  <a:srgbClr val="4F5560"/>
                </a:solidFill>
                <a:latin typeface="微软雅黑"/>
                <a:cs typeface="微软雅黑"/>
              </a:rPr>
              <a:t>语音技术，实现  该行手机银行激活率</a:t>
            </a:r>
            <a:r>
              <a:rPr dirty="0" sz="1200" b="1" i="1">
                <a:solidFill>
                  <a:srgbClr val="1F9ED2"/>
                </a:solidFill>
                <a:latin typeface="微软雅黑"/>
                <a:cs typeface="微软雅黑"/>
              </a:rPr>
              <a:t>提升近</a:t>
            </a:r>
            <a:r>
              <a:rPr dirty="0" sz="1200" b="1">
                <a:solidFill>
                  <a:srgbClr val="1F9ED2"/>
                </a:solidFill>
                <a:latin typeface="Arial"/>
                <a:cs typeface="Arial"/>
              </a:rPr>
              <a:t>4</a:t>
            </a:r>
            <a:r>
              <a:rPr dirty="0" sz="1200" b="1" i="1">
                <a:solidFill>
                  <a:srgbClr val="1F9ED2"/>
                </a:solidFill>
                <a:latin typeface="微软雅黑"/>
                <a:cs typeface="微软雅黑"/>
              </a:rPr>
              <a:t>倍</a:t>
            </a:r>
            <a:endParaRPr sz="1200">
              <a:latin typeface="微软雅黑"/>
              <a:cs typeface="微软雅黑"/>
            </a:endParaRPr>
          </a:p>
        </p:txBody>
      </p:sp>
      <p:sp>
        <p:nvSpPr>
          <p:cNvPr id="60" name="object 60"/>
          <p:cNvSpPr/>
          <p:nvPr/>
        </p:nvSpPr>
        <p:spPr>
          <a:xfrm>
            <a:off x="7885176" y="2276855"/>
            <a:ext cx="3535679" cy="323215"/>
          </a:xfrm>
          <a:custGeom>
            <a:avLst/>
            <a:gdLst/>
            <a:ahLst/>
            <a:cxnLst/>
            <a:rect l="l" t="t" r="r" b="b"/>
            <a:pathLst>
              <a:path w="3535679" h="323214">
                <a:moveTo>
                  <a:pt x="3481831" y="0"/>
                </a:moveTo>
                <a:lnTo>
                  <a:pt x="53848" y="0"/>
                </a:lnTo>
                <a:lnTo>
                  <a:pt x="32896" y="4234"/>
                </a:lnTo>
                <a:lnTo>
                  <a:pt x="15779" y="15779"/>
                </a:lnTo>
                <a:lnTo>
                  <a:pt x="4234" y="32896"/>
                </a:lnTo>
                <a:lnTo>
                  <a:pt x="0" y="53848"/>
                </a:lnTo>
                <a:lnTo>
                  <a:pt x="0" y="269240"/>
                </a:lnTo>
                <a:lnTo>
                  <a:pt x="4234" y="290191"/>
                </a:lnTo>
                <a:lnTo>
                  <a:pt x="15779" y="307308"/>
                </a:lnTo>
                <a:lnTo>
                  <a:pt x="32896" y="318853"/>
                </a:lnTo>
                <a:lnTo>
                  <a:pt x="53848" y="323088"/>
                </a:lnTo>
                <a:lnTo>
                  <a:pt x="3481831" y="323088"/>
                </a:lnTo>
                <a:lnTo>
                  <a:pt x="3502783" y="318853"/>
                </a:lnTo>
                <a:lnTo>
                  <a:pt x="3519900" y="307308"/>
                </a:lnTo>
                <a:lnTo>
                  <a:pt x="3531445" y="290191"/>
                </a:lnTo>
                <a:lnTo>
                  <a:pt x="3535679" y="269240"/>
                </a:lnTo>
                <a:lnTo>
                  <a:pt x="3535679" y="53848"/>
                </a:lnTo>
                <a:lnTo>
                  <a:pt x="3531445" y="32896"/>
                </a:lnTo>
                <a:lnTo>
                  <a:pt x="3519900" y="15779"/>
                </a:lnTo>
                <a:lnTo>
                  <a:pt x="3502783" y="4234"/>
                </a:lnTo>
                <a:lnTo>
                  <a:pt x="3481831" y="0"/>
                </a:lnTo>
                <a:close/>
              </a:path>
            </a:pathLst>
          </a:custGeom>
          <a:solidFill>
            <a:srgbClr val="1F9ED2"/>
          </a:solidFill>
        </p:spPr>
        <p:txBody>
          <a:bodyPr wrap="square" lIns="0" tIns="0" rIns="0" bIns="0" rtlCol="0"/>
          <a:lstStyle/>
          <a:p/>
        </p:txBody>
      </p:sp>
      <p:sp>
        <p:nvSpPr>
          <p:cNvPr id="61" name="object 61"/>
          <p:cNvSpPr txBox="1"/>
          <p:nvPr/>
        </p:nvSpPr>
        <p:spPr>
          <a:xfrm>
            <a:off x="837387" y="1153922"/>
            <a:ext cx="10999470" cy="1398905"/>
          </a:xfrm>
          <a:prstGeom prst="rect">
            <a:avLst/>
          </a:prstGeom>
        </p:spPr>
        <p:txBody>
          <a:bodyPr wrap="square" lIns="0" tIns="0" rIns="0" bIns="0" rtlCol="0" vert="horz">
            <a:spAutoFit/>
          </a:bodyPr>
          <a:lstStyle/>
          <a:p>
            <a:pPr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集奥聚合基于人工智能和大数据模型，提供贷前、贷中、贷后全流程智能风控。其大数据模型及风险策略不仅实现信贷过程风险的降低，  还进一步促进了银行服务的扩展，提高客户二次贷款比率。集奥聚合以其强大的资源整合能力，有效降低开放银行风险，并提高开放银  行模式下商业银行的获客效率。</a:t>
            </a:r>
            <a:endParaRPr sz="1400">
              <a:latin typeface="微软雅黑"/>
              <a:cs typeface="微软雅黑"/>
            </a:endParaRPr>
          </a:p>
          <a:p>
            <a:pPr>
              <a:lnSpc>
                <a:spcPct val="100000"/>
              </a:lnSpc>
              <a:spcBef>
                <a:spcPts val="4"/>
              </a:spcBef>
            </a:pPr>
            <a:endParaRPr sz="1450">
              <a:latin typeface="Times New Roman"/>
              <a:cs typeface="Times New Roman"/>
            </a:endParaRPr>
          </a:p>
          <a:p>
            <a:pPr marL="3501390">
              <a:lnSpc>
                <a:spcPct val="100000"/>
              </a:lnSpc>
              <a:tabLst>
                <a:tab pos="7658100" algn="l"/>
              </a:tabLst>
            </a:pPr>
            <a:r>
              <a:rPr dirty="0" baseline="1984" sz="2100">
                <a:solidFill>
                  <a:srgbClr val="F9F9F9"/>
                </a:solidFill>
                <a:latin typeface="微软雅黑"/>
                <a:cs typeface="微软雅黑"/>
              </a:rPr>
              <a:t>复贷	</a:t>
            </a:r>
            <a:r>
              <a:rPr dirty="0" sz="1400">
                <a:solidFill>
                  <a:srgbClr val="F9F9F9"/>
                </a:solidFill>
                <a:latin typeface="微软雅黑"/>
                <a:cs typeface="微软雅黑"/>
              </a:rPr>
              <a:t>集奥聚合提高手机银行活跃度</a:t>
            </a:r>
            <a:endParaRPr sz="1400">
              <a:latin typeface="微软雅黑"/>
              <a:cs typeface="微软雅黑"/>
            </a:endParaRPr>
          </a:p>
        </p:txBody>
      </p:sp>
      <p:sp>
        <p:nvSpPr>
          <p:cNvPr id="62" name="object 62"/>
          <p:cNvSpPr txBox="1"/>
          <p:nvPr/>
        </p:nvSpPr>
        <p:spPr>
          <a:xfrm>
            <a:off x="7937531" y="4464050"/>
            <a:ext cx="3459479" cy="2135505"/>
          </a:xfrm>
          <a:prstGeom prst="rect">
            <a:avLst/>
          </a:prstGeom>
        </p:spPr>
        <p:txBody>
          <a:bodyPr wrap="square" lIns="0" tIns="0" rIns="0" bIns="0" rtlCol="0" vert="horz">
            <a:spAutoFit/>
          </a:bodyPr>
          <a:lstStyle/>
          <a:p>
            <a:pPr algn="just" marL="190500" marR="57785" indent="-172720">
              <a:lnSpc>
                <a:spcPct val="150000"/>
              </a:lnSpc>
            </a:pPr>
            <a:r>
              <a:rPr dirty="0" sz="1200" spc="-160">
                <a:solidFill>
                  <a:srgbClr val="F78B21"/>
                </a:solidFill>
                <a:latin typeface="Arial Unicode MS"/>
                <a:cs typeface="Arial Unicode MS"/>
              </a:rPr>
              <a:t>➢ </a:t>
            </a:r>
            <a:r>
              <a:rPr dirty="0" sz="1200" b="1" i="1">
                <a:solidFill>
                  <a:srgbClr val="F78B21"/>
                </a:solidFill>
                <a:latin typeface="微软雅黑"/>
                <a:cs typeface="微软雅黑"/>
              </a:rPr>
              <a:t>银行痛点：</a:t>
            </a:r>
            <a:r>
              <a:rPr dirty="0" sz="1200">
                <a:solidFill>
                  <a:srgbClr val="4F5560"/>
                </a:solidFill>
                <a:latin typeface="微软雅黑"/>
                <a:cs typeface="微软雅黑"/>
              </a:rPr>
              <a:t>某大型银行信用卡发卡量规模庞大，  随着发卡量快速增长</a:t>
            </a:r>
            <a:r>
              <a:rPr dirty="0" sz="1200" spc="10">
                <a:solidFill>
                  <a:srgbClr val="4F5560"/>
                </a:solidFill>
                <a:latin typeface="微软雅黑"/>
                <a:cs typeface="微软雅黑"/>
              </a:rPr>
              <a:t>的</a:t>
            </a:r>
            <a:r>
              <a:rPr dirty="0" sz="1200">
                <a:solidFill>
                  <a:srgbClr val="4F5560"/>
                </a:solidFill>
                <a:latin typeface="微软雅黑"/>
                <a:cs typeface="微软雅黑"/>
              </a:rPr>
              <a:t>同时，客群下沉也带来逾 </a:t>
            </a:r>
            <a:r>
              <a:rPr dirty="0" sz="1200">
                <a:solidFill>
                  <a:srgbClr val="4F5560"/>
                </a:solidFill>
                <a:latin typeface="微软雅黑"/>
                <a:cs typeface="微软雅黑"/>
              </a:rPr>
              <a:t> 期率的上升</a:t>
            </a:r>
            <a:endParaRPr sz="1200">
              <a:latin typeface="微软雅黑"/>
              <a:cs typeface="微软雅黑"/>
            </a:endParaRPr>
          </a:p>
          <a:p>
            <a:pPr marL="18415">
              <a:lnSpc>
                <a:spcPct val="100000"/>
              </a:lnSpc>
              <a:spcBef>
                <a:spcPts val="720"/>
              </a:spcBef>
            </a:pPr>
            <a:r>
              <a:rPr dirty="0" sz="1200" spc="-155">
                <a:solidFill>
                  <a:srgbClr val="1F9ED2"/>
                </a:solidFill>
                <a:latin typeface="Arial Unicode MS"/>
                <a:cs typeface="Arial Unicode MS"/>
              </a:rPr>
              <a:t>➢</a:t>
            </a:r>
            <a:r>
              <a:rPr dirty="0" sz="1200" spc="-35">
                <a:solidFill>
                  <a:srgbClr val="1F9ED2"/>
                </a:solidFill>
                <a:latin typeface="Arial Unicode MS"/>
                <a:cs typeface="Arial Unicode MS"/>
              </a:rPr>
              <a:t> </a:t>
            </a:r>
            <a:r>
              <a:rPr dirty="0" sz="1200" b="1" i="1">
                <a:solidFill>
                  <a:srgbClr val="1F9ED2"/>
                </a:solidFill>
                <a:latin typeface="微软雅黑"/>
                <a:cs typeface="微软雅黑"/>
              </a:rPr>
              <a:t>集奥方案：</a:t>
            </a:r>
            <a:r>
              <a:rPr dirty="0" sz="1200">
                <a:solidFill>
                  <a:srgbClr val="4F5560"/>
                </a:solidFill>
                <a:latin typeface="微软雅黑"/>
                <a:cs typeface="微软雅黑"/>
              </a:rPr>
              <a:t>通过采用集奥聚合智能化风控解决方</a:t>
            </a:r>
            <a:endParaRPr sz="1200">
              <a:latin typeface="微软雅黑"/>
              <a:cs typeface="微软雅黑"/>
            </a:endParaRPr>
          </a:p>
          <a:p>
            <a:pPr marL="190500">
              <a:lnSpc>
                <a:spcPct val="100000"/>
              </a:lnSpc>
              <a:spcBef>
                <a:spcPts val="720"/>
              </a:spcBef>
            </a:pPr>
            <a:r>
              <a:rPr dirty="0" sz="1200">
                <a:solidFill>
                  <a:srgbClr val="4F5560"/>
                </a:solidFill>
                <a:latin typeface="微软雅黑"/>
                <a:cs typeface="微软雅黑"/>
              </a:rPr>
              <a:t>案，在整体风控成本维持不变的情况下，实现：</a:t>
            </a:r>
            <a:endParaRPr sz="1200">
              <a:latin typeface="微软雅黑"/>
              <a:cs typeface="微软雅黑"/>
            </a:endParaRPr>
          </a:p>
          <a:p>
            <a:pPr marL="146050">
              <a:lnSpc>
                <a:spcPct val="100000"/>
              </a:lnSpc>
              <a:spcBef>
                <a:spcPts val="720"/>
              </a:spcBef>
            </a:pPr>
            <a:r>
              <a:rPr dirty="0" sz="1200">
                <a:solidFill>
                  <a:srgbClr val="4F5560"/>
                </a:solidFill>
                <a:latin typeface="微软雅黑"/>
                <a:cs typeface="微软雅黑"/>
              </a:rPr>
              <a:t>（</a:t>
            </a:r>
            <a:r>
              <a:rPr dirty="0" sz="1200">
                <a:solidFill>
                  <a:srgbClr val="4F5560"/>
                </a:solidFill>
                <a:latin typeface="Arial"/>
                <a:cs typeface="Arial"/>
              </a:rPr>
              <a:t>1</a:t>
            </a:r>
            <a:r>
              <a:rPr dirty="0" sz="1200">
                <a:solidFill>
                  <a:srgbClr val="4F5560"/>
                </a:solidFill>
                <a:latin typeface="微软雅黑"/>
                <a:cs typeface="微软雅黑"/>
              </a:rPr>
              <a:t>）放款通过率</a:t>
            </a:r>
            <a:r>
              <a:rPr dirty="0" sz="1200" b="1" i="1">
                <a:solidFill>
                  <a:srgbClr val="1F9ED2"/>
                </a:solidFill>
                <a:latin typeface="微软雅黑"/>
                <a:cs typeface="微软雅黑"/>
              </a:rPr>
              <a:t>上升了近</a:t>
            </a:r>
            <a:r>
              <a:rPr dirty="0" sz="1200" b="1">
                <a:solidFill>
                  <a:srgbClr val="1F9ED2"/>
                </a:solidFill>
                <a:latin typeface="Arial"/>
                <a:cs typeface="Arial"/>
              </a:rPr>
              <a:t>12</a:t>
            </a:r>
            <a:r>
              <a:rPr dirty="0" sz="1200" b="1" i="1">
                <a:solidFill>
                  <a:srgbClr val="1F9ED2"/>
                </a:solidFill>
                <a:latin typeface="微软雅黑"/>
                <a:cs typeface="微软雅黑"/>
              </a:rPr>
              <a:t>个百分点</a:t>
            </a:r>
            <a:r>
              <a:rPr dirty="0" sz="1200">
                <a:solidFill>
                  <a:srgbClr val="4F5560"/>
                </a:solidFill>
                <a:latin typeface="微软雅黑"/>
                <a:cs typeface="微软雅黑"/>
              </a:rPr>
              <a:t>，</a:t>
            </a:r>
            <a:endParaRPr sz="1200">
              <a:latin typeface="微软雅黑"/>
              <a:cs typeface="微软雅黑"/>
            </a:endParaRPr>
          </a:p>
          <a:p>
            <a:pPr marL="146050">
              <a:lnSpc>
                <a:spcPct val="100000"/>
              </a:lnSpc>
              <a:spcBef>
                <a:spcPts val="720"/>
              </a:spcBef>
            </a:pPr>
            <a:r>
              <a:rPr dirty="0" sz="1200">
                <a:solidFill>
                  <a:srgbClr val="4F5560"/>
                </a:solidFill>
                <a:latin typeface="微软雅黑"/>
                <a:cs typeface="微软雅黑"/>
              </a:rPr>
              <a:t>（</a:t>
            </a:r>
            <a:r>
              <a:rPr dirty="0" sz="1200">
                <a:solidFill>
                  <a:srgbClr val="4F5560"/>
                </a:solidFill>
                <a:latin typeface="Arial"/>
                <a:cs typeface="Arial"/>
              </a:rPr>
              <a:t>2</a:t>
            </a:r>
            <a:r>
              <a:rPr dirty="0" sz="1200">
                <a:solidFill>
                  <a:srgbClr val="4F5560"/>
                </a:solidFill>
                <a:latin typeface="微软雅黑"/>
                <a:cs typeface="微软雅黑"/>
              </a:rPr>
              <a:t>）总体坏账率</a:t>
            </a:r>
            <a:r>
              <a:rPr dirty="0" sz="1200" b="1" i="1">
                <a:solidFill>
                  <a:srgbClr val="1F9ED2"/>
                </a:solidFill>
                <a:latin typeface="微软雅黑"/>
                <a:cs typeface="微软雅黑"/>
              </a:rPr>
              <a:t>降低近</a:t>
            </a:r>
            <a:r>
              <a:rPr dirty="0" sz="1200" b="1">
                <a:solidFill>
                  <a:srgbClr val="1F9ED2"/>
                </a:solidFill>
                <a:latin typeface="Arial"/>
                <a:cs typeface="Arial"/>
              </a:rPr>
              <a:t>50%</a:t>
            </a:r>
            <a:endParaRPr sz="1200">
              <a:latin typeface="Arial"/>
              <a:cs typeface="Arial"/>
            </a:endParaRPr>
          </a:p>
          <a:p>
            <a:pPr algn="ctr">
              <a:lnSpc>
                <a:spcPct val="100000"/>
              </a:lnSpc>
              <a:spcBef>
                <a:spcPts val="395"/>
              </a:spcBef>
              <a:tabLst>
                <a:tab pos="3433445" algn="l"/>
              </a:tabLst>
            </a:pPr>
            <a:r>
              <a:rPr dirty="0" sz="1000" spc="-5" u="sng">
                <a:solidFill>
                  <a:srgbClr val="4F5560"/>
                </a:solidFill>
                <a:latin typeface="Times New Roman"/>
                <a:cs typeface="Times New Roman"/>
              </a:rPr>
              <a:t> </a:t>
            </a:r>
            <a:r>
              <a:rPr dirty="0" sz="1000" spc="-5" u="sng">
                <a:solidFill>
                  <a:srgbClr val="4F5560"/>
                </a:solidFill>
                <a:latin typeface="Times New Roman"/>
                <a:cs typeface="Times New Roman"/>
              </a:rPr>
              <a:t>	</a:t>
            </a:r>
            <a:endParaRPr sz="1000">
              <a:latin typeface="Times New Roman"/>
              <a:cs typeface="Times New Roman"/>
            </a:endParaRPr>
          </a:p>
        </p:txBody>
      </p:sp>
      <p:sp>
        <p:nvSpPr>
          <p:cNvPr id="63" name="object 63"/>
          <p:cNvSpPr/>
          <p:nvPr/>
        </p:nvSpPr>
        <p:spPr>
          <a:xfrm>
            <a:off x="7885176" y="4108703"/>
            <a:ext cx="3535679" cy="325120"/>
          </a:xfrm>
          <a:custGeom>
            <a:avLst/>
            <a:gdLst/>
            <a:ahLst/>
            <a:cxnLst/>
            <a:rect l="l" t="t" r="r" b="b"/>
            <a:pathLst>
              <a:path w="3535679" h="325120">
                <a:moveTo>
                  <a:pt x="3481578" y="0"/>
                </a:moveTo>
                <a:lnTo>
                  <a:pt x="54101" y="0"/>
                </a:lnTo>
                <a:lnTo>
                  <a:pt x="33057" y="4256"/>
                </a:lnTo>
                <a:lnTo>
                  <a:pt x="15859" y="15859"/>
                </a:lnTo>
                <a:lnTo>
                  <a:pt x="4256" y="33057"/>
                </a:lnTo>
                <a:lnTo>
                  <a:pt x="0" y="54102"/>
                </a:lnTo>
                <a:lnTo>
                  <a:pt x="0" y="270510"/>
                </a:lnTo>
                <a:lnTo>
                  <a:pt x="4256" y="291554"/>
                </a:lnTo>
                <a:lnTo>
                  <a:pt x="15859" y="308752"/>
                </a:lnTo>
                <a:lnTo>
                  <a:pt x="33057" y="320355"/>
                </a:lnTo>
                <a:lnTo>
                  <a:pt x="54101" y="324612"/>
                </a:lnTo>
                <a:lnTo>
                  <a:pt x="3481578" y="324612"/>
                </a:lnTo>
                <a:lnTo>
                  <a:pt x="3502622" y="320355"/>
                </a:lnTo>
                <a:lnTo>
                  <a:pt x="3519820" y="308752"/>
                </a:lnTo>
                <a:lnTo>
                  <a:pt x="3531423" y="291554"/>
                </a:lnTo>
                <a:lnTo>
                  <a:pt x="3535679" y="270510"/>
                </a:lnTo>
                <a:lnTo>
                  <a:pt x="3535679" y="54102"/>
                </a:lnTo>
                <a:lnTo>
                  <a:pt x="3531423" y="33057"/>
                </a:lnTo>
                <a:lnTo>
                  <a:pt x="3519820" y="15859"/>
                </a:lnTo>
                <a:lnTo>
                  <a:pt x="3502622" y="4256"/>
                </a:lnTo>
                <a:lnTo>
                  <a:pt x="3481578" y="0"/>
                </a:lnTo>
                <a:close/>
              </a:path>
            </a:pathLst>
          </a:custGeom>
          <a:solidFill>
            <a:srgbClr val="1F9ED2"/>
          </a:solidFill>
        </p:spPr>
        <p:txBody>
          <a:bodyPr wrap="square" lIns="0" tIns="0" rIns="0" bIns="0" rtlCol="0"/>
          <a:lstStyle/>
          <a:p/>
        </p:txBody>
      </p:sp>
      <p:sp>
        <p:nvSpPr>
          <p:cNvPr id="64" name="object 64"/>
          <p:cNvSpPr txBox="1"/>
          <p:nvPr/>
        </p:nvSpPr>
        <p:spPr>
          <a:xfrm>
            <a:off x="8571738" y="4159504"/>
            <a:ext cx="216408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集奥聚合智能风控解决方案</a:t>
            </a:r>
            <a:endParaRPr sz="1400">
              <a:latin typeface="微软雅黑"/>
              <a:cs typeface="微软雅黑"/>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爱财集团：为金融机构提供科技赋能、为互联网场景方提供金</a:t>
            </a:r>
          </a:p>
          <a:p>
            <a:pPr marL="12700">
              <a:lnSpc>
                <a:spcPts val="2735"/>
              </a:lnSpc>
            </a:pPr>
            <a:r>
              <a:rPr dirty="0" spc="-5">
                <a:solidFill>
                  <a:srgbClr val="1D9ED2"/>
                </a:solidFill>
              </a:rPr>
              <a:t>融解决方案</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42</a:t>
            </a:r>
            <a:endParaRPr sz="1200">
              <a:latin typeface="Arial"/>
              <a:cs typeface="Arial"/>
            </a:endParaRPr>
          </a:p>
        </p:txBody>
      </p:sp>
      <p:sp>
        <p:nvSpPr>
          <p:cNvPr id="7" name="object 7"/>
          <p:cNvSpPr/>
          <p:nvPr/>
        </p:nvSpPr>
        <p:spPr>
          <a:xfrm>
            <a:off x="1595627" y="979932"/>
            <a:ext cx="1590040" cy="5878195"/>
          </a:xfrm>
          <a:custGeom>
            <a:avLst/>
            <a:gdLst/>
            <a:ahLst/>
            <a:cxnLst/>
            <a:rect l="l" t="t" r="r" b="b"/>
            <a:pathLst>
              <a:path w="1590039" h="5878195">
                <a:moveTo>
                  <a:pt x="856741" y="0"/>
                </a:moveTo>
                <a:lnTo>
                  <a:pt x="747776" y="0"/>
                </a:lnTo>
                <a:lnTo>
                  <a:pt x="747776" y="5172125"/>
                </a:lnTo>
                <a:lnTo>
                  <a:pt x="0" y="5835446"/>
                </a:lnTo>
                <a:lnTo>
                  <a:pt x="23730" y="5878065"/>
                </a:lnTo>
                <a:lnTo>
                  <a:pt x="46602" y="5878065"/>
                </a:lnTo>
                <a:lnTo>
                  <a:pt x="747776" y="5246636"/>
                </a:lnTo>
                <a:lnTo>
                  <a:pt x="939056" y="5246636"/>
                </a:lnTo>
                <a:lnTo>
                  <a:pt x="856741" y="5172125"/>
                </a:lnTo>
                <a:lnTo>
                  <a:pt x="856741" y="0"/>
                </a:lnTo>
                <a:close/>
              </a:path>
              <a:path w="1590039" h="5878195">
                <a:moveTo>
                  <a:pt x="826897" y="5342953"/>
                </a:moveTo>
                <a:lnTo>
                  <a:pt x="764159" y="5342953"/>
                </a:lnTo>
                <a:lnTo>
                  <a:pt x="764159" y="5878065"/>
                </a:lnTo>
                <a:lnTo>
                  <a:pt x="826897" y="5878065"/>
                </a:lnTo>
                <a:lnTo>
                  <a:pt x="826897" y="5342953"/>
                </a:lnTo>
                <a:close/>
              </a:path>
              <a:path w="1590039" h="5878195">
                <a:moveTo>
                  <a:pt x="939056" y="5246636"/>
                </a:moveTo>
                <a:lnTo>
                  <a:pt x="856741" y="5246636"/>
                </a:lnTo>
                <a:lnTo>
                  <a:pt x="1558163" y="5871793"/>
                </a:lnTo>
                <a:lnTo>
                  <a:pt x="1589532" y="5835446"/>
                </a:lnTo>
                <a:lnTo>
                  <a:pt x="939056" y="5246636"/>
                </a:lnTo>
                <a:close/>
              </a:path>
              <a:path w="1590039" h="5878195">
                <a:moveTo>
                  <a:pt x="856741" y="5246636"/>
                </a:moveTo>
                <a:lnTo>
                  <a:pt x="747776" y="5246636"/>
                </a:lnTo>
                <a:lnTo>
                  <a:pt x="747776" y="5342953"/>
                </a:lnTo>
                <a:lnTo>
                  <a:pt x="856741" y="5342953"/>
                </a:lnTo>
                <a:lnTo>
                  <a:pt x="856741" y="5246636"/>
                </a:lnTo>
                <a:close/>
              </a:path>
            </a:pathLst>
          </a:custGeom>
          <a:solidFill>
            <a:srgbClr val="7E7E7E"/>
          </a:solidFill>
        </p:spPr>
        <p:txBody>
          <a:bodyPr wrap="square" lIns="0" tIns="0" rIns="0" bIns="0" rtlCol="0"/>
          <a:lstStyle/>
          <a:p/>
        </p:txBody>
      </p:sp>
      <p:sp>
        <p:nvSpPr>
          <p:cNvPr id="8" name="object 8"/>
          <p:cNvSpPr/>
          <p:nvPr/>
        </p:nvSpPr>
        <p:spPr>
          <a:xfrm>
            <a:off x="504444" y="1513332"/>
            <a:ext cx="3771900" cy="4083050"/>
          </a:xfrm>
          <a:custGeom>
            <a:avLst/>
            <a:gdLst/>
            <a:ahLst/>
            <a:cxnLst/>
            <a:rect l="l" t="t" r="r" b="b"/>
            <a:pathLst>
              <a:path w="3771900" h="4083050">
                <a:moveTo>
                  <a:pt x="0" y="4082795"/>
                </a:moveTo>
                <a:lnTo>
                  <a:pt x="3771900" y="4082795"/>
                </a:lnTo>
                <a:lnTo>
                  <a:pt x="3771900" y="0"/>
                </a:lnTo>
                <a:lnTo>
                  <a:pt x="0" y="0"/>
                </a:lnTo>
                <a:lnTo>
                  <a:pt x="0" y="4082795"/>
                </a:lnTo>
                <a:close/>
              </a:path>
            </a:pathLst>
          </a:custGeom>
          <a:solidFill>
            <a:srgbClr val="F9F9F9"/>
          </a:solidFill>
        </p:spPr>
        <p:txBody>
          <a:bodyPr wrap="square" lIns="0" tIns="0" rIns="0" bIns="0" rtlCol="0"/>
          <a:lstStyle/>
          <a:p/>
        </p:txBody>
      </p:sp>
      <p:sp>
        <p:nvSpPr>
          <p:cNvPr id="9" name="object 9"/>
          <p:cNvSpPr/>
          <p:nvPr/>
        </p:nvSpPr>
        <p:spPr>
          <a:xfrm>
            <a:off x="504444" y="1461516"/>
            <a:ext cx="3771900" cy="4197350"/>
          </a:xfrm>
          <a:custGeom>
            <a:avLst/>
            <a:gdLst/>
            <a:ahLst/>
            <a:cxnLst/>
            <a:rect l="l" t="t" r="r" b="b"/>
            <a:pathLst>
              <a:path w="3771900" h="4197350">
                <a:moveTo>
                  <a:pt x="0" y="4197096"/>
                </a:moveTo>
                <a:lnTo>
                  <a:pt x="3771900" y="4197096"/>
                </a:lnTo>
                <a:lnTo>
                  <a:pt x="3771900" y="0"/>
                </a:lnTo>
                <a:lnTo>
                  <a:pt x="0" y="0"/>
                </a:lnTo>
                <a:lnTo>
                  <a:pt x="0" y="4197096"/>
                </a:lnTo>
                <a:close/>
              </a:path>
            </a:pathLst>
          </a:custGeom>
          <a:ln w="9144">
            <a:solidFill>
              <a:srgbClr val="D3D3D3"/>
            </a:solidFill>
          </a:ln>
        </p:spPr>
        <p:txBody>
          <a:bodyPr wrap="square" lIns="0" tIns="0" rIns="0" bIns="0" rtlCol="0"/>
          <a:lstStyle/>
          <a:p/>
        </p:txBody>
      </p:sp>
      <p:sp>
        <p:nvSpPr>
          <p:cNvPr id="10" name="object 10"/>
          <p:cNvSpPr/>
          <p:nvPr/>
        </p:nvSpPr>
        <p:spPr>
          <a:xfrm>
            <a:off x="409955" y="1365503"/>
            <a:ext cx="3961129" cy="147955"/>
          </a:xfrm>
          <a:custGeom>
            <a:avLst/>
            <a:gdLst/>
            <a:ahLst/>
            <a:cxnLst/>
            <a:rect l="l" t="t" r="r" b="b"/>
            <a:pathLst>
              <a:path w="3961129" h="147955">
                <a:moveTo>
                  <a:pt x="0" y="147827"/>
                </a:moveTo>
                <a:lnTo>
                  <a:pt x="3960876" y="147827"/>
                </a:lnTo>
                <a:lnTo>
                  <a:pt x="3960876" y="0"/>
                </a:lnTo>
                <a:lnTo>
                  <a:pt x="0" y="0"/>
                </a:lnTo>
                <a:lnTo>
                  <a:pt x="0" y="147827"/>
                </a:lnTo>
                <a:close/>
              </a:path>
            </a:pathLst>
          </a:custGeom>
          <a:solidFill>
            <a:srgbClr val="7E7E7E"/>
          </a:solidFill>
        </p:spPr>
        <p:txBody>
          <a:bodyPr wrap="square" lIns="0" tIns="0" rIns="0" bIns="0" rtlCol="0"/>
          <a:lstStyle/>
          <a:p/>
        </p:txBody>
      </p:sp>
      <p:sp>
        <p:nvSpPr>
          <p:cNvPr id="11" name="object 11"/>
          <p:cNvSpPr/>
          <p:nvPr/>
        </p:nvSpPr>
        <p:spPr>
          <a:xfrm>
            <a:off x="409955" y="5596128"/>
            <a:ext cx="3961129" cy="147955"/>
          </a:xfrm>
          <a:custGeom>
            <a:avLst/>
            <a:gdLst/>
            <a:ahLst/>
            <a:cxnLst/>
            <a:rect l="l" t="t" r="r" b="b"/>
            <a:pathLst>
              <a:path w="3961129" h="147954">
                <a:moveTo>
                  <a:pt x="0" y="147828"/>
                </a:moveTo>
                <a:lnTo>
                  <a:pt x="3960876" y="147828"/>
                </a:lnTo>
                <a:lnTo>
                  <a:pt x="3960876" y="0"/>
                </a:lnTo>
                <a:lnTo>
                  <a:pt x="0" y="0"/>
                </a:lnTo>
                <a:lnTo>
                  <a:pt x="0" y="147828"/>
                </a:lnTo>
                <a:close/>
              </a:path>
            </a:pathLst>
          </a:custGeom>
          <a:solidFill>
            <a:srgbClr val="7E7E7E"/>
          </a:solidFill>
        </p:spPr>
        <p:txBody>
          <a:bodyPr wrap="square" lIns="0" tIns="0" rIns="0" bIns="0" rtlCol="0"/>
          <a:lstStyle/>
          <a:p/>
        </p:txBody>
      </p:sp>
      <p:sp>
        <p:nvSpPr>
          <p:cNvPr id="12" name="object 12"/>
          <p:cNvSpPr txBox="1"/>
          <p:nvPr/>
        </p:nvSpPr>
        <p:spPr>
          <a:xfrm>
            <a:off x="583488" y="1905635"/>
            <a:ext cx="3606800" cy="1109980"/>
          </a:xfrm>
          <a:prstGeom prst="rect">
            <a:avLst/>
          </a:prstGeom>
        </p:spPr>
        <p:txBody>
          <a:bodyPr wrap="square" lIns="0" tIns="0" rIns="0" bIns="0" rtlCol="0" vert="horz">
            <a:spAutoFit/>
          </a:bodyPr>
          <a:lstStyle/>
          <a:p>
            <a:pPr algn="just"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公司介绍：</a:t>
            </a:r>
            <a:r>
              <a:rPr dirty="0" sz="1200" spc="-5">
                <a:solidFill>
                  <a:srgbClr val="4F555F"/>
                </a:solidFill>
                <a:latin typeface="微软雅黑"/>
                <a:cs typeface="微软雅黑"/>
              </a:rPr>
              <a:t>爱财集团成立于</a:t>
            </a:r>
            <a:r>
              <a:rPr dirty="0" sz="1200" spc="-5">
                <a:solidFill>
                  <a:srgbClr val="4F555F"/>
                </a:solidFill>
                <a:latin typeface="Arial"/>
                <a:cs typeface="Arial"/>
              </a:rPr>
              <a:t>2014</a:t>
            </a:r>
            <a:r>
              <a:rPr dirty="0" sz="1200" spc="-5">
                <a:solidFill>
                  <a:srgbClr val="4F555F"/>
                </a:solidFill>
                <a:latin typeface="微软雅黑"/>
                <a:cs typeface="微软雅黑"/>
              </a:rPr>
              <a:t>年</a:t>
            </a:r>
            <a:r>
              <a:rPr dirty="0" sz="1200" spc="-5">
                <a:solidFill>
                  <a:srgbClr val="4F555F"/>
                </a:solidFill>
                <a:latin typeface="Arial"/>
                <a:cs typeface="Arial"/>
              </a:rPr>
              <a:t>3</a:t>
            </a:r>
            <a:r>
              <a:rPr dirty="0" sz="1200" spc="-5">
                <a:solidFill>
                  <a:srgbClr val="4F555F"/>
                </a:solidFill>
                <a:latin typeface="微软雅黑"/>
                <a:cs typeface="微软雅黑"/>
              </a:rPr>
              <a:t>月，致力于用  </a:t>
            </a:r>
            <a:r>
              <a:rPr dirty="0" sz="1200" spc="-5">
                <a:solidFill>
                  <a:srgbClr val="4F555F"/>
                </a:solidFill>
                <a:latin typeface="微软雅黑"/>
                <a:cs typeface="微软雅黑"/>
              </a:rPr>
              <a:t>科技力量赋能持牌金融机构实现用户全生命周期的 </a:t>
            </a:r>
            <a:r>
              <a:rPr dirty="0" sz="1200" spc="-5">
                <a:solidFill>
                  <a:srgbClr val="4F555F"/>
                </a:solidFill>
                <a:latin typeface="微软雅黑"/>
                <a:cs typeface="微软雅黑"/>
              </a:rPr>
              <a:t> </a:t>
            </a:r>
            <a:r>
              <a:rPr dirty="0" sz="1200">
                <a:solidFill>
                  <a:srgbClr val="4F555F"/>
                </a:solidFill>
                <a:latin typeface="微软雅黑"/>
                <a:cs typeface="微软雅黑"/>
              </a:rPr>
              <a:t>资产负债管理，用金融力量赋能互联网场景方实现 </a:t>
            </a:r>
            <a:r>
              <a:rPr dirty="0" sz="1200">
                <a:solidFill>
                  <a:srgbClr val="4F555F"/>
                </a:solidFill>
                <a:latin typeface="微软雅黑"/>
                <a:cs typeface="微软雅黑"/>
              </a:rPr>
              <a:t> 业务延伸</a:t>
            </a:r>
            <a:endParaRPr sz="1200">
              <a:latin typeface="微软雅黑"/>
              <a:cs typeface="微软雅黑"/>
            </a:endParaRPr>
          </a:p>
        </p:txBody>
      </p:sp>
      <p:sp>
        <p:nvSpPr>
          <p:cNvPr id="13" name="object 13"/>
          <p:cNvSpPr txBox="1"/>
          <p:nvPr/>
        </p:nvSpPr>
        <p:spPr>
          <a:xfrm>
            <a:off x="583488" y="3170809"/>
            <a:ext cx="28454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公司定位：</a:t>
            </a:r>
            <a:r>
              <a:rPr dirty="0" sz="1200">
                <a:solidFill>
                  <a:srgbClr val="4F555F"/>
                </a:solidFill>
                <a:latin typeface="微软雅黑"/>
                <a:cs typeface="微软雅黑"/>
              </a:rPr>
              <a:t>消费金融资产的专业管理人</a:t>
            </a:r>
            <a:endParaRPr sz="1200">
              <a:latin typeface="微软雅黑"/>
              <a:cs typeface="微软雅黑"/>
            </a:endParaRPr>
          </a:p>
        </p:txBody>
      </p:sp>
      <p:sp>
        <p:nvSpPr>
          <p:cNvPr id="14" name="object 14"/>
          <p:cNvSpPr txBox="1"/>
          <p:nvPr/>
        </p:nvSpPr>
        <p:spPr>
          <a:xfrm>
            <a:off x="583488" y="3521329"/>
            <a:ext cx="37598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核心产品：</a:t>
            </a:r>
            <a:r>
              <a:rPr dirty="0" sz="1200">
                <a:solidFill>
                  <a:srgbClr val="4F555F"/>
                </a:solidFill>
                <a:latin typeface="微软雅黑"/>
                <a:cs typeface="微软雅黑"/>
              </a:rPr>
              <a:t>助贷（金融科技）、金融赋能解决方案，</a:t>
            </a:r>
            <a:endParaRPr sz="1200">
              <a:latin typeface="微软雅黑"/>
              <a:cs typeface="微软雅黑"/>
            </a:endParaRPr>
          </a:p>
        </p:txBody>
      </p:sp>
      <p:sp>
        <p:nvSpPr>
          <p:cNvPr id="15" name="object 15"/>
          <p:cNvSpPr txBox="1"/>
          <p:nvPr/>
        </p:nvSpPr>
        <p:spPr>
          <a:xfrm>
            <a:off x="812088" y="3796029"/>
            <a:ext cx="2768600" cy="195580"/>
          </a:xfrm>
          <a:prstGeom prst="rect">
            <a:avLst/>
          </a:prstGeom>
        </p:spPr>
        <p:txBody>
          <a:bodyPr wrap="square" lIns="0" tIns="0" rIns="0" bIns="0" rtlCol="0" vert="horz">
            <a:spAutoFit/>
          </a:bodyPr>
          <a:lstStyle/>
          <a:p>
            <a:pPr marL="12700">
              <a:lnSpc>
                <a:spcPct val="100000"/>
              </a:lnSpc>
            </a:pPr>
            <a:r>
              <a:rPr dirty="0" sz="1200">
                <a:solidFill>
                  <a:srgbClr val="4F555F"/>
                </a:solidFill>
                <a:latin typeface="微软雅黑"/>
                <a:cs typeface="微软雅黑"/>
              </a:rPr>
              <a:t>爱又米（消费金融）、米庄（财富管理）</a:t>
            </a:r>
            <a:endParaRPr sz="1200">
              <a:latin typeface="微软雅黑"/>
              <a:cs typeface="微软雅黑"/>
            </a:endParaRPr>
          </a:p>
        </p:txBody>
      </p:sp>
      <p:sp>
        <p:nvSpPr>
          <p:cNvPr id="16" name="object 16"/>
          <p:cNvSpPr txBox="1"/>
          <p:nvPr/>
        </p:nvSpPr>
        <p:spPr>
          <a:xfrm>
            <a:off x="4927727" y="3796029"/>
            <a:ext cx="6652895" cy="194945"/>
          </a:xfrm>
          <a:prstGeom prst="rect">
            <a:avLst/>
          </a:prstGeom>
        </p:spPr>
        <p:txBody>
          <a:bodyPr wrap="square" lIns="0" tIns="0" rIns="0" bIns="0" rtlCol="0" vert="horz">
            <a:spAutoFit/>
          </a:bodyPr>
          <a:lstStyle/>
          <a:p>
            <a:pPr marL="12700">
              <a:lnSpc>
                <a:spcPct val="100000"/>
              </a:lnSpc>
              <a:tabLst>
                <a:tab pos="6639559" algn="l"/>
              </a:tabLst>
            </a:pPr>
            <a:r>
              <a:rPr dirty="0" sz="1200" u="dash">
                <a:solidFill>
                  <a:srgbClr val="4F555F"/>
                </a:solidFill>
                <a:latin typeface="Times New Roman"/>
                <a:cs typeface="Times New Roman"/>
              </a:rPr>
              <a:t> 	</a:t>
            </a:r>
            <a:endParaRPr sz="1200">
              <a:latin typeface="Times New Roman"/>
              <a:cs typeface="Times New Roman"/>
            </a:endParaRPr>
          </a:p>
        </p:txBody>
      </p:sp>
      <p:sp>
        <p:nvSpPr>
          <p:cNvPr id="17" name="object 17"/>
          <p:cNvSpPr txBox="1"/>
          <p:nvPr/>
        </p:nvSpPr>
        <p:spPr>
          <a:xfrm>
            <a:off x="583488" y="4055109"/>
            <a:ext cx="3607435" cy="835660"/>
          </a:xfrm>
          <a:prstGeom prst="rect">
            <a:avLst/>
          </a:prstGeom>
        </p:spPr>
        <p:txBody>
          <a:bodyPr wrap="square" lIns="0" tIns="0" rIns="0" bIns="0" rtlCol="0" vert="horz">
            <a:spAutoFit/>
          </a:bodyPr>
          <a:lstStyle/>
          <a:p>
            <a:pPr algn="just" marL="241300" marR="5080" indent="-228600">
              <a:lnSpc>
                <a:spcPct val="150000"/>
              </a:lnSpc>
            </a:pPr>
            <a:r>
              <a:rPr dirty="0" sz="1200" spc="35">
                <a:solidFill>
                  <a:srgbClr val="4F555F"/>
                </a:solidFill>
                <a:latin typeface="Arial Unicode MS"/>
                <a:cs typeface="Arial Unicode MS"/>
              </a:rPr>
              <a:t>✓ </a:t>
            </a:r>
            <a:r>
              <a:rPr dirty="0" sz="1200" b="1" i="1">
                <a:solidFill>
                  <a:srgbClr val="4F555F"/>
                </a:solidFill>
                <a:latin typeface="微软雅黑"/>
                <a:cs typeface="微软雅黑"/>
              </a:rPr>
              <a:t>专攻领域：</a:t>
            </a:r>
            <a:r>
              <a:rPr dirty="0" sz="1200">
                <a:solidFill>
                  <a:srgbClr val="4F555F"/>
                </a:solidFill>
                <a:latin typeface="微软雅黑"/>
                <a:cs typeface="微软雅黑"/>
              </a:rPr>
              <a:t>金融赋能场景解决方案，科技赋能金融  机构解决方案，流量（获客引流、精准营销），风  控（反欺诈、风险定价）</a:t>
            </a:r>
            <a:endParaRPr sz="1200">
              <a:latin typeface="微软雅黑"/>
              <a:cs typeface="微软雅黑"/>
            </a:endParaRPr>
          </a:p>
        </p:txBody>
      </p:sp>
      <p:sp>
        <p:nvSpPr>
          <p:cNvPr id="18" name="object 18"/>
          <p:cNvSpPr txBox="1"/>
          <p:nvPr/>
        </p:nvSpPr>
        <p:spPr>
          <a:xfrm>
            <a:off x="583488" y="5045964"/>
            <a:ext cx="37598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主要客户：</a:t>
            </a:r>
            <a:r>
              <a:rPr dirty="0" sz="1200">
                <a:solidFill>
                  <a:srgbClr val="4F555F"/>
                </a:solidFill>
                <a:latin typeface="微软雅黑"/>
                <a:cs typeface="微软雅黑"/>
              </a:rPr>
              <a:t>银行机构、消费金融、信托等金融机构，</a:t>
            </a:r>
            <a:endParaRPr sz="1200">
              <a:latin typeface="微软雅黑"/>
              <a:cs typeface="微软雅黑"/>
            </a:endParaRPr>
          </a:p>
        </p:txBody>
      </p:sp>
      <p:sp>
        <p:nvSpPr>
          <p:cNvPr id="19" name="object 19"/>
          <p:cNvSpPr txBox="1"/>
          <p:nvPr/>
        </p:nvSpPr>
        <p:spPr>
          <a:xfrm>
            <a:off x="812088" y="5320283"/>
            <a:ext cx="1854200" cy="195580"/>
          </a:xfrm>
          <a:prstGeom prst="rect">
            <a:avLst/>
          </a:prstGeom>
        </p:spPr>
        <p:txBody>
          <a:bodyPr wrap="square" lIns="0" tIns="0" rIns="0" bIns="0" rtlCol="0" vert="horz">
            <a:spAutoFit/>
          </a:bodyPr>
          <a:lstStyle/>
          <a:p>
            <a:pPr marL="12700">
              <a:lnSpc>
                <a:spcPct val="100000"/>
              </a:lnSpc>
            </a:pPr>
            <a:r>
              <a:rPr dirty="0" sz="1200">
                <a:solidFill>
                  <a:srgbClr val="4F555F"/>
                </a:solidFill>
                <a:latin typeface="微软雅黑"/>
                <a:cs typeface="微软雅黑"/>
              </a:rPr>
              <a:t>以及具备场景的互联网公司</a:t>
            </a:r>
            <a:endParaRPr sz="1200">
              <a:latin typeface="微软雅黑"/>
              <a:cs typeface="微软雅黑"/>
            </a:endParaRPr>
          </a:p>
        </p:txBody>
      </p:sp>
      <p:sp>
        <p:nvSpPr>
          <p:cNvPr id="20" name="object 20"/>
          <p:cNvSpPr txBox="1"/>
          <p:nvPr/>
        </p:nvSpPr>
        <p:spPr>
          <a:xfrm>
            <a:off x="4604765" y="1165479"/>
            <a:ext cx="7037070" cy="1293495"/>
          </a:xfrm>
          <a:prstGeom prst="rect">
            <a:avLst/>
          </a:prstGeom>
        </p:spPr>
        <p:txBody>
          <a:bodyPr wrap="square" lIns="0" tIns="106680" rIns="0" bIns="0" rtlCol="0" vert="horz">
            <a:spAutoFit/>
          </a:bodyPr>
          <a:lstStyle/>
          <a:p>
            <a:pPr marL="299085" indent="-287020">
              <a:lnSpc>
                <a:spcPct val="100000"/>
              </a:lnSpc>
              <a:spcBef>
                <a:spcPts val="840"/>
              </a:spcBef>
            </a:pPr>
            <a:r>
              <a:rPr dirty="0" sz="1400" spc="545">
                <a:solidFill>
                  <a:srgbClr val="1D9FD1"/>
                </a:solidFill>
                <a:latin typeface="Arial Unicode MS"/>
                <a:cs typeface="Arial Unicode MS"/>
              </a:rPr>
              <a:t>◆</a:t>
            </a:r>
            <a:r>
              <a:rPr dirty="0" sz="1400" spc="495">
                <a:solidFill>
                  <a:srgbClr val="1D9FD1"/>
                </a:solidFill>
                <a:latin typeface="Arial Unicode MS"/>
                <a:cs typeface="Arial Unicode MS"/>
              </a:rPr>
              <a:t> </a:t>
            </a:r>
            <a:r>
              <a:rPr dirty="0" sz="1400" spc="15">
                <a:solidFill>
                  <a:srgbClr val="5E666F"/>
                </a:solidFill>
                <a:latin typeface="Arial"/>
                <a:cs typeface="Arial"/>
              </a:rPr>
              <a:t>2019</a:t>
            </a:r>
            <a:r>
              <a:rPr dirty="0" sz="1400" spc="15">
                <a:solidFill>
                  <a:srgbClr val="5E666F"/>
                </a:solidFill>
                <a:latin typeface="微软雅黑"/>
                <a:cs typeface="微软雅黑"/>
              </a:rPr>
              <a:t>年，爱财集团</a:t>
            </a:r>
            <a:r>
              <a:rPr dirty="0" sz="1400" spc="15">
                <a:solidFill>
                  <a:srgbClr val="4F555F"/>
                </a:solidFill>
                <a:latin typeface="微软雅黑"/>
                <a:cs typeface="微软雅黑"/>
              </a:rPr>
              <a:t>确立了以金融科技为核心的发展战略。</a:t>
            </a:r>
            <a:r>
              <a:rPr dirty="0" sz="1400" spc="15">
                <a:solidFill>
                  <a:srgbClr val="5E666F"/>
                </a:solidFill>
                <a:latin typeface="微软雅黑"/>
                <a:cs typeface="微软雅黑"/>
              </a:rPr>
              <a:t>通过“科技工具”与“金融</a:t>
            </a:r>
            <a:endParaRPr sz="1400">
              <a:latin typeface="微软雅黑"/>
              <a:cs typeface="微软雅黑"/>
            </a:endParaRPr>
          </a:p>
          <a:p>
            <a:pPr algn="just" marL="299085" marR="8255">
              <a:lnSpc>
                <a:spcPct val="150000"/>
              </a:lnSpc>
            </a:pPr>
            <a:r>
              <a:rPr dirty="0" sz="1400" spc="20">
                <a:solidFill>
                  <a:srgbClr val="5E666F"/>
                </a:solidFill>
                <a:latin typeface="微软雅黑"/>
                <a:cs typeface="微软雅黑"/>
              </a:rPr>
              <a:t>业务”的有机结合，围绕消费金融业务的“流量”与“风控”两大难点，向金融机构  输出标准化、全流程的“助贷服务”，使得以银行信贷为代表的线上小额金融服务得  </a:t>
            </a:r>
            <a:r>
              <a:rPr dirty="0" sz="1400">
                <a:solidFill>
                  <a:srgbClr val="5E666F"/>
                </a:solidFill>
                <a:latin typeface="微软雅黑"/>
                <a:cs typeface="微软雅黑"/>
              </a:rPr>
              <a:t>以借助互联网工具实现，并促进原有线下大额业务的数字转型。</a:t>
            </a:r>
            <a:endParaRPr sz="1400">
              <a:latin typeface="微软雅黑"/>
              <a:cs typeface="微软雅黑"/>
            </a:endParaRPr>
          </a:p>
        </p:txBody>
      </p:sp>
      <p:sp>
        <p:nvSpPr>
          <p:cNvPr id="21" name="object 21"/>
          <p:cNvSpPr/>
          <p:nvPr/>
        </p:nvSpPr>
        <p:spPr>
          <a:xfrm>
            <a:off x="4856988" y="5533644"/>
            <a:ext cx="6758940" cy="1179830"/>
          </a:xfrm>
          <a:custGeom>
            <a:avLst/>
            <a:gdLst/>
            <a:ahLst/>
            <a:cxnLst/>
            <a:rect l="l" t="t" r="r" b="b"/>
            <a:pathLst>
              <a:path w="6758940" h="1179829">
                <a:moveTo>
                  <a:pt x="0" y="30606"/>
                </a:moveTo>
                <a:lnTo>
                  <a:pt x="2407" y="18698"/>
                </a:lnTo>
                <a:lnTo>
                  <a:pt x="8969" y="8969"/>
                </a:lnTo>
                <a:lnTo>
                  <a:pt x="18698" y="2407"/>
                </a:lnTo>
                <a:lnTo>
                  <a:pt x="30607" y="0"/>
                </a:lnTo>
                <a:lnTo>
                  <a:pt x="6728333" y="0"/>
                </a:lnTo>
                <a:lnTo>
                  <a:pt x="6740241" y="2407"/>
                </a:lnTo>
                <a:lnTo>
                  <a:pt x="6749970" y="8969"/>
                </a:lnTo>
                <a:lnTo>
                  <a:pt x="6756532" y="18698"/>
                </a:lnTo>
                <a:lnTo>
                  <a:pt x="6758940" y="30606"/>
                </a:lnTo>
                <a:lnTo>
                  <a:pt x="6758940" y="1148994"/>
                </a:lnTo>
                <a:lnTo>
                  <a:pt x="6756532" y="1160898"/>
                </a:lnTo>
                <a:lnTo>
                  <a:pt x="6749970" y="1170619"/>
                </a:lnTo>
                <a:lnTo>
                  <a:pt x="6740241" y="1177172"/>
                </a:lnTo>
                <a:lnTo>
                  <a:pt x="6728333" y="1179575"/>
                </a:lnTo>
                <a:lnTo>
                  <a:pt x="30607" y="1179575"/>
                </a:lnTo>
                <a:lnTo>
                  <a:pt x="18698" y="1177172"/>
                </a:lnTo>
                <a:lnTo>
                  <a:pt x="8969" y="1170619"/>
                </a:lnTo>
                <a:lnTo>
                  <a:pt x="2407" y="1160898"/>
                </a:lnTo>
                <a:lnTo>
                  <a:pt x="0" y="1148994"/>
                </a:lnTo>
                <a:lnTo>
                  <a:pt x="0" y="30606"/>
                </a:lnTo>
                <a:close/>
              </a:path>
            </a:pathLst>
          </a:custGeom>
          <a:ln w="12192">
            <a:solidFill>
              <a:srgbClr val="1F9ED2"/>
            </a:solidFill>
            <a:prstDash val="dash"/>
          </a:ln>
        </p:spPr>
        <p:txBody>
          <a:bodyPr wrap="square" lIns="0" tIns="0" rIns="0" bIns="0" rtlCol="0"/>
          <a:lstStyle/>
          <a:p/>
        </p:txBody>
      </p:sp>
      <p:sp>
        <p:nvSpPr>
          <p:cNvPr id="22" name="object 22"/>
          <p:cNvSpPr txBox="1"/>
          <p:nvPr/>
        </p:nvSpPr>
        <p:spPr>
          <a:xfrm>
            <a:off x="4581525" y="5621812"/>
            <a:ext cx="204470" cy="1082040"/>
          </a:xfrm>
          <a:prstGeom prst="rect">
            <a:avLst/>
          </a:prstGeom>
        </p:spPr>
        <p:txBody>
          <a:bodyPr wrap="square" lIns="0" tIns="0" rIns="0" bIns="0" rtlCol="0" vert="horz">
            <a:spAutoFit/>
          </a:bodyPr>
          <a:lstStyle/>
          <a:p>
            <a:pPr algn="just" marL="12700" marR="5080">
              <a:lnSpc>
                <a:spcPct val="100200"/>
              </a:lnSpc>
            </a:pPr>
            <a:r>
              <a:rPr dirty="0" sz="1400">
                <a:solidFill>
                  <a:srgbClr val="4F5560"/>
                </a:solidFill>
                <a:latin typeface="微软雅黑"/>
                <a:cs typeface="微软雅黑"/>
              </a:rPr>
              <a:t>结  </a:t>
            </a:r>
            <a:r>
              <a:rPr dirty="0" sz="1400">
                <a:solidFill>
                  <a:srgbClr val="4F5560"/>
                </a:solidFill>
                <a:latin typeface="微软雅黑"/>
                <a:cs typeface="微软雅黑"/>
              </a:rPr>
              <a:t>构 </a:t>
            </a:r>
            <a:r>
              <a:rPr dirty="0" sz="1400">
                <a:solidFill>
                  <a:srgbClr val="4F5560"/>
                </a:solidFill>
                <a:latin typeface="微软雅黑"/>
                <a:cs typeface="微软雅黑"/>
              </a:rPr>
              <a:t> </a:t>
            </a:r>
            <a:r>
              <a:rPr dirty="0" sz="1400">
                <a:solidFill>
                  <a:srgbClr val="4F5560"/>
                </a:solidFill>
                <a:latin typeface="微软雅黑"/>
                <a:cs typeface="微软雅黑"/>
              </a:rPr>
              <a:t>基 </a:t>
            </a:r>
            <a:r>
              <a:rPr dirty="0" sz="1400">
                <a:solidFill>
                  <a:srgbClr val="4F5560"/>
                </a:solidFill>
                <a:latin typeface="微软雅黑"/>
                <a:cs typeface="微软雅黑"/>
              </a:rPr>
              <a:t> 础  层</a:t>
            </a:r>
            <a:endParaRPr sz="1400">
              <a:latin typeface="微软雅黑"/>
              <a:cs typeface="微软雅黑"/>
            </a:endParaRPr>
          </a:p>
        </p:txBody>
      </p:sp>
      <p:sp>
        <p:nvSpPr>
          <p:cNvPr id="23" name="object 23"/>
          <p:cNvSpPr/>
          <p:nvPr/>
        </p:nvSpPr>
        <p:spPr>
          <a:xfrm>
            <a:off x="4962144" y="5922264"/>
            <a:ext cx="1207135" cy="683260"/>
          </a:xfrm>
          <a:custGeom>
            <a:avLst/>
            <a:gdLst/>
            <a:ahLst/>
            <a:cxnLst/>
            <a:rect l="l" t="t" r="r" b="b"/>
            <a:pathLst>
              <a:path w="1207135" h="683259">
                <a:moveTo>
                  <a:pt x="1148079" y="0"/>
                </a:moveTo>
                <a:lnTo>
                  <a:pt x="58927" y="0"/>
                </a:lnTo>
                <a:lnTo>
                  <a:pt x="36004" y="4627"/>
                </a:lnTo>
                <a:lnTo>
                  <a:pt x="17272" y="17248"/>
                </a:lnTo>
                <a:lnTo>
                  <a:pt x="4635" y="35966"/>
                </a:lnTo>
                <a:lnTo>
                  <a:pt x="0" y="58889"/>
                </a:lnTo>
                <a:lnTo>
                  <a:pt x="0" y="623862"/>
                </a:lnTo>
                <a:lnTo>
                  <a:pt x="4635" y="646785"/>
                </a:lnTo>
                <a:lnTo>
                  <a:pt x="17271" y="665503"/>
                </a:lnTo>
                <a:lnTo>
                  <a:pt x="36004" y="678124"/>
                </a:lnTo>
                <a:lnTo>
                  <a:pt x="58927" y="682752"/>
                </a:lnTo>
                <a:lnTo>
                  <a:pt x="1148079" y="682752"/>
                </a:lnTo>
                <a:lnTo>
                  <a:pt x="1171003" y="678124"/>
                </a:lnTo>
                <a:lnTo>
                  <a:pt x="1189735" y="665503"/>
                </a:lnTo>
                <a:lnTo>
                  <a:pt x="1202372" y="646785"/>
                </a:lnTo>
                <a:lnTo>
                  <a:pt x="1207007" y="623862"/>
                </a:lnTo>
                <a:lnTo>
                  <a:pt x="1207007" y="58889"/>
                </a:lnTo>
                <a:lnTo>
                  <a:pt x="1202372" y="35966"/>
                </a:lnTo>
                <a:lnTo>
                  <a:pt x="1189736" y="17248"/>
                </a:lnTo>
                <a:lnTo>
                  <a:pt x="1171003" y="4627"/>
                </a:lnTo>
                <a:lnTo>
                  <a:pt x="1148079" y="0"/>
                </a:lnTo>
                <a:close/>
              </a:path>
            </a:pathLst>
          </a:custGeom>
          <a:solidFill>
            <a:srgbClr val="F9F9F9"/>
          </a:solidFill>
        </p:spPr>
        <p:txBody>
          <a:bodyPr wrap="square" lIns="0" tIns="0" rIns="0" bIns="0" rtlCol="0"/>
          <a:lstStyle/>
          <a:p/>
        </p:txBody>
      </p:sp>
      <p:sp>
        <p:nvSpPr>
          <p:cNvPr id="24" name="object 24"/>
          <p:cNvSpPr/>
          <p:nvPr/>
        </p:nvSpPr>
        <p:spPr>
          <a:xfrm>
            <a:off x="4962144" y="5922264"/>
            <a:ext cx="1207135" cy="683260"/>
          </a:xfrm>
          <a:custGeom>
            <a:avLst/>
            <a:gdLst/>
            <a:ahLst/>
            <a:cxnLst/>
            <a:rect l="l" t="t" r="r" b="b"/>
            <a:pathLst>
              <a:path w="1207135" h="683259">
                <a:moveTo>
                  <a:pt x="0" y="58889"/>
                </a:moveTo>
                <a:lnTo>
                  <a:pt x="4635" y="35966"/>
                </a:lnTo>
                <a:lnTo>
                  <a:pt x="17272" y="17248"/>
                </a:lnTo>
                <a:lnTo>
                  <a:pt x="36004" y="4627"/>
                </a:lnTo>
                <a:lnTo>
                  <a:pt x="58927" y="0"/>
                </a:lnTo>
                <a:lnTo>
                  <a:pt x="1148079" y="0"/>
                </a:lnTo>
                <a:lnTo>
                  <a:pt x="1171003" y="4627"/>
                </a:lnTo>
                <a:lnTo>
                  <a:pt x="1189736" y="17248"/>
                </a:lnTo>
                <a:lnTo>
                  <a:pt x="1202372" y="35966"/>
                </a:lnTo>
                <a:lnTo>
                  <a:pt x="1207007" y="58889"/>
                </a:lnTo>
                <a:lnTo>
                  <a:pt x="1207007" y="623862"/>
                </a:lnTo>
                <a:lnTo>
                  <a:pt x="1202372" y="646785"/>
                </a:lnTo>
                <a:lnTo>
                  <a:pt x="1189735" y="665503"/>
                </a:lnTo>
                <a:lnTo>
                  <a:pt x="1171003" y="678124"/>
                </a:lnTo>
                <a:lnTo>
                  <a:pt x="1148079" y="682752"/>
                </a:lnTo>
                <a:lnTo>
                  <a:pt x="58927" y="682752"/>
                </a:lnTo>
                <a:lnTo>
                  <a:pt x="36004" y="678124"/>
                </a:lnTo>
                <a:lnTo>
                  <a:pt x="17271" y="665503"/>
                </a:lnTo>
                <a:lnTo>
                  <a:pt x="4635" y="646785"/>
                </a:lnTo>
                <a:lnTo>
                  <a:pt x="0" y="623862"/>
                </a:lnTo>
                <a:lnTo>
                  <a:pt x="0" y="58889"/>
                </a:lnTo>
                <a:close/>
              </a:path>
            </a:pathLst>
          </a:custGeom>
          <a:ln w="12192">
            <a:solidFill>
              <a:srgbClr val="ACD9EC"/>
            </a:solidFill>
          </a:ln>
        </p:spPr>
        <p:txBody>
          <a:bodyPr wrap="square" lIns="0" tIns="0" rIns="0" bIns="0" rtlCol="0"/>
          <a:lstStyle/>
          <a:p/>
        </p:txBody>
      </p:sp>
      <p:sp>
        <p:nvSpPr>
          <p:cNvPr id="25" name="object 25"/>
          <p:cNvSpPr/>
          <p:nvPr/>
        </p:nvSpPr>
        <p:spPr>
          <a:xfrm>
            <a:off x="6327647" y="5923788"/>
            <a:ext cx="1209040" cy="684530"/>
          </a:xfrm>
          <a:custGeom>
            <a:avLst/>
            <a:gdLst/>
            <a:ahLst/>
            <a:cxnLst/>
            <a:rect l="l" t="t" r="r" b="b"/>
            <a:pathLst>
              <a:path w="1209040" h="684529">
                <a:moveTo>
                  <a:pt x="1149477" y="0"/>
                </a:moveTo>
                <a:lnTo>
                  <a:pt x="59054" y="0"/>
                </a:lnTo>
                <a:lnTo>
                  <a:pt x="36058" y="4638"/>
                </a:lnTo>
                <a:lnTo>
                  <a:pt x="17287" y="17287"/>
                </a:lnTo>
                <a:lnTo>
                  <a:pt x="4637" y="36047"/>
                </a:lnTo>
                <a:lnTo>
                  <a:pt x="0" y="59016"/>
                </a:lnTo>
                <a:lnTo>
                  <a:pt x="0" y="625259"/>
                </a:lnTo>
                <a:lnTo>
                  <a:pt x="4637" y="648228"/>
                </a:lnTo>
                <a:lnTo>
                  <a:pt x="17287" y="666988"/>
                </a:lnTo>
                <a:lnTo>
                  <a:pt x="36058" y="679637"/>
                </a:lnTo>
                <a:lnTo>
                  <a:pt x="59054" y="684276"/>
                </a:lnTo>
                <a:lnTo>
                  <a:pt x="1149477" y="684276"/>
                </a:lnTo>
                <a:lnTo>
                  <a:pt x="1172473" y="679637"/>
                </a:lnTo>
                <a:lnTo>
                  <a:pt x="1191244" y="666988"/>
                </a:lnTo>
                <a:lnTo>
                  <a:pt x="1203894" y="648228"/>
                </a:lnTo>
                <a:lnTo>
                  <a:pt x="1208531" y="625259"/>
                </a:lnTo>
                <a:lnTo>
                  <a:pt x="1208531" y="59016"/>
                </a:lnTo>
                <a:lnTo>
                  <a:pt x="1203894" y="36047"/>
                </a:lnTo>
                <a:lnTo>
                  <a:pt x="1191244" y="17287"/>
                </a:lnTo>
                <a:lnTo>
                  <a:pt x="1172473" y="4638"/>
                </a:lnTo>
                <a:lnTo>
                  <a:pt x="1149477" y="0"/>
                </a:lnTo>
                <a:close/>
              </a:path>
            </a:pathLst>
          </a:custGeom>
          <a:solidFill>
            <a:srgbClr val="F9F9F9"/>
          </a:solidFill>
        </p:spPr>
        <p:txBody>
          <a:bodyPr wrap="square" lIns="0" tIns="0" rIns="0" bIns="0" rtlCol="0"/>
          <a:lstStyle/>
          <a:p/>
        </p:txBody>
      </p:sp>
      <p:sp>
        <p:nvSpPr>
          <p:cNvPr id="26" name="object 26"/>
          <p:cNvSpPr/>
          <p:nvPr/>
        </p:nvSpPr>
        <p:spPr>
          <a:xfrm>
            <a:off x="6327647" y="5923788"/>
            <a:ext cx="1209040" cy="684530"/>
          </a:xfrm>
          <a:custGeom>
            <a:avLst/>
            <a:gdLst/>
            <a:ahLst/>
            <a:cxnLst/>
            <a:rect l="l" t="t" r="r" b="b"/>
            <a:pathLst>
              <a:path w="1209040" h="684529">
                <a:moveTo>
                  <a:pt x="0" y="59016"/>
                </a:moveTo>
                <a:lnTo>
                  <a:pt x="4637" y="36047"/>
                </a:lnTo>
                <a:lnTo>
                  <a:pt x="17287" y="17287"/>
                </a:lnTo>
                <a:lnTo>
                  <a:pt x="36058" y="4638"/>
                </a:lnTo>
                <a:lnTo>
                  <a:pt x="59054" y="0"/>
                </a:lnTo>
                <a:lnTo>
                  <a:pt x="1149477" y="0"/>
                </a:lnTo>
                <a:lnTo>
                  <a:pt x="1172473" y="4638"/>
                </a:lnTo>
                <a:lnTo>
                  <a:pt x="1191244" y="17287"/>
                </a:lnTo>
                <a:lnTo>
                  <a:pt x="1203894" y="36047"/>
                </a:lnTo>
                <a:lnTo>
                  <a:pt x="1208531" y="59016"/>
                </a:lnTo>
                <a:lnTo>
                  <a:pt x="1208531" y="625259"/>
                </a:lnTo>
                <a:lnTo>
                  <a:pt x="1203894" y="648228"/>
                </a:lnTo>
                <a:lnTo>
                  <a:pt x="1191244" y="666988"/>
                </a:lnTo>
                <a:lnTo>
                  <a:pt x="1172473" y="679637"/>
                </a:lnTo>
                <a:lnTo>
                  <a:pt x="1149477" y="684276"/>
                </a:lnTo>
                <a:lnTo>
                  <a:pt x="59054" y="684276"/>
                </a:lnTo>
                <a:lnTo>
                  <a:pt x="36058" y="679637"/>
                </a:lnTo>
                <a:lnTo>
                  <a:pt x="17287" y="666988"/>
                </a:lnTo>
                <a:lnTo>
                  <a:pt x="4637" y="648228"/>
                </a:lnTo>
                <a:lnTo>
                  <a:pt x="0" y="625259"/>
                </a:lnTo>
                <a:lnTo>
                  <a:pt x="0" y="59016"/>
                </a:lnTo>
                <a:close/>
              </a:path>
            </a:pathLst>
          </a:custGeom>
          <a:ln w="12191">
            <a:solidFill>
              <a:srgbClr val="ACD9EC"/>
            </a:solidFill>
          </a:ln>
        </p:spPr>
        <p:txBody>
          <a:bodyPr wrap="square" lIns="0" tIns="0" rIns="0" bIns="0" rtlCol="0"/>
          <a:lstStyle/>
          <a:p/>
        </p:txBody>
      </p:sp>
      <p:sp>
        <p:nvSpPr>
          <p:cNvPr id="27" name="object 27"/>
          <p:cNvSpPr/>
          <p:nvPr/>
        </p:nvSpPr>
        <p:spPr>
          <a:xfrm>
            <a:off x="7702295" y="5913120"/>
            <a:ext cx="3822700" cy="684530"/>
          </a:xfrm>
          <a:custGeom>
            <a:avLst/>
            <a:gdLst/>
            <a:ahLst/>
            <a:cxnLst/>
            <a:rect l="l" t="t" r="r" b="b"/>
            <a:pathLst>
              <a:path w="3822700" h="684529">
                <a:moveTo>
                  <a:pt x="3763136" y="0"/>
                </a:moveTo>
                <a:lnTo>
                  <a:pt x="59054" y="0"/>
                </a:lnTo>
                <a:lnTo>
                  <a:pt x="36058" y="4638"/>
                </a:lnTo>
                <a:lnTo>
                  <a:pt x="17287" y="17287"/>
                </a:lnTo>
                <a:lnTo>
                  <a:pt x="4637" y="36047"/>
                </a:lnTo>
                <a:lnTo>
                  <a:pt x="0" y="59016"/>
                </a:lnTo>
                <a:lnTo>
                  <a:pt x="0" y="625259"/>
                </a:lnTo>
                <a:lnTo>
                  <a:pt x="4637" y="648228"/>
                </a:lnTo>
                <a:lnTo>
                  <a:pt x="17287" y="666988"/>
                </a:lnTo>
                <a:lnTo>
                  <a:pt x="36058" y="679637"/>
                </a:lnTo>
                <a:lnTo>
                  <a:pt x="59054" y="684275"/>
                </a:lnTo>
                <a:lnTo>
                  <a:pt x="3763136" y="684275"/>
                </a:lnTo>
                <a:lnTo>
                  <a:pt x="3786133" y="679637"/>
                </a:lnTo>
                <a:lnTo>
                  <a:pt x="3804904" y="666988"/>
                </a:lnTo>
                <a:lnTo>
                  <a:pt x="3817554" y="648228"/>
                </a:lnTo>
                <a:lnTo>
                  <a:pt x="3822192" y="625259"/>
                </a:lnTo>
                <a:lnTo>
                  <a:pt x="3822192" y="59016"/>
                </a:lnTo>
                <a:lnTo>
                  <a:pt x="3817554" y="36047"/>
                </a:lnTo>
                <a:lnTo>
                  <a:pt x="3804904" y="17287"/>
                </a:lnTo>
                <a:lnTo>
                  <a:pt x="3786133" y="4638"/>
                </a:lnTo>
                <a:lnTo>
                  <a:pt x="3763136" y="0"/>
                </a:lnTo>
                <a:close/>
              </a:path>
            </a:pathLst>
          </a:custGeom>
          <a:solidFill>
            <a:srgbClr val="F9F9F9"/>
          </a:solidFill>
        </p:spPr>
        <p:txBody>
          <a:bodyPr wrap="square" lIns="0" tIns="0" rIns="0" bIns="0" rtlCol="0"/>
          <a:lstStyle/>
          <a:p/>
        </p:txBody>
      </p:sp>
      <p:sp>
        <p:nvSpPr>
          <p:cNvPr id="28" name="object 28"/>
          <p:cNvSpPr/>
          <p:nvPr/>
        </p:nvSpPr>
        <p:spPr>
          <a:xfrm>
            <a:off x="7702295" y="5913120"/>
            <a:ext cx="3822700" cy="684530"/>
          </a:xfrm>
          <a:custGeom>
            <a:avLst/>
            <a:gdLst/>
            <a:ahLst/>
            <a:cxnLst/>
            <a:rect l="l" t="t" r="r" b="b"/>
            <a:pathLst>
              <a:path w="3822700" h="684529">
                <a:moveTo>
                  <a:pt x="0" y="59016"/>
                </a:moveTo>
                <a:lnTo>
                  <a:pt x="4637" y="36047"/>
                </a:lnTo>
                <a:lnTo>
                  <a:pt x="17287" y="17287"/>
                </a:lnTo>
                <a:lnTo>
                  <a:pt x="36058" y="4638"/>
                </a:lnTo>
                <a:lnTo>
                  <a:pt x="59054" y="0"/>
                </a:lnTo>
                <a:lnTo>
                  <a:pt x="3763136" y="0"/>
                </a:lnTo>
                <a:lnTo>
                  <a:pt x="3786133" y="4638"/>
                </a:lnTo>
                <a:lnTo>
                  <a:pt x="3804904" y="17287"/>
                </a:lnTo>
                <a:lnTo>
                  <a:pt x="3817554" y="36047"/>
                </a:lnTo>
                <a:lnTo>
                  <a:pt x="3822192" y="59016"/>
                </a:lnTo>
                <a:lnTo>
                  <a:pt x="3822192" y="625259"/>
                </a:lnTo>
                <a:lnTo>
                  <a:pt x="3817554" y="648228"/>
                </a:lnTo>
                <a:lnTo>
                  <a:pt x="3804904" y="666988"/>
                </a:lnTo>
                <a:lnTo>
                  <a:pt x="3786133" y="679637"/>
                </a:lnTo>
                <a:lnTo>
                  <a:pt x="3763136" y="684275"/>
                </a:lnTo>
                <a:lnTo>
                  <a:pt x="59054" y="684275"/>
                </a:lnTo>
                <a:lnTo>
                  <a:pt x="36058" y="679637"/>
                </a:lnTo>
                <a:lnTo>
                  <a:pt x="17287" y="666988"/>
                </a:lnTo>
                <a:lnTo>
                  <a:pt x="4637" y="648228"/>
                </a:lnTo>
                <a:lnTo>
                  <a:pt x="0" y="625259"/>
                </a:lnTo>
                <a:lnTo>
                  <a:pt x="0" y="59016"/>
                </a:lnTo>
                <a:close/>
              </a:path>
            </a:pathLst>
          </a:custGeom>
          <a:ln w="12191">
            <a:solidFill>
              <a:srgbClr val="ACD9EC"/>
            </a:solidFill>
          </a:ln>
        </p:spPr>
        <p:txBody>
          <a:bodyPr wrap="square" lIns="0" tIns="0" rIns="0" bIns="0" rtlCol="0"/>
          <a:lstStyle/>
          <a:p/>
        </p:txBody>
      </p:sp>
      <p:sp>
        <p:nvSpPr>
          <p:cNvPr id="29" name="object 29"/>
          <p:cNvSpPr/>
          <p:nvPr/>
        </p:nvSpPr>
        <p:spPr>
          <a:xfrm>
            <a:off x="4856988" y="2538983"/>
            <a:ext cx="6758940" cy="1224280"/>
          </a:xfrm>
          <a:custGeom>
            <a:avLst/>
            <a:gdLst/>
            <a:ahLst/>
            <a:cxnLst/>
            <a:rect l="l" t="t" r="r" b="b"/>
            <a:pathLst>
              <a:path w="6758940" h="1224279">
                <a:moveTo>
                  <a:pt x="0" y="68071"/>
                </a:moveTo>
                <a:lnTo>
                  <a:pt x="5349" y="41576"/>
                </a:lnTo>
                <a:lnTo>
                  <a:pt x="19938" y="19938"/>
                </a:lnTo>
                <a:lnTo>
                  <a:pt x="41576" y="5349"/>
                </a:lnTo>
                <a:lnTo>
                  <a:pt x="68072" y="0"/>
                </a:lnTo>
                <a:lnTo>
                  <a:pt x="6690867" y="0"/>
                </a:lnTo>
                <a:lnTo>
                  <a:pt x="6717363" y="5349"/>
                </a:lnTo>
                <a:lnTo>
                  <a:pt x="6739001" y="19938"/>
                </a:lnTo>
                <a:lnTo>
                  <a:pt x="6753590" y="41576"/>
                </a:lnTo>
                <a:lnTo>
                  <a:pt x="6758940" y="68071"/>
                </a:lnTo>
                <a:lnTo>
                  <a:pt x="6758940" y="1155699"/>
                </a:lnTo>
                <a:lnTo>
                  <a:pt x="6753590" y="1182195"/>
                </a:lnTo>
                <a:lnTo>
                  <a:pt x="6739001" y="1203833"/>
                </a:lnTo>
                <a:lnTo>
                  <a:pt x="6717363" y="1218422"/>
                </a:lnTo>
                <a:lnTo>
                  <a:pt x="6690867" y="1223771"/>
                </a:lnTo>
                <a:lnTo>
                  <a:pt x="68072" y="1223771"/>
                </a:lnTo>
                <a:lnTo>
                  <a:pt x="41576" y="1218422"/>
                </a:lnTo>
                <a:lnTo>
                  <a:pt x="19938" y="1203832"/>
                </a:lnTo>
                <a:lnTo>
                  <a:pt x="5349" y="1182195"/>
                </a:lnTo>
                <a:lnTo>
                  <a:pt x="0" y="1155699"/>
                </a:lnTo>
                <a:lnTo>
                  <a:pt x="0" y="68071"/>
                </a:lnTo>
                <a:close/>
              </a:path>
            </a:pathLst>
          </a:custGeom>
          <a:ln w="12192">
            <a:solidFill>
              <a:srgbClr val="5FCA49"/>
            </a:solidFill>
            <a:prstDash val="dash"/>
          </a:ln>
        </p:spPr>
        <p:txBody>
          <a:bodyPr wrap="square" lIns="0" tIns="0" rIns="0" bIns="0" rtlCol="0"/>
          <a:lstStyle/>
          <a:p/>
        </p:txBody>
      </p:sp>
      <p:sp>
        <p:nvSpPr>
          <p:cNvPr id="30" name="object 30"/>
          <p:cNvSpPr txBox="1"/>
          <p:nvPr/>
        </p:nvSpPr>
        <p:spPr>
          <a:xfrm>
            <a:off x="4569967" y="2718008"/>
            <a:ext cx="203835" cy="868044"/>
          </a:xfrm>
          <a:prstGeom prst="rect">
            <a:avLst/>
          </a:prstGeom>
        </p:spPr>
        <p:txBody>
          <a:bodyPr wrap="square" lIns="0" tIns="0" rIns="0" bIns="0" rtlCol="0" vert="horz">
            <a:spAutoFit/>
          </a:bodyPr>
          <a:lstStyle/>
          <a:p>
            <a:pPr algn="just" marL="12700" marR="5080">
              <a:lnSpc>
                <a:spcPct val="100200"/>
              </a:lnSpc>
            </a:pPr>
            <a:r>
              <a:rPr dirty="0" sz="1400">
                <a:solidFill>
                  <a:srgbClr val="4F5560"/>
                </a:solidFill>
                <a:latin typeface="微软雅黑"/>
                <a:cs typeface="微软雅黑"/>
              </a:rPr>
              <a:t>科  技  能  力</a:t>
            </a:r>
            <a:endParaRPr sz="1400">
              <a:latin typeface="微软雅黑"/>
              <a:cs typeface="微软雅黑"/>
            </a:endParaRPr>
          </a:p>
        </p:txBody>
      </p:sp>
      <p:sp>
        <p:nvSpPr>
          <p:cNvPr id="31" name="object 31"/>
          <p:cNvSpPr/>
          <p:nvPr/>
        </p:nvSpPr>
        <p:spPr>
          <a:xfrm>
            <a:off x="4962144" y="2674620"/>
            <a:ext cx="1274445" cy="360045"/>
          </a:xfrm>
          <a:custGeom>
            <a:avLst/>
            <a:gdLst/>
            <a:ahLst/>
            <a:cxnLst/>
            <a:rect l="l" t="t" r="r" b="b"/>
            <a:pathLst>
              <a:path w="1274445" h="360044">
                <a:moveTo>
                  <a:pt x="1243076" y="0"/>
                </a:moveTo>
                <a:lnTo>
                  <a:pt x="30987" y="0"/>
                </a:lnTo>
                <a:lnTo>
                  <a:pt x="18913" y="2430"/>
                </a:lnTo>
                <a:lnTo>
                  <a:pt x="9064" y="9064"/>
                </a:lnTo>
                <a:lnTo>
                  <a:pt x="2430" y="18913"/>
                </a:lnTo>
                <a:lnTo>
                  <a:pt x="0" y="30987"/>
                </a:lnTo>
                <a:lnTo>
                  <a:pt x="0" y="328675"/>
                </a:lnTo>
                <a:lnTo>
                  <a:pt x="2430" y="340750"/>
                </a:lnTo>
                <a:lnTo>
                  <a:pt x="9064" y="350599"/>
                </a:lnTo>
                <a:lnTo>
                  <a:pt x="18913" y="357233"/>
                </a:lnTo>
                <a:lnTo>
                  <a:pt x="30987" y="359663"/>
                </a:lnTo>
                <a:lnTo>
                  <a:pt x="1243076" y="359663"/>
                </a:lnTo>
                <a:lnTo>
                  <a:pt x="1255150" y="357233"/>
                </a:lnTo>
                <a:lnTo>
                  <a:pt x="1264999" y="350599"/>
                </a:lnTo>
                <a:lnTo>
                  <a:pt x="1271633" y="340750"/>
                </a:lnTo>
                <a:lnTo>
                  <a:pt x="1274064" y="328675"/>
                </a:lnTo>
                <a:lnTo>
                  <a:pt x="1274064" y="30987"/>
                </a:lnTo>
                <a:lnTo>
                  <a:pt x="1271633" y="18913"/>
                </a:lnTo>
                <a:lnTo>
                  <a:pt x="1264999" y="9064"/>
                </a:lnTo>
                <a:lnTo>
                  <a:pt x="1255150" y="2430"/>
                </a:lnTo>
                <a:lnTo>
                  <a:pt x="1243076" y="0"/>
                </a:lnTo>
                <a:close/>
              </a:path>
            </a:pathLst>
          </a:custGeom>
          <a:solidFill>
            <a:srgbClr val="5FCA49"/>
          </a:solidFill>
        </p:spPr>
        <p:txBody>
          <a:bodyPr wrap="square" lIns="0" tIns="0" rIns="0" bIns="0" rtlCol="0"/>
          <a:lstStyle/>
          <a:p/>
        </p:txBody>
      </p:sp>
      <p:sp>
        <p:nvSpPr>
          <p:cNvPr id="32" name="object 32"/>
          <p:cNvSpPr txBox="1"/>
          <p:nvPr/>
        </p:nvSpPr>
        <p:spPr>
          <a:xfrm>
            <a:off x="5084190" y="2758185"/>
            <a:ext cx="10287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大数据</a:t>
            </a:r>
            <a:r>
              <a:rPr dirty="0" sz="1200" spc="-5">
                <a:solidFill>
                  <a:srgbClr val="F9F9F9"/>
                </a:solidFill>
                <a:latin typeface="Arial"/>
                <a:cs typeface="Arial"/>
              </a:rPr>
              <a:t>+</a:t>
            </a:r>
            <a:r>
              <a:rPr dirty="0" sz="1200">
                <a:solidFill>
                  <a:srgbClr val="F9F9F9"/>
                </a:solidFill>
                <a:latin typeface="微软雅黑"/>
                <a:cs typeface="微软雅黑"/>
              </a:rPr>
              <a:t>云计算</a:t>
            </a:r>
            <a:endParaRPr sz="1200">
              <a:latin typeface="微软雅黑"/>
              <a:cs typeface="微软雅黑"/>
            </a:endParaRPr>
          </a:p>
        </p:txBody>
      </p:sp>
      <p:sp>
        <p:nvSpPr>
          <p:cNvPr id="33" name="object 33"/>
          <p:cNvSpPr/>
          <p:nvPr/>
        </p:nvSpPr>
        <p:spPr>
          <a:xfrm>
            <a:off x="7610856" y="2674620"/>
            <a:ext cx="1274445" cy="360045"/>
          </a:xfrm>
          <a:custGeom>
            <a:avLst/>
            <a:gdLst/>
            <a:ahLst/>
            <a:cxnLst/>
            <a:rect l="l" t="t" r="r" b="b"/>
            <a:pathLst>
              <a:path w="1274445" h="360044">
                <a:moveTo>
                  <a:pt x="1243076" y="0"/>
                </a:moveTo>
                <a:lnTo>
                  <a:pt x="30988" y="0"/>
                </a:lnTo>
                <a:lnTo>
                  <a:pt x="18913" y="2430"/>
                </a:lnTo>
                <a:lnTo>
                  <a:pt x="9064" y="9064"/>
                </a:lnTo>
                <a:lnTo>
                  <a:pt x="2430" y="18913"/>
                </a:lnTo>
                <a:lnTo>
                  <a:pt x="0" y="30987"/>
                </a:lnTo>
                <a:lnTo>
                  <a:pt x="0" y="328675"/>
                </a:lnTo>
                <a:lnTo>
                  <a:pt x="2430" y="340750"/>
                </a:lnTo>
                <a:lnTo>
                  <a:pt x="9064" y="350599"/>
                </a:lnTo>
                <a:lnTo>
                  <a:pt x="18913" y="357233"/>
                </a:lnTo>
                <a:lnTo>
                  <a:pt x="30988" y="359663"/>
                </a:lnTo>
                <a:lnTo>
                  <a:pt x="1243076" y="359663"/>
                </a:lnTo>
                <a:lnTo>
                  <a:pt x="1255150" y="357233"/>
                </a:lnTo>
                <a:lnTo>
                  <a:pt x="1264999" y="350599"/>
                </a:lnTo>
                <a:lnTo>
                  <a:pt x="1271633" y="340750"/>
                </a:lnTo>
                <a:lnTo>
                  <a:pt x="1274064" y="328675"/>
                </a:lnTo>
                <a:lnTo>
                  <a:pt x="1274064" y="30987"/>
                </a:lnTo>
                <a:lnTo>
                  <a:pt x="1271633" y="18913"/>
                </a:lnTo>
                <a:lnTo>
                  <a:pt x="1264999" y="9064"/>
                </a:lnTo>
                <a:lnTo>
                  <a:pt x="1255150" y="2430"/>
                </a:lnTo>
                <a:lnTo>
                  <a:pt x="1243076" y="0"/>
                </a:lnTo>
                <a:close/>
              </a:path>
            </a:pathLst>
          </a:custGeom>
          <a:solidFill>
            <a:srgbClr val="5FCA49"/>
          </a:solidFill>
        </p:spPr>
        <p:txBody>
          <a:bodyPr wrap="square" lIns="0" tIns="0" rIns="0" bIns="0" rtlCol="0"/>
          <a:lstStyle/>
          <a:p/>
        </p:txBody>
      </p:sp>
      <p:sp>
        <p:nvSpPr>
          <p:cNvPr id="34" name="object 34"/>
          <p:cNvSpPr txBox="1"/>
          <p:nvPr/>
        </p:nvSpPr>
        <p:spPr>
          <a:xfrm>
            <a:off x="7777733" y="2758185"/>
            <a:ext cx="9398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精准模型评估</a:t>
            </a:r>
            <a:endParaRPr sz="1200">
              <a:latin typeface="微软雅黑"/>
              <a:cs typeface="微软雅黑"/>
            </a:endParaRPr>
          </a:p>
        </p:txBody>
      </p:sp>
      <p:sp>
        <p:nvSpPr>
          <p:cNvPr id="35" name="object 35"/>
          <p:cNvSpPr/>
          <p:nvPr/>
        </p:nvSpPr>
        <p:spPr>
          <a:xfrm>
            <a:off x="10259568" y="2674620"/>
            <a:ext cx="1274445" cy="360045"/>
          </a:xfrm>
          <a:custGeom>
            <a:avLst/>
            <a:gdLst/>
            <a:ahLst/>
            <a:cxnLst/>
            <a:rect l="l" t="t" r="r" b="b"/>
            <a:pathLst>
              <a:path w="1274445" h="360044">
                <a:moveTo>
                  <a:pt x="1243076" y="0"/>
                </a:moveTo>
                <a:lnTo>
                  <a:pt x="30987" y="0"/>
                </a:lnTo>
                <a:lnTo>
                  <a:pt x="18913" y="2430"/>
                </a:lnTo>
                <a:lnTo>
                  <a:pt x="9064" y="9064"/>
                </a:lnTo>
                <a:lnTo>
                  <a:pt x="2430" y="18913"/>
                </a:lnTo>
                <a:lnTo>
                  <a:pt x="0" y="30987"/>
                </a:lnTo>
                <a:lnTo>
                  <a:pt x="0" y="328675"/>
                </a:lnTo>
                <a:lnTo>
                  <a:pt x="2430" y="340750"/>
                </a:lnTo>
                <a:lnTo>
                  <a:pt x="9064" y="350599"/>
                </a:lnTo>
                <a:lnTo>
                  <a:pt x="18913" y="357233"/>
                </a:lnTo>
                <a:lnTo>
                  <a:pt x="30987" y="359663"/>
                </a:lnTo>
                <a:lnTo>
                  <a:pt x="1243076" y="359663"/>
                </a:lnTo>
                <a:lnTo>
                  <a:pt x="1255150" y="357233"/>
                </a:lnTo>
                <a:lnTo>
                  <a:pt x="1264999" y="350599"/>
                </a:lnTo>
                <a:lnTo>
                  <a:pt x="1271633" y="340750"/>
                </a:lnTo>
                <a:lnTo>
                  <a:pt x="1274063" y="328675"/>
                </a:lnTo>
                <a:lnTo>
                  <a:pt x="1274063" y="30987"/>
                </a:lnTo>
                <a:lnTo>
                  <a:pt x="1271633" y="18913"/>
                </a:lnTo>
                <a:lnTo>
                  <a:pt x="1264999" y="9064"/>
                </a:lnTo>
                <a:lnTo>
                  <a:pt x="1255150" y="2430"/>
                </a:lnTo>
                <a:lnTo>
                  <a:pt x="1243076" y="0"/>
                </a:lnTo>
                <a:close/>
              </a:path>
            </a:pathLst>
          </a:custGeom>
          <a:solidFill>
            <a:srgbClr val="5FCA49"/>
          </a:solidFill>
        </p:spPr>
        <p:txBody>
          <a:bodyPr wrap="square" lIns="0" tIns="0" rIns="0" bIns="0" rtlCol="0"/>
          <a:lstStyle/>
          <a:p/>
        </p:txBody>
      </p:sp>
      <p:sp>
        <p:nvSpPr>
          <p:cNvPr id="36" name="object 36"/>
          <p:cNvSpPr txBox="1"/>
          <p:nvPr/>
        </p:nvSpPr>
        <p:spPr>
          <a:xfrm>
            <a:off x="10426954" y="2758185"/>
            <a:ext cx="9398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高效纠纷处理</a:t>
            </a:r>
            <a:endParaRPr sz="1200">
              <a:latin typeface="微软雅黑"/>
              <a:cs typeface="微软雅黑"/>
            </a:endParaRPr>
          </a:p>
        </p:txBody>
      </p:sp>
      <p:sp>
        <p:nvSpPr>
          <p:cNvPr id="37" name="object 37"/>
          <p:cNvSpPr/>
          <p:nvPr/>
        </p:nvSpPr>
        <p:spPr>
          <a:xfrm>
            <a:off x="6286500" y="2674620"/>
            <a:ext cx="1274445" cy="360045"/>
          </a:xfrm>
          <a:custGeom>
            <a:avLst/>
            <a:gdLst/>
            <a:ahLst/>
            <a:cxnLst/>
            <a:rect l="l" t="t" r="r" b="b"/>
            <a:pathLst>
              <a:path w="1274445" h="360044">
                <a:moveTo>
                  <a:pt x="1243076" y="0"/>
                </a:moveTo>
                <a:lnTo>
                  <a:pt x="30987" y="0"/>
                </a:lnTo>
                <a:lnTo>
                  <a:pt x="18913" y="2430"/>
                </a:lnTo>
                <a:lnTo>
                  <a:pt x="9064" y="9064"/>
                </a:lnTo>
                <a:lnTo>
                  <a:pt x="2430" y="18913"/>
                </a:lnTo>
                <a:lnTo>
                  <a:pt x="0" y="30987"/>
                </a:lnTo>
                <a:lnTo>
                  <a:pt x="0" y="328675"/>
                </a:lnTo>
                <a:lnTo>
                  <a:pt x="2430" y="340750"/>
                </a:lnTo>
                <a:lnTo>
                  <a:pt x="9064" y="350599"/>
                </a:lnTo>
                <a:lnTo>
                  <a:pt x="18913" y="357233"/>
                </a:lnTo>
                <a:lnTo>
                  <a:pt x="30987" y="359663"/>
                </a:lnTo>
                <a:lnTo>
                  <a:pt x="1243076" y="359663"/>
                </a:lnTo>
                <a:lnTo>
                  <a:pt x="1255150" y="357233"/>
                </a:lnTo>
                <a:lnTo>
                  <a:pt x="1264999" y="350599"/>
                </a:lnTo>
                <a:lnTo>
                  <a:pt x="1271633" y="340750"/>
                </a:lnTo>
                <a:lnTo>
                  <a:pt x="1274064" y="328675"/>
                </a:lnTo>
                <a:lnTo>
                  <a:pt x="1274064" y="30987"/>
                </a:lnTo>
                <a:lnTo>
                  <a:pt x="1271633" y="18913"/>
                </a:lnTo>
                <a:lnTo>
                  <a:pt x="1264999" y="9064"/>
                </a:lnTo>
                <a:lnTo>
                  <a:pt x="1255150" y="2430"/>
                </a:lnTo>
                <a:lnTo>
                  <a:pt x="1243076" y="0"/>
                </a:lnTo>
                <a:close/>
              </a:path>
            </a:pathLst>
          </a:custGeom>
          <a:solidFill>
            <a:srgbClr val="5FCA49"/>
          </a:solidFill>
        </p:spPr>
        <p:txBody>
          <a:bodyPr wrap="square" lIns="0" tIns="0" rIns="0" bIns="0" rtlCol="0"/>
          <a:lstStyle/>
          <a:p/>
        </p:txBody>
      </p:sp>
      <p:sp>
        <p:nvSpPr>
          <p:cNvPr id="38" name="object 38"/>
          <p:cNvSpPr txBox="1"/>
          <p:nvPr/>
        </p:nvSpPr>
        <p:spPr>
          <a:xfrm>
            <a:off x="6529196" y="2758185"/>
            <a:ext cx="787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高科技识别</a:t>
            </a:r>
            <a:endParaRPr sz="1200">
              <a:latin typeface="微软雅黑"/>
              <a:cs typeface="微软雅黑"/>
            </a:endParaRPr>
          </a:p>
        </p:txBody>
      </p:sp>
      <p:sp>
        <p:nvSpPr>
          <p:cNvPr id="39" name="object 39"/>
          <p:cNvSpPr/>
          <p:nvPr/>
        </p:nvSpPr>
        <p:spPr>
          <a:xfrm>
            <a:off x="8935211" y="2674620"/>
            <a:ext cx="1274445" cy="360045"/>
          </a:xfrm>
          <a:custGeom>
            <a:avLst/>
            <a:gdLst/>
            <a:ahLst/>
            <a:cxnLst/>
            <a:rect l="l" t="t" r="r" b="b"/>
            <a:pathLst>
              <a:path w="1274445" h="360044">
                <a:moveTo>
                  <a:pt x="1243076" y="0"/>
                </a:moveTo>
                <a:lnTo>
                  <a:pt x="30988" y="0"/>
                </a:lnTo>
                <a:lnTo>
                  <a:pt x="18913" y="2430"/>
                </a:lnTo>
                <a:lnTo>
                  <a:pt x="9064" y="9064"/>
                </a:lnTo>
                <a:lnTo>
                  <a:pt x="2430" y="18913"/>
                </a:lnTo>
                <a:lnTo>
                  <a:pt x="0" y="30987"/>
                </a:lnTo>
                <a:lnTo>
                  <a:pt x="0" y="328675"/>
                </a:lnTo>
                <a:lnTo>
                  <a:pt x="2430" y="340750"/>
                </a:lnTo>
                <a:lnTo>
                  <a:pt x="9064" y="350599"/>
                </a:lnTo>
                <a:lnTo>
                  <a:pt x="18913" y="357233"/>
                </a:lnTo>
                <a:lnTo>
                  <a:pt x="30988" y="359663"/>
                </a:lnTo>
                <a:lnTo>
                  <a:pt x="1243076" y="359663"/>
                </a:lnTo>
                <a:lnTo>
                  <a:pt x="1255150" y="357233"/>
                </a:lnTo>
                <a:lnTo>
                  <a:pt x="1264999" y="350599"/>
                </a:lnTo>
                <a:lnTo>
                  <a:pt x="1271633" y="340750"/>
                </a:lnTo>
                <a:lnTo>
                  <a:pt x="1274064" y="328675"/>
                </a:lnTo>
                <a:lnTo>
                  <a:pt x="1274064" y="30987"/>
                </a:lnTo>
                <a:lnTo>
                  <a:pt x="1271633" y="18913"/>
                </a:lnTo>
                <a:lnTo>
                  <a:pt x="1264999" y="9064"/>
                </a:lnTo>
                <a:lnTo>
                  <a:pt x="1255150" y="2430"/>
                </a:lnTo>
                <a:lnTo>
                  <a:pt x="1243076" y="0"/>
                </a:lnTo>
                <a:close/>
              </a:path>
            </a:pathLst>
          </a:custGeom>
          <a:solidFill>
            <a:srgbClr val="5FCA49"/>
          </a:solidFill>
        </p:spPr>
        <p:txBody>
          <a:bodyPr wrap="square" lIns="0" tIns="0" rIns="0" bIns="0" rtlCol="0"/>
          <a:lstStyle/>
          <a:p/>
        </p:txBody>
      </p:sp>
      <p:sp>
        <p:nvSpPr>
          <p:cNvPr id="40" name="object 40"/>
          <p:cNvSpPr txBox="1"/>
          <p:nvPr/>
        </p:nvSpPr>
        <p:spPr>
          <a:xfrm>
            <a:off x="9026143" y="2758185"/>
            <a:ext cx="1092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全方位立体监控</a:t>
            </a:r>
            <a:endParaRPr sz="1200">
              <a:latin typeface="微软雅黑"/>
              <a:cs typeface="微软雅黑"/>
            </a:endParaRPr>
          </a:p>
        </p:txBody>
      </p:sp>
      <p:sp>
        <p:nvSpPr>
          <p:cNvPr id="41" name="object 41"/>
          <p:cNvSpPr/>
          <p:nvPr/>
        </p:nvSpPr>
        <p:spPr>
          <a:xfrm>
            <a:off x="4962144" y="3247644"/>
            <a:ext cx="1274445" cy="361315"/>
          </a:xfrm>
          <a:custGeom>
            <a:avLst/>
            <a:gdLst/>
            <a:ahLst/>
            <a:cxnLst/>
            <a:rect l="l" t="t" r="r" b="b"/>
            <a:pathLst>
              <a:path w="1274445" h="361314">
                <a:moveTo>
                  <a:pt x="1242948" y="0"/>
                </a:moveTo>
                <a:lnTo>
                  <a:pt x="31114" y="0"/>
                </a:lnTo>
                <a:lnTo>
                  <a:pt x="19020" y="2450"/>
                </a:lnTo>
                <a:lnTo>
                  <a:pt x="9128" y="9128"/>
                </a:lnTo>
                <a:lnTo>
                  <a:pt x="2450" y="19020"/>
                </a:lnTo>
                <a:lnTo>
                  <a:pt x="0" y="31114"/>
                </a:lnTo>
                <a:lnTo>
                  <a:pt x="0" y="330072"/>
                </a:lnTo>
                <a:lnTo>
                  <a:pt x="2450" y="342167"/>
                </a:lnTo>
                <a:lnTo>
                  <a:pt x="9128" y="352059"/>
                </a:lnTo>
                <a:lnTo>
                  <a:pt x="19020" y="358737"/>
                </a:lnTo>
                <a:lnTo>
                  <a:pt x="31114" y="361187"/>
                </a:lnTo>
                <a:lnTo>
                  <a:pt x="1242948" y="361187"/>
                </a:lnTo>
                <a:lnTo>
                  <a:pt x="1255043" y="358737"/>
                </a:lnTo>
                <a:lnTo>
                  <a:pt x="1264935" y="352059"/>
                </a:lnTo>
                <a:lnTo>
                  <a:pt x="1271613" y="342167"/>
                </a:lnTo>
                <a:lnTo>
                  <a:pt x="1274064" y="330072"/>
                </a:lnTo>
                <a:lnTo>
                  <a:pt x="1274064" y="31114"/>
                </a:lnTo>
                <a:lnTo>
                  <a:pt x="1271613" y="19020"/>
                </a:lnTo>
                <a:lnTo>
                  <a:pt x="1264935" y="9128"/>
                </a:lnTo>
                <a:lnTo>
                  <a:pt x="1255043" y="2450"/>
                </a:lnTo>
                <a:lnTo>
                  <a:pt x="1242948" y="0"/>
                </a:lnTo>
                <a:close/>
              </a:path>
            </a:pathLst>
          </a:custGeom>
          <a:solidFill>
            <a:srgbClr val="F9F9F9"/>
          </a:solidFill>
        </p:spPr>
        <p:txBody>
          <a:bodyPr wrap="square" lIns="0" tIns="0" rIns="0" bIns="0" rtlCol="0"/>
          <a:lstStyle/>
          <a:p/>
        </p:txBody>
      </p:sp>
      <p:sp>
        <p:nvSpPr>
          <p:cNvPr id="42" name="object 42"/>
          <p:cNvSpPr/>
          <p:nvPr/>
        </p:nvSpPr>
        <p:spPr>
          <a:xfrm>
            <a:off x="4962144" y="3247644"/>
            <a:ext cx="1274445" cy="361315"/>
          </a:xfrm>
          <a:custGeom>
            <a:avLst/>
            <a:gdLst/>
            <a:ahLst/>
            <a:cxnLst/>
            <a:rect l="l" t="t" r="r" b="b"/>
            <a:pathLst>
              <a:path w="1274445" h="361314">
                <a:moveTo>
                  <a:pt x="0" y="31114"/>
                </a:moveTo>
                <a:lnTo>
                  <a:pt x="2450" y="19020"/>
                </a:lnTo>
                <a:lnTo>
                  <a:pt x="9128" y="9128"/>
                </a:lnTo>
                <a:lnTo>
                  <a:pt x="19020" y="2450"/>
                </a:lnTo>
                <a:lnTo>
                  <a:pt x="31114" y="0"/>
                </a:lnTo>
                <a:lnTo>
                  <a:pt x="1242948" y="0"/>
                </a:lnTo>
                <a:lnTo>
                  <a:pt x="1255043" y="2450"/>
                </a:lnTo>
                <a:lnTo>
                  <a:pt x="1264935" y="9128"/>
                </a:lnTo>
                <a:lnTo>
                  <a:pt x="1271613" y="19020"/>
                </a:lnTo>
                <a:lnTo>
                  <a:pt x="1274064" y="31114"/>
                </a:lnTo>
                <a:lnTo>
                  <a:pt x="1274064" y="330072"/>
                </a:lnTo>
                <a:lnTo>
                  <a:pt x="1271613" y="342167"/>
                </a:lnTo>
                <a:lnTo>
                  <a:pt x="1264935" y="352059"/>
                </a:lnTo>
                <a:lnTo>
                  <a:pt x="1255043" y="358737"/>
                </a:lnTo>
                <a:lnTo>
                  <a:pt x="1242948" y="361187"/>
                </a:lnTo>
                <a:lnTo>
                  <a:pt x="31114" y="361187"/>
                </a:lnTo>
                <a:lnTo>
                  <a:pt x="19020" y="358737"/>
                </a:lnTo>
                <a:lnTo>
                  <a:pt x="9128" y="352059"/>
                </a:lnTo>
                <a:lnTo>
                  <a:pt x="2450" y="342167"/>
                </a:lnTo>
                <a:lnTo>
                  <a:pt x="0" y="330072"/>
                </a:lnTo>
                <a:lnTo>
                  <a:pt x="0" y="31114"/>
                </a:lnTo>
                <a:close/>
              </a:path>
            </a:pathLst>
          </a:custGeom>
          <a:ln w="12192">
            <a:solidFill>
              <a:srgbClr val="92B839"/>
            </a:solidFill>
          </a:ln>
        </p:spPr>
        <p:txBody>
          <a:bodyPr wrap="square" lIns="0" tIns="0" rIns="0" bIns="0" rtlCol="0"/>
          <a:lstStyle/>
          <a:p/>
        </p:txBody>
      </p:sp>
      <p:sp>
        <p:nvSpPr>
          <p:cNvPr id="43" name="object 43"/>
          <p:cNvSpPr txBox="1"/>
          <p:nvPr/>
        </p:nvSpPr>
        <p:spPr>
          <a:xfrm>
            <a:off x="4962144" y="3347720"/>
            <a:ext cx="1274445" cy="261620"/>
          </a:xfrm>
          <a:prstGeom prst="rect">
            <a:avLst/>
          </a:prstGeom>
        </p:spPr>
        <p:txBody>
          <a:bodyPr wrap="square" lIns="0" tIns="0" rIns="0" bIns="0" rtlCol="0" vert="horz">
            <a:spAutoFit/>
          </a:bodyPr>
          <a:lstStyle/>
          <a:p>
            <a:pPr marL="382905">
              <a:lnSpc>
                <a:spcPct val="100000"/>
              </a:lnSpc>
            </a:pPr>
            <a:r>
              <a:rPr dirty="0" sz="1000" spc="-10">
                <a:solidFill>
                  <a:srgbClr val="4F5560"/>
                </a:solidFill>
                <a:latin typeface="微软雅黑"/>
                <a:cs typeface="微软雅黑"/>
              </a:rPr>
              <a:t>联合建模</a:t>
            </a:r>
            <a:endParaRPr sz="1000">
              <a:latin typeface="微软雅黑"/>
              <a:cs typeface="微软雅黑"/>
            </a:endParaRPr>
          </a:p>
        </p:txBody>
      </p:sp>
      <p:sp>
        <p:nvSpPr>
          <p:cNvPr id="44" name="object 44"/>
          <p:cNvSpPr/>
          <p:nvPr/>
        </p:nvSpPr>
        <p:spPr>
          <a:xfrm>
            <a:off x="7610856" y="3247644"/>
            <a:ext cx="1274445" cy="361315"/>
          </a:xfrm>
          <a:custGeom>
            <a:avLst/>
            <a:gdLst/>
            <a:ahLst/>
            <a:cxnLst/>
            <a:rect l="l" t="t" r="r" b="b"/>
            <a:pathLst>
              <a:path w="1274445" h="361314">
                <a:moveTo>
                  <a:pt x="1242949" y="0"/>
                </a:moveTo>
                <a:lnTo>
                  <a:pt x="31115" y="0"/>
                </a:lnTo>
                <a:lnTo>
                  <a:pt x="19020" y="2450"/>
                </a:lnTo>
                <a:lnTo>
                  <a:pt x="9128" y="9128"/>
                </a:lnTo>
                <a:lnTo>
                  <a:pt x="2450" y="19020"/>
                </a:lnTo>
                <a:lnTo>
                  <a:pt x="0" y="31114"/>
                </a:lnTo>
                <a:lnTo>
                  <a:pt x="0" y="330072"/>
                </a:lnTo>
                <a:lnTo>
                  <a:pt x="2450" y="342167"/>
                </a:lnTo>
                <a:lnTo>
                  <a:pt x="9128" y="352059"/>
                </a:lnTo>
                <a:lnTo>
                  <a:pt x="19020" y="358737"/>
                </a:lnTo>
                <a:lnTo>
                  <a:pt x="31115" y="361187"/>
                </a:lnTo>
                <a:lnTo>
                  <a:pt x="1242949" y="361187"/>
                </a:lnTo>
                <a:lnTo>
                  <a:pt x="1255043" y="358737"/>
                </a:lnTo>
                <a:lnTo>
                  <a:pt x="1264935" y="352059"/>
                </a:lnTo>
                <a:lnTo>
                  <a:pt x="1271613" y="342167"/>
                </a:lnTo>
                <a:lnTo>
                  <a:pt x="1274064" y="330072"/>
                </a:lnTo>
                <a:lnTo>
                  <a:pt x="1274064" y="31114"/>
                </a:lnTo>
                <a:lnTo>
                  <a:pt x="1271613" y="19020"/>
                </a:lnTo>
                <a:lnTo>
                  <a:pt x="1264935" y="9128"/>
                </a:lnTo>
                <a:lnTo>
                  <a:pt x="1255043" y="2450"/>
                </a:lnTo>
                <a:lnTo>
                  <a:pt x="1242949" y="0"/>
                </a:lnTo>
                <a:close/>
              </a:path>
            </a:pathLst>
          </a:custGeom>
          <a:solidFill>
            <a:srgbClr val="F9F9F9"/>
          </a:solidFill>
        </p:spPr>
        <p:txBody>
          <a:bodyPr wrap="square" lIns="0" tIns="0" rIns="0" bIns="0" rtlCol="0"/>
          <a:lstStyle/>
          <a:p/>
        </p:txBody>
      </p:sp>
      <p:sp>
        <p:nvSpPr>
          <p:cNvPr id="45" name="object 45"/>
          <p:cNvSpPr/>
          <p:nvPr/>
        </p:nvSpPr>
        <p:spPr>
          <a:xfrm>
            <a:off x="7610856" y="3247644"/>
            <a:ext cx="1274445" cy="361315"/>
          </a:xfrm>
          <a:custGeom>
            <a:avLst/>
            <a:gdLst/>
            <a:ahLst/>
            <a:cxnLst/>
            <a:rect l="l" t="t" r="r" b="b"/>
            <a:pathLst>
              <a:path w="1274445" h="361314">
                <a:moveTo>
                  <a:pt x="0" y="31114"/>
                </a:moveTo>
                <a:lnTo>
                  <a:pt x="2450" y="19020"/>
                </a:lnTo>
                <a:lnTo>
                  <a:pt x="9128" y="9128"/>
                </a:lnTo>
                <a:lnTo>
                  <a:pt x="19020" y="2450"/>
                </a:lnTo>
                <a:lnTo>
                  <a:pt x="31115" y="0"/>
                </a:lnTo>
                <a:lnTo>
                  <a:pt x="1242949" y="0"/>
                </a:lnTo>
                <a:lnTo>
                  <a:pt x="1255043" y="2450"/>
                </a:lnTo>
                <a:lnTo>
                  <a:pt x="1264935" y="9128"/>
                </a:lnTo>
                <a:lnTo>
                  <a:pt x="1271613" y="19020"/>
                </a:lnTo>
                <a:lnTo>
                  <a:pt x="1274064" y="31114"/>
                </a:lnTo>
                <a:lnTo>
                  <a:pt x="1274064" y="330072"/>
                </a:lnTo>
                <a:lnTo>
                  <a:pt x="1271613" y="342167"/>
                </a:lnTo>
                <a:lnTo>
                  <a:pt x="1264935" y="352059"/>
                </a:lnTo>
                <a:lnTo>
                  <a:pt x="1255043" y="358737"/>
                </a:lnTo>
                <a:lnTo>
                  <a:pt x="1242949" y="361187"/>
                </a:lnTo>
                <a:lnTo>
                  <a:pt x="31115" y="361187"/>
                </a:lnTo>
                <a:lnTo>
                  <a:pt x="19020" y="358737"/>
                </a:lnTo>
                <a:lnTo>
                  <a:pt x="9128" y="352059"/>
                </a:lnTo>
                <a:lnTo>
                  <a:pt x="2450" y="342167"/>
                </a:lnTo>
                <a:lnTo>
                  <a:pt x="0" y="330072"/>
                </a:lnTo>
                <a:lnTo>
                  <a:pt x="0" y="31114"/>
                </a:lnTo>
                <a:close/>
              </a:path>
            </a:pathLst>
          </a:custGeom>
          <a:ln w="12192">
            <a:solidFill>
              <a:srgbClr val="92B839"/>
            </a:solidFill>
          </a:ln>
        </p:spPr>
        <p:txBody>
          <a:bodyPr wrap="square" lIns="0" tIns="0" rIns="0" bIns="0" rtlCol="0"/>
          <a:lstStyle/>
          <a:p/>
        </p:txBody>
      </p:sp>
      <p:sp>
        <p:nvSpPr>
          <p:cNvPr id="46" name="object 46"/>
          <p:cNvSpPr txBox="1"/>
          <p:nvPr/>
        </p:nvSpPr>
        <p:spPr>
          <a:xfrm>
            <a:off x="7610856" y="3271520"/>
            <a:ext cx="1274445" cy="337820"/>
          </a:xfrm>
          <a:prstGeom prst="rect">
            <a:avLst/>
          </a:prstGeom>
        </p:spPr>
        <p:txBody>
          <a:bodyPr wrap="square" lIns="0" tIns="0" rIns="0" bIns="0" rtlCol="0" vert="horz">
            <a:spAutoFit/>
          </a:bodyPr>
          <a:lstStyle/>
          <a:p>
            <a:pPr marL="321310" marR="312420" indent="62230">
              <a:lnSpc>
                <a:spcPct val="100000"/>
              </a:lnSpc>
            </a:pPr>
            <a:r>
              <a:rPr dirty="0" sz="1000" spc="-5">
                <a:solidFill>
                  <a:srgbClr val="4F5560"/>
                </a:solidFill>
                <a:latin typeface="微软雅黑"/>
                <a:cs typeface="微软雅黑"/>
              </a:rPr>
              <a:t>反欺诈、  </a:t>
            </a:r>
            <a:r>
              <a:rPr dirty="0" sz="1000" spc="-5">
                <a:solidFill>
                  <a:srgbClr val="4F5560"/>
                </a:solidFill>
                <a:latin typeface="微软雅黑"/>
                <a:cs typeface="微软雅黑"/>
              </a:rPr>
              <a:t>还款预警等</a:t>
            </a:r>
            <a:endParaRPr sz="1000">
              <a:latin typeface="微软雅黑"/>
              <a:cs typeface="微软雅黑"/>
            </a:endParaRPr>
          </a:p>
        </p:txBody>
      </p:sp>
      <p:sp>
        <p:nvSpPr>
          <p:cNvPr id="47" name="object 47"/>
          <p:cNvSpPr/>
          <p:nvPr/>
        </p:nvSpPr>
        <p:spPr>
          <a:xfrm>
            <a:off x="10259568" y="3247644"/>
            <a:ext cx="1274445" cy="361315"/>
          </a:xfrm>
          <a:custGeom>
            <a:avLst/>
            <a:gdLst/>
            <a:ahLst/>
            <a:cxnLst/>
            <a:rect l="l" t="t" r="r" b="b"/>
            <a:pathLst>
              <a:path w="1274445" h="361314">
                <a:moveTo>
                  <a:pt x="1242949" y="0"/>
                </a:moveTo>
                <a:lnTo>
                  <a:pt x="31114" y="0"/>
                </a:lnTo>
                <a:lnTo>
                  <a:pt x="19020" y="2450"/>
                </a:lnTo>
                <a:lnTo>
                  <a:pt x="9128" y="9128"/>
                </a:lnTo>
                <a:lnTo>
                  <a:pt x="2450" y="19020"/>
                </a:lnTo>
                <a:lnTo>
                  <a:pt x="0" y="31114"/>
                </a:lnTo>
                <a:lnTo>
                  <a:pt x="0" y="330072"/>
                </a:lnTo>
                <a:lnTo>
                  <a:pt x="2450" y="342167"/>
                </a:lnTo>
                <a:lnTo>
                  <a:pt x="9128" y="352059"/>
                </a:lnTo>
                <a:lnTo>
                  <a:pt x="19020" y="358737"/>
                </a:lnTo>
                <a:lnTo>
                  <a:pt x="31114" y="361187"/>
                </a:lnTo>
                <a:lnTo>
                  <a:pt x="1242949" y="361187"/>
                </a:lnTo>
                <a:lnTo>
                  <a:pt x="1255043" y="358737"/>
                </a:lnTo>
                <a:lnTo>
                  <a:pt x="1264935" y="352059"/>
                </a:lnTo>
                <a:lnTo>
                  <a:pt x="1271613" y="342167"/>
                </a:lnTo>
                <a:lnTo>
                  <a:pt x="1274063" y="330072"/>
                </a:lnTo>
                <a:lnTo>
                  <a:pt x="1274063" y="31114"/>
                </a:lnTo>
                <a:lnTo>
                  <a:pt x="1271613" y="19020"/>
                </a:lnTo>
                <a:lnTo>
                  <a:pt x="1264935" y="9128"/>
                </a:lnTo>
                <a:lnTo>
                  <a:pt x="1255043" y="2450"/>
                </a:lnTo>
                <a:lnTo>
                  <a:pt x="1242949" y="0"/>
                </a:lnTo>
                <a:close/>
              </a:path>
            </a:pathLst>
          </a:custGeom>
          <a:solidFill>
            <a:srgbClr val="F9F9F9"/>
          </a:solidFill>
        </p:spPr>
        <p:txBody>
          <a:bodyPr wrap="square" lIns="0" tIns="0" rIns="0" bIns="0" rtlCol="0"/>
          <a:lstStyle/>
          <a:p/>
        </p:txBody>
      </p:sp>
      <p:sp>
        <p:nvSpPr>
          <p:cNvPr id="48" name="object 48"/>
          <p:cNvSpPr/>
          <p:nvPr/>
        </p:nvSpPr>
        <p:spPr>
          <a:xfrm>
            <a:off x="10259568" y="3247644"/>
            <a:ext cx="1274445" cy="361315"/>
          </a:xfrm>
          <a:custGeom>
            <a:avLst/>
            <a:gdLst/>
            <a:ahLst/>
            <a:cxnLst/>
            <a:rect l="l" t="t" r="r" b="b"/>
            <a:pathLst>
              <a:path w="1274445" h="361314">
                <a:moveTo>
                  <a:pt x="0" y="31114"/>
                </a:moveTo>
                <a:lnTo>
                  <a:pt x="2450" y="19020"/>
                </a:lnTo>
                <a:lnTo>
                  <a:pt x="9128" y="9128"/>
                </a:lnTo>
                <a:lnTo>
                  <a:pt x="19020" y="2450"/>
                </a:lnTo>
                <a:lnTo>
                  <a:pt x="31114" y="0"/>
                </a:lnTo>
                <a:lnTo>
                  <a:pt x="1242949" y="0"/>
                </a:lnTo>
                <a:lnTo>
                  <a:pt x="1255043" y="2450"/>
                </a:lnTo>
                <a:lnTo>
                  <a:pt x="1264935" y="9128"/>
                </a:lnTo>
                <a:lnTo>
                  <a:pt x="1271613" y="19020"/>
                </a:lnTo>
                <a:lnTo>
                  <a:pt x="1274063" y="31114"/>
                </a:lnTo>
                <a:lnTo>
                  <a:pt x="1274063" y="330072"/>
                </a:lnTo>
                <a:lnTo>
                  <a:pt x="1271613" y="342167"/>
                </a:lnTo>
                <a:lnTo>
                  <a:pt x="1264935" y="352059"/>
                </a:lnTo>
                <a:lnTo>
                  <a:pt x="1255043" y="358737"/>
                </a:lnTo>
                <a:lnTo>
                  <a:pt x="1242949" y="361187"/>
                </a:lnTo>
                <a:lnTo>
                  <a:pt x="31114" y="361187"/>
                </a:lnTo>
                <a:lnTo>
                  <a:pt x="19020" y="358737"/>
                </a:lnTo>
                <a:lnTo>
                  <a:pt x="9128" y="352059"/>
                </a:lnTo>
                <a:lnTo>
                  <a:pt x="2450" y="342167"/>
                </a:lnTo>
                <a:lnTo>
                  <a:pt x="0" y="330072"/>
                </a:lnTo>
                <a:lnTo>
                  <a:pt x="0" y="31114"/>
                </a:lnTo>
                <a:close/>
              </a:path>
            </a:pathLst>
          </a:custGeom>
          <a:ln w="12192">
            <a:solidFill>
              <a:srgbClr val="92B839"/>
            </a:solidFill>
          </a:ln>
        </p:spPr>
        <p:txBody>
          <a:bodyPr wrap="square" lIns="0" tIns="0" rIns="0" bIns="0" rtlCol="0"/>
          <a:lstStyle/>
          <a:p/>
        </p:txBody>
      </p:sp>
      <p:sp>
        <p:nvSpPr>
          <p:cNvPr id="49" name="object 49"/>
          <p:cNvSpPr/>
          <p:nvPr/>
        </p:nvSpPr>
        <p:spPr>
          <a:xfrm>
            <a:off x="6286500" y="3247644"/>
            <a:ext cx="1274445" cy="361315"/>
          </a:xfrm>
          <a:custGeom>
            <a:avLst/>
            <a:gdLst/>
            <a:ahLst/>
            <a:cxnLst/>
            <a:rect l="l" t="t" r="r" b="b"/>
            <a:pathLst>
              <a:path w="1274445" h="361314">
                <a:moveTo>
                  <a:pt x="1242949" y="0"/>
                </a:moveTo>
                <a:lnTo>
                  <a:pt x="31114" y="0"/>
                </a:lnTo>
                <a:lnTo>
                  <a:pt x="19020" y="2450"/>
                </a:lnTo>
                <a:lnTo>
                  <a:pt x="9128" y="9128"/>
                </a:lnTo>
                <a:lnTo>
                  <a:pt x="2450" y="19020"/>
                </a:lnTo>
                <a:lnTo>
                  <a:pt x="0" y="31114"/>
                </a:lnTo>
                <a:lnTo>
                  <a:pt x="0" y="330072"/>
                </a:lnTo>
                <a:lnTo>
                  <a:pt x="2450" y="342167"/>
                </a:lnTo>
                <a:lnTo>
                  <a:pt x="9128" y="352059"/>
                </a:lnTo>
                <a:lnTo>
                  <a:pt x="19020" y="358737"/>
                </a:lnTo>
                <a:lnTo>
                  <a:pt x="31114" y="361187"/>
                </a:lnTo>
                <a:lnTo>
                  <a:pt x="1242949" y="361187"/>
                </a:lnTo>
                <a:lnTo>
                  <a:pt x="1255043" y="358737"/>
                </a:lnTo>
                <a:lnTo>
                  <a:pt x="1264935" y="352059"/>
                </a:lnTo>
                <a:lnTo>
                  <a:pt x="1271613" y="342167"/>
                </a:lnTo>
                <a:lnTo>
                  <a:pt x="1274064" y="330072"/>
                </a:lnTo>
                <a:lnTo>
                  <a:pt x="1274064" y="31114"/>
                </a:lnTo>
                <a:lnTo>
                  <a:pt x="1271613" y="19020"/>
                </a:lnTo>
                <a:lnTo>
                  <a:pt x="1264935" y="9128"/>
                </a:lnTo>
                <a:lnTo>
                  <a:pt x="1255043" y="2450"/>
                </a:lnTo>
                <a:lnTo>
                  <a:pt x="1242949" y="0"/>
                </a:lnTo>
                <a:close/>
              </a:path>
            </a:pathLst>
          </a:custGeom>
          <a:solidFill>
            <a:srgbClr val="F9F9F9"/>
          </a:solidFill>
        </p:spPr>
        <p:txBody>
          <a:bodyPr wrap="square" lIns="0" tIns="0" rIns="0" bIns="0" rtlCol="0"/>
          <a:lstStyle/>
          <a:p/>
        </p:txBody>
      </p:sp>
      <p:sp>
        <p:nvSpPr>
          <p:cNvPr id="50" name="object 50"/>
          <p:cNvSpPr/>
          <p:nvPr/>
        </p:nvSpPr>
        <p:spPr>
          <a:xfrm>
            <a:off x="6286500" y="3247644"/>
            <a:ext cx="1274445" cy="361315"/>
          </a:xfrm>
          <a:custGeom>
            <a:avLst/>
            <a:gdLst/>
            <a:ahLst/>
            <a:cxnLst/>
            <a:rect l="l" t="t" r="r" b="b"/>
            <a:pathLst>
              <a:path w="1274445" h="361314">
                <a:moveTo>
                  <a:pt x="0" y="31114"/>
                </a:moveTo>
                <a:lnTo>
                  <a:pt x="2450" y="19020"/>
                </a:lnTo>
                <a:lnTo>
                  <a:pt x="9128" y="9128"/>
                </a:lnTo>
                <a:lnTo>
                  <a:pt x="19020" y="2450"/>
                </a:lnTo>
                <a:lnTo>
                  <a:pt x="31114" y="0"/>
                </a:lnTo>
                <a:lnTo>
                  <a:pt x="1242949" y="0"/>
                </a:lnTo>
                <a:lnTo>
                  <a:pt x="1255043" y="2450"/>
                </a:lnTo>
                <a:lnTo>
                  <a:pt x="1264935" y="9128"/>
                </a:lnTo>
                <a:lnTo>
                  <a:pt x="1271613" y="19020"/>
                </a:lnTo>
                <a:lnTo>
                  <a:pt x="1274064" y="31114"/>
                </a:lnTo>
                <a:lnTo>
                  <a:pt x="1274064" y="330072"/>
                </a:lnTo>
                <a:lnTo>
                  <a:pt x="1271613" y="342167"/>
                </a:lnTo>
                <a:lnTo>
                  <a:pt x="1264935" y="352059"/>
                </a:lnTo>
                <a:lnTo>
                  <a:pt x="1255043" y="358737"/>
                </a:lnTo>
                <a:lnTo>
                  <a:pt x="1242949" y="361187"/>
                </a:lnTo>
                <a:lnTo>
                  <a:pt x="31114" y="361187"/>
                </a:lnTo>
                <a:lnTo>
                  <a:pt x="19020" y="358737"/>
                </a:lnTo>
                <a:lnTo>
                  <a:pt x="9128" y="352059"/>
                </a:lnTo>
                <a:lnTo>
                  <a:pt x="2450" y="342167"/>
                </a:lnTo>
                <a:lnTo>
                  <a:pt x="0" y="330072"/>
                </a:lnTo>
                <a:lnTo>
                  <a:pt x="0" y="31114"/>
                </a:lnTo>
                <a:close/>
              </a:path>
            </a:pathLst>
          </a:custGeom>
          <a:ln w="12192">
            <a:solidFill>
              <a:srgbClr val="92B839"/>
            </a:solidFill>
          </a:ln>
        </p:spPr>
        <p:txBody>
          <a:bodyPr wrap="square" lIns="0" tIns="0" rIns="0" bIns="0" rtlCol="0"/>
          <a:lstStyle/>
          <a:p/>
        </p:txBody>
      </p:sp>
      <p:sp>
        <p:nvSpPr>
          <p:cNvPr id="51" name="object 51"/>
          <p:cNvSpPr txBox="1"/>
          <p:nvPr/>
        </p:nvSpPr>
        <p:spPr>
          <a:xfrm>
            <a:off x="6286500" y="3271520"/>
            <a:ext cx="1274445" cy="337820"/>
          </a:xfrm>
          <a:prstGeom prst="rect">
            <a:avLst/>
          </a:prstGeom>
        </p:spPr>
        <p:txBody>
          <a:bodyPr wrap="square" lIns="0" tIns="0" rIns="0" bIns="0" rtlCol="0" vert="horz">
            <a:spAutoFit/>
          </a:bodyPr>
          <a:lstStyle/>
          <a:p>
            <a:pPr marL="320675" marR="186055" indent="-127000">
              <a:lnSpc>
                <a:spcPct val="100000"/>
              </a:lnSpc>
            </a:pPr>
            <a:r>
              <a:rPr dirty="0" sz="1000" spc="-5">
                <a:solidFill>
                  <a:srgbClr val="4F5560"/>
                </a:solidFill>
                <a:latin typeface="微软雅黑"/>
                <a:cs typeface="微软雅黑"/>
              </a:rPr>
              <a:t>实施风控决策、  </a:t>
            </a:r>
            <a:r>
              <a:rPr dirty="0" sz="1000" spc="-5">
                <a:solidFill>
                  <a:srgbClr val="4F5560"/>
                </a:solidFill>
                <a:latin typeface="微软雅黑"/>
                <a:cs typeface="微软雅黑"/>
              </a:rPr>
              <a:t>人脸识别等</a:t>
            </a:r>
            <a:endParaRPr sz="1000">
              <a:latin typeface="微软雅黑"/>
              <a:cs typeface="微软雅黑"/>
            </a:endParaRPr>
          </a:p>
        </p:txBody>
      </p:sp>
      <p:sp>
        <p:nvSpPr>
          <p:cNvPr id="52" name="object 52"/>
          <p:cNvSpPr/>
          <p:nvPr/>
        </p:nvSpPr>
        <p:spPr>
          <a:xfrm>
            <a:off x="8935211" y="3247644"/>
            <a:ext cx="1274445" cy="361315"/>
          </a:xfrm>
          <a:custGeom>
            <a:avLst/>
            <a:gdLst/>
            <a:ahLst/>
            <a:cxnLst/>
            <a:rect l="l" t="t" r="r" b="b"/>
            <a:pathLst>
              <a:path w="1274445" h="361314">
                <a:moveTo>
                  <a:pt x="1242949" y="0"/>
                </a:moveTo>
                <a:lnTo>
                  <a:pt x="31115" y="0"/>
                </a:lnTo>
                <a:lnTo>
                  <a:pt x="19020" y="2450"/>
                </a:lnTo>
                <a:lnTo>
                  <a:pt x="9128" y="9128"/>
                </a:lnTo>
                <a:lnTo>
                  <a:pt x="2450" y="19020"/>
                </a:lnTo>
                <a:lnTo>
                  <a:pt x="0" y="31114"/>
                </a:lnTo>
                <a:lnTo>
                  <a:pt x="0" y="330072"/>
                </a:lnTo>
                <a:lnTo>
                  <a:pt x="2450" y="342167"/>
                </a:lnTo>
                <a:lnTo>
                  <a:pt x="9128" y="352059"/>
                </a:lnTo>
                <a:lnTo>
                  <a:pt x="19020" y="358737"/>
                </a:lnTo>
                <a:lnTo>
                  <a:pt x="31115" y="361187"/>
                </a:lnTo>
                <a:lnTo>
                  <a:pt x="1242949" y="361187"/>
                </a:lnTo>
                <a:lnTo>
                  <a:pt x="1255043" y="358737"/>
                </a:lnTo>
                <a:lnTo>
                  <a:pt x="1264935" y="352059"/>
                </a:lnTo>
                <a:lnTo>
                  <a:pt x="1271613" y="342167"/>
                </a:lnTo>
                <a:lnTo>
                  <a:pt x="1274064" y="330072"/>
                </a:lnTo>
                <a:lnTo>
                  <a:pt x="1274064" y="31114"/>
                </a:lnTo>
                <a:lnTo>
                  <a:pt x="1271613" y="19020"/>
                </a:lnTo>
                <a:lnTo>
                  <a:pt x="1264935" y="9128"/>
                </a:lnTo>
                <a:lnTo>
                  <a:pt x="1255043" y="2450"/>
                </a:lnTo>
                <a:lnTo>
                  <a:pt x="1242949" y="0"/>
                </a:lnTo>
                <a:close/>
              </a:path>
            </a:pathLst>
          </a:custGeom>
          <a:solidFill>
            <a:srgbClr val="F9F9F9"/>
          </a:solidFill>
        </p:spPr>
        <p:txBody>
          <a:bodyPr wrap="square" lIns="0" tIns="0" rIns="0" bIns="0" rtlCol="0"/>
          <a:lstStyle/>
          <a:p/>
        </p:txBody>
      </p:sp>
      <p:sp>
        <p:nvSpPr>
          <p:cNvPr id="53" name="object 53"/>
          <p:cNvSpPr/>
          <p:nvPr/>
        </p:nvSpPr>
        <p:spPr>
          <a:xfrm>
            <a:off x="8935211" y="3247644"/>
            <a:ext cx="1274445" cy="361315"/>
          </a:xfrm>
          <a:custGeom>
            <a:avLst/>
            <a:gdLst/>
            <a:ahLst/>
            <a:cxnLst/>
            <a:rect l="l" t="t" r="r" b="b"/>
            <a:pathLst>
              <a:path w="1274445" h="361314">
                <a:moveTo>
                  <a:pt x="0" y="31114"/>
                </a:moveTo>
                <a:lnTo>
                  <a:pt x="2450" y="19020"/>
                </a:lnTo>
                <a:lnTo>
                  <a:pt x="9128" y="9128"/>
                </a:lnTo>
                <a:lnTo>
                  <a:pt x="19020" y="2450"/>
                </a:lnTo>
                <a:lnTo>
                  <a:pt x="31115" y="0"/>
                </a:lnTo>
                <a:lnTo>
                  <a:pt x="1242949" y="0"/>
                </a:lnTo>
                <a:lnTo>
                  <a:pt x="1255043" y="2450"/>
                </a:lnTo>
                <a:lnTo>
                  <a:pt x="1264935" y="9128"/>
                </a:lnTo>
                <a:lnTo>
                  <a:pt x="1271613" y="19020"/>
                </a:lnTo>
                <a:lnTo>
                  <a:pt x="1274064" y="31114"/>
                </a:lnTo>
                <a:lnTo>
                  <a:pt x="1274064" y="330072"/>
                </a:lnTo>
                <a:lnTo>
                  <a:pt x="1271613" y="342167"/>
                </a:lnTo>
                <a:lnTo>
                  <a:pt x="1264935" y="352059"/>
                </a:lnTo>
                <a:lnTo>
                  <a:pt x="1255043" y="358737"/>
                </a:lnTo>
                <a:lnTo>
                  <a:pt x="1242949" y="361187"/>
                </a:lnTo>
                <a:lnTo>
                  <a:pt x="31115" y="361187"/>
                </a:lnTo>
                <a:lnTo>
                  <a:pt x="19020" y="358737"/>
                </a:lnTo>
                <a:lnTo>
                  <a:pt x="9128" y="352059"/>
                </a:lnTo>
                <a:lnTo>
                  <a:pt x="2450" y="342167"/>
                </a:lnTo>
                <a:lnTo>
                  <a:pt x="0" y="330072"/>
                </a:lnTo>
                <a:lnTo>
                  <a:pt x="0" y="31114"/>
                </a:lnTo>
                <a:close/>
              </a:path>
            </a:pathLst>
          </a:custGeom>
          <a:ln w="12192">
            <a:solidFill>
              <a:srgbClr val="92B839"/>
            </a:solidFill>
          </a:ln>
        </p:spPr>
        <p:txBody>
          <a:bodyPr wrap="square" lIns="0" tIns="0" rIns="0" bIns="0" rtlCol="0"/>
          <a:lstStyle/>
          <a:p/>
        </p:txBody>
      </p:sp>
      <p:sp>
        <p:nvSpPr>
          <p:cNvPr id="54" name="object 54"/>
          <p:cNvSpPr txBox="1"/>
          <p:nvPr/>
        </p:nvSpPr>
        <p:spPr>
          <a:xfrm>
            <a:off x="8935211" y="3347720"/>
            <a:ext cx="2598420" cy="261620"/>
          </a:xfrm>
          <a:prstGeom prst="rect">
            <a:avLst/>
          </a:prstGeom>
        </p:spPr>
        <p:txBody>
          <a:bodyPr wrap="square" lIns="0" tIns="0" rIns="0" bIns="0" rtlCol="0" vert="horz">
            <a:spAutoFit/>
          </a:bodyPr>
          <a:lstStyle/>
          <a:p>
            <a:pPr marL="130810">
              <a:lnSpc>
                <a:spcPct val="100000"/>
              </a:lnSpc>
              <a:tabLst>
                <a:tab pos="1708150" algn="l"/>
              </a:tabLst>
            </a:pPr>
            <a:r>
              <a:rPr dirty="0" sz="1000" spc="-10">
                <a:solidFill>
                  <a:srgbClr val="4F5560"/>
                </a:solidFill>
                <a:latin typeface="微软雅黑"/>
                <a:cs typeface="微软雅黑"/>
              </a:rPr>
              <a:t>日常风险实时预警	网上法庭</a:t>
            </a:r>
            <a:endParaRPr sz="1000">
              <a:latin typeface="微软雅黑"/>
              <a:cs typeface="微软雅黑"/>
            </a:endParaRPr>
          </a:p>
        </p:txBody>
      </p:sp>
      <p:sp>
        <p:nvSpPr>
          <p:cNvPr id="55" name="object 55"/>
          <p:cNvSpPr/>
          <p:nvPr/>
        </p:nvSpPr>
        <p:spPr>
          <a:xfrm>
            <a:off x="5579364" y="3090672"/>
            <a:ext cx="132715" cy="144780"/>
          </a:xfrm>
          <a:custGeom>
            <a:avLst/>
            <a:gdLst/>
            <a:ahLst/>
            <a:cxnLst/>
            <a:rect l="l" t="t" r="r" b="b"/>
            <a:pathLst>
              <a:path w="132714" h="144780">
                <a:moveTo>
                  <a:pt x="132587" y="78486"/>
                </a:moveTo>
                <a:lnTo>
                  <a:pt x="0" y="78486"/>
                </a:lnTo>
                <a:lnTo>
                  <a:pt x="66294" y="144779"/>
                </a:lnTo>
                <a:lnTo>
                  <a:pt x="132587" y="78486"/>
                </a:lnTo>
                <a:close/>
              </a:path>
              <a:path w="132714" h="144780">
                <a:moveTo>
                  <a:pt x="99440" y="0"/>
                </a:moveTo>
                <a:lnTo>
                  <a:pt x="33147" y="0"/>
                </a:lnTo>
                <a:lnTo>
                  <a:pt x="33147" y="78486"/>
                </a:lnTo>
                <a:lnTo>
                  <a:pt x="99440" y="78486"/>
                </a:lnTo>
                <a:lnTo>
                  <a:pt x="99440" y="0"/>
                </a:lnTo>
                <a:close/>
              </a:path>
            </a:pathLst>
          </a:custGeom>
          <a:solidFill>
            <a:srgbClr val="5FCA49"/>
          </a:solidFill>
        </p:spPr>
        <p:txBody>
          <a:bodyPr wrap="square" lIns="0" tIns="0" rIns="0" bIns="0" rtlCol="0"/>
          <a:lstStyle/>
          <a:p/>
        </p:txBody>
      </p:sp>
      <p:sp>
        <p:nvSpPr>
          <p:cNvPr id="56" name="object 56"/>
          <p:cNvSpPr/>
          <p:nvPr/>
        </p:nvSpPr>
        <p:spPr>
          <a:xfrm>
            <a:off x="6891528" y="3090672"/>
            <a:ext cx="134620" cy="144780"/>
          </a:xfrm>
          <a:custGeom>
            <a:avLst/>
            <a:gdLst/>
            <a:ahLst/>
            <a:cxnLst/>
            <a:rect l="l" t="t" r="r" b="b"/>
            <a:pathLst>
              <a:path w="134620" h="144780">
                <a:moveTo>
                  <a:pt x="134112" y="77724"/>
                </a:moveTo>
                <a:lnTo>
                  <a:pt x="0" y="77724"/>
                </a:lnTo>
                <a:lnTo>
                  <a:pt x="67055" y="144779"/>
                </a:lnTo>
                <a:lnTo>
                  <a:pt x="134112" y="77724"/>
                </a:lnTo>
                <a:close/>
              </a:path>
              <a:path w="134620" h="144780">
                <a:moveTo>
                  <a:pt x="100583" y="0"/>
                </a:moveTo>
                <a:lnTo>
                  <a:pt x="33527" y="0"/>
                </a:lnTo>
                <a:lnTo>
                  <a:pt x="33527" y="77724"/>
                </a:lnTo>
                <a:lnTo>
                  <a:pt x="100583" y="77724"/>
                </a:lnTo>
                <a:lnTo>
                  <a:pt x="100583" y="0"/>
                </a:lnTo>
                <a:close/>
              </a:path>
            </a:pathLst>
          </a:custGeom>
          <a:solidFill>
            <a:srgbClr val="5FCA49"/>
          </a:solidFill>
        </p:spPr>
        <p:txBody>
          <a:bodyPr wrap="square" lIns="0" tIns="0" rIns="0" bIns="0" rtlCol="0"/>
          <a:lstStyle/>
          <a:p/>
        </p:txBody>
      </p:sp>
      <p:sp>
        <p:nvSpPr>
          <p:cNvPr id="57" name="object 57"/>
          <p:cNvSpPr/>
          <p:nvPr/>
        </p:nvSpPr>
        <p:spPr>
          <a:xfrm>
            <a:off x="8205216" y="3090672"/>
            <a:ext cx="132715" cy="144780"/>
          </a:xfrm>
          <a:custGeom>
            <a:avLst/>
            <a:gdLst/>
            <a:ahLst/>
            <a:cxnLst/>
            <a:rect l="l" t="t" r="r" b="b"/>
            <a:pathLst>
              <a:path w="132715" h="144780">
                <a:moveTo>
                  <a:pt x="132587" y="78486"/>
                </a:moveTo>
                <a:lnTo>
                  <a:pt x="0" y="78486"/>
                </a:lnTo>
                <a:lnTo>
                  <a:pt x="66293" y="144779"/>
                </a:lnTo>
                <a:lnTo>
                  <a:pt x="132587" y="78486"/>
                </a:lnTo>
                <a:close/>
              </a:path>
              <a:path w="132715" h="144780">
                <a:moveTo>
                  <a:pt x="99440" y="0"/>
                </a:moveTo>
                <a:lnTo>
                  <a:pt x="33147" y="0"/>
                </a:lnTo>
                <a:lnTo>
                  <a:pt x="33147" y="78486"/>
                </a:lnTo>
                <a:lnTo>
                  <a:pt x="99440" y="78486"/>
                </a:lnTo>
                <a:lnTo>
                  <a:pt x="99440" y="0"/>
                </a:lnTo>
                <a:close/>
              </a:path>
            </a:pathLst>
          </a:custGeom>
          <a:solidFill>
            <a:srgbClr val="5FCA49"/>
          </a:solidFill>
        </p:spPr>
        <p:txBody>
          <a:bodyPr wrap="square" lIns="0" tIns="0" rIns="0" bIns="0" rtlCol="0"/>
          <a:lstStyle/>
          <a:p/>
        </p:txBody>
      </p:sp>
      <p:sp>
        <p:nvSpPr>
          <p:cNvPr id="58" name="object 58"/>
          <p:cNvSpPr/>
          <p:nvPr/>
        </p:nvSpPr>
        <p:spPr>
          <a:xfrm>
            <a:off x="9517380" y="3090672"/>
            <a:ext cx="132715" cy="144780"/>
          </a:xfrm>
          <a:custGeom>
            <a:avLst/>
            <a:gdLst/>
            <a:ahLst/>
            <a:cxnLst/>
            <a:rect l="l" t="t" r="r" b="b"/>
            <a:pathLst>
              <a:path w="132715" h="144780">
                <a:moveTo>
                  <a:pt x="132588" y="78486"/>
                </a:moveTo>
                <a:lnTo>
                  <a:pt x="0" y="78486"/>
                </a:lnTo>
                <a:lnTo>
                  <a:pt x="66294" y="144779"/>
                </a:lnTo>
                <a:lnTo>
                  <a:pt x="132588" y="78486"/>
                </a:lnTo>
                <a:close/>
              </a:path>
              <a:path w="132715" h="144780">
                <a:moveTo>
                  <a:pt x="99441" y="0"/>
                </a:moveTo>
                <a:lnTo>
                  <a:pt x="33147" y="0"/>
                </a:lnTo>
                <a:lnTo>
                  <a:pt x="33147" y="78486"/>
                </a:lnTo>
                <a:lnTo>
                  <a:pt x="99441" y="78486"/>
                </a:lnTo>
                <a:lnTo>
                  <a:pt x="99441" y="0"/>
                </a:lnTo>
                <a:close/>
              </a:path>
            </a:pathLst>
          </a:custGeom>
          <a:solidFill>
            <a:srgbClr val="5FCA49"/>
          </a:solidFill>
        </p:spPr>
        <p:txBody>
          <a:bodyPr wrap="square" lIns="0" tIns="0" rIns="0" bIns="0" rtlCol="0"/>
          <a:lstStyle/>
          <a:p/>
        </p:txBody>
      </p:sp>
      <p:sp>
        <p:nvSpPr>
          <p:cNvPr id="59" name="object 59"/>
          <p:cNvSpPr/>
          <p:nvPr/>
        </p:nvSpPr>
        <p:spPr>
          <a:xfrm>
            <a:off x="10829543" y="3090672"/>
            <a:ext cx="134620" cy="144780"/>
          </a:xfrm>
          <a:custGeom>
            <a:avLst/>
            <a:gdLst/>
            <a:ahLst/>
            <a:cxnLst/>
            <a:rect l="l" t="t" r="r" b="b"/>
            <a:pathLst>
              <a:path w="134620" h="144780">
                <a:moveTo>
                  <a:pt x="134111" y="77724"/>
                </a:moveTo>
                <a:lnTo>
                  <a:pt x="0" y="77724"/>
                </a:lnTo>
                <a:lnTo>
                  <a:pt x="67055" y="144779"/>
                </a:lnTo>
                <a:lnTo>
                  <a:pt x="134111" y="77724"/>
                </a:lnTo>
                <a:close/>
              </a:path>
              <a:path w="134620" h="144780">
                <a:moveTo>
                  <a:pt x="100583" y="0"/>
                </a:moveTo>
                <a:lnTo>
                  <a:pt x="33527" y="0"/>
                </a:lnTo>
                <a:lnTo>
                  <a:pt x="33527" y="77724"/>
                </a:lnTo>
                <a:lnTo>
                  <a:pt x="100583" y="77724"/>
                </a:lnTo>
                <a:lnTo>
                  <a:pt x="100583" y="0"/>
                </a:lnTo>
                <a:close/>
              </a:path>
            </a:pathLst>
          </a:custGeom>
          <a:solidFill>
            <a:srgbClr val="5FCA49"/>
          </a:solidFill>
        </p:spPr>
        <p:txBody>
          <a:bodyPr wrap="square" lIns="0" tIns="0" rIns="0" bIns="0" rtlCol="0"/>
          <a:lstStyle/>
          <a:p/>
        </p:txBody>
      </p:sp>
      <p:sp>
        <p:nvSpPr>
          <p:cNvPr id="60" name="object 60"/>
          <p:cNvSpPr/>
          <p:nvPr/>
        </p:nvSpPr>
        <p:spPr>
          <a:xfrm>
            <a:off x="4974335" y="5922264"/>
            <a:ext cx="1207135" cy="251460"/>
          </a:xfrm>
          <a:custGeom>
            <a:avLst/>
            <a:gdLst/>
            <a:ahLst/>
            <a:cxnLst/>
            <a:rect l="l" t="t" r="r" b="b"/>
            <a:pathLst>
              <a:path w="1207135" h="251460">
                <a:moveTo>
                  <a:pt x="1185290" y="0"/>
                </a:moveTo>
                <a:lnTo>
                  <a:pt x="21716" y="0"/>
                </a:lnTo>
                <a:lnTo>
                  <a:pt x="13233" y="1705"/>
                </a:lnTo>
                <a:lnTo>
                  <a:pt x="6334" y="6354"/>
                </a:lnTo>
                <a:lnTo>
                  <a:pt x="1696" y="13249"/>
                </a:lnTo>
                <a:lnTo>
                  <a:pt x="0" y="21691"/>
                </a:lnTo>
                <a:lnTo>
                  <a:pt x="0" y="229768"/>
                </a:lnTo>
                <a:lnTo>
                  <a:pt x="1696" y="238210"/>
                </a:lnTo>
                <a:lnTo>
                  <a:pt x="6334" y="245105"/>
                </a:lnTo>
                <a:lnTo>
                  <a:pt x="13233" y="249754"/>
                </a:lnTo>
                <a:lnTo>
                  <a:pt x="21716" y="251460"/>
                </a:lnTo>
                <a:lnTo>
                  <a:pt x="1185290" y="251460"/>
                </a:lnTo>
                <a:lnTo>
                  <a:pt x="1193774" y="249754"/>
                </a:lnTo>
                <a:lnTo>
                  <a:pt x="1200673" y="245105"/>
                </a:lnTo>
                <a:lnTo>
                  <a:pt x="1205311" y="238210"/>
                </a:lnTo>
                <a:lnTo>
                  <a:pt x="1207008" y="229768"/>
                </a:lnTo>
                <a:lnTo>
                  <a:pt x="1207008" y="21691"/>
                </a:lnTo>
                <a:lnTo>
                  <a:pt x="1205311" y="13249"/>
                </a:lnTo>
                <a:lnTo>
                  <a:pt x="1200673" y="6354"/>
                </a:lnTo>
                <a:lnTo>
                  <a:pt x="1193774" y="1705"/>
                </a:lnTo>
                <a:lnTo>
                  <a:pt x="1185290" y="0"/>
                </a:lnTo>
                <a:close/>
              </a:path>
            </a:pathLst>
          </a:custGeom>
          <a:solidFill>
            <a:srgbClr val="ACD9EC"/>
          </a:solidFill>
        </p:spPr>
        <p:txBody>
          <a:bodyPr wrap="square" lIns="0" tIns="0" rIns="0" bIns="0" rtlCol="0"/>
          <a:lstStyle/>
          <a:p/>
        </p:txBody>
      </p:sp>
      <p:sp>
        <p:nvSpPr>
          <p:cNvPr id="61" name="object 61"/>
          <p:cNvSpPr txBox="1"/>
          <p:nvPr/>
        </p:nvSpPr>
        <p:spPr>
          <a:xfrm>
            <a:off x="5121528" y="5951524"/>
            <a:ext cx="914400" cy="182880"/>
          </a:xfrm>
          <a:prstGeom prst="rect">
            <a:avLst/>
          </a:prstGeom>
        </p:spPr>
        <p:txBody>
          <a:bodyPr wrap="square" lIns="0" tIns="0" rIns="0" bIns="0" rtlCol="0" vert="horz">
            <a:spAutoFit/>
          </a:bodyPr>
          <a:lstStyle/>
          <a:p>
            <a:pPr>
              <a:lnSpc>
                <a:spcPts val="1440"/>
              </a:lnSpc>
            </a:pPr>
            <a:r>
              <a:rPr dirty="0" sz="1200">
                <a:solidFill>
                  <a:srgbClr val="F9F9F9"/>
                </a:solidFill>
                <a:latin typeface="微软雅黑"/>
                <a:cs typeface="微软雅黑"/>
              </a:rPr>
              <a:t>底层算法抽象</a:t>
            </a:r>
            <a:endParaRPr sz="1200">
              <a:latin typeface="微软雅黑"/>
              <a:cs typeface="微软雅黑"/>
            </a:endParaRPr>
          </a:p>
        </p:txBody>
      </p:sp>
      <p:sp>
        <p:nvSpPr>
          <p:cNvPr id="62" name="object 62"/>
          <p:cNvSpPr/>
          <p:nvPr/>
        </p:nvSpPr>
        <p:spPr>
          <a:xfrm>
            <a:off x="6339840" y="5923788"/>
            <a:ext cx="1209040" cy="253365"/>
          </a:xfrm>
          <a:custGeom>
            <a:avLst/>
            <a:gdLst/>
            <a:ahLst/>
            <a:cxnLst/>
            <a:rect l="l" t="t" r="r" b="b"/>
            <a:pathLst>
              <a:path w="1209040" h="253364">
                <a:moveTo>
                  <a:pt x="1186688" y="0"/>
                </a:moveTo>
                <a:lnTo>
                  <a:pt x="21844" y="0"/>
                </a:lnTo>
                <a:lnTo>
                  <a:pt x="13340" y="1714"/>
                </a:lnTo>
                <a:lnTo>
                  <a:pt x="6397" y="6389"/>
                </a:lnTo>
                <a:lnTo>
                  <a:pt x="1716" y="13324"/>
                </a:lnTo>
                <a:lnTo>
                  <a:pt x="0" y="21818"/>
                </a:lnTo>
                <a:lnTo>
                  <a:pt x="0" y="231165"/>
                </a:lnTo>
                <a:lnTo>
                  <a:pt x="1716" y="239659"/>
                </a:lnTo>
                <a:lnTo>
                  <a:pt x="6397" y="246594"/>
                </a:lnTo>
                <a:lnTo>
                  <a:pt x="13340" y="251269"/>
                </a:lnTo>
                <a:lnTo>
                  <a:pt x="21844" y="252984"/>
                </a:lnTo>
                <a:lnTo>
                  <a:pt x="1186688" y="252984"/>
                </a:lnTo>
                <a:lnTo>
                  <a:pt x="1195191" y="251269"/>
                </a:lnTo>
                <a:lnTo>
                  <a:pt x="1202134" y="246594"/>
                </a:lnTo>
                <a:lnTo>
                  <a:pt x="1206815" y="239659"/>
                </a:lnTo>
                <a:lnTo>
                  <a:pt x="1208532" y="231165"/>
                </a:lnTo>
                <a:lnTo>
                  <a:pt x="1208532" y="21818"/>
                </a:lnTo>
                <a:lnTo>
                  <a:pt x="1206815" y="13324"/>
                </a:lnTo>
                <a:lnTo>
                  <a:pt x="1202134" y="6389"/>
                </a:lnTo>
                <a:lnTo>
                  <a:pt x="1195191" y="1714"/>
                </a:lnTo>
                <a:lnTo>
                  <a:pt x="1186688" y="0"/>
                </a:lnTo>
                <a:close/>
              </a:path>
            </a:pathLst>
          </a:custGeom>
          <a:solidFill>
            <a:srgbClr val="ACD9EC"/>
          </a:solidFill>
        </p:spPr>
        <p:txBody>
          <a:bodyPr wrap="square" lIns="0" tIns="0" rIns="0" bIns="0" rtlCol="0"/>
          <a:lstStyle/>
          <a:p/>
        </p:txBody>
      </p:sp>
      <p:sp>
        <p:nvSpPr>
          <p:cNvPr id="63" name="object 63"/>
          <p:cNvSpPr txBox="1"/>
          <p:nvPr/>
        </p:nvSpPr>
        <p:spPr>
          <a:xfrm>
            <a:off x="6562979" y="5954267"/>
            <a:ext cx="762000" cy="182880"/>
          </a:xfrm>
          <a:prstGeom prst="rect">
            <a:avLst/>
          </a:prstGeom>
        </p:spPr>
        <p:txBody>
          <a:bodyPr wrap="square" lIns="0" tIns="0" rIns="0" bIns="0" rtlCol="0" vert="horz">
            <a:spAutoFit/>
          </a:bodyPr>
          <a:lstStyle/>
          <a:p>
            <a:pPr>
              <a:lnSpc>
                <a:spcPts val="1440"/>
              </a:lnSpc>
            </a:pPr>
            <a:r>
              <a:rPr dirty="0" sz="1200">
                <a:solidFill>
                  <a:srgbClr val="F9F9F9"/>
                </a:solidFill>
                <a:latin typeface="微软雅黑"/>
                <a:cs typeface="微软雅黑"/>
              </a:rPr>
              <a:t>源数据处理</a:t>
            </a:r>
            <a:endParaRPr sz="1200">
              <a:latin typeface="微软雅黑"/>
              <a:cs typeface="微软雅黑"/>
            </a:endParaRPr>
          </a:p>
        </p:txBody>
      </p:sp>
      <p:sp>
        <p:nvSpPr>
          <p:cNvPr id="64" name="object 64"/>
          <p:cNvSpPr/>
          <p:nvPr/>
        </p:nvSpPr>
        <p:spPr>
          <a:xfrm>
            <a:off x="7709916" y="5913120"/>
            <a:ext cx="3820795" cy="251460"/>
          </a:xfrm>
          <a:custGeom>
            <a:avLst/>
            <a:gdLst/>
            <a:ahLst/>
            <a:cxnLst/>
            <a:rect l="l" t="t" r="r" b="b"/>
            <a:pathLst>
              <a:path w="3820795" h="251460">
                <a:moveTo>
                  <a:pt x="3798951" y="0"/>
                </a:moveTo>
                <a:lnTo>
                  <a:pt x="21716" y="0"/>
                </a:lnTo>
                <a:lnTo>
                  <a:pt x="13233" y="1705"/>
                </a:lnTo>
                <a:lnTo>
                  <a:pt x="6334" y="6354"/>
                </a:lnTo>
                <a:lnTo>
                  <a:pt x="1696" y="13249"/>
                </a:lnTo>
                <a:lnTo>
                  <a:pt x="0" y="21691"/>
                </a:lnTo>
                <a:lnTo>
                  <a:pt x="0" y="229768"/>
                </a:lnTo>
                <a:lnTo>
                  <a:pt x="1696" y="238210"/>
                </a:lnTo>
                <a:lnTo>
                  <a:pt x="6334" y="245105"/>
                </a:lnTo>
                <a:lnTo>
                  <a:pt x="13233" y="249754"/>
                </a:lnTo>
                <a:lnTo>
                  <a:pt x="21716" y="251459"/>
                </a:lnTo>
                <a:lnTo>
                  <a:pt x="3798951" y="251459"/>
                </a:lnTo>
                <a:lnTo>
                  <a:pt x="3807434" y="249754"/>
                </a:lnTo>
                <a:lnTo>
                  <a:pt x="3814333" y="245105"/>
                </a:lnTo>
                <a:lnTo>
                  <a:pt x="3818971" y="238210"/>
                </a:lnTo>
                <a:lnTo>
                  <a:pt x="3820667" y="229768"/>
                </a:lnTo>
                <a:lnTo>
                  <a:pt x="3820667" y="21691"/>
                </a:lnTo>
                <a:lnTo>
                  <a:pt x="3818971" y="13249"/>
                </a:lnTo>
                <a:lnTo>
                  <a:pt x="3814333" y="6354"/>
                </a:lnTo>
                <a:lnTo>
                  <a:pt x="3807434" y="1705"/>
                </a:lnTo>
                <a:lnTo>
                  <a:pt x="3798951" y="0"/>
                </a:lnTo>
                <a:close/>
              </a:path>
            </a:pathLst>
          </a:custGeom>
          <a:solidFill>
            <a:srgbClr val="ACD9EC"/>
          </a:solidFill>
        </p:spPr>
        <p:txBody>
          <a:bodyPr wrap="square" lIns="0" tIns="0" rIns="0" bIns="0" rtlCol="0"/>
          <a:lstStyle/>
          <a:p/>
        </p:txBody>
      </p:sp>
      <p:sp>
        <p:nvSpPr>
          <p:cNvPr id="65" name="object 65"/>
          <p:cNvSpPr txBox="1"/>
          <p:nvPr/>
        </p:nvSpPr>
        <p:spPr>
          <a:xfrm>
            <a:off x="9086977" y="5942990"/>
            <a:ext cx="1066800" cy="182880"/>
          </a:xfrm>
          <a:prstGeom prst="rect">
            <a:avLst/>
          </a:prstGeom>
        </p:spPr>
        <p:txBody>
          <a:bodyPr wrap="square" lIns="0" tIns="0" rIns="0" bIns="0" rtlCol="0" vert="horz">
            <a:spAutoFit/>
          </a:bodyPr>
          <a:lstStyle/>
          <a:p>
            <a:pPr>
              <a:lnSpc>
                <a:spcPts val="1440"/>
              </a:lnSpc>
            </a:pPr>
            <a:r>
              <a:rPr dirty="0" sz="1200">
                <a:solidFill>
                  <a:srgbClr val="F9F9F9"/>
                </a:solidFill>
                <a:latin typeface="微软雅黑"/>
                <a:cs typeface="微软雅黑"/>
              </a:rPr>
              <a:t>应用模块化抽象</a:t>
            </a:r>
            <a:endParaRPr sz="1200">
              <a:latin typeface="微软雅黑"/>
              <a:cs typeface="微软雅黑"/>
            </a:endParaRPr>
          </a:p>
        </p:txBody>
      </p:sp>
      <p:sp>
        <p:nvSpPr>
          <p:cNvPr id="66" name="object 66"/>
          <p:cNvSpPr/>
          <p:nvPr/>
        </p:nvSpPr>
        <p:spPr>
          <a:xfrm>
            <a:off x="5103876" y="6217920"/>
            <a:ext cx="923925" cy="317500"/>
          </a:xfrm>
          <a:custGeom>
            <a:avLst/>
            <a:gdLst/>
            <a:ahLst/>
            <a:cxnLst/>
            <a:rect l="l" t="t" r="r" b="b"/>
            <a:pathLst>
              <a:path w="923925" h="317500">
                <a:moveTo>
                  <a:pt x="896238" y="0"/>
                </a:moveTo>
                <a:lnTo>
                  <a:pt x="27304" y="0"/>
                </a:lnTo>
                <a:lnTo>
                  <a:pt x="16662" y="2148"/>
                </a:lnTo>
                <a:lnTo>
                  <a:pt x="7985" y="8008"/>
                </a:lnTo>
                <a:lnTo>
                  <a:pt x="2141" y="16700"/>
                </a:lnTo>
                <a:lnTo>
                  <a:pt x="0" y="27343"/>
                </a:lnTo>
                <a:lnTo>
                  <a:pt x="0" y="289648"/>
                </a:lnTo>
                <a:lnTo>
                  <a:pt x="2141" y="300291"/>
                </a:lnTo>
                <a:lnTo>
                  <a:pt x="7985" y="308983"/>
                </a:lnTo>
                <a:lnTo>
                  <a:pt x="16662" y="314843"/>
                </a:lnTo>
                <a:lnTo>
                  <a:pt x="27304" y="316991"/>
                </a:lnTo>
                <a:lnTo>
                  <a:pt x="896238" y="316991"/>
                </a:lnTo>
                <a:lnTo>
                  <a:pt x="906881" y="314843"/>
                </a:lnTo>
                <a:lnTo>
                  <a:pt x="915558" y="308983"/>
                </a:lnTo>
                <a:lnTo>
                  <a:pt x="921402" y="300291"/>
                </a:lnTo>
                <a:lnTo>
                  <a:pt x="923544" y="289648"/>
                </a:lnTo>
                <a:lnTo>
                  <a:pt x="923544" y="27343"/>
                </a:lnTo>
                <a:lnTo>
                  <a:pt x="921402" y="16700"/>
                </a:lnTo>
                <a:lnTo>
                  <a:pt x="915558" y="8008"/>
                </a:lnTo>
                <a:lnTo>
                  <a:pt x="906881" y="2148"/>
                </a:lnTo>
                <a:lnTo>
                  <a:pt x="896238" y="0"/>
                </a:lnTo>
                <a:close/>
              </a:path>
            </a:pathLst>
          </a:custGeom>
          <a:solidFill>
            <a:srgbClr val="F9F9F9"/>
          </a:solidFill>
        </p:spPr>
        <p:txBody>
          <a:bodyPr wrap="square" lIns="0" tIns="0" rIns="0" bIns="0" rtlCol="0"/>
          <a:lstStyle/>
          <a:p/>
        </p:txBody>
      </p:sp>
      <p:sp>
        <p:nvSpPr>
          <p:cNvPr id="67" name="object 67"/>
          <p:cNvSpPr txBox="1"/>
          <p:nvPr/>
        </p:nvSpPr>
        <p:spPr>
          <a:xfrm>
            <a:off x="5260594" y="6280403"/>
            <a:ext cx="609600" cy="182880"/>
          </a:xfrm>
          <a:prstGeom prst="rect">
            <a:avLst/>
          </a:prstGeom>
        </p:spPr>
        <p:txBody>
          <a:bodyPr wrap="square" lIns="0" tIns="0" rIns="0" bIns="0" rtlCol="0" vert="horz">
            <a:spAutoFit/>
          </a:bodyPr>
          <a:lstStyle/>
          <a:p>
            <a:pPr>
              <a:lnSpc>
                <a:spcPts val="1440"/>
              </a:lnSpc>
            </a:pPr>
            <a:r>
              <a:rPr dirty="0" sz="1200">
                <a:solidFill>
                  <a:srgbClr val="4F5560"/>
                </a:solidFill>
                <a:latin typeface="微软雅黑"/>
                <a:cs typeface="微软雅黑"/>
              </a:rPr>
              <a:t>特征仓库</a:t>
            </a:r>
            <a:endParaRPr sz="1200">
              <a:latin typeface="微软雅黑"/>
              <a:cs typeface="微软雅黑"/>
            </a:endParaRPr>
          </a:p>
        </p:txBody>
      </p:sp>
      <p:sp>
        <p:nvSpPr>
          <p:cNvPr id="68" name="object 68"/>
          <p:cNvSpPr/>
          <p:nvPr/>
        </p:nvSpPr>
        <p:spPr>
          <a:xfrm>
            <a:off x="6469379" y="6217920"/>
            <a:ext cx="923925" cy="317500"/>
          </a:xfrm>
          <a:custGeom>
            <a:avLst/>
            <a:gdLst/>
            <a:ahLst/>
            <a:cxnLst/>
            <a:rect l="l" t="t" r="r" b="b"/>
            <a:pathLst>
              <a:path w="923925" h="317500">
                <a:moveTo>
                  <a:pt x="896239" y="0"/>
                </a:moveTo>
                <a:lnTo>
                  <a:pt x="27305" y="0"/>
                </a:lnTo>
                <a:lnTo>
                  <a:pt x="16662" y="2148"/>
                </a:lnTo>
                <a:lnTo>
                  <a:pt x="7985" y="8008"/>
                </a:lnTo>
                <a:lnTo>
                  <a:pt x="2141" y="16700"/>
                </a:lnTo>
                <a:lnTo>
                  <a:pt x="0" y="27343"/>
                </a:lnTo>
                <a:lnTo>
                  <a:pt x="0" y="289648"/>
                </a:lnTo>
                <a:lnTo>
                  <a:pt x="2141" y="300291"/>
                </a:lnTo>
                <a:lnTo>
                  <a:pt x="7985" y="308983"/>
                </a:lnTo>
                <a:lnTo>
                  <a:pt x="16662" y="314843"/>
                </a:lnTo>
                <a:lnTo>
                  <a:pt x="27305" y="316991"/>
                </a:lnTo>
                <a:lnTo>
                  <a:pt x="896239" y="316991"/>
                </a:lnTo>
                <a:lnTo>
                  <a:pt x="906881" y="314843"/>
                </a:lnTo>
                <a:lnTo>
                  <a:pt x="915558" y="308983"/>
                </a:lnTo>
                <a:lnTo>
                  <a:pt x="921402" y="300291"/>
                </a:lnTo>
                <a:lnTo>
                  <a:pt x="923544" y="289648"/>
                </a:lnTo>
                <a:lnTo>
                  <a:pt x="923544" y="27343"/>
                </a:lnTo>
                <a:lnTo>
                  <a:pt x="921402" y="16700"/>
                </a:lnTo>
                <a:lnTo>
                  <a:pt x="915558" y="8008"/>
                </a:lnTo>
                <a:lnTo>
                  <a:pt x="906881" y="2148"/>
                </a:lnTo>
                <a:lnTo>
                  <a:pt x="896239" y="0"/>
                </a:lnTo>
                <a:close/>
              </a:path>
            </a:pathLst>
          </a:custGeom>
          <a:solidFill>
            <a:srgbClr val="F9F9F9"/>
          </a:solidFill>
        </p:spPr>
        <p:txBody>
          <a:bodyPr wrap="square" lIns="0" tIns="0" rIns="0" bIns="0" rtlCol="0"/>
          <a:lstStyle/>
          <a:p/>
        </p:txBody>
      </p:sp>
      <p:sp>
        <p:nvSpPr>
          <p:cNvPr id="69" name="object 69"/>
          <p:cNvSpPr txBox="1"/>
          <p:nvPr/>
        </p:nvSpPr>
        <p:spPr>
          <a:xfrm>
            <a:off x="6627241" y="6280403"/>
            <a:ext cx="609600" cy="182880"/>
          </a:xfrm>
          <a:prstGeom prst="rect">
            <a:avLst/>
          </a:prstGeom>
        </p:spPr>
        <p:txBody>
          <a:bodyPr wrap="square" lIns="0" tIns="0" rIns="0" bIns="0" rtlCol="0" vert="horz">
            <a:spAutoFit/>
          </a:bodyPr>
          <a:lstStyle/>
          <a:p>
            <a:pPr>
              <a:lnSpc>
                <a:spcPts val="1440"/>
              </a:lnSpc>
            </a:pPr>
            <a:r>
              <a:rPr dirty="0" sz="1200">
                <a:solidFill>
                  <a:srgbClr val="4F5560"/>
                </a:solidFill>
                <a:latin typeface="微软雅黑"/>
                <a:cs typeface="微软雅黑"/>
              </a:rPr>
              <a:t>数据仓库</a:t>
            </a:r>
            <a:endParaRPr sz="1200">
              <a:latin typeface="微软雅黑"/>
              <a:cs typeface="微软雅黑"/>
            </a:endParaRPr>
          </a:p>
        </p:txBody>
      </p:sp>
      <p:sp>
        <p:nvSpPr>
          <p:cNvPr id="70" name="object 70"/>
          <p:cNvSpPr/>
          <p:nvPr/>
        </p:nvSpPr>
        <p:spPr>
          <a:xfrm>
            <a:off x="7798307" y="6216396"/>
            <a:ext cx="1164590" cy="318770"/>
          </a:xfrm>
          <a:custGeom>
            <a:avLst/>
            <a:gdLst/>
            <a:ahLst/>
            <a:cxnLst/>
            <a:rect l="l" t="t" r="r" b="b"/>
            <a:pathLst>
              <a:path w="1164590" h="318770">
                <a:moveTo>
                  <a:pt x="1136903" y="0"/>
                </a:moveTo>
                <a:lnTo>
                  <a:pt x="27432" y="0"/>
                </a:lnTo>
                <a:lnTo>
                  <a:pt x="16769" y="2158"/>
                </a:lnTo>
                <a:lnTo>
                  <a:pt x="8048" y="8043"/>
                </a:lnTo>
                <a:lnTo>
                  <a:pt x="2160" y="16775"/>
                </a:lnTo>
                <a:lnTo>
                  <a:pt x="0" y="27470"/>
                </a:lnTo>
                <a:lnTo>
                  <a:pt x="0" y="291045"/>
                </a:lnTo>
                <a:lnTo>
                  <a:pt x="2160" y="301735"/>
                </a:lnTo>
                <a:lnTo>
                  <a:pt x="8048" y="310467"/>
                </a:lnTo>
                <a:lnTo>
                  <a:pt x="16769" y="316356"/>
                </a:lnTo>
                <a:lnTo>
                  <a:pt x="27432" y="318515"/>
                </a:lnTo>
                <a:lnTo>
                  <a:pt x="1136903" y="318515"/>
                </a:lnTo>
                <a:lnTo>
                  <a:pt x="1147566" y="316356"/>
                </a:lnTo>
                <a:lnTo>
                  <a:pt x="1156287" y="310467"/>
                </a:lnTo>
                <a:lnTo>
                  <a:pt x="1162175" y="301735"/>
                </a:lnTo>
                <a:lnTo>
                  <a:pt x="1164336" y="291045"/>
                </a:lnTo>
                <a:lnTo>
                  <a:pt x="1164336" y="27470"/>
                </a:lnTo>
                <a:lnTo>
                  <a:pt x="1162175" y="16775"/>
                </a:lnTo>
                <a:lnTo>
                  <a:pt x="1156287" y="8043"/>
                </a:lnTo>
                <a:lnTo>
                  <a:pt x="1147566" y="2158"/>
                </a:lnTo>
                <a:lnTo>
                  <a:pt x="1136903" y="0"/>
                </a:lnTo>
                <a:close/>
              </a:path>
            </a:pathLst>
          </a:custGeom>
          <a:solidFill>
            <a:srgbClr val="F9F9F9"/>
          </a:solidFill>
        </p:spPr>
        <p:txBody>
          <a:bodyPr wrap="square" lIns="0" tIns="0" rIns="0" bIns="0" rtlCol="0"/>
          <a:lstStyle/>
          <a:p/>
        </p:txBody>
      </p:sp>
      <p:sp>
        <p:nvSpPr>
          <p:cNvPr id="71" name="object 71"/>
          <p:cNvSpPr/>
          <p:nvPr/>
        </p:nvSpPr>
        <p:spPr>
          <a:xfrm>
            <a:off x="8962643" y="6216396"/>
            <a:ext cx="1312545" cy="318770"/>
          </a:xfrm>
          <a:custGeom>
            <a:avLst/>
            <a:gdLst/>
            <a:ahLst/>
            <a:cxnLst/>
            <a:rect l="l" t="t" r="r" b="b"/>
            <a:pathLst>
              <a:path w="1312545" h="318770">
                <a:moveTo>
                  <a:pt x="1284731" y="0"/>
                </a:moveTo>
                <a:lnTo>
                  <a:pt x="27431" y="0"/>
                </a:lnTo>
                <a:lnTo>
                  <a:pt x="16769" y="2158"/>
                </a:lnTo>
                <a:lnTo>
                  <a:pt x="8048" y="8043"/>
                </a:lnTo>
                <a:lnTo>
                  <a:pt x="2160" y="16775"/>
                </a:lnTo>
                <a:lnTo>
                  <a:pt x="0" y="27470"/>
                </a:lnTo>
                <a:lnTo>
                  <a:pt x="0" y="291045"/>
                </a:lnTo>
                <a:lnTo>
                  <a:pt x="2160" y="301735"/>
                </a:lnTo>
                <a:lnTo>
                  <a:pt x="8048" y="310467"/>
                </a:lnTo>
                <a:lnTo>
                  <a:pt x="16769" y="316356"/>
                </a:lnTo>
                <a:lnTo>
                  <a:pt x="27431" y="318515"/>
                </a:lnTo>
                <a:lnTo>
                  <a:pt x="1284731" y="318515"/>
                </a:lnTo>
                <a:lnTo>
                  <a:pt x="1295394" y="316356"/>
                </a:lnTo>
                <a:lnTo>
                  <a:pt x="1304115" y="310467"/>
                </a:lnTo>
                <a:lnTo>
                  <a:pt x="1310003" y="301735"/>
                </a:lnTo>
                <a:lnTo>
                  <a:pt x="1312163" y="291045"/>
                </a:lnTo>
                <a:lnTo>
                  <a:pt x="1312163" y="27470"/>
                </a:lnTo>
                <a:lnTo>
                  <a:pt x="1310003" y="16775"/>
                </a:lnTo>
                <a:lnTo>
                  <a:pt x="1304115" y="8043"/>
                </a:lnTo>
                <a:lnTo>
                  <a:pt x="1295394" y="2158"/>
                </a:lnTo>
                <a:lnTo>
                  <a:pt x="1284731" y="0"/>
                </a:lnTo>
                <a:close/>
              </a:path>
            </a:pathLst>
          </a:custGeom>
          <a:solidFill>
            <a:srgbClr val="F9F9F9"/>
          </a:solidFill>
        </p:spPr>
        <p:txBody>
          <a:bodyPr wrap="square" lIns="0" tIns="0" rIns="0" bIns="0" rtlCol="0"/>
          <a:lstStyle/>
          <a:p/>
        </p:txBody>
      </p:sp>
      <p:sp>
        <p:nvSpPr>
          <p:cNvPr id="72" name="object 72"/>
          <p:cNvSpPr txBox="1"/>
          <p:nvPr/>
        </p:nvSpPr>
        <p:spPr>
          <a:xfrm>
            <a:off x="7923276" y="6280099"/>
            <a:ext cx="2230755" cy="182880"/>
          </a:xfrm>
          <a:prstGeom prst="rect">
            <a:avLst/>
          </a:prstGeom>
        </p:spPr>
        <p:txBody>
          <a:bodyPr wrap="square" lIns="0" tIns="0" rIns="0" bIns="0" rtlCol="0" vert="horz">
            <a:spAutoFit/>
          </a:bodyPr>
          <a:lstStyle/>
          <a:p>
            <a:pPr>
              <a:lnSpc>
                <a:spcPts val="1440"/>
              </a:lnSpc>
              <a:tabLst>
                <a:tab pos="1163320" algn="l"/>
              </a:tabLst>
            </a:pPr>
            <a:r>
              <a:rPr dirty="0" sz="1200">
                <a:solidFill>
                  <a:srgbClr val="4F5560"/>
                </a:solidFill>
                <a:latin typeface="微软雅黑"/>
                <a:cs typeface="微软雅黑"/>
              </a:rPr>
              <a:t>风险定价模型	用户行为标签库</a:t>
            </a:r>
            <a:endParaRPr sz="1200">
              <a:latin typeface="微软雅黑"/>
              <a:cs typeface="微软雅黑"/>
            </a:endParaRPr>
          </a:p>
        </p:txBody>
      </p:sp>
      <p:sp>
        <p:nvSpPr>
          <p:cNvPr id="73" name="object 73"/>
          <p:cNvSpPr/>
          <p:nvPr/>
        </p:nvSpPr>
        <p:spPr>
          <a:xfrm>
            <a:off x="10274807" y="6216396"/>
            <a:ext cx="1165860" cy="318770"/>
          </a:xfrm>
          <a:custGeom>
            <a:avLst/>
            <a:gdLst/>
            <a:ahLst/>
            <a:cxnLst/>
            <a:rect l="l" t="t" r="r" b="b"/>
            <a:pathLst>
              <a:path w="1165859" h="318770">
                <a:moveTo>
                  <a:pt x="1138427" y="0"/>
                </a:moveTo>
                <a:lnTo>
                  <a:pt x="27432" y="0"/>
                </a:lnTo>
                <a:lnTo>
                  <a:pt x="16769" y="2158"/>
                </a:lnTo>
                <a:lnTo>
                  <a:pt x="8048" y="8043"/>
                </a:lnTo>
                <a:lnTo>
                  <a:pt x="2160" y="16775"/>
                </a:lnTo>
                <a:lnTo>
                  <a:pt x="0" y="27470"/>
                </a:lnTo>
                <a:lnTo>
                  <a:pt x="0" y="291045"/>
                </a:lnTo>
                <a:lnTo>
                  <a:pt x="2160" y="301735"/>
                </a:lnTo>
                <a:lnTo>
                  <a:pt x="8048" y="310467"/>
                </a:lnTo>
                <a:lnTo>
                  <a:pt x="16769" y="316356"/>
                </a:lnTo>
                <a:lnTo>
                  <a:pt x="27432" y="318515"/>
                </a:lnTo>
                <a:lnTo>
                  <a:pt x="1138427" y="318515"/>
                </a:lnTo>
                <a:lnTo>
                  <a:pt x="1149090" y="316356"/>
                </a:lnTo>
                <a:lnTo>
                  <a:pt x="1157811" y="310467"/>
                </a:lnTo>
                <a:lnTo>
                  <a:pt x="1163699" y="301735"/>
                </a:lnTo>
                <a:lnTo>
                  <a:pt x="1165860" y="291045"/>
                </a:lnTo>
                <a:lnTo>
                  <a:pt x="1165860" y="27470"/>
                </a:lnTo>
                <a:lnTo>
                  <a:pt x="1163699" y="16775"/>
                </a:lnTo>
                <a:lnTo>
                  <a:pt x="1157811" y="8043"/>
                </a:lnTo>
                <a:lnTo>
                  <a:pt x="1149090" y="2158"/>
                </a:lnTo>
                <a:lnTo>
                  <a:pt x="1138427" y="0"/>
                </a:lnTo>
                <a:close/>
              </a:path>
            </a:pathLst>
          </a:custGeom>
          <a:solidFill>
            <a:srgbClr val="F9F9F9"/>
          </a:solidFill>
        </p:spPr>
        <p:txBody>
          <a:bodyPr wrap="square" lIns="0" tIns="0" rIns="0" bIns="0" rtlCol="0"/>
          <a:lstStyle/>
          <a:p/>
        </p:txBody>
      </p:sp>
      <p:sp>
        <p:nvSpPr>
          <p:cNvPr id="74" name="object 74"/>
          <p:cNvSpPr txBox="1"/>
          <p:nvPr/>
        </p:nvSpPr>
        <p:spPr>
          <a:xfrm>
            <a:off x="10477245" y="6280099"/>
            <a:ext cx="762000" cy="182880"/>
          </a:xfrm>
          <a:prstGeom prst="rect">
            <a:avLst/>
          </a:prstGeom>
        </p:spPr>
        <p:txBody>
          <a:bodyPr wrap="square" lIns="0" tIns="0" rIns="0" bIns="0" rtlCol="0" vert="horz">
            <a:spAutoFit/>
          </a:bodyPr>
          <a:lstStyle/>
          <a:p>
            <a:pPr>
              <a:lnSpc>
                <a:spcPts val="1440"/>
              </a:lnSpc>
            </a:pPr>
            <a:r>
              <a:rPr dirty="0" sz="1200">
                <a:solidFill>
                  <a:srgbClr val="4F5560"/>
                </a:solidFill>
                <a:latin typeface="微软雅黑"/>
                <a:cs typeface="微软雅黑"/>
              </a:rPr>
              <a:t>知识数据库</a:t>
            </a:r>
            <a:endParaRPr sz="1200">
              <a:latin typeface="微软雅黑"/>
              <a:cs typeface="微软雅黑"/>
            </a:endParaRPr>
          </a:p>
        </p:txBody>
      </p:sp>
      <p:sp>
        <p:nvSpPr>
          <p:cNvPr id="75" name="object 75"/>
          <p:cNvSpPr/>
          <p:nvPr/>
        </p:nvSpPr>
        <p:spPr>
          <a:xfrm>
            <a:off x="6469379" y="3800855"/>
            <a:ext cx="132715" cy="144780"/>
          </a:xfrm>
          <a:custGeom>
            <a:avLst/>
            <a:gdLst/>
            <a:ahLst/>
            <a:cxnLst/>
            <a:rect l="l" t="t" r="r" b="b"/>
            <a:pathLst>
              <a:path w="132715" h="144779">
                <a:moveTo>
                  <a:pt x="99441" y="66294"/>
                </a:moveTo>
                <a:lnTo>
                  <a:pt x="33147" y="66294"/>
                </a:lnTo>
                <a:lnTo>
                  <a:pt x="33147" y="144780"/>
                </a:lnTo>
                <a:lnTo>
                  <a:pt x="99441" y="144780"/>
                </a:lnTo>
                <a:lnTo>
                  <a:pt x="99441" y="66294"/>
                </a:lnTo>
                <a:close/>
              </a:path>
              <a:path w="132715" h="144779">
                <a:moveTo>
                  <a:pt x="66294" y="0"/>
                </a:moveTo>
                <a:lnTo>
                  <a:pt x="0" y="66294"/>
                </a:lnTo>
                <a:lnTo>
                  <a:pt x="132588" y="66294"/>
                </a:lnTo>
                <a:lnTo>
                  <a:pt x="66294" y="0"/>
                </a:lnTo>
                <a:close/>
              </a:path>
            </a:pathLst>
          </a:custGeom>
          <a:solidFill>
            <a:srgbClr val="BAC3D1"/>
          </a:solidFill>
        </p:spPr>
        <p:txBody>
          <a:bodyPr wrap="square" lIns="0" tIns="0" rIns="0" bIns="0" rtlCol="0"/>
          <a:lstStyle/>
          <a:p/>
        </p:txBody>
      </p:sp>
      <p:sp>
        <p:nvSpPr>
          <p:cNvPr id="76" name="object 76"/>
          <p:cNvSpPr/>
          <p:nvPr/>
        </p:nvSpPr>
        <p:spPr>
          <a:xfrm>
            <a:off x="9881616" y="3816096"/>
            <a:ext cx="132715" cy="143510"/>
          </a:xfrm>
          <a:custGeom>
            <a:avLst/>
            <a:gdLst/>
            <a:ahLst/>
            <a:cxnLst/>
            <a:rect l="l" t="t" r="r" b="b"/>
            <a:pathLst>
              <a:path w="132715" h="143510">
                <a:moveTo>
                  <a:pt x="99440" y="66293"/>
                </a:moveTo>
                <a:lnTo>
                  <a:pt x="33147" y="66293"/>
                </a:lnTo>
                <a:lnTo>
                  <a:pt x="33147" y="143255"/>
                </a:lnTo>
                <a:lnTo>
                  <a:pt x="99440" y="143255"/>
                </a:lnTo>
                <a:lnTo>
                  <a:pt x="99440" y="66293"/>
                </a:lnTo>
                <a:close/>
              </a:path>
              <a:path w="132715" h="143510">
                <a:moveTo>
                  <a:pt x="66293" y="0"/>
                </a:moveTo>
                <a:lnTo>
                  <a:pt x="0" y="66293"/>
                </a:lnTo>
                <a:lnTo>
                  <a:pt x="132587" y="66293"/>
                </a:lnTo>
                <a:lnTo>
                  <a:pt x="66293" y="0"/>
                </a:lnTo>
                <a:close/>
              </a:path>
            </a:pathLst>
          </a:custGeom>
          <a:solidFill>
            <a:srgbClr val="BAC3D1"/>
          </a:solidFill>
        </p:spPr>
        <p:txBody>
          <a:bodyPr wrap="square" lIns="0" tIns="0" rIns="0" bIns="0" rtlCol="0"/>
          <a:lstStyle/>
          <a:p/>
        </p:txBody>
      </p:sp>
      <p:sp>
        <p:nvSpPr>
          <p:cNvPr id="77" name="object 77"/>
          <p:cNvSpPr/>
          <p:nvPr/>
        </p:nvSpPr>
        <p:spPr>
          <a:xfrm>
            <a:off x="6466332" y="5373623"/>
            <a:ext cx="132715" cy="143510"/>
          </a:xfrm>
          <a:custGeom>
            <a:avLst/>
            <a:gdLst/>
            <a:ahLst/>
            <a:cxnLst/>
            <a:rect l="l" t="t" r="r" b="b"/>
            <a:pathLst>
              <a:path w="132715" h="143510">
                <a:moveTo>
                  <a:pt x="99440" y="66293"/>
                </a:moveTo>
                <a:lnTo>
                  <a:pt x="33146" y="66293"/>
                </a:lnTo>
                <a:lnTo>
                  <a:pt x="33146" y="143256"/>
                </a:lnTo>
                <a:lnTo>
                  <a:pt x="99440" y="143256"/>
                </a:lnTo>
                <a:lnTo>
                  <a:pt x="99440" y="66293"/>
                </a:lnTo>
                <a:close/>
              </a:path>
              <a:path w="132715" h="143510">
                <a:moveTo>
                  <a:pt x="66293" y="0"/>
                </a:moveTo>
                <a:lnTo>
                  <a:pt x="0" y="66293"/>
                </a:lnTo>
                <a:lnTo>
                  <a:pt x="132587" y="66293"/>
                </a:lnTo>
                <a:lnTo>
                  <a:pt x="66293" y="0"/>
                </a:lnTo>
                <a:close/>
              </a:path>
            </a:pathLst>
          </a:custGeom>
          <a:solidFill>
            <a:srgbClr val="BAC3D1"/>
          </a:solidFill>
        </p:spPr>
        <p:txBody>
          <a:bodyPr wrap="square" lIns="0" tIns="0" rIns="0" bIns="0" rtlCol="0"/>
          <a:lstStyle/>
          <a:p/>
        </p:txBody>
      </p:sp>
      <p:sp>
        <p:nvSpPr>
          <p:cNvPr id="78" name="object 78"/>
          <p:cNvSpPr/>
          <p:nvPr/>
        </p:nvSpPr>
        <p:spPr>
          <a:xfrm>
            <a:off x="9881616" y="5373623"/>
            <a:ext cx="132715" cy="143510"/>
          </a:xfrm>
          <a:custGeom>
            <a:avLst/>
            <a:gdLst/>
            <a:ahLst/>
            <a:cxnLst/>
            <a:rect l="l" t="t" r="r" b="b"/>
            <a:pathLst>
              <a:path w="132715" h="143510">
                <a:moveTo>
                  <a:pt x="99440" y="66293"/>
                </a:moveTo>
                <a:lnTo>
                  <a:pt x="33147" y="66293"/>
                </a:lnTo>
                <a:lnTo>
                  <a:pt x="33147" y="143256"/>
                </a:lnTo>
                <a:lnTo>
                  <a:pt x="99440" y="143256"/>
                </a:lnTo>
                <a:lnTo>
                  <a:pt x="99440" y="66293"/>
                </a:lnTo>
                <a:close/>
              </a:path>
              <a:path w="132715" h="143510">
                <a:moveTo>
                  <a:pt x="66293" y="0"/>
                </a:moveTo>
                <a:lnTo>
                  <a:pt x="0" y="66293"/>
                </a:lnTo>
                <a:lnTo>
                  <a:pt x="132587" y="66293"/>
                </a:lnTo>
                <a:lnTo>
                  <a:pt x="66293" y="0"/>
                </a:lnTo>
                <a:close/>
              </a:path>
            </a:pathLst>
          </a:custGeom>
          <a:solidFill>
            <a:srgbClr val="BAC3D1"/>
          </a:solidFill>
        </p:spPr>
        <p:txBody>
          <a:bodyPr wrap="square" lIns="0" tIns="0" rIns="0" bIns="0" rtlCol="0"/>
          <a:lstStyle/>
          <a:p/>
        </p:txBody>
      </p:sp>
      <p:sp>
        <p:nvSpPr>
          <p:cNvPr id="79" name="object 79"/>
          <p:cNvSpPr txBox="1"/>
          <p:nvPr/>
        </p:nvSpPr>
        <p:spPr>
          <a:xfrm>
            <a:off x="4569967" y="4101165"/>
            <a:ext cx="204470" cy="1082040"/>
          </a:xfrm>
          <a:prstGeom prst="rect">
            <a:avLst/>
          </a:prstGeom>
        </p:spPr>
        <p:txBody>
          <a:bodyPr wrap="square" lIns="0" tIns="0" rIns="0" bIns="0" rtlCol="0" vert="horz">
            <a:spAutoFit/>
          </a:bodyPr>
          <a:lstStyle/>
          <a:p>
            <a:pPr algn="just" marL="12700" marR="5080">
              <a:lnSpc>
                <a:spcPct val="100200"/>
              </a:lnSpc>
            </a:pPr>
            <a:r>
              <a:rPr dirty="0" sz="1400">
                <a:solidFill>
                  <a:srgbClr val="4F5560"/>
                </a:solidFill>
                <a:latin typeface="微软雅黑"/>
                <a:cs typeface="微软雅黑"/>
              </a:rPr>
              <a:t>业  </a:t>
            </a:r>
            <a:r>
              <a:rPr dirty="0" sz="1400">
                <a:solidFill>
                  <a:srgbClr val="4F5560"/>
                </a:solidFill>
                <a:latin typeface="微软雅黑"/>
                <a:cs typeface="微软雅黑"/>
              </a:rPr>
              <a:t>务 </a:t>
            </a:r>
            <a:r>
              <a:rPr dirty="0" sz="1400">
                <a:solidFill>
                  <a:srgbClr val="4F5560"/>
                </a:solidFill>
                <a:latin typeface="微软雅黑"/>
                <a:cs typeface="微软雅黑"/>
              </a:rPr>
              <a:t> 应  用  层</a:t>
            </a:r>
            <a:endParaRPr sz="1400">
              <a:latin typeface="微软雅黑"/>
              <a:cs typeface="微软雅黑"/>
            </a:endParaRPr>
          </a:p>
        </p:txBody>
      </p:sp>
      <p:sp>
        <p:nvSpPr>
          <p:cNvPr id="80" name="object 80"/>
          <p:cNvSpPr/>
          <p:nvPr/>
        </p:nvSpPr>
        <p:spPr>
          <a:xfrm>
            <a:off x="4962144" y="4352544"/>
            <a:ext cx="3173095" cy="925194"/>
          </a:xfrm>
          <a:custGeom>
            <a:avLst/>
            <a:gdLst/>
            <a:ahLst/>
            <a:cxnLst/>
            <a:rect l="l" t="t" r="r" b="b"/>
            <a:pathLst>
              <a:path w="3173095" h="925195">
                <a:moveTo>
                  <a:pt x="0" y="79755"/>
                </a:moveTo>
                <a:lnTo>
                  <a:pt x="6264" y="48702"/>
                </a:lnTo>
                <a:lnTo>
                  <a:pt x="23352" y="23352"/>
                </a:lnTo>
                <a:lnTo>
                  <a:pt x="48702" y="6264"/>
                </a:lnTo>
                <a:lnTo>
                  <a:pt x="79755" y="0"/>
                </a:lnTo>
                <a:lnTo>
                  <a:pt x="3093211" y="0"/>
                </a:lnTo>
                <a:lnTo>
                  <a:pt x="3124265" y="6264"/>
                </a:lnTo>
                <a:lnTo>
                  <a:pt x="3149615" y="23352"/>
                </a:lnTo>
                <a:lnTo>
                  <a:pt x="3166703" y="48702"/>
                </a:lnTo>
                <a:lnTo>
                  <a:pt x="3172967" y="79755"/>
                </a:lnTo>
                <a:lnTo>
                  <a:pt x="3172967" y="845311"/>
                </a:lnTo>
                <a:lnTo>
                  <a:pt x="3166703" y="876365"/>
                </a:lnTo>
                <a:lnTo>
                  <a:pt x="3149615" y="901715"/>
                </a:lnTo>
                <a:lnTo>
                  <a:pt x="3124265" y="918803"/>
                </a:lnTo>
                <a:lnTo>
                  <a:pt x="3093211" y="925067"/>
                </a:lnTo>
                <a:lnTo>
                  <a:pt x="79755" y="925067"/>
                </a:lnTo>
                <a:lnTo>
                  <a:pt x="48702" y="918803"/>
                </a:lnTo>
                <a:lnTo>
                  <a:pt x="23352" y="901715"/>
                </a:lnTo>
                <a:lnTo>
                  <a:pt x="6264" y="876365"/>
                </a:lnTo>
                <a:lnTo>
                  <a:pt x="0" y="845311"/>
                </a:lnTo>
                <a:lnTo>
                  <a:pt x="0" y="79755"/>
                </a:lnTo>
                <a:close/>
              </a:path>
            </a:pathLst>
          </a:custGeom>
          <a:ln w="12192">
            <a:solidFill>
              <a:srgbClr val="F8C000"/>
            </a:solidFill>
          </a:ln>
        </p:spPr>
        <p:txBody>
          <a:bodyPr wrap="square" lIns="0" tIns="0" rIns="0" bIns="0" rtlCol="0"/>
          <a:lstStyle/>
          <a:p/>
        </p:txBody>
      </p:sp>
      <p:sp>
        <p:nvSpPr>
          <p:cNvPr id="81" name="object 81"/>
          <p:cNvSpPr/>
          <p:nvPr/>
        </p:nvSpPr>
        <p:spPr>
          <a:xfrm>
            <a:off x="8360664" y="4352544"/>
            <a:ext cx="3175000" cy="925194"/>
          </a:xfrm>
          <a:custGeom>
            <a:avLst/>
            <a:gdLst/>
            <a:ahLst/>
            <a:cxnLst/>
            <a:rect l="l" t="t" r="r" b="b"/>
            <a:pathLst>
              <a:path w="3175000" h="925195">
                <a:moveTo>
                  <a:pt x="0" y="79755"/>
                </a:moveTo>
                <a:lnTo>
                  <a:pt x="6264" y="48702"/>
                </a:lnTo>
                <a:lnTo>
                  <a:pt x="23352" y="23352"/>
                </a:lnTo>
                <a:lnTo>
                  <a:pt x="48702" y="6264"/>
                </a:lnTo>
                <a:lnTo>
                  <a:pt x="79755" y="0"/>
                </a:lnTo>
                <a:lnTo>
                  <a:pt x="3094735" y="0"/>
                </a:lnTo>
                <a:lnTo>
                  <a:pt x="3125789" y="6264"/>
                </a:lnTo>
                <a:lnTo>
                  <a:pt x="3151139" y="23352"/>
                </a:lnTo>
                <a:lnTo>
                  <a:pt x="3168227" y="48702"/>
                </a:lnTo>
                <a:lnTo>
                  <a:pt x="3174491" y="79755"/>
                </a:lnTo>
                <a:lnTo>
                  <a:pt x="3174491" y="845311"/>
                </a:lnTo>
                <a:lnTo>
                  <a:pt x="3168227" y="876365"/>
                </a:lnTo>
                <a:lnTo>
                  <a:pt x="3151139" y="901715"/>
                </a:lnTo>
                <a:lnTo>
                  <a:pt x="3125789" y="918803"/>
                </a:lnTo>
                <a:lnTo>
                  <a:pt x="3094735" y="925067"/>
                </a:lnTo>
                <a:lnTo>
                  <a:pt x="79755" y="925067"/>
                </a:lnTo>
                <a:lnTo>
                  <a:pt x="48702" y="918803"/>
                </a:lnTo>
                <a:lnTo>
                  <a:pt x="23352" y="901715"/>
                </a:lnTo>
                <a:lnTo>
                  <a:pt x="6264" y="876365"/>
                </a:lnTo>
                <a:lnTo>
                  <a:pt x="0" y="845311"/>
                </a:lnTo>
                <a:lnTo>
                  <a:pt x="0" y="79755"/>
                </a:lnTo>
                <a:close/>
              </a:path>
            </a:pathLst>
          </a:custGeom>
          <a:ln w="12191">
            <a:solidFill>
              <a:srgbClr val="F8C000"/>
            </a:solidFill>
          </a:ln>
        </p:spPr>
        <p:txBody>
          <a:bodyPr wrap="square" lIns="0" tIns="0" rIns="0" bIns="0" rtlCol="0"/>
          <a:lstStyle/>
          <a:p/>
        </p:txBody>
      </p:sp>
      <p:sp>
        <p:nvSpPr>
          <p:cNvPr id="82" name="object 82"/>
          <p:cNvSpPr/>
          <p:nvPr/>
        </p:nvSpPr>
        <p:spPr>
          <a:xfrm>
            <a:off x="4974335" y="4352544"/>
            <a:ext cx="3173095" cy="253365"/>
          </a:xfrm>
          <a:custGeom>
            <a:avLst/>
            <a:gdLst/>
            <a:ahLst/>
            <a:cxnLst/>
            <a:rect l="l" t="t" r="r" b="b"/>
            <a:pathLst>
              <a:path w="3173095" h="253364">
                <a:moveTo>
                  <a:pt x="3151123" y="0"/>
                </a:moveTo>
                <a:lnTo>
                  <a:pt x="21843" y="0"/>
                </a:lnTo>
                <a:lnTo>
                  <a:pt x="13340" y="1716"/>
                </a:lnTo>
                <a:lnTo>
                  <a:pt x="6397" y="6397"/>
                </a:lnTo>
                <a:lnTo>
                  <a:pt x="1716" y="13340"/>
                </a:lnTo>
                <a:lnTo>
                  <a:pt x="0" y="21843"/>
                </a:lnTo>
                <a:lnTo>
                  <a:pt x="0" y="231139"/>
                </a:lnTo>
                <a:lnTo>
                  <a:pt x="1716" y="239643"/>
                </a:lnTo>
                <a:lnTo>
                  <a:pt x="6397" y="246586"/>
                </a:lnTo>
                <a:lnTo>
                  <a:pt x="13340" y="251267"/>
                </a:lnTo>
                <a:lnTo>
                  <a:pt x="21843" y="252983"/>
                </a:lnTo>
                <a:lnTo>
                  <a:pt x="3151123" y="252983"/>
                </a:lnTo>
                <a:lnTo>
                  <a:pt x="3159627" y="251267"/>
                </a:lnTo>
                <a:lnTo>
                  <a:pt x="3166570" y="246586"/>
                </a:lnTo>
                <a:lnTo>
                  <a:pt x="3171251" y="239643"/>
                </a:lnTo>
                <a:lnTo>
                  <a:pt x="3172967" y="231139"/>
                </a:lnTo>
                <a:lnTo>
                  <a:pt x="3172967" y="21843"/>
                </a:lnTo>
                <a:lnTo>
                  <a:pt x="3171251" y="13340"/>
                </a:lnTo>
                <a:lnTo>
                  <a:pt x="3166570" y="6397"/>
                </a:lnTo>
                <a:lnTo>
                  <a:pt x="3159627" y="1716"/>
                </a:lnTo>
                <a:lnTo>
                  <a:pt x="3151123" y="0"/>
                </a:lnTo>
                <a:close/>
              </a:path>
            </a:pathLst>
          </a:custGeom>
          <a:solidFill>
            <a:srgbClr val="F8C000"/>
          </a:solidFill>
        </p:spPr>
        <p:txBody>
          <a:bodyPr wrap="square" lIns="0" tIns="0" rIns="0" bIns="0" rtlCol="0"/>
          <a:lstStyle/>
          <a:p/>
        </p:txBody>
      </p:sp>
      <p:sp>
        <p:nvSpPr>
          <p:cNvPr id="83" name="object 83"/>
          <p:cNvSpPr txBox="1"/>
          <p:nvPr/>
        </p:nvSpPr>
        <p:spPr>
          <a:xfrm>
            <a:off x="6243954" y="4382389"/>
            <a:ext cx="6350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精准营销</a:t>
            </a:r>
            <a:endParaRPr sz="1200">
              <a:latin typeface="微软雅黑"/>
              <a:cs typeface="微软雅黑"/>
            </a:endParaRPr>
          </a:p>
        </p:txBody>
      </p:sp>
      <p:sp>
        <p:nvSpPr>
          <p:cNvPr id="84" name="object 84"/>
          <p:cNvSpPr/>
          <p:nvPr/>
        </p:nvSpPr>
        <p:spPr>
          <a:xfrm>
            <a:off x="8372856" y="4354067"/>
            <a:ext cx="3175000" cy="253365"/>
          </a:xfrm>
          <a:custGeom>
            <a:avLst/>
            <a:gdLst/>
            <a:ahLst/>
            <a:cxnLst/>
            <a:rect l="l" t="t" r="r" b="b"/>
            <a:pathLst>
              <a:path w="3175000" h="253364">
                <a:moveTo>
                  <a:pt x="3152648" y="0"/>
                </a:moveTo>
                <a:lnTo>
                  <a:pt x="21844" y="0"/>
                </a:lnTo>
                <a:lnTo>
                  <a:pt x="13340" y="1716"/>
                </a:lnTo>
                <a:lnTo>
                  <a:pt x="6397" y="6397"/>
                </a:lnTo>
                <a:lnTo>
                  <a:pt x="1716" y="13340"/>
                </a:lnTo>
                <a:lnTo>
                  <a:pt x="0" y="21843"/>
                </a:lnTo>
                <a:lnTo>
                  <a:pt x="0" y="231139"/>
                </a:lnTo>
                <a:lnTo>
                  <a:pt x="1716" y="239643"/>
                </a:lnTo>
                <a:lnTo>
                  <a:pt x="6397" y="246586"/>
                </a:lnTo>
                <a:lnTo>
                  <a:pt x="13340" y="251267"/>
                </a:lnTo>
                <a:lnTo>
                  <a:pt x="21844" y="252983"/>
                </a:lnTo>
                <a:lnTo>
                  <a:pt x="3152648" y="252983"/>
                </a:lnTo>
                <a:lnTo>
                  <a:pt x="3161151" y="251267"/>
                </a:lnTo>
                <a:lnTo>
                  <a:pt x="3168094" y="246586"/>
                </a:lnTo>
                <a:lnTo>
                  <a:pt x="3172775" y="239643"/>
                </a:lnTo>
                <a:lnTo>
                  <a:pt x="3174492" y="231139"/>
                </a:lnTo>
                <a:lnTo>
                  <a:pt x="3174492" y="21843"/>
                </a:lnTo>
                <a:lnTo>
                  <a:pt x="3172775" y="13340"/>
                </a:lnTo>
                <a:lnTo>
                  <a:pt x="3168094" y="6397"/>
                </a:lnTo>
                <a:lnTo>
                  <a:pt x="3161151" y="1716"/>
                </a:lnTo>
                <a:lnTo>
                  <a:pt x="3152648" y="0"/>
                </a:lnTo>
                <a:close/>
              </a:path>
            </a:pathLst>
          </a:custGeom>
          <a:solidFill>
            <a:srgbClr val="F8C000"/>
          </a:solidFill>
        </p:spPr>
        <p:txBody>
          <a:bodyPr wrap="square" lIns="0" tIns="0" rIns="0" bIns="0" rtlCol="0"/>
          <a:lstStyle/>
          <a:p/>
        </p:txBody>
      </p:sp>
      <p:sp>
        <p:nvSpPr>
          <p:cNvPr id="85" name="object 85"/>
          <p:cNvSpPr txBox="1"/>
          <p:nvPr/>
        </p:nvSpPr>
        <p:spPr>
          <a:xfrm>
            <a:off x="9643618" y="4383913"/>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风险定价</a:t>
            </a:r>
            <a:endParaRPr sz="1200">
              <a:latin typeface="微软雅黑"/>
              <a:cs typeface="微软雅黑"/>
            </a:endParaRPr>
          </a:p>
        </p:txBody>
      </p:sp>
      <p:sp>
        <p:nvSpPr>
          <p:cNvPr id="86" name="object 86"/>
          <p:cNvSpPr txBox="1"/>
          <p:nvPr/>
        </p:nvSpPr>
        <p:spPr>
          <a:xfrm>
            <a:off x="5192140" y="4686934"/>
            <a:ext cx="1262380" cy="195580"/>
          </a:xfrm>
          <a:prstGeom prst="rect">
            <a:avLst/>
          </a:prstGeom>
        </p:spPr>
        <p:txBody>
          <a:bodyPr wrap="square" lIns="0" tIns="0" rIns="0" bIns="0" rtlCol="0" vert="horz">
            <a:spAutoFit/>
          </a:bodyPr>
          <a:lstStyle/>
          <a:p>
            <a:pPr marL="12700">
              <a:lnSpc>
                <a:spcPct val="100000"/>
              </a:lnSpc>
              <a:tabLst>
                <a:tab pos="327025" algn="l"/>
                <a:tab pos="1249045" algn="l"/>
              </a:tabLst>
            </a:pPr>
            <a:r>
              <a:rPr dirty="0" sz="1200" u="sng">
                <a:solidFill>
                  <a:srgbClr val="4F5560"/>
                </a:solidFill>
                <a:latin typeface="Times New Roman"/>
                <a:cs typeface="Times New Roman"/>
              </a:rPr>
              <a:t> 	</a:t>
            </a:r>
            <a:r>
              <a:rPr dirty="0" sz="1200" u="sng">
                <a:solidFill>
                  <a:srgbClr val="4F5560"/>
                </a:solidFill>
                <a:latin typeface="微软雅黑"/>
                <a:cs typeface="微软雅黑"/>
              </a:rPr>
              <a:t>智能投顾	</a:t>
            </a:r>
            <a:endParaRPr sz="1200">
              <a:latin typeface="微软雅黑"/>
              <a:cs typeface="微软雅黑"/>
            </a:endParaRPr>
          </a:p>
        </p:txBody>
      </p:sp>
      <p:sp>
        <p:nvSpPr>
          <p:cNvPr id="87" name="object 87"/>
          <p:cNvSpPr txBox="1"/>
          <p:nvPr/>
        </p:nvSpPr>
        <p:spPr>
          <a:xfrm>
            <a:off x="6642989" y="4686934"/>
            <a:ext cx="1262380" cy="195580"/>
          </a:xfrm>
          <a:prstGeom prst="rect">
            <a:avLst/>
          </a:prstGeom>
        </p:spPr>
        <p:txBody>
          <a:bodyPr wrap="square" lIns="0" tIns="0" rIns="0" bIns="0" rtlCol="0" vert="horz">
            <a:spAutoFit/>
          </a:bodyPr>
          <a:lstStyle/>
          <a:p>
            <a:pPr marL="12700">
              <a:lnSpc>
                <a:spcPct val="100000"/>
              </a:lnSpc>
              <a:tabLst>
                <a:tab pos="325755" algn="l"/>
                <a:tab pos="1249045" algn="l"/>
              </a:tabLst>
            </a:pPr>
            <a:r>
              <a:rPr dirty="0" sz="1200" u="sng">
                <a:solidFill>
                  <a:srgbClr val="4F5560"/>
                </a:solidFill>
                <a:latin typeface="Times New Roman"/>
                <a:cs typeface="Times New Roman"/>
              </a:rPr>
              <a:t> 	</a:t>
            </a:r>
            <a:r>
              <a:rPr dirty="0" sz="1200" u="sng">
                <a:solidFill>
                  <a:srgbClr val="4F5560"/>
                </a:solidFill>
                <a:latin typeface="微软雅黑"/>
                <a:cs typeface="微软雅黑"/>
              </a:rPr>
              <a:t>智能运营	</a:t>
            </a:r>
            <a:endParaRPr sz="1200">
              <a:latin typeface="微软雅黑"/>
              <a:cs typeface="微软雅黑"/>
            </a:endParaRPr>
          </a:p>
        </p:txBody>
      </p:sp>
      <p:sp>
        <p:nvSpPr>
          <p:cNvPr id="88" name="object 88"/>
          <p:cNvSpPr txBox="1"/>
          <p:nvPr/>
        </p:nvSpPr>
        <p:spPr>
          <a:xfrm>
            <a:off x="5192140" y="4975605"/>
            <a:ext cx="1262380" cy="195580"/>
          </a:xfrm>
          <a:prstGeom prst="rect">
            <a:avLst/>
          </a:prstGeom>
        </p:spPr>
        <p:txBody>
          <a:bodyPr wrap="square" lIns="0" tIns="0" rIns="0" bIns="0" rtlCol="0" vert="horz">
            <a:spAutoFit/>
          </a:bodyPr>
          <a:lstStyle/>
          <a:p>
            <a:pPr marL="12700">
              <a:lnSpc>
                <a:spcPct val="100000"/>
              </a:lnSpc>
              <a:tabLst>
                <a:tab pos="327025" algn="l"/>
                <a:tab pos="1249045" algn="l"/>
              </a:tabLst>
            </a:pPr>
            <a:r>
              <a:rPr dirty="0" sz="1200" u="sng">
                <a:solidFill>
                  <a:srgbClr val="4F5560"/>
                </a:solidFill>
                <a:latin typeface="Times New Roman"/>
                <a:cs typeface="Times New Roman"/>
              </a:rPr>
              <a:t> 	</a:t>
            </a:r>
            <a:r>
              <a:rPr dirty="0" sz="1200" u="sng">
                <a:solidFill>
                  <a:srgbClr val="4F5560"/>
                </a:solidFill>
                <a:latin typeface="微软雅黑"/>
                <a:cs typeface="微软雅黑"/>
              </a:rPr>
              <a:t>智能销售	</a:t>
            </a:r>
            <a:endParaRPr sz="1200">
              <a:latin typeface="微软雅黑"/>
              <a:cs typeface="微软雅黑"/>
            </a:endParaRPr>
          </a:p>
        </p:txBody>
      </p:sp>
      <p:sp>
        <p:nvSpPr>
          <p:cNvPr id="89" name="object 89"/>
          <p:cNvSpPr txBox="1"/>
          <p:nvPr/>
        </p:nvSpPr>
        <p:spPr>
          <a:xfrm>
            <a:off x="6642989" y="4975605"/>
            <a:ext cx="1262380" cy="195580"/>
          </a:xfrm>
          <a:prstGeom prst="rect">
            <a:avLst/>
          </a:prstGeom>
        </p:spPr>
        <p:txBody>
          <a:bodyPr wrap="square" lIns="0" tIns="0" rIns="0" bIns="0" rtlCol="0" vert="horz">
            <a:spAutoFit/>
          </a:bodyPr>
          <a:lstStyle/>
          <a:p>
            <a:pPr marL="12700">
              <a:lnSpc>
                <a:spcPct val="100000"/>
              </a:lnSpc>
              <a:tabLst>
                <a:tab pos="325755" algn="l"/>
                <a:tab pos="1249045" algn="l"/>
              </a:tabLst>
            </a:pPr>
            <a:r>
              <a:rPr dirty="0" sz="1200" u="sng">
                <a:solidFill>
                  <a:srgbClr val="4F5560"/>
                </a:solidFill>
                <a:latin typeface="Times New Roman"/>
                <a:cs typeface="Times New Roman"/>
              </a:rPr>
              <a:t> 	</a:t>
            </a:r>
            <a:r>
              <a:rPr dirty="0" sz="1200" u="sng">
                <a:solidFill>
                  <a:srgbClr val="4F5560"/>
                </a:solidFill>
                <a:latin typeface="微软雅黑"/>
                <a:cs typeface="微软雅黑"/>
              </a:rPr>
              <a:t>智能客服	</a:t>
            </a:r>
            <a:endParaRPr sz="1200">
              <a:latin typeface="微软雅黑"/>
              <a:cs typeface="微软雅黑"/>
            </a:endParaRPr>
          </a:p>
        </p:txBody>
      </p:sp>
      <p:sp>
        <p:nvSpPr>
          <p:cNvPr id="90" name="object 90"/>
          <p:cNvSpPr txBox="1"/>
          <p:nvPr/>
        </p:nvSpPr>
        <p:spPr>
          <a:xfrm>
            <a:off x="8572245" y="4691507"/>
            <a:ext cx="1262380" cy="195580"/>
          </a:xfrm>
          <a:prstGeom prst="rect">
            <a:avLst/>
          </a:prstGeom>
        </p:spPr>
        <p:txBody>
          <a:bodyPr wrap="square" lIns="0" tIns="0" rIns="0" bIns="0" rtlCol="0" vert="horz">
            <a:spAutoFit/>
          </a:bodyPr>
          <a:lstStyle/>
          <a:p>
            <a:pPr marL="12700">
              <a:lnSpc>
                <a:spcPct val="100000"/>
              </a:lnSpc>
              <a:tabLst>
                <a:tab pos="250825" algn="l"/>
                <a:tab pos="1249045" algn="l"/>
              </a:tabLst>
            </a:pPr>
            <a:r>
              <a:rPr dirty="0" sz="1200" u="sng">
                <a:solidFill>
                  <a:srgbClr val="4F5560"/>
                </a:solidFill>
                <a:latin typeface="Times New Roman"/>
                <a:cs typeface="Times New Roman"/>
              </a:rPr>
              <a:t> 	</a:t>
            </a:r>
            <a:r>
              <a:rPr dirty="0" sz="1200" u="sng">
                <a:solidFill>
                  <a:srgbClr val="4F5560"/>
                </a:solidFill>
                <a:latin typeface="微软雅黑"/>
                <a:cs typeface="微软雅黑"/>
              </a:rPr>
              <a:t>智能安全官	</a:t>
            </a:r>
            <a:endParaRPr sz="1200">
              <a:latin typeface="微软雅黑"/>
              <a:cs typeface="微软雅黑"/>
            </a:endParaRPr>
          </a:p>
        </p:txBody>
      </p:sp>
      <p:sp>
        <p:nvSpPr>
          <p:cNvPr id="91" name="object 91"/>
          <p:cNvSpPr txBox="1"/>
          <p:nvPr/>
        </p:nvSpPr>
        <p:spPr>
          <a:xfrm>
            <a:off x="10021569" y="4691507"/>
            <a:ext cx="1262380" cy="195580"/>
          </a:xfrm>
          <a:prstGeom prst="rect">
            <a:avLst/>
          </a:prstGeom>
        </p:spPr>
        <p:txBody>
          <a:bodyPr wrap="square" lIns="0" tIns="0" rIns="0" bIns="0" rtlCol="0" vert="horz">
            <a:spAutoFit/>
          </a:bodyPr>
          <a:lstStyle/>
          <a:p>
            <a:pPr marL="12700">
              <a:lnSpc>
                <a:spcPct val="100000"/>
              </a:lnSpc>
              <a:tabLst>
                <a:tab pos="1249045" algn="l"/>
              </a:tabLst>
            </a:pPr>
            <a:r>
              <a:rPr dirty="0" sz="1200" u="sng">
                <a:solidFill>
                  <a:srgbClr val="4F5560"/>
                </a:solidFill>
                <a:latin typeface="Times New Roman"/>
                <a:cs typeface="Times New Roman"/>
              </a:rPr>
              <a:t>   </a:t>
            </a:r>
            <a:r>
              <a:rPr dirty="0" sz="1200" spc="80" u="sng">
                <a:solidFill>
                  <a:srgbClr val="4F5560"/>
                </a:solidFill>
                <a:latin typeface="Times New Roman"/>
                <a:cs typeface="Times New Roman"/>
              </a:rPr>
              <a:t> </a:t>
            </a:r>
            <a:r>
              <a:rPr dirty="0" sz="1200" u="sng">
                <a:solidFill>
                  <a:srgbClr val="4F5560"/>
                </a:solidFill>
                <a:latin typeface="微软雅黑"/>
                <a:cs typeface="微软雅黑"/>
              </a:rPr>
              <a:t>智能审批专员	</a:t>
            </a:r>
            <a:endParaRPr sz="1200">
              <a:latin typeface="微软雅黑"/>
              <a:cs typeface="微软雅黑"/>
            </a:endParaRPr>
          </a:p>
        </p:txBody>
      </p:sp>
      <p:sp>
        <p:nvSpPr>
          <p:cNvPr id="92" name="object 92"/>
          <p:cNvSpPr/>
          <p:nvPr/>
        </p:nvSpPr>
        <p:spPr>
          <a:xfrm>
            <a:off x="4869179" y="3960876"/>
            <a:ext cx="6760845" cy="285115"/>
          </a:xfrm>
          <a:custGeom>
            <a:avLst/>
            <a:gdLst/>
            <a:ahLst/>
            <a:cxnLst/>
            <a:rect l="l" t="t" r="r" b="b"/>
            <a:pathLst>
              <a:path w="6760845" h="285114">
                <a:moveTo>
                  <a:pt x="6735826" y="0"/>
                </a:moveTo>
                <a:lnTo>
                  <a:pt x="24637" y="0"/>
                </a:lnTo>
                <a:lnTo>
                  <a:pt x="15055" y="1938"/>
                </a:lnTo>
                <a:lnTo>
                  <a:pt x="7223" y="7223"/>
                </a:lnTo>
                <a:lnTo>
                  <a:pt x="1938" y="15055"/>
                </a:lnTo>
                <a:lnTo>
                  <a:pt x="0" y="24637"/>
                </a:lnTo>
                <a:lnTo>
                  <a:pt x="0" y="260350"/>
                </a:lnTo>
                <a:lnTo>
                  <a:pt x="1938" y="269932"/>
                </a:lnTo>
                <a:lnTo>
                  <a:pt x="7223" y="277764"/>
                </a:lnTo>
                <a:lnTo>
                  <a:pt x="15055" y="283049"/>
                </a:lnTo>
                <a:lnTo>
                  <a:pt x="24637" y="284988"/>
                </a:lnTo>
                <a:lnTo>
                  <a:pt x="6735826" y="284988"/>
                </a:lnTo>
                <a:lnTo>
                  <a:pt x="6745408" y="283049"/>
                </a:lnTo>
                <a:lnTo>
                  <a:pt x="6753240" y="277764"/>
                </a:lnTo>
                <a:lnTo>
                  <a:pt x="6758525" y="269932"/>
                </a:lnTo>
                <a:lnTo>
                  <a:pt x="6760464" y="260350"/>
                </a:lnTo>
                <a:lnTo>
                  <a:pt x="6760464" y="24637"/>
                </a:lnTo>
                <a:lnTo>
                  <a:pt x="6758525" y="15055"/>
                </a:lnTo>
                <a:lnTo>
                  <a:pt x="6753240" y="7223"/>
                </a:lnTo>
                <a:lnTo>
                  <a:pt x="6745408" y="1938"/>
                </a:lnTo>
                <a:lnTo>
                  <a:pt x="6735826" y="0"/>
                </a:lnTo>
                <a:close/>
              </a:path>
            </a:pathLst>
          </a:custGeom>
          <a:solidFill>
            <a:srgbClr val="F78B21"/>
          </a:solidFill>
        </p:spPr>
        <p:txBody>
          <a:bodyPr wrap="square" lIns="0" tIns="0" rIns="0" bIns="0" rtlCol="0"/>
          <a:lstStyle/>
          <a:p/>
        </p:txBody>
      </p:sp>
      <p:sp>
        <p:nvSpPr>
          <p:cNvPr id="93" name="object 93"/>
          <p:cNvSpPr txBox="1"/>
          <p:nvPr/>
        </p:nvSpPr>
        <p:spPr>
          <a:xfrm>
            <a:off x="8572372" y="4979796"/>
            <a:ext cx="1262380" cy="195580"/>
          </a:xfrm>
          <a:prstGeom prst="rect">
            <a:avLst/>
          </a:prstGeom>
        </p:spPr>
        <p:txBody>
          <a:bodyPr wrap="square" lIns="0" tIns="0" rIns="0" bIns="0" rtlCol="0" vert="horz">
            <a:spAutoFit/>
          </a:bodyPr>
          <a:lstStyle/>
          <a:p>
            <a:pPr marL="12700">
              <a:lnSpc>
                <a:spcPct val="100000"/>
              </a:lnSpc>
              <a:tabLst>
                <a:tab pos="250825" algn="l"/>
                <a:tab pos="1249045" algn="l"/>
              </a:tabLst>
            </a:pPr>
            <a:r>
              <a:rPr dirty="0" sz="1200" u="sng">
                <a:solidFill>
                  <a:srgbClr val="4F5560"/>
                </a:solidFill>
                <a:latin typeface="Times New Roman"/>
                <a:cs typeface="Times New Roman"/>
              </a:rPr>
              <a:t> </a:t>
            </a:r>
            <a:r>
              <a:rPr dirty="0" sz="1200" u="sng">
                <a:solidFill>
                  <a:srgbClr val="4F5560"/>
                </a:solidFill>
                <a:latin typeface="Times New Roman"/>
                <a:cs typeface="Times New Roman"/>
              </a:rPr>
              <a:t>	</a:t>
            </a:r>
            <a:r>
              <a:rPr dirty="0" sz="1200" spc="-5" u="sng">
                <a:solidFill>
                  <a:srgbClr val="4F5560"/>
                </a:solidFill>
                <a:latin typeface="微软雅黑"/>
                <a:cs typeface="微软雅黑"/>
              </a:rPr>
              <a:t>智能风控官	</a:t>
            </a:r>
            <a:endParaRPr sz="1200">
              <a:latin typeface="微软雅黑"/>
              <a:cs typeface="微软雅黑"/>
            </a:endParaRPr>
          </a:p>
        </p:txBody>
      </p:sp>
      <p:sp>
        <p:nvSpPr>
          <p:cNvPr id="94" name="object 94"/>
          <p:cNvSpPr txBox="1"/>
          <p:nvPr/>
        </p:nvSpPr>
        <p:spPr>
          <a:xfrm>
            <a:off x="7932166" y="4006850"/>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人工智能</a:t>
            </a:r>
            <a:endParaRPr sz="1200">
              <a:latin typeface="微软雅黑"/>
              <a:cs typeface="微软雅黑"/>
            </a:endParaRPr>
          </a:p>
        </p:txBody>
      </p:sp>
      <p:sp>
        <p:nvSpPr>
          <p:cNvPr id="95" name="object 95"/>
          <p:cNvSpPr/>
          <p:nvPr/>
        </p:nvSpPr>
        <p:spPr>
          <a:xfrm>
            <a:off x="4856988" y="5530596"/>
            <a:ext cx="6772909" cy="283845"/>
          </a:xfrm>
          <a:custGeom>
            <a:avLst/>
            <a:gdLst/>
            <a:ahLst/>
            <a:cxnLst/>
            <a:rect l="l" t="t" r="r" b="b"/>
            <a:pathLst>
              <a:path w="6772909" h="283845">
                <a:moveTo>
                  <a:pt x="6748144" y="0"/>
                </a:moveTo>
                <a:lnTo>
                  <a:pt x="24511" y="0"/>
                </a:lnTo>
                <a:lnTo>
                  <a:pt x="14948" y="1918"/>
                </a:lnTo>
                <a:lnTo>
                  <a:pt x="7159" y="7159"/>
                </a:lnTo>
                <a:lnTo>
                  <a:pt x="1918" y="14948"/>
                </a:lnTo>
                <a:lnTo>
                  <a:pt x="0" y="24510"/>
                </a:lnTo>
                <a:lnTo>
                  <a:pt x="0" y="259016"/>
                </a:lnTo>
                <a:lnTo>
                  <a:pt x="1918" y="268531"/>
                </a:lnTo>
                <a:lnTo>
                  <a:pt x="7159" y="276302"/>
                </a:lnTo>
                <a:lnTo>
                  <a:pt x="14948" y="281542"/>
                </a:lnTo>
                <a:lnTo>
                  <a:pt x="24511" y="283463"/>
                </a:lnTo>
                <a:lnTo>
                  <a:pt x="6748144" y="283463"/>
                </a:lnTo>
                <a:lnTo>
                  <a:pt x="6757707" y="281542"/>
                </a:lnTo>
                <a:lnTo>
                  <a:pt x="6765496" y="276302"/>
                </a:lnTo>
                <a:lnTo>
                  <a:pt x="6770737" y="268531"/>
                </a:lnTo>
                <a:lnTo>
                  <a:pt x="6772656" y="259016"/>
                </a:lnTo>
                <a:lnTo>
                  <a:pt x="6772656" y="24510"/>
                </a:lnTo>
                <a:lnTo>
                  <a:pt x="6770737" y="14948"/>
                </a:lnTo>
                <a:lnTo>
                  <a:pt x="6765496" y="7159"/>
                </a:lnTo>
                <a:lnTo>
                  <a:pt x="6757707" y="1918"/>
                </a:lnTo>
                <a:lnTo>
                  <a:pt x="6748144" y="0"/>
                </a:lnTo>
                <a:close/>
              </a:path>
            </a:pathLst>
          </a:custGeom>
          <a:solidFill>
            <a:srgbClr val="1F9ED2"/>
          </a:solidFill>
        </p:spPr>
        <p:txBody>
          <a:bodyPr wrap="square" lIns="0" tIns="0" rIns="0" bIns="0" rtlCol="0"/>
          <a:lstStyle/>
          <a:p/>
        </p:txBody>
      </p:sp>
      <p:sp>
        <p:nvSpPr>
          <p:cNvPr id="96" name="object 96"/>
          <p:cNvSpPr txBox="1"/>
          <p:nvPr/>
        </p:nvSpPr>
        <p:spPr>
          <a:xfrm>
            <a:off x="8015605" y="5576316"/>
            <a:ext cx="457200" cy="182880"/>
          </a:xfrm>
          <a:prstGeom prst="rect">
            <a:avLst/>
          </a:prstGeom>
        </p:spPr>
        <p:txBody>
          <a:bodyPr wrap="square" lIns="0" tIns="0" rIns="0" bIns="0" rtlCol="0" vert="horz">
            <a:spAutoFit/>
          </a:bodyPr>
          <a:lstStyle/>
          <a:p>
            <a:pPr>
              <a:lnSpc>
                <a:spcPts val="1440"/>
              </a:lnSpc>
            </a:pPr>
            <a:r>
              <a:rPr dirty="0" sz="1200">
                <a:solidFill>
                  <a:srgbClr val="F9F9F9"/>
                </a:solidFill>
                <a:latin typeface="微软雅黑"/>
                <a:cs typeface="微软雅黑"/>
              </a:rPr>
              <a:t>大数据</a:t>
            </a:r>
            <a:endParaRPr sz="1200">
              <a:latin typeface="微软雅黑"/>
              <a:cs typeface="微软雅黑"/>
            </a:endParaRPr>
          </a:p>
        </p:txBody>
      </p:sp>
      <p:sp>
        <p:nvSpPr>
          <p:cNvPr id="97" name="object 97"/>
          <p:cNvSpPr/>
          <p:nvPr/>
        </p:nvSpPr>
        <p:spPr>
          <a:xfrm>
            <a:off x="1421891" y="1513332"/>
            <a:ext cx="1937004" cy="431291"/>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ct val="100000"/>
              </a:lnSpc>
            </a:pPr>
            <a:r>
              <a:rPr dirty="0">
                <a:solidFill>
                  <a:srgbClr val="1D9ED2"/>
                </a:solidFill>
              </a:rPr>
              <a:t>爱财集团：为金融机构提供“流量”与“风控”综合解决方案</a:t>
            </a:r>
          </a:p>
        </p:txBody>
      </p:sp>
      <p:sp>
        <p:nvSpPr>
          <p:cNvPr id="5" name="object 5"/>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43</a:t>
            </a:r>
            <a:endParaRPr sz="1200">
              <a:latin typeface="Arial"/>
              <a:cs typeface="Arial"/>
            </a:endParaRPr>
          </a:p>
        </p:txBody>
      </p:sp>
      <p:sp>
        <p:nvSpPr>
          <p:cNvPr id="6" name="object 6"/>
          <p:cNvSpPr/>
          <p:nvPr/>
        </p:nvSpPr>
        <p:spPr>
          <a:xfrm>
            <a:off x="8250935" y="5451347"/>
            <a:ext cx="3150235" cy="1153795"/>
          </a:xfrm>
          <a:custGeom>
            <a:avLst/>
            <a:gdLst/>
            <a:ahLst/>
            <a:cxnLst/>
            <a:rect l="l" t="t" r="r" b="b"/>
            <a:pathLst>
              <a:path w="3150234" h="1153795">
                <a:moveTo>
                  <a:pt x="2957830" y="0"/>
                </a:moveTo>
                <a:lnTo>
                  <a:pt x="192278" y="0"/>
                </a:lnTo>
                <a:lnTo>
                  <a:pt x="148196" y="5079"/>
                </a:lnTo>
                <a:lnTo>
                  <a:pt x="107727" y="19546"/>
                </a:lnTo>
                <a:lnTo>
                  <a:pt x="72026" y="42247"/>
                </a:lnTo>
                <a:lnTo>
                  <a:pt x="42247" y="72026"/>
                </a:lnTo>
                <a:lnTo>
                  <a:pt x="19546" y="107727"/>
                </a:lnTo>
                <a:lnTo>
                  <a:pt x="5079" y="148196"/>
                </a:lnTo>
                <a:lnTo>
                  <a:pt x="0" y="192277"/>
                </a:lnTo>
                <a:lnTo>
                  <a:pt x="0" y="961389"/>
                </a:lnTo>
                <a:lnTo>
                  <a:pt x="5079" y="1005475"/>
                </a:lnTo>
                <a:lnTo>
                  <a:pt x="19546" y="1045945"/>
                </a:lnTo>
                <a:lnTo>
                  <a:pt x="42247" y="1081646"/>
                </a:lnTo>
                <a:lnTo>
                  <a:pt x="72026" y="1111424"/>
                </a:lnTo>
                <a:lnTo>
                  <a:pt x="107727" y="1134123"/>
                </a:lnTo>
                <a:lnTo>
                  <a:pt x="148196" y="1148589"/>
                </a:lnTo>
                <a:lnTo>
                  <a:pt x="192278" y="1153667"/>
                </a:lnTo>
                <a:lnTo>
                  <a:pt x="2957830" y="1153667"/>
                </a:lnTo>
                <a:lnTo>
                  <a:pt x="3001911" y="1148589"/>
                </a:lnTo>
                <a:lnTo>
                  <a:pt x="3042380" y="1134123"/>
                </a:lnTo>
                <a:lnTo>
                  <a:pt x="3078081" y="1111424"/>
                </a:lnTo>
                <a:lnTo>
                  <a:pt x="3107860" y="1081646"/>
                </a:lnTo>
                <a:lnTo>
                  <a:pt x="3130561" y="1045945"/>
                </a:lnTo>
                <a:lnTo>
                  <a:pt x="3145028" y="1005475"/>
                </a:lnTo>
                <a:lnTo>
                  <a:pt x="3150108" y="961389"/>
                </a:lnTo>
                <a:lnTo>
                  <a:pt x="3150108" y="192277"/>
                </a:lnTo>
                <a:lnTo>
                  <a:pt x="3145028" y="148196"/>
                </a:lnTo>
                <a:lnTo>
                  <a:pt x="3130561" y="107727"/>
                </a:lnTo>
                <a:lnTo>
                  <a:pt x="3107860" y="72026"/>
                </a:lnTo>
                <a:lnTo>
                  <a:pt x="3078081" y="42247"/>
                </a:lnTo>
                <a:lnTo>
                  <a:pt x="3042380" y="19546"/>
                </a:lnTo>
                <a:lnTo>
                  <a:pt x="3001911" y="5079"/>
                </a:lnTo>
                <a:lnTo>
                  <a:pt x="2957830" y="0"/>
                </a:lnTo>
                <a:close/>
              </a:path>
            </a:pathLst>
          </a:custGeom>
          <a:solidFill>
            <a:srgbClr val="F9F9F9"/>
          </a:solidFill>
        </p:spPr>
        <p:txBody>
          <a:bodyPr wrap="square" lIns="0" tIns="0" rIns="0" bIns="0" rtlCol="0"/>
          <a:lstStyle/>
          <a:p/>
        </p:txBody>
      </p:sp>
      <p:sp>
        <p:nvSpPr>
          <p:cNvPr id="7" name="object 7"/>
          <p:cNvSpPr/>
          <p:nvPr/>
        </p:nvSpPr>
        <p:spPr>
          <a:xfrm>
            <a:off x="8250935" y="5451347"/>
            <a:ext cx="3150235" cy="1153795"/>
          </a:xfrm>
          <a:custGeom>
            <a:avLst/>
            <a:gdLst/>
            <a:ahLst/>
            <a:cxnLst/>
            <a:rect l="l" t="t" r="r" b="b"/>
            <a:pathLst>
              <a:path w="3150234" h="1153795">
                <a:moveTo>
                  <a:pt x="0" y="192277"/>
                </a:moveTo>
                <a:lnTo>
                  <a:pt x="5079" y="148196"/>
                </a:lnTo>
                <a:lnTo>
                  <a:pt x="19546" y="107727"/>
                </a:lnTo>
                <a:lnTo>
                  <a:pt x="42247" y="72026"/>
                </a:lnTo>
                <a:lnTo>
                  <a:pt x="72026" y="42247"/>
                </a:lnTo>
                <a:lnTo>
                  <a:pt x="107727" y="19546"/>
                </a:lnTo>
                <a:lnTo>
                  <a:pt x="148196" y="5079"/>
                </a:lnTo>
                <a:lnTo>
                  <a:pt x="192278" y="0"/>
                </a:lnTo>
                <a:lnTo>
                  <a:pt x="2957830" y="0"/>
                </a:lnTo>
                <a:lnTo>
                  <a:pt x="3001911" y="5079"/>
                </a:lnTo>
                <a:lnTo>
                  <a:pt x="3042380" y="19546"/>
                </a:lnTo>
                <a:lnTo>
                  <a:pt x="3078081" y="42247"/>
                </a:lnTo>
                <a:lnTo>
                  <a:pt x="3107860" y="72026"/>
                </a:lnTo>
                <a:lnTo>
                  <a:pt x="3130561" y="107727"/>
                </a:lnTo>
                <a:lnTo>
                  <a:pt x="3145028" y="148196"/>
                </a:lnTo>
                <a:lnTo>
                  <a:pt x="3150108" y="192277"/>
                </a:lnTo>
                <a:lnTo>
                  <a:pt x="3150108" y="961389"/>
                </a:lnTo>
                <a:lnTo>
                  <a:pt x="3145028" y="1005475"/>
                </a:lnTo>
                <a:lnTo>
                  <a:pt x="3130561" y="1045945"/>
                </a:lnTo>
                <a:lnTo>
                  <a:pt x="3107860" y="1081646"/>
                </a:lnTo>
                <a:lnTo>
                  <a:pt x="3078081" y="1111424"/>
                </a:lnTo>
                <a:lnTo>
                  <a:pt x="3042380" y="1134123"/>
                </a:lnTo>
                <a:lnTo>
                  <a:pt x="3001911" y="1148589"/>
                </a:lnTo>
                <a:lnTo>
                  <a:pt x="2957830" y="1153667"/>
                </a:lnTo>
                <a:lnTo>
                  <a:pt x="192278" y="1153667"/>
                </a:lnTo>
                <a:lnTo>
                  <a:pt x="148196" y="1148589"/>
                </a:lnTo>
                <a:lnTo>
                  <a:pt x="107727" y="1134123"/>
                </a:lnTo>
                <a:lnTo>
                  <a:pt x="72026" y="1111424"/>
                </a:lnTo>
                <a:lnTo>
                  <a:pt x="42247" y="1081646"/>
                </a:lnTo>
                <a:lnTo>
                  <a:pt x="19546" y="1045945"/>
                </a:lnTo>
                <a:lnTo>
                  <a:pt x="5079" y="1005475"/>
                </a:lnTo>
                <a:lnTo>
                  <a:pt x="0" y="961389"/>
                </a:lnTo>
                <a:lnTo>
                  <a:pt x="0" y="192277"/>
                </a:lnTo>
                <a:close/>
              </a:path>
            </a:pathLst>
          </a:custGeom>
          <a:ln w="12191">
            <a:solidFill>
              <a:srgbClr val="1A9FD2"/>
            </a:solidFill>
          </a:ln>
        </p:spPr>
        <p:txBody>
          <a:bodyPr wrap="square" lIns="0" tIns="0" rIns="0" bIns="0" rtlCol="0"/>
          <a:lstStyle/>
          <a:p/>
        </p:txBody>
      </p:sp>
      <p:sp>
        <p:nvSpPr>
          <p:cNvPr id="8" name="object 8"/>
          <p:cNvSpPr/>
          <p:nvPr/>
        </p:nvSpPr>
        <p:spPr>
          <a:xfrm>
            <a:off x="9086088" y="5332476"/>
            <a:ext cx="1472565" cy="239395"/>
          </a:xfrm>
          <a:custGeom>
            <a:avLst/>
            <a:gdLst/>
            <a:ahLst/>
            <a:cxnLst/>
            <a:rect l="l" t="t" r="r" b="b"/>
            <a:pathLst>
              <a:path w="1472565" h="239395">
                <a:moveTo>
                  <a:pt x="1432305" y="0"/>
                </a:moveTo>
                <a:lnTo>
                  <a:pt x="39877" y="0"/>
                </a:lnTo>
                <a:lnTo>
                  <a:pt x="24378" y="3141"/>
                </a:lnTo>
                <a:lnTo>
                  <a:pt x="11699" y="11699"/>
                </a:lnTo>
                <a:lnTo>
                  <a:pt x="3141" y="24378"/>
                </a:lnTo>
                <a:lnTo>
                  <a:pt x="0" y="39878"/>
                </a:lnTo>
                <a:lnTo>
                  <a:pt x="0" y="199390"/>
                </a:lnTo>
                <a:lnTo>
                  <a:pt x="3141" y="214889"/>
                </a:lnTo>
                <a:lnTo>
                  <a:pt x="11699" y="227568"/>
                </a:lnTo>
                <a:lnTo>
                  <a:pt x="24378" y="236126"/>
                </a:lnTo>
                <a:lnTo>
                  <a:pt x="39877" y="239268"/>
                </a:lnTo>
                <a:lnTo>
                  <a:pt x="1432305" y="239268"/>
                </a:lnTo>
                <a:lnTo>
                  <a:pt x="1447805" y="236126"/>
                </a:lnTo>
                <a:lnTo>
                  <a:pt x="1460484" y="227568"/>
                </a:lnTo>
                <a:lnTo>
                  <a:pt x="1469042" y="214889"/>
                </a:lnTo>
                <a:lnTo>
                  <a:pt x="1472183" y="199390"/>
                </a:lnTo>
                <a:lnTo>
                  <a:pt x="1472183" y="39878"/>
                </a:lnTo>
                <a:lnTo>
                  <a:pt x="1469042" y="24378"/>
                </a:lnTo>
                <a:lnTo>
                  <a:pt x="1460484" y="11699"/>
                </a:lnTo>
                <a:lnTo>
                  <a:pt x="1447805" y="3141"/>
                </a:lnTo>
                <a:lnTo>
                  <a:pt x="1432305" y="0"/>
                </a:lnTo>
                <a:close/>
              </a:path>
            </a:pathLst>
          </a:custGeom>
          <a:solidFill>
            <a:srgbClr val="1A9FD2"/>
          </a:solidFill>
        </p:spPr>
        <p:txBody>
          <a:bodyPr wrap="square" lIns="0" tIns="0" rIns="0" bIns="0" rtlCol="0"/>
          <a:lstStyle/>
          <a:p/>
        </p:txBody>
      </p:sp>
      <p:sp>
        <p:nvSpPr>
          <p:cNvPr id="9" name="object 9"/>
          <p:cNvSpPr txBox="1"/>
          <p:nvPr/>
        </p:nvSpPr>
        <p:spPr>
          <a:xfrm>
            <a:off x="9632442" y="5341873"/>
            <a:ext cx="38227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贷后</a:t>
            </a:r>
            <a:endParaRPr sz="1400">
              <a:latin typeface="微软雅黑"/>
              <a:cs typeface="微软雅黑"/>
            </a:endParaRPr>
          </a:p>
        </p:txBody>
      </p:sp>
      <p:sp>
        <p:nvSpPr>
          <p:cNvPr id="10" name="object 10"/>
          <p:cNvSpPr/>
          <p:nvPr/>
        </p:nvSpPr>
        <p:spPr>
          <a:xfrm>
            <a:off x="8324088" y="5669279"/>
            <a:ext cx="1399540" cy="399415"/>
          </a:xfrm>
          <a:custGeom>
            <a:avLst/>
            <a:gdLst/>
            <a:ahLst/>
            <a:cxnLst/>
            <a:rect l="l" t="t" r="r" b="b"/>
            <a:pathLst>
              <a:path w="1399540" h="399414">
                <a:moveTo>
                  <a:pt x="1332483" y="0"/>
                </a:moveTo>
                <a:lnTo>
                  <a:pt x="66547" y="0"/>
                </a:lnTo>
                <a:lnTo>
                  <a:pt x="40665" y="5229"/>
                </a:lnTo>
                <a:lnTo>
                  <a:pt x="19510" y="19491"/>
                </a:lnTo>
                <a:lnTo>
                  <a:pt x="5236" y="40644"/>
                </a:lnTo>
                <a:lnTo>
                  <a:pt x="0" y="66548"/>
                </a:lnTo>
                <a:lnTo>
                  <a:pt x="0" y="332740"/>
                </a:lnTo>
                <a:lnTo>
                  <a:pt x="5236" y="358643"/>
                </a:lnTo>
                <a:lnTo>
                  <a:pt x="19510" y="379796"/>
                </a:lnTo>
                <a:lnTo>
                  <a:pt x="40665" y="394058"/>
                </a:lnTo>
                <a:lnTo>
                  <a:pt x="66547" y="399288"/>
                </a:lnTo>
                <a:lnTo>
                  <a:pt x="1332483" y="399288"/>
                </a:lnTo>
                <a:lnTo>
                  <a:pt x="1358366" y="394058"/>
                </a:lnTo>
                <a:lnTo>
                  <a:pt x="1379521" y="379796"/>
                </a:lnTo>
                <a:lnTo>
                  <a:pt x="1393795" y="358643"/>
                </a:lnTo>
                <a:lnTo>
                  <a:pt x="1399031" y="332740"/>
                </a:lnTo>
                <a:lnTo>
                  <a:pt x="1399031" y="66548"/>
                </a:lnTo>
                <a:lnTo>
                  <a:pt x="1393795" y="40644"/>
                </a:lnTo>
                <a:lnTo>
                  <a:pt x="1379521" y="19491"/>
                </a:lnTo>
                <a:lnTo>
                  <a:pt x="1358366" y="5229"/>
                </a:lnTo>
                <a:lnTo>
                  <a:pt x="1332483" y="0"/>
                </a:lnTo>
                <a:close/>
              </a:path>
            </a:pathLst>
          </a:custGeom>
          <a:solidFill>
            <a:srgbClr val="61C3E2"/>
          </a:solidFill>
        </p:spPr>
        <p:txBody>
          <a:bodyPr wrap="square" lIns="0" tIns="0" rIns="0" bIns="0" rtlCol="0"/>
          <a:lstStyle/>
          <a:p/>
        </p:txBody>
      </p:sp>
      <p:sp>
        <p:nvSpPr>
          <p:cNvPr id="11" name="object 11"/>
          <p:cNvSpPr txBox="1"/>
          <p:nvPr/>
        </p:nvSpPr>
        <p:spPr>
          <a:xfrm>
            <a:off x="8632063" y="5789472"/>
            <a:ext cx="7848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科学催收体系</a:t>
            </a:r>
            <a:endParaRPr sz="1000">
              <a:latin typeface="微软雅黑"/>
              <a:cs typeface="微软雅黑"/>
            </a:endParaRPr>
          </a:p>
        </p:txBody>
      </p:sp>
      <p:sp>
        <p:nvSpPr>
          <p:cNvPr id="12" name="object 12"/>
          <p:cNvSpPr/>
          <p:nvPr/>
        </p:nvSpPr>
        <p:spPr>
          <a:xfrm>
            <a:off x="9947147" y="5669279"/>
            <a:ext cx="1353820" cy="399415"/>
          </a:xfrm>
          <a:custGeom>
            <a:avLst/>
            <a:gdLst/>
            <a:ahLst/>
            <a:cxnLst/>
            <a:rect l="l" t="t" r="r" b="b"/>
            <a:pathLst>
              <a:path w="1353820" h="399414">
                <a:moveTo>
                  <a:pt x="1286763" y="0"/>
                </a:moveTo>
                <a:lnTo>
                  <a:pt x="66548" y="0"/>
                </a:lnTo>
                <a:lnTo>
                  <a:pt x="40665" y="5229"/>
                </a:lnTo>
                <a:lnTo>
                  <a:pt x="19510" y="19491"/>
                </a:lnTo>
                <a:lnTo>
                  <a:pt x="5236" y="40644"/>
                </a:lnTo>
                <a:lnTo>
                  <a:pt x="0" y="66548"/>
                </a:lnTo>
                <a:lnTo>
                  <a:pt x="0" y="332740"/>
                </a:lnTo>
                <a:lnTo>
                  <a:pt x="5236" y="358643"/>
                </a:lnTo>
                <a:lnTo>
                  <a:pt x="19510" y="379796"/>
                </a:lnTo>
                <a:lnTo>
                  <a:pt x="40665" y="394058"/>
                </a:lnTo>
                <a:lnTo>
                  <a:pt x="66548" y="399288"/>
                </a:lnTo>
                <a:lnTo>
                  <a:pt x="1286763" y="399288"/>
                </a:lnTo>
                <a:lnTo>
                  <a:pt x="1312646" y="394058"/>
                </a:lnTo>
                <a:lnTo>
                  <a:pt x="1333801" y="379796"/>
                </a:lnTo>
                <a:lnTo>
                  <a:pt x="1348075" y="358643"/>
                </a:lnTo>
                <a:lnTo>
                  <a:pt x="1353311" y="332740"/>
                </a:lnTo>
                <a:lnTo>
                  <a:pt x="1353311" y="66548"/>
                </a:lnTo>
                <a:lnTo>
                  <a:pt x="1348075" y="40644"/>
                </a:lnTo>
                <a:lnTo>
                  <a:pt x="1333801" y="19491"/>
                </a:lnTo>
                <a:lnTo>
                  <a:pt x="1312646" y="5229"/>
                </a:lnTo>
                <a:lnTo>
                  <a:pt x="1286763" y="0"/>
                </a:lnTo>
                <a:close/>
              </a:path>
            </a:pathLst>
          </a:custGeom>
          <a:solidFill>
            <a:srgbClr val="61C3E2"/>
          </a:solidFill>
        </p:spPr>
        <p:txBody>
          <a:bodyPr wrap="square" lIns="0" tIns="0" rIns="0" bIns="0" rtlCol="0"/>
          <a:lstStyle/>
          <a:p/>
        </p:txBody>
      </p:sp>
      <p:sp>
        <p:nvSpPr>
          <p:cNvPr id="13" name="object 13"/>
          <p:cNvSpPr txBox="1"/>
          <p:nvPr/>
        </p:nvSpPr>
        <p:spPr>
          <a:xfrm>
            <a:off x="10106025" y="5713272"/>
            <a:ext cx="1037590" cy="317500"/>
          </a:xfrm>
          <a:prstGeom prst="rect">
            <a:avLst/>
          </a:prstGeom>
        </p:spPr>
        <p:txBody>
          <a:bodyPr wrap="square" lIns="0" tIns="0" rIns="0" bIns="0" rtlCol="0" vert="horz">
            <a:spAutoFit/>
          </a:bodyPr>
          <a:lstStyle/>
          <a:p>
            <a:pPr marL="139065" marR="5080" indent="-127000">
              <a:lnSpc>
                <a:spcPct val="100000"/>
              </a:lnSpc>
            </a:pPr>
            <a:r>
              <a:rPr dirty="0" sz="1000" spc="-5">
                <a:solidFill>
                  <a:srgbClr val="F9F9F9"/>
                </a:solidFill>
                <a:latin typeface="微软雅黑"/>
                <a:cs typeface="微软雅黑"/>
              </a:rPr>
              <a:t>自动语音、电催结  </a:t>
            </a:r>
            <a:r>
              <a:rPr dirty="0" sz="1000" spc="-5">
                <a:solidFill>
                  <a:srgbClr val="F9F9F9"/>
                </a:solidFill>
                <a:latin typeface="微软雅黑"/>
                <a:cs typeface="微软雅黑"/>
              </a:rPr>
              <a:t>合的催收策略</a:t>
            </a:r>
            <a:endParaRPr sz="1000">
              <a:latin typeface="微软雅黑"/>
              <a:cs typeface="微软雅黑"/>
            </a:endParaRPr>
          </a:p>
        </p:txBody>
      </p:sp>
      <p:sp>
        <p:nvSpPr>
          <p:cNvPr id="14" name="object 14"/>
          <p:cNvSpPr/>
          <p:nvPr/>
        </p:nvSpPr>
        <p:spPr>
          <a:xfrm>
            <a:off x="8324088" y="6117335"/>
            <a:ext cx="1399540" cy="398145"/>
          </a:xfrm>
          <a:custGeom>
            <a:avLst/>
            <a:gdLst/>
            <a:ahLst/>
            <a:cxnLst/>
            <a:rect l="l" t="t" r="r" b="b"/>
            <a:pathLst>
              <a:path w="1399540" h="398145">
                <a:moveTo>
                  <a:pt x="1332737" y="0"/>
                </a:moveTo>
                <a:lnTo>
                  <a:pt x="66293" y="0"/>
                </a:lnTo>
                <a:lnTo>
                  <a:pt x="40505" y="5209"/>
                </a:lnTo>
                <a:lnTo>
                  <a:pt x="19430" y="19416"/>
                </a:lnTo>
                <a:lnTo>
                  <a:pt x="5214" y="40488"/>
                </a:lnTo>
                <a:lnTo>
                  <a:pt x="0" y="66293"/>
                </a:lnTo>
                <a:lnTo>
                  <a:pt x="0" y="331469"/>
                </a:lnTo>
                <a:lnTo>
                  <a:pt x="5214" y="357275"/>
                </a:lnTo>
                <a:lnTo>
                  <a:pt x="19430" y="378347"/>
                </a:lnTo>
                <a:lnTo>
                  <a:pt x="40505" y="392554"/>
                </a:lnTo>
                <a:lnTo>
                  <a:pt x="66293" y="397763"/>
                </a:lnTo>
                <a:lnTo>
                  <a:pt x="1332737" y="397763"/>
                </a:lnTo>
                <a:lnTo>
                  <a:pt x="1358526" y="392554"/>
                </a:lnTo>
                <a:lnTo>
                  <a:pt x="1379601" y="378347"/>
                </a:lnTo>
                <a:lnTo>
                  <a:pt x="1393817" y="357275"/>
                </a:lnTo>
                <a:lnTo>
                  <a:pt x="1399031" y="331469"/>
                </a:lnTo>
                <a:lnTo>
                  <a:pt x="1399031" y="66293"/>
                </a:lnTo>
                <a:lnTo>
                  <a:pt x="1393817" y="40488"/>
                </a:lnTo>
                <a:lnTo>
                  <a:pt x="1379600" y="19416"/>
                </a:lnTo>
                <a:lnTo>
                  <a:pt x="1358526" y="5209"/>
                </a:lnTo>
                <a:lnTo>
                  <a:pt x="1332737" y="0"/>
                </a:lnTo>
                <a:close/>
              </a:path>
            </a:pathLst>
          </a:custGeom>
          <a:solidFill>
            <a:srgbClr val="61C3E2"/>
          </a:solidFill>
        </p:spPr>
        <p:txBody>
          <a:bodyPr wrap="square" lIns="0" tIns="0" rIns="0" bIns="0" rtlCol="0"/>
          <a:lstStyle/>
          <a:p/>
        </p:txBody>
      </p:sp>
      <p:sp>
        <p:nvSpPr>
          <p:cNvPr id="15" name="object 15"/>
          <p:cNvSpPr txBox="1"/>
          <p:nvPr/>
        </p:nvSpPr>
        <p:spPr>
          <a:xfrm>
            <a:off x="8442197" y="6160109"/>
            <a:ext cx="1163955" cy="317500"/>
          </a:xfrm>
          <a:prstGeom prst="rect">
            <a:avLst/>
          </a:prstGeom>
        </p:spPr>
        <p:txBody>
          <a:bodyPr wrap="square" lIns="0" tIns="0" rIns="0" bIns="0" rtlCol="0" vert="horz">
            <a:spAutoFit/>
          </a:bodyPr>
          <a:lstStyle/>
          <a:p>
            <a:pPr marL="203200" marR="5080" indent="-190500">
              <a:lnSpc>
                <a:spcPct val="100000"/>
              </a:lnSpc>
            </a:pPr>
            <a:r>
              <a:rPr dirty="0" sz="1000" spc="-5">
                <a:solidFill>
                  <a:srgbClr val="F9F9F9"/>
                </a:solidFill>
                <a:latin typeface="微软雅黑"/>
                <a:cs typeface="微软雅黑"/>
              </a:rPr>
              <a:t>根据用户特征，还款  </a:t>
            </a:r>
            <a:r>
              <a:rPr dirty="0" sz="1000" spc="-5">
                <a:solidFill>
                  <a:srgbClr val="F9F9F9"/>
                </a:solidFill>
                <a:latin typeface="微软雅黑"/>
                <a:cs typeface="微软雅黑"/>
              </a:rPr>
              <a:t>习惯提前催收</a:t>
            </a:r>
            <a:endParaRPr sz="1000">
              <a:latin typeface="微软雅黑"/>
              <a:cs typeface="微软雅黑"/>
            </a:endParaRPr>
          </a:p>
        </p:txBody>
      </p:sp>
      <p:sp>
        <p:nvSpPr>
          <p:cNvPr id="16" name="object 16"/>
          <p:cNvSpPr/>
          <p:nvPr/>
        </p:nvSpPr>
        <p:spPr>
          <a:xfrm>
            <a:off x="9947147" y="6117335"/>
            <a:ext cx="1353820" cy="398145"/>
          </a:xfrm>
          <a:custGeom>
            <a:avLst/>
            <a:gdLst/>
            <a:ahLst/>
            <a:cxnLst/>
            <a:rect l="l" t="t" r="r" b="b"/>
            <a:pathLst>
              <a:path w="1353820" h="398145">
                <a:moveTo>
                  <a:pt x="1287018" y="0"/>
                </a:moveTo>
                <a:lnTo>
                  <a:pt x="66294" y="0"/>
                </a:lnTo>
                <a:lnTo>
                  <a:pt x="40505" y="5209"/>
                </a:lnTo>
                <a:lnTo>
                  <a:pt x="19430" y="19416"/>
                </a:lnTo>
                <a:lnTo>
                  <a:pt x="5214" y="40488"/>
                </a:lnTo>
                <a:lnTo>
                  <a:pt x="0" y="66293"/>
                </a:lnTo>
                <a:lnTo>
                  <a:pt x="0" y="331469"/>
                </a:lnTo>
                <a:lnTo>
                  <a:pt x="5214" y="357275"/>
                </a:lnTo>
                <a:lnTo>
                  <a:pt x="19431" y="378347"/>
                </a:lnTo>
                <a:lnTo>
                  <a:pt x="40505" y="392554"/>
                </a:lnTo>
                <a:lnTo>
                  <a:pt x="66294" y="397763"/>
                </a:lnTo>
                <a:lnTo>
                  <a:pt x="1287018" y="397763"/>
                </a:lnTo>
                <a:lnTo>
                  <a:pt x="1312806" y="392554"/>
                </a:lnTo>
                <a:lnTo>
                  <a:pt x="1333880" y="378347"/>
                </a:lnTo>
                <a:lnTo>
                  <a:pt x="1348097" y="357275"/>
                </a:lnTo>
                <a:lnTo>
                  <a:pt x="1353311" y="331469"/>
                </a:lnTo>
                <a:lnTo>
                  <a:pt x="1353311" y="66293"/>
                </a:lnTo>
                <a:lnTo>
                  <a:pt x="1348097" y="40488"/>
                </a:lnTo>
                <a:lnTo>
                  <a:pt x="1333880" y="19416"/>
                </a:lnTo>
                <a:lnTo>
                  <a:pt x="1312806" y="5209"/>
                </a:lnTo>
                <a:lnTo>
                  <a:pt x="1287018" y="0"/>
                </a:lnTo>
                <a:close/>
              </a:path>
            </a:pathLst>
          </a:custGeom>
          <a:solidFill>
            <a:srgbClr val="61C3E2"/>
          </a:solidFill>
        </p:spPr>
        <p:txBody>
          <a:bodyPr wrap="square" lIns="0" tIns="0" rIns="0" bIns="0" rtlCol="0"/>
          <a:lstStyle/>
          <a:p/>
        </p:txBody>
      </p:sp>
      <p:sp>
        <p:nvSpPr>
          <p:cNvPr id="17" name="object 17"/>
          <p:cNvSpPr txBox="1"/>
          <p:nvPr/>
        </p:nvSpPr>
        <p:spPr>
          <a:xfrm>
            <a:off x="10359008" y="6236309"/>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网上法庭</a:t>
            </a:r>
            <a:endParaRPr sz="1000">
              <a:latin typeface="微软雅黑"/>
              <a:cs typeface="微软雅黑"/>
            </a:endParaRPr>
          </a:p>
        </p:txBody>
      </p:sp>
      <p:sp>
        <p:nvSpPr>
          <p:cNvPr id="18" name="object 18"/>
          <p:cNvSpPr/>
          <p:nvPr/>
        </p:nvSpPr>
        <p:spPr>
          <a:xfrm>
            <a:off x="9703307" y="3386328"/>
            <a:ext cx="245745" cy="180340"/>
          </a:xfrm>
          <a:custGeom>
            <a:avLst/>
            <a:gdLst/>
            <a:ahLst/>
            <a:cxnLst/>
            <a:rect l="l" t="t" r="r" b="b"/>
            <a:pathLst>
              <a:path w="245745" h="180339">
                <a:moveTo>
                  <a:pt x="245364" y="89916"/>
                </a:moveTo>
                <a:lnTo>
                  <a:pt x="0" y="89916"/>
                </a:lnTo>
                <a:lnTo>
                  <a:pt x="122682" y="179832"/>
                </a:lnTo>
                <a:lnTo>
                  <a:pt x="245364" y="89916"/>
                </a:lnTo>
                <a:close/>
              </a:path>
              <a:path w="245745" h="180339">
                <a:moveTo>
                  <a:pt x="184023" y="0"/>
                </a:moveTo>
                <a:lnTo>
                  <a:pt x="61341" y="0"/>
                </a:lnTo>
                <a:lnTo>
                  <a:pt x="61341" y="89916"/>
                </a:lnTo>
                <a:lnTo>
                  <a:pt x="184023" y="89916"/>
                </a:lnTo>
                <a:lnTo>
                  <a:pt x="184023" y="0"/>
                </a:lnTo>
                <a:close/>
              </a:path>
            </a:pathLst>
          </a:custGeom>
          <a:solidFill>
            <a:srgbClr val="B9C3D1"/>
          </a:solidFill>
        </p:spPr>
        <p:txBody>
          <a:bodyPr wrap="square" lIns="0" tIns="0" rIns="0" bIns="0" rtlCol="0"/>
          <a:lstStyle/>
          <a:p/>
        </p:txBody>
      </p:sp>
      <p:sp>
        <p:nvSpPr>
          <p:cNvPr id="19" name="object 19"/>
          <p:cNvSpPr/>
          <p:nvPr/>
        </p:nvSpPr>
        <p:spPr>
          <a:xfrm>
            <a:off x="9703307" y="5140452"/>
            <a:ext cx="245745" cy="180340"/>
          </a:xfrm>
          <a:custGeom>
            <a:avLst/>
            <a:gdLst/>
            <a:ahLst/>
            <a:cxnLst/>
            <a:rect l="l" t="t" r="r" b="b"/>
            <a:pathLst>
              <a:path w="245745" h="180339">
                <a:moveTo>
                  <a:pt x="245364" y="89916"/>
                </a:moveTo>
                <a:lnTo>
                  <a:pt x="0" y="89916"/>
                </a:lnTo>
                <a:lnTo>
                  <a:pt x="122682" y="179832"/>
                </a:lnTo>
                <a:lnTo>
                  <a:pt x="245364" y="89916"/>
                </a:lnTo>
                <a:close/>
              </a:path>
              <a:path w="245745" h="180339">
                <a:moveTo>
                  <a:pt x="184023" y="0"/>
                </a:moveTo>
                <a:lnTo>
                  <a:pt x="61341" y="0"/>
                </a:lnTo>
                <a:lnTo>
                  <a:pt x="61341" y="89916"/>
                </a:lnTo>
                <a:lnTo>
                  <a:pt x="184023" y="89916"/>
                </a:lnTo>
                <a:lnTo>
                  <a:pt x="184023" y="0"/>
                </a:lnTo>
                <a:close/>
              </a:path>
            </a:pathLst>
          </a:custGeom>
          <a:solidFill>
            <a:srgbClr val="B9C3D1"/>
          </a:solidFill>
        </p:spPr>
        <p:txBody>
          <a:bodyPr wrap="square" lIns="0" tIns="0" rIns="0" bIns="0" rtlCol="0"/>
          <a:lstStyle/>
          <a:p/>
        </p:txBody>
      </p:sp>
      <p:sp>
        <p:nvSpPr>
          <p:cNvPr id="20" name="object 20"/>
          <p:cNvSpPr/>
          <p:nvPr/>
        </p:nvSpPr>
        <p:spPr>
          <a:xfrm>
            <a:off x="8250935" y="2385060"/>
            <a:ext cx="3150235" cy="967740"/>
          </a:xfrm>
          <a:custGeom>
            <a:avLst/>
            <a:gdLst/>
            <a:ahLst/>
            <a:cxnLst/>
            <a:rect l="l" t="t" r="r" b="b"/>
            <a:pathLst>
              <a:path w="3150234" h="967739">
                <a:moveTo>
                  <a:pt x="2988818" y="0"/>
                </a:moveTo>
                <a:lnTo>
                  <a:pt x="161290" y="0"/>
                </a:lnTo>
                <a:lnTo>
                  <a:pt x="118430" y="5764"/>
                </a:lnTo>
                <a:lnTo>
                  <a:pt x="79906" y="22032"/>
                </a:lnTo>
                <a:lnTo>
                  <a:pt x="47259" y="47259"/>
                </a:lnTo>
                <a:lnTo>
                  <a:pt x="22032" y="79906"/>
                </a:lnTo>
                <a:lnTo>
                  <a:pt x="5764" y="118430"/>
                </a:lnTo>
                <a:lnTo>
                  <a:pt x="0" y="161289"/>
                </a:lnTo>
                <a:lnTo>
                  <a:pt x="0" y="806450"/>
                </a:lnTo>
                <a:lnTo>
                  <a:pt x="5764" y="849309"/>
                </a:lnTo>
                <a:lnTo>
                  <a:pt x="22032" y="887833"/>
                </a:lnTo>
                <a:lnTo>
                  <a:pt x="47259" y="920480"/>
                </a:lnTo>
                <a:lnTo>
                  <a:pt x="79906" y="945707"/>
                </a:lnTo>
                <a:lnTo>
                  <a:pt x="118430" y="961975"/>
                </a:lnTo>
                <a:lnTo>
                  <a:pt x="161290" y="967739"/>
                </a:lnTo>
                <a:lnTo>
                  <a:pt x="2988818" y="967739"/>
                </a:lnTo>
                <a:lnTo>
                  <a:pt x="3031677" y="961975"/>
                </a:lnTo>
                <a:lnTo>
                  <a:pt x="3070201" y="945707"/>
                </a:lnTo>
                <a:lnTo>
                  <a:pt x="3102848" y="920480"/>
                </a:lnTo>
                <a:lnTo>
                  <a:pt x="3128075" y="887833"/>
                </a:lnTo>
                <a:lnTo>
                  <a:pt x="3144343" y="849309"/>
                </a:lnTo>
                <a:lnTo>
                  <a:pt x="3150108" y="806450"/>
                </a:lnTo>
                <a:lnTo>
                  <a:pt x="3150108" y="161289"/>
                </a:lnTo>
                <a:lnTo>
                  <a:pt x="3144343" y="118430"/>
                </a:lnTo>
                <a:lnTo>
                  <a:pt x="3128075" y="79906"/>
                </a:lnTo>
                <a:lnTo>
                  <a:pt x="3102848" y="47259"/>
                </a:lnTo>
                <a:lnTo>
                  <a:pt x="3070201" y="22032"/>
                </a:lnTo>
                <a:lnTo>
                  <a:pt x="3031677" y="5764"/>
                </a:lnTo>
                <a:lnTo>
                  <a:pt x="2988818" y="0"/>
                </a:lnTo>
                <a:close/>
              </a:path>
            </a:pathLst>
          </a:custGeom>
          <a:solidFill>
            <a:srgbClr val="F9F9F9"/>
          </a:solidFill>
        </p:spPr>
        <p:txBody>
          <a:bodyPr wrap="square" lIns="0" tIns="0" rIns="0" bIns="0" rtlCol="0"/>
          <a:lstStyle/>
          <a:p/>
        </p:txBody>
      </p:sp>
      <p:sp>
        <p:nvSpPr>
          <p:cNvPr id="21" name="object 21"/>
          <p:cNvSpPr/>
          <p:nvPr/>
        </p:nvSpPr>
        <p:spPr>
          <a:xfrm>
            <a:off x="8250935" y="2385060"/>
            <a:ext cx="3150235" cy="967740"/>
          </a:xfrm>
          <a:custGeom>
            <a:avLst/>
            <a:gdLst/>
            <a:ahLst/>
            <a:cxnLst/>
            <a:rect l="l" t="t" r="r" b="b"/>
            <a:pathLst>
              <a:path w="3150234" h="967739">
                <a:moveTo>
                  <a:pt x="0" y="161289"/>
                </a:moveTo>
                <a:lnTo>
                  <a:pt x="5764" y="118430"/>
                </a:lnTo>
                <a:lnTo>
                  <a:pt x="22032" y="79906"/>
                </a:lnTo>
                <a:lnTo>
                  <a:pt x="47259" y="47259"/>
                </a:lnTo>
                <a:lnTo>
                  <a:pt x="79906" y="22032"/>
                </a:lnTo>
                <a:lnTo>
                  <a:pt x="118430" y="5764"/>
                </a:lnTo>
                <a:lnTo>
                  <a:pt x="161290" y="0"/>
                </a:lnTo>
                <a:lnTo>
                  <a:pt x="2988818" y="0"/>
                </a:lnTo>
                <a:lnTo>
                  <a:pt x="3031677" y="5764"/>
                </a:lnTo>
                <a:lnTo>
                  <a:pt x="3070201" y="22032"/>
                </a:lnTo>
                <a:lnTo>
                  <a:pt x="3102848" y="47259"/>
                </a:lnTo>
                <a:lnTo>
                  <a:pt x="3128075" y="79906"/>
                </a:lnTo>
                <a:lnTo>
                  <a:pt x="3144343" y="118430"/>
                </a:lnTo>
                <a:lnTo>
                  <a:pt x="3150108" y="161289"/>
                </a:lnTo>
                <a:lnTo>
                  <a:pt x="3150108" y="806450"/>
                </a:lnTo>
                <a:lnTo>
                  <a:pt x="3144343" y="849309"/>
                </a:lnTo>
                <a:lnTo>
                  <a:pt x="3128075" y="887833"/>
                </a:lnTo>
                <a:lnTo>
                  <a:pt x="3102848" y="920480"/>
                </a:lnTo>
                <a:lnTo>
                  <a:pt x="3070201" y="945707"/>
                </a:lnTo>
                <a:lnTo>
                  <a:pt x="3031677" y="961975"/>
                </a:lnTo>
                <a:lnTo>
                  <a:pt x="2988818" y="967739"/>
                </a:lnTo>
                <a:lnTo>
                  <a:pt x="161290" y="967739"/>
                </a:lnTo>
                <a:lnTo>
                  <a:pt x="118430" y="961975"/>
                </a:lnTo>
                <a:lnTo>
                  <a:pt x="79906" y="945707"/>
                </a:lnTo>
                <a:lnTo>
                  <a:pt x="47259" y="920480"/>
                </a:lnTo>
                <a:lnTo>
                  <a:pt x="22032" y="887833"/>
                </a:lnTo>
                <a:lnTo>
                  <a:pt x="5764" y="849309"/>
                </a:lnTo>
                <a:lnTo>
                  <a:pt x="0" y="806450"/>
                </a:lnTo>
                <a:lnTo>
                  <a:pt x="0" y="161289"/>
                </a:lnTo>
                <a:close/>
              </a:path>
            </a:pathLst>
          </a:custGeom>
          <a:ln w="12192">
            <a:solidFill>
              <a:srgbClr val="5FCA49"/>
            </a:solidFill>
          </a:ln>
        </p:spPr>
        <p:txBody>
          <a:bodyPr wrap="square" lIns="0" tIns="0" rIns="0" bIns="0" rtlCol="0"/>
          <a:lstStyle/>
          <a:p/>
        </p:txBody>
      </p:sp>
      <p:sp>
        <p:nvSpPr>
          <p:cNvPr id="22" name="object 22"/>
          <p:cNvSpPr/>
          <p:nvPr/>
        </p:nvSpPr>
        <p:spPr>
          <a:xfrm>
            <a:off x="9089135" y="2273807"/>
            <a:ext cx="1472565" cy="239395"/>
          </a:xfrm>
          <a:custGeom>
            <a:avLst/>
            <a:gdLst/>
            <a:ahLst/>
            <a:cxnLst/>
            <a:rect l="l" t="t" r="r" b="b"/>
            <a:pathLst>
              <a:path w="1472565" h="239394">
                <a:moveTo>
                  <a:pt x="1432306" y="0"/>
                </a:moveTo>
                <a:lnTo>
                  <a:pt x="39878" y="0"/>
                </a:lnTo>
                <a:lnTo>
                  <a:pt x="24378" y="3141"/>
                </a:lnTo>
                <a:lnTo>
                  <a:pt x="11699" y="11699"/>
                </a:lnTo>
                <a:lnTo>
                  <a:pt x="3141" y="24378"/>
                </a:lnTo>
                <a:lnTo>
                  <a:pt x="0" y="39877"/>
                </a:lnTo>
                <a:lnTo>
                  <a:pt x="0" y="199389"/>
                </a:lnTo>
                <a:lnTo>
                  <a:pt x="3141" y="214889"/>
                </a:lnTo>
                <a:lnTo>
                  <a:pt x="11699" y="227568"/>
                </a:lnTo>
                <a:lnTo>
                  <a:pt x="24378" y="236126"/>
                </a:lnTo>
                <a:lnTo>
                  <a:pt x="39878" y="239267"/>
                </a:lnTo>
                <a:lnTo>
                  <a:pt x="1432306" y="239267"/>
                </a:lnTo>
                <a:lnTo>
                  <a:pt x="1447805" y="236126"/>
                </a:lnTo>
                <a:lnTo>
                  <a:pt x="1460484" y="227568"/>
                </a:lnTo>
                <a:lnTo>
                  <a:pt x="1469042" y="214889"/>
                </a:lnTo>
                <a:lnTo>
                  <a:pt x="1472184" y="199389"/>
                </a:lnTo>
                <a:lnTo>
                  <a:pt x="1472184" y="39877"/>
                </a:lnTo>
                <a:lnTo>
                  <a:pt x="1469042" y="24378"/>
                </a:lnTo>
                <a:lnTo>
                  <a:pt x="1460484" y="11699"/>
                </a:lnTo>
                <a:lnTo>
                  <a:pt x="1447805" y="3141"/>
                </a:lnTo>
                <a:lnTo>
                  <a:pt x="1432306" y="0"/>
                </a:lnTo>
                <a:close/>
              </a:path>
            </a:pathLst>
          </a:custGeom>
          <a:solidFill>
            <a:srgbClr val="5FCA49"/>
          </a:solidFill>
        </p:spPr>
        <p:txBody>
          <a:bodyPr wrap="square" lIns="0" tIns="0" rIns="0" bIns="0" rtlCol="0"/>
          <a:lstStyle/>
          <a:p/>
        </p:txBody>
      </p:sp>
      <p:sp>
        <p:nvSpPr>
          <p:cNvPr id="23" name="object 23"/>
          <p:cNvSpPr txBox="1"/>
          <p:nvPr/>
        </p:nvSpPr>
        <p:spPr>
          <a:xfrm>
            <a:off x="829767" y="1173098"/>
            <a:ext cx="10982960" cy="1334770"/>
          </a:xfrm>
          <a:prstGeom prst="rect">
            <a:avLst/>
          </a:prstGeom>
        </p:spPr>
        <p:txBody>
          <a:bodyPr wrap="square" lIns="0" tIns="0" rIns="0" bIns="0" rtlCol="0" vert="horz">
            <a:spAutoFit/>
          </a:bodyPr>
          <a:lstStyle/>
          <a:p>
            <a:pPr marL="299085" marR="184785"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基于</a:t>
            </a:r>
            <a:r>
              <a:rPr dirty="0" sz="1400">
                <a:solidFill>
                  <a:srgbClr val="5E666F"/>
                </a:solidFill>
                <a:latin typeface="Arial"/>
                <a:cs typeface="Arial"/>
              </a:rPr>
              <a:t>2500</a:t>
            </a:r>
            <a:r>
              <a:rPr dirty="0" sz="1400">
                <a:solidFill>
                  <a:srgbClr val="5E666F"/>
                </a:solidFill>
                <a:latin typeface="微软雅黑"/>
                <a:cs typeface="微软雅黑"/>
              </a:rPr>
              <a:t>万用户的自有生态以及</a:t>
            </a:r>
            <a:r>
              <a:rPr dirty="0" sz="1400">
                <a:solidFill>
                  <a:srgbClr val="5E666F"/>
                </a:solidFill>
                <a:latin typeface="Arial"/>
                <a:cs typeface="Arial"/>
              </a:rPr>
              <a:t>5</a:t>
            </a:r>
            <a:r>
              <a:rPr dirty="0" sz="1400">
                <a:solidFill>
                  <a:srgbClr val="5E666F"/>
                </a:solidFill>
                <a:latin typeface="微软雅黑"/>
                <a:cs typeface="微软雅黑"/>
              </a:rPr>
              <a:t>年金融服务经验，爱财集团将面向金融机构的科技能力整合成为包含产品设计，模型画像，反欺诈，  资产管理等模块的“火种计划”，为城商行与农商行的从零起步搭建线上消费金融业务提供综合解决方案。</a:t>
            </a:r>
            <a:endParaRPr sz="1400">
              <a:latin typeface="微软雅黑"/>
              <a:cs typeface="微软雅黑"/>
            </a:endParaRPr>
          </a:p>
          <a:p>
            <a:pPr marL="12700">
              <a:lnSpc>
                <a:spcPct val="100000"/>
              </a:lnSpc>
              <a:spcBef>
                <a:spcPts val="840"/>
              </a:spcBef>
            </a:pPr>
            <a:r>
              <a:rPr dirty="0" sz="1400" spc="545">
                <a:solidFill>
                  <a:srgbClr val="1D9FD1"/>
                </a:solidFill>
                <a:latin typeface="Arial Unicode MS"/>
                <a:cs typeface="Arial Unicode MS"/>
              </a:rPr>
              <a:t>◆</a:t>
            </a:r>
            <a:r>
              <a:rPr dirty="0" sz="1400" spc="655">
                <a:solidFill>
                  <a:srgbClr val="1D9FD1"/>
                </a:solidFill>
                <a:latin typeface="Arial Unicode MS"/>
                <a:cs typeface="Arial Unicode MS"/>
              </a:rPr>
              <a:t> </a:t>
            </a:r>
            <a:r>
              <a:rPr dirty="0" sz="1400" spc="-5">
                <a:solidFill>
                  <a:srgbClr val="5E666F"/>
                </a:solidFill>
                <a:latin typeface="微软雅黑"/>
                <a:cs typeface="微软雅黑"/>
              </a:rPr>
              <a:t>爱财集团经历多行业周期的经验使其能够识别线上信贷业务中的结构性风险，为金融机构提供贷前、贷中、贷后全生命周期的风控管理。</a:t>
            </a:r>
            <a:endParaRPr sz="1400">
              <a:latin typeface="微软雅黑"/>
              <a:cs typeface="微软雅黑"/>
            </a:endParaRPr>
          </a:p>
          <a:p>
            <a:pPr algn="r" marR="1799589">
              <a:lnSpc>
                <a:spcPct val="100000"/>
              </a:lnSpc>
              <a:spcBef>
                <a:spcPts val="1165"/>
              </a:spcBef>
            </a:pPr>
            <a:r>
              <a:rPr dirty="0" sz="1400">
                <a:solidFill>
                  <a:srgbClr val="F9F9F9"/>
                </a:solidFill>
                <a:latin typeface="微软雅黑"/>
                <a:cs typeface="微软雅黑"/>
              </a:rPr>
              <a:t>贷前</a:t>
            </a:r>
            <a:endParaRPr sz="1400">
              <a:latin typeface="微软雅黑"/>
              <a:cs typeface="微软雅黑"/>
            </a:endParaRPr>
          </a:p>
        </p:txBody>
      </p:sp>
      <p:sp>
        <p:nvSpPr>
          <p:cNvPr id="24" name="object 24"/>
          <p:cNvSpPr/>
          <p:nvPr/>
        </p:nvSpPr>
        <p:spPr>
          <a:xfrm>
            <a:off x="8325611" y="2554223"/>
            <a:ext cx="1355090" cy="220979"/>
          </a:xfrm>
          <a:custGeom>
            <a:avLst/>
            <a:gdLst/>
            <a:ahLst/>
            <a:cxnLst/>
            <a:rect l="l" t="t" r="r" b="b"/>
            <a:pathLst>
              <a:path w="1355090" h="220980">
                <a:moveTo>
                  <a:pt x="1318006" y="0"/>
                </a:moveTo>
                <a:lnTo>
                  <a:pt x="36830" y="0"/>
                </a:lnTo>
                <a:lnTo>
                  <a:pt x="22502" y="2897"/>
                </a:lnTo>
                <a:lnTo>
                  <a:pt x="10795" y="10795"/>
                </a:lnTo>
                <a:lnTo>
                  <a:pt x="2897" y="22502"/>
                </a:lnTo>
                <a:lnTo>
                  <a:pt x="0" y="36829"/>
                </a:lnTo>
                <a:lnTo>
                  <a:pt x="0" y="184150"/>
                </a:lnTo>
                <a:lnTo>
                  <a:pt x="2897" y="198477"/>
                </a:lnTo>
                <a:lnTo>
                  <a:pt x="10795" y="210185"/>
                </a:lnTo>
                <a:lnTo>
                  <a:pt x="22502" y="218082"/>
                </a:lnTo>
                <a:lnTo>
                  <a:pt x="36830" y="220979"/>
                </a:lnTo>
                <a:lnTo>
                  <a:pt x="1318006" y="220979"/>
                </a:lnTo>
                <a:lnTo>
                  <a:pt x="1332333" y="218082"/>
                </a:lnTo>
                <a:lnTo>
                  <a:pt x="1344041" y="210185"/>
                </a:lnTo>
                <a:lnTo>
                  <a:pt x="1351938" y="198477"/>
                </a:lnTo>
                <a:lnTo>
                  <a:pt x="1354836" y="184150"/>
                </a:lnTo>
                <a:lnTo>
                  <a:pt x="1354836" y="36829"/>
                </a:lnTo>
                <a:lnTo>
                  <a:pt x="1351938" y="22502"/>
                </a:lnTo>
                <a:lnTo>
                  <a:pt x="1344041" y="10794"/>
                </a:lnTo>
                <a:lnTo>
                  <a:pt x="1332333" y="2897"/>
                </a:lnTo>
                <a:lnTo>
                  <a:pt x="1318006" y="0"/>
                </a:lnTo>
                <a:close/>
              </a:path>
            </a:pathLst>
          </a:custGeom>
          <a:solidFill>
            <a:srgbClr val="5FCA49"/>
          </a:solidFill>
        </p:spPr>
        <p:txBody>
          <a:bodyPr wrap="square" lIns="0" tIns="0" rIns="0" bIns="0" rtlCol="0"/>
          <a:lstStyle/>
          <a:p/>
        </p:txBody>
      </p:sp>
      <p:sp>
        <p:nvSpPr>
          <p:cNvPr id="25" name="object 25"/>
          <p:cNvSpPr txBox="1"/>
          <p:nvPr/>
        </p:nvSpPr>
        <p:spPr>
          <a:xfrm>
            <a:off x="8685656" y="2567304"/>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提交申请</a:t>
            </a:r>
            <a:endParaRPr sz="1200">
              <a:latin typeface="微软雅黑"/>
              <a:cs typeface="微软雅黑"/>
            </a:endParaRPr>
          </a:p>
        </p:txBody>
      </p:sp>
      <p:sp>
        <p:nvSpPr>
          <p:cNvPr id="26" name="object 26"/>
          <p:cNvSpPr/>
          <p:nvPr/>
        </p:nvSpPr>
        <p:spPr>
          <a:xfrm>
            <a:off x="8354568" y="3048000"/>
            <a:ext cx="1297305" cy="220979"/>
          </a:xfrm>
          <a:custGeom>
            <a:avLst/>
            <a:gdLst/>
            <a:ahLst/>
            <a:cxnLst/>
            <a:rect l="l" t="t" r="r" b="b"/>
            <a:pathLst>
              <a:path w="1297304" h="220979">
                <a:moveTo>
                  <a:pt x="1260093" y="0"/>
                </a:moveTo>
                <a:lnTo>
                  <a:pt x="36829" y="0"/>
                </a:lnTo>
                <a:lnTo>
                  <a:pt x="22502" y="2897"/>
                </a:lnTo>
                <a:lnTo>
                  <a:pt x="10794" y="10795"/>
                </a:lnTo>
                <a:lnTo>
                  <a:pt x="2897" y="22502"/>
                </a:lnTo>
                <a:lnTo>
                  <a:pt x="0" y="36829"/>
                </a:lnTo>
                <a:lnTo>
                  <a:pt x="0" y="184150"/>
                </a:lnTo>
                <a:lnTo>
                  <a:pt x="2897" y="198477"/>
                </a:lnTo>
                <a:lnTo>
                  <a:pt x="10795" y="210185"/>
                </a:lnTo>
                <a:lnTo>
                  <a:pt x="22502" y="218082"/>
                </a:lnTo>
                <a:lnTo>
                  <a:pt x="36829" y="220979"/>
                </a:lnTo>
                <a:lnTo>
                  <a:pt x="1260093" y="220979"/>
                </a:lnTo>
                <a:lnTo>
                  <a:pt x="1274421" y="218082"/>
                </a:lnTo>
                <a:lnTo>
                  <a:pt x="1286128" y="210185"/>
                </a:lnTo>
                <a:lnTo>
                  <a:pt x="1294026" y="198477"/>
                </a:lnTo>
                <a:lnTo>
                  <a:pt x="1296924" y="184150"/>
                </a:lnTo>
                <a:lnTo>
                  <a:pt x="1296924" y="36829"/>
                </a:lnTo>
                <a:lnTo>
                  <a:pt x="1294026" y="22502"/>
                </a:lnTo>
                <a:lnTo>
                  <a:pt x="1286128" y="10794"/>
                </a:lnTo>
                <a:lnTo>
                  <a:pt x="1274421" y="2897"/>
                </a:lnTo>
                <a:lnTo>
                  <a:pt x="1260093" y="0"/>
                </a:lnTo>
                <a:close/>
              </a:path>
            </a:pathLst>
          </a:custGeom>
          <a:solidFill>
            <a:srgbClr val="5FCA49"/>
          </a:solidFill>
        </p:spPr>
        <p:txBody>
          <a:bodyPr wrap="square" lIns="0" tIns="0" rIns="0" bIns="0" rtlCol="0"/>
          <a:lstStyle/>
          <a:p/>
        </p:txBody>
      </p:sp>
      <p:sp>
        <p:nvSpPr>
          <p:cNvPr id="27" name="object 27"/>
          <p:cNvSpPr txBox="1"/>
          <p:nvPr/>
        </p:nvSpPr>
        <p:spPr>
          <a:xfrm>
            <a:off x="8839327" y="3061715"/>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放款</a:t>
            </a:r>
            <a:endParaRPr sz="1200">
              <a:latin typeface="微软雅黑"/>
              <a:cs typeface="微软雅黑"/>
            </a:endParaRPr>
          </a:p>
        </p:txBody>
      </p:sp>
      <p:sp>
        <p:nvSpPr>
          <p:cNvPr id="28" name="object 28"/>
          <p:cNvSpPr/>
          <p:nvPr/>
        </p:nvSpPr>
        <p:spPr>
          <a:xfrm>
            <a:off x="9697211" y="2726435"/>
            <a:ext cx="251460" cy="398145"/>
          </a:xfrm>
          <a:custGeom>
            <a:avLst/>
            <a:gdLst/>
            <a:ahLst/>
            <a:cxnLst/>
            <a:rect l="l" t="t" r="r" b="b"/>
            <a:pathLst>
              <a:path w="251459" h="398144">
                <a:moveTo>
                  <a:pt x="0" y="0"/>
                </a:moveTo>
                <a:lnTo>
                  <a:pt x="48952" y="1649"/>
                </a:lnTo>
                <a:lnTo>
                  <a:pt x="88915" y="6143"/>
                </a:lnTo>
                <a:lnTo>
                  <a:pt x="115853" y="12805"/>
                </a:lnTo>
                <a:lnTo>
                  <a:pt x="125730" y="20954"/>
                </a:lnTo>
                <a:lnTo>
                  <a:pt x="125730" y="177926"/>
                </a:lnTo>
                <a:lnTo>
                  <a:pt x="135606" y="186076"/>
                </a:lnTo>
                <a:lnTo>
                  <a:pt x="162544" y="192738"/>
                </a:lnTo>
                <a:lnTo>
                  <a:pt x="202507" y="197232"/>
                </a:lnTo>
                <a:lnTo>
                  <a:pt x="251460" y="198881"/>
                </a:lnTo>
                <a:lnTo>
                  <a:pt x="202507" y="200531"/>
                </a:lnTo>
                <a:lnTo>
                  <a:pt x="162544" y="205025"/>
                </a:lnTo>
                <a:lnTo>
                  <a:pt x="135606" y="211687"/>
                </a:lnTo>
                <a:lnTo>
                  <a:pt x="125730" y="219837"/>
                </a:lnTo>
                <a:lnTo>
                  <a:pt x="125730" y="376809"/>
                </a:lnTo>
                <a:lnTo>
                  <a:pt x="115853" y="384958"/>
                </a:lnTo>
                <a:lnTo>
                  <a:pt x="88915" y="391620"/>
                </a:lnTo>
                <a:lnTo>
                  <a:pt x="48952" y="396114"/>
                </a:lnTo>
                <a:lnTo>
                  <a:pt x="0" y="397763"/>
                </a:lnTo>
              </a:path>
            </a:pathLst>
          </a:custGeom>
          <a:ln w="6096">
            <a:solidFill>
              <a:srgbClr val="B9C3D1"/>
            </a:solidFill>
          </a:ln>
        </p:spPr>
        <p:txBody>
          <a:bodyPr wrap="square" lIns="0" tIns="0" rIns="0" bIns="0" rtlCol="0"/>
          <a:lstStyle/>
          <a:p/>
        </p:txBody>
      </p:sp>
      <p:sp>
        <p:nvSpPr>
          <p:cNvPr id="29" name="object 29"/>
          <p:cNvSpPr/>
          <p:nvPr/>
        </p:nvSpPr>
        <p:spPr>
          <a:xfrm>
            <a:off x="9947147" y="2554223"/>
            <a:ext cx="1353820" cy="715010"/>
          </a:xfrm>
          <a:custGeom>
            <a:avLst/>
            <a:gdLst/>
            <a:ahLst/>
            <a:cxnLst/>
            <a:rect l="l" t="t" r="r" b="b"/>
            <a:pathLst>
              <a:path w="1353820" h="715010">
                <a:moveTo>
                  <a:pt x="1234185" y="0"/>
                </a:moveTo>
                <a:lnTo>
                  <a:pt x="119125" y="0"/>
                </a:lnTo>
                <a:lnTo>
                  <a:pt x="72759" y="9362"/>
                </a:lnTo>
                <a:lnTo>
                  <a:pt x="34893" y="34893"/>
                </a:lnTo>
                <a:lnTo>
                  <a:pt x="9362" y="72759"/>
                </a:lnTo>
                <a:lnTo>
                  <a:pt x="0" y="119125"/>
                </a:lnTo>
                <a:lnTo>
                  <a:pt x="0" y="595629"/>
                </a:lnTo>
                <a:lnTo>
                  <a:pt x="9362" y="641996"/>
                </a:lnTo>
                <a:lnTo>
                  <a:pt x="34893" y="679862"/>
                </a:lnTo>
                <a:lnTo>
                  <a:pt x="72759" y="705393"/>
                </a:lnTo>
                <a:lnTo>
                  <a:pt x="119125" y="714755"/>
                </a:lnTo>
                <a:lnTo>
                  <a:pt x="1234185" y="714755"/>
                </a:lnTo>
                <a:lnTo>
                  <a:pt x="1280552" y="705393"/>
                </a:lnTo>
                <a:lnTo>
                  <a:pt x="1318418" y="679862"/>
                </a:lnTo>
                <a:lnTo>
                  <a:pt x="1343949" y="641996"/>
                </a:lnTo>
                <a:lnTo>
                  <a:pt x="1353311" y="595629"/>
                </a:lnTo>
                <a:lnTo>
                  <a:pt x="1353311" y="119125"/>
                </a:lnTo>
                <a:lnTo>
                  <a:pt x="1343949" y="72759"/>
                </a:lnTo>
                <a:lnTo>
                  <a:pt x="1318418" y="34893"/>
                </a:lnTo>
                <a:lnTo>
                  <a:pt x="1280552" y="9362"/>
                </a:lnTo>
                <a:lnTo>
                  <a:pt x="1234185" y="0"/>
                </a:lnTo>
                <a:close/>
              </a:path>
            </a:pathLst>
          </a:custGeom>
          <a:solidFill>
            <a:srgbClr val="92B83A"/>
          </a:solidFill>
        </p:spPr>
        <p:txBody>
          <a:bodyPr wrap="square" lIns="0" tIns="0" rIns="0" bIns="0" rtlCol="0"/>
          <a:lstStyle/>
          <a:p/>
        </p:txBody>
      </p:sp>
      <p:sp>
        <p:nvSpPr>
          <p:cNvPr id="30" name="object 30"/>
          <p:cNvSpPr txBox="1"/>
          <p:nvPr/>
        </p:nvSpPr>
        <p:spPr>
          <a:xfrm>
            <a:off x="10062464" y="2628138"/>
            <a:ext cx="956944" cy="622300"/>
          </a:xfrm>
          <a:prstGeom prst="rect">
            <a:avLst/>
          </a:prstGeom>
        </p:spPr>
        <p:txBody>
          <a:bodyPr wrap="square" lIns="0" tIns="0" rIns="0" bIns="0" rtlCol="0" vert="horz">
            <a:spAutoFit/>
          </a:bodyPr>
          <a:lstStyle/>
          <a:p>
            <a:pPr marL="12700">
              <a:lnSpc>
                <a:spcPct val="100000"/>
              </a:lnSpc>
            </a:pPr>
            <a:r>
              <a:rPr dirty="0" sz="1000" spc="25">
                <a:solidFill>
                  <a:srgbClr val="F9F9F9"/>
                </a:solidFill>
                <a:latin typeface="Arial Unicode MS"/>
                <a:cs typeface="Arial Unicode MS"/>
              </a:rPr>
              <a:t>✓</a:t>
            </a:r>
            <a:r>
              <a:rPr dirty="0" sz="1000" spc="200">
                <a:solidFill>
                  <a:srgbClr val="F9F9F9"/>
                </a:solidFill>
                <a:latin typeface="Arial Unicode MS"/>
                <a:cs typeface="Arial Unicode MS"/>
              </a:rPr>
              <a:t> </a:t>
            </a:r>
            <a:r>
              <a:rPr dirty="0" sz="1000" spc="-5">
                <a:solidFill>
                  <a:srgbClr val="F9F9F9"/>
                </a:solidFill>
                <a:latin typeface="微软雅黑"/>
                <a:cs typeface="微软雅黑"/>
              </a:rPr>
              <a:t>全面信息验证</a:t>
            </a:r>
            <a:endParaRPr sz="1000">
              <a:latin typeface="微软雅黑"/>
              <a:cs typeface="微软雅黑"/>
            </a:endParaRPr>
          </a:p>
          <a:p>
            <a:pPr marL="12700">
              <a:lnSpc>
                <a:spcPct val="100000"/>
              </a:lnSpc>
              <a:spcBef>
                <a:spcPts val="600"/>
              </a:spcBef>
            </a:pPr>
            <a:r>
              <a:rPr dirty="0" sz="1000" spc="25">
                <a:solidFill>
                  <a:srgbClr val="F9F9F9"/>
                </a:solidFill>
                <a:latin typeface="Arial Unicode MS"/>
                <a:cs typeface="Arial Unicode MS"/>
              </a:rPr>
              <a:t>✓</a:t>
            </a:r>
            <a:r>
              <a:rPr dirty="0" sz="1000" spc="200">
                <a:solidFill>
                  <a:srgbClr val="F9F9F9"/>
                </a:solidFill>
                <a:latin typeface="Arial Unicode MS"/>
                <a:cs typeface="Arial Unicode MS"/>
              </a:rPr>
              <a:t> </a:t>
            </a:r>
            <a:r>
              <a:rPr dirty="0" sz="1000" spc="-5">
                <a:solidFill>
                  <a:srgbClr val="F9F9F9"/>
                </a:solidFill>
                <a:latin typeface="微软雅黑"/>
                <a:cs typeface="微软雅黑"/>
              </a:rPr>
              <a:t>智能设备检测</a:t>
            </a:r>
            <a:endParaRPr sz="1000">
              <a:latin typeface="微软雅黑"/>
              <a:cs typeface="微软雅黑"/>
            </a:endParaRPr>
          </a:p>
          <a:p>
            <a:pPr marL="12700">
              <a:lnSpc>
                <a:spcPct val="100000"/>
              </a:lnSpc>
              <a:spcBef>
                <a:spcPts val="600"/>
              </a:spcBef>
            </a:pPr>
            <a:r>
              <a:rPr dirty="0" sz="1000" spc="25">
                <a:solidFill>
                  <a:srgbClr val="F9F9F9"/>
                </a:solidFill>
                <a:latin typeface="Arial Unicode MS"/>
                <a:cs typeface="Arial Unicode MS"/>
              </a:rPr>
              <a:t>✓</a:t>
            </a:r>
            <a:r>
              <a:rPr dirty="0" sz="1000" spc="200">
                <a:solidFill>
                  <a:srgbClr val="F9F9F9"/>
                </a:solidFill>
                <a:latin typeface="Arial Unicode MS"/>
                <a:cs typeface="Arial Unicode MS"/>
              </a:rPr>
              <a:t> </a:t>
            </a:r>
            <a:r>
              <a:rPr dirty="0" sz="1000" spc="-5">
                <a:solidFill>
                  <a:srgbClr val="F9F9F9"/>
                </a:solidFill>
                <a:latin typeface="微软雅黑"/>
                <a:cs typeface="微软雅黑"/>
              </a:rPr>
              <a:t>秒级人脸识别</a:t>
            </a:r>
            <a:endParaRPr sz="1000">
              <a:latin typeface="微软雅黑"/>
              <a:cs typeface="微软雅黑"/>
            </a:endParaRPr>
          </a:p>
        </p:txBody>
      </p:sp>
      <p:sp>
        <p:nvSpPr>
          <p:cNvPr id="31" name="object 31"/>
          <p:cNvSpPr/>
          <p:nvPr/>
        </p:nvSpPr>
        <p:spPr>
          <a:xfrm>
            <a:off x="8932164" y="2820923"/>
            <a:ext cx="140335" cy="180340"/>
          </a:xfrm>
          <a:custGeom>
            <a:avLst/>
            <a:gdLst/>
            <a:ahLst/>
            <a:cxnLst/>
            <a:rect l="l" t="t" r="r" b="b"/>
            <a:pathLst>
              <a:path w="140334" h="180339">
                <a:moveTo>
                  <a:pt x="140207" y="109727"/>
                </a:moveTo>
                <a:lnTo>
                  <a:pt x="0" y="109727"/>
                </a:lnTo>
                <a:lnTo>
                  <a:pt x="70103" y="179831"/>
                </a:lnTo>
                <a:lnTo>
                  <a:pt x="140207" y="109727"/>
                </a:lnTo>
                <a:close/>
              </a:path>
              <a:path w="140334" h="180339">
                <a:moveTo>
                  <a:pt x="105155" y="0"/>
                </a:moveTo>
                <a:lnTo>
                  <a:pt x="35051" y="0"/>
                </a:lnTo>
                <a:lnTo>
                  <a:pt x="35051" y="109727"/>
                </a:lnTo>
                <a:lnTo>
                  <a:pt x="105155" y="109727"/>
                </a:lnTo>
                <a:lnTo>
                  <a:pt x="105155" y="0"/>
                </a:lnTo>
                <a:close/>
              </a:path>
            </a:pathLst>
          </a:custGeom>
          <a:solidFill>
            <a:srgbClr val="5FCA49"/>
          </a:solidFill>
        </p:spPr>
        <p:txBody>
          <a:bodyPr wrap="square" lIns="0" tIns="0" rIns="0" bIns="0" rtlCol="0"/>
          <a:lstStyle/>
          <a:p/>
        </p:txBody>
      </p:sp>
      <p:sp>
        <p:nvSpPr>
          <p:cNvPr id="32" name="object 32"/>
          <p:cNvSpPr/>
          <p:nvPr/>
        </p:nvSpPr>
        <p:spPr>
          <a:xfrm>
            <a:off x="8250935" y="3732276"/>
            <a:ext cx="3150235" cy="1394460"/>
          </a:xfrm>
          <a:custGeom>
            <a:avLst/>
            <a:gdLst/>
            <a:ahLst/>
            <a:cxnLst/>
            <a:rect l="l" t="t" r="r" b="b"/>
            <a:pathLst>
              <a:path w="3150234" h="1394460">
                <a:moveTo>
                  <a:pt x="2996438" y="0"/>
                </a:moveTo>
                <a:lnTo>
                  <a:pt x="153670" y="0"/>
                </a:lnTo>
                <a:lnTo>
                  <a:pt x="105111" y="7837"/>
                </a:lnTo>
                <a:lnTo>
                  <a:pt x="62929" y="29659"/>
                </a:lnTo>
                <a:lnTo>
                  <a:pt x="29659" y="62929"/>
                </a:lnTo>
                <a:lnTo>
                  <a:pt x="7837" y="105111"/>
                </a:lnTo>
                <a:lnTo>
                  <a:pt x="0" y="153669"/>
                </a:lnTo>
                <a:lnTo>
                  <a:pt x="0" y="1240790"/>
                </a:lnTo>
                <a:lnTo>
                  <a:pt x="7837" y="1289348"/>
                </a:lnTo>
                <a:lnTo>
                  <a:pt x="29659" y="1331530"/>
                </a:lnTo>
                <a:lnTo>
                  <a:pt x="62929" y="1364800"/>
                </a:lnTo>
                <a:lnTo>
                  <a:pt x="105111" y="1386622"/>
                </a:lnTo>
                <a:lnTo>
                  <a:pt x="153670" y="1394460"/>
                </a:lnTo>
                <a:lnTo>
                  <a:pt x="2996438" y="1394460"/>
                </a:lnTo>
                <a:lnTo>
                  <a:pt x="3044996" y="1386622"/>
                </a:lnTo>
                <a:lnTo>
                  <a:pt x="3087178" y="1364800"/>
                </a:lnTo>
                <a:lnTo>
                  <a:pt x="3120448" y="1331530"/>
                </a:lnTo>
                <a:lnTo>
                  <a:pt x="3142270" y="1289348"/>
                </a:lnTo>
                <a:lnTo>
                  <a:pt x="3150108" y="1240790"/>
                </a:lnTo>
                <a:lnTo>
                  <a:pt x="3150108" y="153669"/>
                </a:lnTo>
                <a:lnTo>
                  <a:pt x="3142270" y="105111"/>
                </a:lnTo>
                <a:lnTo>
                  <a:pt x="3120448" y="62929"/>
                </a:lnTo>
                <a:lnTo>
                  <a:pt x="3087178" y="29659"/>
                </a:lnTo>
                <a:lnTo>
                  <a:pt x="3044996" y="7837"/>
                </a:lnTo>
                <a:lnTo>
                  <a:pt x="2996438" y="0"/>
                </a:lnTo>
                <a:close/>
              </a:path>
            </a:pathLst>
          </a:custGeom>
          <a:solidFill>
            <a:srgbClr val="F9F9F9"/>
          </a:solidFill>
        </p:spPr>
        <p:txBody>
          <a:bodyPr wrap="square" lIns="0" tIns="0" rIns="0" bIns="0" rtlCol="0"/>
          <a:lstStyle/>
          <a:p/>
        </p:txBody>
      </p:sp>
      <p:sp>
        <p:nvSpPr>
          <p:cNvPr id="33" name="object 33"/>
          <p:cNvSpPr/>
          <p:nvPr/>
        </p:nvSpPr>
        <p:spPr>
          <a:xfrm>
            <a:off x="8250935" y="3732276"/>
            <a:ext cx="3150235" cy="1394460"/>
          </a:xfrm>
          <a:custGeom>
            <a:avLst/>
            <a:gdLst/>
            <a:ahLst/>
            <a:cxnLst/>
            <a:rect l="l" t="t" r="r" b="b"/>
            <a:pathLst>
              <a:path w="3150234" h="1394460">
                <a:moveTo>
                  <a:pt x="0" y="153669"/>
                </a:moveTo>
                <a:lnTo>
                  <a:pt x="7837" y="105111"/>
                </a:lnTo>
                <a:lnTo>
                  <a:pt x="29659" y="62929"/>
                </a:lnTo>
                <a:lnTo>
                  <a:pt x="62929" y="29659"/>
                </a:lnTo>
                <a:lnTo>
                  <a:pt x="105111" y="7837"/>
                </a:lnTo>
                <a:lnTo>
                  <a:pt x="153670" y="0"/>
                </a:lnTo>
                <a:lnTo>
                  <a:pt x="2996438" y="0"/>
                </a:lnTo>
                <a:lnTo>
                  <a:pt x="3044996" y="7837"/>
                </a:lnTo>
                <a:lnTo>
                  <a:pt x="3087178" y="29659"/>
                </a:lnTo>
                <a:lnTo>
                  <a:pt x="3120448" y="62929"/>
                </a:lnTo>
                <a:lnTo>
                  <a:pt x="3142270" y="105111"/>
                </a:lnTo>
                <a:lnTo>
                  <a:pt x="3150108" y="153669"/>
                </a:lnTo>
                <a:lnTo>
                  <a:pt x="3150108" y="1240790"/>
                </a:lnTo>
                <a:lnTo>
                  <a:pt x="3142270" y="1289348"/>
                </a:lnTo>
                <a:lnTo>
                  <a:pt x="3120448" y="1331530"/>
                </a:lnTo>
                <a:lnTo>
                  <a:pt x="3087178" y="1364800"/>
                </a:lnTo>
                <a:lnTo>
                  <a:pt x="3044996" y="1386622"/>
                </a:lnTo>
                <a:lnTo>
                  <a:pt x="2996438" y="1394460"/>
                </a:lnTo>
                <a:lnTo>
                  <a:pt x="153670" y="1394460"/>
                </a:lnTo>
                <a:lnTo>
                  <a:pt x="105111" y="1386622"/>
                </a:lnTo>
                <a:lnTo>
                  <a:pt x="62929" y="1364800"/>
                </a:lnTo>
                <a:lnTo>
                  <a:pt x="29659" y="1331530"/>
                </a:lnTo>
                <a:lnTo>
                  <a:pt x="7837" y="1289348"/>
                </a:lnTo>
                <a:lnTo>
                  <a:pt x="0" y="1240790"/>
                </a:lnTo>
                <a:lnTo>
                  <a:pt x="0" y="153669"/>
                </a:lnTo>
                <a:close/>
              </a:path>
            </a:pathLst>
          </a:custGeom>
          <a:ln w="12192">
            <a:solidFill>
              <a:srgbClr val="F78B21"/>
            </a:solidFill>
          </a:ln>
        </p:spPr>
        <p:txBody>
          <a:bodyPr wrap="square" lIns="0" tIns="0" rIns="0" bIns="0" rtlCol="0"/>
          <a:lstStyle/>
          <a:p/>
        </p:txBody>
      </p:sp>
      <p:sp>
        <p:nvSpPr>
          <p:cNvPr id="34" name="object 34"/>
          <p:cNvSpPr/>
          <p:nvPr/>
        </p:nvSpPr>
        <p:spPr>
          <a:xfrm>
            <a:off x="9089135" y="3631691"/>
            <a:ext cx="1472565" cy="239395"/>
          </a:xfrm>
          <a:custGeom>
            <a:avLst/>
            <a:gdLst/>
            <a:ahLst/>
            <a:cxnLst/>
            <a:rect l="l" t="t" r="r" b="b"/>
            <a:pathLst>
              <a:path w="1472565" h="239395">
                <a:moveTo>
                  <a:pt x="1432306" y="0"/>
                </a:moveTo>
                <a:lnTo>
                  <a:pt x="39878" y="0"/>
                </a:lnTo>
                <a:lnTo>
                  <a:pt x="24378" y="3141"/>
                </a:lnTo>
                <a:lnTo>
                  <a:pt x="11699" y="11699"/>
                </a:lnTo>
                <a:lnTo>
                  <a:pt x="3141" y="24378"/>
                </a:lnTo>
                <a:lnTo>
                  <a:pt x="0" y="39877"/>
                </a:lnTo>
                <a:lnTo>
                  <a:pt x="0" y="199389"/>
                </a:lnTo>
                <a:lnTo>
                  <a:pt x="3141" y="214889"/>
                </a:lnTo>
                <a:lnTo>
                  <a:pt x="11699" y="227568"/>
                </a:lnTo>
                <a:lnTo>
                  <a:pt x="24378" y="236126"/>
                </a:lnTo>
                <a:lnTo>
                  <a:pt x="39878" y="239267"/>
                </a:lnTo>
                <a:lnTo>
                  <a:pt x="1432306" y="239267"/>
                </a:lnTo>
                <a:lnTo>
                  <a:pt x="1447805" y="236126"/>
                </a:lnTo>
                <a:lnTo>
                  <a:pt x="1460484" y="227568"/>
                </a:lnTo>
                <a:lnTo>
                  <a:pt x="1469042" y="214889"/>
                </a:lnTo>
                <a:lnTo>
                  <a:pt x="1472184" y="199389"/>
                </a:lnTo>
                <a:lnTo>
                  <a:pt x="1472184" y="39877"/>
                </a:lnTo>
                <a:lnTo>
                  <a:pt x="1469042" y="24378"/>
                </a:lnTo>
                <a:lnTo>
                  <a:pt x="1460484" y="11699"/>
                </a:lnTo>
                <a:lnTo>
                  <a:pt x="1447805" y="3141"/>
                </a:lnTo>
                <a:lnTo>
                  <a:pt x="1432306" y="0"/>
                </a:lnTo>
                <a:close/>
              </a:path>
            </a:pathLst>
          </a:custGeom>
          <a:solidFill>
            <a:srgbClr val="F78B21"/>
          </a:solidFill>
        </p:spPr>
        <p:txBody>
          <a:bodyPr wrap="square" lIns="0" tIns="0" rIns="0" bIns="0" rtlCol="0"/>
          <a:lstStyle/>
          <a:p/>
        </p:txBody>
      </p:sp>
      <p:sp>
        <p:nvSpPr>
          <p:cNvPr id="35" name="object 35"/>
          <p:cNvSpPr txBox="1"/>
          <p:nvPr/>
        </p:nvSpPr>
        <p:spPr>
          <a:xfrm>
            <a:off x="9635743" y="3640073"/>
            <a:ext cx="38227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贷中</a:t>
            </a:r>
            <a:endParaRPr sz="1400">
              <a:latin typeface="微软雅黑"/>
              <a:cs typeface="微软雅黑"/>
            </a:endParaRPr>
          </a:p>
        </p:txBody>
      </p:sp>
      <p:sp>
        <p:nvSpPr>
          <p:cNvPr id="36" name="object 36"/>
          <p:cNvSpPr/>
          <p:nvPr/>
        </p:nvSpPr>
        <p:spPr>
          <a:xfrm>
            <a:off x="8325611" y="3922776"/>
            <a:ext cx="1355090" cy="224154"/>
          </a:xfrm>
          <a:custGeom>
            <a:avLst/>
            <a:gdLst/>
            <a:ahLst/>
            <a:cxnLst/>
            <a:rect l="l" t="t" r="r" b="b"/>
            <a:pathLst>
              <a:path w="1355090" h="224154">
                <a:moveTo>
                  <a:pt x="1317498" y="0"/>
                </a:moveTo>
                <a:lnTo>
                  <a:pt x="37338" y="0"/>
                </a:lnTo>
                <a:lnTo>
                  <a:pt x="22824" y="2940"/>
                </a:lnTo>
                <a:lnTo>
                  <a:pt x="10953" y="10953"/>
                </a:lnTo>
                <a:lnTo>
                  <a:pt x="2940" y="22824"/>
                </a:lnTo>
                <a:lnTo>
                  <a:pt x="0" y="37337"/>
                </a:lnTo>
                <a:lnTo>
                  <a:pt x="0" y="186690"/>
                </a:lnTo>
                <a:lnTo>
                  <a:pt x="2940" y="201203"/>
                </a:lnTo>
                <a:lnTo>
                  <a:pt x="10953" y="213074"/>
                </a:lnTo>
                <a:lnTo>
                  <a:pt x="22824" y="221087"/>
                </a:lnTo>
                <a:lnTo>
                  <a:pt x="37338" y="224028"/>
                </a:lnTo>
                <a:lnTo>
                  <a:pt x="1317498" y="224028"/>
                </a:lnTo>
                <a:lnTo>
                  <a:pt x="1332011" y="221087"/>
                </a:lnTo>
                <a:lnTo>
                  <a:pt x="1343882" y="213074"/>
                </a:lnTo>
                <a:lnTo>
                  <a:pt x="1351895" y="201203"/>
                </a:lnTo>
                <a:lnTo>
                  <a:pt x="1354836" y="186690"/>
                </a:lnTo>
                <a:lnTo>
                  <a:pt x="1354836" y="37337"/>
                </a:lnTo>
                <a:lnTo>
                  <a:pt x="1351895" y="22824"/>
                </a:lnTo>
                <a:lnTo>
                  <a:pt x="1343882" y="10953"/>
                </a:lnTo>
                <a:lnTo>
                  <a:pt x="1332011" y="2940"/>
                </a:lnTo>
                <a:lnTo>
                  <a:pt x="1317498" y="0"/>
                </a:lnTo>
                <a:close/>
              </a:path>
            </a:pathLst>
          </a:custGeom>
          <a:solidFill>
            <a:srgbClr val="F78B21"/>
          </a:solidFill>
        </p:spPr>
        <p:txBody>
          <a:bodyPr wrap="square" lIns="0" tIns="0" rIns="0" bIns="0" rtlCol="0"/>
          <a:lstStyle/>
          <a:p/>
        </p:txBody>
      </p:sp>
      <p:sp>
        <p:nvSpPr>
          <p:cNvPr id="37" name="object 37"/>
          <p:cNvSpPr txBox="1"/>
          <p:nvPr/>
        </p:nvSpPr>
        <p:spPr>
          <a:xfrm>
            <a:off x="8457056" y="3938270"/>
            <a:ext cx="1092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数据库实时更新</a:t>
            </a:r>
            <a:endParaRPr sz="1200">
              <a:latin typeface="微软雅黑"/>
              <a:cs typeface="微软雅黑"/>
            </a:endParaRPr>
          </a:p>
        </p:txBody>
      </p:sp>
      <p:sp>
        <p:nvSpPr>
          <p:cNvPr id="38" name="object 38"/>
          <p:cNvSpPr/>
          <p:nvPr/>
        </p:nvSpPr>
        <p:spPr>
          <a:xfrm>
            <a:off x="8325611" y="4797552"/>
            <a:ext cx="1355090" cy="226060"/>
          </a:xfrm>
          <a:custGeom>
            <a:avLst/>
            <a:gdLst/>
            <a:ahLst/>
            <a:cxnLst/>
            <a:rect l="l" t="t" r="r" b="b"/>
            <a:pathLst>
              <a:path w="1355090" h="226060">
                <a:moveTo>
                  <a:pt x="1317244" y="0"/>
                </a:moveTo>
                <a:lnTo>
                  <a:pt x="37592" y="0"/>
                </a:lnTo>
                <a:lnTo>
                  <a:pt x="22985" y="2962"/>
                </a:lnTo>
                <a:lnTo>
                  <a:pt x="11033" y="11033"/>
                </a:lnTo>
                <a:lnTo>
                  <a:pt x="2962" y="22985"/>
                </a:lnTo>
                <a:lnTo>
                  <a:pt x="0" y="37592"/>
                </a:lnTo>
                <a:lnTo>
                  <a:pt x="0" y="187960"/>
                </a:lnTo>
                <a:lnTo>
                  <a:pt x="2962" y="202566"/>
                </a:lnTo>
                <a:lnTo>
                  <a:pt x="11033" y="214518"/>
                </a:lnTo>
                <a:lnTo>
                  <a:pt x="22985" y="222589"/>
                </a:lnTo>
                <a:lnTo>
                  <a:pt x="37592" y="225552"/>
                </a:lnTo>
                <a:lnTo>
                  <a:pt x="1317244" y="225552"/>
                </a:lnTo>
                <a:lnTo>
                  <a:pt x="1331850" y="222589"/>
                </a:lnTo>
                <a:lnTo>
                  <a:pt x="1343802" y="214518"/>
                </a:lnTo>
                <a:lnTo>
                  <a:pt x="1351873" y="202566"/>
                </a:lnTo>
                <a:lnTo>
                  <a:pt x="1354836" y="187960"/>
                </a:lnTo>
                <a:lnTo>
                  <a:pt x="1354836" y="37592"/>
                </a:lnTo>
                <a:lnTo>
                  <a:pt x="1351873" y="22985"/>
                </a:lnTo>
                <a:lnTo>
                  <a:pt x="1343802" y="11033"/>
                </a:lnTo>
                <a:lnTo>
                  <a:pt x="1331850" y="2962"/>
                </a:lnTo>
                <a:lnTo>
                  <a:pt x="1317244" y="0"/>
                </a:lnTo>
                <a:close/>
              </a:path>
            </a:pathLst>
          </a:custGeom>
          <a:solidFill>
            <a:srgbClr val="F78B21"/>
          </a:solidFill>
        </p:spPr>
        <p:txBody>
          <a:bodyPr wrap="square" lIns="0" tIns="0" rIns="0" bIns="0" rtlCol="0"/>
          <a:lstStyle/>
          <a:p/>
        </p:txBody>
      </p:sp>
      <p:sp>
        <p:nvSpPr>
          <p:cNvPr id="39" name="object 39"/>
          <p:cNvSpPr txBox="1"/>
          <p:nvPr/>
        </p:nvSpPr>
        <p:spPr>
          <a:xfrm>
            <a:off x="8533256" y="4814061"/>
            <a:ext cx="1360170" cy="195580"/>
          </a:xfrm>
          <a:prstGeom prst="rect">
            <a:avLst/>
          </a:prstGeom>
        </p:spPr>
        <p:txBody>
          <a:bodyPr wrap="square" lIns="0" tIns="0" rIns="0" bIns="0" rtlCol="0" vert="horz">
            <a:spAutoFit/>
          </a:bodyPr>
          <a:lstStyle/>
          <a:p>
            <a:pPr marL="12700">
              <a:lnSpc>
                <a:spcPct val="100000"/>
              </a:lnSpc>
              <a:tabLst>
                <a:tab pos="1195705" algn="l"/>
                <a:tab pos="1346835" algn="l"/>
              </a:tabLst>
            </a:pPr>
            <a:r>
              <a:rPr dirty="0" sz="1200">
                <a:solidFill>
                  <a:srgbClr val="F9F9F9"/>
                </a:solidFill>
                <a:latin typeface="微软雅黑"/>
                <a:cs typeface="微软雅黑"/>
              </a:rPr>
              <a:t>提前触发催收	</a:t>
            </a:r>
            <a:r>
              <a:rPr dirty="0" sz="1200" u="sng">
                <a:solidFill>
                  <a:srgbClr val="F9F9F9"/>
                </a:solidFill>
                <a:latin typeface="Times New Roman"/>
                <a:cs typeface="Times New Roman"/>
              </a:rPr>
              <a:t> 	</a:t>
            </a:r>
            <a:endParaRPr sz="1200">
              <a:latin typeface="Times New Roman"/>
              <a:cs typeface="Times New Roman"/>
            </a:endParaRPr>
          </a:p>
        </p:txBody>
      </p:sp>
      <p:sp>
        <p:nvSpPr>
          <p:cNvPr id="40" name="object 40"/>
          <p:cNvSpPr/>
          <p:nvPr/>
        </p:nvSpPr>
        <p:spPr>
          <a:xfrm>
            <a:off x="9947147" y="3922776"/>
            <a:ext cx="1353820" cy="1100455"/>
          </a:xfrm>
          <a:custGeom>
            <a:avLst/>
            <a:gdLst/>
            <a:ahLst/>
            <a:cxnLst/>
            <a:rect l="l" t="t" r="r" b="b"/>
            <a:pathLst>
              <a:path w="1353820" h="1100454">
                <a:moveTo>
                  <a:pt x="1207643" y="0"/>
                </a:moveTo>
                <a:lnTo>
                  <a:pt x="145669" y="0"/>
                </a:lnTo>
                <a:lnTo>
                  <a:pt x="99600" y="7419"/>
                </a:lnTo>
                <a:lnTo>
                  <a:pt x="59609" y="28086"/>
                </a:lnTo>
                <a:lnTo>
                  <a:pt x="28086" y="59609"/>
                </a:lnTo>
                <a:lnTo>
                  <a:pt x="7419" y="99600"/>
                </a:lnTo>
                <a:lnTo>
                  <a:pt x="0" y="145669"/>
                </a:lnTo>
                <a:lnTo>
                  <a:pt x="0" y="954659"/>
                </a:lnTo>
                <a:lnTo>
                  <a:pt x="7419" y="1000727"/>
                </a:lnTo>
                <a:lnTo>
                  <a:pt x="28086" y="1040718"/>
                </a:lnTo>
                <a:lnTo>
                  <a:pt x="59609" y="1072241"/>
                </a:lnTo>
                <a:lnTo>
                  <a:pt x="99600" y="1092908"/>
                </a:lnTo>
                <a:lnTo>
                  <a:pt x="145669" y="1100328"/>
                </a:lnTo>
                <a:lnTo>
                  <a:pt x="1207643" y="1100328"/>
                </a:lnTo>
                <a:lnTo>
                  <a:pt x="1253711" y="1092908"/>
                </a:lnTo>
                <a:lnTo>
                  <a:pt x="1293702" y="1072241"/>
                </a:lnTo>
                <a:lnTo>
                  <a:pt x="1325225" y="1040718"/>
                </a:lnTo>
                <a:lnTo>
                  <a:pt x="1345892" y="1000727"/>
                </a:lnTo>
                <a:lnTo>
                  <a:pt x="1353311" y="954659"/>
                </a:lnTo>
                <a:lnTo>
                  <a:pt x="1353311" y="145669"/>
                </a:lnTo>
                <a:lnTo>
                  <a:pt x="1345892" y="99600"/>
                </a:lnTo>
                <a:lnTo>
                  <a:pt x="1325225" y="59609"/>
                </a:lnTo>
                <a:lnTo>
                  <a:pt x="1293702" y="28086"/>
                </a:lnTo>
                <a:lnTo>
                  <a:pt x="1253711" y="7419"/>
                </a:lnTo>
                <a:lnTo>
                  <a:pt x="1207643" y="0"/>
                </a:lnTo>
                <a:close/>
              </a:path>
            </a:pathLst>
          </a:custGeom>
          <a:solidFill>
            <a:srgbClr val="F7C000"/>
          </a:solidFill>
        </p:spPr>
        <p:txBody>
          <a:bodyPr wrap="square" lIns="0" tIns="0" rIns="0" bIns="0" rtlCol="0"/>
          <a:lstStyle/>
          <a:p/>
        </p:txBody>
      </p:sp>
      <p:sp>
        <p:nvSpPr>
          <p:cNvPr id="41" name="object 41"/>
          <p:cNvSpPr txBox="1"/>
          <p:nvPr/>
        </p:nvSpPr>
        <p:spPr>
          <a:xfrm>
            <a:off x="10070083" y="3973195"/>
            <a:ext cx="1083310" cy="1003300"/>
          </a:xfrm>
          <a:prstGeom prst="rect">
            <a:avLst/>
          </a:prstGeom>
        </p:spPr>
        <p:txBody>
          <a:bodyPr wrap="square" lIns="0" tIns="0" rIns="0" bIns="0" rtlCol="0" vert="horz">
            <a:spAutoFit/>
          </a:bodyPr>
          <a:lstStyle/>
          <a:p>
            <a:pPr marL="12700">
              <a:lnSpc>
                <a:spcPct val="100000"/>
              </a:lnSpc>
              <a:tabLst>
                <a:tab pos="184785" algn="l"/>
              </a:tabLst>
            </a:pPr>
            <a:r>
              <a:rPr dirty="0" sz="1000" spc="-5">
                <a:solidFill>
                  <a:srgbClr val="F9F9F9"/>
                </a:solidFill>
                <a:latin typeface="Arial"/>
                <a:cs typeface="Arial"/>
              </a:rPr>
              <a:t>•	</a:t>
            </a:r>
            <a:r>
              <a:rPr dirty="0" sz="1000" spc="-5">
                <a:solidFill>
                  <a:srgbClr val="F9F9F9"/>
                </a:solidFill>
                <a:latin typeface="微软雅黑"/>
                <a:cs typeface="微软雅黑"/>
              </a:rPr>
              <a:t>还款行为追踪</a:t>
            </a:r>
            <a:endParaRPr sz="1000">
              <a:latin typeface="微软雅黑"/>
              <a:cs typeface="微软雅黑"/>
            </a:endParaRPr>
          </a:p>
          <a:p>
            <a:pPr marL="12700">
              <a:lnSpc>
                <a:spcPct val="100000"/>
              </a:lnSpc>
              <a:spcBef>
                <a:spcPts val="600"/>
              </a:spcBef>
              <a:tabLst>
                <a:tab pos="184785" algn="l"/>
              </a:tabLst>
            </a:pPr>
            <a:r>
              <a:rPr dirty="0" sz="1000" spc="-5">
                <a:solidFill>
                  <a:srgbClr val="F9F9F9"/>
                </a:solidFill>
                <a:latin typeface="Arial"/>
                <a:cs typeface="Arial"/>
              </a:rPr>
              <a:t>•	</a:t>
            </a:r>
            <a:r>
              <a:rPr dirty="0" sz="1000" spc="-5">
                <a:solidFill>
                  <a:srgbClr val="F9F9F9"/>
                </a:solidFill>
                <a:latin typeface="微软雅黑"/>
                <a:cs typeface="微软雅黑"/>
              </a:rPr>
              <a:t>行为评分模型</a:t>
            </a:r>
            <a:endParaRPr sz="1000">
              <a:latin typeface="微软雅黑"/>
              <a:cs typeface="微软雅黑"/>
            </a:endParaRPr>
          </a:p>
          <a:p>
            <a:pPr marL="12700">
              <a:lnSpc>
                <a:spcPct val="100000"/>
              </a:lnSpc>
              <a:spcBef>
                <a:spcPts val="600"/>
              </a:spcBef>
              <a:tabLst>
                <a:tab pos="184785" algn="l"/>
              </a:tabLst>
            </a:pPr>
            <a:r>
              <a:rPr dirty="0" sz="1000" spc="-5">
                <a:solidFill>
                  <a:srgbClr val="F9F9F9"/>
                </a:solidFill>
                <a:latin typeface="Arial"/>
                <a:cs typeface="Arial"/>
              </a:rPr>
              <a:t>•	</a:t>
            </a:r>
            <a:r>
              <a:rPr dirty="0" sz="1000" spc="-5">
                <a:solidFill>
                  <a:srgbClr val="F9F9F9"/>
                </a:solidFill>
                <a:latin typeface="微软雅黑"/>
                <a:cs typeface="微软雅黑"/>
              </a:rPr>
              <a:t>多平台贷款</a:t>
            </a:r>
            <a:endParaRPr sz="1000">
              <a:latin typeface="微软雅黑"/>
              <a:cs typeface="微软雅黑"/>
            </a:endParaRPr>
          </a:p>
          <a:p>
            <a:pPr marL="184785" marR="5080" indent="-172720">
              <a:lnSpc>
                <a:spcPct val="100000"/>
              </a:lnSpc>
              <a:spcBef>
                <a:spcPts val="600"/>
              </a:spcBef>
              <a:tabLst>
                <a:tab pos="184785" algn="l"/>
              </a:tabLst>
            </a:pPr>
            <a:r>
              <a:rPr dirty="0" sz="1000" spc="-5">
                <a:solidFill>
                  <a:srgbClr val="F9F9F9"/>
                </a:solidFill>
                <a:latin typeface="Arial"/>
                <a:cs typeface="Arial"/>
              </a:rPr>
              <a:t>•</a:t>
            </a:r>
            <a:r>
              <a:rPr dirty="0" sz="1000" spc="-5">
                <a:solidFill>
                  <a:srgbClr val="F9F9F9"/>
                </a:solidFill>
                <a:latin typeface="Arial"/>
                <a:cs typeface="Arial"/>
              </a:rPr>
              <a:t>	</a:t>
            </a:r>
            <a:r>
              <a:rPr dirty="0" sz="1000" spc="-5">
                <a:solidFill>
                  <a:srgbClr val="F9F9F9"/>
                </a:solidFill>
                <a:latin typeface="微软雅黑"/>
                <a:cs typeface="微软雅黑"/>
              </a:rPr>
              <a:t>第三方数据系统  </a:t>
            </a:r>
            <a:r>
              <a:rPr dirty="0" sz="1000" spc="-5">
                <a:solidFill>
                  <a:srgbClr val="F9F9F9"/>
                </a:solidFill>
                <a:latin typeface="微软雅黑"/>
                <a:cs typeface="微软雅黑"/>
              </a:rPr>
              <a:t>关联</a:t>
            </a:r>
            <a:endParaRPr sz="1000">
              <a:latin typeface="微软雅黑"/>
              <a:cs typeface="微软雅黑"/>
            </a:endParaRPr>
          </a:p>
        </p:txBody>
      </p:sp>
      <p:sp>
        <p:nvSpPr>
          <p:cNvPr id="42" name="object 42"/>
          <p:cNvSpPr/>
          <p:nvPr/>
        </p:nvSpPr>
        <p:spPr>
          <a:xfrm>
            <a:off x="8325611" y="4360164"/>
            <a:ext cx="1355090" cy="226060"/>
          </a:xfrm>
          <a:custGeom>
            <a:avLst/>
            <a:gdLst/>
            <a:ahLst/>
            <a:cxnLst/>
            <a:rect l="l" t="t" r="r" b="b"/>
            <a:pathLst>
              <a:path w="1355090" h="226060">
                <a:moveTo>
                  <a:pt x="1317244" y="0"/>
                </a:moveTo>
                <a:lnTo>
                  <a:pt x="37592" y="0"/>
                </a:lnTo>
                <a:lnTo>
                  <a:pt x="22985" y="2962"/>
                </a:lnTo>
                <a:lnTo>
                  <a:pt x="11033" y="11033"/>
                </a:lnTo>
                <a:lnTo>
                  <a:pt x="2962" y="22985"/>
                </a:lnTo>
                <a:lnTo>
                  <a:pt x="0" y="37592"/>
                </a:lnTo>
                <a:lnTo>
                  <a:pt x="0" y="187960"/>
                </a:lnTo>
                <a:lnTo>
                  <a:pt x="2962" y="202566"/>
                </a:lnTo>
                <a:lnTo>
                  <a:pt x="11033" y="214518"/>
                </a:lnTo>
                <a:lnTo>
                  <a:pt x="22985" y="222589"/>
                </a:lnTo>
                <a:lnTo>
                  <a:pt x="37592" y="225552"/>
                </a:lnTo>
                <a:lnTo>
                  <a:pt x="1317244" y="225552"/>
                </a:lnTo>
                <a:lnTo>
                  <a:pt x="1331850" y="222589"/>
                </a:lnTo>
                <a:lnTo>
                  <a:pt x="1343802" y="214518"/>
                </a:lnTo>
                <a:lnTo>
                  <a:pt x="1351873" y="202566"/>
                </a:lnTo>
                <a:lnTo>
                  <a:pt x="1354836" y="187960"/>
                </a:lnTo>
                <a:lnTo>
                  <a:pt x="1354836" y="37592"/>
                </a:lnTo>
                <a:lnTo>
                  <a:pt x="1351873" y="22985"/>
                </a:lnTo>
                <a:lnTo>
                  <a:pt x="1343802" y="11033"/>
                </a:lnTo>
                <a:lnTo>
                  <a:pt x="1331850" y="2962"/>
                </a:lnTo>
                <a:lnTo>
                  <a:pt x="1317244" y="0"/>
                </a:lnTo>
                <a:close/>
              </a:path>
            </a:pathLst>
          </a:custGeom>
          <a:solidFill>
            <a:srgbClr val="F78B21"/>
          </a:solidFill>
        </p:spPr>
        <p:txBody>
          <a:bodyPr wrap="square" lIns="0" tIns="0" rIns="0" bIns="0" rtlCol="0"/>
          <a:lstStyle/>
          <a:p/>
        </p:txBody>
      </p:sp>
      <p:sp>
        <p:nvSpPr>
          <p:cNvPr id="43" name="object 43"/>
          <p:cNvSpPr txBox="1"/>
          <p:nvPr/>
        </p:nvSpPr>
        <p:spPr>
          <a:xfrm>
            <a:off x="8685656" y="4376292"/>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用户异常</a:t>
            </a:r>
            <a:endParaRPr sz="1200">
              <a:latin typeface="微软雅黑"/>
              <a:cs typeface="微软雅黑"/>
            </a:endParaRPr>
          </a:p>
        </p:txBody>
      </p:sp>
      <p:sp>
        <p:nvSpPr>
          <p:cNvPr id="44" name="object 44"/>
          <p:cNvSpPr/>
          <p:nvPr/>
        </p:nvSpPr>
        <p:spPr>
          <a:xfrm>
            <a:off x="8932164" y="4614671"/>
            <a:ext cx="140335" cy="154305"/>
          </a:xfrm>
          <a:custGeom>
            <a:avLst/>
            <a:gdLst/>
            <a:ahLst/>
            <a:cxnLst/>
            <a:rect l="l" t="t" r="r" b="b"/>
            <a:pathLst>
              <a:path w="140334" h="154304">
                <a:moveTo>
                  <a:pt x="140207" y="83819"/>
                </a:moveTo>
                <a:lnTo>
                  <a:pt x="0" y="83819"/>
                </a:lnTo>
                <a:lnTo>
                  <a:pt x="70103" y="153923"/>
                </a:lnTo>
                <a:lnTo>
                  <a:pt x="140207" y="83819"/>
                </a:lnTo>
                <a:close/>
              </a:path>
              <a:path w="140334" h="154304">
                <a:moveTo>
                  <a:pt x="105155" y="0"/>
                </a:moveTo>
                <a:lnTo>
                  <a:pt x="35051" y="0"/>
                </a:lnTo>
                <a:lnTo>
                  <a:pt x="35051" y="83819"/>
                </a:lnTo>
                <a:lnTo>
                  <a:pt x="105155" y="83819"/>
                </a:lnTo>
                <a:lnTo>
                  <a:pt x="105155" y="0"/>
                </a:lnTo>
                <a:close/>
              </a:path>
            </a:pathLst>
          </a:custGeom>
          <a:solidFill>
            <a:srgbClr val="F78B21"/>
          </a:solidFill>
        </p:spPr>
        <p:txBody>
          <a:bodyPr wrap="square" lIns="0" tIns="0" rIns="0" bIns="0" rtlCol="0"/>
          <a:lstStyle/>
          <a:p/>
        </p:txBody>
      </p:sp>
      <p:sp>
        <p:nvSpPr>
          <p:cNvPr id="45" name="object 45"/>
          <p:cNvSpPr/>
          <p:nvPr/>
        </p:nvSpPr>
        <p:spPr>
          <a:xfrm>
            <a:off x="8932164" y="4177284"/>
            <a:ext cx="140335" cy="152400"/>
          </a:xfrm>
          <a:custGeom>
            <a:avLst/>
            <a:gdLst/>
            <a:ahLst/>
            <a:cxnLst/>
            <a:rect l="l" t="t" r="r" b="b"/>
            <a:pathLst>
              <a:path w="140334" h="152400">
                <a:moveTo>
                  <a:pt x="140207" y="82296"/>
                </a:moveTo>
                <a:lnTo>
                  <a:pt x="0" y="82296"/>
                </a:lnTo>
                <a:lnTo>
                  <a:pt x="70103" y="152400"/>
                </a:lnTo>
                <a:lnTo>
                  <a:pt x="140207" y="82296"/>
                </a:lnTo>
                <a:close/>
              </a:path>
              <a:path w="140334" h="152400">
                <a:moveTo>
                  <a:pt x="105155" y="0"/>
                </a:moveTo>
                <a:lnTo>
                  <a:pt x="35051" y="0"/>
                </a:lnTo>
                <a:lnTo>
                  <a:pt x="35051" y="82296"/>
                </a:lnTo>
                <a:lnTo>
                  <a:pt x="105155" y="82296"/>
                </a:lnTo>
                <a:lnTo>
                  <a:pt x="105155" y="0"/>
                </a:lnTo>
                <a:close/>
              </a:path>
            </a:pathLst>
          </a:custGeom>
          <a:solidFill>
            <a:srgbClr val="F78B21"/>
          </a:solidFill>
        </p:spPr>
        <p:txBody>
          <a:bodyPr wrap="square" lIns="0" tIns="0" rIns="0" bIns="0" rtlCol="0"/>
          <a:lstStyle/>
          <a:p/>
        </p:txBody>
      </p:sp>
      <p:sp>
        <p:nvSpPr>
          <p:cNvPr id="46" name="object 46"/>
          <p:cNvSpPr/>
          <p:nvPr/>
        </p:nvSpPr>
        <p:spPr>
          <a:xfrm>
            <a:off x="3383279" y="5346191"/>
            <a:ext cx="1876425" cy="1285240"/>
          </a:xfrm>
          <a:custGeom>
            <a:avLst/>
            <a:gdLst/>
            <a:ahLst/>
            <a:cxnLst/>
            <a:rect l="l" t="t" r="r" b="b"/>
            <a:pathLst>
              <a:path w="1876425" h="1285240">
                <a:moveTo>
                  <a:pt x="1661922" y="0"/>
                </a:moveTo>
                <a:lnTo>
                  <a:pt x="214122" y="0"/>
                </a:lnTo>
                <a:lnTo>
                  <a:pt x="165031" y="5656"/>
                </a:lnTo>
                <a:lnTo>
                  <a:pt x="119965" y="21766"/>
                </a:lnTo>
                <a:lnTo>
                  <a:pt x="80207" y="47046"/>
                </a:lnTo>
                <a:lnTo>
                  <a:pt x="47046" y="80207"/>
                </a:lnTo>
                <a:lnTo>
                  <a:pt x="21766" y="119965"/>
                </a:lnTo>
                <a:lnTo>
                  <a:pt x="5656" y="165031"/>
                </a:lnTo>
                <a:lnTo>
                  <a:pt x="0" y="214122"/>
                </a:lnTo>
                <a:lnTo>
                  <a:pt x="0" y="1070610"/>
                </a:lnTo>
                <a:lnTo>
                  <a:pt x="5656" y="1119704"/>
                </a:lnTo>
                <a:lnTo>
                  <a:pt x="21766" y="1164772"/>
                </a:lnTo>
                <a:lnTo>
                  <a:pt x="47046" y="1204529"/>
                </a:lnTo>
                <a:lnTo>
                  <a:pt x="80207" y="1237689"/>
                </a:lnTo>
                <a:lnTo>
                  <a:pt x="119965" y="1262967"/>
                </a:lnTo>
                <a:lnTo>
                  <a:pt x="165031" y="1279076"/>
                </a:lnTo>
                <a:lnTo>
                  <a:pt x="214122" y="1284732"/>
                </a:lnTo>
                <a:lnTo>
                  <a:pt x="1661922" y="1284732"/>
                </a:lnTo>
                <a:lnTo>
                  <a:pt x="1711012" y="1279076"/>
                </a:lnTo>
                <a:lnTo>
                  <a:pt x="1756078" y="1262967"/>
                </a:lnTo>
                <a:lnTo>
                  <a:pt x="1795836" y="1237689"/>
                </a:lnTo>
                <a:lnTo>
                  <a:pt x="1828997" y="1204529"/>
                </a:lnTo>
                <a:lnTo>
                  <a:pt x="1854277" y="1164772"/>
                </a:lnTo>
                <a:lnTo>
                  <a:pt x="1870387" y="1119704"/>
                </a:lnTo>
                <a:lnTo>
                  <a:pt x="1876044" y="1070610"/>
                </a:lnTo>
                <a:lnTo>
                  <a:pt x="1876044" y="214122"/>
                </a:lnTo>
                <a:lnTo>
                  <a:pt x="1870387" y="165031"/>
                </a:lnTo>
                <a:lnTo>
                  <a:pt x="1854277" y="119965"/>
                </a:lnTo>
                <a:lnTo>
                  <a:pt x="1828997" y="80207"/>
                </a:lnTo>
                <a:lnTo>
                  <a:pt x="1795836" y="47046"/>
                </a:lnTo>
                <a:lnTo>
                  <a:pt x="1756078" y="21766"/>
                </a:lnTo>
                <a:lnTo>
                  <a:pt x="1711012" y="5656"/>
                </a:lnTo>
                <a:lnTo>
                  <a:pt x="1661922" y="0"/>
                </a:lnTo>
                <a:close/>
              </a:path>
            </a:pathLst>
          </a:custGeom>
          <a:solidFill>
            <a:srgbClr val="1A9FD2"/>
          </a:solidFill>
        </p:spPr>
        <p:txBody>
          <a:bodyPr wrap="square" lIns="0" tIns="0" rIns="0" bIns="0" rtlCol="0"/>
          <a:lstStyle/>
          <a:p/>
        </p:txBody>
      </p:sp>
      <p:sp>
        <p:nvSpPr>
          <p:cNvPr id="47" name="object 47"/>
          <p:cNvSpPr/>
          <p:nvPr/>
        </p:nvSpPr>
        <p:spPr>
          <a:xfrm>
            <a:off x="3383279" y="5346191"/>
            <a:ext cx="1876425" cy="1285240"/>
          </a:xfrm>
          <a:custGeom>
            <a:avLst/>
            <a:gdLst/>
            <a:ahLst/>
            <a:cxnLst/>
            <a:rect l="l" t="t" r="r" b="b"/>
            <a:pathLst>
              <a:path w="1876425" h="1285240">
                <a:moveTo>
                  <a:pt x="0" y="214122"/>
                </a:moveTo>
                <a:lnTo>
                  <a:pt x="5656" y="165031"/>
                </a:lnTo>
                <a:lnTo>
                  <a:pt x="21766" y="119965"/>
                </a:lnTo>
                <a:lnTo>
                  <a:pt x="47046" y="80207"/>
                </a:lnTo>
                <a:lnTo>
                  <a:pt x="80207" y="47046"/>
                </a:lnTo>
                <a:lnTo>
                  <a:pt x="119965" y="21766"/>
                </a:lnTo>
                <a:lnTo>
                  <a:pt x="165031" y="5656"/>
                </a:lnTo>
                <a:lnTo>
                  <a:pt x="214122" y="0"/>
                </a:lnTo>
                <a:lnTo>
                  <a:pt x="1661922" y="0"/>
                </a:lnTo>
                <a:lnTo>
                  <a:pt x="1711012" y="5656"/>
                </a:lnTo>
                <a:lnTo>
                  <a:pt x="1756078" y="21766"/>
                </a:lnTo>
                <a:lnTo>
                  <a:pt x="1795836" y="47046"/>
                </a:lnTo>
                <a:lnTo>
                  <a:pt x="1828997" y="80207"/>
                </a:lnTo>
                <a:lnTo>
                  <a:pt x="1854277" y="119965"/>
                </a:lnTo>
                <a:lnTo>
                  <a:pt x="1870387" y="165031"/>
                </a:lnTo>
                <a:lnTo>
                  <a:pt x="1876044" y="214122"/>
                </a:lnTo>
                <a:lnTo>
                  <a:pt x="1876044" y="1070610"/>
                </a:lnTo>
                <a:lnTo>
                  <a:pt x="1870387" y="1119704"/>
                </a:lnTo>
                <a:lnTo>
                  <a:pt x="1854277" y="1164772"/>
                </a:lnTo>
                <a:lnTo>
                  <a:pt x="1828997" y="1204529"/>
                </a:lnTo>
                <a:lnTo>
                  <a:pt x="1795836" y="1237689"/>
                </a:lnTo>
                <a:lnTo>
                  <a:pt x="1756078" y="1262967"/>
                </a:lnTo>
                <a:lnTo>
                  <a:pt x="1711012" y="1279076"/>
                </a:lnTo>
                <a:lnTo>
                  <a:pt x="1661922" y="1284732"/>
                </a:lnTo>
                <a:lnTo>
                  <a:pt x="214122" y="1284732"/>
                </a:lnTo>
                <a:lnTo>
                  <a:pt x="165031" y="1279076"/>
                </a:lnTo>
                <a:lnTo>
                  <a:pt x="119965" y="1262967"/>
                </a:lnTo>
                <a:lnTo>
                  <a:pt x="80207" y="1237689"/>
                </a:lnTo>
                <a:lnTo>
                  <a:pt x="47046" y="1204529"/>
                </a:lnTo>
                <a:lnTo>
                  <a:pt x="21766" y="1164772"/>
                </a:lnTo>
                <a:lnTo>
                  <a:pt x="5656" y="1119704"/>
                </a:lnTo>
                <a:lnTo>
                  <a:pt x="0" y="1070610"/>
                </a:lnTo>
                <a:lnTo>
                  <a:pt x="0" y="214122"/>
                </a:lnTo>
                <a:close/>
              </a:path>
            </a:pathLst>
          </a:custGeom>
          <a:ln w="12192">
            <a:solidFill>
              <a:srgbClr val="1F9ED2"/>
            </a:solidFill>
          </a:ln>
        </p:spPr>
        <p:txBody>
          <a:bodyPr wrap="square" lIns="0" tIns="0" rIns="0" bIns="0" rtlCol="0"/>
          <a:lstStyle/>
          <a:p/>
        </p:txBody>
      </p:sp>
      <p:sp>
        <p:nvSpPr>
          <p:cNvPr id="48" name="object 48"/>
          <p:cNvSpPr txBox="1"/>
          <p:nvPr/>
        </p:nvSpPr>
        <p:spPr>
          <a:xfrm>
            <a:off x="3524758" y="5555711"/>
            <a:ext cx="1744980" cy="836294"/>
          </a:xfrm>
          <a:prstGeom prst="rect">
            <a:avLst/>
          </a:prstGeom>
        </p:spPr>
        <p:txBody>
          <a:bodyPr wrap="square" lIns="0" tIns="0" rIns="0" bIns="0" rtlCol="0" vert="horz">
            <a:spAutoFit/>
          </a:bodyPr>
          <a:lstStyle/>
          <a:p>
            <a:pPr marL="12700" marR="5080">
              <a:lnSpc>
                <a:spcPct val="150100"/>
              </a:lnSpc>
            </a:pPr>
            <a:r>
              <a:rPr dirty="0" sz="1200" spc="35">
                <a:solidFill>
                  <a:srgbClr val="F9F9F9"/>
                </a:solidFill>
                <a:latin typeface="微软雅黑"/>
                <a:cs typeface="微软雅黑"/>
              </a:rPr>
              <a:t>“</a:t>
            </a:r>
            <a:r>
              <a:rPr dirty="0" sz="1200" spc="30">
                <a:solidFill>
                  <a:srgbClr val="F9F9F9"/>
                </a:solidFill>
                <a:latin typeface="微软雅黑"/>
                <a:cs typeface="微软雅黑"/>
              </a:rPr>
              <a:t>科技赋能解决</a:t>
            </a:r>
            <a:r>
              <a:rPr dirty="0" sz="1200" spc="20">
                <a:solidFill>
                  <a:srgbClr val="F9F9F9"/>
                </a:solidFill>
                <a:latin typeface="微软雅黑"/>
                <a:cs typeface="微软雅黑"/>
              </a:rPr>
              <a:t>方</a:t>
            </a:r>
            <a:r>
              <a:rPr dirty="0" sz="1200" spc="35">
                <a:solidFill>
                  <a:srgbClr val="F9F9F9"/>
                </a:solidFill>
                <a:latin typeface="微软雅黑"/>
                <a:cs typeface="微软雅黑"/>
              </a:rPr>
              <a:t>案”</a:t>
            </a:r>
            <a:r>
              <a:rPr dirty="0" sz="1200">
                <a:solidFill>
                  <a:srgbClr val="F9F9F9"/>
                </a:solidFill>
                <a:latin typeface="微软雅黑"/>
                <a:cs typeface="微软雅黑"/>
              </a:rPr>
              <a:t>， </a:t>
            </a:r>
            <a:r>
              <a:rPr dirty="0" sz="1200">
                <a:solidFill>
                  <a:srgbClr val="F9F9F9"/>
                </a:solidFill>
                <a:latin typeface="微软雅黑"/>
                <a:cs typeface="微软雅黑"/>
              </a:rPr>
              <a:t> </a:t>
            </a:r>
            <a:r>
              <a:rPr dirty="0" sz="1200" spc="30">
                <a:solidFill>
                  <a:srgbClr val="F9F9F9"/>
                </a:solidFill>
                <a:latin typeface="微软雅黑"/>
                <a:cs typeface="微软雅黑"/>
              </a:rPr>
              <a:t>通过建立大数据管理中  </a:t>
            </a:r>
            <a:r>
              <a:rPr dirty="0" sz="1200">
                <a:solidFill>
                  <a:srgbClr val="F9F9F9"/>
                </a:solidFill>
                <a:latin typeface="微软雅黑"/>
                <a:cs typeface="微软雅黑"/>
              </a:rPr>
              <a:t>心连接数百家金融机构</a:t>
            </a:r>
            <a:endParaRPr sz="1200">
              <a:latin typeface="微软雅黑"/>
              <a:cs typeface="微软雅黑"/>
            </a:endParaRPr>
          </a:p>
        </p:txBody>
      </p:sp>
      <p:sp>
        <p:nvSpPr>
          <p:cNvPr id="49" name="object 49"/>
          <p:cNvSpPr/>
          <p:nvPr/>
        </p:nvSpPr>
        <p:spPr>
          <a:xfrm>
            <a:off x="790955" y="5398008"/>
            <a:ext cx="1876425" cy="1181100"/>
          </a:xfrm>
          <a:custGeom>
            <a:avLst/>
            <a:gdLst/>
            <a:ahLst/>
            <a:cxnLst/>
            <a:rect l="l" t="t" r="r" b="b"/>
            <a:pathLst>
              <a:path w="1876425" h="1181100">
                <a:moveTo>
                  <a:pt x="1713738" y="0"/>
                </a:moveTo>
                <a:lnTo>
                  <a:pt x="162306" y="0"/>
                </a:lnTo>
                <a:lnTo>
                  <a:pt x="119159" y="5796"/>
                </a:lnTo>
                <a:lnTo>
                  <a:pt x="80388" y="22154"/>
                </a:lnTo>
                <a:lnTo>
                  <a:pt x="47539" y="47529"/>
                </a:lnTo>
                <a:lnTo>
                  <a:pt x="22160" y="80376"/>
                </a:lnTo>
                <a:lnTo>
                  <a:pt x="5797" y="119150"/>
                </a:lnTo>
                <a:lnTo>
                  <a:pt x="0" y="162305"/>
                </a:lnTo>
                <a:lnTo>
                  <a:pt x="0" y="1018793"/>
                </a:lnTo>
                <a:lnTo>
                  <a:pt x="5797" y="1061940"/>
                </a:lnTo>
                <a:lnTo>
                  <a:pt x="22160" y="1100711"/>
                </a:lnTo>
                <a:lnTo>
                  <a:pt x="47539" y="1133560"/>
                </a:lnTo>
                <a:lnTo>
                  <a:pt x="80388" y="1158939"/>
                </a:lnTo>
                <a:lnTo>
                  <a:pt x="119159" y="1175302"/>
                </a:lnTo>
                <a:lnTo>
                  <a:pt x="162306" y="1181099"/>
                </a:lnTo>
                <a:lnTo>
                  <a:pt x="1713738" y="1181099"/>
                </a:lnTo>
                <a:lnTo>
                  <a:pt x="1756893" y="1175302"/>
                </a:lnTo>
                <a:lnTo>
                  <a:pt x="1795667" y="1158939"/>
                </a:lnTo>
                <a:lnTo>
                  <a:pt x="1828514" y="1133560"/>
                </a:lnTo>
                <a:lnTo>
                  <a:pt x="1853889" y="1100711"/>
                </a:lnTo>
                <a:lnTo>
                  <a:pt x="1870247" y="1061940"/>
                </a:lnTo>
                <a:lnTo>
                  <a:pt x="1876044" y="1018793"/>
                </a:lnTo>
                <a:lnTo>
                  <a:pt x="1876044" y="162305"/>
                </a:lnTo>
                <a:lnTo>
                  <a:pt x="1870247" y="119150"/>
                </a:lnTo>
                <a:lnTo>
                  <a:pt x="1853889" y="80376"/>
                </a:lnTo>
                <a:lnTo>
                  <a:pt x="1828514" y="47529"/>
                </a:lnTo>
                <a:lnTo>
                  <a:pt x="1795667" y="22154"/>
                </a:lnTo>
                <a:lnTo>
                  <a:pt x="1756893" y="5796"/>
                </a:lnTo>
                <a:lnTo>
                  <a:pt x="1713738" y="0"/>
                </a:lnTo>
                <a:close/>
              </a:path>
            </a:pathLst>
          </a:custGeom>
          <a:solidFill>
            <a:srgbClr val="F9F9F9"/>
          </a:solidFill>
        </p:spPr>
        <p:txBody>
          <a:bodyPr wrap="square" lIns="0" tIns="0" rIns="0" bIns="0" rtlCol="0"/>
          <a:lstStyle/>
          <a:p/>
        </p:txBody>
      </p:sp>
      <p:sp>
        <p:nvSpPr>
          <p:cNvPr id="50" name="object 50"/>
          <p:cNvSpPr/>
          <p:nvPr/>
        </p:nvSpPr>
        <p:spPr>
          <a:xfrm>
            <a:off x="790955" y="5398008"/>
            <a:ext cx="1876425" cy="1181100"/>
          </a:xfrm>
          <a:custGeom>
            <a:avLst/>
            <a:gdLst/>
            <a:ahLst/>
            <a:cxnLst/>
            <a:rect l="l" t="t" r="r" b="b"/>
            <a:pathLst>
              <a:path w="1876425" h="1181100">
                <a:moveTo>
                  <a:pt x="0" y="162305"/>
                </a:moveTo>
                <a:lnTo>
                  <a:pt x="5797" y="119150"/>
                </a:lnTo>
                <a:lnTo>
                  <a:pt x="22160" y="80376"/>
                </a:lnTo>
                <a:lnTo>
                  <a:pt x="47539" y="47529"/>
                </a:lnTo>
                <a:lnTo>
                  <a:pt x="80388" y="22154"/>
                </a:lnTo>
                <a:lnTo>
                  <a:pt x="119159" y="5796"/>
                </a:lnTo>
                <a:lnTo>
                  <a:pt x="162306" y="0"/>
                </a:lnTo>
                <a:lnTo>
                  <a:pt x="1713738" y="0"/>
                </a:lnTo>
                <a:lnTo>
                  <a:pt x="1756893" y="5796"/>
                </a:lnTo>
                <a:lnTo>
                  <a:pt x="1795667" y="22154"/>
                </a:lnTo>
                <a:lnTo>
                  <a:pt x="1828514" y="47529"/>
                </a:lnTo>
                <a:lnTo>
                  <a:pt x="1853889" y="80376"/>
                </a:lnTo>
                <a:lnTo>
                  <a:pt x="1870247" y="119150"/>
                </a:lnTo>
                <a:lnTo>
                  <a:pt x="1876044" y="162305"/>
                </a:lnTo>
                <a:lnTo>
                  <a:pt x="1876044" y="1018793"/>
                </a:lnTo>
                <a:lnTo>
                  <a:pt x="1870247" y="1061940"/>
                </a:lnTo>
                <a:lnTo>
                  <a:pt x="1853889" y="1100711"/>
                </a:lnTo>
                <a:lnTo>
                  <a:pt x="1828514" y="1133560"/>
                </a:lnTo>
                <a:lnTo>
                  <a:pt x="1795667" y="1158939"/>
                </a:lnTo>
                <a:lnTo>
                  <a:pt x="1756893" y="1175302"/>
                </a:lnTo>
                <a:lnTo>
                  <a:pt x="1713738" y="1181099"/>
                </a:lnTo>
                <a:lnTo>
                  <a:pt x="162306" y="1181099"/>
                </a:lnTo>
                <a:lnTo>
                  <a:pt x="119159" y="1175302"/>
                </a:lnTo>
                <a:lnTo>
                  <a:pt x="80388" y="1158939"/>
                </a:lnTo>
                <a:lnTo>
                  <a:pt x="47539" y="1133560"/>
                </a:lnTo>
                <a:lnTo>
                  <a:pt x="22160" y="1100711"/>
                </a:lnTo>
                <a:lnTo>
                  <a:pt x="5797" y="1061940"/>
                </a:lnTo>
                <a:lnTo>
                  <a:pt x="0" y="1018793"/>
                </a:lnTo>
                <a:lnTo>
                  <a:pt x="0" y="162305"/>
                </a:lnTo>
                <a:close/>
              </a:path>
            </a:pathLst>
          </a:custGeom>
          <a:ln w="12192">
            <a:solidFill>
              <a:srgbClr val="1F9ED2"/>
            </a:solidFill>
          </a:ln>
        </p:spPr>
        <p:txBody>
          <a:bodyPr wrap="square" lIns="0" tIns="0" rIns="0" bIns="0" rtlCol="0"/>
          <a:lstStyle/>
          <a:p/>
        </p:txBody>
      </p:sp>
      <p:sp>
        <p:nvSpPr>
          <p:cNvPr id="51" name="object 51"/>
          <p:cNvSpPr/>
          <p:nvPr/>
        </p:nvSpPr>
        <p:spPr>
          <a:xfrm>
            <a:off x="5957315" y="5398008"/>
            <a:ext cx="1876425" cy="1181100"/>
          </a:xfrm>
          <a:custGeom>
            <a:avLst/>
            <a:gdLst/>
            <a:ahLst/>
            <a:cxnLst/>
            <a:rect l="l" t="t" r="r" b="b"/>
            <a:pathLst>
              <a:path w="1876425" h="1181100">
                <a:moveTo>
                  <a:pt x="1679193" y="0"/>
                </a:moveTo>
                <a:lnTo>
                  <a:pt x="196850" y="0"/>
                </a:lnTo>
                <a:lnTo>
                  <a:pt x="151715" y="5199"/>
                </a:lnTo>
                <a:lnTo>
                  <a:pt x="110282" y="20008"/>
                </a:lnTo>
                <a:lnTo>
                  <a:pt x="73732" y="43247"/>
                </a:lnTo>
                <a:lnTo>
                  <a:pt x="43247" y="73732"/>
                </a:lnTo>
                <a:lnTo>
                  <a:pt x="20008" y="110282"/>
                </a:lnTo>
                <a:lnTo>
                  <a:pt x="5199" y="151715"/>
                </a:lnTo>
                <a:lnTo>
                  <a:pt x="0" y="196849"/>
                </a:lnTo>
                <a:lnTo>
                  <a:pt x="0" y="984249"/>
                </a:lnTo>
                <a:lnTo>
                  <a:pt x="5199" y="1029384"/>
                </a:lnTo>
                <a:lnTo>
                  <a:pt x="20008" y="1070817"/>
                </a:lnTo>
                <a:lnTo>
                  <a:pt x="43247" y="1107367"/>
                </a:lnTo>
                <a:lnTo>
                  <a:pt x="73732" y="1137852"/>
                </a:lnTo>
                <a:lnTo>
                  <a:pt x="110282" y="1161091"/>
                </a:lnTo>
                <a:lnTo>
                  <a:pt x="151715" y="1175900"/>
                </a:lnTo>
                <a:lnTo>
                  <a:pt x="196850" y="1181099"/>
                </a:lnTo>
                <a:lnTo>
                  <a:pt x="1679193" y="1181099"/>
                </a:lnTo>
                <a:lnTo>
                  <a:pt x="1724328" y="1175900"/>
                </a:lnTo>
                <a:lnTo>
                  <a:pt x="1765761" y="1161091"/>
                </a:lnTo>
                <a:lnTo>
                  <a:pt x="1802311" y="1137852"/>
                </a:lnTo>
                <a:lnTo>
                  <a:pt x="1832796" y="1107367"/>
                </a:lnTo>
                <a:lnTo>
                  <a:pt x="1856035" y="1070817"/>
                </a:lnTo>
                <a:lnTo>
                  <a:pt x="1870844" y="1029384"/>
                </a:lnTo>
                <a:lnTo>
                  <a:pt x="1876043" y="984249"/>
                </a:lnTo>
                <a:lnTo>
                  <a:pt x="1876043" y="196849"/>
                </a:lnTo>
                <a:lnTo>
                  <a:pt x="1870844" y="151715"/>
                </a:lnTo>
                <a:lnTo>
                  <a:pt x="1856035" y="110282"/>
                </a:lnTo>
                <a:lnTo>
                  <a:pt x="1832796" y="73732"/>
                </a:lnTo>
                <a:lnTo>
                  <a:pt x="1802311" y="43247"/>
                </a:lnTo>
                <a:lnTo>
                  <a:pt x="1765761" y="20008"/>
                </a:lnTo>
                <a:lnTo>
                  <a:pt x="1724328" y="5199"/>
                </a:lnTo>
                <a:lnTo>
                  <a:pt x="1679193" y="0"/>
                </a:lnTo>
                <a:close/>
              </a:path>
            </a:pathLst>
          </a:custGeom>
          <a:solidFill>
            <a:srgbClr val="F9F9F9"/>
          </a:solidFill>
        </p:spPr>
        <p:txBody>
          <a:bodyPr wrap="square" lIns="0" tIns="0" rIns="0" bIns="0" rtlCol="0"/>
          <a:lstStyle/>
          <a:p/>
        </p:txBody>
      </p:sp>
      <p:sp>
        <p:nvSpPr>
          <p:cNvPr id="52" name="object 52"/>
          <p:cNvSpPr/>
          <p:nvPr/>
        </p:nvSpPr>
        <p:spPr>
          <a:xfrm>
            <a:off x="5957315" y="5398008"/>
            <a:ext cx="1876425" cy="1181100"/>
          </a:xfrm>
          <a:custGeom>
            <a:avLst/>
            <a:gdLst/>
            <a:ahLst/>
            <a:cxnLst/>
            <a:rect l="l" t="t" r="r" b="b"/>
            <a:pathLst>
              <a:path w="1876425" h="1181100">
                <a:moveTo>
                  <a:pt x="0" y="196849"/>
                </a:moveTo>
                <a:lnTo>
                  <a:pt x="5199" y="151715"/>
                </a:lnTo>
                <a:lnTo>
                  <a:pt x="20008" y="110282"/>
                </a:lnTo>
                <a:lnTo>
                  <a:pt x="43247" y="73732"/>
                </a:lnTo>
                <a:lnTo>
                  <a:pt x="73732" y="43247"/>
                </a:lnTo>
                <a:lnTo>
                  <a:pt x="110282" y="20008"/>
                </a:lnTo>
                <a:lnTo>
                  <a:pt x="151715" y="5199"/>
                </a:lnTo>
                <a:lnTo>
                  <a:pt x="196850" y="0"/>
                </a:lnTo>
                <a:lnTo>
                  <a:pt x="1679193" y="0"/>
                </a:lnTo>
                <a:lnTo>
                  <a:pt x="1724328" y="5199"/>
                </a:lnTo>
                <a:lnTo>
                  <a:pt x="1765761" y="20008"/>
                </a:lnTo>
                <a:lnTo>
                  <a:pt x="1802311" y="43247"/>
                </a:lnTo>
                <a:lnTo>
                  <a:pt x="1832796" y="73732"/>
                </a:lnTo>
                <a:lnTo>
                  <a:pt x="1856035" y="110282"/>
                </a:lnTo>
                <a:lnTo>
                  <a:pt x="1870844" y="151715"/>
                </a:lnTo>
                <a:lnTo>
                  <a:pt x="1876043" y="196849"/>
                </a:lnTo>
                <a:lnTo>
                  <a:pt x="1876043" y="984249"/>
                </a:lnTo>
                <a:lnTo>
                  <a:pt x="1870844" y="1029384"/>
                </a:lnTo>
                <a:lnTo>
                  <a:pt x="1856035" y="1070817"/>
                </a:lnTo>
                <a:lnTo>
                  <a:pt x="1832796" y="1107367"/>
                </a:lnTo>
                <a:lnTo>
                  <a:pt x="1802311" y="1137852"/>
                </a:lnTo>
                <a:lnTo>
                  <a:pt x="1765761" y="1161091"/>
                </a:lnTo>
                <a:lnTo>
                  <a:pt x="1724328" y="1175900"/>
                </a:lnTo>
                <a:lnTo>
                  <a:pt x="1679193" y="1181099"/>
                </a:lnTo>
                <a:lnTo>
                  <a:pt x="196850" y="1181099"/>
                </a:lnTo>
                <a:lnTo>
                  <a:pt x="151715" y="1175900"/>
                </a:lnTo>
                <a:lnTo>
                  <a:pt x="110282" y="1161091"/>
                </a:lnTo>
                <a:lnTo>
                  <a:pt x="73732" y="1137852"/>
                </a:lnTo>
                <a:lnTo>
                  <a:pt x="43247" y="1107367"/>
                </a:lnTo>
                <a:lnTo>
                  <a:pt x="20008" y="1070817"/>
                </a:lnTo>
                <a:lnTo>
                  <a:pt x="5199" y="1029384"/>
                </a:lnTo>
                <a:lnTo>
                  <a:pt x="0" y="984249"/>
                </a:lnTo>
                <a:lnTo>
                  <a:pt x="0" y="196849"/>
                </a:lnTo>
                <a:close/>
              </a:path>
            </a:pathLst>
          </a:custGeom>
          <a:ln w="12192">
            <a:solidFill>
              <a:srgbClr val="1F9ED2"/>
            </a:solidFill>
          </a:ln>
        </p:spPr>
        <p:txBody>
          <a:bodyPr wrap="square" lIns="0" tIns="0" rIns="0" bIns="0" rtlCol="0"/>
          <a:lstStyle/>
          <a:p/>
        </p:txBody>
      </p:sp>
      <p:sp>
        <p:nvSpPr>
          <p:cNvPr id="53" name="object 53"/>
          <p:cNvSpPr txBox="1"/>
          <p:nvPr/>
        </p:nvSpPr>
        <p:spPr>
          <a:xfrm>
            <a:off x="6094857" y="5555711"/>
            <a:ext cx="1604010" cy="836294"/>
          </a:xfrm>
          <a:prstGeom prst="rect">
            <a:avLst/>
          </a:prstGeom>
        </p:spPr>
        <p:txBody>
          <a:bodyPr wrap="square" lIns="0" tIns="0" rIns="0" bIns="0" rtlCol="0" vert="horz">
            <a:spAutoFit/>
          </a:bodyPr>
          <a:lstStyle/>
          <a:p>
            <a:pPr algn="just" marL="12700" marR="5080">
              <a:lnSpc>
                <a:spcPct val="150100"/>
              </a:lnSpc>
            </a:pPr>
            <a:r>
              <a:rPr dirty="0" sz="1200" spc="50">
                <a:solidFill>
                  <a:srgbClr val="4F5560"/>
                </a:solidFill>
                <a:latin typeface="微软雅黑"/>
                <a:cs typeface="微软雅黑"/>
              </a:rPr>
              <a:t>为用户提供综合</a:t>
            </a:r>
            <a:r>
              <a:rPr dirty="0" sz="1200" spc="35">
                <a:solidFill>
                  <a:srgbClr val="4F5560"/>
                </a:solidFill>
                <a:latin typeface="微软雅黑"/>
                <a:cs typeface="微软雅黑"/>
              </a:rPr>
              <a:t>财富</a:t>
            </a:r>
            <a:r>
              <a:rPr dirty="0" sz="1200">
                <a:solidFill>
                  <a:srgbClr val="4F5560"/>
                </a:solidFill>
                <a:latin typeface="微软雅黑"/>
                <a:cs typeface="微软雅黑"/>
              </a:rPr>
              <a:t>管 </a:t>
            </a:r>
            <a:r>
              <a:rPr dirty="0" sz="1200">
                <a:solidFill>
                  <a:srgbClr val="4F5560"/>
                </a:solidFill>
                <a:latin typeface="微软雅黑"/>
                <a:cs typeface="微软雅黑"/>
              </a:rPr>
              <a:t> </a:t>
            </a:r>
            <a:r>
              <a:rPr dirty="0" sz="1200" spc="50">
                <a:solidFill>
                  <a:srgbClr val="4F5560"/>
                </a:solidFill>
                <a:latin typeface="微软雅黑"/>
                <a:cs typeface="微软雅黑"/>
              </a:rPr>
              <a:t>理服</a:t>
            </a:r>
            <a:r>
              <a:rPr dirty="0" sz="1200" spc="45">
                <a:solidFill>
                  <a:srgbClr val="4F5560"/>
                </a:solidFill>
                <a:latin typeface="微软雅黑"/>
                <a:cs typeface="微软雅黑"/>
              </a:rPr>
              <a:t>务，专注于</a:t>
            </a:r>
            <a:r>
              <a:rPr dirty="0" sz="1200" spc="30">
                <a:solidFill>
                  <a:srgbClr val="4F5560"/>
                </a:solidFill>
                <a:latin typeface="微软雅黑"/>
                <a:cs typeface="微软雅黑"/>
              </a:rPr>
              <a:t>小额</a:t>
            </a:r>
            <a:r>
              <a:rPr dirty="0" sz="1200">
                <a:solidFill>
                  <a:srgbClr val="4F5560"/>
                </a:solidFill>
                <a:latin typeface="微软雅黑"/>
                <a:cs typeface="微软雅黑"/>
              </a:rPr>
              <a:t>分 </a:t>
            </a:r>
            <a:r>
              <a:rPr dirty="0" sz="1200">
                <a:solidFill>
                  <a:srgbClr val="4F5560"/>
                </a:solidFill>
                <a:latin typeface="微软雅黑"/>
                <a:cs typeface="微软雅黑"/>
              </a:rPr>
              <a:t> 散的优质消费金融资产</a:t>
            </a:r>
            <a:endParaRPr sz="1200">
              <a:latin typeface="微软雅黑"/>
              <a:cs typeface="微软雅黑"/>
            </a:endParaRPr>
          </a:p>
        </p:txBody>
      </p:sp>
      <p:sp>
        <p:nvSpPr>
          <p:cNvPr id="54" name="object 54"/>
          <p:cNvSpPr txBox="1"/>
          <p:nvPr/>
        </p:nvSpPr>
        <p:spPr>
          <a:xfrm>
            <a:off x="3883533" y="5044313"/>
            <a:ext cx="73914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金融科技</a:t>
            </a:r>
            <a:endParaRPr sz="1400">
              <a:latin typeface="微软雅黑"/>
              <a:cs typeface="微软雅黑"/>
            </a:endParaRPr>
          </a:p>
        </p:txBody>
      </p:sp>
      <p:sp>
        <p:nvSpPr>
          <p:cNvPr id="55" name="object 55"/>
          <p:cNvSpPr txBox="1"/>
          <p:nvPr/>
        </p:nvSpPr>
        <p:spPr>
          <a:xfrm>
            <a:off x="163474" y="5159883"/>
            <a:ext cx="2529840" cy="1405255"/>
          </a:xfrm>
          <a:prstGeom prst="rect">
            <a:avLst/>
          </a:prstGeom>
        </p:spPr>
        <p:txBody>
          <a:bodyPr wrap="square" lIns="0" tIns="0" rIns="0" bIns="0" rtlCol="0" vert="horz">
            <a:spAutoFit/>
          </a:bodyPr>
          <a:lstStyle/>
          <a:p>
            <a:pPr marL="1281430">
              <a:lnSpc>
                <a:spcPct val="100000"/>
              </a:lnSpc>
            </a:pPr>
            <a:r>
              <a:rPr dirty="0" sz="1400" b="1" i="1">
                <a:solidFill>
                  <a:srgbClr val="4F5560"/>
                </a:solidFill>
                <a:latin typeface="微软雅黑"/>
                <a:cs typeface="微软雅黑"/>
              </a:rPr>
              <a:t>爱又米</a:t>
            </a:r>
            <a:endParaRPr sz="1400">
              <a:latin typeface="微软雅黑"/>
              <a:cs typeface="微软雅黑"/>
            </a:endParaRPr>
          </a:p>
          <a:p>
            <a:pPr marL="767080">
              <a:lnSpc>
                <a:spcPct val="100000"/>
              </a:lnSpc>
              <a:spcBef>
                <a:spcPts val="1075"/>
              </a:spcBef>
            </a:pPr>
            <a:r>
              <a:rPr dirty="0" sz="1200" spc="50">
                <a:solidFill>
                  <a:srgbClr val="4F5560"/>
                </a:solidFill>
                <a:latin typeface="微软雅黑"/>
                <a:cs typeface="微软雅黑"/>
              </a:rPr>
              <a:t>深耕场景化运营为消费</a:t>
            </a:r>
            <a:endParaRPr sz="1200">
              <a:latin typeface="微软雅黑"/>
              <a:cs typeface="微软雅黑"/>
            </a:endParaRPr>
          </a:p>
          <a:p>
            <a:pPr marL="767080">
              <a:lnSpc>
                <a:spcPct val="100000"/>
              </a:lnSpc>
              <a:spcBef>
                <a:spcPts val="720"/>
              </a:spcBef>
            </a:pPr>
            <a:r>
              <a:rPr dirty="0" sz="1200" spc="60">
                <a:solidFill>
                  <a:srgbClr val="4F5560"/>
                </a:solidFill>
                <a:latin typeface="微软雅黑"/>
                <a:cs typeface="微软雅黑"/>
              </a:rPr>
              <a:t>者提供分期购</a:t>
            </a:r>
            <a:r>
              <a:rPr dirty="0" sz="1200" spc="45">
                <a:solidFill>
                  <a:srgbClr val="4F5560"/>
                </a:solidFill>
                <a:latin typeface="微软雅黑"/>
                <a:cs typeface="微软雅黑"/>
              </a:rPr>
              <a:t>物</a:t>
            </a:r>
            <a:r>
              <a:rPr dirty="0" sz="1200" spc="60">
                <a:solidFill>
                  <a:srgbClr val="4F5560"/>
                </a:solidFill>
                <a:latin typeface="微软雅黑"/>
                <a:cs typeface="微软雅黑"/>
              </a:rPr>
              <a:t>、</a:t>
            </a:r>
            <a:r>
              <a:rPr dirty="0" sz="1200" spc="45">
                <a:solidFill>
                  <a:srgbClr val="4F5560"/>
                </a:solidFill>
                <a:latin typeface="微软雅黑"/>
                <a:cs typeface="微软雅黑"/>
              </a:rPr>
              <a:t>充</a:t>
            </a:r>
            <a:r>
              <a:rPr dirty="0" sz="1200" spc="60">
                <a:solidFill>
                  <a:srgbClr val="4F5560"/>
                </a:solidFill>
                <a:latin typeface="微软雅黑"/>
                <a:cs typeface="微软雅黑"/>
              </a:rPr>
              <a:t>值</a:t>
            </a:r>
            <a:r>
              <a:rPr dirty="0" sz="1200">
                <a:solidFill>
                  <a:srgbClr val="4F5560"/>
                </a:solidFill>
                <a:latin typeface="微软雅黑"/>
                <a:cs typeface="微软雅黑"/>
              </a:rPr>
              <a:t>、</a:t>
            </a:r>
            <a:endParaRPr sz="1200">
              <a:latin typeface="微软雅黑"/>
              <a:cs typeface="微软雅黑"/>
            </a:endParaRPr>
          </a:p>
          <a:p>
            <a:pPr marL="767080">
              <a:lnSpc>
                <a:spcPct val="100000"/>
              </a:lnSpc>
              <a:spcBef>
                <a:spcPts val="720"/>
              </a:spcBef>
            </a:pPr>
            <a:r>
              <a:rPr dirty="0" sz="1200" spc="15">
                <a:solidFill>
                  <a:srgbClr val="4F5560"/>
                </a:solidFill>
                <a:latin typeface="Arial"/>
                <a:cs typeface="Arial"/>
              </a:rPr>
              <a:t>3C</a:t>
            </a:r>
            <a:r>
              <a:rPr dirty="0" sz="1200" spc="15">
                <a:solidFill>
                  <a:srgbClr val="4F5560"/>
                </a:solidFill>
                <a:latin typeface="微软雅黑"/>
                <a:cs typeface="微软雅黑"/>
              </a:rPr>
              <a:t>租赁等多场景快捷、</a:t>
            </a:r>
            <a:endParaRPr sz="1200">
              <a:latin typeface="微软雅黑"/>
              <a:cs typeface="微软雅黑"/>
            </a:endParaRPr>
          </a:p>
          <a:p>
            <a:pPr marL="12700">
              <a:lnSpc>
                <a:spcPct val="100000"/>
              </a:lnSpc>
              <a:spcBef>
                <a:spcPts val="760"/>
              </a:spcBef>
            </a:pPr>
            <a:r>
              <a:rPr dirty="0" sz="1400">
                <a:solidFill>
                  <a:srgbClr val="ACB6C5"/>
                </a:solidFill>
                <a:latin typeface="微软雅黑"/>
                <a:cs typeface="微软雅黑"/>
              </a:rPr>
              <a:t>EO</a:t>
            </a:r>
            <a:r>
              <a:rPr dirty="0" sz="1400" spc="-90">
                <a:solidFill>
                  <a:srgbClr val="ACB6C5"/>
                </a:solidFill>
                <a:latin typeface="微软雅黑"/>
                <a:cs typeface="微软雅黑"/>
              </a:rPr>
              <a:t> </a:t>
            </a:r>
            <a:r>
              <a:rPr dirty="0" sz="1400" spc="-210">
                <a:solidFill>
                  <a:srgbClr val="ACB6C5"/>
                </a:solidFill>
                <a:latin typeface="微软雅黑"/>
                <a:cs typeface="微软雅黑"/>
              </a:rPr>
              <a:t>Intelli</a:t>
            </a:r>
            <a:r>
              <a:rPr dirty="0" baseline="11574" sz="1800" spc="-315">
                <a:solidFill>
                  <a:srgbClr val="4F5560"/>
                </a:solidFill>
                <a:latin typeface="微软雅黑"/>
                <a:cs typeface="微软雅黑"/>
              </a:rPr>
              <a:t>高</a:t>
            </a:r>
            <a:r>
              <a:rPr dirty="0" sz="1400" spc="-210">
                <a:solidFill>
                  <a:srgbClr val="ACB6C5"/>
                </a:solidFill>
                <a:latin typeface="微软雅黑"/>
                <a:cs typeface="微软雅黑"/>
              </a:rPr>
              <a:t>ge</a:t>
            </a:r>
            <a:r>
              <a:rPr dirty="0" baseline="11574" sz="1800" spc="-315">
                <a:solidFill>
                  <a:srgbClr val="4F5560"/>
                </a:solidFill>
                <a:latin typeface="微软雅黑"/>
                <a:cs typeface="微软雅黑"/>
              </a:rPr>
              <a:t>效</a:t>
            </a:r>
            <a:r>
              <a:rPr dirty="0" sz="1400" spc="-210">
                <a:solidFill>
                  <a:srgbClr val="ACB6C5"/>
                </a:solidFill>
                <a:latin typeface="微软雅黑"/>
                <a:cs typeface="微软雅黑"/>
              </a:rPr>
              <a:t>n</a:t>
            </a:r>
            <a:r>
              <a:rPr dirty="0" baseline="11574" sz="1800" spc="-315">
                <a:solidFill>
                  <a:srgbClr val="4F5560"/>
                </a:solidFill>
                <a:latin typeface="微软雅黑"/>
                <a:cs typeface="微软雅黑"/>
              </a:rPr>
              <a:t>消</a:t>
            </a:r>
            <a:r>
              <a:rPr dirty="0" sz="1400" spc="-210">
                <a:solidFill>
                  <a:srgbClr val="ACB6C5"/>
                </a:solidFill>
                <a:latin typeface="微软雅黑"/>
                <a:cs typeface="微软雅黑"/>
              </a:rPr>
              <a:t>ce</a:t>
            </a:r>
            <a:r>
              <a:rPr dirty="0" baseline="11574" sz="1800" spc="-315">
                <a:solidFill>
                  <a:srgbClr val="4F5560"/>
                </a:solidFill>
                <a:latin typeface="微软雅黑"/>
                <a:cs typeface="微软雅黑"/>
              </a:rPr>
              <a:t>费金融服务</a:t>
            </a:r>
            <a:endParaRPr baseline="11574" sz="1800">
              <a:latin typeface="微软雅黑"/>
              <a:cs typeface="微软雅黑"/>
            </a:endParaRPr>
          </a:p>
        </p:txBody>
      </p:sp>
      <p:sp>
        <p:nvSpPr>
          <p:cNvPr id="56" name="object 56"/>
          <p:cNvSpPr txBox="1"/>
          <p:nvPr/>
        </p:nvSpPr>
        <p:spPr>
          <a:xfrm>
            <a:off x="6686804" y="5159883"/>
            <a:ext cx="382270"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米庄</a:t>
            </a:r>
            <a:endParaRPr sz="1400">
              <a:latin typeface="微软雅黑"/>
              <a:cs typeface="微软雅黑"/>
            </a:endParaRPr>
          </a:p>
        </p:txBody>
      </p:sp>
      <p:sp>
        <p:nvSpPr>
          <p:cNvPr id="57" name="object 57"/>
          <p:cNvSpPr/>
          <p:nvPr/>
        </p:nvSpPr>
        <p:spPr>
          <a:xfrm>
            <a:off x="798576" y="4811267"/>
            <a:ext cx="7045959" cy="195580"/>
          </a:xfrm>
          <a:custGeom>
            <a:avLst/>
            <a:gdLst/>
            <a:ahLst/>
            <a:cxnLst/>
            <a:rect l="l" t="t" r="r" b="b"/>
            <a:pathLst>
              <a:path w="7045959" h="195579">
                <a:moveTo>
                  <a:pt x="7045452" y="0"/>
                </a:moveTo>
                <a:lnTo>
                  <a:pt x="7044180" y="37957"/>
                </a:lnTo>
                <a:lnTo>
                  <a:pt x="7040705" y="68960"/>
                </a:lnTo>
                <a:lnTo>
                  <a:pt x="7035540" y="89868"/>
                </a:lnTo>
                <a:lnTo>
                  <a:pt x="7029196" y="97535"/>
                </a:lnTo>
                <a:lnTo>
                  <a:pt x="3470783" y="97535"/>
                </a:lnTo>
                <a:lnTo>
                  <a:pt x="3464438" y="105203"/>
                </a:lnTo>
                <a:lnTo>
                  <a:pt x="3459273" y="126110"/>
                </a:lnTo>
                <a:lnTo>
                  <a:pt x="3455798" y="157114"/>
                </a:lnTo>
                <a:lnTo>
                  <a:pt x="3454527" y="195071"/>
                </a:lnTo>
                <a:lnTo>
                  <a:pt x="3453255" y="157114"/>
                </a:lnTo>
                <a:lnTo>
                  <a:pt x="3449780" y="126110"/>
                </a:lnTo>
                <a:lnTo>
                  <a:pt x="3444615" y="105203"/>
                </a:lnTo>
                <a:lnTo>
                  <a:pt x="3438271" y="97535"/>
                </a:lnTo>
                <a:lnTo>
                  <a:pt x="16255" y="97535"/>
                </a:lnTo>
                <a:lnTo>
                  <a:pt x="9928" y="89868"/>
                </a:lnTo>
                <a:lnTo>
                  <a:pt x="4760" y="68960"/>
                </a:lnTo>
                <a:lnTo>
                  <a:pt x="1277" y="37957"/>
                </a:lnTo>
                <a:lnTo>
                  <a:pt x="0" y="0"/>
                </a:lnTo>
              </a:path>
            </a:pathLst>
          </a:custGeom>
          <a:ln w="6096">
            <a:solidFill>
              <a:srgbClr val="B9C3D1"/>
            </a:solidFill>
          </a:ln>
        </p:spPr>
        <p:txBody>
          <a:bodyPr wrap="square" lIns="0" tIns="0" rIns="0" bIns="0" rtlCol="0"/>
          <a:lstStyle/>
          <a:p/>
        </p:txBody>
      </p:sp>
      <p:sp>
        <p:nvSpPr>
          <p:cNvPr id="58" name="object 58"/>
          <p:cNvSpPr/>
          <p:nvPr/>
        </p:nvSpPr>
        <p:spPr>
          <a:xfrm>
            <a:off x="790955" y="3590544"/>
            <a:ext cx="1877695" cy="1152525"/>
          </a:xfrm>
          <a:custGeom>
            <a:avLst/>
            <a:gdLst/>
            <a:ahLst/>
            <a:cxnLst/>
            <a:rect l="l" t="t" r="r" b="b"/>
            <a:pathLst>
              <a:path w="1877695" h="1152525">
                <a:moveTo>
                  <a:pt x="1767458" y="0"/>
                </a:moveTo>
                <a:lnTo>
                  <a:pt x="110121" y="0"/>
                </a:lnTo>
                <a:lnTo>
                  <a:pt x="67256" y="8649"/>
                </a:lnTo>
                <a:lnTo>
                  <a:pt x="32253" y="32242"/>
                </a:lnTo>
                <a:lnTo>
                  <a:pt x="8653" y="67240"/>
                </a:lnTo>
                <a:lnTo>
                  <a:pt x="0" y="110108"/>
                </a:lnTo>
                <a:lnTo>
                  <a:pt x="0" y="1042034"/>
                </a:lnTo>
                <a:lnTo>
                  <a:pt x="8653" y="1084903"/>
                </a:lnTo>
                <a:lnTo>
                  <a:pt x="32253" y="1119901"/>
                </a:lnTo>
                <a:lnTo>
                  <a:pt x="67256" y="1143494"/>
                </a:lnTo>
                <a:lnTo>
                  <a:pt x="110121" y="1152143"/>
                </a:lnTo>
                <a:lnTo>
                  <a:pt x="1767458" y="1152143"/>
                </a:lnTo>
                <a:lnTo>
                  <a:pt x="1810327" y="1143494"/>
                </a:lnTo>
                <a:lnTo>
                  <a:pt x="1845325" y="1119901"/>
                </a:lnTo>
                <a:lnTo>
                  <a:pt x="1868918" y="1084903"/>
                </a:lnTo>
                <a:lnTo>
                  <a:pt x="1877568" y="1042034"/>
                </a:lnTo>
                <a:lnTo>
                  <a:pt x="1877568" y="110108"/>
                </a:lnTo>
                <a:lnTo>
                  <a:pt x="1868918" y="67240"/>
                </a:lnTo>
                <a:lnTo>
                  <a:pt x="1845325" y="32242"/>
                </a:lnTo>
                <a:lnTo>
                  <a:pt x="1810327" y="8649"/>
                </a:lnTo>
                <a:lnTo>
                  <a:pt x="1767458" y="0"/>
                </a:lnTo>
                <a:close/>
              </a:path>
            </a:pathLst>
          </a:custGeom>
          <a:solidFill>
            <a:srgbClr val="61C3E2"/>
          </a:solidFill>
        </p:spPr>
        <p:txBody>
          <a:bodyPr wrap="square" lIns="0" tIns="0" rIns="0" bIns="0" rtlCol="0"/>
          <a:lstStyle/>
          <a:p/>
        </p:txBody>
      </p:sp>
      <p:sp>
        <p:nvSpPr>
          <p:cNvPr id="59" name="object 59"/>
          <p:cNvSpPr txBox="1"/>
          <p:nvPr/>
        </p:nvSpPr>
        <p:spPr>
          <a:xfrm>
            <a:off x="902614" y="3662807"/>
            <a:ext cx="1296670" cy="986790"/>
          </a:xfrm>
          <a:prstGeom prst="rect">
            <a:avLst/>
          </a:prstGeom>
        </p:spPr>
        <p:txBody>
          <a:bodyPr wrap="square" lIns="0" tIns="0" rIns="0" bIns="0" rtlCol="0" vert="horz">
            <a:spAutoFit/>
          </a:bodyPr>
          <a:lstStyle/>
          <a:p>
            <a:pPr marL="368935">
              <a:lnSpc>
                <a:spcPct val="100000"/>
              </a:lnSpc>
            </a:pPr>
            <a:r>
              <a:rPr dirty="0" sz="1200" b="1" i="1">
                <a:solidFill>
                  <a:srgbClr val="F9F9F9"/>
                </a:solidFill>
                <a:latin typeface="微软雅黑"/>
                <a:cs typeface="微软雅黑"/>
              </a:rPr>
              <a:t>数据管理能力</a:t>
            </a:r>
            <a:endParaRPr sz="1200">
              <a:latin typeface="微软雅黑"/>
              <a:cs typeface="微软雅黑"/>
            </a:endParaRPr>
          </a:p>
          <a:p>
            <a:pPr marL="12700">
              <a:lnSpc>
                <a:spcPct val="100000"/>
              </a:lnSpc>
              <a:spcBef>
                <a:spcPts val="465"/>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亿级用户画像</a:t>
            </a:r>
            <a:endParaRPr sz="1200">
              <a:latin typeface="微软雅黑"/>
              <a:cs typeface="微软雅黑"/>
            </a:endParaRPr>
          </a:p>
          <a:p>
            <a:pPr marL="12700">
              <a:lnSpc>
                <a:spcPct val="100000"/>
              </a:lnSpc>
              <a:spcBef>
                <a:spcPts val="720"/>
              </a:spcBef>
            </a:pPr>
            <a:r>
              <a:rPr dirty="0" sz="1200" spc="35">
                <a:solidFill>
                  <a:srgbClr val="F9F9F9"/>
                </a:solidFill>
                <a:latin typeface="Arial Unicode MS"/>
                <a:cs typeface="Arial Unicode MS"/>
              </a:rPr>
              <a:t>✓</a:t>
            </a:r>
            <a:r>
              <a:rPr dirty="0" sz="1200" spc="-10">
                <a:solidFill>
                  <a:srgbClr val="F9F9F9"/>
                </a:solidFill>
                <a:latin typeface="Arial Unicode MS"/>
                <a:cs typeface="Arial Unicode MS"/>
              </a:rPr>
              <a:t> </a:t>
            </a:r>
            <a:r>
              <a:rPr dirty="0" sz="1200" spc="-5">
                <a:solidFill>
                  <a:srgbClr val="F9F9F9"/>
                </a:solidFill>
                <a:latin typeface="微软雅黑"/>
                <a:cs typeface="微软雅黑"/>
              </a:rPr>
              <a:t>数据处理分析</a:t>
            </a:r>
            <a:endParaRPr sz="1200">
              <a:latin typeface="微软雅黑"/>
              <a:cs typeface="微软雅黑"/>
            </a:endParaRPr>
          </a:p>
          <a:p>
            <a:pPr marL="12700">
              <a:lnSpc>
                <a:spcPct val="100000"/>
              </a:lnSpc>
              <a:spcBef>
                <a:spcPts val="720"/>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征信前置</a:t>
            </a:r>
            <a:endParaRPr sz="1200">
              <a:latin typeface="微软雅黑"/>
              <a:cs typeface="微软雅黑"/>
            </a:endParaRPr>
          </a:p>
        </p:txBody>
      </p:sp>
      <p:sp>
        <p:nvSpPr>
          <p:cNvPr id="60" name="object 60"/>
          <p:cNvSpPr/>
          <p:nvPr/>
        </p:nvSpPr>
        <p:spPr>
          <a:xfrm>
            <a:off x="3374135" y="3590544"/>
            <a:ext cx="1877695" cy="1152525"/>
          </a:xfrm>
          <a:custGeom>
            <a:avLst/>
            <a:gdLst/>
            <a:ahLst/>
            <a:cxnLst/>
            <a:rect l="l" t="t" r="r" b="b"/>
            <a:pathLst>
              <a:path w="1877695" h="1152525">
                <a:moveTo>
                  <a:pt x="1767459" y="0"/>
                </a:moveTo>
                <a:lnTo>
                  <a:pt x="110109" y="0"/>
                </a:lnTo>
                <a:lnTo>
                  <a:pt x="67240" y="8649"/>
                </a:lnTo>
                <a:lnTo>
                  <a:pt x="32242" y="32242"/>
                </a:lnTo>
                <a:lnTo>
                  <a:pt x="8649" y="67240"/>
                </a:lnTo>
                <a:lnTo>
                  <a:pt x="0" y="110108"/>
                </a:lnTo>
                <a:lnTo>
                  <a:pt x="0" y="1042034"/>
                </a:lnTo>
                <a:lnTo>
                  <a:pt x="8649" y="1084903"/>
                </a:lnTo>
                <a:lnTo>
                  <a:pt x="32242" y="1119901"/>
                </a:lnTo>
                <a:lnTo>
                  <a:pt x="67240" y="1143494"/>
                </a:lnTo>
                <a:lnTo>
                  <a:pt x="110109" y="1152143"/>
                </a:lnTo>
                <a:lnTo>
                  <a:pt x="1767459" y="1152143"/>
                </a:lnTo>
                <a:lnTo>
                  <a:pt x="1810327" y="1143494"/>
                </a:lnTo>
                <a:lnTo>
                  <a:pt x="1845325" y="1119901"/>
                </a:lnTo>
                <a:lnTo>
                  <a:pt x="1868918" y="1084903"/>
                </a:lnTo>
                <a:lnTo>
                  <a:pt x="1877567" y="1042034"/>
                </a:lnTo>
                <a:lnTo>
                  <a:pt x="1877567" y="110108"/>
                </a:lnTo>
                <a:lnTo>
                  <a:pt x="1868918" y="67240"/>
                </a:lnTo>
                <a:lnTo>
                  <a:pt x="1845325" y="32242"/>
                </a:lnTo>
                <a:lnTo>
                  <a:pt x="1810327" y="8649"/>
                </a:lnTo>
                <a:lnTo>
                  <a:pt x="1767459" y="0"/>
                </a:lnTo>
                <a:close/>
              </a:path>
            </a:pathLst>
          </a:custGeom>
          <a:solidFill>
            <a:srgbClr val="61C3E2"/>
          </a:solidFill>
        </p:spPr>
        <p:txBody>
          <a:bodyPr wrap="square" lIns="0" tIns="0" rIns="0" bIns="0" rtlCol="0"/>
          <a:lstStyle/>
          <a:p/>
        </p:txBody>
      </p:sp>
      <p:sp>
        <p:nvSpPr>
          <p:cNvPr id="61" name="object 61"/>
          <p:cNvSpPr txBox="1"/>
          <p:nvPr/>
        </p:nvSpPr>
        <p:spPr>
          <a:xfrm>
            <a:off x="3486150" y="3662807"/>
            <a:ext cx="1264920" cy="986790"/>
          </a:xfrm>
          <a:prstGeom prst="rect">
            <a:avLst/>
          </a:prstGeom>
        </p:spPr>
        <p:txBody>
          <a:bodyPr wrap="square" lIns="0" tIns="0" rIns="0" bIns="0" rtlCol="0" vert="horz">
            <a:spAutoFit/>
          </a:bodyPr>
          <a:lstStyle/>
          <a:p>
            <a:pPr marL="445134">
              <a:lnSpc>
                <a:spcPct val="100000"/>
              </a:lnSpc>
            </a:pPr>
            <a:r>
              <a:rPr dirty="0" sz="1200" b="1" i="1">
                <a:solidFill>
                  <a:srgbClr val="F9F9F9"/>
                </a:solidFill>
                <a:latin typeface="微软雅黑"/>
                <a:cs typeface="微软雅黑"/>
              </a:rPr>
              <a:t>大数据风控</a:t>
            </a:r>
            <a:endParaRPr sz="1200">
              <a:latin typeface="微软雅黑"/>
              <a:cs typeface="微软雅黑"/>
            </a:endParaRPr>
          </a:p>
          <a:p>
            <a:pPr marL="12700">
              <a:lnSpc>
                <a:spcPct val="100000"/>
              </a:lnSpc>
              <a:spcBef>
                <a:spcPts val="465"/>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自建大数据平台</a:t>
            </a:r>
            <a:endParaRPr sz="1200">
              <a:latin typeface="微软雅黑"/>
              <a:cs typeface="微软雅黑"/>
            </a:endParaRPr>
          </a:p>
          <a:p>
            <a:pPr marL="12700">
              <a:lnSpc>
                <a:spcPct val="100000"/>
              </a:lnSpc>
              <a:spcBef>
                <a:spcPts val="720"/>
              </a:spcBef>
            </a:pPr>
            <a:r>
              <a:rPr dirty="0" sz="1200" spc="35">
                <a:solidFill>
                  <a:srgbClr val="F9F9F9"/>
                </a:solidFill>
                <a:latin typeface="Arial Unicode MS"/>
                <a:cs typeface="Arial Unicode MS"/>
              </a:rPr>
              <a:t>✓</a:t>
            </a:r>
            <a:r>
              <a:rPr dirty="0" sz="1200" spc="-10">
                <a:solidFill>
                  <a:srgbClr val="F9F9F9"/>
                </a:solidFill>
                <a:latin typeface="Arial Unicode MS"/>
                <a:cs typeface="Arial Unicode MS"/>
              </a:rPr>
              <a:t> </a:t>
            </a:r>
            <a:r>
              <a:rPr dirty="0" sz="1200" spc="-5">
                <a:solidFill>
                  <a:srgbClr val="F9F9F9"/>
                </a:solidFill>
                <a:latin typeface="微软雅黑"/>
                <a:cs typeface="微软雅黑"/>
              </a:rPr>
              <a:t>三方联合建模</a:t>
            </a:r>
            <a:endParaRPr sz="1200">
              <a:latin typeface="微软雅黑"/>
              <a:cs typeface="微软雅黑"/>
            </a:endParaRPr>
          </a:p>
          <a:p>
            <a:pPr marL="12700">
              <a:lnSpc>
                <a:spcPct val="100000"/>
              </a:lnSpc>
              <a:spcBef>
                <a:spcPts val="720"/>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微软雅黑"/>
                <a:cs typeface="微软雅黑"/>
              </a:rPr>
              <a:t>反欺诈识别</a:t>
            </a:r>
            <a:endParaRPr sz="1200">
              <a:latin typeface="微软雅黑"/>
              <a:cs typeface="微软雅黑"/>
            </a:endParaRPr>
          </a:p>
        </p:txBody>
      </p:sp>
      <p:sp>
        <p:nvSpPr>
          <p:cNvPr id="62" name="object 62"/>
          <p:cNvSpPr/>
          <p:nvPr/>
        </p:nvSpPr>
        <p:spPr>
          <a:xfrm>
            <a:off x="5957315" y="3590544"/>
            <a:ext cx="1877695" cy="1152525"/>
          </a:xfrm>
          <a:custGeom>
            <a:avLst/>
            <a:gdLst/>
            <a:ahLst/>
            <a:cxnLst/>
            <a:rect l="l" t="t" r="r" b="b"/>
            <a:pathLst>
              <a:path w="1877695" h="1152525">
                <a:moveTo>
                  <a:pt x="1767459" y="0"/>
                </a:moveTo>
                <a:lnTo>
                  <a:pt x="110109" y="0"/>
                </a:lnTo>
                <a:lnTo>
                  <a:pt x="67240" y="8649"/>
                </a:lnTo>
                <a:lnTo>
                  <a:pt x="32242" y="32242"/>
                </a:lnTo>
                <a:lnTo>
                  <a:pt x="8649" y="67240"/>
                </a:lnTo>
                <a:lnTo>
                  <a:pt x="0" y="110108"/>
                </a:lnTo>
                <a:lnTo>
                  <a:pt x="0" y="1042034"/>
                </a:lnTo>
                <a:lnTo>
                  <a:pt x="8649" y="1084903"/>
                </a:lnTo>
                <a:lnTo>
                  <a:pt x="32242" y="1119901"/>
                </a:lnTo>
                <a:lnTo>
                  <a:pt x="67240" y="1143494"/>
                </a:lnTo>
                <a:lnTo>
                  <a:pt x="110109" y="1152143"/>
                </a:lnTo>
                <a:lnTo>
                  <a:pt x="1767459" y="1152143"/>
                </a:lnTo>
                <a:lnTo>
                  <a:pt x="1810327" y="1143494"/>
                </a:lnTo>
                <a:lnTo>
                  <a:pt x="1845325" y="1119901"/>
                </a:lnTo>
                <a:lnTo>
                  <a:pt x="1868918" y="1084903"/>
                </a:lnTo>
                <a:lnTo>
                  <a:pt x="1877567" y="1042034"/>
                </a:lnTo>
                <a:lnTo>
                  <a:pt x="1877567" y="110108"/>
                </a:lnTo>
                <a:lnTo>
                  <a:pt x="1868918" y="67240"/>
                </a:lnTo>
                <a:lnTo>
                  <a:pt x="1845325" y="32242"/>
                </a:lnTo>
                <a:lnTo>
                  <a:pt x="1810327" y="8649"/>
                </a:lnTo>
                <a:lnTo>
                  <a:pt x="1767459" y="0"/>
                </a:lnTo>
                <a:close/>
              </a:path>
            </a:pathLst>
          </a:custGeom>
          <a:solidFill>
            <a:srgbClr val="61C3E2"/>
          </a:solidFill>
        </p:spPr>
        <p:txBody>
          <a:bodyPr wrap="square" lIns="0" tIns="0" rIns="0" bIns="0" rtlCol="0"/>
          <a:lstStyle/>
          <a:p/>
        </p:txBody>
      </p:sp>
      <p:sp>
        <p:nvSpPr>
          <p:cNvPr id="63" name="object 63"/>
          <p:cNvSpPr txBox="1"/>
          <p:nvPr/>
        </p:nvSpPr>
        <p:spPr>
          <a:xfrm>
            <a:off x="6069584" y="3662807"/>
            <a:ext cx="1219200" cy="712470"/>
          </a:xfrm>
          <a:prstGeom prst="rect">
            <a:avLst/>
          </a:prstGeom>
        </p:spPr>
        <p:txBody>
          <a:bodyPr wrap="square" lIns="0" tIns="0" rIns="0" bIns="0" rtlCol="0" vert="horz">
            <a:spAutoFit/>
          </a:bodyPr>
          <a:lstStyle/>
          <a:p>
            <a:pPr marL="448309">
              <a:lnSpc>
                <a:spcPct val="100000"/>
              </a:lnSpc>
            </a:pPr>
            <a:r>
              <a:rPr dirty="0" sz="1200" b="1" i="1">
                <a:solidFill>
                  <a:srgbClr val="F9F9F9"/>
                </a:solidFill>
                <a:latin typeface="微软雅黑"/>
                <a:cs typeface="微软雅黑"/>
              </a:rPr>
              <a:t>智能</a:t>
            </a:r>
            <a:r>
              <a:rPr dirty="0" sz="1200" spc="-40" b="1">
                <a:solidFill>
                  <a:srgbClr val="F9F9F9"/>
                </a:solidFill>
                <a:latin typeface="Arial"/>
                <a:cs typeface="Arial"/>
              </a:rPr>
              <a:t>A</a:t>
            </a:r>
            <a:r>
              <a:rPr dirty="0" sz="1200" b="1">
                <a:solidFill>
                  <a:srgbClr val="F9F9F9"/>
                </a:solidFill>
                <a:latin typeface="Arial"/>
                <a:cs typeface="Arial"/>
              </a:rPr>
              <a:t>I</a:t>
            </a:r>
            <a:r>
              <a:rPr dirty="0" sz="1200" b="1" i="1">
                <a:solidFill>
                  <a:srgbClr val="F9F9F9"/>
                </a:solidFill>
                <a:latin typeface="微软雅黑"/>
                <a:cs typeface="微软雅黑"/>
              </a:rPr>
              <a:t>应用</a:t>
            </a:r>
            <a:endParaRPr sz="1200">
              <a:latin typeface="微软雅黑"/>
              <a:cs typeface="微软雅黑"/>
            </a:endParaRPr>
          </a:p>
          <a:p>
            <a:pPr marL="12700">
              <a:lnSpc>
                <a:spcPct val="100000"/>
              </a:lnSpc>
              <a:spcBef>
                <a:spcPts val="465"/>
              </a:spcBef>
            </a:pPr>
            <a:r>
              <a:rPr dirty="0" sz="1200" spc="35">
                <a:solidFill>
                  <a:srgbClr val="F9F9F9"/>
                </a:solidFill>
                <a:latin typeface="Arial Unicode MS"/>
                <a:cs typeface="Arial Unicode MS"/>
              </a:rPr>
              <a:t>✓</a:t>
            </a:r>
            <a:r>
              <a:rPr dirty="0" sz="1200" spc="-25">
                <a:solidFill>
                  <a:srgbClr val="F9F9F9"/>
                </a:solidFill>
                <a:latin typeface="Arial Unicode MS"/>
                <a:cs typeface="Arial Unicode MS"/>
              </a:rPr>
              <a:t> </a:t>
            </a:r>
            <a:r>
              <a:rPr dirty="0" sz="1200">
                <a:solidFill>
                  <a:srgbClr val="F9F9F9"/>
                </a:solidFill>
                <a:latin typeface="Arial"/>
                <a:cs typeface="Arial"/>
              </a:rPr>
              <a:t>AI</a:t>
            </a:r>
            <a:r>
              <a:rPr dirty="0" sz="1200">
                <a:solidFill>
                  <a:srgbClr val="F9F9F9"/>
                </a:solidFill>
                <a:latin typeface="微软雅黑"/>
                <a:cs typeface="微软雅黑"/>
              </a:rPr>
              <a:t>客服营销</a:t>
            </a:r>
            <a:endParaRPr sz="1200">
              <a:latin typeface="微软雅黑"/>
              <a:cs typeface="微软雅黑"/>
            </a:endParaRPr>
          </a:p>
          <a:p>
            <a:pPr marL="12700">
              <a:lnSpc>
                <a:spcPct val="100000"/>
              </a:lnSpc>
              <a:spcBef>
                <a:spcPts val="720"/>
              </a:spcBef>
            </a:pPr>
            <a:r>
              <a:rPr dirty="0" sz="1200" spc="35">
                <a:solidFill>
                  <a:srgbClr val="F9F9F9"/>
                </a:solidFill>
                <a:latin typeface="Arial Unicode MS"/>
                <a:cs typeface="Arial Unicode MS"/>
              </a:rPr>
              <a:t>✓</a:t>
            </a:r>
            <a:r>
              <a:rPr dirty="0" sz="1200" spc="-15">
                <a:solidFill>
                  <a:srgbClr val="F9F9F9"/>
                </a:solidFill>
                <a:latin typeface="Arial Unicode MS"/>
                <a:cs typeface="Arial Unicode MS"/>
              </a:rPr>
              <a:t> </a:t>
            </a:r>
            <a:r>
              <a:rPr dirty="0" sz="1200" spc="-5">
                <a:solidFill>
                  <a:srgbClr val="F9F9F9"/>
                </a:solidFill>
                <a:latin typeface="微软雅黑"/>
                <a:cs typeface="微软雅黑"/>
              </a:rPr>
              <a:t>智能催收</a:t>
            </a:r>
            <a:endParaRPr sz="1200">
              <a:latin typeface="微软雅黑"/>
              <a:cs typeface="微软雅黑"/>
            </a:endParaRPr>
          </a:p>
        </p:txBody>
      </p:sp>
      <p:sp>
        <p:nvSpPr>
          <p:cNvPr id="64" name="object 64"/>
          <p:cNvSpPr/>
          <p:nvPr/>
        </p:nvSpPr>
        <p:spPr>
          <a:xfrm>
            <a:off x="1546860" y="3265932"/>
            <a:ext cx="365760" cy="260985"/>
          </a:xfrm>
          <a:custGeom>
            <a:avLst/>
            <a:gdLst/>
            <a:ahLst/>
            <a:cxnLst/>
            <a:rect l="l" t="t" r="r" b="b"/>
            <a:pathLst>
              <a:path w="365760" h="260985">
                <a:moveTo>
                  <a:pt x="274320" y="130301"/>
                </a:moveTo>
                <a:lnTo>
                  <a:pt x="91440" y="130301"/>
                </a:lnTo>
                <a:lnTo>
                  <a:pt x="91440" y="260603"/>
                </a:lnTo>
                <a:lnTo>
                  <a:pt x="274320" y="260603"/>
                </a:lnTo>
                <a:lnTo>
                  <a:pt x="274320" y="130301"/>
                </a:lnTo>
                <a:close/>
              </a:path>
              <a:path w="365760" h="260985">
                <a:moveTo>
                  <a:pt x="182879" y="0"/>
                </a:moveTo>
                <a:lnTo>
                  <a:pt x="0" y="130301"/>
                </a:lnTo>
                <a:lnTo>
                  <a:pt x="365759" y="130301"/>
                </a:lnTo>
                <a:lnTo>
                  <a:pt x="182879" y="0"/>
                </a:lnTo>
                <a:close/>
              </a:path>
            </a:pathLst>
          </a:custGeom>
          <a:solidFill>
            <a:srgbClr val="B9C3D1"/>
          </a:solidFill>
        </p:spPr>
        <p:txBody>
          <a:bodyPr wrap="square" lIns="0" tIns="0" rIns="0" bIns="0" rtlCol="0"/>
          <a:lstStyle/>
          <a:p/>
        </p:txBody>
      </p:sp>
      <p:sp>
        <p:nvSpPr>
          <p:cNvPr id="65" name="object 65"/>
          <p:cNvSpPr/>
          <p:nvPr/>
        </p:nvSpPr>
        <p:spPr>
          <a:xfrm>
            <a:off x="4149852" y="3265932"/>
            <a:ext cx="365760" cy="260985"/>
          </a:xfrm>
          <a:custGeom>
            <a:avLst/>
            <a:gdLst/>
            <a:ahLst/>
            <a:cxnLst/>
            <a:rect l="l" t="t" r="r" b="b"/>
            <a:pathLst>
              <a:path w="365760" h="260985">
                <a:moveTo>
                  <a:pt x="274320" y="130301"/>
                </a:moveTo>
                <a:lnTo>
                  <a:pt x="91439" y="130301"/>
                </a:lnTo>
                <a:lnTo>
                  <a:pt x="91439" y="260603"/>
                </a:lnTo>
                <a:lnTo>
                  <a:pt x="274320" y="260603"/>
                </a:lnTo>
                <a:lnTo>
                  <a:pt x="274320" y="130301"/>
                </a:lnTo>
                <a:close/>
              </a:path>
              <a:path w="365760" h="260985">
                <a:moveTo>
                  <a:pt x="182880" y="0"/>
                </a:moveTo>
                <a:lnTo>
                  <a:pt x="0" y="130301"/>
                </a:lnTo>
                <a:lnTo>
                  <a:pt x="365760" y="130301"/>
                </a:lnTo>
                <a:lnTo>
                  <a:pt x="182880" y="0"/>
                </a:lnTo>
                <a:close/>
              </a:path>
            </a:pathLst>
          </a:custGeom>
          <a:solidFill>
            <a:srgbClr val="B9C3D1"/>
          </a:solidFill>
        </p:spPr>
        <p:txBody>
          <a:bodyPr wrap="square" lIns="0" tIns="0" rIns="0" bIns="0" rtlCol="0"/>
          <a:lstStyle/>
          <a:p/>
        </p:txBody>
      </p:sp>
      <p:sp>
        <p:nvSpPr>
          <p:cNvPr id="66" name="object 66"/>
          <p:cNvSpPr/>
          <p:nvPr/>
        </p:nvSpPr>
        <p:spPr>
          <a:xfrm>
            <a:off x="6713219" y="3265932"/>
            <a:ext cx="365760" cy="260985"/>
          </a:xfrm>
          <a:custGeom>
            <a:avLst/>
            <a:gdLst/>
            <a:ahLst/>
            <a:cxnLst/>
            <a:rect l="l" t="t" r="r" b="b"/>
            <a:pathLst>
              <a:path w="365759" h="260985">
                <a:moveTo>
                  <a:pt x="274320" y="130301"/>
                </a:moveTo>
                <a:lnTo>
                  <a:pt x="91439" y="130301"/>
                </a:lnTo>
                <a:lnTo>
                  <a:pt x="91439" y="260603"/>
                </a:lnTo>
                <a:lnTo>
                  <a:pt x="274320" y="260603"/>
                </a:lnTo>
                <a:lnTo>
                  <a:pt x="274320" y="130301"/>
                </a:lnTo>
                <a:close/>
              </a:path>
              <a:path w="365759" h="260985">
                <a:moveTo>
                  <a:pt x="182879" y="0"/>
                </a:moveTo>
                <a:lnTo>
                  <a:pt x="0" y="130301"/>
                </a:lnTo>
                <a:lnTo>
                  <a:pt x="365759" y="130301"/>
                </a:lnTo>
                <a:lnTo>
                  <a:pt x="182879" y="0"/>
                </a:lnTo>
                <a:close/>
              </a:path>
            </a:pathLst>
          </a:custGeom>
          <a:solidFill>
            <a:srgbClr val="B9C3D1"/>
          </a:solidFill>
        </p:spPr>
        <p:txBody>
          <a:bodyPr wrap="square" lIns="0" tIns="0" rIns="0" bIns="0" rtlCol="0"/>
          <a:lstStyle/>
          <a:p/>
        </p:txBody>
      </p:sp>
      <p:sp>
        <p:nvSpPr>
          <p:cNvPr id="67" name="object 67"/>
          <p:cNvSpPr/>
          <p:nvPr/>
        </p:nvSpPr>
        <p:spPr>
          <a:xfrm>
            <a:off x="800100" y="2371344"/>
            <a:ext cx="7042784" cy="828040"/>
          </a:xfrm>
          <a:custGeom>
            <a:avLst/>
            <a:gdLst/>
            <a:ahLst/>
            <a:cxnLst/>
            <a:rect l="l" t="t" r="r" b="b"/>
            <a:pathLst>
              <a:path w="7042784" h="828039">
                <a:moveTo>
                  <a:pt x="0" y="79120"/>
                </a:moveTo>
                <a:lnTo>
                  <a:pt x="6215" y="48327"/>
                </a:lnTo>
                <a:lnTo>
                  <a:pt x="23164" y="23177"/>
                </a:lnTo>
                <a:lnTo>
                  <a:pt x="48306" y="6219"/>
                </a:lnTo>
                <a:lnTo>
                  <a:pt x="79095" y="0"/>
                </a:lnTo>
                <a:lnTo>
                  <a:pt x="6963283" y="0"/>
                </a:lnTo>
                <a:lnTo>
                  <a:pt x="6994076" y="6219"/>
                </a:lnTo>
                <a:lnTo>
                  <a:pt x="7019226" y="23177"/>
                </a:lnTo>
                <a:lnTo>
                  <a:pt x="7036184" y="48327"/>
                </a:lnTo>
                <a:lnTo>
                  <a:pt x="7042404" y="79120"/>
                </a:lnTo>
                <a:lnTo>
                  <a:pt x="7042404" y="748410"/>
                </a:lnTo>
                <a:lnTo>
                  <a:pt x="7036184" y="779204"/>
                </a:lnTo>
                <a:lnTo>
                  <a:pt x="7019226" y="804354"/>
                </a:lnTo>
                <a:lnTo>
                  <a:pt x="6994076" y="821312"/>
                </a:lnTo>
                <a:lnTo>
                  <a:pt x="6963283" y="827531"/>
                </a:lnTo>
                <a:lnTo>
                  <a:pt x="79095" y="827531"/>
                </a:lnTo>
                <a:lnTo>
                  <a:pt x="48306" y="821312"/>
                </a:lnTo>
                <a:lnTo>
                  <a:pt x="23164" y="804354"/>
                </a:lnTo>
                <a:lnTo>
                  <a:pt x="6215" y="779204"/>
                </a:lnTo>
                <a:lnTo>
                  <a:pt x="0" y="748410"/>
                </a:lnTo>
                <a:lnTo>
                  <a:pt x="0" y="79120"/>
                </a:lnTo>
                <a:close/>
              </a:path>
            </a:pathLst>
          </a:custGeom>
          <a:ln w="12192">
            <a:solidFill>
              <a:srgbClr val="F78B21"/>
            </a:solidFill>
          </a:ln>
        </p:spPr>
        <p:txBody>
          <a:bodyPr wrap="square" lIns="0" tIns="0" rIns="0" bIns="0" rtlCol="0"/>
          <a:lstStyle/>
          <a:p/>
        </p:txBody>
      </p:sp>
      <p:sp>
        <p:nvSpPr>
          <p:cNvPr id="68" name="object 68"/>
          <p:cNvSpPr txBox="1"/>
          <p:nvPr/>
        </p:nvSpPr>
        <p:spPr>
          <a:xfrm>
            <a:off x="987044" y="2718180"/>
            <a:ext cx="3026410" cy="195580"/>
          </a:xfrm>
          <a:prstGeom prst="rect">
            <a:avLst/>
          </a:prstGeom>
        </p:spPr>
        <p:txBody>
          <a:bodyPr wrap="square" lIns="0" tIns="0" rIns="0" bIns="0" rtlCol="0" vert="horz">
            <a:spAutoFit/>
          </a:bodyPr>
          <a:lstStyle/>
          <a:p>
            <a:pPr marL="12700">
              <a:lnSpc>
                <a:spcPct val="100000"/>
              </a:lnSpc>
              <a:tabLst>
                <a:tab pos="2251075" algn="l"/>
              </a:tabLst>
            </a:pPr>
            <a:r>
              <a:rPr dirty="0" sz="1200">
                <a:solidFill>
                  <a:srgbClr val="4F5560"/>
                </a:solidFill>
                <a:latin typeface="微软雅黑"/>
                <a:cs typeface="微软雅黑"/>
              </a:rPr>
              <a:t>银行机构	消金、信托</a:t>
            </a:r>
            <a:endParaRPr sz="1200">
              <a:latin typeface="微软雅黑"/>
              <a:cs typeface="微软雅黑"/>
            </a:endParaRPr>
          </a:p>
        </p:txBody>
      </p:sp>
      <p:sp>
        <p:nvSpPr>
          <p:cNvPr id="69" name="object 69"/>
          <p:cNvSpPr/>
          <p:nvPr/>
        </p:nvSpPr>
        <p:spPr>
          <a:xfrm>
            <a:off x="5599176" y="2410967"/>
            <a:ext cx="1287780" cy="748665"/>
          </a:xfrm>
          <a:custGeom>
            <a:avLst/>
            <a:gdLst/>
            <a:ahLst/>
            <a:cxnLst/>
            <a:rect l="l" t="t" r="r" b="b"/>
            <a:pathLst>
              <a:path w="1287779" h="748664">
                <a:moveTo>
                  <a:pt x="1216278" y="0"/>
                </a:moveTo>
                <a:lnTo>
                  <a:pt x="71500" y="0"/>
                </a:lnTo>
                <a:lnTo>
                  <a:pt x="43666" y="5617"/>
                </a:lnTo>
                <a:lnTo>
                  <a:pt x="20939" y="20939"/>
                </a:lnTo>
                <a:lnTo>
                  <a:pt x="5617" y="43666"/>
                </a:lnTo>
                <a:lnTo>
                  <a:pt x="0" y="71501"/>
                </a:lnTo>
                <a:lnTo>
                  <a:pt x="0" y="676783"/>
                </a:lnTo>
                <a:lnTo>
                  <a:pt x="5617" y="704617"/>
                </a:lnTo>
                <a:lnTo>
                  <a:pt x="20939" y="727344"/>
                </a:lnTo>
                <a:lnTo>
                  <a:pt x="43666" y="742666"/>
                </a:lnTo>
                <a:lnTo>
                  <a:pt x="71500" y="748284"/>
                </a:lnTo>
                <a:lnTo>
                  <a:pt x="1216278" y="748284"/>
                </a:lnTo>
                <a:lnTo>
                  <a:pt x="1244113" y="742666"/>
                </a:lnTo>
                <a:lnTo>
                  <a:pt x="1266840" y="727344"/>
                </a:lnTo>
                <a:lnTo>
                  <a:pt x="1282162" y="704617"/>
                </a:lnTo>
                <a:lnTo>
                  <a:pt x="1287779" y="676783"/>
                </a:lnTo>
                <a:lnTo>
                  <a:pt x="1287779" y="71501"/>
                </a:lnTo>
                <a:lnTo>
                  <a:pt x="1282162" y="43666"/>
                </a:lnTo>
                <a:lnTo>
                  <a:pt x="1266840" y="20939"/>
                </a:lnTo>
                <a:lnTo>
                  <a:pt x="1244113" y="5617"/>
                </a:lnTo>
                <a:lnTo>
                  <a:pt x="1216278" y="0"/>
                </a:lnTo>
                <a:close/>
              </a:path>
            </a:pathLst>
          </a:custGeom>
          <a:solidFill>
            <a:srgbClr val="F78B21"/>
          </a:solidFill>
        </p:spPr>
        <p:txBody>
          <a:bodyPr wrap="square" lIns="0" tIns="0" rIns="0" bIns="0" rtlCol="0"/>
          <a:lstStyle/>
          <a:p/>
        </p:txBody>
      </p:sp>
      <p:sp>
        <p:nvSpPr>
          <p:cNvPr id="70" name="object 70"/>
          <p:cNvSpPr txBox="1"/>
          <p:nvPr/>
        </p:nvSpPr>
        <p:spPr>
          <a:xfrm>
            <a:off x="5700521" y="2529332"/>
            <a:ext cx="956944" cy="530860"/>
          </a:xfrm>
          <a:prstGeom prst="rect">
            <a:avLst/>
          </a:prstGeom>
        </p:spPr>
        <p:txBody>
          <a:bodyPr wrap="square" lIns="0" tIns="0" rIns="0" bIns="0" rtlCol="0" vert="horz">
            <a:spAutoFit/>
          </a:bodyPr>
          <a:lstStyle/>
          <a:p>
            <a:pPr marL="12700">
              <a:lnSpc>
                <a:spcPct val="100000"/>
              </a:lnSpc>
            </a:pPr>
            <a:r>
              <a:rPr dirty="0" sz="1000" spc="25">
                <a:solidFill>
                  <a:srgbClr val="F9F9F9"/>
                </a:solidFill>
                <a:latin typeface="Arial Unicode MS"/>
                <a:cs typeface="Arial Unicode MS"/>
              </a:rPr>
              <a:t>✓</a:t>
            </a:r>
            <a:r>
              <a:rPr dirty="0" sz="1000" spc="200">
                <a:solidFill>
                  <a:srgbClr val="F9F9F9"/>
                </a:solidFill>
                <a:latin typeface="Arial Unicode MS"/>
                <a:cs typeface="Arial Unicode MS"/>
              </a:rPr>
              <a:t> </a:t>
            </a:r>
            <a:r>
              <a:rPr dirty="0" sz="1000" spc="-5">
                <a:solidFill>
                  <a:srgbClr val="F9F9F9"/>
                </a:solidFill>
                <a:latin typeface="微软雅黑"/>
                <a:cs typeface="微软雅黑"/>
              </a:rPr>
              <a:t>减小用户风险</a:t>
            </a:r>
            <a:endParaRPr sz="1000">
              <a:latin typeface="微软雅黑"/>
              <a:cs typeface="微软雅黑"/>
            </a:endParaRPr>
          </a:p>
          <a:p>
            <a:pPr marL="12700">
              <a:lnSpc>
                <a:spcPct val="100000"/>
              </a:lnSpc>
              <a:spcBef>
                <a:spcPts val="240"/>
              </a:spcBef>
            </a:pPr>
            <a:r>
              <a:rPr dirty="0" sz="1000" spc="25">
                <a:solidFill>
                  <a:srgbClr val="F9F9F9"/>
                </a:solidFill>
                <a:latin typeface="Arial Unicode MS"/>
                <a:cs typeface="Arial Unicode MS"/>
              </a:rPr>
              <a:t>✓</a:t>
            </a:r>
            <a:r>
              <a:rPr dirty="0" sz="1000" spc="200">
                <a:solidFill>
                  <a:srgbClr val="F9F9F9"/>
                </a:solidFill>
                <a:latin typeface="Arial Unicode MS"/>
                <a:cs typeface="Arial Unicode MS"/>
              </a:rPr>
              <a:t> </a:t>
            </a:r>
            <a:r>
              <a:rPr dirty="0" sz="1000" spc="-5">
                <a:solidFill>
                  <a:srgbClr val="F9F9F9"/>
                </a:solidFill>
                <a:latin typeface="微软雅黑"/>
                <a:cs typeface="微软雅黑"/>
              </a:rPr>
              <a:t>拓宽用户层面</a:t>
            </a:r>
            <a:endParaRPr sz="1000">
              <a:latin typeface="微软雅黑"/>
              <a:cs typeface="微软雅黑"/>
            </a:endParaRPr>
          </a:p>
          <a:p>
            <a:pPr marL="12700">
              <a:lnSpc>
                <a:spcPct val="100000"/>
              </a:lnSpc>
              <a:spcBef>
                <a:spcPts val="240"/>
              </a:spcBef>
            </a:pPr>
            <a:r>
              <a:rPr dirty="0" sz="1000" spc="25">
                <a:solidFill>
                  <a:srgbClr val="F9F9F9"/>
                </a:solidFill>
                <a:latin typeface="Arial Unicode MS"/>
                <a:cs typeface="Arial Unicode MS"/>
              </a:rPr>
              <a:t>✓</a:t>
            </a:r>
            <a:r>
              <a:rPr dirty="0" sz="1000" spc="195">
                <a:solidFill>
                  <a:srgbClr val="F9F9F9"/>
                </a:solidFill>
                <a:latin typeface="Arial Unicode MS"/>
                <a:cs typeface="Arial Unicode MS"/>
              </a:rPr>
              <a:t> </a:t>
            </a:r>
            <a:r>
              <a:rPr dirty="0" sz="1000" spc="-5">
                <a:solidFill>
                  <a:srgbClr val="F9F9F9"/>
                </a:solidFill>
                <a:latin typeface="微软雅黑"/>
                <a:cs typeface="微软雅黑"/>
              </a:rPr>
              <a:t>降低成本</a:t>
            </a:r>
            <a:endParaRPr sz="1000">
              <a:latin typeface="微软雅黑"/>
              <a:cs typeface="微软雅黑"/>
            </a:endParaRPr>
          </a:p>
        </p:txBody>
      </p:sp>
      <p:sp>
        <p:nvSpPr>
          <p:cNvPr id="71" name="object 71"/>
          <p:cNvSpPr/>
          <p:nvPr/>
        </p:nvSpPr>
        <p:spPr>
          <a:xfrm>
            <a:off x="1750904" y="2434993"/>
            <a:ext cx="787400" cy="405130"/>
          </a:xfrm>
          <a:custGeom>
            <a:avLst/>
            <a:gdLst/>
            <a:ahLst/>
            <a:cxnLst/>
            <a:rect l="l" t="t" r="r" b="b"/>
            <a:pathLst>
              <a:path w="787400" h="405130">
                <a:moveTo>
                  <a:pt x="393513" y="0"/>
                </a:moveTo>
                <a:lnTo>
                  <a:pt x="0" y="369729"/>
                </a:lnTo>
                <a:lnTo>
                  <a:pt x="42162" y="404851"/>
                </a:lnTo>
                <a:lnTo>
                  <a:pt x="393513" y="75812"/>
                </a:lnTo>
                <a:lnTo>
                  <a:pt x="474397" y="75812"/>
                </a:lnTo>
                <a:lnTo>
                  <a:pt x="393513" y="0"/>
                </a:lnTo>
                <a:close/>
              </a:path>
              <a:path w="787400" h="405130">
                <a:moveTo>
                  <a:pt x="474397" y="75812"/>
                </a:moveTo>
                <a:lnTo>
                  <a:pt x="393513" y="75812"/>
                </a:lnTo>
                <a:lnTo>
                  <a:pt x="744864" y="404851"/>
                </a:lnTo>
                <a:lnTo>
                  <a:pt x="787026" y="369729"/>
                </a:lnTo>
                <a:lnTo>
                  <a:pt x="618378" y="210755"/>
                </a:lnTo>
                <a:lnTo>
                  <a:pt x="618378" y="140511"/>
                </a:lnTo>
                <a:lnTo>
                  <a:pt x="543423" y="140511"/>
                </a:lnTo>
                <a:lnTo>
                  <a:pt x="474397" y="75812"/>
                </a:lnTo>
                <a:close/>
              </a:path>
              <a:path w="787400" h="405130">
                <a:moveTo>
                  <a:pt x="618378" y="55479"/>
                </a:moveTo>
                <a:lnTo>
                  <a:pt x="543423" y="55479"/>
                </a:lnTo>
                <a:lnTo>
                  <a:pt x="543423" y="140511"/>
                </a:lnTo>
                <a:lnTo>
                  <a:pt x="618378" y="140511"/>
                </a:lnTo>
                <a:lnTo>
                  <a:pt x="618378" y="55479"/>
                </a:lnTo>
                <a:close/>
              </a:path>
            </a:pathLst>
          </a:custGeom>
          <a:solidFill>
            <a:srgbClr val="F78B21"/>
          </a:solidFill>
        </p:spPr>
        <p:txBody>
          <a:bodyPr wrap="square" lIns="0" tIns="0" rIns="0" bIns="0" rtlCol="0"/>
          <a:lstStyle/>
          <a:p/>
        </p:txBody>
      </p:sp>
      <p:sp>
        <p:nvSpPr>
          <p:cNvPr id="72" name="object 72"/>
          <p:cNvSpPr/>
          <p:nvPr/>
        </p:nvSpPr>
        <p:spPr>
          <a:xfrm>
            <a:off x="1863336" y="2562565"/>
            <a:ext cx="562610" cy="538480"/>
          </a:xfrm>
          <a:custGeom>
            <a:avLst/>
            <a:gdLst/>
            <a:ahLst/>
            <a:cxnLst/>
            <a:rect l="l" t="t" r="r" b="b"/>
            <a:pathLst>
              <a:path w="562610" h="538480">
                <a:moveTo>
                  <a:pt x="281080" y="0"/>
                </a:moveTo>
                <a:lnTo>
                  <a:pt x="0" y="263415"/>
                </a:lnTo>
                <a:lnTo>
                  <a:pt x="0" y="537922"/>
                </a:lnTo>
                <a:lnTo>
                  <a:pt x="224864" y="537922"/>
                </a:lnTo>
                <a:lnTo>
                  <a:pt x="224864" y="417767"/>
                </a:lnTo>
                <a:lnTo>
                  <a:pt x="56216" y="417767"/>
                </a:lnTo>
                <a:lnTo>
                  <a:pt x="56216" y="306855"/>
                </a:lnTo>
                <a:lnTo>
                  <a:pt x="562161" y="306855"/>
                </a:lnTo>
                <a:lnTo>
                  <a:pt x="562161" y="263415"/>
                </a:lnTo>
                <a:lnTo>
                  <a:pt x="281080" y="0"/>
                </a:lnTo>
                <a:close/>
              </a:path>
              <a:path w="562610" h="538480">
                <a:moveTo>
                  <a:pt x="393513" y="306855"/>
                </a:moveTo>
                <a:lnTo>
                  <a:pt x="337297" y="306855"/>
                </a:lnTo>
                <a:lnTo>
                  <a:pt x="337297" y="537922"/>
                </a:lnTo>
                <a:lnTo>
                  <a:pt x="562161" y="537922"/>
                </a:lnTo>
                <a:lnTo>
                  <a:pt x="562161" y="417767"/>
                </a:lnTo>
                <a:lnTo>
                  <a:pt x="393513" y="417767"/>
                </a:lnTo>
                <a:lnTo>
                  <a:pt x="393513" y="306855"/>
                </a:lnTo>
                <a:close/>
              </a:path>
              <a:path w="562610" h="538480">
                <a:moveTo>
                  <a:pt x="224864" y="306855"/>
                </a:moveTo>
                <a:lnTo>
                  <a:pt x="168648" y="306855"/>
                </a:lnTo>
                <a:lnTo>
                  <a:pt x="168648" y="417767"/>
                </a:lnTo>
                <a:lnTo>
                  <a:pt x="224864" y="417767"/>
                </a:lnTo>
                <a:lnTo>
                  <a:pt x="224864" y="306855"/>
                </a:lnTo>
                <a:close/>
              </a:path>
              <a:path w="562610" h="538480">
                <a:moveTo>
                  <a:pt x="562161" y="306855"/>
                </a:moveTo>
                <a:lnTo>
                  <a:pt x="505945" y="306855"/>
                </a:lnTo>
                <a:lnTo>
                  <a:pt x="505945" y="417767"/>
                </a:lnTo>
                <a:lnTo>
                  <a:pt x="562161" y="417767"/>
                </a:lnTo>
                <a:lnTo>
                  <a:pt x="562161" y="306855"/>
                </a:lnTo>
                <a:close/>
              </a:path>
            </a:pathLst>
          </a:custGeom>
          <a:solidFill>
            <a:srgbClr val="F78B21"/>
          </a:solidFill>
        </p:spPr>
        <p:txBody>
          <a:bodyPr wrap="square" lIns="0" tIns="0" rIns="0" bIns="0" rtlCol="0"/>
          <a:lstStyle/>
          <a:p/>
        </p:txBody>
      </p:sp>
      <p:sp>
        <p:nvSpPr>
          <p:cNvPr id="73" name="object 73"/>
          <p:cNvSpPr/>
          <p:nvPr/>
        </p:nvSpPr>
        <p:spPr>
          <a:xfrm>
            <a:off x="4424496" y="2467513"/>
            <a:ext cx="327025" cy="181610"/>
          </a:xfrm>
          <a:custGeom>
            <a:avLst/>
            <a:gdLst/>
            <a:ahLst/>
            <a:cxnLst/>
            <a:rect l="l" t="t" r="r" b="b"/>
            <a:pathLst>
              <a:path w="327025" h="181610">
                <a:moveTo>
                  <a:pt x="165180" y="0"/>
                </a:moveTo>
                <a:lnTo>
                  <a:pt x="0" y="155276"/>
                </a:lnTo>
                <a:lnTo>
                  <a:pt x="26278" y="181155"/>
                </a:lnTo>
                <a:lnTo>
                  <a:pt x="165180" y="44364"/>
                </a:lnTo>
                <a:lnTo>
                  <a:pt x="212141" y="44364"/>
                </a:lnTo>
                <a:lnTo>
                  <a:pt x="165180" y="0"/>
                </a:lnTo>
                <a:close/>
              </a:path>
              <a:path w="327025" h="181610">
                <a:moveTo>
                  <a:pt x="212141" y="44364"/>
                </a:moveTo>
                <a:lnTo>
                  <a:pt x="165180" y="44364"/>
                </a:lnTo>
                <a:lnTo>
                  <a:pt x="300328" y="178383"/>
                </a:lnTo>
                <a:lnTo>
                  <a:pt x="326607" y="152503"/>
                </a:lnTo>
                <a:lnTo>
                  <a:pt x="212141" y="44364"/>
                </a:lnTo>
                <a:close/>
              </a:path>
            </a:pathLst>
          </a:custGeom>
          <a:solidFill>
            <a:srgbClr val="F78B21"/>
          </a:solidFill>
        </p:spPr>
        <p:txBody>
          <a:bodyPr wrap="square" lIns="0" tIns="0" rIns="0" bIns="0" rtlCol="0"/>
          <a:lstStyle/>
          <a:p/>
        </p:txBody>
      </p:sp>
      <p:sp>
        <p:nvSpPr>
          <p:cNvPr id="74" name="object 74"/>
          <p:cNvSpPr/>
          <p:nvPr/>
        </p:nvSpPr>
        <p:spPr>
          <a:xfrm>
            <a:off x="4251807" y="2559016"/>
            <a:ext cx="676275" cy="480695"/>
          </a:xfrm>
          <a:custGeom>
            <a:avLst/>
            <a:gdLst/>
            <a:ahLst/>
            <a:cxnLst/>
            <a:rect l="l" t="t" r="r" b="b"/>
            <a:pathLst>
              <a:path w="676275" h="480694">
                <a:moveTo>
                  <a:pt x="675739" y="166367"/>
                </a:moveTo>
                <a:lnTo>
                  <a:pt x="0" y="166367"/>
                </a:lnTo>
                <a:lnTo>
                  <a:pt x="0" y="480617"/>
                </a:lnTo>
                <a:lnTo>
                  <a:pt x="272173" y="480617"/>
                </a:lnTo>
                <a:lnTo>
                  <a:pt x="272173" y="397433"/>
                </a:lnTo>
                <a:lnTo>
                  <a:pt x="37541" y="397433"/>
                </a:lnTo>
                <a:lnTo>
                  <a:pt x="37541" y="323492"/>
                </a:lnTo>
                <a:lnTo>
                  <a:pt x="675739" y="323492"/>
                </a:lnTo>
                <a:lnTo>
                  <a:pt x="675739" y="286522"/>
                </a:lnTo>
                <a:lnTo>
                  <a:pt x="37541" y="286522"/>
                </a:lnTo>
                <a:lnTo>
                  <a:pt x="37541" y="212580"/>
                </a:lnTo>
                <a:lnTo>
                  <a:pt x="675739" y="212580"/>
                </a:lnTo>
                <a:lnTo>
                  <a:pt x="675739" y="166367"/>
                </a:lnTo>
                <a:close/>
              </a:path>
              <a:path w="676275" h="480694">
                <a:moveTo>
                  <a:pt x="450493" y="323492"/>
                </a:moveTo>
                <a:lnTo>
                  <a:pt x="337869" y="323492"/>
                </a:lnTo>
                <a:lnTo>
                  <a:pt x="367932" y="328518"/>
                </a:lnTo>
                <a:lnTo>
                  <a:pt x="388315" y="341515"/>
                </a:lnTo>
                <a:lnTo>
                  <a:pt x="399900" y="359365"/>
                </a:lnTo>
                <a:lnTo>
                  <a:pt x="403566" y="378948"/>
                </a:lnTo>
                <a:lnTo>
                  <a:pt x="403566" y="480617"/>
                </a:lnTo>
                <a:lnTo>
                  <a:pt x="675739" y="480617"/>
                </a:lnTo>
                <a:lnTo>
                  <a:pt x="675739" y="397433"/>
                </a:lnTo>
                <a:lnTo>
                  <a:pt x="450493" y="397433"/>
                </a:lnTo>
                <a:lnTo>
                  <a:pt x="450493" y="323492"/>
                </a:lnTo>
                <a:close/>
              </a:path>
              <a:path w="676275" h="480694">
                <a:moveTo>
                  <a:pt x="150164" y="323492"/>
                </a:moveTo>
                <a:lnTo>
                  <a:pt x="112623" y="323492"/>
                </a:lnTo>
                <a:lnTo>
                  <a:pt x="112623" y="397433"/>
                </a:lnTo>
                <a:lnTo>
                  <a:pt x="150164" y="397433"/>
                </a:lnTo>
                <a:lnTo>
                  <a:pt x="150164" y="323492"/>
                </a:lnTo>
                <a:close/>
              </a:path>
              <a:path w="676275" h="480694">
                <a:moveTo>
                  <a:pt x="337869" y="323492"/>
                </a:moveTo>
                <a:lnTo>
                  <a:pt x="225246" y="323492"/>
                </a:lnTo>
                <a:lnTo>
                  <a:pt x="225246" y="397433"/>
                </a:lnTo>
                <a:lnTo>
                  <a:pt x="272173" y="397433"/>
                </a:lnTo>
                <a:lnTo>
                  <a:pt x="272173" y="378948"/>
                </a:lnTo>
                <a:lnTo>
                  <a:pt x="275839" y="359365"/>
                </a:lnTo>
                <a:lnTo>
                  <a:pt x="287424" y="341515"/>
                </a:lnTo>
                <a:lnTo>
                  <a:pt x="307807" y="328518"/>
                </a:lnTo>
                <a:lnTo>
                  <a:pt x="337869" y="323492"/>
                </a:lnTo>
                <a:close/>
              </a:path>
              <a:path w="676275" h="480694">
                <a:moveTo>
                  <a:pt x="563116" y="323492"/>
                </a:moveTo>
                <a:lnTo>
                  <a:pt x="525575" y="323492"/>
                </a:lnTo>
                <a:lnTo>
                  <a:pt x="525575" y="397433"/>
                </a:lnTo>
                <a:lnTo>
                  <a:pt x="563116" y="397433"/>
                </a:lnTo>
                <a:lnTo>
                  <a:pt x="563116" y="323492"/>
                </a:lnTo>
                <a:close/>
              </a:path>
              <a:path w="676275" h="480694">
                <a:moveTo>
                  <a:pt x="675739" y="323492"/>
                </a:moveTo>
                <a:lnTo>
                  <a:pt x="638198" y="323492"/>
                </a:lnTo>
                <a:lnTo>
                  <a:pt x="638198" y="397433"/>
                </a:lnTo>
                <a:lnTo>
                  <a:pt x="675739" y="397433"/>
                </a:lnTo>
                <a:lnTo>
                  <a:pt x="675739" y="323492"/>
                </a:lnTo>
                <a:close/>
              </a:path>
              <a:path w="676275" h="480694">
                <a:moveTo>
                  <a:pt x="150164" y="212580"/>
                </a:moveTo>
                <a:lnTo>
                  <a:pt x="112623" y="212580"/>
                </a:lnTo>
                <a:lnTo>
                  <a:pt x="112623" y="286522"/>
                </a:lnTo>
                <a:lnTo>
                  <a:pt x="150164" y="286522"/>
                </a:lnTo>
                <a:lnTo>
                  <a:pt x="150164" y="212580"/>
                </a:lnTo>
                <a:close/>
              </a:path>
              <a:path w="676275" h="480694">
                <a:moveTo>
                  <a:pt x="450493" y="212580"/>
                </a:moveTo>
                <a:lnTo>
                  <a:pt x="225246" y="212580"/>
                </a:lnTo>
                <a:lnTo>
                  <a:pt x="225246" y="286522"/>
                </a:lnTo>
                <a:lnTo>
                  <a:pt x="272173" y="286522"/>
                </a:lnTo>
                <a:lnTo>
                  <a:pt x="272173" y="249551"/>
                </a:lnTo>
                <a:lnTo>
                  <a:pt x="450493" y="249551"/>
                </a:lnTo>
                <a:lnTo>
                  <a:pt x="450493" y="212580"/>
                </a:lnTo>
                <a:close/>
              </a:path>
              <a:path w="676275" h="480694">
                <a:moveTo>
                  <a:pt x="450493" y="249551"/>
                </a:moveTo>
                <a:lnTo>
                  <a:pt x="403566" y="249551"/>
                </a:lnTo>
                <a:lnTo>
                  <a:pt x="403566" y="286522"/>
                </a:lnTo>
                <a:lnTo>
                  <a:pt x="450493" y="286522"/>
                </a:lnTo>
                <a:lnTo>
                  <a:pt x="450493" y="249551"/>
                </a:lnTo>
                <a:close/>
              </a:path>
              <a:path w="676275" h="480694">
                <a:moveTo>
                  <a:pt x="563116" y="212580"/>
                </a:moveTo>
                <a:lnTo>
                  <a:pt x="525575" y="212580"/>
                </a:lnTo>
                <a:lnTo>
                  <a:pt x="525575" y="286522"/>
                </a:lnTo>
                <a:lnTo>
                  <a:pt x="563116" y="286522"/>
                </a:lnTo>
                <a:lnTo>
                  <a:pt x="563116" y="212580"/>
                </a:lnTo>
                <a:close/>
              </a:path>
              <a:path w="676275" h="480694">
                <a:moveTo>
                  <a:pt x="675739" y="212580"/>
                </a:moveTo>
                <a:lnTo>
                  <a:pt x="638198" y="212580"/>
                </a:lnTo>
                <a:lnTo>
                  <a:pt x="638198" y="286522"/>
                </a:lnTo>
                <a:lnTo>
                  <a:pt x="675739" y="286522"/>
                </a:lnTo>
                <a:lnTo>
                  <a:pt x="675739" y="212580"/>
                </a:lnTo>
                <a:close/>
              </a:path>
              <a:path w="676275" h="480694">
                <a:moveTo>
                  <a:pt x="337869" y="0"/>
                </a:moveTo>
                <a:lnTo>
                  <a:pt x="225246" y="110911"/>
                </a:lnTo>
                <a:lnTo>
                  <a:pt x="225246" y="166367"/>
                </a:lnTo>
                <a:lnTo>
                  <a:pt x="337869" y="166367"/>
                </a:lnTo>
                <a:lnTo>
                  <a:pt x="326739" y="164244"/>
                </a:lnTo>
                <a:lnTo>
                  <a:pt x="317808" y="158395"/>
                </a:lnTo>
                <a:lnTo>
                  <a:pt x="311869" y="149600"/>
                </a:lnTo>
                <a:lnTo>
                  <a:pt x="309714" y="138639"/>
                </a:lnTo>
                <a:lnTo>
                  <a:pt x="311869" y="127678"/>
                </a:lnTo>
                <a:lnTo>
                  <a:pt x="317808" y="118883"/>
                </a:lnTo>
                <a:lnTo>
                  <a:pt x="326739" y="113034"/>
                </a:lnTo>
                <a:lnTo>
                  <a:pt x="337869" y="110911"/>
                </a:lnTo>
                <a:lnTo>
                  <a:pt x="450493" y="110911"/>
                </a:lnTo>
                <a:lnTo>
                  <a:pt x="337869" y="0"/>
                </a:lnTo>
                <a:close/>
              </a:path>
              <a:path w="676275" h="480694">
                <a:moveTo>
                  <a:pt x="450493" y="110911"/>
                </a:moveTo>
                <a:lnTo>
                  <a:pt x="337869" y="110911"/>
                </a:lnTo>
                <a:lnTo>
                  <a:pt x="349000" y="113034"/>
                </a:lnTo>
                <a:lnTo>
                  <a:pt x="357931" y="118883"/>
                </a:lnTo>
                <a:lnTo>
                  <a:pt x="363870" y="127678"/>
                </a:lnTo>
                <a:lnTo>
                  <a:pt x="366025" y="138639"/>
                </a:lnTo>
                <a:lnTo>
                  <a:pt x="363870" y="149600"/>
                </a:lnTo>
                <a:lnTo>
                  <a:pt x="357931" y="158395"/>
                </a:lnTo>
                <a:lnTo>
                  <a:pt x="349000" y="164244"/>
                </a:lnTo>
                <a:lnTo>
                  <a:pt x="337869" y="166367"/>
                </a:lnTo>
                <a:lnTo>
                  <a:pt x="450493" y="166367"/>
                </a:lnTo>
                <a:lnTo>
                  <a:pt x="450493" y="110911"/>
                </a:lnTo>
                <a:close/>
              </a:path>
            </a:pathLst>
          </a:custGeom>
          <a:solidFill>
            <a:srgbClr val="F78B21"/>
          </a:solidFill>
        </p:spPr>
        <p:txBody>
          <a:bodyPr wrap="square" lIns="0" tIns="0" rIns="0" bIns="0" rtlCol="0"/>
          <a:lstStyle/>
          <a:p/>
        </p:txBody>
      </p:sp>
      <p:sp>
        <p:nvSpPr>
          <p:cNvPr id="75" name="object 75"/>
          <p:cNvSpPr txBox="1"/>
          <p:nvPr/>
        </p:nvSpPr>
        <p:spPr>
          <a:xfrm>
            <a:off x="5469763" y="6080252"/>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获客</a:t>
            </a:r>
            <a:endParaRPr sz="1000">
              <a:latin typeface="微软雅黑"/>
              <a:cs typeface="微软雅黑"/>
            </a:endParaRPr>
          </a:p>
        </p:txBody>
      </p:sp>
      <p:sp>
        <p:nvSpPr>
          <p:cNvPr id="76" name="object 76"/>
          <p:cNvSpPr txBox="1"/>
          <p:nvPr/>
        </p:nvSpPr>
        <p:spPr>
          <a:xfrm>
            <a:off x="2886201" y="6080252"/>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获客</a:t>
            </a:r>
            <a:endParaRPr sz="1000">
              <a:latin typeface="微软雅黑"/>
              <a:cs typeface="微软雅黑"/>
            </a:endParaRPr>
          </a:p>
        </p:txBody>
      </p:sp>
      <p:sp>
        <p:nvSpPr>
          <p:cNvPr id="77" name="object 77"/>
          <p:cNvSpPr txBox="1"/>
          <p:nvPr/>
        </p:nvSpPr>
        <p:spPr>
          <a:xfrm>
            <a:off x="2761869" y="5643168"/>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数据反馈</a:t>
            </a:r>
            <a:endParaRPr sz="1000">
              <a:latin typeface="微软雅黑"/>
              <a:cs typeface="微软雅黑"/>
            </a:endParaRPr>
          </a:p>
        </p:txBody>
      </p:sp>
      <p:sp>
        <p:nvSpPr>
          <p:cNvPr id="78" name="object 78"/>
          <p:cNvSpPr txBox="1"/>
          <p:nvPr/>
        </p:nvSpPr>
        <p:spPr>
          <a:xfrm>
            <a:off x="5322570" y="5643168"/>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数据反馈</a:t>
            </a:r>
            <a:endParaRPr sz="1000">
              <a:latin typeface="微软雅黑"/>
              <a:cs typeface="微软雅黑"/>
            </a:endParaRPr>
          </a:p>
        </p:txBody>
      </p:sp>
      <p:sp>
        <p:nvSpPr>
          <p:cNvPr id="79" name="object 79"/>
          <p:cNvSpPr txBox="1"/>
          <p:nvPr/>
        </p:nvSpPr>
        <p:spPr>
          <a:xfrm>
            <a:off x="1184554" y="3306571"/>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赋能</a:t>
            </a:r>
            <a:endParaRPr sz="1000">
              <a:latin typeface="微软雅黑"/>
              <a:cs typeface="微软雅黑"/>
            </a:endParaRPr>
          </a:p>
        </p:txBody>
      </p:sp>
      <p:sp>
        <p:nvSpPr>
          <p:cNvPr id="80" name="object 80"/>
          <p:cNvSpPr txBox="1"/>
          <p:nvPr/>
        </p:nvSpPr>
        <p:spPr>
          <a:xfrm>
            <a:off x="7159243" y="3325495"/>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赋能</a:t>
            </a:r>
            <a:endParaRPr sz="1000">
              <a:latin typeface="微软雅黑"/>
              <a:cs typeface="微软雅黑"/>
            </a:endParaRPr>
          </a:p>
        </p:txBody>
      </p:sp>
      <p:sp>
        <p:nvSpPr>
          <p:cNvPr id="81" name="object 81"/>
          <p:cNvSpPr txBox="1"/>
          <p:nvPr/>
        </p:nvSpPr>
        <p:spPr>
          <a:xfrm>
            <a:off x="2195829" y="3323971"/>
            <a:ext cx="170370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完成资产及资金在线一</a:t>
            </a:r>
            <a:r>
              <a:rPr dirty="0" sz="1000" spc="-125">
                <a:solidFill>
                  <a:srgbClr val="4F5560"/>
                </a:solidFill>
                <a:latin typeface="微软雅黑"/>
                <a:cs typeface="微软雅黑"/>
              </a:rPr>
              <a:t> </a:t>
            </a:r>
            <a:r>
              <a:rPr dirty="0" sz="1000" spc="-5">
                <a:solidFill>
                  <a:srgbClr val="4F5560"/>
                </a:solidFill>
                <a:latin typeface="微软雅黑"/>
                <a:cs typeface="微软雅黑"/>
              </a:rPr>
              <a:t>键匹配</a:t>
            </a:r>
            <a:endParaRPr sz="1000">
              <a:latin typeface="微软雅黑"/>
              <a:cs typeface="微软雅黑"/>
            </a:endParaRPr>
          </a:p>
        </p:txBody>
      </p:sp>
      <p:sp>
        <p:nvSpPr>
          <p:cNvPr id="82" name="object 82"/>
          <p:cNvSpPr txBox="1"/>
          <p:nvPr/>
        </p:nvSpPr>
        <p:spPr>
          <a:xfrm>
            <a:off x="4745482" y="3323971"/>
            <a:ext cx="170370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完成资产及资金在线一</a:t>
            </a:r>
            <a:r>
              <a:rPr dirty="0" sz="1000" spc="-120">
                <a:solidFill>
                  <a:srgbClr val="4F5560"/>
                </a:solidFill>
                <a:latin typeface="微软雅黑"/>
                <a:cs typeface="微软雅黑"/>
              </a:rPr>
              <a:t> </a:t>
            </a:r>
            <a:r>
              <a:rPr dirty="0" sz="1000" spc="-5">
                <a:solidFill>
                  <a:srgbClr val="4F5560"/>
                </a:solidFill>
                <a:latin typeface="微软雅黑"/>
                <a:cs typeface="微软雅黑"/>
              </a:rPr>
              <a:t>键匹配</a:t>
            </a:r>
            <a:endParaRPr sz="1000">
              <a:latin typeface="微软雅黑"/>
              <a:cs typeface="微软雅黑"/>
            </a:endParaRPr>
          </a:p>
        </p:txBody>
      </p:sp>
      <p:sp>
        <p:nvSpPr>
          <p:cNvPr id="83" name="object 83"/>
          <p:cNvSpPr/>
          <p:nvPr/>
        </p:nvSpPr>
        <p:spPr>
          <a:xfrm>
            <a:off x="2830067" y="5989320"/>
            <a:ext cx="381635" cy="76200"/>
          </a:xfrm>
          <a:custGeom>
            <a:avLst/>
            <a:gdLst/>
            <a:ahLst/>
            <a:cxnLst/>
            <a:rect l="l" t="t" r="r" b="b"/>
            <a:pathLst>
              <a:path w="381635" h="76200">
                <a:moveTo>
                  <a:pt x="305307" y="0"/>
                </a:moveTo>
                <a:lnTo>
                  <a:pt x="305307" y="76199"/>
                </a:lnTo>
                <a:lnTo>
                  <a:pt x="368807" y="44449"/>
                </a:lnTo>
                <a:lnTo>
                  <a:pt x="318007" y="44449"/>
                </a:lnTo>
                <a:lnTo>
                  <a:pt x="318007" y="31749"/>
                </a:lnTo>
                <a:lnTo>
                  <a:pt x="368807" y="31749"/>
                </a:lnTo>
                <a:lnTo>
                  <a:pt x="305307" y="0"/>
                </a:lnTo>
                <a:close/>
              </a:path>
              <a:path w="381635" h="76200">
                <a:moveTo>
                  <a:pt x="305307" y="31749"/>
                </a:moveTo>
                <a:lnTo>
                  <a:pt x="0" y="31749"/>
                </a:lnTo>
                <a:lnTo>
                  <a:pt x="0" y="44449"/>
                </a:lnTo>
                <a:lnTo>
                  <a:pt x="305307" y="44449"/>
                </a:lnTo>
                <a:lnTo>
                  <a:pt x="305307" y="31749"/>
                </a:lnTo>
                <a:close/>
              </a:path>
              <a:path w="381635" h="76200">
                <a:moveTo>
                  <a:pt x="368807" y="31749"/>
                </a:moveTo>
                <a:lnTo>
                  <a:pt x="318007" y="31749"/>
                </a:lnTo>
                <a:lnTo>
                  <a:pt x="318007" y="44449"/>
                </a:lnTo>
                <a:lnTo>
                  <a:pt x="368807" y="44449"/>
                </a:lnTo>
                <a:lnTo>
                  <a:pt x="381507" y="38099"/>
                </a:lnTo>
                <a:lnTo>
                  <a:pt x="368807" y="31749"/>
                </a:lnTo>
                <a:close/>
              </a:path>
            </a:pathLst>
          </a:custGeom>
          <a:solidFill>
            <a:srgbClr val="1F9ED2"/>
          </a:solidFill>
        </p:spPr>
        <p:txBody>
          <a:bodyPr wrap="square" lIns="0" tIns="0" rIns="0" bIns="0" rtlCol="0"/>
          <a:lstStyle/>
          <a:p/>
        </p:txBody>
      </p:sp>
      <p:sp>
        <p:nvSpPr>
          <p:cNvPr id="84" name="object 84"/>
          <p:cNvSpPr/>
          <p:nvPr/>
        </p:nvSpPr>
        <p:spPr>
          <a:xfrm>
            <a:off x="5390388" y="5890259"/>
            <a:ext cx="381635" cy="76200"/>
          </a:xfrm>
          <a:custGeom>
            <a:avLst/>
            <a:gdLst/>
            <a:ahLst/>
            <a:cxnLst/>
            <a:rect l="l" t="t" r="r" b="b"/>
            <a:pathLst>
              <a:path w="381635" h="76200">
                <a:moveTo>
                  <a:pt x="305308" y="0"/>
                </a:moveTo>
                <a:lnTo>
                  <a:pt x="305308" y="76199"/>
                </a:lnTo>
                <a:lnTo>
                  <a:pt x="368808" y="44449"/>
                </a:lnTo>
                <a:lnTo>
                  <a:pt x="318008" y="44449"/>
                </a:lnTo>
                <a:lnTo>
                  <a:pt x="318008" y="31749"/>
                </a:lnTo>
                <a:lnTo>
                  <a:pt x="368808" y="31749"/>
                </a:lnTo>
                <a:lnTo>
                  <a:pt x="305308" y="0"/>
                </a:lnTo>
                <a:close/>
              </a:path>
              <a:path w="381635" h="76200">
                <a:moveTo>
                  <a:pt x="305308" y="31749"/>
                </a:moveTo>
                <a:lnTo>
                  <a:pt x="0" y="31749"/>
                </a:lnTo>
                <a:lnTo>
                  <a:pt x="0" y="44449"/>
                </a:lnTo>
                <a:lnTo>
                  <a:pt x="305308" y="44449"/>
                </a:lnTo>
                <a:lnTo>
                  <a:pt x="305308" y="31749"/>
                </a:lnTo>
                <a:close/>
              </a:path>
              <a:path w="381635" h="76200">
                <a:moveTo>
                  <a:pt x="368808" y="31749"/>
                </a:moveTo>
                <a:lnTo>
                  <a:pt x="318008" y="31749"/>
                </a:lnTo>
                <a:lnTo>
                  <a:pt x="318008" y="44449"/>
                </a:lnTo>
                <a:lnTo>
                  <a:pt x="368808" y="44449"/>
                </a:lnTo>
                <a:lnTo>
                  <a:pt x="381508" y="38099"/>
                </a:lnTo>
                <a:lnTo>
                  <a:pt x="368808" y="31749"/>
                </a:lnTo>
                <a:close/>
              </a:path>
            </a:pathLst>
          </a:custGeom>
          <a:solidFill>
            <a:srgbClr val="1D9ED2"/>
          </a:solidFill>
        </p:spPr>
        <p:txBody>
          <a:bodyPr wrap="square" lIns="0" tIns="0" rIns="0" bIns="0" rtlCol="0"/>
          <a:lstStyle/>
          <a:p/>
        </p:txBody>
      </p:sp>
      <p:sp>
        <p:nvSpPr>
          <p:cNvPr id="85" name="object 85"/>
          <p:cNvSpPr/>
          <p:nvPr/>
        </p:nvSpPr>
        <p:spPr>
          <a:xfrm>
            <a:off x="2814827" y="5887211"/>
            <a:ext cx="403860" cy="76200"/>
          </a:xfrm>
          <a:custGeom>
            <a:avLst/>
            <a:gdLst/>
            <a:ahLst/>
            <a:cxnLst/>
            <a:rect l="l" t="t" r="r" b="b"/>
            <a:pathLst>
              <a:path w="403860" h="76200">
                <a:moveTo>
                  <a:pt x="76200" y="0"/>
                </a:moveTo>
                <a:lnTo>
                  <a:pt x="0" y="38100"/>
                </a:lnTo>
                <a:lnTo>
                  <a:pt x="76200" y="76200"/>
                </a:lnTo>
                <a:lnTo>
                  <a:pt x="76200" y="44450"/>
                </a:lnTo>
                <a:lnTo>
                  <a:pt x="63500" y="44450"/>
                </a:lnTo>
                <a:lnTo>
                  <a:pt x="63500" y="31750"/>
                </a:lnTo>
                <a:lnTo>
                  <a:pt x="76200" y="31750"/>
                </a:lnTo>
                <a:lnTo>
                  <a:pt x="76200" y="0"/>
                </a:lnTo>
                <a:close/>
              </a:path>
              <a:path w="403860" h="76200">
                <a:moveTo>
                  <a:pt x="76200" y="31750"/>
                </a:moveTo>
                <a:lnTo>
                  <a:pt x="63500" y="31750"/>
                </a:lnTo>
                <a:lnTo>
                  <a:pt x="63500" y="44450"/>
                </a:lnTo>
                <a:lnTo>
                  <a:pt x="76200" y="44450"/>
                </a:lnTo>
                <a:lnTo>
                  <a:pt x="76200" y="31750"/>
                </a:lnTo>
                <a:close/>
              </a:path>
              <a:path w="403860" h="76200">
                <a:moveTo>
                  <a:pt x="403606" y="31750"/>
                </a:moveTo>
                <a:lnTo>
                  <a:pt x="76200" y="31750"/>
                </a:lnTo>
                <a:lnTo>
                  <a:pt x="76200" y="44450"/>
                </a:lnTo>
                <a:lnTo>
                  <a:pt x="403606" y="44450"/>
                </a:lnTo>
                <a:lnTo>
                  <a:pt x="403606" y="31750"/>
                </a:lnTo>
                <a:close/>
              </a:path>
            </a:pathLst>
          </a:custGeom>
          <a:solidFill>
            <a:srgbClr val="1D9ED2"/>
          </a:solidFill>
        </p:spPr>
        <p:txBody>
          <a:bodyPr wrap="square" lIns="0" tIns="0" rIns="0" bIns="0" rtlCol="0"/>
          <a:lstStyle/>
          <a:p/>
        </p:txBody>
      </p:sp>
      <p:sp>
        <p:nvSpPr>
          <p:cNvPr id="86" name="object 86"/>
          <p:cNvSpPr/>
          <p:nvPr/>
        </p:nvSpPr>
        <p:spPr>
          <a:xfrm>
            <a:off x="5362955" y="5989320"/>
            <a:ext cx="403860" cy="76200"/>
          </a:xfrm>
          <a:custGeom>
            <a:avLst/>
            <a:gdLst/>
            <a:ahLst/>
            <a:cxnLst/>
            <a:rect l="l" t="t" r="r" b="b"/>
            <a:pathLst>
              <a:path w="403860" h="76200">
                <a:moveTo>
                  <a:pt x="76200" y="0"/>
                </a:moveTo>
                <a:lnTo>
                  <a:pt x="0" y="38099"/>
                </a:lnTo>
                <a:lnTo>
                  <a:pt x="76200" y="76199"/>
                </a:lnTo>
                <a:lnTo>
                  <a:pt x="76200" y="44449"/>
                </a:lnTo>
                <a:lnTo>
                  <a:pt x="63500" y="44449"/>
                </a:lnTo>
                <a:lnTo>
                  <a:pt x="63500" y="31749"/>
                </a:lnTo>
                <a:lnTo>
                  <a:pt x="76200" y="31749"/>
                </a:lnTo>
                <a:lnTo>
                  <a:pt x="76200" y="0"/>
                </a:lnTo>
                <a:close/>
              </a:path>
              <a:path w="403860" h="76200">
                <a:moveTo>
                  <a:pt x="76200" y="31749"/>
                </a:moveTo>
                <a:lnTo>
                  <a:pt x="63500" y="31749"/>
                </a:lnTo>
                <a:lnTo>
                  <a:pt x="63500" y="44449"/>
                </a:lnTo>
                <a:lnTo>
                  <a:pt x="76200" y="44449"/>
                </a:lnTo>
                <a:lnTo>
                  <a:pt x="76200" y="31749"/>
                </a:lnTo>
                <a:close/>
              </a:path>
              <a:path w="403860" h="76200">
                <a:moveTo>
                  <a:pt x="403606" y="31749"/>
                </a:moveTo>
                <a:lnTo>
                  <a:pt x="76200" y="31749"/>
                </a:lnTo>
                <a:lnTo>
                  <a:pt x="76200" y="44449"/>
                </a:lnTo>
                <a:lnTo>
                  <a:pt x="403606" y="44449"/>
                </a:lnTo>
                <a:lnTo>
                  <a:pt x="403606" y="31749"/>
                </a:lnTo>
                <a:close/>
              </a:path>
            </a:pathLst>
          </a:custGeom>
          <a:solidFill>
            <a:srgbClr val="1F9ED2"/>
          </a:solidFill>
        </p:spPr>
        <p:txBody>
          <a:bodyPr wrap="square" lIns="0" tIns="0" rIns="0" bIns="0" rtlCol="0"/>
          <a:lstStyle/>
          <a:p/>
        </p:txBody>
      </p:sp>
      <p:sp>
        <p:nvSpPr>
          <p:cNvPr id="87" name="object 87"/>
          <p:cNvSpPr/>
          <p:nvPr/>
        </p:nvSpPr>
        <p:spPr>
          <a:xfrm>
            <a:off x="3076955" y="4139184"/>
            <a:ext cx="96520" cy="93345"/>
          </a:xfrm>
          <a:custGeom>
            <a:avLst/>
            <a:gdLst/>
            <a:ahLst/>
            <a:cxnLst/>
            <a:rect l="l" t="t" r="r" b="b"/>
            <a:pathLst>
              <a:path w="96519" h="93345">
                <a:moveTo>
                  <a:pt x="0" y="92963"/>
                </a:moveTo>
                <a:lnTo>
                  <a:pt x="96012" y="92963"/>
                </a:lnTo>
                <a:lnTo>
                  <a:pt x="96012" y="0"/>
                </a:lnTo>
                <a:lnTo>
                  <a:pt x="0" y="0"/>
                </a:lnTo>
                <a:lnTo>
                  <a:pt x="0" y="92963"/>
                </a:lnTo>
                <a:close/>
              </a:path>
            </a:pathLst>
          </a:custGeom>
          <a:solidFill>
            <a:srgbClr val="B9C3D1"/>
          </a:solidFill>
        </p:spPr>
        <p:txBody>
          <a:bodyPr wrap="square" lIns="0" tIns="0" rIns="0" bIns="0" rtlCol="0"/>
          <a:lstStyle/>
          <a:p/>
        </p:txBody>
      </p:sp>
      <p:sp>
        <p:nvSpPr>
          <p:cNvPr id="88" name="object 88"/>
          <p:cNvSpPr/>
          <p:nvPr/>
        </p:nvSpPr>
        <p:spPr>
          <a:xfrm>
            <a:off x="2871216" y="4139184"/>
            <a:ext cx="116205" cy="93345"/>
          </a:xfrm>
          <a:custGeom>
            <a:avLst/>
            <a:gdLst/>
            <a:ahLst/>
            <a:cxnLst/>
            <a:rect l="l" t="t" r="r" b="b"/>
            <a:pathLst>
              <a:path w="116205" h="93345">
                <a:moveTo>
                  <a:pt x="0" y="92963"/>
                </a:moveTo>
                <a:lnTo>
                  <a:pt x="115823" y="92963"/>
                </a:lnTo>
                <a:lnTo>
                  <a:pt x="115823" y="0"/>
                </a:lnTo>
                <a:lnTo>
                  <a:pt x="0" y="0"/>
                </a:lnTo>
                <a:lnTo>
                  <a:pt x="0" y="92963"/>
                </a:lnTo>
                <a:close/>
              </a:path>
            </a:pathLst>
          </a:custGeom>
          <a:solidFill>
            <a:srgbClr val="B9C3D1"/>
          </a:solidFill>
        </p:spPr>
        <p:txBody>
          <a:bodyPr wrap="square" lIns="0" tIns="0" rIns="0" bIns="0" rtlCol="0"/>
          <a:lstStyle/>
          <a:p/>
        </p:txBody>
      </p:sp>
      <p:sp>
        <p:nvSpPr>
          <p:cNvPr id="89" name="object 89"/>
          <p:cNvSpPr/>
          <p:nvPr/>
        </p:nvSpPr>
        <p:spPr>
          <a:xfrm>
            <a:off x="2987039" y="4035552"/>
            <a:ext cx="90170" cy="300355"/>
          </a:xfrm>
          <a:custGeom>
            <a:avLst/>
            <a:gdLst/>
            <a:ahLst/>
            <a:cxnLst/>
            <a:rect l="l" t="t" r="r" b="b"/>
            <a:pathLst>
              <a:path w="90169" h="300354">
                <a:moveTo>
                  <a:pt x="0" y="300228"/>
                </a:moveTo>
                <a:lnTo>
                  <a:pt x="89916" y="300228"/>
                </a:lnTo>
                <a:lnTo>
                  <a:pt x="89916" y="0"/>
                </a:lnTo>
                <a:lnTo>
                  <a:pt x="0" y="0"/>
                </a:lnTo>
                <a:lnTo>
                  <a:pt x="0" y="300228"/>
                </a:lnTo>
                <a:close/>
              </a:path>
            </a:pathLst>
          </a:custGeom>
          <a:solidFill>
            <a:srgbClr val="B9C3D1"/>
          </a:solidFill>
        </p:spPr>
        <p:txBody>
          <a:bodyPr wrap="square" lIns="0" tIns="0" rIns="0" bIns="0" rtlCol="0"/>
          <a:lstStyle/>
          <a:p/>
        </p:txBody>
      </p:sp>
      <p:sp>
        <p:nvSpPr>
          <p:cNvPr id="90" name="object 90"/>
          <p:cNvSpPr/>
          <p:nvPr/>
        </p:nvSpPr>
        <p:spPr>
          <a:xfrm>
            <a:off x="5660135" y="4139184"/>
            <a:ext cx="96520" cy="93345"/>
          </a:xfrm>
          <a:custGeom>
            <a:avLst/>
            <a:gdLst/>
            <a:ahLst/>
            <a:cxnLst/>
            <a:rect l="l" t="t" r="r" b="b"/>
            <a:pathLst>
              <a:path w="96520" h="93345">
                <a:moveTo>
                  <a:pt x="0" y="92963"/>
                </a:moveTo>
                <a:lnTo>
                  <a:pt x="96012" y="92963"/>
                </a:lnTo>
                <a:lnTo>
                  <a:pt x="96012" y="0"/>
                </a:lnTo>
                <a:lnTo>
                  <a:pt x="0" y="0"/>
                </a:lnTo>
                <a:lnTo>
                  <a:pt x="0" y="92963"/>
                </a:lnTo>
                <a:close/>
              </a:path>
            </a:pathLst>
          </a:custGeom>
          <a:solidFill>
            <a:srgbClr val="B9C3D1"/>
          </a:solidFill>
        </p:spPr>
        <p:txBody>
          <a:bodyPr wrap="square" lIns="0" tIns="0" rIns="0" bIns="0" rtlCol="0"/>
          <a:lstStyle/>
          <a:p/>
        </p:txBody>
      </p:sp>
      <p:sp>
        <p:nvSpPr>
          <p:cNvPr id="91" name="object 91"/>
          <p:cNvSpPr/>
          <p:nvPr/>
        </p:nvSpPr>
        <p:spPr>
          <a:xfrm>
            <a:off x="5454396" y="4139184"/>
            <a:ext cx="116205" cy="93345"/>
          </a:xfrm>
          <a:custGeom>
            <a:avLst/>
            <a:gdLst/>
            <a:ahLst/>
            <a:cxnLst/>
            <a:rect l="l" t="t" r="r" b="b"/>
            <a:pathLst>
              <a:path w="116204" h="93345">
                <a:moveTo>
                  <a:pt x="0" y="92963"/>
                </a:moveTo>
                <a:lnTo>
                  <a:pt x="115824" y="92963"/>
                </a:lnTo>
                <a:lnTo>
                  <a:pt x="115824" y="0"/>
                </a:lnTo>
                <a:lnTo>
                  <a:pt x="0" y="0"/>
                </a:lnTo>
                <a:lnTo>
                  <a:pt x="0" y="92963"/>
                </a:lnTo>
                <a:close/>
              </a:path>
            </a:pathLst>
          </a:custGeom>
          <a:solidFill>
            <a:srgbClr val="B9C3D1"/>
          </a:solidFill>
        </p:spPr>
        <p:txBody>
          <a:bodyPr wrap="square" lIns="0" tIns="0" rIns="0" bIns="0" rtlCol="0"/>
          <a:lstStyle/>
          <a:p/>
        </p:txBody>
      </p:sp>
      <p:sp>
        <p:nvSpPr>
          <p:cNvPr id="92" name="object 92"/>
          <p:cNvSpPr/>
          <p:nvPr/>
        </p:nvSpPr>
        <p:spPr>
          <a:xfrm>
            <a:off x="5570220" y="4035552"/>
            <a:ext cx="90170" cy="300355"/>
          </a:xfrm>
          <a:custGeom>
            <a:avLst/>
            <a:gdLst/>
            <a:ahLst/>
            <a:cxnLst/>
            <a:rect l="l" t="t" r="r" b="b"/>
            <a:pathLst>
              <a:path w="90170" h="300354">
                <a:moveTo>
                  <a:pt x="0" y="300228"/>
                </a:moveTo>
                <a:lnTo>
                  <a:pt x="89915" y="300228"/>
                </a:lnTo>
                <a:lnTo>
                  <a:pt x="89915" y="0"/>
                </a:lnTo>
                <a:lnTo>
                  <a:pt x="0" y="0"/>
                </a:lnTo>
                <a:lnTo>
                  <a:pt x="0" y="300228"/>
                </a:lnTo>
                <a:close/>
              </a:path>
            </a:pathLst>
          </a:custGeom>
          <a:solidFill>
            <a:srgbClr val="B9C3D1"/>
          </a:solidFill>
        </p:spPr>
        <p:txBody>
          <a:bodyPr wrap="square" lIns="0" tIns="0" rIns="0" bIns="0" rtlCol="0"/>
          <a:lstStyle/>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智能助理：为用户提供提供不同场景下的助理服务，包括智能</a:t>
            </a:r>
          </a:p>
          <a:p>
            <a:pPr marL="12700">
              <a:lnSpc>
                <a:spcPts val="2735"/>
              </a:lnSpc>
            </a:pPr>
            <a:r>
              <a:rPr dirty="0" spc="-5">
                <a:solidFill>
                  <a:srgbClr val="1D9ED2"/>
                </a:solidFill>
              </a:rPr>
              <a:t>推荐、智能分析等</a:t>
            </a:r>
          </a:p>
        </p:txBody>
      </p:sp>
      <p:sp>
        <p:nvSpPr>
          <p:cNvPr id="5" name="object 5"/>
          <p:cNvSpPr txBox="1"/>
          <p:nvPr/>
        </p:nvSpPr>
        <p:spPr>
          <a:xfrm>
            <a:off x="829767" y="1175511"/>
            <a:ext cx="10822940" cy="1933575"/>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助理，辅助协理者也。在商业银行的营业网点和传统业务中，大堂经理或客户经理即担任着类似于客户“助理”的角色。开放银行模式  下，商业银行相当于把营业网点从线下移到线上、从自营渠道扩展到他营场景。这样的背景使用人力方式为用户答疑解惑、解决问题将  带来巨大的成本，也将面临效率低下的问题。</a:t>
            </a:r>
            <a:endParaRPr sz="1400">
              <a:latin typeface="微软雅黑"/>
              <a:cs typeface="微软雅黑"/>
            </a:endParaRPr>
          </a:p>
          <a:p>
            <a:pPr algn="just" marL="299085" marR="5080" indent="-287020">
              <a:lnSpc>
                <a:spcPts val="2520"/>
              </a:lnSpc>
              <a:spcBef>
                <a:spcPts val="225"/>
              </a:spcBef>
            </a:pPr>
            <a:r>
              <a:rPr dirty="0" sz="1400" spc="545">
                <a:solidFill>
                  <a:srgbClr val="1D9FD1"/>
                </a:solidFill>
                <a:latin typeface="Arial Unicode MS"/>
                <a:cs typeface="Arial Unicode MS"/>
              </a:rPr>
              <a:t>◆ </a:t>
            </a:r>
            <a:r>
              <a:rPr dirty="0" sz="1400">
                <a:solidFill>
                  <a:srgbClr val="5E666F"/>
                </a:solidFill>
                <a:latin typeface="微软雅黑"/>
                <a:cs typeface="微软雅黑"/>
              </a:rPr>
              <a:t>智能助理不同于仅能“答疑解惑”的智能客服，而是集</a:t>
            </a:r>
            <a:r>
              <a:rPr dirty="0" sz="1400" b="1" i="1">
                <a:solidFill>
                  <a:srgbClr val="1D9FD1"/>
                </a:solidFill>
                <a:latin typeface="微软雅黑"/>
                <a:cs typeface="微软雅黑"/>
              </a:rPr>
              <a:t>智能推荐、智能分析、智能客服于一身解决实际问题的开放、个性化的“超级大  脑”</a:t>
            </a:r>
            <a:r>
              <a:rPr dirty="0" sz="1400">
                <a:solidFill>
                  <a:srgbClr val="5E666F"/>
                </a:solidFill>
                <a:latin typeface="微软雅黑"/>
                <a:cs typeface="微软雅黑"/>
              </a:rPr>
              <a:t>。鸟瞰智能创始人袁小芒向亿欧智库表示，未来智能助理将不局限在固定场景，而是会以类似于独立小程序的方式存在，为用户提  供在不同场景下的助理服务。</a:t>
            </a:r>
            <a:r>
              <a:rPr dirty="0" sz="1400" b="1" i="1">
                <a:solidFill>
                  <a:srgbClr val="1D9FD1"/>
                </a:solidFill>
                <a:latin typeface="微软雅黑"/>
                <a:cs typeface="微软雅黑"/>
              </a:rPr>
              <a:t>智能助理解决了开放银行的多场景服务问题</a:t>
            </a:r>
            <a:r>
              <a:rPr dirty="0" sz="1400">
                <a:solidFill>
                  <a:srgbClr val="5E666F"/>
                </a:solidFill>
                <a:latin typeface="微软雅黑"/>
                <a:cs typeface="微软雅黑"/>
              </a:rPr>
              <a:t>，与无处不在的开放银行理念不谋而合。</a:t>
            </a:r>
            <a:endParaRPr sz="1400">
              <a:latin typeface="微软雅黑"/>
              <a:cs typeface="微软雅黑"/>
            </a:endParaRPr>
          </a:p>
        </p:txBody>
      </p:sp>
      <p:sp>
        <p:nvSpPr>
          <p:cNvPr id="6" name="object 6"/>
          <p:cNvSpPr/>
          <p:nvPr/>
        </p:nvSpPr>
        <p:spPr>
          <a:xfrm>
            <a:off x="1752600" y="3831335"/>
            <a:ext cx="2535936" cy="2726436"/>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5083302" y="3627882"/>
            <a:ext cx="457200" cy="459105"/>
          </a:xfrm>
          <a:custGeom>
            <a:avLst/>
            <a:gdLst/>
            <a:ahLst/>
            <a:cxnLst/>
            <a:rect l="l" t="t" r="r" b="b"/>
            <a:pathLst>
              <a:path w="457200" h="459104">
                <a:moveTo>
                  <a:pt x="228600" y="0"/>
                </a:moveTo>
                <a:lnTo>
                  <a:pt x="182533" y="4662"/>
                </a:lnTo>
                <a:lnTo>
                  <a:pt x="139624" y="18032"/>
                </a:lnTo>
                <a:lnTo>
                  <a:pt x="100793" y="39185"/>
                </a:lnTo>
                <a:lnTo>
                  <a:pt x="66960" y="67198"/>
                </a:lnTo>
                <a:lnTo>
                  <a:pt x="39045" y="101147"/>
                </a:lnTo>
                <a:lnTo>
                  <a:pt x="17966" y="140106"/>
                </a:lnTo>
                <a:lnTo>
                  <a:pt x="4644" y="183153"/>
                </a:lnTo>
                <a:lnTo>
                  <a:pt x="0" y="229362"/>
                </a:lnTo>
                <a:lnTo>
                  <a:pt x="4644" y="275570"/>
                </a:lnTo>
                <a:lnTo>
                  <a:pt x="17966" y="318617"/>
                </a:lnTo>
                <a:lnTo>
                  <a:pt x="39045" y="357576"/>
                </a:lnTo>
                <a:lnTo>
                  <a:pt x="66960" y="391525"/>
                </a:lnTo>
                <a:lnTo>
                  <a:pt x="100793" y="419538"/>
                </a:lnTo>
                <a:lnTo>
                  <a:pt x="139624" y="440691"/>
                </a:lnTo>
                <a:lnTo>
                  <a:pt x="182533" y="454061"/>
                </a:lnTo>
                <a:lnTo>
                  <a:pt x="228600" y="458724"/>
                </a:lnTo>
                <a:lnTo>
                  <a:pt x="274666" y="454061"/>
                </a:lnTo>
                <a:lnTo>
                  <a:pt x="317575" y="440691"/>
                </a:lnTo>
                <a:lnTo>
                  <a:pt x="356406" y="419538"/>
                </a:lnTo>
                <a:lnTo>
                  <a:pt x="390239" y="391525"/>
                </a:lnTo>
                <a:lnTo>
                  <a:pt x="418154" y="357576"/>
                </a:lnTo>
                <a:lnTo>
                  <a:pt x="439233" y="318617"/>
                </a:lnTo>
                <a:lnTo>
                  <a:pt x="452555" y="275570"/>
                </a:lnTo>
                <a:lnTo>
                  <a:pt x="457200" y="229362"/>
                </a:lnTo>
                <a:lnTo>
                  <a:pt x="452555" y="183153"/>
                </a:lnTo>
                <a:lnTo>
                  <a:pt x="439233" y="140106"/>
                </a:lnTo>
                <a:lnTo>
                  <a:pt x="418154" y="101147"/>
                </a:lnTo>
                <a:lnTo>
                  <a:pt x="390239" y="67198"/>
                </a:lnTo>
                <a:lnTo>
                  <a:pt x="356406" y="39185"/>
                </a:lnTo>
                <a:lnTo>
                  <a:pt x="317575" y="18032"/>
                </a:lnTo>
                <a:lnTo>
                  <a:pt x="274666" y="4662"/>
                </a:lnTo>
                <a:lnTo>
                  <a:pt x="228600" y="0"/>
                </a:lnTo>
                <a:close/>
              </a:path>
            </a:pathLst>
          </a:custGeom>
          <a:solidFill>
            <a:srgbClr val="1A9FD2"/>
          </a:solidFill>
        </p:spPr>
        <p:txBody>
          <a:bodyPr wrap="square" lIns="0" tIns="0" rIns="0" bIns="0" rtlCol="0"/>
          <a:lstStyle/>
          <a:p/>
        </p:txBody>
      </p:sp>
      <p:sp>
        <p:nvSpPr>
          <p:cNvPr id="8" name="object 8"/>
          <p:cNvSpPr/>
          <p:nvPr/>
        </p:nvSpPr>
        <p:spPr>
          <a:xfrm>
            <a:off x="5083302" y="3627882"/>
            <a:ext cx="457200" cy="459105"/>
          </a:xfrm>
          <a:custGeom>
            <a:avLst/>
            <a:gdLst/>
            <a:ahLst/>
            <a:cxnLst/>
            <a:rect l="l" t="t" r="r" b="b"/>
            <a:pathLst>
              <a:path w="457200" h="459104">
                <a:moveTo>
                  <a:pt x="0" y="229362"/>
                </a:moveTo>
                <a:lnTo>
                  <a:pt x="4644" y="183153"/>
                </a:lnTo>
                <a:lnTo>
                  <a:pt x="17966" y="140106"/>
                </a:lnTo>
                <a:lnTo>
                  <a:pt x="39045" y="101147"/>
                </a:lnTo>
                <a:lnTo>
                  <a:pt x="66960" y="67198"/>
                </a:lnTo>
                <a:lnTo>
                  <a:pt x="100793" y="39185"/>
                </a:lnTo>
                <a:lnTo>
                  <a:pt x="139624" y="18032"/>
                </a:lnTo>
                <a:lnTo>
                  <a:pt x="182533" y="4662"/>
                </a:lnTo>
                <a:lnTo>
                  <a:pt x="228600" y="0"/>
                </a:lnTo>
                <a:lnTo>
                  <a:pt x="274666" y="4662"/>
                </a:lnTo>
                <a:lnTo>
                  <a:pt x="317575" y="18032"/>
                </a:lnTo>
                <a:lnTo>
                  <a:pt x="356406" y="39185"/>
                </a:lnTo>
                <a:lnTo>
                  <a:pt x="390239" y="67198"/>
                </a:lnTo>
                <a:lnTo>
                  <a:pt x="418154" y="101147"/>
                </a:lnTo>
                <a:lnTo>
                  <a:pt x="439233" y="140106"/>
                </a:lnTo>
                <a:lnTo>
                  <a:pt x="452555" y="183153"/>
                </a:lnTo>
                <a:lnTo>
                  <a:pt x="457200" y="229362"/>
                </a:lnTo>
                <a:lnTo>
                  <a:pt x="452555" y="275570"/>
                </a:lnTo>
                <a:lnTo>
                  <a:pt x="439233" y="318617"/>
                </a:lnTo>
                <a:lnTo>
                  <a:pt x="418154" y="357576"/>
                </a:lnTo>
                <a:lnTo>
                  <a:pt x="390239" y="391525"/>
                </a:lnTo>
                <a:lnTo>
                  <a:pt x="356406" y="419538"/>
                </a:lnTo>
                <a:lnTo>
                  <a:pt x="317575" y="440691"/>
                </a:lnTo>
                <a:lnTo>
                  <a:pt x="274666" y="454061"/>
                </a:lnTo>
                <a:lnTo>
                  <a:pt x="228600" y="458724"/>
                </a:lnTo>
                <a:lnTo>
                  <a:pt x="182533" y="454061"/>
                </a:lnTo>
                <a:lnTo>
                  <a:pt x="139624" y="440691"/>
                </a:lnTo>
                <a:lnTo>
                  <a:pt x="100793" y="419538"/>
                </a:lnTo>
                <a:lnTo>
                  <a:pt x="66960" y="391525"/>
                </a:lnTo>
                <a:lnTo>
                  <a:pt x="39045" y="357576"/>
                </a:lnTo>
                <a:lnTo>
                  <a:pt x="17966" y="318617"/>
                </a:lnTo>
                <a:lnTo>
                  <a:pt x="4644" y="275570"/>
                </a:lnTo>
                <a:lnTo>
                  <a:pt x="0" y="229362"/>
                </a:lnTo>
                <a:close/>
              </a:path>
            </a:pathLst>
          </a:custGeom>
          <a:ln w="28956">
            <a:solidFill>
              <a:srgbClr val="ECECEC"/>
            </a:solidFill>
          </a:ln>
        </p:spPr>
        <p:txBody>
          <a:bodyPr wrap="square" lIns="0" tIns="0" rIns="0" bIns="0" rtlCol="0"/>
          <a:lstStyle/>
          <a:p/>
        </p:txBody>
      </p:sp>
      <p:sp>
        <p:nvSpPr>
          <p:cNvPr id="9" name="object 9"/>
          <p:cNvSpPr/>
          <p:nvPr/>
        </p:nvSpPr>
        <p:spPr>
          <a:xfrm>
            <a:off x="5190744" y="3752596"/>
            <a:ext cx="241300" cy="208279"/>
          </a:xfrm>
          <a:custGeom>
            <a:avLst/>
            <a:gdLst/>
            <a:ahLst/>
            <a:cxnLst/>
            <a:rect l="l" t="t" r="r" b="b"/>
            <a:pathLst>
              <a:path w="241300" h="208279">
                <a:moveTo>
                  <a:pt x="104775" y="179069"/>
                </a:moveTo>
                <a:lnTo>
                  <a:pt x="44703" y="179069"/>
                </a:lnTo>
                <a:lnTo>
                  <a:pt x="44703" y="208279"/>
                </a:lnTo>
                <a:lnTo>
                  <a:pt x="104775" y="208279"/>
                </a:lnTo>
                <a:lnTo>
                  <a:pt x="104775" y="201929"/>
                </a:lnTo>
                <a:lnTo>
                  <a:pt x="52069" y="201929"/>
                </a:lnTo>
                <a:lnTo>
                  <a:pt x="52069" y="186689"/>
                </a:lnTo>
                <a:lnTo>
                  <a:pt x="104775" y="186689"/>
                </a:lnTo>
                <a:lnTo>
                  <a:pt x="104775" y="179069"/>
                </a:lnTo>
                <a:close/>
              </a:path>
              <a:path w="241300" h="208279">
                <a:moveTo>
                  <a:pt x="225805" y="144779"/>
                </a:moveTo>
                <a:lnTo>
                  <a:pt x="127380" y="144779"/>
                </a:lnTo>
                <a:lnTo>
                  <a:pt x="127380" y="208279"/>
                </a:lnTo>
                <a:lnTo>
                  <a:pt x="225805" y="208279"/>
                </a:lnTo>
                <a:lnTo>
                  <a:pt x="225805" y="144779"/>
                </a:lnTo>
                <a:close/>
              </a:path>
              <a:path w="241300" h="208279">
                <a:moveTo>
                  <a:pt x="104775" y="186689"/>
                </a:moveTo>
                <a:lnTo>
                  <a:pt x="97535" y="186689"/>
                </a:lnTo>
                <a:lnTo>
                  <a:pt x="97535" y="201929"/>
                </a:lnTo>
                <a:lnTo>
                  <a:pt x="104775" y="201929"/>
                </a:lnTo>
                <a:lnTo>
                  <a:pt x="104775" y="186689"/>
                </a:lnTo>
                <a:close/>
              </a:path>
              <a:path w="241300" h="208279">
                <a:moveTo>
                  <a:pt x="80390" y="186689"/>
                </a:moveTo>
                <a:lnTo>
                  <a:pt x="69976" y="186689"/>
                </a:lnTo>
                <a:lnTo>
                  <a:pt x="69976" y="195579"/>
                </a:lnTo>
                <a:lnTo>
                  <a:pt x="80390" y="195579"/>
                </a:lnTo>
                <a:lnTo>
                  <a:pt x="80390" y="186689"/>
                </a:lnTo>
                <a:close/>
              </a:path>
              <a:path w="241300" h="208279">
                <a:moveTo>
                  <a:pt x="80390" y="132079"/>
                </a:moveTo>
                <a:lnTo>
                  <a:pt x="69976" y="132079"/>
                </a:lnTo>
                <a:lnTo>
                  <a:pt x="69976" y="179069"/>
                </a:lnTo>
                <a:lnTo>
                  <a:pt x="80390" y="179069"/>
                </a:lnTo>
                <a:lnTo>
                  <a:pt x="80390" y="132079"/>
                </a:lnTo>
                <a:close/>
              </a:path>
              <a:path w="241300" h="208279">
                <a:moveTo>
                  <a:pt x="240791" y="134619"/>
                </a:moveTo>
                <a:lnTo>
                  <a:pt x="116204" y="134619"/>
                </a:lnTo>
                <a:lnTo>
                  <a:pt x="116204" y="140969"/>
                </a:lnTo>
                <a:lnTo>
                  <a:pt x="240791" y="140969"/>
                </a:lnTo>
                <a:lnTo>
                  <a:pt x="240791" y="134619"/>
                </a:lnTo>
                <a:close/>
              </a:path>
              <a:path w="241300" h="208279">
                <a:moveTo>
                  <a:pt x="149351" y="90169"/>
                </a:moveTo>
                <a:lnTo>
                  <a:pt x="145668" y="90169"/>
                </a:lnTo>
                <a:lnTo>
                  <a:pt x="139318" y="93979"/>
                </a:lnTo>
                <a:lnTo>
                  <a:pt x="138302" y="93979"/>
                </a:lnTo>
                <a:lnTo>
                  <a:pt x="137667" y="95249"/>
                </a:lnTo>
                <a:lnTo>
                  <a:pt x="130492" y="105409"/>
                </a:lnTo>
                <a:lnTo>
                  <a:pt x="126491" y="115569"/>
                </a:lnTo>
                <a:lnTo>
                  <a:pt x="124682" y="126999"/>
                </a:lnTo>
                <a:lnTo>
                  <a:pt x="124205" y="134619"/>
                </a:lnTo>
                <a:lnTo>
                  <a:pt x="128650" y="134619"/>
                </a:lnTo>
                <a:lnTo>
                  <a:pt x="129095" y="126999"/>
                </a:lnTo>
                <a:lnTo>
                  <a:pt x="130683" y="118109"/>
                </a:lnTo>
                <a:lnTo>
                  <a:pt x="134080" y="107949"/>
                </a:lnTo>
                <a:lnTo>
                  <a:pt x="139953" y="100329"/>
                </a:lnTo>
                <a:lnTo>
                  <a:pt x="141477" y="100329"/>
                </a:lnTo>
                <a:lnTo>
                  <a:pt x="142239" y="99059"/>
                </a:lnTo>
                <a:lnTo>
                  <a:pt x="148462" y="96519"/>
                </a:lnTo>
                <a:lnTo>
                  <a:pt x="150240" y="95249"/>
                </a:lnTo>
                <a:lnTo>
                  <a:pt x="151002" y="93979"/>
                </a:lnTo>
                <a:lnTo>
                  <a:pt x="150113" y="92709"/>
                </a:lnTo>
                <a:lnTo>
                  <a:pt x="149351" y="90169"/>
                </a:lnTo>
                <a:close/>
              </a:path>
              <a:path w="241300" h="208279">
                <a:moveTo>
                  <a:pt x="149859" y="87629"/>
                </a:moveTo>
                <a:lnTo>
                  <a:pt x="149605" y="87629"/>
                </a:lnTo>
                <a:lnTo>
                  <a:pt x="151891" y="88899"/>
                </a:lnTo>
                <a:lnTo>
                  <a:pt x="152907" y="91439"/>
                </a:lnTo>
                <a:lnTo>
                  <a:pt x="153542" y="92709"/>
                </a:lnTo>
                <a:lnTo>
                  <a:pt x="153796" y="93979"/>
                </a:lnTo>
                <a:lnTo>
                  <a:pt x="153161" y="96519"/>
                </a:lnTo>
                <a:lnTo>
                  <a:pt x="152526" y="97789"/>
                </a:lnTo>
                <a:lnTo>
                  <a:pt x="151383" y="99059"/>
                </a:lnTo>
                <a:lnTo>
                  <a:pt x="149859" y="100329"/>
                </a:lnTo>
                <a:lnTo>
                  <a:pt x="145287" y="101599"/>
                </a:lnTo>
                <a:lnTo>
                  <a:pt x="155575" y="107949"/>
                </a:lnTo>
                <a:lnTo>
                  <a:pt x="156336" y="107949"/>
                </a:lnTo>
                <a:lnTo>
                  <a:pt x="156336" y="134619"/>
                </a:lnTo>
                <a:lnTo>
                  <a:pt x="172465" y="134619"/>
                </a:lnTo>
                <a:lnTo>
                  <a:pt x="178307" y="95249"/>
                </a:lnTo>
                <a:lnTo>
                  <a:pt x="202310" y="95249"/>
                </a:lnTo>
                <a:lnTo>
                  <a:pt x="200659" y="93979"/>
                </a:lnTo>
                <a:lnTo>
                  <a:pt x="178434" y="93979"/>
                </a:lnTo>
                <a:lnTo>
                  <a:pt x="177101" y="92709"/>
                </a:lnTo>
                <a:lnTo>
                  <a:pt x="159765" y="92709"/>
                </a:lnTo>
                <a:lnTo>
                  <a:pt x="149859" y="87629"/>
                </a:lnTo>
                <a:close/>
              </a:path>
              <a:path w="241300" h="208279">
                <a:moveTo>
                  <a:pt x="202310" y="95249"/>
                </a:moveTo>
                <a:lnTo>
                  <a:pt x="178434" y="95249"/>
                </a:lnTo>
                <a:lnTo>
                  <a:pt x="184276" y="134619"/>
                </a:lnTo>
                <a:lnTo>
                  <a:pt x="199897" y="134619"/>
                </a:lnTo>
                <a:lnTo>
                  <a:pt x="199897" y="118109"/>
                </a:lnTo>
                <a:lnTo>
                  <a:pt x="212851" y="118109"/>
                </a:lnTo>
                <a:lnTo>
                  <a:pt x="204723" y="99059"/>
                </a:lnTo>
                <a:lnTo>
                  <a:pt x="203961" y="96519"/>
                </a:lnTo>
                <a:lnTo>
                  <a:pt x="202310" y="95249"/>
                </a:lnTo>
                <a:close/>
              </a:path>
              <a:path w="241300" h="208279">
                <a:moveTo>
                  <a:pt x="212851" y="118109"/>
                </a:moveTo>
                <a:lnTo>
                  <a:pt x="199897" y="118109"/>
                </a:lnTo>
                <a:lnTo>
                  <a:pt x="203072" y="134619"/>
                </a:lnTo>
                <a:lnTo>
                  <a:pt x="215900" y="134619"/>
                </a:lnTo>
                <a:lnTo>
                  <a:pt x="213232" y="119379"/>
                </a:lnTo>
                <a:lnTo>
                  <a:pt x="212851" y="118109"/>
                </a:lnTo>
                <a:close/>
              </a:path>
              <a:path w="241300" h="208279">
                <a:moveTo>
                  <a:pt x="143128" y="12699"/>
                </a:moveTo>
                <a:lnTo>
                  <a:pt x="7365" y="12699"/>
                </a:lnTo>
                <a:lnTo>
                  <a:pt x="7365" y="132079"/>
                </a:lnTo>
                <a:lnTo>
                  <a:pt x="121411" y="132079"/>
                </a:lnTo>
                <a:lnTo>
                  <a:pt x="121665" y="128269"/>
                </a:lnTo>
                <a:lnTo>
                  <a:pt x="122046" y="125729"/>
                </a:lnTo>
                <a:lnTo>
                  <a:pt x="14731" y="125729"/>
                </a:lnTo>
                <a:lnTo>
                  <a:pt x="14731" y="16509"/>
                </a:lnTo>
                <a:lnTo>
                  <a:pt x="143128" y="16509"/>
                </a:lnTo>
                <a:lnTo>
                  <a:pt x="143128" y="12699"/>
                </a:lnTo>
                <a:close/>
              </a:path>
              <a:path w="241300" h="208279">
                <a:moveTo>
                  <a:pt x="143128" y="102869"/>
                </a:moveTo>
                <a:lnTo>
                  <a:pt x="141096" y="102869"/>
                </a:lnTo>
                <a:lnTo>
                  <a:pt x="138810" y="105409"/>
                </a:lnTo>
                <a:lnTo>
                  <a:pt x="137032" y="109219"/>
                </a:lnTo>
                <a:lnTo>
                  <a:pt x="135635" y="111759"/>
                </a:lnTo>
                <a:lnTo>
                  <a:pt x="135635" y="125729"/>
                </a:lnTo>
                <a:lnTo>
                  <a:pt x="132460" y="125729"/>
                </a:lnTo>
                <a:lnTo>
                  <a:pt x="132079" y="128269"/>
                </a:lnTo>
                <a:lnTo>
                  <a:pt x="131825" y="132079"/>
                </a:lnTo>
                <a:lnTo>
                  <a:pt x="143128" y="132079"/>
                </a:lnTo>
                <a:lnTo>
                  <a:pt x="143128" y="102869"/>
                </a:lnTo>
                <a:close/>
              </a:path>
              <a:path w="241300" h="208279">
                <a:moveTo>
                  <a:pt x="51610" y="59689"/>
                </a:moveTo>
                <a:lnTo>
                  <a:pt x="43560" y="59689"/>
                </a:lnTo>
                <a:lnTo>
                  <a:pt x="43560" y="73659"/>
                </a:lnTo>
                <a:lnTo>
                  <a:pt x="43687" y="74929"/>
                </a:lnTo>
                <a:lnTo>
                  <a:pt x="44068" y="76199"/>
                </a:lnTo>
                <a:lnTo>
                  <a:pt x="43941" y="116839"/>
                </a:lnTo>
                <a:lnTo>
                  <a:pt x="46100" y="119379"/>
                </a:lnTo>
                <a:lnTo>
                  <a:pt x="51307" y="119379"/>
                </a:lnTo>
                <a:lnTo>
                  <a:pt x="53339" y="116839"/>
                </a:lnTo>
                <a:lnTo>
                  <a:pt x="53339" y="81279"/>
                </a:lnTo>
                <a:lnTo>
                  <a:pt x="62991" y="81279"/>
                </a:lnTo>
                <a:lnTo>
                  <a:pt x="62991" y="76199"/>
                </a:lnTo>
                <a:lnTo>
                  <a:pt x="63753" y="76199"/>
                </a:lnTo>
                <a:lnTo>
                  <a:pt x="64007" y="74929"/>
                </a:lnTo>
                <a:lnTo>
                  <a:pt x="64007" y="64769"/>
                </a:lnTo>
                <a:lnTo>
                  <a:pt x="53720" y="64769"/>
                </a:lnTo>
                <a:lnTo>
                  <a:pt x="51434" y="60959"/>
                </a:lnTo>
                <a:lnTo>
                  <a:pt x="51610" y="59689"/>
                </a:lnTo>
                <a:close/>
              </a:path>
              <a:path w="241300" h="208279">
                <a:moveTo>
                  <a:pt x="62991" y="81279"/>
                </a:moveTo>
                <a:lnTo>
                  <a:pt x="53593" y="81279"/>
                </a:lnTo>
                <a:lnTo>
                  <a:pt x="53847" y="116839"/>
                </a:lnTo>
                <a:lnTo>
                  <a:pt x="55879" y="119379"/>
                </a:lnTo>
                <a:lnTo>
                  <a:pt x="60959" y="119379"/>
                </a:lnTo>
                <a:lnTo>
                  <a:pt x="62991" y="116839"/>
                </a:lnTo>
                <a:lnTo>
                  <a:pt x="62991" y="81279"/>
                </a:lnTo>
                <a:close/>
              </a:path>
              <a:path w="241300" h="208279">
                <a:moveTo>
                  <a:pt x="88843" y="76199"/>
                </a:moveTo>
                <a:lnTo>
                  <a:pt x="83438" y="76199"/>
                </a:lnTo>
                <a:lnTo>
                  <a:pt x="83450" y="87629"/>
                </a:lnTo>
                <a:lnTo>
                  <a:pt x="83692" y="115569"/>
                </a:lnTo>
                <a:lnTo>
                  <a:pt x="85216" y="116839"/>
                </a:lnTo>
                <a:lnTo>
                  <a:pt x="88645" y="116839"/>
                </a:lnTo>
                <a:lnTo>
                  <a:pt x="89915" y="115569"/>
                </a:lnTo>
                <a:lnTo>
                  <a:pt x="89915" y="91439"/>
                </a:lnTo>
                <a:lnTo>
                  <a:pt x="96773" y="91439"/>
                </a:lnTo>
                <a:lnTo>
                  <a:pt x="96773" y="88899"/>
                </a:lnTo>
                <a:lnTo>
                  <a:pt x="97154" y="87629"/>
                </a:lnTo>
                <a:lnTo>
                  <a:pt x="97408" y="86359"/>
                </a:lnTo>
                <a:lnTo>
                  <a:pt x="97408" y="80009"/>
                </a:lnTo>
                <a:lnTo>
                  <a:pt x="90423" y="80009"/>
                </a:lnTo>
                <a:lnTo>
                  <a:pt x="88645" y="77469"/>
                </a:lnTo>
                <a:lnTo>
                  <a:pt x="88843" y="76199"/>
                </a:lnTo>
                <a:close/>
              </a:path>
              <a:path w="241300" h="208279">
                <a:moveTo>
                  <a:pt x="96773" y="91439"/>
                </a:moveTo>
                <a:lnTo>
                  <a:pt x="90169" y="91439"/>
                </a:lnTo>
                <a:lnTo>
                  <a:pt x="90423" y="115569"/>
                </a:lnTo>
                <a:lnTo>
                  <a:pt x="91820" y="116839"/>
                </a:lnTo>
                <a:lnTo>
                  <a:pt x="95376" y="116839"/>
                </a:lnTo>
                <a:lnTo>
                  <a:pt x="96773" y="115569"/>
                </a:lnTo>
                <a:lnTo>
                  <a:pt x="96773" y="91439"/>
                </a:lnTo>
                <a:close/>
              </a:path>
              <a:path w="241300" h="208279">
                <a:moveTo>
                  <a:pt x="126237" y="64769"/>
                </a:moveTo>
                <a:lnTo>
                  <a:pt x="121411" y="64769"/>
                </a:lnTo>
                <a:lnTo>
                  <a:pt x="115569" y="69849"/>
                </a:lnTo>
                <a:lnTo>
                  <a:pt x="115442" y="74929"/>
                </a:lnTo>
                <a:lnTo>
                  <a:pt x="118236" y="77469"/>
                </a:lnTo>
                <a:lnTo>
                  <a:pt x="134492" y="95249"/>
                </a:lnTo>
                <a:lnTo>
                  <a:pt x="135000" y="95249"/>
                </a:lnTo>
                <a:lnTo>
                  <a:pt x="135508" y="92709"/>
                </a:lnTo>
                <a:lnTo>
                  <a:pt x="136651" y="91439"/>
                </a:lnTo>
                <a:lnTo>
                  <a:pt x="138175" y="91439"/>
                </a:lnTo>
                <a:lnTo>
                  <a:pt x="144525" y="87629"/>
                </a:lnTo>
                <a:lnTo>
                  <a:pt x="149859" y="87629"/>
                </a:lnTo>
                <a:lnTo>
                  <a:pt x="144906" y="85089"/>
                </a:lnTo>
                <a:lnTo>
                  <a:pt x="143128" y="82549"/>
                </a:lnTo>
                <a:lnTo>
                  <a:pt x="143128" y="74929"/>
                </a:lnTo>
                <a:lnTo>
                  <a:pt x="135635" y="74929"/>
                </a:lnTo>
                <a:lnTo>
                  <a:pt x="129031" y="67309"/>
                </a:lnTo>
                <a:lnTo>
                  <a:pt x="126237" y="64769"/>
                </a:lnTo>
                <a:close/>
              </a:path>
              <a:path w="241300" h="208279">
                <a:moveTo>
                  <a:pt x="186435" y="86359"/>
                </a:moveTo>
                <a:lnTo>
                  <a:pt x="178434" y="93979"/>
                </a:lnTo>
                <a:lnTo>
                  <a:pt x="200659" y="93979"/>
                </a:lnTo>
                <a:lnTo>
                  <a:pt x="190626" y="90169"/>
                </a:lnTo>
                <a:lnTo>
                  <a:pt x="186435" y="86359"/>
                </a:lnTo>
                <a:close/>
              </a:path>
              <a:path w="241300" h="208279">
                <a:moveTo>
                  <a:pt x="170433" y="86359"/>
                </a:moveTo>
                <a:lnTo>
                  <a:pt x="165988" y="90169"/>
                </a:lnTo>
                <a:lnTo>
                  <a:pt x="159765" y="92709"/>
                </a:lnTo>
                <a:lnTo>
                  <a:pt x="177101" y="92709"/>
                </a:lnTo>
                <a:lnTo>
                  <a:pt x="170433" y="86359"/>
                </a:lnTo>
                <a:close/>
              </a:path>
              <a:path w="241300" h="208279">
                <a:moveTo>
                  <a:pt x="88645" y="64769"/>
                </a:moveTo>
                <a:lnTo>
                  <a:pt x="87756" y="64769"/>
                </a:lnTo>
                <a:lnTo>
                  <a:pt x="86232" y="66039"/>
                </a:lnTo>
                <a:lnTo>
                  <a:pt x="85725" y="66039"/>
                </a:lnTo>
                <a:lnTo>
                  <a:pt x="80517" y="68579"/>
                </a:lnTo>
                <a:lnTo>
                  <a:pt x="77469" y="71119"/>
                </a:lnTo>
                <a:lnTo>
                  <a:pt x="76538" y="85089"/>
                </a:lnTo>
                <a:lnTo>
                  <a:pt x="76453" y="88899"/>
                </a:lnTo>
                <a:lnTo>
                  <a:pt x="77469" y="88899"/>
                </a:lnTo>
                <a:lnTo>
                  <a:pt x="78866" y="90169"/>
                </a:lnTo>
                <a:lnTo>
                  <a:pt x="80517" y="90169"/>
                </a:lnTo>
                <a:lnTo>
                  <a:pt x="81660" y="88899"/>
                </a:lnTo>
                <a:lnTo>
                  <a:pt x="81787" y="87629"/>
                </a:lnTo>
                <a:lnTo>
                  <a:pt x="82168" y="82549"/>
                </a:lnTo>
                <a:lnTo>
                  <a:pt x="82676" y="78739"/>
                </a:lnTo>
                <a:lnTo>
                  <a:pt x="83438" y="76199"/>
                </a:lnTo>
                <a:lnTo>
                  <a:pt x="88843" y="76199"/>
                </a:lnTo>
                <a:lnTo>
                  <a:pt x="90423" y="66039"/>
                </a:lnTo>
                <a:lnTo>
                  <a:pt x="88645" y="64769"/>
                </a:lnTo>
                <a:close/>
              </a:path>
              <a:path w="241300" h="208279">
                <a:moveTo>
                  <a:pt x="103674" y="76199"/>
                </a:moveTo>
                <a:lnTo>
                  <a:pt x="97408" y="76199"/>
                </a:lnTo>
                <a:lnTo>
                  <a:pt x="98170" y="78739"/>
                </a:lnTo>
                <a:lnTo>
                  <a:pt x="98678" y="82549"/>
                </a:lnTo>
                <a:lnTo>
                  <a:pt x="98805" y="85089"/>
                </a:lnTo>
                <a:lnTo>
                  <a:pt x="98932" y="88899"/>
                </a:lnTo>
                <a:lnTo>
                  <a:pt x="100202" y="90169"/>
                </a:lnTo>
                <a:lnTo>
                  <a:pt x="101726" y="90169"/>
                </a:lnTo>
                <a:lnTo>
                  <a:pt x="103250" y="88899"/>
                </a:lnTo>
                <a:lnTo>
                  <a:pt x="104393" y="88899"/>
                </a:lnTo>
                <a:lnTo>
                  <a:pt x="103674" y="76199"/>
                </a:lnTo>
                <a:close/>
              </a:path>
              <a:path w="241300" h="208279">
                <a:moveTo>
                  <a:pt x="177800" y="43179"/>
                </a:moveTo>
                <a:lnTo>
                  <a:pt x="170054" y="44449"/>
                </a:lnTo>
                <a:lnTo>
                  <a:pt x="164417" y="48259"/>
                </a:lnTo>
                <a:lnTo>
                  <a:pt x="160994" y="53339"/>
                </a:lnTo>
                <a:lnTo>
                  <a:pt x="159892" y="60959"/>
                </a:lnTo>
                <a:lnTo>
                  <a:pt x="161258" y="72389"/>
                </a:lnTo>
                <a:lnTo>
                  <a:pt x="165004" y="80009"/>
                </a:lnTo>
                <a:lnTo>
                  <a:pt x="170894" y="85089"/>
                </a:lnTo>
                <a:lnTo>
                  <a:pt x="178688" y="86359"/>
                </a:lnTo>
                <a:lnTo>
                  <a:pt x="186225" y="85089"/>
                </a:lnTo>
                <a:lnTo>
                  <a:pt x="192024" y="80009"/>
                </a:lnTo>
                <a:lnTo>
                  <a:pt x="195726" y="71119"/>
                </a:lnTo>
                <a:lnTo>
                  <a:pt x="196976" y="60959"/>
                </a:lnTo>
                <a:lnTo>
                  <a:pt x="195659" y="53339"/>
                </a:lnTo>
                <a:lnTo>
                  <a:pt x="191865" y="46989"/>
                </a:lnTo>
                <a:lnTo>
                  <a:pt x="185832" y="44449"/>
                </a:lnTo>
                <a:lnTo>
                  <a:pt x="177800" y="43179"/>
                </a:lnTo>
                <a:close/>
              </a:path>
              <a:path w="241300" h="208279">
                <a:moveTo>
                  <a:pt x="93725" y="64769"/>
                </a:moveTo>
                <a:lnTo>
                  <a:pt x="92201" y="64769"/>
                </a:lnTo>
                <a:lnTo>
                  <a:pt x="90423" y="66039"/>
                </a:lnTo>
                <a:lnTo>
                  <a:pt x="92075" y="77469"/>
                </a:lnTo>
                <a:lnTo>
                  <a:pt x="90423" y="80009"/>
                </a:lnTo>
                <a:lnTo>
                  <a:pt x="97408" y="80009"/>
                </a:lnTo>
                <a:lnTo>
                  <a:pt x="97408" y="76199"/>
                </a:lnTo>
                <a:lnTo>
                  <a:pt x="103674" y="76199"/>
                </a:lnTo>
                <a:lnTo>
                  <a:pt x="103377" y="71119"/>
                </a:lnTo>
                <a:lnTo>
                  <a:pt x="100329" y="68579"/>
                </a:lnTo>
                <a:lnTo>
                  <a:pt x="94868" y="66039"/>
                </a:lnTo>
                <a:lnTo>
                  <a:pt x="94614" y="66039"/>
                </a:lnTo>
                <a:lnTo>
                  <a:pt x="93725" y="64769"/>
                </a:lnTo>
                <a:close/>
              </a:path>
              <a:path w="241300" h="208279">
                <a:moveTo>
                  <a:pt x="51434" y="41909"/>
                </a:moveTo>
                <a:lnTo>
                  <a:pt x="50037" y="41909"/>
                </a:lnTo>
                <a:lnTo>
                  <a:pt x="48767" y="43179"/>
                </a:lnTo>
                <a:lnTo>
                  <a:pt x="46989" y="43179"/>
                </a:lnTo>
                <a:lnTo>
                  <a:pt x="33400" y="76199"/>
                </a:lnTo>
                <a:lnTo>
                  <a:pt x="34925" y="78739"/>
                </a:lnTo>
                <a:lnTo>
                  <a:pt x="39369" y="78739"/>
                </a:lnTo>
                <a:lnTo>
                  <a:pt x="41020" y="77469"/>
                </a:lnTo>
                <a:lnTo>
                  <a:pt x="41655" y="67309"/>
                </a:lnTo>
                <a:lnTo>
                  <a:pt x="42417" y="62229"/>
                </a:lnTo>
                <a:lnTo>
                  <a:pt x="43560" y="59689"/>
                </a:lnTo>
                <a:lnTo>
                  <a:pt x="51610" y="59689"/>
                </a:lnTo>
                <a:lnTo>
                  <a:pt x="53720" y="44449"/>
                </a:lnTo>
                <a:lnTo>
                  <a:pt x="51434" y="41909"/>
                </a:lnTo>
                <a:close/>
              </a:path>
              <a:path w="241300" h="208279">
                <a:moveTo>
                  <a:pt x="72094" y="59689"/>
                </a:moveTo>
                <a:lnTo>
                  <a:pt x="64007" y="59689"/>
                </a:lnTo>
                <a:lnTo>
                  <a:pt x="65023" y="62229"/>
                </a:lnTo>
                <a:lnTo>
                  <a:pt x="65785" y="67309"/>
                </a:lnTo>
                <a:lnTo>
                  <a:pt x="66315" y="73659"/>
                </a:lnTo>
                <a:lnTo>
                  <a:pt x="66420" y="77469"/>
                </a:lnTo>
                <a:lnTo>
                  <a:pt x="68071" y="78739"/>
                </a:lnTo>
                <a:lnTo>
                  <a:pt x="72643" y="78739"/>
                </a:lnTo>
                <a:lnTo>
                  <a:pt x="74294" y="76199"/>
                </a:lnTo>
                <a:lnTo>
                  <a:pt x="72489" y="60959"/>
                </a:lnTo>
                <a:lnTo>
                  <a:pt x="72094" y="59689"/>
                </a:lnTo>
                <a:close/>
              </a:path>
              <a:path w="241300" h="208279">
                <a:moveTo>
                  <a:pt x="143128" y="16509"/>
                </a:moveTo>
                <a:lnTo>
                  <a:pt x="135635" y="16509"/>
                </a:lnTo>
                <a:lnTo>
                  <a:pt x="135635" y="74929"/>
                </a:lnTo>
                <a:lnTo>
                  <a:pt x="143128" y="74929"/>
                </a:lnTo>
                <a:lnTo>
                  <a:pt x="143128" y="16509"/>
                </a:lnTo>
                <a:close/>
              </a:path>
              <a:path w="241300" h="208279">
                <a:moveTo>
                  <a:pt x="57530" y="41909"/>
                </a:moveTo>
                <a:lnTo>
                  <a:pt x="56387" y="41909"/>
                </a:lnTo>
                <a:lnTo>
                  <a:pt x="53720" y="44449"/>
                </a:lnTo>
                <a:lnTo>
                  <a:pt x="56133" y="60959"/>
                </a:lnTo>
                <a:lnTo>
                  <a:pt x="53847" y="64769"/>
                </a:lnTo>
                <a:lnTo>
                  <a:pt x="64007" y="64769"/>
                </a:lnTo>
                <a:lnTo>
                  <a:pt x="64007" y="59689"/>
                </a:lnTo>
                <a:lnTo>
                  <a:pt x="72094" y="59689"/>
                </a:lnTo>
                <a:lnTo>
                  <a:pt x="69723" y="52069"/>
                </a:lnTo>
                <a:lnTo>
                  <a:pt x="65718" y="46989"/>
                </a:lnTo>
                <a:lnTo>
                  <a:pt x="60451" y="43179"/>
                </a:lnTo>
                <a:lnTo>
                  <a:pt x="58800" y="43179"/>
                </a:lnTo>
                <a:lnTo>
                  <a:pt x="57530" y="41909"/>
                </a:lnTo>
                <a:close/>
              </a:path>
              <a:path w="241300" h="208279">
                <a:moveTo>
                  <a:pt x="94233" y="50799"/>
                </a:moveTo>
                <a:lnTo>
                  <a:pt x="86613" y="50799"/>
                </a:lnTo>
                <a:lnTo>
                  <a:pt x="83565" y="53339"/>
                </a:lnTo>
                <a:lnTo>
                  <a:pt x="83565" y="60959"/>
                </a:lnTo>
                <a:lnTo>
                  <a:pt x="86613" y="63499"/>
                </a:lnTo>
                <a:lnTo>
                  <a:pt x="94233" y="63499"/>
                </a:lnTo>
                <a:lnTo>
                  <a:pt x="97281" y="60959"/>
                </a:lnTo>
                <a:lnTo>
                  <a:pt x="97281" y="53339"/>
                </a:lnTo>
                <a:lnTo>
                  <a:pt x="94233" y="50799"/>
                </a:lnTo>
                <a:close/>
              </a:path>
              <a:path w="241300" h="208279">
                <a:moveTo>
                  <a:pt x="59308" y="21589"/>
                </a:moveTo>
                <a:lnTo>
                  <a:pt x="48259" y="21589"/>
                </a:lnTo>
                <a:lnTo>
                  <a:pt x="43814" y="25399"/>
                </a:lnTo>
                <a:lnTo>
                  <a:pt x="43814" y="36829"/>
                </a:lnTo>
                <a:lnTo>
                  <a:pt x="48259" y="40639"/>
                </a:lnTo>
                <a:lnTo>
                  <a:pt x="59308" y="40639"/>
                </a:lnTo>
                <a:lnTo>
                  <a:pt x="63753" y="36829"/>
                </a:lnTo>
                <a:lnTo>
                  <a:pt x="63753" y="25399"/>
                </a:lnTo>
                <a:lnTo>
                  <a:pt x="59308" y="21589"/>
                </a:lnTo>
                <a:close/>
              </a:path>
              <a:path w="241300" h="208279">
                <a:moveTo>
                  <a:pt x="156336" y="0"/>
                </a:moveTo>
                <a:lnTo>
                  <a:pt x="0" y="0"/>
                </a:lnTo>
                <a:lnTo>
                  <a:pt x="0" y="12699"/>
                </a:lnTo>
                <a:lnTo>
                  <a:pt x="156336" y="12699"/>
                </a:lnTo>
                <a:lnTo>
                  <a:pt x="156336" y="0"/>
                </a:lnTo>
                <a:close/>
              </a:path>
            </a:pathLst>
          </a:custGeom>
          <a:solidFill>
            <a:srgbClr val="F9F9F9"/>
          </a:solidFill>
        </p:spPr>
        <p:txBody>
          <a:bodyPr wrap="square" lIns="0" tIns="0" rIns="0" bIns="0" rtlCol="0"/>
          <a:lstStyle/>
          <a:p/>
        </p:txBody>
      </p:sp>
      <p:sp>
        <p:nvSpPr>
          <p:cNvPr id="10" name="object 10"/>
          <p:cNvSpPr/>
          <p:nvPr/>
        </p:nvSpPr>
        <p:spPr>
          <a:xfrm>
            <a:off x="5083302" y="4370070"/>
            <a:ext cx="457200" cy="459105"/>
          </a:xfrm>
          <a:custGeom>
            <a:avLst/>
            <a:gdLst/>
            <a:ahLst/>
            <a:cxnLst/>
            <a:rect l="l" t="t" r="r" b="b"/>
            <a:pathLst>
              <a:path w="457200" h="459104">
                <a:moveTo>
                  <a:pt x="228600" y="0"/>
                </a:moveTo>
                <a:lnTo>
                  <a:pt x="182533" y="4662"/>
                </a:lnTo>
                <a:lnTo>
                  <a:pt x="139624" y="18032"/>
                </a:lnTo>
                <a:lnTo>
                  <a:pt x="100793" y="39185"/>
                </a:lnTo>
                <a:lnTo>
                  <a:pt x="66960" y="67198"/>
                </a:lnTo>
                <a:lnTo>
                  <a:pt x="39045" y="101147"/>
                </a:lnTo>
                <a:lnTo>
                  <a:pt x="17966" y="140106"/>
                </a:lnTo>
                <a:lnTo>
                  <a:pt x="4644" y="183153"/>
                </a:lnTo>
                <a:lnTo>
                  <a:pt x="0" y="229361"/>
                </a:lnTo>
                <a:lnTo>
                  <a:pt x="4644" y="275570"/>
                </a:lnTo>
                <a:lnTo>
                  <a:pt x="17966" y="318617"/>
                </a:lnTo>
                <a:lnTo>
                  <a:pt x="39045" y="357576"/>
                </a:lnTo>
                <a:lnTo>
                  <a:pt x="66960" y="391525"/>
                </a:lnTo>
                <a:lnTo>
                  <a:pt x="100793" y="419538"/>
                </a:lnTo>
                <a:lnTo>
                  <a:pt x="139624" y="440691"/>
                </a:lnTo>
                <a:lnTo>
                  <a:pt x="182533" y="454061"/>
                </a:lnTo>
                <a:lnTo>
                  <a:pt x="228600" y="458723"/>
                </a:lnTo>
                <a:lnTo>
                  <a:pt x="274666" y="454061"/>
                </a:lnTo>
                <a:lnTo>
                  <a:pt x="317575" y="440691"/>
                </a:lnTo>
                <a:lnTo>
                  <a:pt x="356406" y="419538"/>
                </a:lnTo>
                <a:lnTo>
                  <a:pt x="390239" y="391525"/>
                </a:lnTo>
                <a:lnTo>
                  <a:pt x="418154" y="357576"/>
                </a:lnTo>
                <a:lnTo>
                  <a:pt x="439233" y="318617"/>
                </a:lnTo>
                <a:lnTo>
                  <a:pt x="452555" y="275570"/>
                </a:lnTo>
                <a:lnTo>
                  <a:pt x="457200" y="229361"/>
                </a:lnTo>
                <a:lnTo>
                  <a:pt x="452555" y="183153"/>
                </a:lnTo>
                <a:lnTo>
                  <a:pt x="439233" y="140106"/>
                </a:lnTo>
                <a:lnTo>
                  <a:pt x="418154" y="101147"/>
                </a:lnTo>
                <a:lnTo>
                  <a:pt x="390239" y="67198"/>
                </a:lnTo>
                <a:lnTo>
                  <a:pt x="356406" y="39185"/>
                </a:lnTo>
                <a:lnTo>
                  <a:pt x="317575" y="18032"/>
                </a:lnTo>
                <a:lnTo>
                  <a:pt x="274666" y="4662"/>
                </a:lnTo>
                <a:lnTo>
                  <a:pt x="228600" y="0"/>
                </a:lnTo>
                <a:close/>
              </a:path>
            </a:pathLst>
          </a:custGeom>
          <a:solidFill>
            <a:srgbClr val="1AADDC"/>
          </a:solidFill>
        </p:spPr>
        <p:txBody>
          <a:bodyPr wrap="square" lIns="0" tIns="0" rIns="0" bIns="0" rtlCol="0"/>
          <a:lstStyle/>
          <a:p/>
        </p:txBody>
      </p:sp>
      <p:sp>
        <p:nvSpPr>
          <p:cNvPr id="11" name="object 11"/>
          <p:cNvSpPr/>
          <p:nvPr/>
        </p:nvSpPr>
        <p:spPr>
          <a:xfrm>
            <a:off x="5083302" y="4370070"/>
            <a:ext cx="457200" cy="459105"/>
          </a:xfrm>
          <a:custGeom>
            <a:avLst/>
            <a:gdLst/>
            <a:ahLst/>
            <a:cxnLst/>
            <a:rect l="l" t="t" r="r" b="b"/>
            <a:pathLst>
              <a:path w="457200" h="459104">
                <a:moveTo>
                  <a:pt x="0" y="229361"/>
                </a:moveTo>
                <a:lnTo>
                  <a:pt x="4644" y="183153"/>
                </a:lnTo>
                <a:lnTo>
                  <a:pt x="17966" y="140106"/>
                </a:lnTo>
                <a:lnTo>
                  <a:pt x="39045" y="101147"/>
                </a:lnTo>
                <a:lnTo>
                  <a:pt x="66960" y="67198"/>
                </a:lnTo>
                <a:lnTo>
                  <a:pt x="100793" y="39185"/>
                </a:lnTo>
                <a:lnTo>
                  <a:pt x="139624" y="18032"/>
                </a:lnTo>
                <a:lnTo>
                  <a:pt x="182533" y="4662"/>
                </a:lnTo>
                <a:lnTo>
                  <a:pt x="228600" y="0"/>
                </a:lnTo>
                <a:lnTo>
                  <a:pt x="274666" y="4662"/>
                </a:lnTo>
                <a:lnTo>
                  <a:pt x="317575" y="18032"/>
                </a:lnTo>
                <a:lnTo>
                  <a:pt x="356406" y="39185"/>
                </a:lnTo>
                <a:lnTo>
                  <a:pt x="390239" y="67198"/>
                </a:lnTo>
                <a:lnTo>
                  <a:pt x="418154" y="101147"/>
                </a:lnTo>
                <a:lnTo>
                  <a:pt x="439233" y="140106"/>
                </a:lnTo>
                <a:lnTo>
                  <a:pt x="452555" y="183153"/>
                </a:lnTo>
                <a:lnTo>
                  <a:pt x="457200" y="229361"/>
                </a:lnTo>
                <a:lnTo>
                  <a:pt x="452555" y="275570"/>
                </a:lnTo>
                <a:lnTo>
                  <a:pt x="439233" y="318617"/>
                </a:lnTo>
                <a:lnTo>
                  <a:pt x="418154" y="357576"/>
                </a:lnTo>
                <a:lnTo>
                  <a:pt x="390239" y="391525"/>
                </a:lnTo>
                <a:lnTo>
                  <a:pt x="356406" y="419538"/>
                </a:lnTo>
                <a:lnTo>
                  <a:pt x="317575" y="440691"/>
                </a:lnTo>
                <a:lnTo>
                  <a:pt x="274666" y="454061"/>
                </a:lnTo>
                <a:lnTo>
                  <a:pt x="228600" y="458723"/>
                </a:lnTo>
                <a:lnTo>
                  <a:pt x="182533" y="454061"/>
                </a:lnTo>
                <a:lnTo>
                  <a:pt x="139624" y="440691"/>
                </a:lnTo>
                <a:lnTo>
                  <a:pt x="100793" y="419538"/>
                </a:lnTo>
                <a:lnTo>
                  <a:pt x="66960" y="391525"/>
                </a:lnTo>
                <a:lnTo>
                  <a:pt x="39045" y="357576"/>
                </a:lnTo>
                <a:lnTo>
                  <a:pt x="17966" y="318617"/>
                </a:lnTo>
                <a:lnTo>
                  <a:pt x="4644" y="275570"/>
                </a:lnTo>
                <a:lnTo>
                  <a:pt x="0" y="229361"/>
                </a:lnTo>
                <a:close/>
              </a:path>
            </a:pathLst>
          </a:custGeom>
          <a:ln w="28956">
            <a:solidFill>
              <a:srgbClr val="ECECEC"/>
            </a:solidFill>
          </a:ln>
        </p:spPr>
        <p:txBody>
          <a:bodyPr wrap="square" lIns="0" tIns="0" rIns="0" bIns="0" rtlCol="0"/>
          <a:lstStyle/>
          <a:p/>
        </p:txBody>
      </p:sp>
      <p:sp>
        <p:nvSpPr>
          <p:cNvPr id="12" name="object 12"/>
          <p:cNvSpPr/>
          <p:nvPr/>
        </p:nvSpPr>
        <p:spPr>
          <a:xfrm>
            <a:off x="5192267" y="4479290"/>
            <a:ext cx="238125" cy="240665"/>
          </a:xfrm>
          <a:custGeom>
            <a:avLst/>
            <a:gdLst/>
            <a:ahLst/>
            <a:cxnLst/>
            <a:rect l="l" t="t" r="r" b="b"/>
            <a:pathLst>
              <a:path w="238125" h="240664">
                <a:moveTo>
                  <a:pt x="115951" y="223901"/>
                </a:moveTo>
                <a:lnTo>
                  <a:pt x="115189" y="240537"/>
                </a:lnTo>
                <a:lnTo>
                  <a:pt x="120777" y="240537"/>
                </a:lnTo>
                <a:lnTo>
                  <a:pt x="129321" y="240230"/>
                </a:lnTo>
                <a:lnTo>
                  <a:pt x="137795" y="239315"/>
                </a:lnTo>
                <a:lnTo>
                  <a:pt x="146173" y="237805"/>
                </a:lnTo>
                <a:lnTo>
                  <a:pt x="154432" y="235712"/>
                </a:lnTo>
                <a:lnTo>
                  <a:pt x="158115" y="234823"/>
                </a:lnTo>
                <a:lnTo>
                  <a:pt x="161671" y="233553"/>
                </a:lnTo>
                <a:lnTo>
                  <a:pt x="165227" y="232156"/>
                </a:lnTo>
                <a:lnTo>
                  <a:pt x="162038" y="223946"/>
                </a:lnTo>
                <a:lnTo>
                  <a:pt x="124587" y="223946"/>
                </a:lnTo>
                <a:lnTo>
                  <a:pt x="115951" y="223901"/>
                </a:lnTo>
                <a:close/>
              </a:path>
              <a:path w="238125" h="240664">
                <a:moveTo>
                  <a:pt x="112649" y="0"/>
                </a:moveTo>
                <a:lnTo>
                  <a:pt x="71516" y="10128"/>
                </a:lnTo>
                <a:lnTo>
                  <a:pt x="35433" y="34925"/>
                </a:lnTo>
                <a:lnTo>
                  <a:pt x="9191" y="73945"/>
                </a:lnTo>
                <a:lnTo>
                  <a:pt x="0" y="120015"/>
                </a:lnTo>
                <a:lnTo>
                  <a:pt x="2339" y="143815"/>
                </a:lnTo>
                <a:lnTo>
                  <a:pt x="20306" y="186987"/>
                </a:lnTo>
                <a:lnTo>
                  <a:pt x="49780" y="217580"/>
                </a:lnTo>
                <a:lnTo>
                  <a:pt x="100965" y="238887"/>
                </a:lnTo>
                <a:lnTo>
                  <a:pt x="103632" y="222631"/>
                </a:lnTo>
                <a:lnTo>
                  <a:pt x="87891" y="218767"/>
                </a:lnTo>
                <a:lnTo>
                  <a:pt x="73152" y="212582"/>
                </a:lnTo>
                <a:lnTo>
                  <a:pt x="34123" y="177736"/>
                </a:lnTo>
                <a:lnTo>
                  <a:pt x="18740" y="140525"/>
                </a:lnTo>
                <a:lnTo>
                  <a:pt x="16764" y="120015"/>
                </a:lnTo>
                <a:lnTo>
                  <a:pt x="18740" y="99651"/>
                </a:lnTo>
                <a:lnTo>
                  <a:pt x="34123" y="62543"/>
                </a:lnTo>
                <a:lnTo>
                  <a:pt x="77860" y="25507"/>
                </a:lnTo>
                <a:lnTo>
                  <a:pt x="112728" y="16668"/>
                </a:lnTo>
                <a:lnTo>
                  <a:pt x="181537" y="16668"/>
                </a:lnTo>
                <a:lnTo>
                  <a:pt x="174478" y="12322"/>
                </a:lnTo>
                <a:lnTo>
                  <a:pt x="154559" y="4540"/>
                </a:lnTo>
                <a:lnTo>
                  <a:pt x="133782" y="424"/>
                </a:lnTo>
                <a:lnTo>
                  <a:pt x="112649" y="0"/>
                </a:lnTo>
                <a:close/>
              </a:path>
              <a:path w="238125" h="240664">
                <a:moveTo>
                  <a:pt x="194310" y="193675"/>
                </a:moveTo>
                <a:lnTo>
                  <a:pt x="165862" y="213868"/>
                </a:lnTo>
                <a:lnTo>
                  <a:pt x="172974" y="228854"/>
                </a:lnTo>
                <a:lnTo>
                  <a:pt x="205994" y="205359"/>
                </a:lnTo>
                <a:lnTo>
                  <a:pt x="194310" y="193675"/>
                </a:lnTo>
                <a:close/>
              </a:path>
              <a:path w="238125" h="240664">
                <a:moveTo>
                  <a:pt x="159258" y="216789"/>
                </a:moveTo>
                <a:lnTo>
                  <a:pt x="156083" y="217932"/>
                </a:lnTo>
                <a:lnTo>
                  <a:pt x="153035" y="219075"/>
                </a:lnTo>
                <a:lnTo>
                  <a:pt x="149733" y="219964"/>
                </a:lnTo>
                <a:lnTo>
                  <a:pt x="141525" y="221990"/>
                </a:lnTo>
                <a:lnTo>
                  <a:pt x="133127" y="223313"/>
                </a:lnTo>
                <a:lnTo>
                  <a:pt x="124587" y="223946"/>
                </a:lnTo>
                <a:lnTo>
                  <a:pt x="162038" y="223946"/>
                </a:lnTo>
                <a:lnTo>
                  <a:pt x="159258" y="216789"/>
                </a:lnTo>
                <a:close/>
              </a:path>
              <a:path w="238125" h="240664">
                <a:moveTo>
                  <a:pt x="124333" y="27940"/>
                </a:moveTo>
                <a:lnTo>
                  <a:pt x="120777" y="27940"/>
                </a:lnTo>
                <a:lnTo>
                  <a:pt x="84845" y="35200"/>
                </a:lnTo>
                <a:lnTo>
                  <a:pt x="55451" y="54975"/>
                </a:lnTo>
                <a:lnTo>
                  <a:pt x="35605" y="84250"/>
                </a:lnTo>
                <a:lnTo>
                  <a:pt x="28321" y="120015"/>
                </a:lnTo>
                <a:lnTo>
                  <a:pt x="35605" y="155872"/>
                </a:lnTo>
                <a:lnTo>
                  <a:pt x="55451" y="185229"/>
                </a:lnTo>
                <a:lnTo>
                  <a:pt x="84845" y="205061"/>
                </a:lnTo>
                <a:lnTo>
                  <a:pt x="120777" y="212344"/>
                </a:lnTo>
                <a:lnTo>
                  <a:pt x="155866" y="205232"/>
                </a:lnTo>
                <a:lnTo>
                  <a:pt x="120777" y="205232"/>
                </a:lnTo>
                <a:lnTo>
                  <a:pt x="87618" y="198524"/>
                </a:lnTo>
                <a:lnTo>
                  <a:pt x="60483" y="180244"/>
                </a:lnTo>
                <a:lnTo>
                  <a:pt x="42160" y="153154"/>
                </a:lnTo>
                <a:lnTo>
                  <a:pt x="35433" y="120015"/>
                </a:lnTo>
                <a:lnTo>
                  <a:pt x="41818" y="87790"/>
                </a:lnTo>
                <a:lnTo>
                  <a:pt x="59277" y="61198"/>
                </a:lnTo>
                <a:lnTo>
                  <a:pt x="85260" y="42773"/>
                </a:lnTo>
                <a:lnTo>
                  <a:pt x="117221" y="35052"/>
                </a:lnTo>
                <a:lnTo>
                  <a:pt x="124333" y="35052"/>
                </a:lnTo>
                <a:lnTo>
                  <a:pt x="124333" y="27940"/>
                </a:lnTo>
                <a:close/>
              </a:path>
              <a:path w="238125" h="240664">
                <a:moveTo>
                  <a:pt x="124333" y="35052"/>
                </a:moveTo>
                <a:lnTo>
                  <a:pt x="117221" y="35052"/>
                </a:lnTo>
                <a:lnTo>
                  <a:pt x="117221" y="120523"/>
                </a:lnTo>
                <a:lnTo>
                  <a:pt x="206121" y="120523"/>
                </a:lnTo>
                <a:lnTo>
                  <a:pt x="199268" y="153529"/>
                </a:lnTo>
                <a:lnTo>
                  <a:pt x="180903" y="180467"/>
                </a:lnTo>
                <a:lnTo>
                  <a:pt x="153846" y="198586"/>
                </a:lnTo>
                <a:lnTo>
                  <a:pt x="120777" y="205232"/>
                </a:lnTo>
                <a:lnTo>
                  <a:pt x="155866" y="205232"/>
                </a:lnTo>
                <a:lnTo>
                  <a:pt x="205948" y="155872"/>
                </a:lnTo>
                <a:lnTo>
                  <a:pt x="213233" y="118110"/>
                </a:lnTo>
                <a:lnTo>
                  <a:pt x="212979" y="117221"/>
                </a:lnTo>
                <a:lnTo>
                  <a:pt x="212979" y="113537"/>
                </a:lnTo>
                <a:lnTo>
                  <a:pt x="124333" y="113537"/>
                </a:lnTo>
                <a:lnTo>
                  <a:pt x="124333" y="35052"/>
                </a:lnTo>
                <a:close/>
              </a:path>
              <a:path w="238125" h="240664">
                <a:moveTo>
                  <a:pt x="214630" y="165354"/>
                </a:moveTo>
                <a:lnTo>
                  <a:pt x="212979" y="168529"/>
                </a:lnTo>
                <a:lnTo>
                  <a:pt x="211074" y="171958"/>
                </a:lnTo>
                <a:lnTo>
                  <a:pt x="209042" y="175133"/>
                </a:lnTo>
                <a:lnTo>
                  <a:pt x="207518" y="177800"/>
                </a:lnTo>
                <a:lnTo>
                  <a:pt x="205486" y="180467"/>
                </a:lnTo>
                <a:lnTo>
                  <a:pt x="202565" y="184531"/>
                </a:lnTo>
                <a:lnTo>
                  <a:pt x="201295" y="185928"/>
                </a:lnTo>
                <a:lnTo>
                  <a:pt x="200152" y="187452"/>
                </a:lnTo>
                <a:lnTo>
                  <a:pt x="212852" y="198120"/>
                </a:lnTo>
                <a:lnTo>
                  <a:pt x="214249" y="196469"/>
                </a:lnTo>
                <a:lnTo>
                  <a:pt x="215519" y="194818"/>
                </a:lnTo>
                <a:lnTo>
                  <a:pt x="216789" y="193294"/>
                </a:lnTo>
                <a:lnTo>
                  <a:pt x="219075" y="190246"/>
                </a:lnTo>
                <a:lnTo>
                  <a:pt x="223393" y="183896"/>
                </a:lnTo>
                <a:lnTo>
                  <a:pt x="225425" y="180086"/>
                </a:lnTo>
                <a:lnTo>
                  <a:pt x="227584" y="176403"/>
                </a:lnTo>
                <a:lnTo>
                  <a:pt x="229616" y="172466"/>
                </a:lnTo>
                <a:lnTo>
                  <a:pt x="214630" y="165354"/>
                </a:lnTo>
                <a:close/>
              </a:path>
              <a:path w="238125" h="240664">
                <a:moveTo>
                  <a:pt x="221742" y="145796"/>
                </a:moveTo>
                <a:lnTo>
                  <a:pt x="220472" y="150495"/>
                </a:lnTo>
                <a:lnTo>
                  <a:pt x="218897" y="155194"/>
                </a:lnTo>
                <a:lnTo>
                  <a:pt x="217170" y="159512"/>
                </a:lnTo>
                <a:lnTo>
                  <a:pt x="232410" y="165862"/>
                </a:lnTo>
                <a:lnTo>
                  <a:pt x="234569" y="160528"/>
                </a:lnTo>
                <a:lnTo>
                  <a:pt x="236379" y="155067"/>
                </a:lnTo>
                <a:lnTo>
                  <a:pt x="237744" y="149733"/>
                </a:lnTo>
                <a:lnTo>
                  <a:pt x="221742" y="145796"/>
                </a:lnTo>
                <a:close/>
              </a:path>
              <a:path w="238125" h="240664">
                <a:moveTo>
                  <a:pt x="181537" y="16668"/>
                </a:moveTo>
                <a:lnTo>
                  <a:pt x="112728" y="16668"/>
                </a:lnTo>
                <a:lnTo>
                  <a:pt x="148381" y="20069"/>
                </a:lnTo>
                <a:lnTo>
                  <a:pt x="181356" y="35687"/>
                </a:lnTo>
                <a:lnTo>
                  <a:pt x="169926" y="35687"/>
                </a:lnTo>
                <a:lnTo>
                  <a:pt x="166751" y="38862"/>
                </a:lnTo>
                <a:lnTo>
                  <a:pt x="166751" y="46609"/>
                </a:lnTo>
                <a:lnTo>
                  <a:pt x="169926" y="49911"/>
                </a:lnTo>
                <a:lnTo>
                  <a:pt x="202184" y="49911"/>
                </a:lnTo>
                <a:lnTo>
                  <a:pt x="203962" y="49149"/>
                </a:lnTo>
                <a:lnTo>
                  <a:pt x="206629" y="46482"/>
                </a:lnTo>
                <a:lnTo>
                  <a:pt x="207264" y="44704"/>
                </a:lnTo>
                <a:lnTo>
                  <a:pt x="207264" y="23749"/>
                </a:lnTo>
                <a:lnTo>
                  <a:pt x="193040" y="23749"/>
                </a:lnTo>
                <a:lnTo>
                  <a:pt x="181537" y="16668"/>
                </a:lnTo>
                <a:close/>
              </a:path>
              <a:path w="238125" h="240664">
                <a:moveTo>
                  <a:pt x="204089" y="8509"/>
                </a:moveTo>
                <a:lnTo>
                  <a:pt x="196215" y="8509"/>
                </a:lnTo>
                <a:lnTo>
                  <a:pt x="193040" y="11430"/>
                </a:lnTo>
                <a:lnTo>
                  <a:pt x="193040" y="23749"/>
                </a:lnTo>
                <a:lnTo>
                  <a:pt x="207264" y="23749"/>
                </a:lnTo>
                <a:lnTo>
                  <a:pt x="207264" y="11430"/>
                </a:lnTo>
                <a:lnTo>
                  <a:pt x="204089" y="8509"/>
                </a:lnTo>
                <a:close/>
              </a:path>
            </a:pathLst>
          </a:custGeom>
          <a:solidFill>
            <a:srgbClr val="F9F9F9"/>
          </a:solidFill>
        </p:spPr>
        <p:txBody>
          <a:bodyPr wrap="square" lIns="0" tIns="0" rIns="0" bIns="0" rtlCol="0"/>
          <a:lstStyle/>
          <a:p/>
        </p:txBody>
      </p:sp>
      <p:sp>
        <p:nvSpPr>
          <p:cNvPr id="13" name="object 13"/>
          <p:cNvSpPr/>
          <p:nvPr/>
        </p:nvSpPr>
        <p:spPr>
          <a:xfrm>
            <a:off x="5083302" y="5113782"/>
            <a:ext cx="457200" cy="457200"/>
          </a:xfrm>
          <a:custGeom>
            <a:avLst/>
            <a:gdLst/>
            <a:ahLst/>
            <a:cxnLst/>
            <a:rect l="l" t="t"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60C2E3"/>
          </a:solidFill>
        </p:spPr>
        <p:txBody>
          <a:bodyPr wrap="square" lIns="0" tIns="0" rIns="0" bIns="0" rtlCol="0"/>
          <a:lstStyle/>
          <a:p/>
        </p:txBody>
      </p:sp>
      <p:sp>
        <p:nvSpPr>
          <p:cNvPr id="14" name="object 14"/>
          <p:cNvSpPr/>
          <p:nvPr/>
        </p:nvSpPr>
        <p:spPr>
          <a:xfrm>
            <a:off x="5083302" y="5113782"/>
            <a:ext cx="457200" cy="457200"/>
          </a:xfrm>
          <a:custGeom>
            <a:avLst/>
            <a:gdLst/>
            <a:ahLst/>
            <a:cxnLst/>
            <a:rect l="l" t="t" r="r" b="b"/>
            <a:pathLst>
              <a:path w="457200" h="457200">
                <a:moveTo>
                  <a:pt x="0" y="228600"/>
                </a:moveTo>
                <a:lnTo>
                  <a:pt x="4644" y="182533"/>
                </a:lnTo>
                <a:lnTo>
                  <a:pt x="17966" y="139624"/>
                </a:lnTo>
                <a:lnTo>
                  <a:pt x="39045" y="100793"/>
                </a:lnTo>
                <a:lnTo>
                  <a:pt x="66960" y="66960"/>
                </a:lnTo>
                <a:lnTo>
                  <a:pt x="100793" y="39045"/>
                </a:lnTo>
                <a:lnTo>
                  <a:pt x="139624" y="17966"/>
                </a:lnTo>
                <a:lnTo>
                  <a:pt x="182533" y="4644"/>
                </a:lnTo>
                <a:lnTo>
                  <a:pt x="228600" y="0"/>
                </a:lnTo>
                <a:lnTo>
                  <a:pt x="274666" y="4644"/>
                </a:lnTo>
                <a:lnTo>
                  <a:pt x="317575" y="17966"/>
                </a:lnTo>
                <a:lnTo>
                  <a:pt x="356406" y="39045"/>
                </a:lnTo>
                <a:lnTo>
                  <a:pt x="390239" y="66960"/>
                </a:lnTo>
                <a:lnTo>
                  <a:pt x="418154" y="100793"/>
                </a:lnTo>
                <a:lnTo>
                  <a:pt x="439233" y="139624"/>
                </a:lnTo>
                <a:lnTo>
                  <a:pt x="452555" y="182533"/>
                </a:lnTo>
                <a:lnTo>
                  <a:pt x="457200" y="228600"/>
                </a:lnTo>
                <a:lnTo>
                  <a:pt x="452555" y="274666"/>
                </a:lnTo>
                <a:lnTo>
                  <a:pt x="439233" y="317575"/>
                </a:lnTo>
                <a:lnTo>
                  <a:pt x="418154" y="356406"/>
                </a:lnTo>
                <a:lnTo>
                  <a:pt x="390239" y="390239"/>
                </a:lnTo>
                <a:lnTo>
                  <a:pt x="356406" y="418154"/>
                </a:lnTo>
                <a:lnTo>
                  <a:pt x="317575" y="439233"/>
                </a:lnTo>
                <a:lnTo>
                  <a:pt x="274666" y="452555"/>
                </a:lnTo>
                <a:lnTo>
                  <a:pt x="228600" y="457200"/>
                </a:lnTo>
                <a:lnTo>
                  <a:pt x="182533" y="452555"/>
                </a:lnTo>
                <a:lnTo>
                  <a:pt x="139624" y="439233"/>
                </a:lnTo>
                <a:lnTo>
                  <a:pt x="100793" y="418154"/>
                </a:lnTo>
                <a:lnTo>
                  <a:pt x="66960" y="390239"/>
                </a:lnTo>
                <a:lnTo>
                  <a:pt x="39045" y="356406"/>
                </a:lnTo>
                <a:lnTo>
                  <a:pt x="17966" y="317575"/>
                </a:lnTo>
                <a:lnTo>
                  <a:pt x="4644" y="274666"/>
                </a:lnTo>
                <a:lnTo>
                  <a:pt x="0" y="228600"/>
                </a:lnTo>
                <a:close/>
              </a:path>
            </a:pathLst>
          </a:custGeom>
          <a:ln w="28956">
            <a:solidFill>
              <a:srgbClr val="ECECEC"/>
            </a:solidFill>
          </a:ln>
        </p:spPr>
        <p:txBody>
          <a:bodyPr wrap="square" lIns="0" tIns="0" rIns="0" bIns="0" rtlCol="0"/>
          <a:lstStyle/>
          <a:p/>
        </p:txBody>
      </p:sp>
      <p:sp>
        <p:nvSpPr>
          <p:cNvPr id="15" name="object 15"/>
          <p:cNvSpPr/>
          <p:nvPr/>
        </p:nvSpPr>
        <p:spPr>
          <a:xfrm>
            <a:off x="5190744" y="5222747"/>
            <a:ext cx="241300" cy="238125"/>
          </a:xfrm>
          <a:custGeom>
            <a:avLst/>
            <a:gdLst/>
            <a:ahLst/>
            <a:cxnLst/>
            <a:rect l="l" t="t" r="r" b="b"/>
            <a:pathLst>
              <a:path w="241300" h="238125">
                <a:moveTo>
                  <a:pt x="120395" y="0"/>
                </a:moveTo>
                <a:lnTo>
                  <a:pt x="74406" y="6810"/>
                </a:lnTo>
                <a:lnTo>
                  <a:pt x="40131" y="27050"/>
                </a:lnTo>
                <a:lnTo>
                  <a:pt x="18653" y="60213"/>
                </a:lnTo>
                <a:lnTo>
                  <a:pt x="11175" y="104901"/>
                </a:lnTo>
                <a:lnTo>
                  <a:pt x="4571" y="108584"/>
                </a:lnTo>
                <a:lnTo>
                  <a:pt x="0" y="115696"/>
                </a:lnTo>
                <a:lnTo>
                  <a:pt x="0" y="147446"/>
                </a:lnTo>
                <a:lnTo>
                  <a:pt x="1672" y="155836"/>
                </a:lnTo>
                <a:lnTo>
                  <a:pt x="6238" y="162655"/>
                </a:lnTo>
                <a:lnTo>
                  <a:pt x="13019" y="167235"/>
                </a:lnTo>
                <a:lnTo>
                  <a:pt x="21335" y="168909"/>
                </a:lnTo>
                <a:lnTo>
                  <a:pt x="36829" y="168909"/>
                </a:lnTo>
                <a:lnTo>
                  <a:pt x="52298" y="197774"/>
                </a:lnTo>
                <a:lnTo>
                  <a:pt x="73517" y="219424"/>
                </a:lnTo>
                <a:lnTo>
                  <a:pt x="97283" y="233025"/>
                </a:lnTo>
                <a:lnTo>
                  <a:pt x="120395" y="237743"/>
                </a:lnTo>
                <a:lnTo>
                  <a:pt x="143508" y="233025"/>
                </a:lnTo>
                <a:lnTo>
                  <a:pt x="161449" y="222757"/>
                </a:lnTo>
                <a:lnTo>
                  <a:pt x="120395" y="222757"/>
                </a:lnTo>
                <a:lnTo>
                  <a:pt x="106668" y="220305"/>
                </a:lnTo>
                <a:lnTo>
                  <a:pt x="91058" y="213042"/>
                </a:lnTo>
                <a:lnTo>
                  <a:pt x="75354" y="201112"/>
                </a:lnTo>
                <a:lnTo>
                  <a:pt x="61340" y="184657"/>
                </a:lnTo>
                <a:lnTo>
                  <a:pt x="138047" y="184657"/>
                </a:lnTo>
                <a:lnTo>
                  <a:pt x="137310" y="182028"/>
                </a:lnTo>
                <a:lnTo>
                  <a:pt x="137036" y="181736"/>
                </a:lnTo>
                <a:lnTo>
                  <a:pt x="99186" y="181736"/>
                </a:lnTo>
                <a:lnTo>
                  <a:pt x="85865" y="180288"/>
                </a:lnTo>
                <a:lnTo>
                  <a:pt x="50164" y="162178"/>
                </a:lnTo>
                <a:lnTo>
                  <a:pt x="45211" y="130809"/>
                </a:lnTo>
                <a:lnTo>
                  <a:pt x="45312" y="125348"/>
                </a:lnTo>
                <a:lnTo>
                  <a:pt x="45465" y="121665"/>
                </a:lnTo>
                <a:lnTo>
                  <a:pt x="60713" y="116240"/>
                </a:lnTo>
                <a:lnTo>
                  <a:pt x="73628" y="105124"/>
                </a:lnTo>
                <a:lnTo>
                  <a:pt x="75227" y="102361"/>
                </a:lnTo>
                <a:lnTo>
                  <a:pt x="24002" y="102361"/>
                </a:lnTo>
                <a:lnTo>
                  <a:pt x="30974" y="63672"/>
                </a:lnTo>
                <a:lnTo>
                  <a:pt x="49577" y="35639"/>
                </a:lnTo>
                <a:lnTo>
                  <a:pt x="79492" y="18583"/>
                </a:lnTo>
                <a:lnTo>
                  <a:pt x="120395" y="12826"/>
                </a:lnTo>
                <a:lnTo>
                  <a:pt x="179645" y="12826"/>
                </a:lnTo>
                <a:lnTo>
                  <a:pt x="166385" y="6810"/>
                </a:lnTo>
                <a:lnTo>
                  <a:pt x="144813" y="1708"/>
                </a:lnTo>
                <a:lnTo>
                  <a:pt x="120395" y="0"/>
                </a:lnTo>
                <a:close/>
              </a:path>
              <a:path w="241300" h="238125">
                <a:moveTo>
                  <a:pt x="207488" y="97281"/>
                </a:moveTo>
                <a:lnTo>
                  <a:pt x="146430" y="97281"/>
                </a:lnTo>
                <a:lnTo>
                  <a:pt x="161831" y="99863"/>
                </a:lnTo>
                <a:lnTo>
                  <a:pt x="175244" y="103838"/>
                </a:lnTo>
                <a:lnTo>
                  <a:pt x="195579" y="130809"/>
                </a:lnTo>
                <a:lnTo>
                  <a:pt x="187422" y="170251"/>
                </a:lnTo>
                <a:lnTo>
                  <a:pt x="167560" y="199072"/>
                </a:lnTo>
                <a:lnTo>
                  <a:pt x="142912" y="216749"/>
                </a:lnTo>
                <a:lnTo>
                  <a:pt x="120395" y="222757"/>
                </a:lnTo>
                <a:lnTo>
                  <a:pt x="161449" y="222757"/>
                </a:lnTo>
                <a:lnTo>
                  <a:pt x="167274" y="219424"/>
                </a:lnTo>
                <a:lnTo>
                  <a:pt x="188493" y="197774"/>
                </a:lnTo>
                <a:lnTo>
                  <a:pt x="203961" y="168909"/>
                </a:lnTo>
                <a:lnTo>
                  <a:pt x="219455" y="168909"/>
                </a:lnTo>
                <a:lnTo>
                  <a:pt x="227772" y="167235"/>
                </a:lnTo>
                <a:lnTo>
                  <a:pt x="234553" y="162655"/>
                </a:lnTo>
                <a:lnTo>
                  <a:pt x="239119" y="155836"/>
                </a:lnTo>
                <a:lnTo>
                  <a:pt x="240791" y="147446"/>
                </a:lnTo>
                <a:lnTo>
                  <a:pt x="240791" y="115696"/>
                </a:lnTo>
                <a:lnTo>
                  <a:pt x="236219" y="108584"/>
                </a:lnTo>
                <a:lnTo>
                  <a:pt x="229615" y="104901"/>
                </a:lnTo>
                <a:lnTo>
                  <a:pt x="229405" y="102361"/>
                </a:lnTo>
                <a:lnTo>
                  <a:pt x="208533" y="102361"/>
                </a:lnTo>
                <a:lnTo>
                  <a:pt x="207488" y="97281"/>
                </a:lnTo>
                <a:close/>
              </a:path>
              <a:path w="241300" h="238125">
                <a:moveTo>
                  <a:pt x="138047" y="184657"/>
                </a:moveTo>
                <a:lnTo>
                  <a:pt x="61340" y="184657"/>
                </a:lnTo>
                <a:lnTo>
                  <a:pt x="70534" y="188291"/>
                </a:lnTo>
                <a:lnTo>
                  <a:pt x="80025" y="190769"/>
                </a:lnTo>
                <a:lnTo>
                  <a:pt x="89540" y="192319"/>
                </a:lnTo>
                <a:lnTo>
                  <a:pt x="98805" y="193166"/>
                </a:lnTo>
                <a:lnTo>
                  <a:pt x="101853" y="198627"/>
                </a:lnTo>
                <a:lnTo>
                  <a:pt x="109346" y="202691"/>
                </a:lnTo>
                <a:lnTo>
                  <a:pt x="118236" y="202691"/>
                </a:lnTo>
                <a:lnTo>
                  <a:pt x="126293" y="201513"/>
                </a:lnTo>
                <a:lnTo>
                  <a:pt x="132873" y="198310"/>
                </a:lnTo>
                <a:lnTo>
                  <a:pt x="137310" y="193583"/>
                </a:lnTo>
                <a:lnTo>
                  <a:pt x="138937" y="187832"/>
                </a:lnTo>
                <a:lnTo>
                  <a:pt x="138047" y="184657"/>
                </a:lnTo>
                <a:close/>
              </a:path>
              <a:path w="241300" h="238125">
                <a:moveTo>
                  <a:pt x="118236" y="172973"/>
                </a:moveTo>
                <a:lnTo>
                  <a:pt x="109727" y="172973"/>
                </a:lnTo>
                <a:lnTo>
                  <a:pt x="102488" y="176656"/>
                </a:lnTo>
                <a:lnTo>
                  <a:pt x="99186" y="181736"/>
                </a:lnTo>
                <a:lnTo>
                  <a:pt x="137036" y="181736"/>
                </a:lnTo>
                <a:lnTo>
                  <a:pt x="132873" y="177307"/>
                </a:lnTo>
                <a:lnTo>
                  <a:pt x="126293" y="174134"/>
                </a:lnTo>
                <a:lnTo>
                  <a:pt x="118236" y="172973"/>
                </a:lnTo>
                <a:close/>
              </a:path>
              <a:path w="241300" h="238125">
                <a:moveTo>
                  <a:pt x="96011" y="118363"/>
                </a:moveTo>
                <a:lnTo>
                  <a:pt x="82295" y="118363"/>
                </a:lnTo>
                <a:lnTo>
                  <a:pt x="76834" y="123824"/>
                </a:lnTo>
                <a:lnTo>
                  <a:pt x="76707" y="137667"/>
                </a:lnTo>
                <a:lnTo>
                  <a:pt x="82295" y="143255"/>
                </a:lnTo>
                <a:lnTo>
                  <a:pt x="96011" y="143255"/>
                </a:lnTo>
                <a:lnTo>
                  <a:pt x="101472" y="137667"/>
                </a:lnTo>
                <a:lnTo>
                  <a:pt x="101348" y="123824"/>
                </a:lnTo>
                <a:lnTo>
                  <a:pt x="96011" y="118363"/>
                </a:lnTo>
                <a:close/>
              </a:path>
              <a:path w="241300" h="238125">
                <a:moveTo>
                  <a:pt x="158495" y="118363"/>
                </a:moveTo>
                <a:lnTo>
                  <a:pt x="144779" y="118363"/>
                </a:lnTo>
                <a:lnTo>
                  <a:pt x="139443" y="123824"/>
                </a:lnTo>
                <a:lnTo>
                  <a:pt x="139318" y="137667"/>
                </a:lnTo>
                <a:lnTo>
                  <a:pt x="144779" y="143255"/>
                </a:lnTo>
                <a:lnTo>
                  <a:pt x="158495" y="143255"/>
                </a:lnTo>
                <a:lnTo>
                  <a:pt x="164083" y="137667"/>
                </a:lnTo>
                <a:lnTo>
                  <a:pt x="163956" y="123824"/>
                </a:lnTo>
                <a:lnTo>
                  <a:pt x="158495" y="118363"/>
                </a:lnTo>
                <a:close/>
              </a:path>
              <a:path w="241300" h="238125">
                <a:moveTo>
                  <a:pt x="197673" y="67309"/>
                </a:moveTo>
                <a:lnTo>
                  <a:pt x="86486" y="67309"/>
                </a:lnTo>
                <a:lnTo>
                  <a:pt x="87629" y="70230"/>
                </a:lnTo>
                <a:lnTo>
                  <a:pt x="91185" y="74929"/>
                </a:lnTo>
                <a:lnTo>
                  <a:pt x="91185" y="75056"/>
                </a:lnTo>
                <a:lnTo>
                  <a:pt x="126126" y="99456"/>
                </a:lnTo>
                <a:lnTo>
                  <a:pt x="141202" y="104296"/>
                </a:lnTo>
                <a:lnTo>
                  <a:pt x="153288" y="110362"/>
                </a:lnTo>
                <a:lnTo>
                  <a:pt x="151764" y="104774"/>
                </a:lnTo>
                <a:lnTo>
                  <a:pt x="149351" y="100583"/>
                </a:lnTo>
                <a:lnTo>
                  <a:pt x="146430" y="97281"/>
                </a:lnTo>
                <a:lnTo>
                  <a:pt x="207488" y="97281"/>
                </a:lnTo>
                <a:lnTo>
                  <a:pt x="205628" y="88245"/>
                </a:lnTo>
                <a:lnTo>
                  <a:pt x="201485" y="75437"/>
                </a:lnTo>
                <a:lnTo>
                  <a:pt x="197673" y="67309"/>
                </a:lnTo>
                <a:close/>
              </a:path>
              <a:path w="241300" h="238125">
                <a:moveTo>
                  <a:pt x="120395" y="24002"/>
                </a:moveTo>
                <a:lnTo>
                  <a:pt x="80184" y="31495"/>
                </a:lnTo>
                <a:lnTo>
                  <a:pt x="44688" y="63964"/>
                </a:lnTo>
                <a:lnTo>
                  <a:pt x="32257" y="102361"/>
                </a:lnTo>
                <a:lnTo>
                  <a:pt x="75227" y="102361"/>
                </a:lnTo>
                <a:lnTo>
                  <a:pt x="82684" y="89483"/>
                </a:lnTo>
                <a:lnTo>
                  <a:pt x="86359" y="70484"/>
                </a:lnTo>
                <a:lnTo>
                  <a:pt x="86486" y="67309"/>
                </a:lnTo>
                <a:lnTo>
                  <a:pt x="197673" y="67309"/>
                </a:lnTo>
                <a:lnTo>
                  <a:pt x="160607" y="31495"/>
                </a:lnTo>
                <a:lnTo>
                  <a:pt x="141888" y="25880"/>
                </a:lnTo>
                <a:lnTo>
                  <a:pt x="120395" y="24002"/>
                </a:lnTo>
                <a:close/>
              </a:path>
              <a:path w="241300" h="238125">
                <a:moveTo>
                  <a:pt x="179645" y="12826"/>
                </a:moveTo>
                <a:lnTo>
                  <a:pt x="120395" y="12826"/>
                </a:lnTo>
                <a:lnTo>
                  <a:pt x="161299" y="18583"/>
                </a:lnTo>
                <a:lnTo>
                  <a:pt x="191214" y="35639"/>
                </a:lnTo>
                <a:lnTo>
                  <a:pt x="209817" y="63672"/>
                </a:lnTo>
                <a:lnTo>
                  <a:pt x="216788" y="102361"/>
                </a:lnTo>
                <a:lnTo>
                  <a:pt x="229405" y="102361"/>
                </a:lnTo>
                <a:lnTo>
                  <a:pt x="222138" y="60213"/>
                </a:lnTo>
                <a:lnTo>
                  <a:pt x="200659" y="27050"/>
                </a:lnTo>
                <a:lnTo>
                  <a:pt x="185029" y="15269"/>
                </a:lnTo>
                <a:lnTo>
                  <a:pt x="179645" y="12826"/>
                </a:lnTo>
                <a:close/>
              </a:path>
            </a:pathLst>
          </a:custGeom>
          <a:solidFill>
            <a:srgbClr val="F9F9F9"/>
          </a:solidFill>
        </p:spPr>
        <p:txBody>
          <a:bodyPr wrap="square" lIns="0" tIns="0" rIns="0" bIns="0" rtlCol="0"/>
          <a:lstStyle/>
          <a:p/>
        </p:txBody>
      </p:sp>
      <p:sp>
        <p:nvSpPr>
          <p:cNvPr id="16" name="object 16"/>
          <p:cNvSpPr/>
          <p:nvPr/>
        </p:nvSpPr>
        <p:spPr>
          <a:xfrm>
            <a:off x="5083302" y="5855970"/>
            <a:ext cx="457200" cy="459105"/>
          </a:xfrm>
          <a:custGeom>
            <a:avLst/>
            <a:gdLst/>
            <a:ahLst/>
            <a:cxnLst/>
            <a:rect l="l" t="t" r="r" b="b"/>
            <a:pathLst>
              <a:path w="457200" h="459104">
                <a:moveTo>
                  <a:pt x="228600" y="0"/>
                </a:moveTo>
                <a:lnTo>
                  <a:pt x="182533" y="4659"/>
                </a:lnTo>
                <a:lnTo>
                  <a:pt x="139624" y="18024"/>
                </a:lnTo>
                <a:lnTo>
                  <a:pt x="100793" y="39172"/>
                </a:lnTo>
                <a:lnTo>
                  <a:pt x="66960" y="67179"/>
                </a:lnTo>
                <a:lnTo>
                  <a:pt x="39045" y="101124"/>
                </a:lnTo>
                <a:lnTo>
                  <a:pt x="17966" y="140085"/>
                </a:lnTo>
                <a:lnTo>
                  <a:pt x="4644" y="183138"/>
                </a:lnTo>
                <a:lnTo>
                  <a:pt x="0" y="229361"/>
                </a:lnTo>
                <a:lnTo>
                  <a:pt x="4644" y="275585"/>
                </a:lnTo>
                <a:lnTo>
                  <a:pt x="17966" y="318638"/>
                </a:lnTo>
                <a:lnTo>
                  <a:pt x="39045" y="357599"/>
                </a:lnTo>
                <a:lnTo>
                  <a:pt x="66960" y="391544"/>
                </a:lnTo>
                <a:lnTo>
                  <a:pt x="100793" y="419551"/>
                </a:lnTo>
                <a:lnTo>
                  <a:pt x="139624" y="440699"/>
                </a:lnTo>
                <a:lnTo>
                  <a:pt x="182533" y="454064"/>
                </a:lnTo>
                <a:lnTo>
                  <a:pt x="228600" y="458723"/>
                </a:lnTo>
                <a:lnTo>
                  <a:pt x="274666" y="454064"/>
                </a:lnTo>
                <a:lnTo>
                  <a:pt x="317575" y="440699"/>
                </a:lnTo>
                <a:lnTo>
                  <a:pt x="356406" y="419551"/>
                </a:lnTo>
                <a:lnTo>
                  <a:pt x="390239" y="391544"/>
                </a:lnTo>
                <a:lnTo>
                  <a:pt x="418154" y="357599"/>
                </a:lnTo>
                <a:lnTo>
                  <a:pt x="439233" y="318638"/>
                </a:lnTo>
                <a:lnTo>
                  <a:pt x="452555" y="275585"/>
                </a:lnTo>
                <a:lnTo>
                  <a:pt x="457200" y="229361"/>
                </a:lnTo>
                <a:lnTo>
                  <a:pt x="452555" y="183138"/>
                </a:lnTo>
                <a:lnTo>
                  <a:pt x="439233" y="140085"/>
                </a:lnTo>
                <a:lnTo>
                  <a:pt x="418154" y="101124"/>
                </a:lnTo>
                <a:lnTo>
                  <a:pt x="390239" y="67179"/>
                </a:lnTo>
                <a:lnTo>
                  <a:pt x="356406" y="39172"/>
                </a:lnTo>
                <a:lnTo>
                  <a:pt x="317575" y="18024"/>
                </a:lnTo>
                <a:lnTo>
                  <a:pt x="274666" y="4659"/>
                </a:lnTo>
                <a:lnTo>
                  <a:pt x="228600" y="0"/>
                </a:lnTo>
                <a:close/>
              </a:path>
            </a:pathLst>
          </a:custGeom>
          <a:solidFill>
            <a:srgbClr val="9CD2E8"/>
          </a:solidFill>
        </p:spPr>
        <p:txBody>
          <a:bodyPr wrap="square" lIns="0" tIns="0" rIns="0" bIns="0" rtlCol="0"/>
          <a:lstStyle/>
          <a:p/>
        </p:txBody>
      </p:sp>
      <p:sp>
        <p:nvSpPr>
          <p:cNvPr id="17" name="object 17"/>
          <p:cNvSpPr/>
          <p:nvPr/>
        </p:nvSpPr>
        <p:spPr>
          <a:xfrm>
            <a:off x="5083302" y="5855970"/>
            <a:ext cx="457200" cy="459105"/>
          </a:xfrm>
          <a:custGeom>
            <a:avLst/>
            <a:gdLst/>
            <a:ahLst/>
            <a:cxnLst/>
            <a:rect l="l" t="t" r="r" b="b"/>
            <a:pathLst>
              <a:path w="457200" h="459104">
                <a:moveTo>
                  <a:pt x="0" y="229361"/>
                </a:moveTo>
                <a:lnTo>
                  <a:pt x="4644" y="183138"/>
                </a:lnTo>
                <a:lnTo>
                  <a:pt x="17966" y="140085"/>
                </a:lnTo>
                <a:lnTo>
                  <a:pt x="39045" y="101124"/>
                </a:lnTo>
                <a:lnTo>
                  <a:pt x="66960" y="67179"/>
                </a:lnTo>
                <a:lnTo>
                  <a:pt x="100793" y="39172"/>
                </a:lnTo>
                <a:lnTo>
                  <a:pt x="139624" y="18024"/>
                </a:lnTo>
                <a:lnTo>
                  <a:pt x="182533" y="4659"/>
                </a:lnTo>
                <a:lnTo>
                  <a:pt x="228600" y="0"/>
                </a:lnTo>
                <a:lnTo>
                  <a:pt x="274666" y="4659"/>
                </a:lnTo>
                <a:lnTo>
                  <a:pt x="317575" y="18024"/>
                </a:lnTo>
                <a:lnTo>
                  <a:pt x="356406" y="39172"/>
                </a:lnTo>
                <a:lnTo>
                  <a:pt x="390239" y="67179"/>
                </a:lnTo>
                <a:lnTo>
                  <a:pt x="418154" y="101124"/>
                </a:lnTo>
                <a:lnTo>
                  <a:pt x="439233" y="140085"/>
                </a:lnTo>
                <a:lnTo>
                  <a:pt x="452555" y="183138"/>
                </a:lnTo>
                <a:lnTo>
                  <a:pt x="457200" y="229361"/>
                </a:lnTo>
                <a:lnTo>
                  <a:pt x="452555" y="275585"/>
                </a:lnTo>
                <a:lnTo>
                  <a:pt x="439233" y="318638"/>
                </a:lnTo>
                <a:lnTo>
                  <a:pt x="418154" y="357599"/>
                </a:lnTo>
                <a:lnTo>
                  <a:pt x="390239" y="391544"/>
                </a:lnTo>
                <a:lnTo>
                  <a:pt x="356406" y="419551"/>
                </a:lnTo>
                <a:lnTo>
                  <a:pt x="317575" y="440699"/>
                </a:lnTo>
                <a:lnTo>
                  <a:pt x="274666" y="454064"/>
                </a:lnTo>
                <a:lnTo>
                  <a:pt x="228600" y="458723"/>
                </a:lnTo>
                <a:lnTo>
                  <a:pt x="182533" y="454064"/>
                </a:lnTo>
                <a:lnTo>
                  <a:pt x="139624" y="440699"/>
                </a:lnTo>
                <a:lnTo>
                  <a:pt x="100793" y="419551"/>
                </a:lnTo>
                <a:lnTo>
                  <a:pt x="66960" y="391544"/>
                </a:lnTo>
                <a:lnTo>
                  <a:pt x="39045" y="357599"/>
                </a:lnTo>
                <a:lnTo>
                  <a:pt x="17966" y="318638"/>
                </a:lnTo>
                <a:lnTo>
                  <a:pt x="4644" y="275585"/>
                </a:lnTo>
                <a:lnTo>
                  <a:pt x="0" y="229361"/>
                </a:lnTo>
                <a:close/>
              </a:path>
            </a:pathLst>
          </a:custGeom>
          <a:ln w="28956">
            <a:solidFill>
              <a:srgbClr val="ECECEC"/>
            </a:solidFill>
          </a:ln>
        </p:spPr>
        <p:txBody>
          <a:bodyPr wrap="square" lIns="0" tIns="0" rIns="0" bIns="0" rtlCol="0"/>
          <a:lstStyle/>
          <a:p/>
        </p:txBody>
      </p:sp>
      <p:sp>
        <p:nvSpPr>
          <p:cNvPr id="18" name="object 18"/>
          <p:cNvSpPr/>
          <p:nvPr/>
        </p:nvSpPr>
        <p:spPr>
          <a:xfrm>
            <a:off x="5191288" y="5970270"/>
            <a:ext cx="237490" cy="232410"/>
          </a:xfrm>
          <a:custGeom>
            <a:avLst/>
            <a:gdLst/>
            <a:ahLst/>
            <a:cxnLst/>
            <a:rect l="l" t="t" r="r" b="b"/>
            <a:pathLst>
              <a:path w="237489" h="232410">
                <a:moveTo>
                  <a:pt x="82640" y="8889"/>
                </a:moveTo>
                <a:lnTo>
                  <a:pt x="70782" y="8889"/>
                </a:lnTo>
                <a:lnTo>
                  <a:pt x="59399" y="11429"/>
                </a:lnTo>
                <a:lnTo>
                  <a:pt x="26443" y="35559"/>
                </a:lnTo>
                <a:lnTo>
                  <a:pt x="19394" y="52069"/>
                </a:lnTo>
                <a:lnTo>
                  <a:pt x="19140" y="52069"/>
                </a:lnTo>
                <a:lnTo>
                  <a:pt x="18505" y="53339"/>
                </a:lnTo>
                <a:lnTo>
                  <a:pt x="17489" y="53339"/>
                </a:lnTo>
                <a:lnTo>
                  <a:pt x="9697" y="60959"/>
                </a:lnTo>
                <a:lnTo>
                  <a:pt x="4107" y="68579"/>
                </a:lnTo>
                <a:lnTo>
                  <a:pt x="826" y="77469"/>
                </a:lnTo>
                <a:lnTo>
                  <a:pt x="59" y="87629"/>
                </a:lnTo>
                <a:lnTo>
                  <a:pt x="0" y="90169"/>
                </a:lnTo>
                <a:lnTo>
                  <a:pt x="217" y="97789"/>
                </a:lnTo>
                <a:lnTo>
                  <a:pt x="3519" y="105409"/>
                </a:lnTo>
                <a:lnTo>
                  <a:pt x="9107" y="111759"/>
                </a:lnTo>
                <a:lnTo>
                  <a:pt x="9742" y="111759"/>
                </a:lnTo>
                <a:lnTo>
                  <a:pt x="9996" y="113029"/>
                </a:lnTo>
                <a:lnTo>
                  <a:pt x="9742" y="114299"/>
                </a:lnTo>
                <a:lnTo>
                  <a:pt x="9000" y="125729"/>
                </a:lnTo>
                <a:lnTo>
                  <a:pt x="11806" y="137159"/>
                </a:lnTo>
                <a:lnTo>
                  <a:pt x="17707" y="147319"/>
                </a:lnTo>
                <a:lnTo>
                  <a:pt x="26252" y="154939"/>
                </a:lnTo>
                <a:lnTo>
                  <a:pt x="28919" y="157479"/>
                </a:lnTo>
                <a:lnTo>
                  <a:pt x="31840" y="161289"/>
                </a:lnTo>
                <a:lnTo>
                  <a:pt x="34888" y="163829"/>
                </a:lnTo>
                <a:lnTo>
                  <a:pt x="30943" y="172719"/>
                </a:lnTo>
                <a:lnTo>
                  <a:pt x="26855" y="184149"/>
                </a:lnTo>
                <a:lnTo>
                  <a:pt x="23387" y="193039"/>
                </a:lnTo>
                <a:lnTo>
                  <a:pt x="21045" y="199389"/>
                </a:lnTo>
                <a:lnTo>
                  <a:pt x="20029" y="203199"/>
                </a:lnTo>
                <a:lnTo>
                  <a:pt x="18632" y="207009"/>
                </a:lnTo>
                <a:lnTo>
                  <a:pt x="18759" y="212089"/>
                </a:lnTo>
                <a:lnTo>
                  <a:pt x="19013" y="219709"/>
                </a:lnTo>
                <a:lnTo>
                  <a:pt x="22442" y="226059"/>
                </a:lnTo>
                <a:lnTo>
                  <a:pt x="28792" y="228599"/>
                </a:lnTo>
                <a:lnTo>
                  <a:pt x="33618" y="231139"/>
                </a:lnTo>
                <a:lnTo>
                  <a:pt x="38317" y="232409"/>
                </a:lnTo>
                <a:lnTo>
                  <a:pt x="52033" y="232409"/>
                </a:lnTo>
                <a:lnTo>
                  <a:pt x="59399" y="228599"/>
                </a:lnTo>
                <a:lnTo>
                  <a:pt x="70448" y="219709"/>
                </a:lnTo>
                <a:lnTo>
                  <a:pt x="74449" y="215899"/>
                </a:lnTo>
                <a:lnTo>
                  <a:pt x="41238" y="215899"/>
                </a:lnTo>
                <a:lnTo>
                  <a:pt x="39333" y="214629"/>
                </a:lnTo>
                <a:lnTo>
                  <a:pt x="37047" y="213359"/>
                </a:lnTo>
                <a:lnTo>
                  <a:pt x="36158" y="213359"/>
                </a:lnTo>
                <a:lnTo>
                  <a:pt x="36031" y="209549"/>
                </a:lnTo>
                <a:lnTo>
                  <a:pt x="36920" y="207009"/>
                </a:lnTo>
                <a:lnTo>
                  <a:pt x="37555" y="204469"/>
                </a:lnTo>
                <a:lnTo>
                  <a:pt x="37809" y="204469"/>
                </a:lnTo>
                <a:lnTo>
                  <a:pt x="37936" y="203199"/>
                </a:lnTo>
                <a:lnTo>
                  <a:pt x="39450" y="199389"/>
                </a:lnTo>
                <a:lnTo>
                  <a:pt x="42334" y="191769"/>
                </a:lnTo>
                <a:lnTo>
                  <a:pt x="46384" y="181609"/>
                </a:lnTo>
                <a:lnTo>
                  <a:pt x="51398" y="168909"/>
                </a:lnTo>
                <a:lnTo>
                  <a:pt x="61939" y="168909"/>
                </a:lnTo>
                <a:lnTo>
                  <a:pt x="67527" y="167639"/>
                </a:lnTo>
                <a:lnTo>
                  <a:pt x="72480" y="165099"/>
                </a:lnTo>
                <a:lnTo>
                  <a:pt x="151435" y="165099"/>
                </a:lnTo>
                <a:lnTo>
                  <a:pt x="158840" y="160019"/>
                </a:lnTo>
                <a:lnTo>
                  <a:pt x="159729" y="160019"/>
                </a:lnTo>
                <a:lnTo>
                  <a:pt x="160110" y="158749"/>
                </a:lnTo>
                <a:lnTo>
                  <a:pt x="156808" y="157479"/>
                </a:lnTo>
                <a:lnTo>
                  <a:pt x="153125" y="156209"/>
                </a:lnTo>
                <a:lnTo>
                  <a:pt x="144235" y="152399"/>
                </a:lnTo>
                <a:lnTo>
                  <a:pt x="124651" y="128269"/>
                </a:lnTo>
                <a:lnTo>
                  <a:pt x="70194" y="128269"/>
                </a:lnTo>
                <a:lnTo>
                  <a:pt x="60034" y="120649"/>
                </a:lnTo>
                <a:lnTo>
                  <a:pt x="56605" y="116839"/>
                </a:lnTo>
                <a:lnTo>
                  <a:pt x="55462" y="110489"/>
                </a:lnTo>
                <a:lnTo>
                  <a:pt x="55081" y="107949"/>
                </a:lnTo>
                <a:lnTo>
                  <a:pt x="54192" y="106679"/>
                </a:lnTo>
                <a:lnTo>
                  <a:pt x="52795" y="105409"/>
                </a:lnTo>
                <a:lnTo>
                  <a:pt x="32348" y="105409"/>
                </a:lnTo>
                <a:lnTo>
                  <a:pt x="28157" y="102869"/>
                </a:lnTo>
                <a:lnTo>
                  <a:pt x="26379" y="93979"/>
                </a:lnTo>
                <a:lnTo>
                  <a:pt x="29046" y="90169"/>
                </a:lnTo>
                <a:lnTo>
                  <a:pt x="33237" y="88899"/>
                </a:lnTo>
                <a:lnTo>
                  <a:pt x="36857" y="88899"/>
                </a:lnTo>
                <a:lnTo>
                  <a:pt x="43905" y="87629"/>
                </a:lnTo>
                <a:lnTo>
                  <a:pt x="194146" y="87629"/>
                </a:lnTo>
                <a:lnTo>
                  <a:pt x="190818" y="83819"/>
                </a:lnTo>
                <a:lnTo>
                  <a:pt x="145632" y="83819"/>
                </a:lnTo>
                <a:lnTo>
                  <a:pt x="144616" y="82549"/>
                </a:lnTo>
                <a:lnTo>
                  <a:pt x="130960" y="74929"/>
                </a:lnTo>
                <a:lnTo>
                  <a:pt x="129359" y="73659"/>
                </a:lnTo>
                <a:lnTo>
                  <a:pt x="72607" y="73659"/>
                </a:lnTo>
                <a:lnTo>
                  <a:pt x="70067" y="72389"/>
                </a:lnTo>
                <a:lnTo>
                  <a:pt x="68797" y="69849"/>
                </a:lnTo>
                <a:lnTo>
                  <a:pt x="67019" y="66039"/>
                </a:lnTo>
                <a:lnTo>
                  <a:pt x="68416" y="62229"/>
                </a:lnTo>
                <a:lnTo>
                  <a:pt x="71845" y="59689"/>
                </a:lnTo>
                <a:lnTo>
                  <a:pt x="79608" y="55879"/>
                </a:lnTo>
                <a:lnTo>
                  <a:pt x="85561" y="50799"/>
                </a:lnTo>
                <a:lnTo>
                  <a:pt x="89705" y="44449"/>
                </a:lnTo>
                <a:lnTo>
                  <a:pt x="92038" y="39369"/>
                </a:lnTo>
                <a:lnTo>
                  <a:pt x="92800" y="35559"/>
                </a:lnTo>
                <a:lnTo>
                  <a:pt x="92673" y="31749"/>
                </a:lnTo>
                <a:lnTo>
                  <a:pt x="91784" y="27939"/>
                </a:lnTo>
                <a:lnTo>
                  <a:pt x="91530" y="26669"/>
                </a:lnTo>
                <a:lnTo>
                  <a:pt x="91403" y="26669"/>
                </a:lnTo>
                <a:lnTo>
                  <a:pt x="89625" y="20319"/>
                </a:lnTo>
                <a:lnTo>
                  <a:pt x="86069" y="13969"/>
                </a:lnTo>
                <a:lnTo>
                  <a:pt x="82640" y="8889"/>
                </a:lnTo>
                <a:close/>
              </a:path>
              <a:path w="237489" h="232410">
                <a:moveTo>
                  <a:pt x="151435" y="165099"/>
                </a:moveTo>
                <a:lnTo>
                  <a:pt x="72480" y="165099"/>
                </a:lnTo>
                <a:lnTo>
                  <a:pt x="76544" y="170179"/>
                </a:lnTo>
                <a:lnTo>
                  <a:pt x="82132" y="173989"/>
                </a:lnTo>
                <a:lnTo>
                  <a:pt x="88609" y="176529"/>
                </a:lnTo>
                <a:lnTo>
                  <a:pt x="85688" y="179069"/>
                </a:lnTo>
                <a:lnTo>
                  <a:pt x="80100" y="184149"/>
                </a:lnTo>
                <a:lnTo>
                  <a:pt x="77179" y="187959"/>
                </a:lnTo>
                <a:lnTo>
                  <a:pt x="74131" y="190499"/>
                </a:lnTo>
                <a:lnTo>
                  <a:pt x="71210" y="193039"/>
                </a:lnTo>
                <a:lnTo>
                  <a:pt x="68289" y="196849"/>
                </a:lnTo>
                <a:lnTo>
                  <a:pt x="63463" y="201929"/>
                </a:lnTo>
                <a:lnTo>
                  <a:pt x="58764" y="207009"/>
                </a:lnTo>
                <a:lnTo>
                  <a:pt x="53684" y="210819"/>
                </a:lnTo>
                <a:lnTo>
                  <a:pt x="49239" y="214629"/>
                </a:lnTo>
                <a:lnTo>
                  <a:pt x="45937" y="215899"/>
                </a:lnTo>
                <a:lnTo>
                  <a:pt x="74449" y="215899"/>
                </a:lnTo>
                <a:lnTo>
                  <a:pt x="75782" y="214629"/>
                </a:lnTo>
                <a:lnTo>
                  <a:pt x="83783" y="205739"/>
                </a:lnTo>
                <a:lnTo>
                  <a:pt x="86450" y="201929"/>
                </a:lnTo>
                <a:lnTo>
                  <a:pt x="92165" y="196849"/>
                </a:lnTo>
                <a:lnTo>
                  <a:pt x="102008" y="186689"/>
                </a:lnTo>
                <a:lnTo>
                  <a:pt x="106953" y="182879"/>
                </a:lnTo>
                <a:lnTo>
                  <a:pt x="111850" y="177799"/>
                </a:lnTo>
                <a:lnTo>
                  <a:pt x="117692" y="175259"/>
                </a:lnTo>
                <a:lnTo>
                  <a:pt x="123153" y="172719"/>
                </a:lnTo>
                <a:lnTo>
                  <a:pt x="128360" y="168909"/>
                </a:lnTo>
                <a:lnTo>
                  <a:pt x="136195" y="168909"/>
                </a:lnTo>
                <a:lnTo>
                  <a:pt x="143886" y="167639"/>
                </a:lnTo>
                <a:lnTo>
                  <a:pt x="151435" y="165099"/>
                </a:lnTo>
                <a:close/>
              </a:path>
              <a:path w="237489" h="232410">
                <a:moveTo>
                  <a:pt x="173648" y="107949"/>
                </a:moveTo>
                <a:lnTo>
                  <a:pt x="131662" y="107949"/>
                </a:lnTo>
                <a:lnTo>
                  <a:pt x="139282" y="110489"/>
                </a:lnTo>
                <a:lnTo>
                  <a:pt x="141314" y="114299"/>
                </a:lnTo>
                <a:lnTo>
                  <a:pt x="139917" y="118109"/>
                </a:lnTo>
                <a:lnTo>
                  <a:pt x="138576" y="125729"/>
                </a:lnTo>
                <a:lnTo>
                  <a:pt x="140425" y="132079"/>
                </a:lnTo>
                <a:lnTo>
                  <a:pt x="145704" y="137159"/>
                </a:lnTo>
                <a:lnTo>
                  <a:pt x="163746" y="144779"/>
                </a:lnTo>
                <a:lnTo>
                  <a:pt x="171223" y="148589"/>
                </a:lnTo>
                <a:lnTo>
                  <a:pt x="177081" y="153669"/>
                </a:lnTo>
                <a:lnTo>
                  <a:pt x="181319" y="160019"/>
                </a:lnTo>
                <a:lnTo>
                  <a:pt x="189842" y="160019"/>
                </a:lnTo>
                <a:lnTo>
                  <a:pt x="198067" y="157479"/>
                </a:lnTo>
                <a:lnTo>
                  <a:pt x="205983" y="154939"/>
                </a:lnTo>
                <a:lnTo>
                  <a:pt x="213577" y="148589"/>
                </a:lnTo>
                <a:lnTo>
                  <a:pt x="214212" y="148589"/>
                </a:lnTo>
                <a:lnTo>
                  <a:pt x="215609" y="147319"/>
                </a:lnTo>
                <a:lnTo>
                  <a:pt x="223525" y="142239"/>
                </a:lnTo>
                <a:lnTo>
                  <a:pt x="229690" y="135889"/>
                </a:lnTo>
                <a:lnTo>
                  <a:pt x="234022" y="126999"/>
                </a:lnTo>
                <a:lnTo>
                  <a:pt x="236437" y="118109"/>
                </a:lnTo>
                <a:lnTo>
                  <a:pt x="236945" y="114299"/>
                </a:lnTo>
                <a:lnTo>
                  <a:pt x="236945" y="110489"/>
                </a:lnTo>
                <a:lnTo>
                  <a:pt x="178779" y="110489"/>
                </a:lnTo>
                <a:lnTo>
                  <a:pt x="174461" y="109219"/>
                </a:lnTo>
                <a:lnTo>
                  <a:pt x="173648" y="107949"/>
                </a:lnTo>
                <a:close/>
              </a:path>
              <a:path w="237489" h="232410">
                <a:moveTo>
                  <a:pt x="127175" y="110489"/>
                </a:moveTo>
                <a:lnTo>
                  <a:pt x="92419" y="110489"/>
                </a:lnTo>
                <a:lnTo>
                  <a:pt x="96610" y="113029"/>
                </a:lnTo>
                <a:lnTo>
                  <a:pt x="97626" y="118109"/>
                </a:lnTo>
                <a:lnTo>
                  <a:pt x="98769" y="121919"/>
                </a:lnTo>
                <a:lnTo>
                  <a:pt x="96229" y="125729"/>
                </a:lnTo>
                <a:lnTo>
                  <a:pt x="92038" y="126999"/>
                </a:lnTo>
                <a:lnTo>
                  <a:pt x="86831" y="128269"/>
                </a:lnTo>
                <a:lnTo>
                  <a:pt x="124651" y="128269"/>
                </a:lnTo>
                <a:lnTo>
                  <a:pt x="124251" y="123189"/>
                </a:lnTo>
                <a:lnTo>
                  <a:pt x="126328" y="113029"/>
                </a:lnTo>
                <a:lnTo>
                  <a:pt x="127175" y="110489"/>
                </a:lnTo>
                <a:close/>
              </a:path>
              <a:path w="237489" h="232410">
                <a:moveTo>
                  <a:pt x="194146" y="87629"/>
                </a:moveTo>
                <a:lnTo>
                  <a:pt x="43905" y="87629"/>
                </a:lnTo>
                <a:lnTo>
                  <a:pt x="52668" y="88899"/>
                </a:lnTo>
                <a:lnTo>
                  <a:pt x="61431" y="92709"/>
                </a:lnTo>
                <a:lnTo>
                  <a:pt x="66384" y="96519"/>
                </a:lnTo>
                <a:lnTo>
                  <a:pt x="69686" y="100329"/>
                </a:lnTo>
                <a:lnTo>
                  <a:pt x="70829" y="106679"/>
                </a:lnTo>
                <a:lnTo>
                  <a:pt x="71337" y="109219"/>
                </a:lnTo>
                <a:lnTo>
                  <a:pt x="72480" y="110489"/>
                </a:lnTo>
                <a:lnTo>
                  <a:pt x="73496" y="111759"/>
                </a:lnTo>
                <a:lnTo>
                  <a:pt x="77814" y="114299"/>
                </a:lnTo>
                <a:lnTo>
                  <a:pt x="86196" y="113029"/>
                </a:lnTo>
                <a:lnTo>
                  <a:pt x="92419" y="110489"/>
                </a:lnTo>
                <a:lnTo>
                  <a:pt x="127175" y="110489"/>
                </a:lnTo>
                <a:lnTo>
                  <a:pt x="127598" y="109219"/>
                </a:lnTo>
                <a:lnTo>
                  <a:pt x="131662" y="107949"/>
                </a:lnTo>
                <a:lnTo>
                  <a:pt x="173648" y="107949"/>
                </a:lnTo>
                <a:lnTo>
                  <a:pt x="170397" y="102869"/>
                </a:lnTo>
                <a:lnTo>
                  <a:pt x="171667" y="97789"/>
                </a:lnTo>
                <a:lnTo>
                  <a:pt x="181827" y="92709"/>
                </a:lnTo>
                <a:lnTo>
                  <a:pt x="188177" y="90169"/>
                </a:lnTo>
                <a:lnTo>
                  <a:pt x="194146" y="87629"/>
                </a:lnTo>
                <a:close/>
              </a:path>
              <a:path w="237489" h="232410">
                <a:moveTo>
                  <a:pt x="217911" y="100329"/>
                </a:moveTo>
                <a:lnTo>
                  <a:pt x="201986" y="100329"/>
                </a:lnTo>
                <a:lnTo>
                  <a:pt x="182335" y="107949"/>
                </a:lnTo>
                <a:lnTo>
                  <a:pt x="178779" y="110489"/>
                </a:lnTo>
                <a:lnTo>
                  <a:pt x="236945" y="110489"/>
                </a:lnTo>
                <a:lnTo>
                  <a:pt x="236437" y="107949"/>
                </a:lnTo>
                <a:lnTo>
                  <a:pt x="229573" y="104139"/>
                </a:lnTo>
                <a:lnTo>
                  <a:pt x="217911" y="100329"/>
                </a:lnTo>
                <a:close/>
              </a:path>
              <a:path w="237489" h="232410">
                <a:moveTo>
                  <a:pt x="48477" y="102869"/>
                </a:moveTo>
                <a:lnTo>
                  <a:pt x="40095" y="104139"/>
                </a:lnTo>
                <a:lnTo>
                  <a:pt x="32348" y="105409"/>
                </a:lnTo>
                <a:lnTo>
                  <a:pt x="52795" y="105409"/>
                </a:lnTo>
                <a:lnTo>
                  <a:pt x="48477" y="102869"/>
                </a:lnTo>
                <a:close/>
              </a:path>
              <a:path w="237489" h="232410">
                <a:moveTo>
                  <a:pt x="225175" y="55879"/>
                </a:moveTo>
                <a:lnTo>
                  <a:pt x="191352" y="55879"/>
                </a:lnTo>
                <a:lnTo>
                  <a:pt x="192184" y="59689"/>
                </a:lnTo>
                <a:lnTo>
                  <a:pt x="195432" y="66039"/>
                </a:lnTo>
                <a:lnTo>
                  <a:pt x="202514" y="76199"/>
                </a:lnTo>
                <a:lnTo>
                  <a:pt x="215101" y="85089"/>
                </a:lnTo>
                <a:lnTo>
                  <a:pt x="219673" y="86359"/>
                </a:lnTo>
                <a:lnTo>
                  <a:pt x="223737" y="86359"/>
                </a:lnTo>
                <a:lnTo>
                  <a:pt x="227166" y="87629"/>
                </a:lnTo>
                <a:lnTo>
                  <a:pt x="230468" y="88899"/>
                </a:lnTo>
                <a:lnTo>
                  <a:pt x="233389" y="90169"/>
                </a:lnTo>
                <a:lnTo>
                  <a:pt x="235929" y="90169"/>
                </a:lnTo>
                <a:lnTo>
                  <a:pt x="236217" y="76199"/>
                </a:lnTo>
                <a:lnTo>
                  <a:pt x="231278" y="63499"/>
                </a:lnTo>
                <a:lnTo>
                  <a:pt x="225175" y="55879"/>
                </a:lnTo>
                <a:close/>
              </a:path>
              <a:path w="237489" h="232410">
                <a:moveTo>
                  <a:pt x="131503" y="0"/>
                </a:moveTo>
                <a:lnTo>
                  <a:pt x="115243" y="2539"/>
                </a:lnTo>
                <a:lnTo>
                  <a:pt x="100293" y="10159"/>
                </a:lnTo>
                <a:lnTo>
                  <a:pt x="102833" y="15239"/>
                </a:lnTo>
                <a:lnTo>
                  <a:pt x="104611" y="19049"/>
                </a:lnTo>
                <a:lnTo>
                  <a:pt x="130900" y="57149"/>
                </a:lnTo>
                <a:lnTo>
                  <a:pt x="151220" y="69849"/>
                </a:lnTo>
                <a:lnTo>
                  <a:pt x="154776" y="72389"/>
                </a:lnTo>
                <a:lnTo>
                  <a:pt x="156173" y="76199"/>
                </a:lnTo>
                <a:lnTo>
                  <a:pt x="152998" y="82549"/>
                </a:lnTo>
                <a:lnTo>
                  <a:pt x="150458" y="83819"/>
                </a:lnTo>
                <a:lnTo>
                  <a:pt x="190818" y="83819"/>
                </a:lnTo>
                <a:lnTo>
                  <a:pt x="185270" y="77469"/>
                </a:lnTo>
                <a:lnTo>
                  <a:pt x="180097" y="68579"/>
                </a:lnTo>
                <a:lnTo>
                  <a:pt x="177662" y="60959"/>
                </a:lnTo>
                <a:lnTo>
                  <a:pt x="177001" y="58419"/>
                </a:lnTo>
                <a:lnTo>
                  <a:pt x="191352" y="55879"/>
                </a:lnTo>
                <a:lnTo>
                  <a:pt x="225175" y="55879"/>
                </a:lnTo>
                <a:lnTo>
                  <a:pt x="222124" y="52069"/>
                </a:lnTo>
                <a:lnTo>
                  <a:pt x="209767" y="45719"/>
                </a:lnTo>
                <a:lnTo>
                  <a:pt x="208751" y="44449"/>
                </a:lnTo>
                <a:lnTo>
                  <a:pt x="208243" y="44449"/>
                </a:lnTo>
                <a:lnTo>
                  <a:pt x="175731" y="16509"/>
                </a:lnTo>
                <a:lnTo>
                  <a:pt x="167349" y="16509"/>
                </a:lnTo>
                <a:lnTo>
                  <a:pt x="163285" y="15239"/>
                </a:lnTo>
                <a:lnTo>
                  <a:pt x="160999" y="15239"/>
                </a:lnTo>
                <a:lnTo>
                  <a:pt x="147335" y="5079"/>
                </a:lnTo>
                <a:lnTo>
                  <a:pt x="131503" y="0"/>
                </a:lnTo>
                <a:close/>
              </a:path>
              <a:path w="237489" h="232410">
                <a:moveTo>
                  <a:pt x="103849" y="49529"/>
                </a:moveTo>
                <a:lnTo>
                  <a:pt x="99829" y="55879"/>
                </a:lnTo>
                <a:lnTo>
                  <a:pt x="94261" y="62229"/>
                </a:lnTo>
                <a:lnTo>
                  <a:pt x="87169" y="67309"/>
                </a:lnTo>
                <a:lnTo>
                  <a:pt x="78576" y="73659"/>
                </a:lnTo>
                <a:lnTo>
                  <a:pt x="129359" y="73659"/>
                </a:lnTo>
                <a:lnTo>
                  <a:pt x="119756" y="66039"/>
                </a:lnTo>
                <a:lnTo>
                  <a:pt x="110791" y="57149"/>
                </a:lnTo>
                <a:lnTo>
                  <a:pt x="103849" y="49529"/>
                </a:lnTo>
                <a:close/>
              </a:path>
              <a:path w="237489" h="232410">
                <a:moveTo>
                  <a:pt x="171667" y="15239"/>
                </a:moveTo>
                <a:lnTo>
                  <a:pt x="167349" y="16509"/>
                </a:lnTo>
                <a:lnTo>
                  <a:pt x="175731" y="16509"/>
                </a:lnTo>
                <a:lnTo>
                  <a:pt x="171667" y="15239"/>
                </a:lnTo>
                <a:close/>
              </a:path>
            </a:pathLst>
          </a:custGeom>
          <a:solidFill>
            <a:srgbClr val="F9F9F9"/>
          </a:solidFill>
        </p:spPr>
        <p:txBody>
          <a:bodyPr wrap="square" lIns="0" tIns="0" rIns="0" bIns="0" rtlCol="0"/>
          <a:lstStyle/>
          <a:p/>
        </p:txBody>
      </p:sp>
      <p:sp>
        <p:nvSpPr>
          <p:cNvPr id="19" name="object 19"/>
          <p:cNvSpPr txBox="1"/>
          <p:nvPr/>
        </p:nvSpPr>
        <p:spPr>
          <a:xfrm>
            <a:off x="5731255" y="3605403"/>
            <a:ext cx="4597400" cy="2718435"/>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智能推荐</a:t>
            </a:r>
            <a:endParaRPr sz="1400">
              <a:latin typeface="微软雅黑"/>
              <a:cs typeface="微软雅黑"/>
            </a:endParaRPr>
          </a:p>
          <a:p>
            <a:pPr marL="12700">
              <a:lnSpc>
                <a:spcPct val="100000"/>
              </a:lnSpc>
              <a:spcBef>
                <a:spcPts val="640"/>
              </a:spcBef>
            </a:pPr>
            <a:r>
              <a:rPr dirty="0" sz="1200">
                <a:solidFill>
                  <a:srgbClr val="4F555F"/>
                </a:solidFill>
                <a:latin typeface="微软雅黑"/>
                <a:cs typeface="微软雅黑"/>
              </a:rPr>
              <a:t>了解用户习惯和偏好，向用户推荐不同场景下的个性化产品</a:t>
            </a:r>
            <a:endParaRPr sz="1200">
              <a:latin typeface="微软雅黑"/>
              <a:cs typeface="微软雅黑"/>
            </a:endParaRPr>
          </a:p>
          <a:p>
            <a:pPr>
              <a:lnSpc>
                <a:spcPct val="100000"/>
              </a:lnSpc>
            </a:pPr>
            <a:endParaRPr sz="1200">
              <a:latin typeface="Times New Roman"/>
              <a:cs typeface="Times New Roman"/>
            </a:endParaRPr>
          </a:p>
          <a:p>
            <a:pPr marL="12700">
              <a:lnSpc>
                <a:spcPct val="100000"/>
              </a:lnSpc>
              <a:spcBef>
                <a:spcPts val="705"/>
              </a:spcBef>
            </a:pPr>
            <a:r>
              <a:rPr dirty="0" sz="1400" b="1" i="1">
                <a:solidFill>
                  <a:srgbClr val="4F555F"/>
                </a:solidFill>
                <a:latin typeface="微软雅黑"/>
                <a:cs typeface="微软雅黑"/>
              </a:rPr>
              <a:t>智能分析</a:t>
            </a:r>
            <a:endParaRPr sz="1400">
              <a:latin typeface="微软雅黑"/>
              <a:cs typeface="微软雅黑"/>
            </a:endParaRPr>
          </a:p>
          <a:p>
            <a:pPr marL="12700">
              <a:lnSpc>
                <a:spcPct val="100000"/>
              </a:lnSpc>
              <a:spcBef>
                <a:spcPts val="640"/>
              </a:spcBef>
            </a:pPr>
            <a:r>
              <a:rPr dirty="0" sz="1200" spc="-5">
                <a:solidFill>
                  <a:srgbClr val="4F555F"/>
                </a:solidFill>
                <a:latin typeface="微软雅黑"/>
                <a:cs typeface="微软雅黑"/>
              </a:rPr>
              <a:t>集成用户数据分析用户金融需求和风险偏好，为用户控制金融风险</a:t>
            </a:r>
            <a:endParaRPr sz="1200">
              <a:latin typeface="微软雅黑"/>
              <a:cs typeface="微软雅黑"/>
            </a:endParaRPr>
          </a:p>
          <a:p>
            <a:pPr>
              <a:lnSpc>
                <a:spcPct val="100000"/>
              </a:lnSpc>
            </a:pPr>
            <a:endParaRPr sz="1200">
              <a:latin typeface="Times New Roman"/>
              <a:cs typeface="Times New Roman"/>
            </a:endParaRPr>
          </a:p>
          <a:p>
            <a:pPr marL="12700">
              <a:lnSpc>
                <a:spcPct val="100000"/>
              </a:lnSpc>
              <a:spcBef>
                <a:spcPts val="710"/>
              </a:spcBef>
            </a:pPr>
            <a:r>
              <a:rPr dirty="0" sz="1400" b="1" i="1">
                <a:solidFill>
                  <a:srgbClr val="4F555F"/>
                </a:solidFill>
                <a:latin typeface="微软雅黑"/>
                <a:cs typeface="微软雅黑"/>
              </a:rPr>
              <a:t>智能客服</a:t>
            </a:r>
            <a:endParaRPr sz="1400">
              <a:latin typeface="微软雅黑"/>
              <a:cs typeface="微软雅黑"/>
            </a:endParaRPr>
          </a:p>
          <a:p>
            <a:pPr marL="12700">
              <a:lnSpc>
                <a:spcPct val="100000"/>
              </a:lnSpc>
              <a:spcBef>
                <a:spcPts val="640"/>
              </a:spcBef>
            </a:pPr>
            <a:r>
              <a:rPr dirty="0" sz="1200">
                <a:solidFill>
                  <a:srgbClr val="4F555F"/>
                </a:solidFill>
                <a:latin typeface="微软雅黑"/>
                <a:cs typeface="微软雅黑"/>
              </a:rPr>
              <a:t>为商业银行在开放银行各场景端的用户答疑解惑</a:t>
            </a:r>
            <a:endParaRPr sz="1200">
              <a:latin typeface="微软雅黑"/>
              <a:cs typeface="微软雅黑"/>
            </a:endParaRPr>
          </a:p>
          <a:p>
            <a:pPr>
              <a:lnSpc>
                <a:spcPct val="100000"/>
              </a:lnSpc>
            </a:pPr>
            <a:endParaRPr sz="1200">
              <a:latin typeface="Times New Roman"/>
              <a:cs typeface="Times New Roman"/>
            </a:endParaRPr>
          </a:p>
          <a:p>
            <a:pPr marL="12700">
              <a:lnSpc>
                <a:spcPct val="100000"/>
              </a:lnSpc>
              <a:spcBef>
                <a:spcPts val="710"/>
              </a:spcBef>
            </a:pPr>
            <a:r>
              <a:rPr dirty="0" sz="1400" b="1" i="1">
                <a:solidFill>
                  <a:srgbClr val="4F555F"/>
                </a:solidFill>
                <a:latin typeface="微软雅黑"/>
                <a:cs typeface="微软雅黑"/>
              </a:rPr>
              <a:t>超级大脑</a:t>
            </a:r>
            <a:endParaRPr sz="1400">
              <a:latin typeface="微软雅黑"/>
              <a:cs typeface="微软雅黑"/>
            </a:endParaRPr>
          </a:p>
          <a:p>
            <a:pPr marL="12700">
              <a:lnSpc>
                <a:spcPct val="100000"/>
              </a:lnSpc>
              <a:spcBef>
                <a:spcPts val="640"/>
              </a:spcBef>
            </a:pPr>
            <a:r>
              <a:rPr dirty="0" sz="1200">
                <a:solidFill>
                  <a:srgbClr val="4F555F"/>
                </a:solidFill>
                <a:latin typeface="微软雅黑"/>
                <a:cs typeface="微软雅黑"/>
              </a:rPr>
              <a:t>能够识别用户的实际需求和难题，随时随地提供实际问题的解决方案</a:t>
            </a:r>
            <a:endParaRPr sz="1200">
              <a:latin typeface="微软雅黑"/>
              <a:cs typeface="微软雅黑"/>
            </a:endParaRPr>
          </a:p>
        </p:txBody>
      </p:sp>
      <p:sp>
        <p:nvSpPr>
          <p:cNvPr id="20" name="object 20"/>
          <p:cNvSpPr/>
          <p:nvPr/>
        </p:nvSpPr>
        <p:spPr>
          <a:xfrm>
            <a:off x="5692140" y="4256532"/>
            <a:ext cx="4572000" cy="0"/>
          </a:xfrm>
          <a:custGeom>
            <a:avLst/>
            <a:gdLst/>
            <a:ahLst/>
            <a:cxnLst/>
            <a:rect l="l" t="t" r="r" b="b"/>
            <a:pathLst>
              <a:path w="4572000" h="0">
                <a:moveTo>
                  <a:pt x="0" y="0"/>
                </a:moveTo>
                <a:lnTo>
                  <a:pt x="4572000" y="0"/>
                </a:lnTo>
              </a:path>
            </a:pathLst>
          </a:custGeom>
          <a:ln w="3175">
            <a:solidFill>
              <a:srgbClr val="BABABA"/>
            </a:solidFill>
          </a:ln>
        </p:spPr>
        <p:txBody>
          <a:bodyPr wrap="square" lIns="0" tIns="0" rIns="0" bIns="0" rtlCol="0"/>
          <a:lstStyle/>
          <a:p/>
        </p:txBody>
      </p:sp>
      <p:sp>
        <p:nvSpPr>
          <p:cNvPr id="21" name="object 21"/>
          <p:cNvSpPr/>
          <p:nvPr/>
        </p:nvSpPr>
        <p:spPr>
          <a:xfrm>
            <a:off x="5692140" y="4998720"/>
            <a:ext cx="4572000" cy="0"/>
          </a:xfrm>
          <a:custGeom>
            <a:avLst/>
            <a:gdLst/>
            <a:ahLst/>
            <a:cxnLst/>
            <a:rect l="l" t="t" r="r" b="b"/>
            <a:pathLst>
              <a:path w="4572000" h="0">
                <a:moveTo>
                  <a:pt x="0" y="0"/>
                </a:moveTo>
                <a:lnTo>
                  <a:pt x="4572000" y="0"/>
                </a:lnTo>
              </a:path>
            </a:pathLst>
          </a:custGeom>
          <a:ln w="3175">
            <a:solidFill>
              <a:srgbClr val="BABABA"/>
            </a:solidFill>
          </a:ln>
        </p:spPr>
        <p:txBody>
          <a:bodyPr wrap="square" lIns="0" tIns="0" rIns="0" bIns="0" rtlCol="0"/>
          <a:lstStyle/>
          <a:p/>
        </p:txBody>
      </p:sp>
      <p:sp>
        <p:nvSpPr>
          <p:cNvPr id="22" name="object 22"/>
          <p:cNvSpPr/>
          <p:nvPr/>
        </p:nvSpPr>
        <p:spPr>
          <a:xfrm>
            <a:off x="5692140" y="5740908"/>
            <a:ext cx="4572000" cy="0"/>
          </a:xfrm>
          <a:custGeom>
            <a:avLst/>
            <a:gdLst/>
            <a:ahLst/>
            <a:cxnLst/>
            <a:rect l="l" t="t" r="r" b="b"/>
            <a:pathLst>
              <a:path w="4572000" h="0">
                <a:moveTo>
                  <a:pt x="0" y="0"/>
                </a:moveTo>
                <a:lnTo>
                  <a:pt x="4572000" y="0"/>
                </a:lnTo>
              </a:path>
            </a:pathLst>
          </a:custGeom>
          <a:ln w="3175">
            <a:solidFill>
              <a:srgbClr val="BABABA"/>
            </a:solidFill>
          </a:ln>
        </p:spPr>
        <p:txBody>
          <a:bodyPr wrap="square" lIns="0" tIns="0" rIns="0" bIns="0" rtlCol="0"/>
          <a:lstStyle/>
          <a:p/>
        </p:txBody>
      </p:sp>
      <p:sp>
        <p:nvSpPr>
          <p:cNvPr id="23" name="object 23"/>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44</a:t>
            </a:fld>
          </a:p>
        </p:txBody>
      </p:sp>
      <p:sp>
        <p:nvSpPr>
          <p:cNvPr id="24" name="object 24"/>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其他金融科技：其他金融科技包括生物识别、智能投顾、智能</a:t>
            </a:r>
          </a:p>
          <a:p>
            <a:pPr marL="12700">
              <a:lnSpc>
                <a:spcPts val="2735"/>
              </a:lnSpc>
            </a:pPr>
            <a:r>
              <a:rPr dirty="0" spc="-5">
                <a:solidFill>
                  <a:srgbClr val="1D9ED2"/>
                </a:solidFill>
              </a:rPr>
              <a:t>投研等多领域服务，全方位赋能开放银行</a:t>
            </a:r>
          </a:p>
        </p:txBody>
      </p:sp>
      <p:sp>
        <p:nvSpPr>
          <p:cNvPr id="5" name="object 5"/>
          <p:cNvSpPr/>
          <p:nvPr/>
        </p:nvSpPr>
        <p:spPr>
          <a:xfrm>
            <a:off x="0" y="1307591"/>
            <a:ext cx="12192000" cy="2249805"/>
          </a:xfrm>
          <a:custGeom>
            <a:avLst/>
            <a:gdLst/>
            <a:ahLst/>
            <a:cxnLst/>
            <a:rect l="l" t="t" r="r" b="b"/>
            <a:pathLst>
              <a:path w="12192000" h="2249804">
                <a:moveTo>
                  <a:pt x="0" y="2249424"/>
                </a:moveTo>
                <a:lnTo>
                  <a:pt x="12192000" y="2249424"/>
                </a:lnTo>
                <a:lnTo>
                  <a:pt x="12192000" y="0"/>
                </a:lnTo>
                <a:lnTo>
                  <a:pt x="0" y="0"/>
                </a:lnTo>
                <a:lnTo>
                  <a:pt x="0" y="2249424"/>
                </a:lnTo>
                <a:close/>
              </a:path>
            </a:pathLst>
          </a:custGeom>
          <a:solidFill>
            <a:srgbClr val="7E7E7E"/>
          </a:solidFill>
        </p:spPr>
        <p:txBody>
          <a:bodyPr wrap="square" lIns="0" tIns="0" rIns="0" bIns="0" rtlCol="0"/>
          <a:lstStyle/>
          <a:p/>
        </p:txBody>
      </p:sp>
      <p:sp>
        <p:nvSpPr>
          <p:cNvPr id="6" name="object 6"/>
          <p:cNvSpPr/>
          <p:nvPr/>
        </p:nvSpPr>
        <p:spPr>
          <a:xfrm>
            <a:off x="659891" y="1307591"/>
            <a:ext cx="10858500" cy="2249424"/>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510283" y="2866644"/>
            <a:ext cx="2761615" cy="3564890"/>
          </a:xfrm>
          <a:custGeom>
            <a:avLst/>
            <a:gdLst/>
            <a:ahLst/>
            <a:cxnLst/>
            <a:rect l="l" t="t" r="r" b="b"/>
            <a:pathLst>
              <a:path w="2761615" h="3564890">
                <a:moveTo>
                  <a:pt x="2665094" y="0"/>
                </a:moveTo>
                <a:lnTo>
                  <a:pt x="96393" y="0"/>
                </a:lnTo>
                <a:lnTo>
                  <a:pt x="58882" y="7578"/>
                </a:lnTo>
                <a:lnTo>
                  <a:pt x="28241" y="28241"/>
                </a:lnTo>
                <a:lnTo>
                  <a:pt x="7578" y="58882"/>
                </a:lnTo>
                <a:lnTo>
                  <a:pt x="0" y="96392"/>
                </a:lnTo>
                <a:lnTo>
                  <a:pt x="0" y="3468293"/>
                </a:lnTo>
                <a:lnTo>
                  <a:pt x="7578" y="3505791"/>
                </a:lnTo>
                <a:lnTo>
                  <a:pt x="28241" y="3536415"/>
                </a:lnTo>
                <a:lnTo>
                  <a:pt x="58882" y="3557063"/>
                </a:lnTo>
                <a:lnTo>
                  <a:pt x="96393" y="3564635"/>
                </a:lnTo>
                <a:lnTo>
                  <a:pt x="2665094" y="3564635"/>
                </a:lnTo>
                <a:lnTo>
                  <a:pt x="2702605" y="3557063"/>
                </a:lnTo>
                <a:lnTo>
                  <a:pt x="2733246" y="3536415"/>
                </a:lnTo>
                <a:lnTo>
                  <a:pt x="2753909" y="3505791"/>
                </a:lnTo>
                <a:lnTo>
                  <a:pt x="2761488" y="3468293"/>
                </a:lnTo>
                <a:lnTo>
                  <a:pt x="2761488" y="96392"/>
                </a:lnTo>
                <a:lnTo>
                  <a:pt x="2753909" y="58882"/>
                </a:lnTo>
                <a:lnTo>
                  <a:pt x="2733246" y="28241"/>
                </a:lnTo>
                <a:lnTo>
                  <a:pt x="2702605" y="7578"/>
                </a:lnTo>
                <a:lnTo>
                  <a:pt x="2665094" y="0"/>
                </a:lnTo>
                <a:close/>
              </a:path>
            </a:pathLst>
          </a:custGeom>
          <a:solidFill>
            <a:srgbClr val="F9F9F9"/>
          </a:solidFill>
        </p:spPr>
        <p:txBody>
          <a:bodyPr wrap="square" lIns="0" tIns="0" rIns="0" bIns="0" rtlCol="0"/>
          <a:lstStyle/>
          <a:p/>
        </p:txBody>
      </p:sp>
      <p:sp>
        <p:nvSpPr>
          <p:cNvPr id="8" name="object 8"/>
          <p:cNvSpPr/>
          <p:nvPr/>
        </p:nvSpPr>
        <p:spPr>
          <a:xfrm>
            <a:off x="1510283" y="2866644"/>
            <a:ext cx="2761615" cy="3564890"/>
          </a:xfrm>
          <a:custGeom>
            <a:avLst/>
            <a:gdLst/>
            <a:ahLst/>
            <a:cxnLst/>
            <a:rect l="l" t="t" r="r" b="b"/>
            <a:pathLst>
              <a:path w="2761615" h="3564890">
                <a:moveTo>
                  <a:pt x="0" y="96392"/>
                </a:moveTo>
                <a:lnTo>
                  <a:pt x="7578" y="58882"/>
                </a:lnTo>
                <a:lnTo>
                  <a:pt x="28241" y="28241"/>
                </a:lnTo>
                <a:lnTo>
                  <a:pt x="58882" y="7578"/>
                </a:lnTo>
                <a:lnTo>
                  <a:pt x="96393" y="0"/>
                </a:lnTo>
                <a:lnTo>
                  <a:pt x="2665094" y="0"/>
                </a:lnTo>
                <a:lnTo>
                  <a:pt x="2702605" y="7578"/>
                </a:lnTo>
                <a:lnTo>
                  <a:pt x="2733246" y="28241"/>
                </a:lnTo>
                <a:lnTo>
                  <a:pt x="2753909" y="58882"/>
                </a:lnTo>
                <a:lnTo>
                  <a:pt x="2761488" y="96392"/>
                </a:lnTo>
                <a:lnTo>
                  <a:pt x="2761488" y="3468293"/>
                </a:lnTo>
                <a:lnTo>
                  <a:pt x="2753909" y="3505791"/>
                </a:lnTo>
                <a:lnTo>
                  <a:pt x="2733246" y="3536415"/>
                </a:lnTo>
                <a:lnTo>
                  <a:pt x="2702605" y="3557063"/>
                </a:lnTo>
                <a:lnTo>
                  <a:pt x="2665094" y="3564635"/>
                </a:lnTo>
                <a:lnTo>
                  <a:pt x="96393" y="3564635"/>
                </a:lnTo>
                <a:lnTo>
                  <a:pt x="58882" y="3557063"/>
                </a:lnTo>
                <a:lnTo>
                  <a:pt x="28241" y="3536415"/>
                </a:lnTo>
                <a:lnTo>
                  <a:pt x="7578" y="3505791"/>
                </a:lnTo>
                <a:lnTo>
                  <a:pt x="0" y="3468293"/>
                </a:lnTo>
                <a:lnTo>
                  <a:pt x="0" y="96392"/>
                </a:lnTo>
                <a:close/>
              </a:path>
            </a:pathLst>
          </a:custGeom>
          <a:ln w="3175">
            <a:solidFill>
              <a:srgbClr val="BABABA"/>
            </a:solidFill>
          </a:ln>
        </p:spPr>
        <p:txBody>
          <a:bodyPr wrap="square" lIns="0" tIns="0" rIns="0" bIns="0" rtlCol="0"/>
          <a:lstStyle/>
          <a:p/>
        </p:txBody>
      </p:sp>
      <p:sp>
        <p:nvSpPr>
          <p:cNvPr id="9" name="object 9"/>
          <p:cNvSpPr txBox="1"/>
          <p:nvPr/>
        </p:nvSpPr>
        <p:spPr>
          <a:xfrm>
            <a:off x="2472944" y="3474211"/>
            <a:ext cx="836294" cy="256540"/>
          </a:xfrm>
          <a:prstGeom prst="rect">
            <a:avLst/>
          </a:prstGeom>
        </p:spPr>
        <p:txBody>
          <a:bodyPr wrap="square" lIns="0" tIns="0" rIns="0" bIns="0" rtlCol="0" vert="horz">
            <a:spAutoFit/>
          </a:bodyPr>
          <a:lstStyle/>
          <a:p>
            <a:pPr marL="12700">
              <a:lnSpc>
                <a:spcPct val="100000"/>
              </a:lnSpc>
            </a:pPr>
            <a:r>
              <a:rPr dirty="0" sz="1600" spc="-5" b="1" i="1">
                <a:latin typeface="微软雅黑"/>
                <a:cs typeface="微软雅黑"/>
              </a:rPr>
              <a:t>生物识别</a:t>
            </a:r>
            <a:endParaRPr sz="1600">
              <a:latin typeface="微软雅黑"/>
              <a:cs typeface="微软雅黑"/>
            </a:endParaRPr>
          </a:p>
        </p:txBody>
      </p:sp>
      <p:sp>
        <p:nvSpPr>
          <p:cNvPr id="10" name="object 10"/>
          <p:cNvSpPr txBox="1"/>
          <p:nvPr/>
        </p:nvSpPr>
        <p:spPr>
          <a:xfrm>
            <a:off x="1609725" y="3956050"/>
            <a:ext cx="256413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60"/>
                </a:solidFill>
                <a:latin typeface="Arial Unicode MS"/>
                <a:cs typeface="Arial Unicode MS"/>
              </a:rPr>
              <a:t>✓</a:t>
            </a:r>
            <a:r>
              <a:rPr dirty="0" sz="1200" spc="-15">
                <a:solidFill>
                  <a:srgbClr val="4F5560"/>
                </a:solidFill>
                <a:latin typeface="Arial Unicode MS"/>
                <a:cs typeface="Arial Unicode MS"/>
              </a:rPr>
              <a:t> </a:t>
            </a:r>
            <a:r>
              <a:rPr dirty="0" sz="1200" spc="40">
                <a:solidFill>
                  <a:srgbClr val="4F5560"/>
                </a:solidFill>
                <a:latin typeface="微软雅黑"/>
                <a:cs typeface="微软雅黑"/>
              </a:rPr>
              <a:t>人工认证无法满足开放银行的多场  </a:t>
            </a:r>
            <a:r>
              <a:rPr dirty="0" sz="1200">
                <a:solidFill>
                  <a:srgbClr val="4F5560"/>
                </a:solidFill>
                <a:latin typeface="微软雅黑"/>
                <a:cs typeface="微软雅黑"/>
              </a:rPr>
              <a:t>景特点且效率低、安全性差</a:t>
            </a:r>
            <a:endParaRPr sz="1200">
              <a:latin typeface="微软雅黑"/>
              <a:cs typeface="微软雅黑"/>
            </a:endParaRPr>
          </a:p>
        </p:txBody>
      </p:sp>
      <p:sp>
        <p:nvSpPr>
          <p:cNvPr id="11" name="object 11"/>
          <p:cNvSpPr txBox="1"/>
          <p:nvPr/>
        </p:nvSpPr>
        <p:spPr>
          <a:xfrm>
            <a:off x="1609725" y="4580707"/>
            <a:ext cx="2566670" cy="836294"/>
          </a:xfrm>
          <a:prstGeom prst="rect">
            <a:avLst/>
          </a:prstGeom>
        </p:spPr>
        <p:txBody>
          <a:bodyPr wrap="square" lIns="0" tIns="0" rIns="0" bIns="0" rtlCol="0" vert="horz">
            <a:spAutoFit/>
          </a:bodyPr>
          <a:lstStyle/>
          <a:p>
            <a:pPr algn="just" marL="184785" marR="5080" indent="-172720">
              <a:lnSpc>
                <a:spcPct val="150100"/>
              </a:lnSpc>
            </a:pPr>
            <a:r>
              <a:rPr dirty="0" sz="1200" spc="35">
                <a:solidFill>
                  <a:srgbClr val="4F5560"/>
                </a:solidFill>
                <a:latin typeface="Arial Unicode MS"/>
                <a:cs typeface="Arial Unicode MS"/>
              </a:rPr>
              <a:t>✓ </a:t>
            </a:r>
            <a:r>
              <a:rPr dirty="0" sz="1200" spc="40">
                <a:solidFill>
                  <a:srgbClr val="4F5560"/>
                </a:solidFill>
                <a:latin typeface="微软雅黑"/>
                <a:cs typeface="微软雅黑"/>
              </a:rPr>
              <a:t>生物识别技术实现了多平台的统一  </a:t>
            </a:r>
            <a:r>
              <a:rPr dirty="0" sz="1200" spc="45">
                <a:solidFill>
                  <a:srgbClr val="4F5560"/>
                </a:solidFill>
                <a:latin typeface="微软雅黑"/>
                <a:cs typeface="微软雅黑"/>
              </a:rPr>
              <a:t>身份认</a:t>
            </a:r>
            <a:r>
              <a:rPr dirty="0" sz="1200" spc="50">
                <a:solidFill>
                  <a:srgbClr val="4F5560"/>
                </a:solidFill>
                <a:latin typeface="微软雅黑"/>
                <a:cs typeface="微软雅黑"/>
              </a:rPr>
              <a:t>证</a:t>
            </a:r>
            <a:r>
              <a:rPr dirty="0" sz="1200" spc="35">
                <a:solidFill>
                  <a:srgbClr val="4F5560"/>
                </a:solidFill>
                <a:latin typeface="微软雅黑"/>
                <a:cs typeface="微软雅黑"/>
              </a:rPr>
              <a:t>，</a:t>
            </a:r>
            <a:r>
              <a:rPr dirty="0" sz="1200" spc="45">
                <a:solidFill>
                  <a:srgbClr val="4F5560"/>
                </a:solidFill>
                <a:latin typeface="微软雅黑"/>
                <a:cs typeface="微软雅黑"/>
              </a:rPr>
              <a:t>提高身</a:t>
            </a:r>
            <a:r>
              <a:rPr dirty="0" sz="1200" spc="30">
                <a:solidFill>
                  <a:srgbClr val="4F5560"/>
                </a:solidFill>
                <a:latin typeface="微软雅黑"/>
                <a:cs typeface="微软雅黑"/>
              </a:rPr>
              <a:t>份</a:t>
            </a:r>
            <a:r>
              <a:rPr dirty="0" sz="1200" spc="45">
                <a:solidFill>
                  <a:srgbClr val="4F5560"/>
                </a:solidFill>
                <a:latin typeface="微软雅黑"/>
                <a:cs typeface="微软雅黑"/>
              </a:rPr>
              <a:t>认证准确</a:t>
            </a:r>
            <a:r>
              <a:rPr dirty="0" sz="1200" spc="55">
                <a:solidFill>
                  <a:srgbClr val="4F5560"/>
                </a:solidFill>
                <a:latin typeface="微软雅黑"/>
                <a:cs typeface="微软雅黑"/>
              </a:rPr>
              <a:t>率</a:t>
            </a:r>
            <a:r>
              <a:rPr dirty="0" sz="1200">
                <a:solidFill>
                  <a:srgbClr val="4F5560"/>
                </a:solidFill>
                <a:latin typeface="微软雅黑"/>
                <a:cs typeface="微软雅黑"/>
              </a:rPr>
              <a:t>， </a:t>
            </a:r>
            <a:r>
              <a:rPr dirty="0" sz="1200">
                <a:solidFill>
                  <a:srgbClr val="4F5560"/>
                </a:solidFill>
                <a:latin typeface="微软雅黑"/>
                <a:cs typeface="微软雅黑"/>
              </a:rPr>
              <a:t> 降低认证时间，增强客户体验</a:t>
            </a:r>
            <a:endParaRPr sz="1200">
              <a:latin typeface="微软雅黑"/>
              <a:cs typeface="微软雅黑"/>
            </a:endParaRPr>
          </a:p>
        </p:txBody>
      </p:sp>
      <p:sp>
        <p:nvSpPr>
          <p:cNvPr id="12" name="object 12"/>
          <p:cNvSpPr/>
          <p:nvPr/>
        </p:nvSpPr>
        <p:spPr>
          <a:xfrm>
            <a:off x="2503170" y="2478785"/>
            <a:ext cx="779145" cy="779145"/>
          </a:xfrm>
          <a:custGeom>
            <a:avLst/>
            <a:gdLst/>
            <a:ahLst/>
            <a:cxnLst/>
            <a:rect l="l" t="t" r="r" b="b"/>
            <a:pathLst>
              <a:path w="779145" h="779145">
                <a:moveTo>
                  <a:pt x="389381" y="0"/>
                </a:moveTo>
                <a:lnTo>
                  <a:pt x="340546" y="3034"/>
                </a:lnTo>
                <a:lnTo>
                  <a:pt x="293518" y="11894"/>
                </a:lnTo>
                <a:lnTo>
                  <a:pt x="248664" y="26214"/>
                </a:lnTo>
                <a:lnTo>
                  <a:pt x="206348" y="45629"/>
                </a:lnTo>
                <a:lnTo>
                  <a:pt x="166936" y="69774"/>
                </a:lnTo>
                <a:lnTo>
                  <a:pt x="130793" y="98284"/>
                </a:lnTo>
                <a:lnTo>
                  <a:pt x="98284" y="130793"/>
                </a:lnTo>
                <a:lnTo>
                  <a:pt x="69774" y="166936"/>
                </a:lnTo>
                <a:lnTo>
                  <a:pt x="45629" y="206348"/>
                </a:lnTo>
                <a:lnTo>
                  <a:pt x="26214" y="248664"/>
                </a:lnTo>
                <a:lnTo>
                  <a:pt x="11894" y="293518"/>
                </a:lnTo>
                <a:lnTo>
                  <a:pt x="3034" y="340546"/>
                </a:lnTo>
                <a:lnTo>
                  <a:pt x="0" y="389381"/>
                </a:lnTo>
                <a:lnTo>
                  <a:pt x="3034" y="438217"/>
                </a:lnTo>
                <a:lnTo>
                  <a:pt x="11894" y="485245"/>
                </a:lnTo>
                <a:lnTo>
                  <a:pt x="26214" y="530099"/>
                </a:lnTo>
                <a:lnTo>
                  <a:pt x="45629" y="572415"/>
                </a:lnTo>
                <a:lnTo>
                  <a:pt x="69774" y="611827"/>
                </a:lnTo>
                <a:lnTo>
                  <a:pt x="98284" y="647970"/>
                </a:lnTo>
                <a:lnTo>
                  <a:pt x="130793" y="680479"/>
                </a:lnTo>
                <a:lnTo>
                  <a:pt x="166936" y="708989"/>
                </a:lnTo>
                <a:lnTo>
                  <a:pt x="206348" y="733134"/>
                </a:lnTo>
                <a:lnTo>
                  <a:pt x="248664" y="752549"/>
                </a:lnTo>
                <a:lnTo>
                  <a:pt x="293518" y="766869"/>
                </a:lnTo>
                <a:lnTo>
                  <a:pt x="340546" y="775729"/>
                </a:lnTo>
                <a:lnTo>
                  <a:pt x="389381" y="778763"/>
                </a:lnTo>
                <a:lnTo>
                  <a:pt x="438217" y="775729"/>
                </a:lnTo>
                <a:lnTo>
                  <a:pt x="485245" y="766869"/>
                </a:lnTo>
                <a:lnTo>
                  <a:pt x="530099" y="752549"/>
                </a:lnTo>
                <a:lnTo>
                  <a:pt x="572415" y="733134"/>
                </a:lnTo>
                <a:lnTo>
                  <a:pt x="611827" y="708989"/>
                </a:lnTo>
                <a:lnTo>
                  <a:pt x="647970" y="680479"/>
                </a:lnTo>
                <a:lnTo>
                  <a:pt x="680479" y="647970"/>
                </a:lnTo>
                <a:lnTo>
                  <a:pt x="708989" y="611827"/>
                </a:lnTo>
                <a:lnTo>
                  <a:pt x="733134" y="572415"/>
                </a:lnTo>
                <a:lnTo>
                  <a:pt x="752549" y="530099"/>
                </a:lnTo>
                <a:lnTo>
                  <a:pt x="766869" y="485245"/>
                </a:lnTo>
                <a:lnTo>
                  <a:pt x="775729" y="438217"/>
                </a:lnTo>
                <a:lnTo>
                  <a:pt x="778764" y="389381"/>
                </a:lnTo>
                <a:lnTo>
                  <a:pt x="775729" y="340546"/>
                </a:lnTo>
                <a:lnTo>
                  <a:pt x="766869" y="293518"/>
                </a:lnTo>
                <a:lnTo>
                  <a:pt x="752549" y="248664"/>
                </a:lnTo>
                <a:lnTo>
                  <a:pt x="733134" y="206348"/>
                </a:lnTo>
                <a:lnTo>
                  <a:pt x="708989" y="166936"/>
                </a:lnTo>
                <a:lnTo>
                  <a:pt x="680479" y="130793"/>
                </a:lnTo>
                <a:lnTo>
                  <a:pt x="647970" y="98284"/>
                </a:lnTo>
                <a:lnTo>
                  <a:pt x="611827" y="69774"/>
                </a:lnTo>
                <a:lnTo>
                  <a:pt x="572415" y="45629"/>
                </a:lnTo>
                <a:lnTo>
                  <a:pt x="530099" y="26214"/>
                </a:lnTo>
                <a:lnTo>
                  <a:pt x="485245" y="11894"/>
                </a:lnTo>
                <a:lnTo>
                  <a:pt x="438217" y="3034"/>
                </a:lnTo>
                <a:lnTo>
                  <a:pt x="389381" y="0"/>
                </a:lnTo>
                <a:close/>
              </a:path>
            </a:pathLst>
          </a:custGeom>
          <a:solidFill>
            <a:srgbClr val="1D9ED2"/>
          </a:solidFill>
        </p:spPr>
        <p:txBody>
          <a:bodyPr wrap="square" lIns="0" tIns="0" rIns="0" bIns="0" rtlCol="0"/>
          <a:lstStyle/>
          <a:p/>
        </p:txBody>
      </p:sp>
      <p:sp>
        <p:nvSpPr>
          <p:cNvPr id="13" name="object 13"/>
          <p:cNvSpPr/>
          <p:nvPr/>
        </p:nvSpPr>
        <p:spPr>
          <a:xfrm>
            <a:off x="2503170" y="2478785"/>
            <a:ext cx="779145" cy="779145"/>
          </a:xfrm>
          <a:custGeom>
            <a:avLst/>
            <a:gdLst/>
            <a:ahLst/>
            <a:cxnLst/>
            <a:rect l="l" t="t" r="r" b="b"/>
            <a:pathLst>
              <a:path w="779145" h="779145">
                <a:moveTo>
                  <a:pt x="0" y="389381"/>
                </a:moveTo>
                <a:lnTo>
                  <a:pt x="3034" y="340546"/>
                </a:lnTo>
                <a:lnTo>
                  <a:pt x="11894" y="293518"/>
                </a:lnTo>
                <a:lnTo>
                  <a:pt x="26214" y="248664"/>
                </a:lnTo>
                <a:lnTo>
                  <a:pt x="45629" y="206348"/>
                </a:lnTo>
                <a:lnTo>
                  <a:pt x="69774" y="166936"/>
                </a:lnTo>
                <a:lnTo>
                  <a:pt x="98284" y="130793"/>
                </a:lnTo>
                <a:lnTo>
                  <a:pt x="130793" y="98284"/>
                </a:lnTo>
                <a:lnTo>
                  <a:pt x="166936" y="69774"/>
                </a:lnTo>
                <a:lnTo>
                  <a:pt x="206348" y="45629"/>
                </a:lnTo>
                <a:lnTo>
                  <a:pt x="248664" y="26214"/>
                </a:lnTo>
                <a:lnTo>
                  <a:pt x="293518" y="11894"/>
                </a:lnTo>
                <a:lnTo>
                  <a:pt x="340546" y="3034"/>
                </a:lnTo>
                <a:lnTo>
                  <a:pt x="389381" y="0"/>
                </a:lnTo>
                <a:lnTo>
                  <a:pt x="438217" y="3034"/>
                </a:lnTo>
                <a:lnTo>
                  <a:pt x="485245" y="11894"/>
                </a:lnTo>
                <a:lnTo>
                  <a:pt x="530099" y="26214"/>
                </a:lnTo>
                <a:lnTo>
                  <a:pt x="572415" y="45629"/>
                </a:lnTo>
                <a:lnTo>
                  <a:pt x="611827" y="69774"/>
                </a:lnTo>
                <a:lnTo>
                  <a:pt x="647970" y="98284"/>
                </a:lnTo>
                <a:lnTo>
                  <a:pt x="680479" y="130793"/>
                </a:lnTo>
                <a:lnTo>
                  <a:pt x="708989" y="166936"/>
                </a:lnTo>
                <a:lnTo>
                  <a:pt x="733134" y="206348"/>
                </a:lnTo>
                <a:lnTo>
                  <a:pt x="752549" y="248664"/>
                </a:lnTo>
                <a:lnTo>
                  <a:pt x="766869" y="293518"/>
                </a:lnTo>
                <a:lnTo>
                  <a:pt x="775729" y="340546"/>
                </a:lnTo>
                <a:lnTo>
                  <a:pt x="778764" y="389381"/>
                </a:lnTo>
                <a:lnTo>
                  <a:pt x="775729" y="438217"/>
                </a:lnTo>
                <a:lnTo>
                  <a:pt x="766869" y="485245"/>
                </a:lnTo>
                <a:lnTo>
                  <a:pt x="752549" y="530099"/>
                </a:lnTo>
                <a:lnTo>
                  <a:pt x="733134" y="572415"/>
                </a:lnTo>
                <a:lnTo>
                  <a:pt x="708989" y="611827"/>
                </a:lnTo>
                <a:lnTo>
                  <a:pt x="680479" y="647970"/>
                </a:lnTo>
                <a:lnTo>
                  <a:pt x="647970" y="680479"/>
                </a:lnTo>
                <a:lnTo>
                  <a:pt x="611827" y="708989"/>
                </a:lnTo>
                <a:lnTo>
                  <a:pt x="572415" y="733134"/>
                </a:lnTo>
                <a:lnTo>
                  <a:pt x="530099" y="752549"/>
                </a:lnTo>
                <a:lnTo>
                  <a:pt x="485245" y="766869"/>
                </a:lnTo>
                <a:lnTo>
                  <a:pt x="438217" y="775729"/>
                </a:lnTo>
                <a:lnTo>
                  <a:pt x="389381" y="778763"/>
                </a:lnTo>
                <a:lnTo>
                  <a:pt x="340546" y="775729"/>
                </a:lnTo>
                <a:lnTo>
                  <a:pt x="293518" y="766869"/>
                </a:lnTo>
                <a:lnTo>
                  <a:pt x="248664" y="752549"/>
                </a:lnTo>
                <a:lnTo>
                  <a:pt x="206348" y="733134"/>
                </a:lnTo>
                <a:lnTo>
                  <a:pt x="166936" y="708989"/>
                </a:lnTo>
                <a:lnTo>
                  <a:pt x="130793" y="680479"/>
                </a:lnTo>
                <a:lnTo>
                  <a:pt x="98284" y="647970"/>
                </a:lnTo>
                <a:lnTo>
                  <a:pt x="69774" y="611827"/>
                </a:lnTo>
                <a:lnTo>
                  <a:pt x="45629" y="572415"/>
                </a:lnTo>
                <a:lnTo>
                  <a:pt x="26214" y="530099"/>
                </a:lnTo>
                <a:lnTo>
                  <a:pt x="11894" y="485245"/>
                </a:lnTo>
                <a:lnTo>
                  <a:pt x="3034" y="438217"/>
                </a:lnTo>
                <a:lnTo>
                  <a:pt x="0" y="389381"/>
                </a:lnTo>
                <a:close/>
              </a:path>
            </a:pathLst>
          </a:custGeom>
          <a:ln w="28956">
            <a:solidFill>
              <a:srgbClr val="F9F9F9"/>
            </a:solidFill>
          </a:ln>
        </p:spPr>
        <p:txBody>
          <a:bodyPr wrap="square" lIns="0" tIns="0" rIns="0" bIns="0" rtlCol="0"/>
          <a:lstStyle/>
          <a:p/>
        </p:txBody>
      </p:sp>
      <p:sp>
        <p:nvSpPr>
          <p:cNvPr id="14" name="object 14"/>
          <p:cNvSpPr/>
          <p:nvPr/>
        </p:nvSpPr>
        <p:spPr>
          <a:xfrm>
            <a:off x="2709672" y="2682748"/>
            <a:ext cx="363220" cy="368300"/>
          </a:xfrm>
          <a:custGeom>
            <a:avLst/>
            <a:gdLst/>
            <a:ahLst/>
            <a:cxnLst/>
            <a:rect l="l" t="t" r="r" b="b"/>
            <a:pathLst>
              <a:path w="363219" h="368300">
                <a:moveTo>
                  <a:pt x="316864" y="276860"/>
                </a:moveTo>
                <a:lnTo>
                  <a:pt x="312800" y="276860"/>
                </a:lnTo>
                <a:lnTo>
                  <a:pt x="308736" y="278129"/>
                </a:lnTo>
                <a:lnTo>
                  <a:pt x="304800" y="279400"/>
                </a:lnTo>
                <a:lnTo>
                  <a:pt x="302005" y="281939"/>
                </a:lnTo>
                <a:lnTo>
                  <a:pt x="276796" y="306070"/>
                </a:lnTo>
                <a:lnTo>
                  <a:pt x="247586" y="322579"/>
                </a:lnTo>
                <a:lnTo>
                  <a:pt x="215423" y="334010"/>
                </a:lnTo>
                <a:lnTo>
                  <a:pt x="181355" y="337820"/>
                </a:lnTo>
                <a:lnTo>
                  <a:pt x="172592" y="337820"/>
                </a:lnTo>
                <a:lnTo>
                  <a:pt x="165480" y="344170"/>
                </a:lnTo>
                <a:lnTo>
                  <a:pt x="165480" y="361950"/>
                </a:lnTo>
                <a:lnTo>
                  <a:pt x="172592" y="368300"/>
                </a:lnTo>
                <a:lnTo>
                  <a:pt x="181355" y="368300"/>
                </a:lnTo>
                <a:lnTo>
                  <a:pt x="222150" y="364489"/>
                </a:lnTo>
                <a:lnTo>
                  <a:pt x="260635" y="351789"/>
                </a:lnTo>
                <a:lnTo>
                  <a:pt x="295548" y="331470"/>
                </a:lnTo>
                <a:lnTo>
                  <a:pt x="325627" y="303529"/>
                </a:lnTo>
                <a:lnTo>
                  <a:pt x="329596" y="292100"/>
                </a:lnTo>
                <a:lnTo>
                  <a:pt x="328056" y="285750"/>
                </a:lnTo>
                <a:lnTo>
                  <a:pt x="324230" y="280670"/>
                </a:lnTo>
                <a:lnTo>
                  <a:pt x="321055" y="278129"/>
                </a:lnTo>
                <a:lnTo>
                  <a:pt x="316864" y="276860"/>
                </a:lnTo>
                <a:close/>
              </a:path>
              <a:path w="363219" h="368300">
                <a:moveTo>
                  <a:pt x="24510" y="269239"/>
                </a:moveTo>
                <a:lnTo>
                  <a:pt x="6984" y="269239"/>
                </a:lnTo>
                <a:lnTo>
                  <a:pt x="0" y="275589"/>
                </a:lnTo>
                <a:lnTo>
                  <a:pt x="0" y="321310"/>
                </a:lnTo>
                <a:lnTo>
                  <a:pt x="6984" y="327660"/>
                </a:lnTo>
                <a:lnTo>
                  <a:pt x="24510" y="327660"/>
                </a:lnTo>
                <a:lnTo>
                  <a:pt x="31495" y="321310"/>
                </a:lnTo>
                <a:lnTo>
                  <a:pt x="31495" y="275589"/>
                </a:lnTo>
                <a:lnTo>
                  <a:pt x="24510" y="269239"/>
                </a:lnTo>
                <a:close/>
              </a:path>
              <a:path w="363219" h="368300">
                <a:moveTo>
                  <a:pt x="68833" y="166370"/>
                </a:moveTo>
                <a:lnTo>
                  <a:pt x="51434" y="166370"/>
                </a:lnTo>
                <a:lnTo>
                  <a:pt x="44322" y="172720"/>
                </a:lnTo>
                <a:lnTo>
                  <a:pt x="44322" y="181610"/>
                </a:lnTo>
                <a:lnTo>
                  <a:pt x="51307" y="224789"/>
                </a:lnTo>
                <a:lnTo>
                  <a:pt x="70759" y="262889"/>
                </a:lnTo>
                <a:lnTo>
                  <a:pt x="100421" y="292100"/>
                </a:lnTo>
                <a:lnTo>
                  <a:pt x="138038" y="311150"/>
                </a:lnTo>
                <a:lnTo>
                  <a:pt x="181355" y="318770"/>
                </a:lnTo>
                <a:lnTo>
                  <a:pt x="210470" y="314960"/>
                </a:lnTo>
                <a:lnTo>
                  <a:pt x="237966" y="306070"/>
                </a:lnTo>
                <a:lnTo>
                  <a:pt x="262937" y="292100"/>
                </a:lnTo>
                <a:lnTo>
                  <a:pt x="268323" y="287020"/>
                </a:lnTo>
                <a:lnTo>
                  <a:pt x="181355" y="287020"/>
                </a:lnTo>
                <a:lnTo>
                  <a:pt x="140346" y="279400"/>
                </a:lnTo>
                <a:lnTo>
                  <a:pt x="106838" y="256539"/>
                </a:lnTo>
                <a:lnTo>
                  <a:pt x="84236" y="222250"/>
                </a:lnTo>
                <a:lnTo>
                  <a:pt x="75945" y="181610"/>
                </a:lnTo>
                <a:lnTo>
                  <a:pt x="75945" y="172720"/>
                </a:lnTo>
                <a:lnTo>
                  <a:pt x="68833" y="166370"/>
                </a:lnTo>
                <a:close/>
              </a:path>
              <a:path w="363219" h="368300">
                <a:moveTo>
                  <a:pt x="267025" y="76200"/>
                </a:moveTo>
                <a:lnTo>
                  <a:pt x="181355" y="76200"/>
                </a:lnTo>
                <a:lnTo>
                  <a:pt x="197064" y="77470"/>
                </a:lnTo>
                <a:lnTo>
                  <a:pt x="212248" y="81279"/>
                </a:lnTo>
                <a:lnTo>
                  <a:pt x="226718" y="86360"/>
                </a:lnTo>
                <a:lnTo>
                  <a:pt x="240283" y="93979"/>
                </a:lnTo>
                <a:lnTo>
                  <a:pt x="259923" y="111760"/>
                </a:lnTo>
                <a:lnTo>
                  <a:pt x="274494" y="132079"/>
                </a:lnTo>
                <a:lnTo>
                  <a:pt x="283612" y="156210"/>
                </a:lnTo>
                <a:lnTo>
                  <a:pt x="286765" y="181610"/>
                </a:lnTo>
                <a:lnTo>
                  <a:pt x="285053" y="200660"/>
                </a:lnTo>
                <a:lnTo>
                  <a:pt x="260603" y="251460"/>
                </a:lnTo>
                <a:lnTo>
                  <a:pt x="224932" y="278129"/>
                </a:lnTo>
                <a:lnTo>
                  <a:pt x="181355" y="287020"/>
                </a:lnTo>
                <a:lnTo>
                  <a:pt x="268323" y="287020"/>
                </a:lnTo>
                <a:lnTo>
                  <a:pt x="299047" y="251460"/>
                </a:lnTo>
                <a:lnTo>
                  <a:pt x="316180" y="205739"/>
                </a:lnTo>
                <a:lnTo>
                  <a:pt x="318388" y="181610"/>
                </a:lnTo>
                <a:lnTo>
                  <a:pt x="314285" y="148589"/>
                </a:lnTo>
                <a:lnTo>
                  <a:pt x="302418" y="116839"/>
                </a:lnTo>
                <a:lnTo>
                  <a:pt x="283456" y="90170"/>
                </a:lnTo>
                <a:lnTo>
                  <a:pt x="267025" y="76200"/>
                </a:lnTo>
                <a:close/>
              </a:path>
              <a:path w="363219" h="368300">
                <a:moveTo>
                  <a:pt x="155527" y="93979"/>
                </a:moveTo>
                <a:lnTo>
                  <a:pt x="149225" y="93979"/>
                </a:lnTo>
                <a:lnTo>
                  <a:pt x="133224" y="101600"/>
                </a:lnTo>
                <a:lnTo>
                  <a:pt x="97916" y="140970"/>
                </a:lnTo>
                <a:lnTo>
                  <a:pt x="88518" y="181610"/>
                </a:lnTo>
                <a:lnTo>
                  <a:pt x="90318" y="199389"/>
                </a:lnTo>
                <a:lnTo>
                  <a:pt x="95583" y="217170"/>
                </a:lnTo>
                <a:lnTo>
                  <a:pt x="104110" y="233679"/>
                </a:lnTo>
                <a:lnTo>
                  <a:pt x="115696" y="247650"/>
                </a:lnTo>
                <a:lnTo>
                  <a:pt x="129922" y="259079"/>
                </a:lnTo>
                <a:lnTo>
                  <a:pt x="145843" y="267970"/>
                </a:lnTo>
                <a:lnTo>
                  <a:pt x="163169" y="273050"/>
                </a:lnTo>
                <a:lnTo>
                  <a:pt x="181482" y="274320"/>
                </a:lnTo>
                <a:lnTo>
                  <a:pt x="197800" y="273050"/>
                </a:lnTo>
                <a:lnTo>
                  <a:pt x="213534" y="269239"/>
                </a:lnTo>
                <a:lnTo>
                  <a:pt x="228292" y="261620"/>
                </a:lnTo>
                <a:lnTo>
                  <a:pt x="241680" y="252729"/>
                </a:lnTo>
                <a:lnTo>
                  <a:pt x="250889" y="242570"/>
                </a:lnTo>
                <a:lnTo>
                  <a:pt x="181482" y="242570"/>
                </a:lnTo>
                <a:lnTo>
                  <a:pt x="169412" y="241300"/>
                </a:lnTo>
                <a:lnTo>
                  <a:pt x="130502" y="215900"/>
                </a:lnTo>
                <a:lnTo>
                  <a:pt x="120268" y="181610"/>
                </a:lnTo>
                <a:lnTo>
                  <a:pt x="120649" y="175260"/>
                </a:lnTo>
                <a:lnTo>
                  <a:pt x="140414" y="135889"/>
                </a:lnTo>
                <a:lnTo>
                  <a:pt x="160273" y="124460"/>
                </a:lnTo>
                <a:lnTo>
                  <a:pt x="165653" y="120650"/>
                </a:lnTo>
                <a:lnTo>
                  <a:pt x="169211" y="115570"/>
                </a:lnTo>
                <a:lnTo>
                  <a:pt x="170650" y="110489"/>
                </a:lnTo>
                <a:lnTo>
                  <a:pt x="169671" y="104139"/>
                </a:lnTo>
                <a:lnTo>
                  <a:pt x="166369" y="99060"/>
                </a:lnTo>
                <a:lnTo>
                  <a:pt x="161448" y="95250"/>
                </a:lnTo>
                <a:lnTo>
                  <a:pt x="155527" y="93979"/>
                </a:lnTo>
                <a:close/>
              </a:path>
              <a:path w="363219" h="368300">
                <a:moveTo>
                  <a:pt x="181355" y="0"/>
                </a:moveTo>
                <a:lnTo>
                  <a:pt x="133217" y="6350"/>
                </a:lnTo>
                <a:lnTo>
                  <a:pt x="89915" y="25400"/>
                </a:lnTo>
                <a:lnTo>
                  <a:pt x="53197" y="53339"/>
                </a:lnTo>
                <a:lnTo>
                  <a:pt x="24807" y="90170"/>
                </a:lnTo>
                <a:lnTo>
                  <a:pt x="6492" y="133350"/>
                </a:lnTo>
                <a:lnTo>
                  <a:pt x="0" y="181610"/>
                </a:lnTo>
                <a:lnTo>
                  <a:pt x="0" y="245110"/>
                </a:lnTo>
                <a:lnTo>
                  <a:pt x="6984" y="251460"/>
                </a:lnTo>
                <a:lnTo>
                  <a:pt x="24510" y="251460"/>
                </a:lnTo>
                <a:lnTo>
                  <a:pt x="31622" y="245110"/>
                </a:lnTo>
                <a:lnTo>
                  <a:pt x="31622" y="181610"/>
                </a:lnTo>
                <a:lnTo>
                  <a:pt x="39270" y="134620"/>
                </a:lnTo>
                <a:lnTo>
                  <a:pt x="60554" y="92710"/>
                </a:lnTo>
                <a:lnTo>
                  <a:pt x="92988" y="60960"/>
                </a:lnTo>
                <a:lnTo>
                  <a:pt x="134084" y="39370"/>
                </a:lnTo>
                <a:lnTo>
                  <a:pt x="181355" y="31750"/>
                </a:lnTo>
                <a:lnTo>
                  <a:pt x="281195" y="31750"/>
                </a:lnTo>
                <a:lnTo>
                  <a:pt x="272852" y="25400"/>
                </a:lnTo>
                <a:lnTo>
                  <a:pt x="229538" y="6350"/>
                </a:lnTo>
                <a:lnTo>
                  <a:pt x="181355" y="0"/>
                </a:lnTo>
                <a:close/>
              </a:path>
              <a:path w="363219" h="368300">
                <a:moveTo>
                  <a:pt x="210734" y="93979"/>
                </a:moveTo>
                <a:lnTo>
                  <a:pt x="204803" y="95250"/>
                </a:lnTo>
                <a:lnTo>
                  <a:pt x="199753" y="99060"/>
                </a:lnTo>
                <a:lnTo>
                  <a:pt x="196214" y="104139"/>
                </a:lnTo>
                <a:lnTo>
                  <a:pt x="195028" y="110489"/>
                </a:lnTo>
                <a:lnTo>
                  <a:pt x="196246" y="116839"/>
                </a:lnTo>
                <a:lnTo>
                  <a:pt x="199608" y="121920"/>
                </a:lnTo>
                <a:lnTo>
                  <a:pt x="204850" y="124460"/>
                </a:lnTo>
                <a:lnTo>
                  <a:pt x="214647" y="130810"/>
                </a:lnTo>
                <a:lnTo>
                  <a:pt x="239087" y="161289"/>
                </a:lnTo>
                <a:lnTo>
                  <a:pt x="242569" y="181610"/>
                </a:lnTo>
                <a:lnTo>
                  <a:pt x="241129" y="194310"/>
                </a:lnTo>
                <a:lnTo>
                  <a:pt x="236950" y="207010"/>
                </a:lnTo>
                <a:lnTo>
                  <a:pt x="230247" y="218439"/>
                </a:lnTo>
                <a:lnTo>
                  <a:pt x="221233" y="228600"/>
                </a:lnTo>
                <a:lnTo>
                  <a:pt x="212290" y="234950"/>
                </a:lnTo>
                <a:lnTo>
                  <a:pt x="202580" y="238760"/>
                </a:lnTo>
                <a:lnTo>
                  <a:pt x="192228" y="241300"/>
                </a:lnTo>
                <a:lnTo>
                  <a:pt x="181482" y="242570"/>
                </a:lnTo>
                <a:lnTo>
                  <a:pt x="250889" y="242570"/>
                </a:lnTo>
                <a:lnTo>
                  <a:pt x="255494" y="237489"/>
                </a:lnTo>
                <a:lnTo>
                  <a:pt x="265699" y="220979"/>
                </a:lnTo>
                <a:lnTo>
                  <a:pt x="272024" y="201929"/>
                </a:lnTo>
                <a:lnTo>
                  <a:pt x="274192" y="181610"/>
                </a:lnTo>
                <a:lnTo>
                  <a:pt x="273599" y="171450"/>
                </a:lnTo>
                <a:lnTo>
                  <a:pt x="256063" y="127000"/>
                </a:lnTo>
                <a:lnTo>
                  <a:pt x="216915" y="95250"/>
                </a:lnTo>
                <a:lnTo>
                  <a:pt x="210734" y="93979"/>
                </a:lnTo>
                <a:close/>
              </a:path>
              <a:path w="363219" h="368300">
                <a:moveTo>
                  <a:pt x="281195" y="31750"/>
                </a:moveTo>
                <a:lnTo>
                  <a:pt x="181355" y="31750"/>
                </a:lnTo>
                <a:lnTo>
                  <a:pt x="228676" y="39370"/>
                </a:lnTo>
                <a:lnTo>
                  <a:pt x="269778" y="60960"/>
                </a:lnTo>
                <a:lnTo>
                  <a:pt x="302193" y="92710"/>
                </a:lnTo>
                <a:lnTo>
                  <a:pt x="323453" y="134620"/>
                </a:lnTo>
                <a:lnTo>
                  <a:pt x="331088" y="181610"/>
                </a:lnTo>
                <a:lnTo>
                  <a:pt x="331088" y="229870"/>
                </a:lnTo>
                <a:lnTo>
                  <a:pt x="338327" y="237489"/>
                </a:lnTo>
                <a:lnTo>
                  <a:pt x="355726" y="237489"/>
                </a:lnTo>
                <a:lnTo>
                  <a:pt x="362711" y="229870"/>
                </a:lnTo>
                <a:lnTo>
                  <a:pt x="362711" y="181610"/>
                </a:lnTo>
                <a:lnTo>
                  <a:pt x="356227" y="133350"/>
                </a:lnTo>
                <a:lnTo>
                  <a:pt x="337932" y="90170"/>
                </a:lnTo>
                <a:lnTo>
                  <a:pt x="309562" y="53339"/>
                </a:lnTo>
                <a:lnTo>
                  <a:pt x="281195" y="31750"/>
                </a:lnTo>
                <a:close/>
              </a:path>
              <a:path w="363219" h="368300">
                <a:moveTo>
                  <a:pt x="180594" y="135889"/>
                </a:moveTo>
                <a:lnTo>
                  <a:pt x="161355" y="139700"/>
                </a:lnTo>
                <a:lnTo>
                  <a:pt x="145653" y="151129"/>
                </a:lnTo>
                <a:lnTo>
                  <a:pt x="135070" y="166370"/>
                </a:lnTo>
                <a:lnTo>
                  <a:pt x="131190" y="185420"/>
                </a:lnTo>
                <a:lnTo>
                  <a:pt x="132790" y="198120"/>
                </a:lnTo>
                <a:lnTo>
                  <a:pt x="137413" y="209550"/>
                </a:lnTo>
                <a:lnTo>
                  <a:pt x="144799" y="219710"/>
                </a:lnTo>
                <a:lnTo>
                  <a:pt x="154685" y="227329"/>
                </a:lnTo>
                <a:lnTo>
                  <a:pt x="157225" y="229870"/>
                </a:lnTo>
                <a:lnTo>
                  <a:pt x="168275" y="229870"/>
                </a:lnTo>
                <a:lnTo>
                  <a:pt x="173354" y="227329"/>
                </a:lnTo>
                <a:lnTo>
                  <a:pt x="176275" y="222250"/>
                </a:lnTo>
                <a:lnTo>
                  <a:pt x="178518" y="217170"/>
                </a:lnTo>
                <a:lnTo>
                  <a:pt x="178307" y="210820"/>
                </a:lnTo>
                <a:lnTo>
                  <a:pt x="175811" y="205739"/>
                </a:lnTo>
                <a:lnTo>
                  <a:pt x="171195" y="200660"/>
                </a:lnTo>
                <a:lnTo>
                  <a:pt x="165861" y="198120"/>
                </a:lnTo>
                <a:lnTo>
                  <a:pt x="162686" y="191770"/>
                </a:lnTo>
                <a:lnTo>
                  <a:pt x="162686" y="176529"/>
                </a:lnTo>
                <a:lnTo>
                  <a:pt x="170814" y="167639"/>
                </a:lnTo>
                <a:lnTo>
                  <a:pt x="225912" y="167639"/>
                </a:lnTo>
                <a:lnTo>
                  <a:pt x="224916" y="163829"/>
                </a:lnTo>
                <a:lnTo>
                  <a:pt x="217116" y="152400"/>
                </a:lnTo>
                <a:lnTo>
                  <a:pt x="206708" y="143510"/>
                </a:lnTo>
                <a:lnTo>
                  <a:pt x="194323" y="138429"/>
                </a:lnTo>
                <a:lnTo>
                  <a:pt x="180594" y="135889"/>
                </a:lnTo>
                <a:close/>
              </a:path>
              <a:path w="363219" h="368300">
                <a:moveTo>
                  <a:pt x="225912" y="167639"/>
                </a:moveTo>
                <a:lnTo>
                  <a:pt x="187451" y="167639"/>
                </a:lnTo>
                <a:lnTo>
                  <a:pt x="193675" y="171450"/>
                </a:lnTo>
                <a:lnTo>
                  <a:pt x="196722" y="177800"/>
                </a:lnTo>
                <a:lnTo>
                  <a:pt x="200608" y="182879"/>
                </a:lnTo>
                <a:lnTo>
                  <a:pt x="205898" y="185420"/>
                </a:lnTo>
                <a:lnTo>
                  <a:pt x="211903" y="186689"/>
                </a:lnTo>
                <a:lnTo>
                  <a:pt x="217931" y="185420"/>
                </a:lnTo>
                <a:lnTo>
                  <a:pt x="222845" y="181610"/>
                </a:lnTo>
                <a:lnTo>
                  <a:pt x="225806" y="175260"/>
                </a:lnTo>
                <a:lnTo>
                  <a:pt x="226575" y="170179"/>
                </a:lnTo>
                <a:lnTo>
                  <a:pt x="225912" y="167639"/>
                </a:lnTo>
                <a:close/>
              </a:path>
              <a:path w="363219" h="368300">
                <a:moveTo>
                  <a:pt x="181355" y="44450"/>
                </a:moveTo>
                <a:lnTo>
                  <a:pt x="135143" y="52070"/>
                </a:lnTo>
                <a:lnTo>
                  <a:pt x="94360" y="74929"/>
                </a:lnTo>
                <a:lnTo>
                  <a:pt x="88661" y="86360"/>
                </a:lnTo>
                <a:lnTo>
                  <a:pt x="89235" y="92710"/>
                </a:lnTo>
                <a:lnTo>
                  <a:pt x="92201" y="97789"/>
                </a:lnTo>
                <a:lnTo>
                  <a:pt x="95250" y="101600"/>
                </a:lnTo>
                <a:lnTo>
                  <a:pt x="99821" y="104139"/>
                </a:lnTo>
                <a:lnTo>
                  <a:pt x="107950" y="104139"/>
                </a:lnTo>
                <a:lnTo>
                  <a:pt x="111505" y="102870"/>
                </a:lnTo>
                <a:lnTo>
                  <a:pt x="114426" y="100329"/>
                </a:lnTo>
                <a:lnTo>
                  <a:pt x="129385" y="90170"/>
                </a:lnTo>
                <a:lnTo>
                  <a:pt x="145795" y="82550"/>
                </a:lnTo>
                <a:lnTo>
                  <a:pt x="163254" y="77470"/>
                </a:lnTo>
                <a:lnTo>
                  <a:pt x="181355" y="76200"/>
                </a:lnTo>
                <a:lnTo>
                  <a:pt x="267025" y="76200"/>
                </a:lnTo>
                <a:lnTo>
                  <a:pt x="258063" y="68579"/>
                </a:lnTo>
                <a:lnTo>
                  <a:pt x="240399" y="58420"/>
                </a:lnTo>
                <a:lnTo>
                  <a:pt x="221519" y="50800"/>
                </a:lnTo>
                <a:lnTo>
                  <a:pt x="201735" y="45720"/>
                </a:lnTo>
                <a:lnTo>
                  <a:pt x="181355" y="44450"/>
                </a:lnTo>
                <a:close/>
              </a:path>
            </a:pathLst>
          </a:custGeom>
          <a:solidFill>
            <a:srgbClr val="F9F9F9"/>
          </a:solidFill>
        </p:spPr>
        <p:txBody>
          <a:bodyPr wrap="square" lIns="0" tIns="0" rIns="0" bIns="0" rtlCol="0"/>
          <a:lstStyle/>
          <a:p/>
        </p:txBody>
      </p:sp>
      <p:sp>
        <p:nvSpPr>
          <p:cNvPr id="15" name="object 15"/>
          <p:cNvSpPr/>
          <p:nvPr/>
        </p:nvSpPr>
        <p:spPr>
          <a:xfrm>
            <a:off x="4709159" y="2866644"/>
            <a:ext cx="2761615" cy="3564890"/>
          </a:xfrm>
          <a:custGeom>
            <a:avLst/>
            <a:gdLst/>
            <a:ahLst/>
            <a:cxnLst/>
            <a:rect l="l" t="t" r="r" b="b"/>
            <a:pathLst>
              <a:path w="2761615" h="3564890">
                <a:moveTo>
                  <a:pt x="2665094" y="0"/>
                </a:moveTo>
                <a:lnTo>
                  <a:pt x="96392" y="0"/>
                </a:lnTo>
                <a:lnTo>
                  <a:pt x="58882" y="7578"/>
                </a:lnTo>
                <a:lnTo>
                  <a:pt x="28241" y="28241"/>
                </a:lnTo>
                <a:lnTo>
                  <a:pt x="7578" y="58882"/>
                </a:lnTo>
                <a:lnTo>
                  <a:pt x="0" y="96392"/>
                </a:lnTo>
                <a:lnTo>
                  <a:pt x="0" y="3468293"/>
                </a:lnTo>
                <a:lnTo>
                  <a:pt x="7578" y="3505791"/>
                </a:lnTo>
                <a:lnTo>
                  <a:pt x="28241" y="3536415"/>
                </a:lnTo>
                <a:lnTo>
                  <a:pt x="58882" y="3557063"/>
                </a:lnTo>
                <a:lnTo>
                  <a:pt x="96392" y="3564635"/>
                </a:lnTo>
                <a:lnTo>
                  <a:pt x="2665094" y="3564635"/>
                </a:lnTo>
                <a:lnTo>
                  <a:pt x="2702605" y="3557063"/>
                </a:lnTo>
                <a:lnTo>
                  <a:pt x="2733246" y="3536415"/>
                </a:lnTo>
                <a:lnTo>
                  <a:pt x="2753909" y="3505791"/>
                </a:lnTo>
                <a:lnTo>
                  <a:pt x="2761488" y="3468293"/>
                </a:lnTo>
                <a:lnTo>
                  <a:pt x="2761488" y="96392"/>
                </a:lnTo>
                <a:lnTo>
                  <a:pt x="2753909" y="58882"/>
                </a:lnTo>
                <a:lnTo>
                  <a:pt x="2733246" y="28241"/>
                </a:lnTo>
                <a:lnTo>
                  <a:pt x="2702605" y="7578"/>
                </a:lnTo>
                <a:lnTo>
                  <a:pt x="2665094" y="0"/>
                </a:lnTo>
                <a:close/>
              </a:path>
            </a:pathLst>
          </a:custGeom>
          <a:solidFill>
            <a:srgbClr val="F9F9F9"/>
          </a:solidFill>
        </p:spPr>
        <p:txBody>
          <a:bodyPr wrap="square" lIns="0" tIns="0" rIns="0" bIns="0" rtlCol="0"/>
          <a:lstStyle/>
          <a:p/>
        </p:txBody>
      </p:sp>
      <p:sp>
        <p:nvSpPr>
          <p:cNvPr id="16" name="object 16"/>
          <p:cNvSpPr/>
          <p:nvPr/>
        </p:nvSpPr>
        <p:spPr>
          <a:xfrm>
            <a:off x="4709159" y="2866644"/>
            <a:ext cx="2761615" cy="3564890"/>
          </a:xfrm>
          <a:custGeom>
            <a:avLst/>
            <a:gdLst/>
            <a:ahLst/>
            <a:cxnLst/>
            <a:rect l="l" t="t" r="r" b="b"/>
            <a:pathLst>
              <a:path w="2761615" h="3564890">
                <a:moveTo>
                  <a:pt x="0" y="96392"/>
                </a:moveTo>
                <a:lnTo>
                  <a:pt x="7578" y="58882"/>
                </a:lnTo>
                <a:lnTo>
                  <a:pt x="28241" y="28241"/>
                </a:lnTo>
                <a:lnTo>
                  <a:pt x="58882" y="7578"/>
                </a:lnTo>
                <a:lnTo>
                  <a:pt x="96392" y="0"/>
                </a:lnTo>
                <a:lnTo>
                  <a:pt x="2665094" y="0"/>
                </a:lnTo>
                <a:lnTo>
                  <a:pt x="2702605" y="7578"/>
                </a:lnTo>
                <a:lnTo>
                  <a:pt x="2733246" y="28241"/>
                </a:lnTo>
                <a:lnTo>
                  <a:pt x="2753909" y="58882"/>
                </a:lnTo>
                <a:lnTo>
                  <a:pt x="2761488" y="96392"/>
                </a:lnTo>
                <a:lnTo>
                  <a:pt x="2761488" y="3468293"/>
                </a:lnTo>
                <a:lnTo>
                  <a:pt x="2753909" y="3505791"/>
                </a:lnTo>
                <a:lnTo>
                  <a:pt x="2733246" y="3536415"/>
                </a:lnTo>
                <a:lnTo>
                  <a:pt x="2702605" y="3557063"/>
                </a:lnTo>
                <a:lnTo>
                  <a:pt x="2665094" y="3564635"/>
                </a:lnTo>
                <a:lnTo>
                  <a:pt x="96392" y="3564635"/>
                </a:lnTo>
                <a:lnTo>
                  <a:pt x="58882" y="3557063"/>
                </a:lnTo>
                <a:lnTo>
                  <a:pt x="28241" y="3536415"/>
                </a:lnTo>
                <a:lnTo>
                  <a:pt x="7578" y="3505791"/>
                </a:lnTo>
                <a:lnTo>
                  <a:pt x="0" y="3468293"/>
                </a:lnTo>
                <a:lnTo>
                  <a:pt x="0" y="96392"/>
                </a:lnTo>
                <a:close/>
              </a:path>
            </a:pathLst>
          </a:custGeom>
          <a:ln w="3175">
            <a:solidFill>
              <a:srgbClr val="BABABA"/>
            </a:solidFill>
          </a:ln>
        </p:spPr>
        <p:txBody>
          <a:bodyPr wrap="square" lIns="0" tIns="0" rIns="0" bIns="0" rtlCol="0"/>
          <a:lstStyle/>
          <a:p/>
        </p:txBody>
      </p:sp>
      <p:sp>
        <p:nvSpPr>
          <p:cNvPr id="17" name="object 17"/>
          <p:cNvSpPr txBox="1"/>
          <p:nvPr/>
        </p:nvSpPr>
        <p:spPr>
          <a:xfrm>
            <a:off x="5671820" y="3474211"/>
            <a:ext cx="836294" cy="256540"/>
          </a:xfrm>
          <a:prstGeom prst="rect">
            <a:avLst/>
          </a:prstGeom>
        </p:spPr>
        <p:txBody>
          <a:bodyPr wrap="square" lIns="0" tIns="0" rIns="0" bIns="0" rtlCol="0" vert="horz">
            <a:spAutoFit/>
          </a:bodyPr>
          <a:lstStyle/>
          <a:p>
            <a:pPr marL="12700">
              <a:lnSpc>
                <a:spcPct val="100000"/>
              </a:lnSpc>
            </a:pPr>
            <a:r>
              <a:rPr dirty="0" sz="1600" spc="-5" b="1" i="1">
                <a:latin typeface="微软雅黑"/>
                <a:cs typeface="微软雅黑"/>
              </a:rPr>
              <a:t>智能投顾</a:t>
            </a:r>
            <a:endParaRPr sz="1600">
              <a:latin typeface="微软雅黑"/>
              <a:cs typeface="微软雅黑"/>
            </a:endParaRPr>
          </a:p>
        </p:txBody>
      </p:sp>
      <p:sp>
        <p:nvSpPr>
          <p:cNvPr id="18" name="object 18"/>
          <p:cNvSpPr txBox="1"/>
          <p:nvPr/>
        </p:nvSpPr>
        <p:spPr>
          <a:xfrm>
            <a:off x="4808601" y="3956050"/>
            <a:ext cx="2566670" cy="110998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60"/>
                </a:solidFill>
                <a:latin typeface="Arial Unicode MS"/>
                <a:cs typeface="Arial Unicode MS"/>
              </a:rPr>
              <a:t>✓ </a:t>
            </a:r>
            <a:r>
              <a:rPr dirty="0" sz="1200" spc="40">
                <a:solidFill>
                  <a:srgbClr val="4F5560"/>
                </a:solidFill>
                <a:latin typeface="微软雅黑"/>
                <a:cs typeface="微软雅黑"/>
              </a:rPr>
              <a:t>开放银行模式需要以低成本满足长  </a:t>
            </a:r>
            <a:r>
              <a:rPr dirty="0" sz="1200" spc="45">
                <a:solidFill>
                  <a:srgbClr val="4F5560"/>
                </a:solidFill>
                <a:latin typeface="微软雅黑"/>
                <a:cs typeface="微软雅黑"/>
              </a:rPr>
              <a:t>尾客户的</a:t>
            </a:r>
            <a:r>
              <a:rPr dirty="0" sz="1200" spc="30">
                <a:solidFill>
                  <a:srgbClr val="4F5560"/>
                </a:solidFill>
                <a:latin typeface="微软雅黑"/>
                <a:cs typeface="微软雅黑"/>
              </a:rPr>
              <a:t>广</a:t>
            </a:r>
            <a:r>
              <a:rPr dirty="0" sz="1200" spc="45">
                <a:solidFill>
                  <a:srgbClr val="4F5560"/>
                </a:solidFill>
                <a:latin typeface="微软雅黑"/>
                <a:cs typeface="微软雅黑"/>
              </a:rPr>
              <a:t>泛需求</a:t>
            </a:r>
            <a:r>
              <a:rPr dirty="0" sz="1200" spc="30">
                <a:solidFill>
                  <a:srgbClr val="4F5560"/>
                </a:solidFill>
                <a:latin typeface="微软雅黑"/>
                <a:cs typeface="微软雅黑"/>
              </a:rPr>
              <a:t>；</a:t>
            </a:r>
            <a:r>
              <a:rPr dirty="0" sz="1200" spc="45">
                <a:solidFill>
                  <a:srgbClr val="4F5560"/>
                </a:solidFill>
                <a:latin typeface="微软雅黑"/>
                <a:cs typeface="微软雅黑"/>
              </a:rPr>
              <a:t>传统的银行</a:t>
            </a:r>
            <a:r>
              <a:rPr dirty="0" sz="1200">
                <a:solidFill>
                  <a:srgbClr val="4F5560"/>
                </a:solidFill>
                <a:latin typeface="微软雅黑"/>
                <a:cs typeface="微软雅黑"/>
              </a:rPr>
              <a:t>投 </a:t>
            </a:r>
            <a:r>
              <a:rPr dirty="0" sz="1200">
                <a:solidFill>
                  <a:srgbClr val="4F5560"/>
                </a:solidFill>
                <a:latin typeface="微软雅黑"/>
                <a:cs typeface="微软雅黑"/>
              </a:rPr>
              <a:t> </a:t>
            </a:r>
            <a:r>
              <a:rPr dirty="0" sz="1200" spc="45">
                <a:solidFill>
                  <a:srgbClr val="4F5560"/>
                </a:solidFill>
                <a:latin typeface="微软雅黑"/>
                <a:cs typeface="微软雅黑"/>
              </a:rPr>
              <a:t>资顾问主</a:t>
            </a:r>
            <a:r>
              <a:rPr dirty="0" sz="1200" spc="30">
                <a:solidFill>
                  <a:srgbClr val="4F5560"/>
                </a:solidFill>
                <a:latin typeface="微软雅黑"/>
                <a:cs typeface="微软雅黑"/>
              </a:rPr>
              <a:t>要</a:t>
            </a:r>
            <a:r>
              <a:rPr dirty="0" sz="1200" spc="45">
                <a:solidFill>
                  <a:srgbClr val="4F5560"/>
                </a:solidFill>
                <a:latin typeface="微软雅黑"/>
                <a:cs typeface="微软雅黑"/>
              </a:rPr>
              <a:t>服务于</a:t>
            </a:r>
            <a:r>
              <a:rPr dirty="0" sz="1200" spc="30">
                <a:solidFill>
                  <a:srgbClr val="4F5560"/>
                </a:solidFill>
                <a:latin typeface="微软雅黑"/>
                <a:cs typeface="微软雅黑"/>
              </a:rPr>
              <a:t>高</a:t>
            </a:r>
            <a:r>
              <a:rPr dirty="0" sz="1200" spc="45">
                <a:solidFill>
                  <a:srgbClr val="4F5560"/>
                </a:solidFill>
                <a:latin typeface="微软雅黑"/>
                <a:cs typeface="微软雅黑"/>
              </a:rPr>
              <a:t>净值客</a:t>
            </a:r>
            <a:r>
              <a:rPr dirty="0" sz="1200" spc="65">
                <a:solidFill>
                  <a:srgbClr val="4F5560"/>
                </a:solidFill>
                <a:latin typeface="微软雅黑"/>
                <a:cs typeface="微软雅黑"/>
              </a:rPr>
              <a:t>户</a:t>
            </a:r>
            <a:r>
              <a:rPr dirty="0" sz="1200" spc="45">
                <a:solidFill>
                  <a:srgbClr val="4F5560"/>
                </a:solidFill>
                <a:latin typeface="微软雅黑"/>
                <a:cs typeface="微软雅黑"/>
              </a:rPr>
              <a:t>，</a:t>
            </a:r>
            <a:r>
              <a:rPr dirty="0" sz="1200">
                <a:solidFill>
                  <a:srgbClr val="4F5560"/>
                </a:solidFill>
                <a:latin typeface="微软雅黑"/>
                <a:cs typeface="微软雅黑"/>
              </a:rPr>
              <a:t>人 </a:t>
            </a:r>
            <a:r>
              <a:rPr dirty="0" sz="1200">
                <a:solidFill>
                  <a:srgbClr val="4F5560"/>
                </a:solidFill>
                <a:latin typeface="微软雅黑"/>
                <a:cs typeface="微软雅黑"/>
              </a:rPr>
              <a:t> </a:t>
            </a:r>
            <a:r>
              <a:rPr dirty="0" sz="1200" spc="-5">
                <a:solidFill>
                  <a:srgbClr val="4F5560"/>
                </a:solidFill>
                <a:latin typeface="微软雅黑"/>
                <a:cs typeface="微软雅黑"/>
              </a:rPr>
              <a:t>力成本高、效率低</a:t>
            </a:r>
            <a:endParaRPr sz="1200">
              <a:latin typeface="微软雅黑"/>
              <a:cs typeface="微软雅黑"/>
            </a:endParaRPr>
          </a:p>
        </p:txBody>
      </p:sp>
      <p:sp>
        <p:nvSpPr>
          <p:cNvPr id="19" name="object 19"/>
          <p:cNvSpPr txBox="1"/>
          <p:nvPr/>
        </p:nvSpPr>
        <p:spPr>
          <a:xfrm>
            <a:off x="4808601" y="5129784"/>
            <a:ext cx="2572385" cy="110998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60"/>
                </a:solidFill>
                <a:latin typeface="Arial Unicode MS"/>
                <a:cs typeface="Arial Unicode MS"/>
              </a:rPr>
              <a:t>✓ </a:t>
            </a:r>
            <a:r>
              <a:rPr dirty="0" sz="1200" spc="40">
                <a:solidFill>
                  <a:srgbClr val="4F5560"/>
                </a:solidFill>
                <a:latin typeface="微软雅黑"/>
                <a:cs typeface="微软雅黑"/>
              </a:rPr>
              <a:t>智能投顾简化投顾流程，降低投顾  </a:t>
            </a:r>
            <a:r>
              <a:rPr dirty="0" sz="1200" spc="45">
                <a:solidFill>
                  <a:srgbClr val="4F5560"/>
                </a:solidFill>
                <a:latin typeface="微软雅黑"/>
                <a:cs typeface="微软雅黑"/>
              </a:rPr>
              <a:t>服务门槛</a:t>
            </a:r>
            <a:r>
              <a:rPr dirty="0" sz="1200" spc="35">
                <a:solidFill>
                  <a:srgbClr val="4F5560"/>
                </a:solidFill>
                <a:latin typeface="微软雅黑"/>
                <a:cs typeface="微软雅黑"/>
              </a:rPr>
              <a:t>，</a:t>
            </a:r>
            <a:r>
              <a:rPr dirty="0" sz="1200" spc="45">
                <a:solidFill>
                  <a:srgbClr val="4F5560"/>
                </a:solidFill>
                <a:latin typeface="微软雅黑"/>
                <a:cs typeface="微软雅黑"/>
              </a:rPr>
              <a:t>能够以</a:t>
            </a:r>
            <a:r>
              <a:rPr dirty="0" sz="1200" spc="30">
                <a:solidFill>
                  <a:srgbClr val="4F5560"/>
                </a:solidFill>
                <a:latin typeface="微软雅黑"/>
                <a:cs typeface="微软雅黑"/>
              </a:rPr>
              <a:t>较</a:t>
            </a:r>
            <a:r>
              <a:rPr dirty="0" sz="1200" spc="45">
                <a:solidFill>
                  <a:srgbClr val="4F5560"/>
                </a:solidFill>
                <a:latin typeface="微软雅黑"/>
                <a:cs typeface="微软雅黑"/>
              </a:rPr>
              <a:t>低成本为不</a:t>
            </a:r>
            <a:r>
              <a:rPr dirty="0" sz="1200">
                <a:solidFill>
                  <a:srgbClr val="4F5560"/>
                </a:solidFill>
                <a:latin typeface="微软雅黑"/>
                <a:cs typeface="微软雅黑"/>
              </a:rPr>
              <a:t>同 </a:t>
            </a:r>
            <a:r>
              <a:rPr dirty="0" sz="1200">
                <a:solidFill>
                  <a:srgbClr val="4F5560"/>
                </a:solidFill>
                <a:latin typeface="微软雅黑"/>
                <a:cs typeface="微软雅黑"/>
              </a:rPr>
              <a:t> </a:t>
            </a:r>
            <a:r>
              <a:rPr dirty="0" sz="1200" spc="45">
                <a:solidFill>
                  <a:srgbClr val="4F5560"/>
                </a:solidFill>
                <a:latin typeface="微软雅黑"/>
                <a:cs typeface="微软雅黑"/>
              </a:rPr>
              <a:t>场景的开</a:t>
            </a:r>
            <a:r>
              <a:rPr dirty="0" sz="1200" spc="30">
                <a:solidFill>
                  <a:srgbClr val="4F5560"/>
                </a:solidFill>
                <a:latin typeface="微软雅黑"/>
                <a:cs typeface="微软雅黑"/>
              </a:rPr>
              <a:t>放</a:t>
            </a:r>
            <a:r>
              <a:rPr dirty="0" sz="1200" spc="45">
                <a:solidFill>
                  <a:srgbClr val="4F5560"/>
                </a:solidFill>
                <a:latin typeface="微软雅黑"/>
                <a:cs typeface="微软雅黑"/>
              </a:rPr>
              <a:t>银行用</a:t>
            </a:r>
            <a:r>
              <a:rPr dirty="0" sz="1200" spc="30">
                <a:solidFill>
                  <a:srgbClr val="4F5560"/>
                </a:solidFill>
                <a:latin typeface="微软雅黑"/>
                <a:cs typeface="微软雅黑"/>
              </a:rPr>
              <a:t>户</a:t>
            </a:r>
            <a:r>
              <a:rPr dirty="0" sz="1200" spc="45">
                <a:solidFill>
                  <a:srgbClr val="4F5560"/>
                </a:solidFill>
                <a:latin typeface="微软雅黑"/>
                <a:cs typeface="微软雅黑"/>
              </a:rPr>
              <a:t>提供智能化</a:t>
            </a:r>
            <a:r>
              <a:rPr dirty="0" sz="1200">
                <a:solidFill>
                  <a:srgbClr val="4F5560"/>
                </a:solidFill>
                <a:latin typeface="微软雅黑"/>
                <a:cs typeface="微软雅黑"/>
              </a:rPr>
              <a:t>资 </a:t>
            </a:r>
            <a:r>
              <a:rPr dirty="0" sz="1200">
                <a:solidFill>
                  <a:srgbClr val="4F5560"/>
                </a:solidFill>
                <a:latin typeface="微软雅黑"/>
                <a:cs typeface="微软雅黑"/>
              </a:rPr>
              <a:t> 产配置建议</a:t>
            </a:r>
            <a:endParaRPr sz="1200">
              <a:latin typeface="微软雅黑"/>
              <a:cs typeface="微软雅黑"/>
            </a:endParaRPr>
          </a:p>
        </p:txBody>
      </p:sp>
      <p:sp>
        <p:nvSpPr>
          <p:cNvPr id="20" name="object 20"/>
          <p:cNvSpPr/>
          <p:nvPr/>
        </p:nvSpPr>
        <p:spPr>
          <a:xfrm>
            <a:off x="5700521" y="2478785"/>
            <a:ext cx="779145" cy="779145"/>
          </a:xfrm>
          <a:custGeom>
            <a:avLst/>
            <a:gdLst/>
            <a:ahLst/>
            <a:cxnLst/>
            <a:rect l="l" t="t" r="r" b="b"/>
            <a:pathLst>
              <a:path w="779145" h="779145">
                <a:moveTo>
                  <a:pt x="389381" y="0"/>
                </a:moveTo>
                <a:lnTo>
                  <a:pt x="340546" y="3034"/>
                </a:lnTo>
                <a:lnTo>
                  <a:pt x="293518" y="11894"/>
                </a:lnTo>
                <a:lnTo>
                  <a:pt x="248664" y="26214"/>
                </a:lnTo>
                <a:lnTo>
                  <a:pt x="206348" y="45629"/>
                </a:lnTo>
                <a:lnTo>
                  <a:pt x="166936" y="69774"/>
                </a:lnTo>
                <a:lnTo>
                  <a:pt x="130793" y="98284"/>
                </a:lnTo>
                <a:lnTo>
                  <a:pt x="98284" y="130793"/>
                </a:lnTo>
                <a:lnTo>
                  <a:pt x="69774" y="166936"/>
                </a:lnTo>
                <a:lnTo>
                  <a:pt x="45629" y="206348"/>
                </a:lnTo>
                <a:lnTo>
                  <a:pt x="26214" y="248664"/>
                </a:lnTo>
                <a:lnTo>
                  <a:pt x="11894" y="293518"/>
                </a:lnTo>
                <a:lnTo>
                  <a:pt x="3034" y="340546"/>
                </a:lnTo>
                <a:lnTo>
                  <a:pt x="0" y="389381"/>
                </a:lnTo>
                <a:lnTo>
                  <a:pt x="3034" y="438217"/>
                </a:lnTo>
                <a:lnTo>
                  <a:pt x="11894" y="485245"/>
                </a:lnTo>
                <a:lnTo>
                  <a:pt x="26214" y="530099"/>
                </a:lnTo>
                <a:lnTo>
                  <a:pt x="45629" y="572415"/>
                </a:lnTo>
                <a:lnTo>
                  <a:pt x="69774" y="611827"/>
                </a:lnTo>
                <a:lnTo>
                  <a:pt x="98284" y="647970"/>
                </a:lnTo>
                <a:lnTo>
                  <a:pt x="130793" y="680479"/>
                </a:lnTo>
                <a:lnTo>
                  <a:pt x="166936" y="708989"/>
                </a:lnTo>
                <a:lnTo>
                  <a:pt x="206348" y="733134"/>
                </a:lnTo>
                <a:lnTo>
                  <a:pt x="248664" y="752549"/>
                </a:lnTo>
                <a:lnTo>
                  <a:pt x="293518" y="766869"/>
                </a:lnTo>
                <a:lnTo>
                  <a:pt x="340546" y="775729"/>
                </a:lnTo>
                <a:lnTo>
                  <a:pt x="389381" y="778763"/>
                </a:lnTo>
                <a:lnTo>
                  <a:pt x="438217" y="775729"/>
                </a:lnTo>
                <a:lnTo>
                  <a:pt x="485245" y="766869"/>
                </a:lnTo>
                <a:lnTo>
                  <a:pt x="530099" y="752549"/>
                </a:lnTo>
                <a:lnTo>
                  <a:pt x="572415" y="733134"/>
                </a:lnTo>
                <a:lnTo>
                  <a:pt x="611827" y="708989"/>
                </a:lnTo>
                <a:lnTo>
                  <a:pt x="647970" y="680479"/>
                </a:lnTo>
                <a:lnTo>
                  <a:pt x="680479" y="647970"/>
                </a:lnTo>
                <a:lnTo>
                  <a:pt x="708989" y="611827"/>
                </a:lnTo>
                <a:lnTo>
                  <a:pt x="733134" y="572415"/>
                </a:lnTo>
                <a:lnTo>
                  <a:pt x="752549" y="530099"/>
                </a:lnTo>
                <a:lnTo>
                  <a:pt x="766869" y="485245"/>
                </a:lnTo>
                <a:lnTo>
                  <a:pt x="775729" y="438217"/>
                </a:lnTo>
                <a:lnTo>
                  <a:pt x="778763" y="389381"/>
                </a:lnTo>
                <a:lnTo>
                  <a:pt x="775729" y="340546"/>
                </a:lnTo>
                <a:lnTo>
                  <a:pt x="766869" y="293518"/>
                </a:lnTo>
                <a:lnTo>
                  <a:pt x="752549" y="248664"/>
                </a:lnTo>
                <a:lnTo>
                  <a:pt x="733134" y="206348"/>
                </a:lnTo>
                <a:lnTo>
                  <a:pt x="708989" y="166936"/>
                </a:lnTo>
                <a:lnTo>
                  <a:pt x="680479" y="130793"/>
                </a:lnTo>
                <a:lnTo>
                  <a:pt x="647970" y="98284"/>
                </a:lnTo>
                <a:lnTo>
                  <a:pt x="611827" y="69774"/>
                </a:lnTo>
                <a:lnTo>
                  <a:pt x="572415" y="45629"/>
                </a:lnTo>
                <a:lnTo>
                  <a:pt x="530099" y="26214"/>
                </a:lnTo>
                <a:lnTo>
                  <a:pt x="485245" y="11894"/>
                </a:lnTo>
                <a:lnTo>
                  <a:pt x="438217" y="3034"/>
                </a:lnTo>
                <a:lnTo>
                  <a:pt x="389381" y="0"/>
                </a:lnTo>
                <a:close/>
              </a:path>
            </a:pathLst>
          </a:custGeom>
          <a:solidFill>
            <a:srgbClr val="1D9ED2"/>
          </a:solidFill>
        </p:spPr>
        <p:txBody>
          <a:bodyPr wrap="square" lIns="0" tIns="0" rIns="0" bIns="0" rtlCol="0"/>
          <a:lstStyle/>
          <a:p/>
        </p:txBody>
      </p:sp>
      <p:sp>
        <p:nvSpPr>
          <p:cNvPr id="21" name="object 21"/>
          <p:cNvSpPr/>
          <p:nvPr/>
        </p:nvSpPr>
        <p:spPr>
          <a:xfrm>
            <a:off x="5700521" y="2478785"/>
            <a:ext cx="779145" cy="779145"/>
          </a:xfrm>
          <a:custGeom>
            <a:avLst/>
            <a:gdLst/>
            <a:ahLst/>
            <a:cxnLst/>
            <a:rect l="l" t="t" r="r" b="b"/>
            <a:pathLst>
              <a:path w="779145" h="779145">
                <a:moveTo>
                  <a:pt x="0" y="389381"/>
                </a:moveTo>
                <a:lnTo>
                  <a:pt x="3034" y="340546"/>
                </a:lnTo>
                <a:lnTo>
                  <a:pt x="11894" y="293518"/>
                </a:lnTo>
                <a:lnTo>
                  <a:pt x="26214" y="248664"/>
                </a:lnTo>
                <a:lnTo>
                  <a:pt x="45629" y="206348"/>
                </a:lnTo>
                <a:lnTo>
                  <a:pt x="69774" y="166936"/>
                </a:lnTo>
                <a:lnTo>
                  <a:pt x="98284" y="130793"/>
                </a:lnTo>
                <a:lnTo>
                  <a:pt x="130793" y="98284"/>
                </a:lnTo>
                <a:lnTo>
                  <a:pt x="166936" y="69774"/>
                </a:lnTo>
                <a:lnTo>
                  <a:pt x="206348" y="45629"/>
                </a:lnTo>
                <a:lnTo>
                  <a:pt x="248664" y="26214"/>
                </a:lnTo>
                <a:lnTo>
                  <a:pt x="293518" y="11894"/>
                </a:lnTo>
                <a:lnTo>
                  <a:pt x="340546" y="3034"/>
                </a:lnTo>
                <a:lnTo>
                  <a:pt x="389381" y="0"/>
                </a:lnTo>
                <a:lnTo>
                  <a:pt x="438217" y="3034"/>
                </a:lnTo>
                <a:lnTo>
                  <a:pt x="485245" y="11894"/>
                </a:lnTo>
                <a:lnTo>
                  <a:pt x="530099" y="26214"/>
                </a:lnTo>
                <a:lnTo>
                  <a:pt x="572415" y="45629"/>
                </a:lnTo>
                <a:lnTo>
                  <a:pt x="611827" y="69774"/>
                </a:lnTo>
                <a:lnTo>
                  <a:pt x="647970" y="98284"/>
                </a:lnTo>
                <a:lnTo>
                  <a:pt x="680479" y="130793"/>
                </a:lnTo>
                <a:lnTo>
                  <a:pt x="708989" y="166936"/>
                </a:lnTo>
                <a:lnTo>
                  <a:pt x="733134" y="206348"/>
                </a:lnTo>
                <a:lnTo>
                  <a:pt x="752549" y="248664"/>
                </a:lnTo>
                <a:lnTo>
                  <a:pt x="766869" y="293518"/>
                </a:lnTo>
                <a:lnTo>
                  <a:pt x="775729" y="340546"/>
                </a:lnTo>
                <a:lnTo>
                  <a:pt x="778763" y="389381"/>
                </a:lnTo>
                <a:lnTo>
                  <a:pt x="775729" y="438217"/>
                </a:lnTo>
                <a:lnTo>
                  <a:pt x="766869" y="485245"/>
                </a:lnTo>
                <a:lnTo>
                  <a:pt x="752549" y="530099"/>
                </a:lnTo>
                <a:lnTo>
                  <a:pt x="733134" y="572415"/>
                </a:lnTo>
                <a:lnTo>
                  <a:pt x="708989" y="611827"/>
                </a:lnTo>
                <a:lnTo>
                  <a:pt x="680479" y="647970"/>
                </a:lnTo>
                <a:lnTo>
                  <a:pt x="647970" y="680479"/>
                </a:lnTo>
                <a:lnTo>
                  <a:pt x="611827" y="708989"/>
                </a:lnTo>
                <a:lnTo>
                  <a:pt x="572415" y="733134"/>
                </a:lnTo>
                <a:lnTo>
                  <a:pt x="530099" y="752549"/>
                </a:lnTo>
                <a:lnTo>
                  <a:pt x="485245" y="766869"/>
                </a:lnTo>
                <a:lnTo>
                  <a:pt x="438217" y="775729"/>
                </a:lnTo>
                <a:lnTo>
                  <a:pt x="389381" y="778763"/>
                </a:lnTo>
                <a:lnTo>
                  <a:pt x="340546" y="775729"/>
                </a:lnTo>
                <a:lnTo>
                  <a:pt x="293518" y="766869"/>
                </a:lnTo>
                <a:lnTo>
                  <a:pt x="248664" y="752549"/>
                </a:lnTo>
                <a:lnTo>
                  <a:pt x="206348" y="733134"/>
                </a:lnTo>
                <a:lnTo>
                  <a:pt x="166936" y="708989"/>
                </a:lnTo>
                <a:lnTo>
                  <a:pt x="130793" y="680479"/>
                </a:lnTo>
                <a:lnTo>
                  <a:pt x="98284" y="647970"/>
                </a:lnTo>
                <a:lnTo>
                  <a:pt x="69774" y="611827"/>
                </a:lnTo>
                <a:lnTo>
                  <a:pt x="45629" y="572415"/>
                </a:lnTo>
                <a:lnTo>
                  <a:pt x="26214" y="530099"/>
                </a:lnTo>
                <a:lnTo>
                  <a:pt x="11894" y="485245"/>
                </a:lnTo>
                <a:lnTo>
                  <a:pt x="3034" y="438217"/>
                </a:lnTo>
                <a:lnTo>
                  <a:pt x="0" y="389381"/>
                </a:lnTo>
                <a:close/>
              </a:path>
            </a:pathLst>
          </a:custGeom>
          <a:ln w="28956">
            <a:solidFill>
              <a:srgbClr val="F9F9F9"/>
            </a:solidFill>
          </a:ln>
        </p:spPr>
        <p:txBody>
          <a:bodyPr wrap="square" lIns="0" tIns="0" rIns="0" bIns="0" rtlCol="0"/>
          <a:lstStyle/>
          <a:p/>
        </p:txBody>
      </p:sp>
      <p:sp>
        <p:nvSpPr>
          <p:cNvPr id="22" name="object 22"/>
          <p:cNvSpPr/>
          <p:nvPr/>
        </p:nvSpPr>
        <p:spPr>
          <a:xfrm>
            <a:off x="5905500" y="2682239"/>
            <a:ext cx="368935" cy="369570"/>
          </a:xfrm>
          <a:custGeom>
            <a:avLst/>
            <a:gdLst/>
            <a:ahLst/>
            <a:cxnLst/>
            <a:rect l="l" t="t" r="r" b="b"/>
            <a:pathLst>
              <a:path w="368935" h="369569">
                <a:moveTo>
                  <a:pt x="361950" y="0"/>
                </a:moveTo>
                <a:lnTo>
                  <a:pt x="6858" y="0"/>
                </a:lnTo>
                <a:lnTo>
                  <a:pt x="0" y="6858"/>
                </a:lnTo>
                <a:lnTo>
                  <a:pt x="126" y="269875"/>
                </a:lnTo>
                <a:lnTo>
                  <a:pt x="6858" y="276606"/>
                </a:lnTo>
                <a:lnTo>
                  <a:pt x="169037" y="276606"/>
                </a:lnTo>
                <a:lnTo>
                  <a:pt x="169037" y="358775"/>
                </a:lnTo>
                <a:lnTo>
                  <a:pt x="171830" y="363727"/>
                </a:lnTo>
                <a:lnTo>
                  <a:pt x="176275" y="366522"/>
                </a:lnTo>
                <a:lnTo>
                  <a:pt x="180848" y="369315"/>
                </a:lnTo>
                <a:lnTo>
                  <a:pt x="186436" y="369570"/>
                </a:lnTo>
                <a:lnTo>
                  <a:pt x="245872" y="339851"/>
                </a:lnTo>
                <a:lnTo>
                  <a:pt x="322707" y="339851"/>
                </a:lnTo>
                <a:lnTo>
                  <a:pt x="322707" y="328549"/>
                </a:lnTo>
                <a:lnTo>
                  <a:pt x="199771" y="328549"/>
                </a:lnTo>
                <a:lnTo>
                  <a:pt x="199771" y="261238"/>
                </a:lnTo>
                <a:lnTo>
                  <a:pt x="368808" y="261238"/>
                </a:lnTo>
                <a:lnTo>
                  <a:pt x="368808" y="245872"/>
                </a:lnTo>
                <a:lnTo>
                  <a:pt x="30734" y="245872"/>
                </a:lnTo>
                <a:lnTo>
                  <a:pt x="30734" y="30734"/>
                </a:lnTo>
                <a:lnTo>
                  <a:pt x="368808" y="30734"/>
                </a:lnTo>
                <a:lnTo>
                  <a:pt x="368808" y="6858"/>
                </a:lnTo>
                <a:lnTo>
                  <a:pt x="361950" y="0"/>
                </a:lnTo>
                <a:close/>
              </a:path>
              <a:path w="368935" h="369569">
                <a:moveTo>
                  <a:pt x="322707" y="339851"/>
                </a:moveTo>
                <a:lnTo>
                  <a:pt x="245872" y="339851"/>
                </a:lnTo>
                <a:lnTo>
                  <a:pt x="300482" y="367157"/>
                </a:lnTo>
                <a:lnTo>
                  <a:pt x="302640" y="368300"/>
                </a:lnTo>
                <a:lnTo>
                  <a:pt x="305053" y="368808"/>
                </a:lnTo>
                <a:lnTo>
                  <a:pt x="310134" y="368808"/>
                </a:lnTo>
                <a:lnTo>
                  <a:pt x="312927" y="368046"/>
                </a:lnTo>
                <a:lnTo>
                  <a:pt x="315467" y="366522"/>
                </a:lnTo>
                <a:lnTo>
                  <a:pt x="319913" y="363727"/>
                </a:lnTo>
                <a:lnTo>
                  <a:pt x="322707" y="358775"/>
                </a:lnTo>
                <a:lnTo>
                  <a:pt x="322707" y="339851"/>
                </a:lnTo>
                <a:close/>
              </a:path>
              <a:path w="368935" h="369569">
                <a:moveTo>
                  <a:pt x="248158" y="307339"/>
                </a:moveTo>
                <a:lnTo>
                  <a:pt x="243459" y="307339"/>
                </a:lnTo>
                <a:lnTo>
                  <a:pt x="241173" y="307848"/>
                </a:lnTo>
                <a:lnTo>
                  <a:pt x="239013" y="308990"/>
                </a:lnTo>
                <a:lnTo>
                  <a:pt x="199771" y="328549"/>
                </a:lnTo>
                <a:lnTo>
                  <a:pt x="291973" y="328549"/>
                </a:lnTo>
                <a:lnTo>
                  <a:pt x="252729" y="308990"/>
                </a:lnTo>
                <a:lnTo>
                  <a:pt x="250571" y="307848"/>
                </a:lnTo>
                <a:lnTo>
                  <a:pt x="248158" y="307339"/>
                </a:lnTo>
                <a:close/>
              </a:path>
              <a:path w="368935" h="369569">
                <a:moveTo>
                  <a:pt x="368808" y="261238"/>
                </a:moveTo>
                <a:lnTo>
                  <a:pt x="291973" y="261238"/>
                </a:lnTo>
                <a:lnTo>
                  <a:pt x="291973" y="328549"/>
                </a:lnTo>
                <a:lnTo>
                  <a:pt x="322707" y="328549"/>
                </a:lnTo>
                <a:lnTo>
                  <a:pt x="322707" y="276606"/>
                </a:lnTo>
                <a:lnTo>
                  <a:pt x="361950" y="276606"/>
                </a:lnTo>
                <a:lnTo>
                  <a:pt x="368681" y="269875"/>
                </a:lnTo>
                <a:lnTo>
                  <a:pt x="368808" y="261238"/>
                </a:lnTo>
                <a:close/>
              </a:path>
              <a:path w="368935" h="369569">
                <a:moveTo>
                  <a:pt x="291973" y="261238"/>
                </a:moveTo>
                <a:lnTo>
                  <a:pt x="199771" y="261238"/>
                </a:lnTo>
                <a:lnTo>
                  <a:pt x="200278" y="261620"/>
                </a:lnTo>
                <a:lnTo>
                  <a:pt x="201040" y="262000"/>
                </a:lnTo>
                <a:lnTo>
                  <a:pt x="201675" y="262382"/>
                </a:lnTo>
                <a:lnTo>
                  <a:pt x="202946" y="263271"/>
                </a:lnTo>
                <a:lnTo>
                  <a:pt x="204215" y="264033"/>
                </a:lnTo>
                <a:lnTo>
                  <a:pt x="205612" y="264922"/>
                </a:lnTo>
                <a:lnTo>
                  <a:pt x="208152" y="266446"/>
                </a:lnTo>
                <a:lnTo>
                  <a:pt x="210820" y="267970"/>
                </a:lnTo>
                <a:lnTo>
                  <a:pt x="215011" y="269875"/>
                </a:lnTo>
                <a:lnTo>
                  <a:pt x="216535" y="270637"/>
                </a:lnTo>
                <a:lnTo>
                  <a:pt x="221107" y="272414"/>
                </a:lnTo>
                <a:lnTo>
                  <a:pt x="224154" y="273304"/>
                </a:lnTo>
                <a:lnTo>
                  <a:pt x="227329" y="274065"/>
                </a:lnTo>
                <a:lnTo>
                  <a:pt x="230124" y="274827"/>
                </a:lnTo>
                <a:lnTo>
                  <a:pt x="231648" y="275209"/>
                </a:lnTo>
                <a:lnTo>
                  <a:pt x="236220" y="275971"/>
                </a:lnTo>
                <a:lnTo>
                  <a:pt x="240919" y="276606"/>
                </a:lnTo>
                <a:lnTo>
                  <a:pt x="250698" y="276606"/>
                </a:lnTo>
                <a:lnTo>
                  <a:pt x="255524" y="275971"/>
                </a:lnTo>
                <a:lnTo>
                  <a:pt x="260096" y="275209"/>
                </a:lnTo>
                <a:lnTo>
                  <a:pt x="261492" y="274827"/>
                </a:lnTo>
                <a:lnTo>
                  <a:pt x="263016" y="274447"/>
                </a:lnTo>
                <a:lnTo>
                  <a:pt x="264413" y="274065"/>
                </a:lnTo>
                <a:lnTo>
                  <a:pt x="267588" y="273304"/>
                </a:lnTo>
                <a:lnTo>
                  <a:pt x="270637" y="272414"/>
                </a:lnTo>
                <a:lnTo>
                  <a:pt x="273558" y="271272"/>
                </a:lnTo>
                <a:lnTo>
                  <a:pt x="275082" y="270637"/>
                </a:lnTo>
                <a:lnTo>
                  <a:pt x="276605" y="269875"/>
                </a:lnTo>
                <a:lnTo>
                  <a:pt x="278129" y="269239"/>
                </a:lnTo>
                <a:lnTo>
                  <a:pt x="280924" y="267970"/>
                </a:lnTo>
                <a:lnTo>
                  <a:pt x="283590" y="266446"/>
                </a:lnTo>
                <a:lnTo>
                  <a:pt x="286130" y="264922"/>
                </a:lnTo>
                <a:lnTo>
                  <a:pt x="287400" y="264033"/>
                </a:lnTo>
                <a:lnTo>
                  <a:pt x="288798" y="263271"/>
                </a:lnTo>
                <a:lnTo>
                  <a:pt x="290067" y="262382"/>
                </a:lnTo>
                <a:lnTo>
                  <a:pt x="291973" y="261238"/>
                </a:lnTo>
                <a:close/>
              </a:path>
              <a:path w="368935" h="369569">
                <a:moveTo>
                  <a:pt x="245872" y="122936"/>
                </a:moveTo>
                <a:lnTo>
                  <a:pt x="215971" y="128976"/>
                </a:lnTo>
                <a:lnTo>
                  <a:pt x="191547" y="145446"/>
                </a:lnTo>
                <a:lnTo>
                  <a:pt x="175077" y="169870"/>
                </a:lnTo>
                <a:lnTo>
                  <a:pt x="169037" y="199771"/>
                </a:lnTo>
                <a:lnTo>
                  <a:pt x="169037" y="245872"/>
                </a:lnTo>
                <a:lnTo>
                  <a:pt x="322707" y="245872"/>
                </a:lnTo>
                <a:lnTo>
                  <a:pt x="322707" y="199771"/>
                </a:lnTo>
                <a:lnTo>
                  <a:pt x="316648" y="169870"/>
                </a:lnTo>
                <a:lnTo>
                  <a:pt x="300148" y="145446"/>
                </a:lnTo>
                <a:lnTo>
                  <a:pt x="275718" y="128976"/>
                </a:lnTo>
                <a:lnTo>
                  <a:pt x="245872" y="122936"/>
                </a:lnTo>
                <a:close/>
              </a:path>
              <a:path w="368935" h="369569">
                <a:moveTo>
                  <a:pt x="368808" y="30734"/>
                </a:moveTo>
                <a:lnTo>
                  <a:pt x="338074" y="30734"/>
                </a:lnTo>
                <a:lnTo>
                  <a:pt x="338074" y="245872"/>
                </a:lnTo>
                <a:lnTo>
                  <a:pt x="368808" y="245872"/>
                </a:lnTo>
                <a:lnTo>
                  <a:pt x="368808" y="30734"/>
                </a:lnTo>
                <a:close/>
              </a:path>
              <a:path w="368935" h="369569">
                <a:moveTo>
                  <a:pt x="146812" y="61468"/>
                </a:moveTo>
                <a:lnTo>
                  <a:pt x="107569" y="61468"/>
                </a:lnTo>
                <a:lnTo>
                  <a:pt x="89650" y="65099"/>
                </a:lnTo>
                <a:lnTo>
                  <a:pt x="74993" y="74993"/>
                </a:lnTo>
                <a:lnTo>
                  <a:pt x="65099" y="89650"/>
                </a:lnTo>
                <a:lnTo>
                  <a:pt x="61467" y="107569"/>
                </a:lnTo>
                <a:lnTo>
                  <a:pt x="65099" y="125487"/>
                </a:lnTo>
                <a:lnTo>
                  <a:pt x="74993" y="140144"/>
                </a:lnTo>
                <a:lnTo>
                  <a:pt x="89650" y="150038"/>
                </a:lnTo>
                <a:lnTo>
                  <a:pt x="107569" y="153670"/>
                </a:lnTo>
                <a:lnTo>
                  <a:pt x="116077" y="153670"/>
                </a:lnTo>
                <a:lnTo>
                  <a:pt x="122936" y="160527"/>
                </a:lnTo>
                <a:lnTo>
                  <a:pt x="122936" y="177419"/>
                </a:lnTo>
                <a:lnTo>
                  <a:pt x="116077" y="184404"/>
                </a:lnTo>
                <a:lnTo>
                  <a:pt x="68325" y="184404"/>
                </a:lnTo>
                <a:lnTo>
                  <a:pt x="61467" y="191262"/>
                </a:lnTo>
                <a:lnTo>
                  <a:pt x="61467" y="208280"/>
                </a:lnTo>
                <a:lnTo>
                  <a:pt x="68325" y="215137"/>
                </a:lnTo>
                <a:lnTo>
                  <a:pt x="107569" y="215137"/>
                </a:lnTo>
                <a:lnTo>
                  <a:pt x="125487" y="211506"/>
                </a:lnTo>
                <a:lnTo>
                  <a:pt x="140144" y="201612"/>
                </a:lnTo>
                <a:lnTo>
                  <a:pt x="150038" y="186955"/>
                </a:lnTo>
                <a:lnTo>
                  <a:pt x="153670" y="169037"/>
                </a:lnTo>
                <a:lnTo>
                  <a:pt x="150038" y="151118"/>
                </a:lnTo>
                <a:lnTo>
                  <a:pt x="140144" y="136461"/>
                </a:lnTo>
                <a:lnTo>
                  <a:pt x="125487" y="126567"/>
                </a:lnTo>
                <a:lnTo>
                  <a:pt x="107569" y="122936"/>
                </a:lnTo>
                <a:lnTo>
                  <a:pt x="99060" y="122936"/>
                </a:lnTo>
                <a:lnTo>
                  <a:pt x="92201" y="116077"/>
                </a:lnTo>
                <a:lnTo>
                  <a:pt x="92201" y="99060"/>
                </a:lnTo>
                <a:lnTo>
                  <a:pt x="99060" y="92201"/>
                </a:lnTo>
                <a:lnTo>
                  <a:pt x="146812" y="92201"/>
                </a:lnTo>
                <a:lnTo>
                  <a:pt x="153670" y="85344"/>
                </a:lnTo>
                <a:lnTo>
                  <a:pt x="153670" y="68325"/>
                </a:lnTo>
                <a:lnTo>
                  <a:pt x="146812" y="61468"/>
                </a:lnTo>
                <a:close/>
              </a:path>
            </a:pathLst>
          </a:custGeom>
          <a:solidFill>
            <a:srgbClr val="F9F9F9"/>
          </a:solidFill>
        </p:spPr>
        <p:txBody>
          <a:bodyPr wrap="square" lIns="0" tIns="0" rIns="0" bIns="0" rtlCol="0"/>
          <a:lstStyle/>
          <a:p/>
        </p:txBody>
      </p:sp>
      <p:sp>
        <p:nvSpPr>
          <p:cNvPr id="23" name="object 23"/>
          <p:cNvSpPr/>
          <p:nvPr/>
        </p:nvSpPr>
        <p:spPr>
          <a:xfrm>
            <a:off x="7908035" y="2866644"/>
            <a:ext cx="2760345" cy="3564890"/>
          </a:xfrm>
          <a:custGeom>
            <a:avLst/>
            <a:gdLst/>
            <a:ahLst/>
            <a:cxnLst/>
            <a:rect l="l" t="t" r="r" b="b"/>
            <a:pathLst>
              <a:path w="2760345" h="3564890">
                <a:moveTo>
                  <a:pt x="2663698" y="0"/>
                </a:moveTo>
                <a:lnTo>
                  <a:pt x="96266" y="0"/>
                </a:lnTo>
                <a:lnTo>
                  <a:pt x="58775" y="7558"/>
                </a:lnTo>
                <a:lnTo>
                  <a:pt x="28178" y="28178"/>
                </a:lnTo>
                <a:lnTo>
                  <a:pt x="7558" y="58775"/>
                </a:lnTo>
                <a:lnTo>
                  <a:pt x="0" y="96265"/>
                </a:lnTo>
                <a:lnTo>
                  <a:pt x="0" y="3468344"/>
                </a:lnTo>
                <a:lnTo>
                  <a:pt x="7558" y="3505823"/>
                </a:lnTo>
                <a:lnTo>
                  <a:pt x="28178" y="3536430"/>
                </a:lnTo>
                <a:lnTo>
                  <a:pt x="58775" y="3557068"/>
                </a:lnTo>
                <a:lnTo>
                  <a:pt x="96266" y="3564635"/>
                </a:lnTo>
                <a:lnTo>
                  <a:pt x="2663698" y="3564635"/>
                </a:lnTo>
                <a:lnTo>
                  <a:pt x="2701188" y="3557068"/>
                </a:lnTo>
                <a:lnTo>
                  <a:pt x="2731785" y="3536430"/>
                </a:lnTo>
                <a:lnTo>
                  <a:pt x="2752405" y="3505823"/>
                </a:lnTo>
                <a:lnTo>
                  <a:pt x="2759964" y="3468344"/>
                </a:lnTo>
                <a:lnTo>
                  <a:pt x="2759964" y="96265"/>
                </a:lnTo>
                <a:lnTo>
                  <a:pt x="2752405" y="58775"/>
                </a:lnTo>
                <a:lnTo>
                  <a:pt x="2731785" y="28178"/>
                </a:lnTo>
                <a:lnTo>
                  <a:pt x="2701188" y="7558"/>
                </a:lnTo>
                <a:lnTo>
                  <a:pt x="2663698" y="0"/>
                </a:lnTo>
                <a:close/>
              </a:path>
            </a:pathLst>
          </a:custGeom>
          <a:solidFill>
            <a:srgbClr val="F9F9F9"/>
          </a:solidFill>
        </p:spPr>
        <p:txBody>
          <a:bodyPr wrap="square" lIns="0" tIns="0" rIns="0" bIns="0" rtlCol="0"/>
          <a:lstStyle/>
          <a:p/>
        </p:txBody>
      </p:sp>
      <p:sp>
        <p:nvSpPr>
          <p:cNvPr id="24" name="object 24"/>
          <p:cNvSpPr/>
          <p:nvPr/>
        </p:nvSpPr>
        <p:spPr>
          <a:xfrm>
            <a:off x="7908035" y="2866644"/>
            <a:ext cx="2760345" cy="3564890"/>
          </a:xfrm>
          <a:custGeom>
            <a:avLst/>
            <a:gdLst/>
            <a:ahLst/>
            <a:cxnLst/>
            <a:rect l="l" t="t" r="r" b="b"/>
            <a:pathLst>
              <a:path w="2760345" h="3564890">
                <a:moveTo>
                  <a:pt x="0" y="96265"/>
                </a:moveTo>
                <a:lnTo>
                  <a:pt x="7558" y="58775"/>
                </a:lnTo>
                <a:lnTo>
                  <a:pt x="28178" y="28178"/>
                </a:lnTo>
                <a:lnTo>
                  <a:pt x="58775" y="7558"/>
                </a:lnTo>
                <a:lnTo>
                  <a:pt x="96266" y="0"/>
                </a:lnTo>
                <a:lnTo>
                  <a:pt x="2663698" y="0"/>
                </a:lnTo>
                <a:lnTo>
                  <a:pt x="2701188" y="7558"/>
                </a:lnTo>
                <a:lnTo>
                  <a:pt x="2731785" y="28178"/>
                </a:lnTo>
                <a:lnTo>
                  <a:pt x="2752405" y="58775"/>
                </a:lnTo>
                <a:lnTo>
                  <a:pt x="2759964" y="96265"/>
                </a:lnTo>
                <a:lnTo>
                  <a:pt x="2759964" y="3468344"/>
                </a:lnTo>
                <a:lnTo>
                  <a:pt x="2752405" y="3505823"/>
                </a:lnTo>
                <a:lnTo>
                  <a:pt x="2731785" y="3536430"/>
                </a:lnTo>
                <a:lnTo>
                  <a:pt x="2701188" y="3557068"/>
                </a:lnTo>
                <a:lnTo>
                  <a:pt x="2663698" y="3564635"/>
                </a:lnTo>
                <a:lnTo>
                  <a:pt x="96266" y="3564635"/>
                </a:lnTo>
                <a:lnTo>
                  <a:pt x="58775" y="3557068"/>
                </a:lnTo>
                <a:lnTo>
                  <a:pt x="28178" y="3536430"/>
                </a:lnTo>
                <a:lnTo>
                  <a:pt x="7558" y="3505823"/>
                </a:lnTo>
                <a:lnTo>
                  <a:pt x="0" y="3468344"/>
                </a:lnTo>
                <a:lnTo>
                  <a:pt x="0" y="96265"/>
                </a:lnTo>
                <a:close/>
              </a:path>
            </a:pathLst>
          </a:custGeom>
          <a:ln w="3175">
            <a:solidFill>
              <a:srgbClr val="BABABA"/>
            </a:solidFill>
          </a:ln>
        </p:spPr>
        <p:txBody>
          <a:bodyPr wrap="square" lIns="0" tIns="0" rIns="0" bIns="0" rtlCol="0"/>
          <a:lstStyle/>
          <a:p/>
        </p:txBody>
      </p:sp>
      <p:sp>
        <p:nvSpPr>
          <p:cNvPr id="25" name="object 25"/>
          <p:cNvSpPr txBox="1"/>
          <p:nvPr/>
        </p:nvSpPr>
        <p:spPr>
          <a:xfrm>
            <a:off x="8870695" y="3474211"/>
            <a:ext cx="836294" cy="256540"/>
          </a:xfrm>
          <a:prstGeom prst="rect">
            <a:avLst/>
          </a:prstGeom>
        </p:spPr>
        <p:txBody>
          <a:bodyPr wrap="square" lIns="0" tIns="0" rIns="0" bIns="0" rtlCol="0" vert="horz">
            <a:spAutoFit/>
          </a:bodyPr>
          <a:lstStyle/>
          <a:p>
            <a:pPr marL="12700">
              <a:lnSpc>
                <a:spcPct val="100000"/>
              </a:lnSpc>
            </a:pPr>
            <a:r>
              <a:rPr dirty="0" sz="1600" spc="-5" b="1" i="1">
                <a:latin typeface="微软雅黑"/>
                <a:cs typeface="微软雅黑"/>
              </a:rPr>
              <a:t>智能投研</a:t>
            </a:r>
            <a:endParaRPr sz="1600">
              <a:latin typeface="微软雅黑"/>
              <a:cs typeface="微软雅黑"/>
            </a:endParaRPr>
          </a:p>
        </p:txBody>
      </p:sp>
      <p:sp>
        <p:nvSpPr>
          <p:cNvPr id="26" name="object 26"/>
          <p:cNvSpPr txBox="1"/>
          <p:nvPr/>
        </p:nvSpPr>
        <p:spPr>
          <a:xfrm>
            <a:off x="8007477" y="4047490"/>
            <a:ext cx="2564130" cy="19558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spc="40">
                <a:solidFill>
                  <a:srgbClr val="4F5560"/>
                </a:solidFill>
                <a:latin typeface="微软雅黑"/>
                <a:cs typeface="微软雅黑"/>
              </a:rPr>
              <a:t>传统投研依赖于研究人员以人力方</a:t>
            </a:r>
            <a:endParaRPr sz="1200">
              <a:latin typeface="微软雅黑"/>
              <a:cs typeface="微软雅黑"/>
            </a:endParaRPr>
          </a:p>
        </p:txBody>
      </p:sp>
      <p:sp>
        <p:nvSpPr>
          <p:cNvPr id="27" name="object 27"/>
          <p:cNvSpPr txBox="1"/>
          <p:nvPr/>
        </p:nvSpPr>
        <p:spPr>
          <a:xfrm>
            <a:off x="8179689" y="4321809"/>
            <a:ext cx="2541905" cy="19558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微软雅黑"/>
                <a:cs typeface="微软雅黑"/>
              </a:rPr>
              <a:t>式对数据进行采集、分析，周期长、</a:t>
            </a:r>
            <a:endParaRPr sz="1200">
              <a:latin typeface="微软雅黑"/>
              <a:cs typeface="微软雅黑"/>
            </a:endParaRPr>
          </a:p>
        </p:txBody>
      </p:sp>
      <p:sp>
        <p:nvSpPr>
          <p:cNvPr id="28" name="object 28"/>
          <p:cNvSpPr txBox="1"/>
          <p:nvPr/>
        </p:nvSpPr>
        <p:spPr>
          <a:xfrm>
            <a:off x="8179689" y="4596129"/>
            <a:ext cx="4826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成本高</a:t>
            </a:r>
            <a:endParaRPr sz="1200">
              <a:latin typeface="微软雅黑"/>
              <a:cs typeface="微软雅黑"/>
            </a:endParaRPr>
          </a:p>
        </p:txBody>
      </p:sp>
      <p:sp>
        <p:nvSpPr>
          <p:cNvPr id="29" name="object 29"/>
          <p:cNvSpPr txBox="1"/>
          <p:nvPr/>
        </p:nvSpPr>
        <p:spPr>
          <a:xfrm>
            <a:off x="8007477" y="4855464"/>
            <a:ext cx="2573020" cy="110998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60"/>
                </a:solidFill>
                <a:latin typeface="Arial Unicode MS"/>
                <a:cs typeface="Arial Unicode MS"/>
              </a:rPr>
              <a:t>✓ </a:t>
            </a:r>
            <a:r>
              <a:rPr dirty="0" sz="1200" spc="40">
                <a:solidFill>
                  <a:srgbClr val="4F5560"/>
                </a:solidFill>
                <a:latin typeface="微软雅黑"/>
                <a:cs typeface="微软雅黑"/>
              </a:rPr>
              <a:t>智能投研实现投研报告的自动化输  </a:t>
            </a:r>
            <a:r>
              <a:rPr dirty="0" sz="1200" spc="45">
                <a:solidFill>
                  <a:srgbClr val="4F5560"/>
                </a:solidFill>
                <a:latin typeface="微软雅黑"/>
                <a:cs typeface="微软雅黑"/>
              </a:rPr>
              <a:t>出，提高</a:t>
            </a:r>
            <a:r>
              <a:rPr dirty="0" sz="1200" spc="30">
                <a:solidFill>
                  <a:srgbClr val="4F5560"/>
                </a:solidFill>
                <a:latin typeface="微软雅黑"/>
                <a:cs typeface="微软雅黑"/>
              </a:rPr>
              <a:t>研</a:t>
            </a:r>
            <a:r>
              <a:rPr dirty="0" sz="1200" spc="45">
                <a:solidFill>
                  <a:srgbClr val="4F5560"/>
                </a:solidFill>
                <a:latin typeface="微软雅黑"/>
                <a:cs typeface="微软雅黑"/>
              </a:rPr>
              <a:t>究员分</a:t>
            </a:r>
            <a:r>
              <a:rPr dirty="0" sz="1200" spc="30">
                <a:solidFill>
                  <a:srgbClr val="4F5560"/>
                </a:solidFill>
                <a:latin typeface="微软雅黑"/>
                <a:cs typeface="微软雅黑"/>
              </a:rPr>
              <a:t>析</a:t>
            </a:r>
            <a:r>
              <a:rPr dirty="0" sz="1200" spc="45">
                <a:solidFill>
                  <a:srgbClr val="4F5560"/>
                </a:solidFill>
                <a:latin typeface="微软雅黑"/>
                <a:cs typeface="微软雅黑"/>
              </a:rPr>
              <a:t>效</a:t>
            </a:r>
            <a:r>
              <a:rPr dirty="0" sz="1200" spc="55">
                <a:solidFill>
                  <a:srgbClr val="4F5560"/>
                </a:solidFill>
                <a:latin typeface="微软雅黑"/>
                <a:cs typeface="微软雅黑"/>
              </a:rPr>
              <a:t>率</a:t>
            </a:r>
            <a:r>
              <a:rPr dirty="0" sz="1200" spc="45">
                <a:solidFill>
                  <a:srgbClr val="4F5560"/>
                </a:solidFill>
                <a:latin typeface="微软雅黑"/>
                <a:cs typeface="微软雅黑"/>
              </a:rPr>
              <a:t>，</a:t>
            </a:r>
            <a:r>
              <a:rPr dirty="0" sz="1200" spc="50">
                <a:solidFill>
                  <a:srgbClr val="4F5560"/>
                </a:solidFill>
                <a:latin typeface="微软雅黑"/>
                <a:cs typeface="微软雅黑"/>
              </a:rPr>
              <a:t>提高银 </a:t>
            </a:r>
            <a:r>
              <a:rPr dirty="0" sz="1200" spc="50">
                <a:solidFill>
                  <a:srgbClr val="4F5560"/>
                </a:solidFill>
                <a:latin typeface="微软雅黑"/>
                <a:cs typeface="微软雅黑"/>
              </a:rPr>
              <a:t> </a:t>
            </a:r>
            <a:r>
              <a:rPr dirty="0" sz="1200" spc="45">
                <a:solidFill>
                  <a:srgbClr val="4F5560"/>
                </a:solidFill>
                <a:latin typeface="微软雅黑"/>
                <a:cs typeface="微软雅黑"/>
              </a:rPr>
              <a:t>行投研能</a:t>
            </a:r>
            <a:r>
              <a:rPr dirty="0" sz="1200" spc="35">
                <a:solidFill>
                  <a:srgbClr val="4F5560"/>
                </a:solidFill>
                <a:latin typeface="微软雅黑"/>
                <a:cs typeface="微软雅黑"/>
              </a:rPr>
              <a:t>力</a:t>
            </a:r>
            <a:r>
              <a:rPr dirty="0" sz="1200" spc="45">
                <a:solidFill>
                  <a:srgbClr val="4F5560"/>
                </a:solidFill>
                <a:latin typeface="微软雅黑"/>
                <a:cs typeface="微软雅黑"/>
              </a:rPr>
              <a:t>，为开</a:t>
            </a:r>
            <a:r>
              <a:rPr dirty="0" sz="1200" spc="30">
                <a:solidFill>
                  <a:srgbClr val="4F5560"/>
                </a:solidFill>
                <a:latin typeface="微软雅黑"/>
                <a:cs typeface="微软雅黑"/>
              </a:rPr>
              <a:t>放</a:t>
            </a:r>
            <a:r>
              <a:rPr dirty="0" sz="1200" spc="45">
                <a:solidFill>
                  <a:srgbClr val="4F5560"/>
                </a:solidFill>
                <a:latin typeface="微软雅黑"/>
                <a:cs typeface="微软雅黑"/>
              </a:rPr>
              <a:t>银行用户提</a:t>
            </a:r>
            <a:r>
              <a:rPr dirty="0" sz="1200">
                <a:solidFill>
                  <a:srgbClr val="4F5560"/>
                </a:solidFill>
                <a:latin typeface="微软雅黑"/>
                <a:cs typeface="微软雅黑"/>
              </a:rPr>
              <a:t>供 </a:t>
            </a:r>
            <a:r>
              <a:rPr dirty="0" sz="1200">
                <a:solidFill>
                  <a:srgbClr val="4F5560"/>
                </a:solidFill>
                <a:latin typeface="微软雅黑"/>
                <a:cs typeface="微软雅黑"/>
              </a:rPr>
              <a:t> 低成本、多样化投资咨询服务</a:t>
            </a:r>
            <a:endParaRPr sz="1200">
              <a:latin typeface="微软雅黑"/>
              <a:cs typeface="微软雅黑"/>
            </a:endParaRPr>
          </a:p>
        </p:txBody>
      </p:sp>
      <p:sp>
        <p:nvSpPr>
          <p:cNvPr id="30" name="object 30"/>
          <p:cNvSpPr/>
          <p:nvPr/>
        </p:nvSpPr>
        <p:spPr>
          <a:xfrm>
            <a:off x="8899397" y="2478785"/>
            <a:ext cx="779145" cy="779145"/>
          </a:xfrm>
          <a:custGeom>
            <a:avLst/>
            <a:gdLst/>
            <a:ahLst/>
            <a:cxnLst/>
            <a:rect l="l" t="t" r="r" b="b"/>
            <a:pathLst>
              <a:path w="779145" h="779145">
                <a:moveTo>
                  <a:pt x="389381" y="0"/>
                </a:moveTo>
                <a:lnTo>
                  <a:pt x="340546" y="3034"/>
                </a:lnTo>
                <a:lnTo>
                  <a:pt x="293518" y="11894"/>
                </a:lnTo>
                <a:lnTo>
                  <a:pt x="248664" y="26214"/>
                </a:lnTo>
                <a:lnTo>
                  <a:pt x="206348" y="45629"/>
                </a:lnTo>
                <a:lnTo>
                  <a:pt x="166936" y="69774"/>
                </a:lnTo>
                <a:lnTo>
                  <a:pt x="130793" y="98284"/>
                </a:lnTo>
                <a:lnTo>
                  <a:pt x="98284" y="130793"/>
                </a:lnTo>
                <a:lnTo>
                  <a:pt x="69774" y="166936"/>
                </a:lnTo>
                <a:lnTo>
                  <a:pt x="45629" y="206348"/>
                </a:lnTo>
                <a:lnTo>
                  <a:pt x="26214" y="248664"/>
                </a:lnTo>
                <a:lnTo>
                  <a:pt x="11894" y="293518"/>
                </a:lnTo>
                <a:lnTo>
                  <a:pt x="3034" y="340546"/>
                </a:lnTo>
                <a:lnTo>
                  <a:pt x="0" y="389381"/>
                </a:lnTo>
                <a:lnTo>
                  <a:pt x="3034" y="438217"/>
                </a:lnTo>
                <a:lnTo>
                  <a:pt x="11894" y="485245"/>
                </a:lnTo>
                <a:lnTo>
                  <a:pt x="26214" y="530099"/>
                </a:lnTo>
                <a:lnTo>
                  <a:pt x="45629" y="572415"/>
                </a:lnTo>
                <a:lnTo>
                  <a:pt x="69774" y="611827"/>
                </a:lnTo>
                <a:lnTo>
                  <a:pt x="98284" y="647970"/>
                </a:lnTo>
                <a:lnTo>
                  <a:pt x="130793" y="680479"/>
                </a:lnTo>
                <a:lnTo>
                  <a:pt x="166936" y="708989"/>
                </a:lnTo>
                <a:lnTo>
                  <a:pt x="206348" y="733134"/>
                </a:lnTo>
                <a:lnTo>
                  <a:pt x="248664" y="752549"/>
                </a:lnTo>
                <a:lnTo>
                  <a:pt x="293518" y="766869"/>
                </a:lnTo>
                <a:lnTo>
                  <a:pt x="340546" y="775729"/>
                </a:lnTo>
                <a:lnTo>
                  <a:pt x="389381" y="778763"/>
                </a:lnTo>
                <a:lnTo>
                  <a:pt x="438217" y="775729"/>
                </a:lnTo>
                <a:lnTo>
                  <a:pt x="485245" y="766869"/>
                </a:lnTo>
                <a:lnTo>
                  <a:pt x="530099" y="752549"/>
                </a:lnTo>
                <a:lnTo>
                  <a:pt x="572415" y="733134"/>
                </a:lnTo>
                <a:lnTo>
                  <a:pt x="611827" y="708989"/>
                </a:lnTo>
                <a:lnTo>
                  <a:pt x="647970" y="680479"/>
                </a:lnTo>
                <a:lnTo>
                  <a:pt x="680479" y="647970"/>
                </a:lnTo>
                <a:lnTo>
                  <a:pt x="708989" y="611827"/>
                </a:lnTo>
                <a:lnTo>
                  <a:pt x="733134" y="572415"/>
                </a:lnTo>
                <a:lnTo>
                  <a:pt x="752549" y="530099"/>
                </a:lnTo>
                <a:lnTo>
                  <a:pt x="766869" y="485245"/>
                </a:lnTo>
                <a:lnTo>
                  <a:pt x="775729" y="438217"/>
                </a:lnTo>
                <a:lnTo>
                  <a:pt x="778763" y="389381"/>
                </a:lnTo>
                <a:lnTo>
                  <a:pt x="775729" y="340546"/>
                </a:lnTo>
                <a:lnTo>
                  <a:pt x="766869" y="293518"/>
                </a:lnTo>
                <a:lnTo>
                  <a:pt x="752549" y="248664"/>
                </a:lnTo>
                <a:lnTo>
                  <a:pt x="733134" y="206348"/>
                </a:lnTo>
                <a:lnTo>
                  <a:pt x="708989" y="166936"/>
                </a:lnTo>
                <a:lnTo>
                  <a:pt x="680479" y="130793"/>
                </a:lnTo>
                <a:lnTo>
                  <a:pt x="647970" y="98284"/>
                </a:lnTo>
                <a:lnTo>
                  <a:pt x="611827" y="69774"/>
                </a:lnTo>
                <a:lnTo>
                  <a:pt x="572415" y="45629"/>
                </a:lnTo>
                <a:lnTo>
                  <a:pt x="530099" y="26214"/>
                </a:lnTo>
                <a:lnTo>
                  <a:pt x="485245" y="11894"/>
                </a:lnTo>
                <a:lnTo>
                  <a:pt x="438217" y="3034"/>
                </a:lnTo>
                <a:lnTo>
                  <a:pt x="389381" y="0"/>
                </a:lnTo>
                <a:close/>
              </a:path>
            </a:pathLst>
          </a:custGeom>
          <a:solidFill>
            <a:srgbClr val="1D9ED2"/>
          </a:solidFill>
        </p:spPr>
        <p:txBody>
          <a:bodyPr wrap="square" lIns="0" tIns="0" rIns="0" bIns="0" rtlCol="0"/>
          <a:lstStyle/>
          <a:p/>
        </p:txBody>
      </p:sp>
      <p:sp>
        <p:nvSpPr>
          <p:cNvPr id="31" name="object 31"/>
          <p:cNvSpPr/>
          <p:nvPr/>
        </p:nvSpPr>
        <p:spPr>
          <a:xfrm>
            <a:off x="8899397" y="2478785"/>
            <a:ext cx="779145" cy="779145"/>
          </a:xfrm>
          <a:custGeom>
            <a:avLst/>
            <a:gdLst/>
            <a:ahLst/>
            <a:cxnLst/>
            <a:rect l="l" t="t" r="r" b="b"/>
            <a:pathLst>
              <a:path w="779145" h="779145">
                <a:moveTo>
                  <a:pt x="0" y="389381"/>
                </a:moveTo>
                <a:lnTo>
                  <a:pt x="3034" y="340546"/>
                </a:lnTo>
                <a:lnTo>
                  <a:pt x="11894" y="293518"/>
                </a:lnTo>
                <a:lnTo>
                  <a:pt x="26214" y="248664"/>
                </a:lnTo>
                <a:lnTo>
                  <a:pt x="45629" y="206348"/>
                </a:lnTo>
                <a:lnTo>
                  <a:pt x="69774" y="166936"/>
                </a:lnTo>
                <a:lnTo>
                  <a:pt x="98284" y="130793"/>
                </a:lnTo>
                <a:lnTo>
                  <a:pt x="130793" y="98284"/>
                </a:lnTo>
                <a:lnTo>
                  <a:pt x="166936" y="69774"/>
                </a:lnTo>
                <a:lnTo>
                  <a:pt x="206348" y="45629"/>
                </a:lnTo>
                <a:lnTo>
                  <a:pt x="248664" y="26214"/>
                </a:lnTo>
                <a:lnTo>
                  <a:pt x="293518" y="11894"/>
                </a:lnTo>
                <a:lnTo>
                  <a:pt x="340546" y="3034"/>
                </a:lnTo>
                <a:lnTo>
                  <a:pt x="389381" y="0"/>
                </a:lnTo>
                <a:lnTo>
                  <a:pt x="438217" y="3034"/>
                </a:lnTo>
                <a:lnTo>
                  <a:pt x="485245" y="11894"/>
                </a:lnTo>
                <a:lnTo>
                  <a:pt x="530099" y="26214"/>
                </a:lnTo>
                <a:lnTo>
                  <a:pt x="572415" y="45629"/>
                </a:lnTo>
                <a:lnTo>
                  <a:pt x="611827" y="69774"/>
                </a:lnTo>
                <a:lnTo>
                  <a:pt x="647970" y="98284"/>
                </a:lnTo>
                <a:lnTo>
                  <a:pt x="680479" y="130793"/>
                </a:lnTo>
                <a:lnTo>
                  <a:pt x="708989" y="166936"/>
                </a:lnTo>
                <a:lnTo>
                  <a:pt x="733134" y="206348"/>
                </a:lnTo>
                <a:lnTo>
                  <a:pt x="752549" y="248664"/>
                </a:lnTo>
                <a:lnTo>
                  <a:pt x="766869" y="293518"/>
                </a:lnTo>
                <a:lnTo>
                  <a:pt x="775729" y="340546"/>
                </a:lnTo>
                <a:lnTo>
                  <a:pt x="778763" y="389381"/>
                </a:lnTo>
                <a:lnTo>
                  <a:pt x="775729" y="438217"/>
                </a:lnTo>
                <a:lnTo>
                  <a:pt x="766869" y="485245"/>
                </a:lnTo>
                <a:lnTo>
                  <a:pt x="752549" y="530099"/>
                </a:lnTo>
                <a:lnTo>
                  <a:pt x="733134" y="572415"/>
                </a:lnTo>
                <a:lnTo>
                  <a:pt x="708989" y="611827"/>
                </a:lnTo>
                <a:lnTo>
                  <a:pt x="680479" y="647970"/>
                </a:lnTo>
                <a:lnTo>
                  <a:pt x="647970" y="680479"/>
                </a:lnTo>
                <a:lnTo>
                  <a:pt x="611827" y="708989"/>
                </a:lnTo>
                <a:lnTo>
                  <a:pt x="572415" y="733134"/>
                </a:lnTo>
                <a:lnTo>
                  <a:pt x="530099" y="752549"/>
                </a:lnTo>
                <a:lnTo>
                  <a:pt x="485245" y="766869"/>
                </a:lnTo>
                <a:lnTo>
                  <a:pt x="438217" y="775729"/>
                </a:lnTo>
                <a:lnTo>
                  <a:pt x="389381" y="778763"/>
                </a:lnTo>
                <a:lnTo>
                  <a:pt x="340546" y="775729"/>
                </a:lnTo>
                <a:lnTo>
                  <a:pt x="293518" y="766869"/>
                </a:lnTo>
                <a:lnTo>
                  <a:pt x="248664" y="752549"/>
                </a:lnTo>
                <a:lnTo>
                  <a:pt x="206348" y="733134"/>
                </a:lnTo>
                <a:lnTo>
                  <a:pt x="166936" y="708989"/>
                </a:lnTo>
                <a:lnTo>
                  <a:pt x="130793" y="680479"/>
                </a:lnTo>
                <a:lnTo>
                  <a:pt x="98284" y="647970"/>
                </a:lnTo>
                <a:lnTo>
                  <a:pt x="69774" y="611827"/>
                </a:lnTo>
                <a:lnTo>
                  <a:pt x="45629" y="572415"/>
                </a:lnTo>
                <a:lnTo>
                  <a:pt x="26214" y="530099"/>
                </a:lnTo>
                <a:lnTo>
                  <a:pt x="11894" y="485245"/>
                </a:lnTo>
                <a:lnTo>
                  <a:pt x="3034" y="438217"/>
                </a:lnTo>
                <a:lnTo>
                  <a:pt x="0" y="389381"/>
                </a:lnTo>
                <a:close/>
              </a:path>
            </a:pathLst>
          </a:custGeom>
          <a:ln w="28956">
            <a:solidFill>
              <a:srgbClr val="F9F9F9"/>
            </a:solidFill>
          </a:ln>
        </p:spPr>
        <p:txBody>
          <a:bodyPr wrap="square" lIns="0" tIns="0" rIns="0" bIns="0" rtlCol="0"/>
          <a:lstStyle/>
          <a:p/>
        </p:txBody>
      </p:sp>
      <p:sp>
        <p:nvSpPr>
          <p:cNvPr id="32" name="object 32"/>
          <p:cNvSpPr/>
          <p:nvPr/>
        </p:nvSpPr>
        <p:spPr>
          <a:xfrm>
            <a:off x="9102852" y="2711195"/>
            <a:ext cx="370840" cy="312420"/>
          </a:xfrm>
          <a:custGeom>
            <a:avLst/>
            <a:gdLst/>
            <a:ahLst/>
            <a:cxnLst/>
            <a:rect l="l" t="t" r="r" b="b"/>
            <a:pathLst>
              <a:path w="370840" h="312419">
                <a:moveTo>
                  <a:pt x="118745" y="298195"/>
                </a:moveTo>
                <a:lnTo>
                  <a:pt x="118745" y="305307"/>
                </a:lnTo>
                <a:lnTo>
                  <a:pt x="117982" y="308990"/>
                </a:lnTo>
                <a:lnTo>
                  <a:pt x="116713" y="312419"/>
                </a:lnTo>
                <a:lnTo>
                  <a:pt x="190880" y="312419"/>
                </a:lnTo>
                <a:lnTo>
                  <a:pt x="198677" y="310858"/>
                </a:lnTo>
                <a:lnTo>
                  <a:pt x="205057" y="306593"/>
                </a:lnTo>
                <a:lnTo>
                  <a:pt x="209212" y="300481"/>
                </a:lnTo>
                <a:lnTo>
                  <a:pt x="122808" y="300481"/>
                </a:lnTo>
                <a:lnTo>
                  <a:pt x="120650" y="299465"/>
                </a:lnTo>
                <a:lnTo>
                  <a:pt x="118745" y="298195"/>
                </a:lnTo>
                <a:close/>
              </a:path>
              <a:path w="370840" h="312419">
                <a:moveTo>
                  <a:pt x="94488" y="153924"/>
                </a:moveTo>
                <a:lnTo>
                  <a:pt x="5588" y="153924"/>
                </a:lnTo>
                <a:lnTo>
                  <a:pt x="0" y="159512"/>
                </a:lnTo>
                <a:lnTo>
                  <a:pt x="0" y="306450"/>
                </a:lnTo>
                <a:lnTo>
                  <a:pt x="5588" y="312038"/>
                </a:lnTo>
                <a:lnTo>
                  <a:pt x="94488" y="312038"/>
                </a:lnTo>
                <a:lnTo>
                  <a:pt x="100075" y="306450"/>
                </a:lnTo>
                <a:lnTo>
                  <a:pt x="100075" y="304926"/>
                </a:lnTo>
                <a:lnTo>
                  <a:pt x="44703" y="304926"/>
                </a:lnTo>
                <a:lnTo>
                  <a:pt x="40386" y="300608"/>
                </a:lnTo>
                <a:lnTo>
                  <a:pt x="40386" y="290067"/>
                </a:lnTo>
                <a:lnTo>
                  <a:pt x="44703" y="285750"/>
                </a:lnTo>
                <a:lnTo>
                  <a:pt x="100075" y="285750"/>
                </a:lnTo>
                <a:lnTo>
                  <a:pt x="100075" y="266064"/>
                </a:lnTo>
                <a:lnTo>
                  <a:pt x="20320" y="266064"/>
                </a:lnTo>
                <a:lnTo>
                  <a:pt x="20320" y="178688"/>
                </a:lnTo>
                <a:lnTo>
                  <a:pt x="100075" y="178688"/>
                </a:lnTo>
                <a:lnTo>
                  <a:pt x="100075" y="159512"/>
                </a:lnTo>
                <a:lnTo>
                  <a:pt x="94488" y="153924"/>
                </a:lnTo>
                <a:close/>
              </a:path>
              <a:path w="370840" h="312419">
                <a:moveTo>
                  <a:pt x="368862" y="29209"/>
                </a:moveTo>
                <a:lnTo>
                  <a:pt x="332358" y="29209"/>
                </a:lnTo>
                <a:lnTo>
                  <a:pt x="338581" y="35432"/>
                </a:lnTo>
                <a:lnTo>
                  <a:pt x="338581" y="181228"/>
                </a:lnTo>
                <a:lnTo>
                  <a:pt x="332358" y="187451"/>
                </a:lnTo>
                <a:lnTo>
                  <a:pt x="229616" y="187451"/>
                </a:lnTo>
                <a:lnTo>
                  <a:pt x="229564" y="230727"/>
                </a:lnTo>
                <a:lnTo>
                  <a:pt x="229438" y="295275"/>
                </a:lnTo>
                <a:lnTo>
                  <a:pt x="224281" y="311530"/>
                </a:lnTo>
                <a:lnTo>
                  <a:pt x="298069" y="311530"/>
                </a:lnTo>
                <a:lnTo>
                  <a:pt x="304292" y="305307"/>
                </a:lnTo>
                <a:lnTo>
                  <a:pt x="304292" y="272288"/>
                </a:lnTo>
                <a:lnTo>
                  <a:pt x="298069" y="266064"/>
                </a:lnTo>
                <a:lnTo>
                  <a:pt x="256286" y="266064"/>
                </a:lnTo>
                <a:lnTo>
                  <a:pt x="256286" y="241426"/>
                </a:lnTo>
                <a:lnTo>
                  <a:pt x="333755" y="241426"/>
                </a:lnTo>
                <a:lnTo>
                  <a:pt x="347989" y="238553"/>
                </a:lnTo>
                <a:lnTo>
                  <a:pt x="359616" y="230727"/>
                </a:lnTo>
                <a:lnTo>
                  <a:pt x="364406" y="223646"/>
                </a:lnTo>
                <a:lnTo>
                  <a:pt x="309372" y="223646"/>
                </a:lnTo>
                <a:lnTo>
                  <a:pt x="304292" y="218566"/>
                </a:lnTo>
                <a:lnTo>
                  <a:pt x="304292" y="205993"/>
                </a:lnTo>
                <a:lnTo>
                  <a:pt x="309372" y="200913"/>
                </a:lnTo>
                <a:lnTo>
                  <a:pt x="370331" y="200913"/>
                </a:lnTo>
                <a:lnTo>
                  <a:pt x="370331" y="36449"/>
                </a:lnTo>
                <a:lnTo>
                  <a:pt x="368862" y="29209"/>
                </a:lnTo>
                <a:close/>
              </a:path>
              <a:path w="370840" h="312419">
                <a:moveTo>
                  <a:pt x="100075" y="285750"/>
                </a:moveTo>
                <a:lnTo>
                  <a:pt x="55372" y="285750"/>
                </a:lnTo>
                <a:lnTo>
                  <a:pt x="59690" y="290067"/>
                </a:lnTo>
                <a:lnTo>
                  <a:pt x="59690" y="300608"/>
                </a:lnTo>
                <a:lnTo>
                  <a:pt x="55372" y="304926"/>
                </a:lnTo>
                <a:lnTo>
                  <a:pt x="100075" y="304926"/>
                </a:lnTo>
                <a:lnTo>
                  <a:pt x="100075" y="285750"/>
                </a:lnTo>
                <a:close/>
              </a:path>
              <a:path w="370840" h="312419">
                <a:moveTo>
                  <a:pt x="210947" y="277749"/>
                </a:moveTo>
                <a:lnTo>
                  <a:pt x="131445" y="277749"/>
                </a:lnTo>
                <a:lnTo>
                  <a:pt x="136651" y="282828"/>
                </a:lnTo>
                <a:lnTo>
                  <a:pt x="136651" y="295275"/>
                </a:lnTo>
                <a:lnTo>
                  <a:pt x="131445" y="300481"/>
                </a:lnTo>
                <a:lnTo>
                  <a:pt x="209212" y="300481"/>
                </a:lnTo>
                <a:lnTo>
                  <a:pt x="209365" y="300257"/>
                </a:lnTo>
                <a:lnTo>
                  <a:pt x="210947" y="292480"/>
                </a:lnTo>
                <a:lnTo>
                  <a:pt x="210947" y="277749"/>
                </a:lnTo>
                <a:close/>
              </a:path>
              <a:path w="370840" h="312419">
                <a:moveTo>
                  <a:pt x="210947" y="120776"/>
                </a:moveTo>
                <a:lnTo>
                  <a:pt x="183388" y="120776"/>
                </a:lnTo>
                <a:lnTo>
                  <a:pt x="183388" y="257809"/>
                </a:lnTo>
                <a:lnTo>
                  <a:pt x="118745" y="257809"/>
                </a:lnTo>
                <a:lnTo>
                  <a:pt x="118745" y="279907"/>
                </a:lnTo>
                <a:lnTo>
                  <a:pt x="120650" y="278638"/>
                </a:lnTo>
                <a:lnTo>
                  <a:pt x="122808" y="277749"/>
                </a:lnTo>
                <a:lnTo>
                  <a:pt x="210947" y="277749"/>
                </a:lnTo>
                <a:lnTo>
                  <a:pt x="210947" y="120776"/>
                </a:lnTo>
                <a:close/>
              </a:path>
              <a:path w="370840" h="312419">
                <a:moveTo>
                  <a:pt x="100075" y="178688"/>
                </a:moveTo>
                <a:lnTo>
                  <a:pt x="79755" y="178688"/>
                </a:lnTo>
                <a:lnTo>
                  <a:pt x="79755" y="266064"/>
                </a:lnTo>
                <a:lnTo>
                  <a:pt x="100075" y="266064"/>
                </a:lnTo>
                <a:lnTo>
                  <a:pt x="100075" y="178688"/>
                </a:lnTo>
                <a:close/>
              </a:path>
              <a:path w="370840" h="312419">
                <a:moveTo>
                  <a:pt x="370331" y="200913"/>
                </a:moveTo>
                <a:lnTo>
                  <a:pt x="322072" y="200913"/>
                </a:lnTo>
                <a:lnTo>
                  <a:pt x="327151" y="205993"/>
                </a:lnTo>
                <a:lnTo>
                  <a:pt x="327151" y="218566"/>
                </a:lnTo>
                <a:lnTo>
                  <a:pt x="322072" y="223646"/>
                </a:lnTo>
                <a:lnTo>
                  <a:pt x="364406" y="223646"/>
                </a:lnTo>
                <a:lnTo>
                  <a:pt x="367456" y="219138"/>
                </a:lnTo>
                <a:lnTo>
                  <a:pt x="370331" y="204977"/>
                </a:lnTo>
                <a:lnTo>
                  <a:pt x="370331" y="200913"/>
                </a:lnTo>
                <a:close/>
              </a:path>
              <a:path w="370840" h="312419">
                <a:moveTo>
                  <a:pt x="190880" y="89407"/>
                </a:moveTo>
                <a:lnTo>
                  <a:pt x="59563" y="89407"/>
                </a:lnTo>
                <a:lnTo>
                  <a:pt x="51766" y="90969"/>
                </a:lnTo>
                <a:lnTo>
                  <a:pt x="45386" y="95234"/>
                </a:lnTo>
                <a:lnTo>
                  <a:pt x="41078" y="101570"/>
                </a:lnTo>
                <a:lnTo>
                  <a:pt x="39497" y="109346"/>
                </a:lnTo>
                <a:lnTo>
                  <a:pt x="39497" y="137287"/>
                </a:lnTo>
                <a:lnTo>
                  <a:pt x="66928" y="137287"/>
                </a:lnTo>
                <a:lnTo>
                  <a:pt x="66928" y="120776"/>
                </a:lnTo>
                <a:lnTo>
                  <a:pt x="210947" y="120776"/>
                </a:lnTo>
                <a:lnTo>
                  <a:pt x="210947" y="109346"/>
                </a:lnTo>
                <a:lnTo>
                  <a:pt x="209365" y="101570"/>
                </a:lnTo>
                <a:lnTo>
                  <a:pt x="205057" y="95234"/>
                </a:lnTo>
                <a:lnTo>
                  <a:pt x="198677" y="90969"/>
                </a:lnTo>
                <a:lnTo>
                  <a:pt x="190880" y="89407"/>
                </a:lnTo>
                <a:close/>
              </a:path>
              <a:path w="370840" h="312419">
                <a:moveTo>
                  <a:pt x="333755" y="0"/>
                </a:moveTo>
                <a:lnTo>
                  <a:pt x="111759" y="0"/>
                </a:lnTo>
                <a:lnTo>
                  <a:pt x="97452" y="2873"/>
                </a:lnTo>
                <a:lnTo>
                  <a:pt x="85788" y="10699"/>
                </a:lnTo>
                <a:lnTo>
                  <a:pt x="77934" y="22288"/>
                </a:lnTo>
                <a:lnTo>
                  <a:pt x="75056" y="36449"/>
                </a:lnTo>
                <a:lnTo>
                  <a:pt x="75056" y="70865"/>
                </a:lnTo>
                <a:lnTo>
                  <a:pt x="106806" y="70865"/>
                </a:lnTo>
                <a:lnTo>
                  <a:pt x="106806" y="35432"/>
                </a:lnTo>
                <a:lnTo>
                  <a:pt x="113029" y="29209"/>
                </a:lnTo>
                <a:lnTo>
                  <a:pt x="368862" y="29209"/>
                </a:lnTo>
                <a:lnTo>
                  <a:pt x="367456" y="22288"/>
                </a:lnTo>
                <a:lnTo>
                  <a:pt x="359616" y="10699"/>
                </a:lnTo>
                <a:lnTo>
                  <a:pt x="347989" y="2873"/>
                </a:lnTo>
                <a:lnTo>
                  <a:pt x="333755" y="0"/>
                </a:lnTo>
                <a:close/>
              </a:path>
            </a:pathLst>
          </a:custGeom>
          <a:solidFill>
            <a:srgbClr val="F9F9F9"/>
          </a:solidFill>
        </p:spPr>
        <p:txBody>
          <a:bodyPr wrap="square" lIns="0" tIns="0" rIns="0" bIns="0" rtlCol="0"/>
          <a:lstStyle/>
          <a:p/>
        </p:txBody>
      </p:sp>
      <p:sp>
        <p:nvSpPr>
          <p:cNvPr id="33" name="object 33"/>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44</a:t>
            </a:fld>
          </a:p>
        </p:txBody>
      </p:sp>
      <p:sp>
        <p:nvSpPr>
          <p:cNvPr id="34" name="object 34"/>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628015">
              <a:lnSpc>
                <a:spcPct val="100000"/>
              </a:lnSpc>
            </a:pPr>
            <a:r>
              <a:rPr dirty="0" sz="1200">
                <a:solidFill>
                  <a:srgbClr val="5E666F"/>
                </a:solidFill>
                <a:latin typeface="微软雅黑"/>
                <a:cs typeface="微软雅黑"/>
              </a:rPr>
              <a:t>金融科技助力开放</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眼神科技：多模态生物识别系统实现多场景、多应用、多产品、</a:t>
            </a:r>
          </a:p>
          <a:p>
            <a:pPr marL="12700">
              <a:lnSpc>
                <a:spcPts val="2735"/>
              </a:lnSpc>
            </a:pPr>
            <a:r>
              <a:rPr dirty="0" spc="-5">
                <a:solidFill>
                  <a:srgbClr val="1D9ED2"/>
                </a:solidFill>
              </a:rPr>
              <a:t>多种识别技术统一管理</a:t>
            </a:r>
          </a:p>
        </p:txBody>
      </p:sp>
      <p:sp>
        <p:nvSpPr>
          <p:cNvPr id="5" name="object 5"/>
          <p:cNvSpPr txBox="1"/>
          <p:nvPr/>
        </p:nvSpPr>
        <p:spPr>
          <a:xfrm>
            <a:off x="4704334" y="1177671"/>
            <a:ext cx="6933565" cy="1613535"/>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 </a:t>
            </a:r>
            <a:r>
              <a:rPr dirty="0" sz="1400" spc="5">
                <a:solidFill>
                  <a:srgbClr val="5E666F"/>
                </a:solidFill>
                <a:latin typeface="微软雅黑"/>
                <a:cs typeface="微软雅黑"/>
              </a:rPr>
              <a:t>作为较早进入生物识别领域的人工智能企业，眼神科技专注于自主知识产权核心技术  的研究和开发，成为业内少有的拥有指纹识别、虹膜识别、人脸识别、指静脉识别等  多种自主知识产权生物识别技术的企业，并成功打造多模态生物识别统一平台，实现  </a:t>
            </a:r>
            <a:r>
              <a:rPr dirty="0" sz="1400">
                <a:solidFill>
                  <a:srgbClr val="5E666F"/>
                </a:solidFill>
                <a:latin typeface="微软雅黑"/>
                <a:cs typeface="微软雅黑"/>
              </a:rPr>
              <a:t>多场景、多应用、多产品、多种识别技术统一管理。</a:t>
            </a:r>
            <a:endParaRPr sz="1400">
              <a:latin typeface="微软雅黑"/>
              <a:cs typeface="微软雅黑"/>
            </a:endParaRPr>
          </a:p>
          <a:p>
            <a:pPr marL="12700">
              <a:lnSpc>
                <a:spcPct val="100000"/>
              </a:lnSpc>
              <a:spcBef>
                <a:spcPts val="840"/>
              </a:spcBef>
            </a:pPr>
            <a:r>
              <a:rPr dirty="0" sz="1400" spc="540">
                <a:solidFill>
                  <a:srgbClr val="1D9FD1"/>
                </a:solidFill>
                <a:latin typeface="Arial Unicode MS"/>
                <a:cs typeface="Arial Unicode MS"/>
              </a:rPr>
              <a:t>◆</a:t>
            </a:r>
            <a:r>
              <a:rPr dirty="0" sz="1400" spc="409">
                <a:solidFill>
                  <a:srgbClr val="1D9FD1"/>
                </a:solidFill>
                <a:latin typeface="Arial Unicode MS"/>
                <a:cs typeface="Arial Unicode MS"/>
              </a:rPr>
              <a:t> </a:t>
            </a:r>
            <a:r>
              <a:rPr dirty="0" sz="1400">
                <a:solidFill>
                  <a:srgbClr val="5E666F"/>
                </a:solidFill>
                <a:latin typeface="微软雅黑"/>
                <a:cs typeface="微软雅黑"/>
              </a:rPr>
              <a:t>专注生物识别领域多年，眼神科技总结出三大战略：多模态、小场景、平台化。</a:t>
            </a:r>
            <a:endParaRPr sz="1400">
              <a:latin typeface="微软雅黑"/>
              <a:cs typeface="微软雅黑"/>
            </a:endParaRPr>
          </a:p>
        </p:txBody>
      </p:sp>
      <p:sp>
        <p:nvSpPr>
          <p:cNvPr id="6" name="object 6"/>
          <p:cNvSpPr/>
          <p:nvPr/>
        </p:nvSpPr>
        <p:spPr>
          <a:xfrm>
            <a:off x="1524000" y="1171955"/>
            <a:ext cx="1577340" cy="5686425"/>
          </a:xfrm>
          <a:custGeom>
            <a:avLst/>
            <a:gdLst/>
            <a:ahLst/>
            <a:cxnLst/>
            <a:rect l="l" t="t" r="r" b="b"/>
            <a:pathLst>
              <a:path w="1577339" h="5686425">
                <a:moveTo>
                  <a:pt x="850138" y="0"/>
                </a:moveTo>
                <a:lnTo>
                  <a:pt x="742061" y="0"/>
                </a:lnTo>
                <a:lnTo>
                  <a:pt x="742061" y="4991506"/>
                </a:lnTo>
                <a:lnTo>
                  <a:pt x="0" y="5631674"/>
                </a:lnTo>
                <a:lnTo>
                  <a:pt x="31115" y="5686043"/>
                </a:lnTo>
                <a:lnTo>
                  <a:pt x="742061" y="5063413"/>
                </a:lnTo>
                <a:lnTo>
                  <a:pt x="931821" y="5063413"/>
                </a:lnTo>
                <a:lnTo>
                  <a:pt x="850138" y="4991506"/>
                </a:lnTo>
                <a:lnTo>
                  <a:pt x="850138" y="0"/>
                </a:lnTo>
                <a:close/>
              </a:path>
              <a:path w="1577339" h="5686425">
                <a:moveTo>
                  <a:pt x="820547" y="5156377"/>
                </a:moveTo>
                <a:lnTo>
                  <a:pt x="758317" y="5156377"/>
                </a:lnTo>
                <a:lnTo>
                  <a:pt x="758317" y="5686043"/>
                </a:lnTo>
                <a:lnTo>
                  <a:pt x="820547" y="5686043"/>
                </a:lnTo>
                <a:lnTo>
                  <a:pt x="820547" y="5156377"/>
                </a:lnTo>
                <a:close/>
              </a:path>
              <a:path w="1577339" h="5686425">
                <a:moveTo>
                  <a:pt x="931821" y="5063413"/>
                </a:moveTo>
                <a:lnTo>
                  <a:pt x="850138" y="5063413"/>
                </a:lnTo>
                <a:lnTo>
                  <a:pt x="1546225" y="5666750"/>
                </a:lnTo>
                <a:lnTo>
                  <a:pt x="1577339" y="5631674"/>
                </a:lnTo>
                <a:lnTo>
                  <a:pt x="931821" y="5063413"/>
                </a:lnTo>
                <a:close/>
              </a:path>
              <a:path w="1577339" h="5686425">
                <a:moveTo>
                  <a:pt x="850138" y="5063413"/>
                </a:moveTo>
                <a:lnTo>
                  <a:pt x="742061" y="5063413"/>
                </a:lnTo>
                <a:lnTo>
                  <a:pt x="742061" y="5156377"/>
                </a:lnTo>
                <a:lnTo>
                  <a:pt x="850138" y="5156377"/>
                </a:lnTo>
                <a:lnTo>
                  <a:pt x="850138" y="5063413"/>
                </a:lnTo>
                <a:close/>
              </a:path>
            </a:pathLst>
          </a:custGeom>
          <a:solidFill>
            <a:srgbClr val="7E7E7E"/>
          </a:solidFill>
        </p:spPr>
        <p:txBody>
          <a:bodyPr wrap="square" lIns="0" tIns="0" rIns="0" bIns="0" rtlCol="0"/>
          <a:lstStyle/>
          <a:p/>
        </p:txBody>
      </p:sp>
      <p:graphicFrame>
        <p:nvGraphicFramePr>
          <p:cNvPr id="7" name="object 7"/>
          <p:cNvGraphicFramePr>
            <a:graphicFrameLocks noGrp="1"/>
          </p:cNvGraphicFramePr>
          <p:nvPr/>
        </p:nvGraphicFramePr>
        <p:xfrm>
          <a:off x="347472" y="1543811"/>
          <a:ext cx="3930650" cy="3937000"/>
        </p:xfrm>
        <a:graphic>
          <a:graphicData uri="http://schemas.openxmlformats.org/drawingml/2006/table">
            <a:tbl>
              <a:tblPr firstRow="1" bandRow="1">
                <a:tableStyleId>{2D5ABB26-0587-4C30-8999-92F81FD0307C}</a:tableStyleId>
              </a:tblPr>
              <a:tblGrid>
                <a:gridCol w="94487"/>
                <a:gridCol w="3742944"/>
                <a:gridCol w="92963"/>
              </a:tblGrid>
              <a:tr h="141732">
                <a:tc>
                  <a:txBody>
                    <a:bodyPr/>
                    <a:lstStyle/>
                    <a:p>
                      <a:pPr/>
                      <a:endParaRPr sz="1400">
                        <a:latin typeface="微软雅黑"/>
                        <a:cs typeface="微软雅黑"/>
                      </a:endParaRPr>
                    </a:p>
                  </a:txBody>
                  <a:tcPr marL="0" marR="0" marB="0" marT="0">
                    <a:lnR w="9144">
                      <a:solidFill>
                        <a:srgbClr val="D3D3D3"/>
                      </a:solidFill>
                      <a:prstDash val="solid"/>
                    </a:lnR>
                    <a:solidFill>
                      <a:srgbClr val="7E7E7E"/>
                    </a:solidFill>
                  </a:tcPr>
                </a:tc>
                <a:tc>
                  <a:txBody>
                    <a:bodyPr/>
                    <a:lstStyle/>
                    <a:p>
                      <a:pPr/>
                      <a:endParaRPr sz="14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endParaRPr sz="1400">
                        <a:latin typeface="微软雅黑"/>
                        <a:cs typeface="微软雅黑"/>
                      </a:endParaRPr>
                    </a:p>
                  </a:txBody>
                  <a:tcPr marL="0" marR="0" marB="0" marT="0">
                    <a:lnL w="9144">
                      <a:solidFill>
                        <a:srgbClr val="D3D3D3"/>
                      </a:solidFill>
                      <a:prstDash val="solid"/>
                    </a:lnL>
                    <a:solidFill>
                      <a:srgbClr val="7E7E7E"/>
                    </a:solidFill>
                  </a:tcPr>
                </a:tc>
              </a:tr>
              <a:tr h="1026281">
                <a:tc rowSpan="9">
                  <a:txBody>
                    <a:bodyPr/>
                    <a:lstStyle/>
                    <a:p>
                      <a:pPr/>
                      <a:endParaRPr sz="1400">
                        <a:latin typeface="微软雅黑"/>
                        <a:cs typeface="微软雅黑"/>
                      </a:endParaRPr>
                    </a:p>
                  </a:txBody>
                  <a:tcPr marL="0" marR="0" marB="0" marT="0">
                    <a:lnR w="9144">
                      <a:solidFill>
                        <a:srgbClr val="D3D3D3"/>
                      </a:solidFill>
                      <a:prstDash val="solid"/>
                    </a:lnR>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1"/>
                        </a:spcBef>
                      </a:pPr>
                      <a:endParaRPr sz="1750">
                        <a:latin typeface="Times New Roman"/>
                        <a:cs typeface="Times New Roman"/>
                      </a:endParaRPr>
                    </a:p>
                    <a:p>
                      <a:pPr algn="r" marR="21717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公司介绍：</a:t>
                      </a:r>
                      <a:r>
                        <a:rPr dirty="0" sz="1200">
                          <a:solidFill>
                            <a:srgbClr val="4F555F"/>
                          </a:solidFill>
                          <a:latin typeface="微软雅黑"/>
                          <a:cs typeface="微软雅黑"/>
                        </a:rPr>
                        <a:t>眼神科技定位为基于</a:t>
                      </a:r>
                      <a:r>
                        <a:rPr dirty="0" sz="1200">
                          <a:solidFill>
                            <a:srgbClr val="4F555F"/>
                          </a:solidFill>
                          <a:latin typeface="Arial"/>
                          <a:cs typeface="Arial"/>
                        </a:rPr>
                        <a:t>AI</a:t>
                      </a:r>
                      <a:r>
                        <a:rPr dirty="0" sz="1200">
                          <a:solidFill>
                            <a:srgbClr val="4F555F"/>
                          </a:solidFill>
                          <a:latin typeface="微软雅黑"/>
                          <a:cs typeface="微软雅黑"/>
                        </a:rPr>
                        <a:t>驱动的多模态</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rowSpan="9">
                  <a:txBody>
                    <a:bodyPr/>
                    <a:lstStyle/>
                    <a:p>
                      <a:pPr/>
                      <a:endParaRPr sz="1200">
                        <a:latin typeface="微软雅黑"/>
                        <a:cs typeface="微软雅黑"/>
                      </a:endParaRPr>
                    </a:p>
                  </a:txBody>
                  <a:tcPr marL="0" marR="0" marB="0" marT="0">
                    <a:lnL w="9144">
                      <a:solidFill>
                        <a:srgbClr val="D3D3D3"/>
                      </a:solidFill>
                      <a:prstDash val="solid"/>
                    </a:lnL>
                  </a:tcPr>
                </a:tc>
              </a:tr>
              <a:tr h="274319">
                <a:tc vMerge="1">
                  <a:txBody>
                    <a:bodyPr/>
                    <a:lstStyle/>
                    <a:p>
                      <a:pPr/>
                    </a:p>
                  </a:txBody>
                  <a:tcPr marL="0" marR="0" marB="0" marT="0">
                    <a:lnR w="9144">
                      <a:solidFill>
                        <a:srgbClr val="D3D3D3"/>
                      </a:solidFill>
                      <a:prstDash val="solid"/>
                    </a:lnR>
                  </a:tcPr>
                </a:tc>
                <a:tc>
                  <a:txBody>
                    <a:bodyPr/>
                    <a:lstStyle/>
                    <a:p>
                      <a:pPr algn="r" marR="210185">
                        <a:lnSpc>
                          <a:spcPct val="100000"/>
                        </a:lnSpc>
                        <a:spcBef>
                          <a:spcPts val="240"/>
                        </a:spcBef>
                      </a:pPr>
                      <a:r>
                        <a:rPr dirty="0" sz="1200">
                          <a:solidFill>
                            <a:srgbClr val="4F555F"/>
                          </a:solidFill>
                          <a:latin typeface="微软雅黑"/>
                          <a:cs typeface="微软雅黑"/>
                        </a:rPr>
                        <a:t>生物识别原创技术，站在整个价值链顶端的技术</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792">
                <a:tc vMerge="1">
                  <a:txBody>
                    <a:bodyPr/>
                    <a:lstStyle/>
                    <a:p>
                      <a:pPr/>
                    </a:p>
                  </a:txBody>
                  <a:tcPr marL="0" marR="0" marB="0" marT="0">
                    <a:lnR w="9144">
                      <a:solidFill>
                        <a:srgbClr val="D3D3D3"/>
                      </a:solidFill>
                      <a:prstDash val="solid"/>
                    </a:lnR>
                  </a:tcPr>
                </a:tc>
                <a:tc>
                  <a:txBody>
                    <a:bodyPr/>
                    <a:lstStyle/>
                    <a:p>
                      <a:pPr marL="314960">
                        <a:lnSpc>
                          <a:spcPct val="100000"/>
                        </a:lnSpc>
                        <a:spcBef>
                          <a:spcPts val="240"/>
                        </a:spcBef>
                      </a:pPr>
                      <a:r>
                        <a:rPr dirty="0" sz="1200">
                          <a:solidFill>
                            <a:srgbClr val="4F555F"/>
                          </a:solidFill>
                          <a:latin typeface="微软雅黑"/>
                          <a:cs typeface="微软雅黑"/>
                        </a:rPr>
                        <a:t>创新主导型企业</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47">
                <a:tc vMerge="1">
                  <a:txBody>
                    <a:bodyPr/>
                    <a:lstStyle/>
                    <a:p>
                      <a:pPr/>
                    </a:p>
                  </a:txBody>
                  <a:tcPr marL="0" marR="0" marB="0" marT="0">
                    <a:lnR w="9144">
                      <a:solidFill>
                        <a:srgbClr val="D3D3D3"/>
                      </a:solidFill>
                      <a:prstDash val="solid"/>
                    </a:lnR>
                  </a:tcPr>
                </a:tc>
                <a:tc>
                  <a:txBody>
                    <a:bodyPr/>
                    <a:lstStyle/>
                    <a:p>
                      <a:pPr algn="r" marR="210185">
                        <a:lnSpc>
                          <a:spcPct val="100000"/>
                        </a:lnSpc>
                        <a:spcBef>
                          <a:spcPts val="545"/>
                        </a:spcBef>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核心产品：</a:t>
                      </a:r>
                      <a:r>
                        <a:rPr dirty="0" sz="1200">
                          <a:solidFill>
                            <a:srgbClr val="4F555F"/>
                          </a:solidFill>
                          <a:latin typeface="微软雅黑"/>
                          <a:cs typeface="微软雅黑"/>
                        </a:rPr>
                        <a:t>统一平台、应用软件、智能终端产品</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982">
                <a:tc vMerge="1">
                  <a:txBody>
                    <a:bodyPr/>
                    <a:lstStyle/>
                    <a:p>
                      <a:pPr/>
                    </a:p>
                  </a:txBody>
                  <a:tcPr marL="0" marR="0" marB="0" marT="0">
                    <a:lnR w="9144">
                      <a:solidFill>
                        <a:srgbClr val="D3D3D3"/>
                      </a:solidFill>
                      <a:prstDash val="solid"/>
                    </a:lnR>
                  </a:tcPr>
                </a:tc>
                <a:tc>
                  <a:txBody>
                    <a:bodyPr/>
                    <a:lstStyle/>
                    <a:p>
                      <a:pPr marL="314960">
                        <a:lnSpc>
                          <a:spcPct val="100000"/>
                        </a:lnSpc>
                        <a:spcBef>
                          <a:spcPts val="240"/>
                        </a:spcBef>
                      </a:pPr>
                      <a:r>
                        <a:rPr dirty="0" sz="1200">
                          <a:solidFill>
                            <a:srgbClr val="4F555F"/>
                          </a:solidFill>
                          <a:latin typeface="微软雅黑"/>
                          <a:cs typeface="微软雅黑"/>
                        </a:rPr>
                        <a:t>等全产业链生物识别产品</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238">
                <a:tc vMerge="1">
                  <a:txBody>
                    <a:bodyPr/>
                    <a:lstStyle/>
                    <a:p>
                      <a:pPr/>
                    </a:p>
                  </a:txBody>
                  <a:tcPr marL="0" marR="0" marB="0" marT="0">
                    <a:lnR w="9144">
                      <a:solidFill>
                        <a:srgbClr val="D3D3D3"/>
                      </a:solidFill>
                      <a:prstDash val="solid"/>
                    </a:lnR>
                  </a:tcPr>
                </a:tc>
                <a:tc>
                  <a:txBody>
                    <a:bodyPr/>
                    <a:lstStyle/>
                    <a:p>
                      <a:pPr algn="r" marR="210185">
                        <a:lnSpc>
                          <a:spcPct val="100000"/>
                        </a:lnSpc>
                        <a:spcBef>
                          <a:spcPts val="545"/>
                        </a:spcBef>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专攻领域</a:t>
                      </a:r>
                      <a:r>
                        <a:rPr dirty="0" sz="1200">
                          <a:solidFill>
                            <a:srgbClr val="4F555F"/>
                          </a:solidFill>
                          <a:latin typeface="微软雅黑"/>
                          <a:cs typeface="微软雅黑"/>
                        </a:rPr>
                        <a:t>：指纹识别、虹膜识别、人脸识别、指</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1792">
                <a:tc vMerge="1">
                  <a:txBody>
                    <a:bodyPr/>
                    <a:lstStyle/>
                    <a:p>
                      <a:pPr/>
                    </a:p>
                  </a:txBody>
                  <a:tcPr marL="0" marR="0" marB="0" marT="0">
                    <a:lnR w="9144">
                      <a:solidFill>
                        <a:srgbClr val="D3D3D3"/>
                      </a:solidFill>
                      <a:prstDash val="solid"/>
                    </a:lnR>
                  </a:tcPr>
                </a:tc>
                <a:tc>
                  <a:txBody>
                    <a:bodyPr/>
                    <a:lstStyle/>
                    <a:p>
                      <a:pPr marL="314960">
                        <a:lnSpc>
                          <a:spcPct val="100000"/>
                        </a:lnSpc>
                        <a:spcBef>
                          <a:spcPts val="240"/>
                        </a:spcBef>
                      </a:pPr>
                      <a:r>
                        <a:rPr dirty="0" sz="1200">
                          <a:solidFill>
                            <a:srgbClr val="4F555F"/>
                          </a:solidFill>
                          <a:latin typeface="微软雅黑"/>
                          <a:cs typeface="微软雅黑"/>
                        </a:rPr>
                        <a:t>静脉识别等多种自主知识产权生物识别技术</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313047">
                <a:tc vMerge="1">
                  <a:txBody>
                    <a:bodyPr/>
                    <a:lstStyle/>
                    <a:p>
                      <a:pPr/>
                    </a:p>
                  </a:txBody>
                  <a:tcPr marL="0" marR="0" marB="0" marT="0">
                    <a:lnR w="9144">
                      <a:solidFill>
                        <a:srgbClr val="D3D3D3"/>
                      </a:solidFill>
                      <a:prstDash val="solid"/>
                    </a:lnR>
                  </a:tcPr>
                </a:tc>
                <a:tc>
                  <a:txBody>
                    <a:bodyPr/>
                    <a:lstStyle/>
                    <a:p>
                      <a:pPr algn="r" marR="210185">
                        <a:lnSpc>
                          <a:spcPct val="100000"/>
                        </a:lnSpc>
                        <a:spcBef>
                          <a:spcPts val="545"/>
                        </a:spcBef>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应用行业：</a:t>
                      </a:r>
                      <a:r>
                        <a:rPr dirty="0" sz="1200">
                          <a:solidFill>
                            <a:srgbClr val="4F555F"/>
                          </a:solidFill>
                          <a:latin typeface="微软雅黑"/>
                          <a:cs typeface="微软雅黑"/>
                        </a:rPr>
                        <a:t>金融、教育、社保、公安、政府、军</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477525">
                <a:tc vMerge="1">
                  <a:txBody>
                    <a:bodyPr/>
                    <a:lstStyle/>
                    <a:p>
                      <a:pPr/>
                    </a:p>
                  </a:txBody>
                  <a:tcPr marL="0" marR="0" marB="0" marT="0">
                    <a:lnR w="9144">
                      <a:solidFill>
                        <a:srgbClr val="D3D3D3"/>
                      </a:solidFill>
                      <a:prstDash val="solid"/>
                    </a:lnR>
                  </a:tcPr>
                </a:tc>
                <a:tc>
                  <a:txBody>
                    <a:bodyPr/>
                    <a:lstStyle/>
                    <a:p>
                      <a:pPr marL="314960">
                        <a:lnSpc>
                          <a:spcPct val="100000"/>
                        </a:lnSpc>
                        <a:spcBef>
                          <a:spcPts val="240"/>
                        </a:spcBef>
                      </a:pPr>
                      <a:r>
                        <a:rPr dirty="0" sz="1200">
                          <a:solidFill>
                            <a:srgbClr val="4F555F"/>
                          </a:solidFill>
                          <a:latin typeface="微软雅黑"/>
                          <a:cs typeface="微软雅黑"/>
                        </a:rPr>
                        <a:t>队以及企事业单位等众多行业</a:t>
                      </a: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F9F9F9"/>
                    </a:solidFill>
                  </a:tcPr>
                </a:tc>
                <a:tc vMerge="1">
                  <a:txBody>
                    <a:bodyPr/>
                    <a:lstStyle/>
                    <a:p>
                      <a:pPr/>
                    </a:p>
                  </a:txBody>
                  <a:tcPr marL="0" marR="0" marB="0" marT="0">
                    <a:lnL w="9144">
                      <a:solidFill>
                        <a:srgbClr val="D3D3D3"/>
                      </a:solidFill>
                      <a:prstDash val="solid"/>
                    </a:lnL>
                  </a:tcPr>
                </a:tc>
              </a:tr>
              <a:tr h="141731">
                <a:tc>
                  <a:txBody>
                    <a:bodyPr/>
                    <a:lstStyle/>
                    <a:p>
                      <a:pPr/>
                      <a:endParaRPr sz="1200">
                        <a:latin typeface="微软雅黑"/>
                        <a:cs typeface="微软雅黑"/>
                      </a:endParaRPr>
                    </a:p>
                  </a:txBody>
                  <a:tcPr marL="0" marR="0" marB="0" marT="0">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lnR w="9144">
                      <a:solidFill>
                        <a:srgbClr val="D3D3D3"/>
                      </a:solidFill>
                      <a:prstDash val="solid"/>
                    </a:lnR>
                    <a:solidFill>
                      <a:srgbClr val="7E7E7E"/>
                    </a:solidFill>
                  </a:tcPr>
                </a:tc>
                <a:tc>
                  <a:txBody>
                    <a:bodyPr/>
                    <a:lstStyle/>
                    <a:p>
                      <a:pPr/>
                      <a:endParaRPr sz="1200">
                        <a:latin typeface="微软雅黑"/>
                        <a:cs typeface="微软雅黑"/>
                      </a:endParaRPr>
                    </a:p>
                  </a:txBody>
                  <a:tcPr marL="0" marR="0" marB="0" marT="0">
                    <a:lnL w="9144">
                      <a:solidFill>
                        <a:srgbClr val="D3D3D3"/>
                      </a:solidFill>
                      <a:prstDash val="solid"/>
                    </a:lnL>
                    <a:solidFill>
                      <a:srgbClr val="7E7E7E"/>
                    </a:solidFill>
                  </a:tcPr>
                </a:tc>
              </a:tr>
            </a:tbl>
          </a:graphicData>
        </a:graphic>
      </p:graphicFrame>
      <p:sp>
        <p:nvSpPr>
          <p:cNvPr id="8" name="object 8"/>
          <p:cNvSpPr/>
          <p:nvPr/>
        </p:nvSpPr>
        <p:spPr>
          <a:xfrm>
            <a:off x="957072" y="1775028"/>
            <a:ext cx="2711195" cy="521639"/>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6708647" y="3191255"/>
            <a:ext cx="4114800" cy="1076325"/>
          </a:xfrm>
          <a:custGeom>
            <a:avLst/>
            <a:gdLst/>
            <a:ahLst/>
            <a:cxnLst/>
            <a:rect l="l" t="t" r="r" b="b"/>
            <a:pathLst>
              <a:path w="4114800" h="1076325">
                <a:moveTo>
                  <a:pt x="3764026" y="0"/>
                </a:moveTo>
                <a:lnTo>
                  <a:pt x="0" y="0"/>
                </a:lnTo>
                <a:lnTo>
                  <a:pt x="349376" y="553593"/>
                </a:lnTo>
                <a:lnTo>
                  <a:pt x="0" y="1075944"/>
                </a:lnTo>
                <a:lnTo>
                  <a:pt x="3764026" y="1075944"/>
                </a:lnTo>
                <a:lnTo>
                  <a:pt x="4114800" y="553593"/>
                </a:lnTo>
                <a:lnTo>
                  <a:pt x="3764026" y="0"/>
                </a:lnTo>
                <a:close/>
              </a:path>
            </a:pathLst>
          </a:custGeom>
          <a:solidFill>
            <a:srgbClr val="ECECEC"/>
          </a:solidFill>
        </p:spPr>
        <p:txBody>
          <a:bodyPr wrap="square" lIns="0" tIns="0" rIns="0" bIns="0" rtlCol="0"/>
          <a:lstStyle/>
          <a:p/>
        </p:txBody>
      </p:sp>
      <p:sp>
        <p:nvSpPr>
          <p:cNvPr id="10" name="object 10"/>
          <p:cNvSpPr/>
          <p:nvPr/>
        </p:nvSpPr>
        <p:spPr>
          <a:xfrm>
            <a:off x="5548884" y="4267200"/>
            <a:ext cx="4113529" cy="1069975"/>
          </a:xfrm>
          <a:custGeom>
            <a:avLst/>
            <a:gdLst/>
            <a:ahLst/>
            <a:cxnLst/>
            <a:rect l="l" t="t" r="r" b="b"/>
            <a:pathLst>
              <a:path w="4113529" h="1069975">
                <a:moveTo>
                  <a:pt x="4113275" y="0"/>
                </a:moveTo>
                <a:lnTo>
                  <a:pt x="349250" y="0"/>
                </a:lnTo>
                <a:lnTo>
                  <a:pt x="0" y="548386"/>
                </a:lnTo>
                <a:lnTo>
                  <a:pt x="349250" y="1069848"/>
                </a:lnTo>
                <a:lnTo>
                  <a:pt x="4113275" y="1069848"/>
                </a:lnTo>
                <a:lnTo>
                  <a:pt x="3764025" y="548386"/>
                </a:lnTo>
                <a:lnTo>
                  <a:pt x="4113275" y="0"/>
                </a:lnTo>
                <a:close/>
              </a:path>
            </a:pathLst>
          </a:custGeom>
          <a:solidFill>
            <a:srgbClr val="D4D6D6"/>
          </a:solidFill>
        </p:spPr>
        <p:txBody>
          <a:bodyPr wrap="square" lIns="0" tIns="0" rIns="0" bIns="0" rtlCol="0"/>
          <a:lstStyle/>
          <a:p/>
        </p:txBody>
      </p:sp>
      <p:sp>
        <p:nvSpPr>
          <p:cNvPr id="11" name="object 11"/>
          <p:cNvSpPr/>
          <p:nvPr/>
        </p:nvSpPr>
        <p:spPr>
          <a:xfrm>
            <a:off x="6708647" y="5337047"/>
            <a:ext cx="4114800" cy="1071880"/>
          </a:xfrm>
          <a:custGeom>
            <a:avLst/>
            <a:gdLst/>
            <a:ahLst/>
            <a:cxnLst/>
            <a:rect l="l" t="t" r="r" b="b"/>
            <a:pathLst>
              <a:path w="4114800" h="1071879">
                <a:moveTo>
                  <a:pt x="3764026" y="0"/>
                </a:moveTo>
                <a:lnTo>
                  <a:pt x="0" y="0"/>
                </a:lnTo>
                <a:lnTo>
                  <a:pt x="349376" y="549135"/>
                </a:lnTo>
                <a:lnTo>
                  <a:pt x="0" y="1071371"/>
                </a:lnTo>
                <a:lnTo>
                  <a:pt x="3764026" y="1071371"/>
                </a:lnTo>
                <a:lnTo>
                  <a:pt x="4114800" y="549135"/>
                </a:lnTo>
                <a:lnTo>
                  <a:pt x="3764026" y="0"/>
                </a:lnTo>
                <a:close/>
              </a:path>
            </a:pathLst>
          </a:custGeom>
          <a:solidFill>
            <a:srgbClr val="ECECEC"/>
          </a:solidFill>
        </p:spPr>
        <p:txBody>
          <a:bodyPr wrap="square" lIns="0" tIns="0" rIns="0" bIns="0" rtlCol="0"/>
          <a:lstStyle/>
          <a:p/>
        </p:txBody>
      </p:sp>
      <p:sp>
        <p:nvSpPr>
          <p:cNvPr id="12" name="object 12"/>
          <p:cNvSpPr/>
          <p:nvPr/>
        </p:nvSpPr>
        <p:spPr>
          <a:xfrm>
            <a:off x="7190105" y="3536950"/>
            <a:ext cx="428625" cy="385445"/>
          </a:xfrm>
          <a:custGeom>
            <a:avLst/>
            <a:gdLst/>
            <a:ahLst/>
            <a:cxnLst/>
            <a:rect l="l" t="t" r="r" b="b"/>
            <a:pathLst>
              <a:path w="428625" h="385445">
                <a:moveTo>
                  <a:pt x="106045" y="0"/>
                </a:moveTo>
                <a:lnTo>
                  <a:pt x="56949" y="8626"/>
                </a:lnTo>
                <a:lnTo>
                  <a:pt x="21701" y="33178"/>
                </a:lnTo>
                <a:lnTo>
                  <a:pt x="4929" y="70419"/>
                </a:lnTo>
                <a:lnTo>
                  <a:pt x="547" y="108658"/>
                </a:lnTo>
                <a:lnTo>
                  <a:pt x="0" y="132587"/>
                </a:lnTo>
                <a:lnTo>
                  <a:pt x="0" y="262000"/>
                </a:lnTo>
                <a:lnTo>
                  <a:pt x="3053" y="308863"/>
                </a:lnTo>
                <a:lnTo>
                  <a:pt x="17801" y="345154"/>
                </a:lnTo>
                <a:lnTo>
                  <a:pt x="48109" y="372961"/>
                </a:lnTo>
                <a:lnTo>
                  <a:pt x="97210" y="384567"/>
                </a:lnTo>
                <a:lnTo>
                  <a:pt x="112902" y="385063"/>
                </a:lnTo>
                <a:lnTo>
                  <a:pt x="125071" y="384591"/>
                </a:lnTo>
                <a:lnTo>
                  <a:pt x="167578" y="373409"/>
                </a:lnTo>
                <a:lnTo>
                  <a:pt x="198804" y="345094"/>
                </a:lnTo>
                <a:lnTo>
                  <a:pt x="207827" y="327913"/>
                </a:lnTo>
                <a:lnTo>
                  <a:pt x="100965" y="327913"/>
                </a:lnTo>
                <a:lnTo>
                  <a:pt x="96520" y="325755"/>
                </a:lnTo>
                <a:lnTo>
                  <a:pt x="91475" y="285114"/>
                </a:lnTo>
                <a:lnTo>
                  <a:pt x="91518" y="96202"/>
                </a:lnTo>
                <a:lnTo>
                  <a:pt x="101346" y="57023"/>
                </a:lnTo>
                <a:lnTo>
                  <a:pt x="206967" y="57023"/>
                </a:lnTo>
                <a:lnTo>
                  <a:pt x="205358" y="52959"/>
                </a:lnTo>
                <a:lnTo>
                  <a:pt x="180673" y="22431"/>
                </a:lnTo>
                <a:lnTo>
                  <a:pt x="134588" y="2666"/>
                </a:lnTo>
                <a:lnTo>
                  <a:pt x="120709" y="666"/>
                </a:lnTo>
                <a:lnTo>
                  <a:pt x="106045" y="0"/>
                </a:lnTo>
                <a:close/>
              </a:path>
              <a:path w="428625" h="385445">
                <a:moveTo>
                  <a:pt x="206967" y="57023"/>
                </a:moveTo>
                <a:lnTo>
                  <a:pt x="115062" y="57023"/>
                </a:lnTo>
                <a:lnTo>
                  <a:pt x="119506" y="59436"/>
                </a:lnTo>
                <a:lnTo>
                  <a:pt x="121412" y="64388"/>
                </a:lnTo>
                <a:lnTo>
                  <a:pt x="122652" y="69504"/>
                </a:lnTo>
                <a:lnTo>
                  <a:pt x="123523" y="77406"/>
                </a:lnTo>
                <a:lnTo>
                  <a:pt x="124030" y="87931"/>
                </a:lnTo>
                <a:lnTo>
                  <a:pt x="124088" y="292671"/>
                </a:lnTo>
                <a:lnTo>
                  <a:pt x="124013" y="297521"/>
                </a:lnTo>
                <a:lnTo>
                  <a:pt x="114426" y="327913"/>
                </a:lnTo>
                <a:lnTo>
                  <a:pt x="207827" y="327913"/>
                </a:lnTo>
                <a:lnTo>
                  <a:pt x="215253" y="275907"/>
                </a:lnTo>
                <a:lnTo>
                  <a:pt x="215519" y="132587"/>
                </a:lnTo>
                <a:lnTo>
                  <a:pt x="215259" y="112966"/>
                </a:lnTo>
                <a:lnTo>
                  <a:pt x="214487" y="96202"/>
                </a:lnTo>
                <a:lnTo>
                  <a:pt x="213215" y="82296"/>
                </a:lnTo>
                <a:lnTo>
                  <a:pt x="211454" y="71247"/>
                </a:lnTo>
                <a:lnTo>
                  <a:pt x="208883" y="61864"/>
                </a:lnTo>
                <a:lnTo>
                  <a:pt x="206967" y="57023"/>
                </a:lnTo>
                <a:close/>
              </a:path>
              <a:path w="428625" h="385445">
                <a:moveTo>
                  <a:pt x="428117" y="7112"/>
                </a:moveTo>
                <a:lnTo>
                  <a:pt x="374269" y="7112"/>
                </a:lnTo>
                <a:lnTo>
                  <a:pt x="355123" y="27666"/>
                </a:lnTo>
                <a:lnTo>
                  <a:pt x="331978" y="44386"/>
                </a:lnTo>
                <a:lnTo>
                  <a:pt x="304831" y="57296"/>
                </a:lnTo>
                <a:lnTo>
                  <a:pt x="273685" y="66421"/>
                </a:lnTo>
                <a:lnTo>
                  <a:pt x="273685" y="109727"/>
                </a:lnTo>
                <a:lnTo>
                  <a:pt x="282701" y="109727"/>
                </a:lnTo>
                <a:lnTo>
                  <a:pt x="297108" y="109993"/>
                </a:lnTo>
                <a:lnTo>
                  <a:pt x="334772" y="127381"/>
                </a:lnTo>
                <a:lnTo>
                  <a:pt x="336803" y="179069"/>
                </a:lnTo>
                <a:lnTo>
                  <a:pt x="336803" y="377951"/>
                </a:lnTo>
                <a:lnTo>
                  <a:pt x="428117" y="377951"/>
                </a:lnTo>
                <a:lnTo>
                  <a:pt x="428117" y="7112"/>
                </a:lnTo>
                <a:close/>
              </a:path>
            </a:pathLst>
          </a:custGeom>
          <a:solidFill>
            <a:srgbClr val="7E7E7E"/>
          </a:solidFill>
        </p:spPr>
        <p:txBody>
          <a:bodyPr wrap="square" lIns="0" tIns="0" rIns="0" bIns="0" rtlCol="0"/>
          <a:lstStyle/>
          <a:p/>
        </p:txBody>
      </p:sp>
      <p:sp>
        <p:nvSpPr>
          <p:cNvPr id="13" name="object 13"/>
          <p:cNvSpPr/>
          <p:nvPr/>
        </p:nvSpPr>
        <p:spPr>
          <a:xfrm>
            <a:off x="8729091" y="4612513"/>
            <a:ext cx="428625" cy="385445"/>
          </a:xfrm>
          <a:custGeom>
            <a:avLst/>
            <a:gdLst/>
            <a:ahLst/>
            <a:cxnLst/>
            <a:rect l="l" t="t" r="r" b="b"/>
            <a:pathLst>
              <a:path w="428625" h="385445">
                <a:moveTo>
                  <a:pt x="92328" y="0"/>
                </a:moveTo>
                <a:lnTo>
                  <a:pt x="49573" y="8626"/>
                </a:lnTo>
                <a:lnTo>
                  <a:pt x="18954" y="33178"/>
                </a:lnTo>
                <a:lnTo>
                  <a:pt x="4286" y="70419"/>
                </a:lnTo>
                <a:lnTo>
                  <a:pt x="476" y="108658"/>
                </a:lnTo>
                <a:lnTo>
                  <a:pt x="0" y="132587"/>
                </a:lnTo>
                <a:lnTo>
                  <a:pt x="0" y="262000"/>
                </a:lnTo>
                <a:lnTo>
                  <a:pt x="2732" y="308863"/>
                </a:lnTo>
                <a:lnTo>
                  <a:pt x="15488" y="345154"/>
                </a:lnTo>
                <a:lnTo>
                  <a:pt x="41846" y="372961"/>
                </a:lnTo>
                <a:lnTo>
                  <a:pt x="84607" y="384460"/>
                </a:lnTo>
                <a:lnTo>
                  <a:pt x="98298" y="384937"/>
                </a:lnTo>
                <a:lnTo>
                  <a:pt x="108821" y="384484"/>
                </a:lnTo>
                <a:lnTo>
                  <a:pt x="145865" y="373409"/>
                </a:lnTo>
                <a:lnTo>
                  <a:pt x="173051" y="345094"/>
                </a:lnTo>
                <a:lnTo>
                  <a:pt x="180877" y="327913"/>
                </a:lnTo>
                <a:lnTo>
                  <a:pt x="87883" y="327913"/>
                </a:lnTo>
                <a:lnTo>
                  <a:pt x="83947" y="325755"/>
                </a:lnTo>
                <a:lnTo>
                  <a:pt x="79620" y="292671"/>
                </a:lnTo>
                <a:lnTo>
                  <a:pt x="79715" y="87931"/>
                </a:lnTo>
                <a:lnTo>
                  <a:pt x="88264" y="57023"/>
                </a:lnTo>
                <a:lnTo>
                  <a:pt x="180060" y="57023"/>
                </a:lnTo>
                <a:lnTo>
                  <a:pt x="178657" y="52958"/>
                </a:lnTo>
                <a:lnTo>
                  <a:pt x="148853" y="16234"/>
                </a:lnTo>
                <a:lnTo>
                  <a:pt x="105116" y="666"/>
                </a:lnTo>
                <a:lnTo>
                  <a:pt x="92328" y="0"/>
                </a:lnTo>
                <a:close/>
              </a:path>
              <a:path w="428625" h="385445">
                <a:moveTo>
                  <a:pt x="180060" y="57023"/>
                </a:moveTo>
                <a:lnTo>
                  <a:pt x="100202" y="57023"/>
                </a:lnTo>
                <a:lnTo>
                  <a:pt x="104012" y="59436"/>
                </a:lnTo>
                <a:lnTo>
                  <a:pt x="105663" y="64388"/>
                </a:lnTo>
                <a:lnTo>
                  <a:pt x="106737" y="69504"/>
                </a:lnTo>
                <a:lnTo>
                  <a:pt x="107489" y="77406"/>
                </a:lnTo>
                <a:lnTo>
                  <a:pt x="107926" y="87931"/>
                </a:lnTo>
                <a:lnTo>
                  <a:pt x="107974" y="292671"/>
                </a:lnTo>
                <a:lnTo>
                  <a:pt x="107908" y="297521"/>
                </a:lnTo>
                <a:lnTo>
                  <a:pt x="99694" y="327913"/>
                </a:lnTo>
                <a:lnTo>
                  <a:pt x="180877" y="327913"/>
                </a:lnTo>
                <a:lnTo>
                  <a:pt x="187338" y="275907"/>
                </a:lnTo>
                <a:lnTo>
                  <a:pt x="187578" y="132587"/>
                </a:lnTo>
                <a:lnTo>
                  <a:pt x="187362" y="112966"/>
                </a:lnTo>
                <a:lnTo>
                  <a:pt x="186705" y="96202"/>
                </a:lnTo>
                <a:lnTo>
                  <a:pt x="185596" y="82296"/>
                </a:lnTo>
                <a:lnTo>
                  <a:pt x="184023" y="71247"/>
                </a:lnTo>
                <a:lnTo>
                  <a:pt x="181733" y="61864"/>
                </a:lnTo>
                <a:lnTo>
                  <a:pt x="180060" y="57023"/>
                </a:lnTo>
                <a:close/>
              </a:path>
              <a:path w="428625" h="385445">
                <a:moveTo>
                  <a:pt x="421783" y="57023"/>
                </a:moveTo>
                <a:lnTo>
                  <a:pt x="341629" y="57023"/>
                </a:lnTo>
                <a:lnTo>
                  <a:pt x="346075" y="59436"/>
                </a:lnTo>
                <a:lnTo>
                  <a:pt x="349123" y="64388"/>
                </a:lnTo>
                <a:lnTo>
                  <a:pt x="352043" y="69342"/>
                </a:lnTo>
                <a:lnTo>
                  <a:pt x="353494" y="76596"/>
                </a:lnTo>
                <a:lnTo>
                  <a:pt x="353567" y="86994"/>
                </a:lnTo>
                <a:lnTo>
                  <a:pt x="352641" y="97782"/>
                </a:lnTo>
                <a:lnTo>
                  <a:pt x="338835" y="141859"/>
                </a:lnTo>
                <a:lnTo>
                  <a:pt x="308435" y="205231"/>
                </a:lnTo>
                <a:lnTo>
                  <a:pt x="281418" y="258052"/>
                </a:lnTo>
                <a:lnTo>
                  <a:pt x="246506" y="324993"/>
                </a:lnTo>
                <a:lnTo>
                  <a:pt x="246379" y="377951"/>
                </a:lnTo>
                <a:lnTo>
                  <a:pt x="421385" y="377951"/>
                </a:lnTo>
                <a:lnTo>
                  <a:pt x="421385" y="314706"/>
                </a:lnTo>
                <a:lnTo>
                  <a:pt x="334136" y="314706"/>
                </a:lnTo>
                <a:lnTo>
                  <a:pt x="364311" y="262058"/>
                </a:lnTo>
                <a:lnTo>
                  <a:pt x="387794" y="219376"/>
                </a:lnTo>
                <a:lnTo>
                  <a:pt x="414781" y="163956"/>
                </a:lnTo>
                <a:lnTo>
                  <a:pt x="427640" y="112789"/>
                </a:lnTo>
                <a:lnTo>
                  <a:pt x="428498" y="96647"/>
                </a:lnTo>
                <a:lnTo>
                  <a:pt x="426974" y="76596"/>
                </a:lnTo>
                <a:lnTo>
                  <a:pt x="422401" y="58356"/>
                </a:lnTo>
                <a:lnTo>
                  <a:pt x="421783" y="57023"/>
                </a:lnTo>
                <a:close/>
              </a:path>
              <a:path w="428625" h="385445">
                <a:moveTo>
                  <a:pt x="332358" y="0"/>
                </a:moveTo>
                <a:lnTo>
                  <a:pt x="290829" y="8889"/>
                </a:lnTo>
                <a:lnTo>
                  <a:pt x="262762" y="35179"/>
                </a:lnTo>
                <a:lnTo>
                  <a:pt x="247933" y="80398"/>
                </a:lnTo>
                <a:lnTo>
                  <a:pt x="246379" y="133223"/>
                </a:lnTo>
                <a:lnTo>
                  <a:pt x="317626" y="133223"/>
                </a:lnTo>
                <a:lnTo>
                  <a:pt x="317662" y="96647"/>
                </a:lnTo>
                <a:lnTo>
                  <a:pt x="317910" y="86780"/>
                </a:lnTo>
                <a:lnTo>
                  <a:pt x="329564" y="57023"/>
                </a:lnTo>
                <a:lnTo>
                  <a:pt x="421783" y="57023"/>
                </a:lnTo>
                <a:lnTo>
                  <a:pt x="414781" y="41925"/>
                </a:lnTo>
                <a:lnTo>
                  <a:pt x="404113" y="27305"/>
                </a:lnTo>
                <a:lnTo>
                  <a:pt x="390544" y="15376"/>
                </a:lnTo>
                <a:lnTo>
                  <a:pt x="374046" y="6842"/>
                </a:lnTo>
                <a:lnTo>
                  <a:pt x="354643" y="1712"/>
                </a:lnTo>
                <a:lnTo>
                  <a:pt x="332358" y="0"/>
                </a:lnTo>
                <a:close/>
              </a:path>
            </a:pathLst>
          </a:custGeom>
          <a:solidFill>
            <a:srgbClr val="1D9ED2"/>
          </a:solidFill>
        </p:spPr>
        <p:txBody>
          <a:bodyPr wrap="square" lIns="0" tIns="0" rIns="0" bIns="0" rtlCol="0"/>
          <a:lstStyle/>
          <a:p/>
        </p:txBody>
      </p:sp>
      <p:sp>
        <p:nvSpPr>
          <p:cNvPr id="14" name="object 14"/>
          <p:cNvSpPr/>
          <p:nvPr/>
        </p:nvSpPr>
        <p:spPr>
          <a:xfrm>
            <a:off x="7190105" y="5680354"/>
            <a:ext cx="428625" cy="385445"/>
          </a:xfrm>
          <a:custGeom>
            <a:avLst/>
            <a:gdLst/>
            <a:ahLst/>
            <a:cxnLst/>
            <a:rect l="l" t="t" r="r" b="b"/>
            <a:pathLst>
              <a:path w="428625" h="385445">
                <a:moveTo>
                  <a:pt x="90931" y="228"/>
                </a:moveTo>
                <a:lnTo>
                  <a:pt x="48801" y="8849"/>
                </a:lnTo>
                <a:lnTo>
                  <a:pt x="18621" y="33407"/>
                </a:lnTo>
                <a:lnTo>
                  <a:pt x="4232" y="70583"/>
                </a:lnTo>
                <a:lnTo>
                  <a:pt x="474" y="108789"/>
                </a:lnTo>
                <a:lnTo>
                  <a:pt x="0" y="132702"/>
                </a:lnTo>
                <a:lnTo>
                  <a:pt x="0" y="261962"/>
                </a:lnTo>
                <a:lnTo>
                  <a:pt x="2625" y="308738"/>
                </a:lnTo>
                <a:lnTo>
                  <a:pt x="15200" y="345013"/>
                </a:lnTo>
                <a:lnTo>
                  <a:pt x="50038" y="377151"/>
                </a:lnTo>
                <a:lnTo>
                  <a:pt x="96774" y="384810"/>
                </a:lnTo>
                <a:lnTo>
                  <a:pt x="107126" y="384352"/>
                </a:lnTo>
                <a:lnTo>
                  <a:pt x="143591" y="373249"/>
                </a:lnTo>
                <a:lnTo>
                  <a:pt x="170293" y="344963"/>
                </a:lnTo>
                <a:lnTo>
                  <a:pt x="178020" y="327850"/>
                </a:lnTo>
                <a:lnTo>
                  <a:pt x="86487" y="327850"/>
                </a:lnTo>
                <a:lnTo>
                  <a:pt x="82676" y="325640"/>
                </a:lnTo>
                <a:lnTo>
                  <a:pt x="78463" y="292612"/>
                </a:lnTo>
                <a:lnTo>
                  <a:pt x="78552" y="88084"/>
                </a:lnTo>
                <a:lnTo>
                  <a:pt x="86868" y="57200"/>
                </a:lnTo>
                <a:lnTo>
                  <a:pt x="177256" y="57200"/>
                </a:lnTo>
                <a:lnTo>
                  <a:pt x="175879" y="53136"/>
                </a:lnTo>
                <a:lnTo>
                  <a:pt x="146581" y="16481"/>
                </a:lnTo>
                <a:lnTo>
                  <a:pt x="103457" y="893"/>
                </a:lnTo>
                <a:lnTo>
                  <a:pt x="90931" y="228"/>
                </a:lnTo>
                <a:close/>
              </a:path>
              <a:path w="428625" h="385445">
                <a:moveTo>
                  <a:pt x="177256" y="57200"/>
                </a:moveTo>
                <a:lnTo>
                  <a:pt x="98551" y="57200"/>
                </a:lnTo>
                <a:lnTo>
                  <a:pt x="102362" y="59677"/>
                </a:lnTo>
                <a:lnTo>
                  <a:pt x="104013" y="64630"/>
                </a:lnTo>
                <a:lnTo>
                  <a:pt x="105086" y="69731"/>
                </a:lnTo>
                <a:lnTo>
                  <a:pt x="105838" y="77589"/>
                </a:lnTo>
                <a:lnTo>
                  <a:pt x="106276" y="88084"/>
                </a:lnTo>
                <a:lnTo>
                  <a:pt x="106324" y="292612"/>
                </a:lnTo>
                <a:lnTo>
                  <a:pt x="106259" y="297460"/>
                </a:lnTo>
                <a:lnTo>
                  <a:pt x="98044" y="327850"/>
                </a:lnTo>
                <a:lnTo>
                  <a:pt x="178020" y="327850"/>
                </a:lnTo>
                <a:lnTo>
                  <a:pt x="184419" y="275854"/>
                </a:lnTo>
                <a:lnTo>
                  <a:pt x="184658" y="132702"/>
                </a:lnTo>
                <a:lnTo>
                  <a:pt x="184441" y="113081"/>
                </a:lnTo>
                <a:lnTo>
                  <a:pt x="183784" y="96319"/>
                </a:lnTo>
                <a:lnTo>
                  <a:pt x="182675" y="82421"/>
                </a:lnTo>
                <a:lnTo>
                  <a:pt x="181101" y="71386"/>
                </a:lnTo>
                <a:lnTo>
                  <a:pt x="178889" y="62018"/>
                </a:lnTo>
                <a:lnTo>
                  <a:pt x="177256" y="57200"/>
                </a:lnTo>
                <a:close/>
              </a:path>
              <a:path w="428625" h="385445">
                <a:moveTo>
                  <a:pt x="322072" y="230619"/>
                </a:moveTo>
                <a:lnTo>
                  <a:pt x="243713" y="230619"/>
                </a:lnTo>
                <a:lnTo>
                  <a:pt x="243831" y="266700"/>
                </a:lnTo>
                <a:lnTo>
                  <a:pt x="245411" y="304884"/>
                </a:lnTo>
                <a:lnTo>
                  <a:pt x="254684" y="344419"/>
                </a:lnTo>
                <a:lnTo>
                  <a:pt x="289958" y="376744"/>
                </a:lnTo>
                <a:lnTo>
                  <a:pt x="336803" y="385038"/>
                </a:lnTo>
                <a:lnTo>
                  <a:pt x="352446" y="384245"/>
                </a:lnTo>
                <a:lnTo>
                  <a:pt x="390398" y="372338"/>
                </a:lnTo>
                <a:lnTo>
                  <a:pt x="419862" y="335254"/>
                </a:lnTo>
                <a:lnTo>
                  <a:pt x="421925" y="327850"/>
                </a:lnTo>
                <a:lnTo>
                  <a:pt x="329692" y="327850"/>
                </a:lnTo>
                <a:lnTo>
                  <a:pt x="326136" y="325678"/>
                </a:lnTo>
                <a:lnTo>
                  <a:pt x="322092" y="292331"/>
                </a:lnTo>
                <a:lnTo>
                  <a:pt x="322072" y="230619"/>
                </a:lnTo>
                <a:close/>
              </a:path>
              <a:path w="428625" h="385445">
                <a:moveTo>
                  <a:pt x="420642" y="57200"/>
                </a:moveTo>
                <a:lnTo>
                  <a:pt x="340995" y="57200"/>
                </a:lnTo>
                <a:lnTo>
                  <a:pt x="344424" y="59258"/>
                </a:lnTo>
                <a:lnTo>
                  <a:pt x="346710" y="63373"/>
                </a:lnTo>
                <a:lnTo>
                  <a:pt x="350083" y="112090"/>
                </a:lnTo>
                <a:lnTo>
                  <a:pt x="349950" y="118025"/>
                </a:lnTo>
                <a:lnTo>
                  <a:pt x="325818" y="149001"/>
                </a:lnTo>
                <a:lnTo>
                  <a:pt x="303275" y="149631"/>
                </a:lnTo>
                <a:lnTo>
                  <a:pt x="303275" y="203390"/>
                </a:lnTo>
                <a:lnTo>
                  <a:pt x="343408" y="213309"/>
                </a:lnTo>
                <a:lnTo>
                  <a:pt x="350139" y="250977"/>
                </a:lnTo>
                <a:lnTo>
                  <a:pt x="350046" y="284361"/>
                </a:lnTo>
                <a:lnTo>
                  <a:pt x="345313" y="325107"/>
                </a:lnTo>
                <a:lnTo>
                  <a:pt x="341249" y="327850"/>
                </a:lnTo>
                <a:lnTo>
                  <a:pt x="421925" y="327850"/>
                </a:lnTo>
                <a:lnTo>
                  <a:pt x="423602" y="321831"/>
                </a:lnTo>
                <a:lnTo>
                  <a:pt x="426259" y="305930"/>
                </a:lnTo>
                <a:lnTo>
                  <a:pt x="427845" y="287552"/>
                </a:lnTo>
                <a:lnTo>
                  <a:pt x="428371" y="266700"/>
                </a:lnTo>
                <a:lnTo>
                  <a:pt x="427843" y="239653"/>
                </a:lnTo>
                <a:lnTo>
                  <a:pt x="419735" y="191046"/>
                </a:lnTo>
                <a:lnTo>
                  <a:pt x="393192" y="167817"/>
                </a:lnTo>
                <a:lnTo>
                  <a:pt x="401478" y="161952"/>
                </a:lnTo>
                <a:lnTo>
                  <a:pt x="423767" y="124399"/>
                </a:lnTo>
                <a:lnTo>
                  <a:pt x="425576" y="97624"/>
                </a:lnTo>
                <a:lnTo>
                  <a:pt x="424316" y="75907"/>
                </a:lnTo>
                <a:lnTo>
                  <a:pt x="420642" y="57200"/>
                </a:lnTo>
                <a:close/>
              </a:path>
              <a:path w="428625" h="385445">
                <a:moveTo>
                  <a:pt x="329565" y="0"/>
                </a:moveTo>
                <a:lnTo>
                  <a:pt x="290877" y="4664"/>
                </a:lnTo>
                <a:lnTo>
                  <a:pt x="255285" y="30121"/>
                </a:lnTo>
                <a:lnTo>
                  <a:pt x="243785" y="89001"/>
                </a:lnTo>
                <a:lnTo>
                  <a:pt x="243713" y="121945"/>
                </a:lnTo>
                <a:lnTo>
                  <a:pt x="322072" y="121945"/>
                </a:lnTo>
                <a:lnTo>
                  <a:pt x="322120" y="89001"/>
                </a:lnTo>
                <a:lnTo>
                  <a:pt x="322260" y="81798"/>
                </a:lnTo>
                <a:lnTo>
                  <a:pt x="330708" y="57200"/>
                </a:lnTo>
                <a:lnTo>
                  <a:pt x="420642" y="57200"/>
                </a:lnTo>
                <a:lnTo>
                  <a:pt x="420544" y="56703"/>
                </a:lnTo>
                <a:lnTo>
                  <a:pt x="393322" y="14530"/>
                </a:lnTo>
                <a:lnTo>
                  <a:pt x="355326" y="1614"/>
                </a:lnTo>
                <a:lnTo>
                  <a:pt x="329565" y="0"/>
                </a:lnTo>
                <a:close/>
              </a:path>
            </a:pathLst>
          </a:custGeom>
          <a:solidFill>
            <a:srgbClr val="7E7E7E"/>
          </a:solidFill>
        </p:spPr>
        <p:txBody>
          <a:bodyPr wrap="square" lIns="0" tIns="0" rIns="0" bIns="0" rtlCol="0"/>
          <a:lstStyle/>
          <a:p/>
        </p:txBody>
      </p:sp>
      <p:sp>
        <p:nvSpPr>
          <p:cNvPr id="15" name="object 15"/>
          <p:cNvSpPr/>
          <p:nvPr/>
        </p:nvSpPr>
        <p:spPr>
          <a:xfrm>
            <a:off x="6288023" y="3555491"/>
            <a:ext cx="360045" cy="365760"/>
          </a:xfrm>
          <a:custGeom>
            <a:avLst/>
            <a:gdLst/>
            <a:ahLst/>
            <a:cxnLst/>
            <a:rect l="l" t="t" r="r" b="b"/>
            <a:pathLst>
              <a:path w="360045" h="365760">
                <a:moveTo>
                  <a:pt x="125856" y="279400"/>
                </a:moveTo>
                <a:lnTo>
                  <a:pt x="96543" y="285750"/>
                </a:lnTo>
                <a:lnTo>
                  <a:pt x="73660" y="295910"/>
                </a:lnTo>
                <a:lnTo>
                  <a:pt x="58777" y="307340"/>
                </a:lnTo>
                <a:lnTo>
                  <a:pt x="53466" y="320040"/>
                </a:lnTo>
                <a:lnTo>
                  <a:pt x="63384" y="337820"/>
                </a:lnTo>
                <a:lnTo>
                  <a:pt x="90423" y="353060"/>
                </a:lnTo>
                <a:lnTo>
                  <a:pt x="130512" y="363220"/>
                </a:lnTo>
                <a:lnTo>
                  <a:pt x="179577" y="365760"/>
                </a:lnTo>
                <a:lnTo>
                  <a:pt x="228643" y="363220"/>
                </a:lnTo>
                <a:lnTo>
                  <a:pt x="263720" y="354330"/>
                </a:lnTo>
                <a:lnTo>
                  <a:pt x="149590" y="354330"/>
                </a:lnTo>
                <a:lnTo>
                  <a:pt x="137566" y="350520"/>
                </a:lnTo>
                <a:lnTo>
                  <a:pt x="132461" y="345440"/>
                </a:lnTo>
                <a:lnTo>
                  <a:pt x="133529" y="330234"/>
                </a:lnTo>
                <a:lnTo>
                  <a:pt x="127619" y="328930"/>
                </a:lnTo>
                <a:lnTo>
                  <a:pt x="112111" y="320040"/>
                </a:lnTo>
                <a:lnTo>
                  <a:pt x="106425" y="309880"/>
                </a:lnTo>
                <a:lnTo>
                  <a:pt x="107783" y="304800"/>
                </a:lnTo>
                <a:lnTo>
                  <a:pt x="111664" y="299720"/>
                </a:lnTo>
                <a:lnTo>
                  <a:pt x="117784" y="295910"/>
                </a:lnTo>
                <a:lnTo>
                  <a:pt x="125856" y="292100"/>
                </a:lnTo>
                <a:lnTo>
                  <a:pt x="125856" y="279400"/>
                </a:lnTo>
                <a:close/>
              </a:path>
              <a:path w="360045" h="365760">
                <a:moveTo>
                  <a:pt x="190877" y="335280"/>
                </a:moveTo>
                <a:lnTo>
                  <a:pt x="187146" y="335280"/>
                </a:lnTo>
                <a:lnTo>
                  <a:pt x="178815" y="336550"/>
                </a:lnTo>
                <a:lnTo>
                  <a:pt x="168564" y="336550"/>
                </a:lnTo>
                <a:lnTo>
                  <a:pt x="167766" y="347980"/>
                </a:lnTo>
                <a:lnTo>
                  <a:pt x="161875" y="353060"/>
                </a:lnTo>
                <a:lnTo>
                  <a:pt x="149590" y="354330"/>
                </a:lnTo>
                <a:lnTo>
                  <a:pt x="197645" y="354330"/>
                </a:lnTo>
                <a:lnTo>
                  <a:pt x="191770" y="349250"/>
                </a:lnTo>
                <a:lnTo>
                  <a:pt x="190958" y="336550"/>
                </a:lnTo>
                <a:lnTo>
                  <a:pt x="178815" y="336550"/>
                </a:lnTo>
                <a:lnTo>
                  <a:pt x="168628" y="335632"/>
                </a:lnTo>
                <a:lnTo>
                  <a:pt x="190899" y="335632"/>
                </a:lnTo>
                <a:lnTo>
                  <a:pt x="190877" y="335280"/>
                </a:lnTo>
                <a:close/>
              </a:path>
              <a:path w="360045" h="365760">
                <a:moveTo>
                  <a:pt x="235330" y="279400"/>
                </a:moveTo>
                <a:lnTo>
                  <a:pt x="235330" y="293370"/>
                </a:lnTo>
                <a:lnTo>
                  <a:pt x="245236" y="298450"/>
                </a:lnTo>
                <a:lnTo>
                  <a:pt x="251205" y="303530"/>
                </a:lnTo>
                <a:lnTo>
                  <a:pt x="251205" y="309880"/>
                </a:lnTo>
                <a:lnTo>
                  <a:pt x="248697" y="316230"/>
                </a:lnTo>
                <a:lnTo>
                  <a:pt x="241617" y="322580"/>
                </a:lnTo>
                <a:lnTo>
                  <a:pt x="230631" y="327660"/>
                </a:lnTo>
                <a:lnTo>
                  <a:pt x="226066" y="329290"/>
                </a:lnTo>
                <a:lnTo>
                  <a:pt x="227202" y="346710"/>
                </a:lnTo>
                <a:lnTo>
                  <a:pt x="221970" y="351790"/>
                </a:lnTo>
                <a:lnTo>
                  <a:pt x="209915" y="354330"/>
                </a:lnTo>
                <a:lnTo>
                  <a:pt x="263720" y="354330"/>
                </a:lnTo>
                <a:lnTo>
                  <a:pt x="268731" y="353060"/>
                </a:lnTo>
                <a:lnTo>
                  <a:pt x="295771" y="337820"/>
                </a:lnTo>
                <a:lnTo>
                  <a:pt x="305689" y="320040"/>
                </a:lnTo>
                <a:lnTo>
                  <a:pt x="300535" y="307340"/>
                </a:lnTo>
                <a:lnTo>
                  <a:pt x="286083" y="295910"/>
                </a:lnTo>
                <a:lnTo>
                  <a:pt x="263844" y="287020"/>
                </a:lnTo>
                <a:lnTo>
                  <a:pt x="235330" y="279400"/>
                </a:lnTo>
                <a:close/>
              </a:path>
              <a:path w="360045" h="365760">
                <a:moveTo>
                  <a:pt x="172123" y="114300"/>
                </a:moveTo>
                <a:lnTo>
                  <a:pt x="147192" y="114300"/>
                </a:lnTo>
                <a:lnTo>
                  <a:pt x="144817" y="162560"/>
                </a:lnTo>
                <a:lnTo>
                  <a:pt x="143637" y="189230"/>
                </a:lnTo>
                <a:lnTo>
                  <a:pt x="143383" y="190500"/>
                </a:lnTo>
                <a:lnTo>
                  <a:pt x="143255" y="191770"/>
                </a:lnTo>
                <a:lnTo>
                  <a:pt x="133529" y="330234"/>
                </a:lnTo>
                <a:lnTo>
                  <a:pt x="150627" y="334010"/>
                </a:lnTo>
                <a:lnTo>
                  <a:pt x="168628" y="335632"/>
                </a:lnTo>
                <a:lnTo>
                  <a:pt x="176275" y="226060"/>
                </a:lnTo>
                <a:lnTo>
                  <a:pt x="219334" y="226060"/>
                </a:lnTo>
                <a:lnTo>
                  <a:pt x="217843" y="203200"/>
                </a:lnTo>
                <a:lnTo>
                  <a:pt x="179959" y="203200"/>
                </a:lnTo>
                <a:lnTo>
                  <a:pt x="163575" y="186690"/>
                </a:lnTo>
                <a:lnTo>
                  <a:pt x="172123" y="114300"/>
                </a:lnTo>
                <a:close/>
              </a:path>
              <a:path w="360045" h="365760">
                <a:moveTo>
                  <a:pt x="219334" y="226060"/>
                </a:moveTo>
                <a:lnTo>
                  <a:pt x="183896" y="226060"/>
                </a:lnTo>
                <a:lnTo>
                  <a:pt x="190877" y="335280"/>
                </a:lnTo>
                <a:lnTo>
                  <a:pt x="195167" y="335280"/>
                </a:lnTo>
                <a:lnTo>
                  <a:pt x="202854" y="334010"/>
                </a:lnTo>
                <a:lnTo>
                  <a:pt x="210185" y="334010"/>
                </a:lnTo>
                <a:lnTo>
                  <a:pt x="211454" y="332740"/>
                </a:lnTo>
                <a:lnTo>
                  <a:pt x="216407" y="332740"/>
                </a:lnTo>
                <a:lnTo>
                  <a:pt x="226066" y="329290"/>
                </a:lnTo>
                <a:lnTo>
                  <a:pt x="219334" y="226060"/>
                </a:lnTo>
                <a:close/>
              </a:path>
              <a:path w="360045" h="365760">
                <a:moveTo>
                  <a:pt x="31368" y="214630"/>
                </a:moveTo>
                <a:lnTo>
                  <a:pt x="18698" y="218440"/>
                </a:lnTo>
                <a:lnTo>
                  <a:pt x="8778" y="222250"/>
                </a:lnTo>
                <a:lnTo>
                  <a:pt x="2311" y="227330"/>
                </a:lnTo>
                <a:lnTo>
                  <a:pt x="0" y="232410"/>
                </a:lnTo>
                <a:lnTo>
                  <a:pt x="4210" y="240030"/>
                </a:lnTo>
                <a:lnTo>
                  <a:pt x="15684" y="246380"/>
                </a:lnTo>
                <a:lnTo>
                  <a:pt x="32682" y="250190"/>
                </a:lnTo>
                <a:lnTo>
                  <a:pt x="53466" y="251460"/>
                </a:lnTo>
                <a:lnTo>
                  <a:pt x="74304" y="250190"/>
                </a:lnTo>
                <a:lnTo>
                  <a:pt x="91297" y="246380"/>
                </a:lnTo>
                <a:lnTo>
                  <a:pt x="102741" y="240030"/>
                </a:lnTo>
                <a:lnTo>
                  <a:pt x="103439" y="238760"/>
                </a:lnTo>
                <a:lnTo>
                  <a:pt x="44576" y="238760"/>
                </a:lnTo>
                <a:lnTo>
                  <a:pt x="40512" y="237490"/>
                </a:lnTo>
                <a:lnTo>
                  <a:pt x="37846" y="237490"/>
                </a:lnTo>
                <a:lnTo>
                  <a:pt x="29083" y="234950"/>
                </a:lnTo>
                <a:lnTo>
                  <a:pt x="23113" y="232410"/>
                </a:lnTo>
                <a:lnTo>
                  <a:pt x="23113" y="224790"/>
                </a:lnTo>
                <a:lnTo>
                  <a:pt x="26035" y="222250"/>
                </a:lnTo>
                <a:lnTo>
                  <a:pt x="30734" y="220980"/>
                </a:lnTo>
                <a:lnTo>
                  <a:pt x="31368" y="214630"/>
                </a:lnTo>
                <a:close/>
              </a:path>
              <a:path w="360045" h="365760">
                <a:moveTo>
                  <a:pt x="284352" y="214630"/>
                </a:moveTo>
                <a:lnTo>
                  <a:pt x="271589" y="218440"/>
                </a:lnTo>
                <a:lnTo>
                  <a:pt x="261588" y="222250"/>
                </a:lnTo>
                <a:lnTo>
                  <a:pt x="255063" y="227330"/>
                </a:lnTo>
                <a:lnTo>
                  <a:pt x="252729" y="232410"/>
                </a:lnTo>
                <a:lnTo>
                  <a:pt x="256922" y="240030"/>
                </a:lnTo>
                <a:lnTo>
                  <a:pt x="268366" y="246380"/>
                </a:lnTo>
                <a:lnTo>
                  <a:pt x="285359" y="250190"/>
                </a:lnTo>
                <a:lnTo>
                  <a:pt x="306197" y="251460"/>
                </a:lnTo>
                <a:lnTo>
                  <a:pt x="327034" y="250190"/>
                </a:lnTo>
                <a:lnTo>
                  <a:pt x="344027" y="246380"/>
                </a:lnTo>
                <a:lnTo>
                  <a:pt x="355471" y="240030"/>
                </a:lnTo>
                <a:lnTo>
                  <a:pt x="356169" y="238760"/>
                </a:lnTo>
                <a:lnTo>
                  <a:pt x="293961" y="238760"/>
                </a:lnTo>
                <a:lnTo>
                  <a:pt x="284194" y="236220"/>
                </a:lnTo>
                <a:lnTo>
                  <a:pt x="277618" y="232410"/>
                </a:lnTo>
                <a:lnTo>
                  <a:pt x="275208" y="228600"/>
                </a:lnTo>
                <a:lnTo>
                  <a:pt x="275208" y="224790"/>
                </a:lnTo>
                <a:lnTo>
                  <a:pt x="278510" y="222250"/>
                </a:lnTo>
                <a:lnTo>
                  <a:pt x="283972" y="219710"/>
                </a:lnTo>
                <a:lnTo>
                  <a:pt x="284352" y="214630"/>
                </a:lnTo>
                <a:close/>
              </a:path>
              <a:path w="360045" h="365760">
                <a:moveTo>
                  <a:pt x="75311" y="214630"/>
                </a:moveTo>
                <a:lnTo>
                  <a:pt x="75691" y="219710"/>
                </a:lnTo>
                <a:lnTo>
                  <a:pt x="81152" y="222250"/>
                </a:lnTo>
                <a:lnTo>
                  <a:pt x="84581" y="224790"/>
                </a:lnTo>
                <a:lnTo>
                  <a:pt x="84581" y="228600"/>
                </a:lnTo>
                <a:lnTo>
                  <a:pt x="82155" y="232410"/>
                </a:lnTo>
                <a:lnTo>
                  <a:pt x="75549" y="236220"/>
                </a:lnTo>
                <a:lnTo>
                  <a:pt x="65776" y="238760"/>
                </a:lnTo>
                <a:lnTo>
                  <a:pt x="103439" y="238760"/>
                </a:lnTo>
                <a:lnTo>
                  <a:pt x="106934" y="232410"/>
                </a:lnTo>
                <a:lnTo>
                  <a:pt x="104618" y="227330"/>
                </a:lnTo>
                <a:lnTo>
                  <a:pt x="98123" y="222250"/>
                </a:lnTo>
                <a:lnTo>
                  <a:pt x="88128" y="218440"/>
                </a:lnTo>
                <a:lnTo>
                  <a:pt x="75311" y="214630"/>
                </a:lnTo>
                <a:close/>
              </a:path>
              <a:path w="360045" h="365760">
                <a:moveTo>
                  <a:pt x="328295" y="214630"/>
                </a:moveTo>
                <a:lnTo>
                  <a:pt x="329056" y="220980"/>
                </a:lnTo>
                <a:lnTo>
                  <a:pt x="333628" y="222250"/>
                </a:lnTo>
                <a:lnTo>
                  <a:pt x="336550" y="224790"/>
                </a:lnTo>
                <a:lnTo>
                  <a:pt x="336550" y="232410"/>
                </a:lnTo>
                <a:lnTo>
                  <a:pt x="330707" y="234950"/>
                </a:lnTo>
                <a:lnTo>
                  <a:pt x="321818" y="237490"/>
                </a:lnTo>
                <a:lnTo>
                  <a:pt x="319150" y="237490"/>
                </a:lnTo>
                <a:lnTo>
                  <a:pt x="315086" y="238760"/>
                </a:lnTo>
                <a:lnTo>
                  <a:pt x="356169" y="238760"/>
                </a:lnTo>
                <a:lnTo>
                  <a:pt x="359664" y="232410"/>
                </a:lnTo>
                <a:lnTo>
                  <a:pt x="357352" y="227330"/>
                </a:lnTo>
                <a:lnTo>
                  <a:pt x="350885" y="222250"/>
                </a:lnTo>
                <a:lnTo>
                  <a:pt x="340965" y="218440"/>
                </a:lnTo>
                <a:lnTo>
                  <a:pt x="328295" y="214630"/>
                </a:lnTo>
                <a:close/>
              </a:path>
              <a:path w="360045" h="365760">
                <a:moveTo>
                  <a:pt x="18287" y="128270"/>
                </a:moveTo>
                <a:lnTo>
                  <a:pt x="15621" y="128270"/>
                </a:lnTo>
                <a:lnTo>
                  <a:pt x="13970" y="129540"/>
                </a:lnTo>
                <a:lnTo>
                  <a:pt x="12318" y="132080"/>
                </a:lnTo>
                <a:lnTo>
                  <a:pt x="12446" y="134620"/>
                </a:lnTo>
                <a:lnTo>
                  <a:pt x="14224" y="135890"/>
                </a:lnTo>
                <a:lnTo>
                  <a:pt x="23449" y="143510"/>
                </a:lnTo>
                <a:lnTo>
                  <a:pt x="32210" y="149860"/>
                </a:lnTo>
                <a:lnTo>
                  <a:pt x="40137" y="153670"/>
                </a:lnTo>
                <a:lnTo>
                  <a:pt x="46862" y="156210"/>
                </a:lnTo>
                <a:lnTo>
                  <a:pt x="44323" y="187960"/>
                </a:lnTo>
                <a:lnTo>
                  <a:pt x="37591" y="229870"/>
                </a:lnTo>
                <a:lnTo>
                  <a:pt x="37084" y="232410"/>
                </a:lnTo>
                <a:lnTo>
                  <a:pt x="38988" y="236220"/>
                </a:lnTo>
                <a:lnTo>
                  <a:pt x="45338" y="236220"/>
                </a:lnTo>
                <a:lnTo>
                  <a:pt x="47625" y="233680"/>
                </a:lnTo>
                <a:lnTo>
                  <a:pt x="48005" y="231140"/>
                </a:lnTo>
                <a:lnTo>
                  <a:pt x="54863" y="189230"/>
                </a:lnTo>
                <a:lnTo>
                  <a:pt x="65531" y="189230"/>
                </a:lnTo>
                <a:lnTo>
                  <a:pt x="64984" y="179070"/>
                </a:lnTo>
                <a:lnTo>
                  <a:pt x="55625" y="179070"/>
                </a:lnTo>
                <a:lnTo>
                  <a:pt x="51942" y="175260"/>
                </a:lnTo>
                <a:lnTo>
                  <a:pt x="54483" y="148590"/>
                </a:lnTo>
                <a:lnTo>
                  <a:pt x="53339" y="148590"/>
                </a:lnTo>
                <a:lnTo>
                  <a:pt x="47960" y="147320"/>
                </a:lnTo>
                <a:lnTo>
                  <a:pt x="40116" y="143510"/>
                </a:lnTo>
                <a:lnTo>
                  <a:pt x="30533" y="138430"/>
                </a:lnTo>
                <a:lnTo>
                  <a:pt x="19938" y="129540"/>
                </a:lnTo>
                <a:lnTo>
                  <a:pt x="18287" y="128270"/>
                </a:lnTo>
                <a:close/>
              </a:path>
              <a:path w="360045" h="365760">
                <a:moveTo>
                  <a:pt x="65531" y="189230"/>
                </a:moveTo>
                <a:lnTo>
                  <a:pt x="54863" y="189230"/>
                </a:lnTo>
                <a:lnTo>
                  <a:pt x="59689" y="233680"/>
                </a:lnTo>
                <a:lnTo>
                  <a:pt x="61975" y="236220"/>
                </a:lnTo>
                <a:lnTo>
                  <a:pt x="68199" y="236220"/>
                </a:lnTo>
                <a:lnTo>
                  <a:pt x="70230" y="233680"/>
                </a:lnTo>
                <a:lnTo>
                  <a:pt x="69976" y="229870"/>
                </a:lnTo>
                <a:lnTo>
                  <a:pt x="65531" y="189230"/>
                </a:lnTo>
                <a:close/>
              </a:path>
              <a:path w="360045" h="365760">
                <a:moveTo>
                  <a:pt x="271399" y="128270"/>
                </a:moveTo>
                <a:lnTo>
                  <a:pt x="268731" y="128270"/>
                </a:lnTo>
                <a:lnTo>
                  <a:pt x="267080" y="129540"/>
                </a:lnTo>
                <a:lnTo>
                  <a:pt x="265429" y="132080"/>
                </a:lnTo>
                <a:lnTo>
                  <a:pt x="265556" y="134620"/>
                </a:lnTo>
                <a:lnTo>
                  <a:pt x="267334" y="135890"/>
                </a:lnTo>
                <a:lnTo>
                  <a:pt x="275836" y="143510"/>
                </a:lnTo>
                <a:lnTo>
                  <a:pt x="283146" y="149860"/>
                </a:lnTo>
                <a:lnTo>
                  <a:pt x="289694" y="153670"/>
                </a:lnTo>
                <a:lnTo>
                  <a:pt x="295909" y="156210"/>
                </a:lnTo>
                <a:lnTo>
                  <a:pt x="294131" y="189230"/>
                </a:lnTo>
                <a:lnTo>
                  <a:pt x="289686" y="229870"/>
                </a:lnTo>
                <a:lnTo>
                  <a:pt x="289432" y="233680"/>
                </a:lnTo>
                <a:lnTo>
                  <a:pt x="291592" y="236220"/>
                </a:lnTo>
                <a:lnTo>
                  <a:pt x="297687" y="236220"/>
                </a:lnTo>
                <a:lnTo>
                  <a:pt x="299974" y="233680"/>
                </a:lnTo>
                <a:lnTo>
                  <a:pt x="300227" y="231140"/>
                </a:lnTo>
                <a:lnTo>
                  <a:pt x="304800" y="189230"/>
                </a:lnTo>
                <a:lnTo>
                  <a:pt x="315548" y="189230"/>
                </a:lnTo>
                <a:lnTo>
                  <a:pt x="315341" y="187960"/>
                </a:lnTo>
                <a:lnTo>
                  <a:pt x="314629" y="179070"/>
                </a:lnTo>
                <a:lnTo>
                  <a:pt x="304037" y="179070"/>
                </a:lnTo>
                <a:lnTo>
                  <a:pt x="299847" y="175260"/>
                </a:lnTo>
                <a:lnTo>
                  <a:pt x="303022" y="148590"/>
                </a:lnTo>
                <a:lnTo>
                  <a:pt x="297303" y="147320"/>
                </a:lnTo>
                <a:lnTo>
                  <a:pt x="290988" y="144780"/>
                </a:lnTo>
                <a:lnTo>
                  <a:pt x="283198" y="138430"/>
                </a:lnTo>
                <a:lnTo>
                  <a:pt x="273050" y="129540"/>
                </a:lnTo>
                <a:lnTo>
                  <a:pt x="271399" y="128270"/>
                </a:lnTo>
                <a:close/>
              </a:path>
              <a:path w="360045" h="365760">
                <a:moveTo>
                  <a:pt x="315548" y="189230"/>
                </a:moveTo>
                <a:lnTo>
                  <a:pt x="304800" y="189230"/>
                </a:lnTo>
                <a:lnTo>
                  <a:pt x="311657" y="231140"/>
                </a:lnTo>
                <a:lnTo>
                  <a:pt x="312166" y="233680"/>
                </a:lnTo>
                <a:lnTo>
                  <a:pt x="314325" y="236220"/>
                </a:lnTo>
                <a:lnTo>
                  <a:pt x="320675" y="236220"/>
                </a:lnTo>
                <a:lnTo>
                  <a:pt x="322579" y="232410"/>
                </a:lnTo>
                <a:lnTo>
                  <a:pt x="322199" y="229870"/>
                </a:lnTo>
                <a:lnTo>
                  <a:pt x="315548" y="189230"/>
                </a:lnTo>
                <a:close/>
              </a:path>
              <a:path w="360045" h="365760">
                <a:moveTo>
                  <a:pt x="191262" y="82550"/>
                </a:moveTo>
                <a:lnTo>
                  <a:pt x="184276" y="82550"/>
                </a:lnTo>
                <a:lnTo>
                  <a:pt x="194310" y="186690"/>
                </a:lnTo>
                <a:lnTo>
                  <a:pt x="179959" y="203200"/>
                </a:lnTo>
                <a:lnTo>
                  <a:pt x="217843" y="203200"/>
                </a:lnTo>
                <a:lnTo>
                  <a:pt x="217677" y="200660"/>
                </a:lnTo>
                <a:lnTo>
                  <a:pt x="217677" y="199390"/>
                </a:lnTo>
                <a:lnTo>
                  <a:pt x="217424" y="199390"/>
                </a:lnTo>
                <a:lnTo>
                  <a:pt x="217297" y="198120"/>
                </a:lnTo>
                <a:lnTo>
                  <a:pt x="216046" y="173990"/>
                </a:lnTo>
                <a:lnTo>
                  <a:pt x="214149" y="147320"/>
                </a:lnTo>
                <a:lnTo>
                  <a:pt x="212588" y="127000"/>
                </a:lnTo>
                <a:lnTo>
                  <a:pt x="211581" y="114300"/>
                </a:lnTo>
                <a:lnTo>
                  <a:pt x="227482" y="114300"/>
                </a:lnTo>
                <a:lnTo>
                  <a:pt x="250799" y="110490"/>
                </a:lnTo>
                <a:lnTo>
                  <a:pt x="280019" y="97790"/>
                </a:lnTo>
                <a:lnTo>
                  <a:pt x="296093" y="86360"/>
                </a:lnTo>
                <a:lnTo>
                  <a:pt x="203708" y="86360"/>
                </a:lnTo>
                <a:lnTo>
                  <a:pt x="197992" y="83820"/>
                </a:lnTo>
                <a:lnTo>
                  <a:pt x="191262" y="82550"/>
                </a:lnTo>
                <a:close/>
              </a:path>
              <a:path w="360045" h="365760">
                <a:moveTo>
                  <a:pt x="91059" y="128270"/>
                </a:moveTo>
                <a:lnTo>
                  <a:pt x="88391" y="128270"/>
                </a:lnTo>
                <a:lnTo>
                  <a:pt x="86613" y="129540"/>
                </a:lnTo>
                <a:lnTo>
                  <a:pt x="76465" y="138430"/>
                </a:lnTo>
                <a:lnTo>
                  <a:pt x="68675" y="144780"/>
                </a:lnTo>
                <a:lnTo>
                  <a:pt x="62360" y="147320"/>
                </a:lnTo>
                <a:lnTo>
                  <a:pt x="56641" y="148590"/>
                </a:lnTo>
                <a:lnTo>
                  <a:pt x="59816" y="175260"/>
                </a:lnTo>
                <a:lnTo>
                  <a:pt x="55625" y="179070"/>
                </a:lnTo>
                <a:lnTo>
                  <a:pt x="64984" y="179070"/>
                </a:lnTo>
                <a:lnTo>
                  <a:pt x="63753" y="156210"/>
                </a:lnTo>
                <a:lnTo>
                  <a:pt x="69971" y="153670"/>
                </a:lnTo>
                <a:lnTo>
                  <a:pt x="76533" y="149860"/>
                </a:lnTo>
                <a:lnTo>
                  <a:pt x="83881" y="143510"/>
                </a:lnTo>
                <a:lnTo>
                  <a:pt x="92455" y="135890"/>
                </a:lnTo>
                <a:lnTo>
                  <a:pt x="94106" y="134620"/>
                </a:lnTo>
                <a:lnTo>
                  <a:pt x="94234" y="132080"/>
                </a:lnTo>
                <a:lnTo>
                  <a:pt x="91059" y="128270"/>
                </a:lnTo>
                <a:close/>
              </a:path>
              <a:path w="360045" h="365760">
                <a:moveTo>
                  <a:pt x="344043" y="128270"/>
                </a:moveTo>
                <a:lnTo>
                  <a:pt x="341375" y="128270"/>
                </a:lnTo>
                <a:lnTo>
                  <a:pt x="339725" y="129540"/>
                </a:lnTo>
                <a:lnTo>
                  <a:pt x="329183" y="138430"/>
                </a:lnTo>
                <a:lnTo>
                  <a:pt x="319595" y="143510"/>
                </a:lnTo>
                <a:lnTo>
                  <a:pt x="311721" y="147320"/>
                </a:lnTo>
                <a:lnTo>
                  <a:pt x="306324" y="148590"/>
                </a:lnTo>
                <a:lnTo>
                  <a:pt x="305307" y="148590"/>
                </a:lnTo>
                <a:lnTo>
                  <a:pt x="307848" y="175260"/>
                </a:lnTo>
                <a:lnTo>
                  <a:pt x="304037" y="179070"/>
                </a:lnTo>
                <a:lnTo>
                  <a:pt x="314629" y="179070"/>
                </a:lnTo>
                <a:lnTo>
                  <a:pt x="312800" y="156210"/>
                </a:lnTo>
                <a:lnTo>
                  <a:pt x="319597" y="153670"/>
                </a:lnTo>
                <a:lnTo>
                  <a:pt x="327548" y="149860"/>
                </a:lnTo>
                <a:lnTo>
                  <a:pt x="336286" y="143510"/>
                </a:lnTo>
                <a:lnTo>
                  <a:pt x="345440" y="135890"/>
                </a:lnTo>
                <a:lnTo>
                  <a:pt x="347218" y="134620"/>
                </a:lnTo>
                <a:lnTo>
                  <a:pt x="347345" y="132080"/>
                </a:lnTo>
                <a:lnTo>
                  <a:pt x="345694" y="129540"/>
                </a:lnTo>
                <a:lnTo>
                  <a:pt x="344043" y="128270"/>
                </a:lnTo>
                <a:close/>
              </a:path>
              <a:path w="360045" h="365760">
                <a:moveTo>
                  <a:pt x="61213" y="127000"/>
                </a:moveTo>
                <a:lnTo>
                  <a:pt x="50164" y="127000"/>
                </a:lnTo>
                <a:lnTo>
                  <a:pt x="45720" y="130810"/>
                </a:lnTo>
                <a:lnTo>
                  <a:pt x="45720" y="142240"/>
                </a:lnTo>
                <a:lnTo>
                  <a:pt x="50164" y="147320"/>
                </a:lnTo>
                <a:lnTo>
                  <a:pt x="61213" y="147320"/>
                </a:lnTo>
                <a:lnTo>
                  <a:pt x="65659" y="142240"/>
                </a:lnTo>
                <a:lnTo>
                  <a:pt x="65659" y="130810"/>
                </a:lnTo>
                <a:lnTo>
                  <a:pt x="61213" y="127000"/>
                </a:lnTo>
                <a:close/>
              </a:path>
              <a:path w="360045" h="365760">
                <a:moveTo>
                  <a:pt x="309499" y="127000"/>
                </a:moveTo>
                <a:lnTo>
                  <a:pt x="298450" y="127000"/>
                </a:lnTo>
                <a:lnTo>
                  <a:pt x="294004" y="130810"/>
                </a:lnTo>
                <a:lnTo>
                  <a:pt x="294004" y="142240"/>
                </a:lnTo>
                <a:lnTo>
                  <a:pt x="298450" y="147320"/>
                </a:lnTo>
                <a:lnTo>
                  <a:pt x="309499" y="147320"/>
                </a:lnTo>
                <a:lnTo>
                  <a:pt x="313944" y="142240"/>
                </a:lnTo>
                <a:lnTo>
                  <a:pt x="313944" y="130810"/>
                </a:lnTo>
                <a:lnTo>
                  <a:pt x="309499" y="127000"/>
                </a:lnTo>
                <a:close/>
              </a:path>
              <a:path w="360045" h="365760">
                <a:moveTo>
                  <a:pt x="45212" y="35560"/>
                </a:moveTo>
                <a:lnTo>
                  <a:pt x="38862" y="39370"/>
                </a:lnTo>
                <a:lnTo>
                  <a:pt x="32385" y="43180"/>
                </a:lnTo>
                <a:lnTo>
                  <a:pt x="30352" y="50800"/>
                </a:lnTo>
                <a:lnTo>
                  <a:pt x="77755" y="97790"/>
                </a:lnTo>
                <a:lnTo>
                  <a:pt x="138175" y="115570"/>
                </a:lnTo>
                <a:lnTo>
                  <a:pt x="141097" y="115570"/>
                </a:lnTo>
                <a:lnTo>
                  <a:pt x="147192" y="114300"/>
                </a:lnTo>
                <a:lnTo>
                  <a:pt x="172123" y="114300"/>
                </a:lnTo>
                <a:lnTo>
                  <a:pt x="175422" y="86360"/>
                </a:lnTo>
                <a:lnTo>
                  <a:pt x="127807" y="86360"/>
                </a:lnTo>
                <a:lnTo>
                  <a:pt x="99901" y="78740"/>
                </a:lnTo>
                <a:lnTo>
                  <a:pt x="75257" y="63500"/>
                </a:lnTo>
                <a:lnTo>
                  <a:pt x="57530" y="43180"/>
                </a:lnTo>
                <a:lnTo>
                  <a:pt x="53593" y="36830"/>
                </a:lnTo>
                <a:lnTo>
                  <a:pt x="45212" y="35560"/>
                </a:lnTo>
                <a:close/>
              </a:path>
              <a:path w="360045" h="365760">
                <a:moveTo>
                  <a:pt x="227482" y="114300"/>
                </a:moveTo>
                <a:lnTo>
                  <a:pt x="211581" y="114300"/>
                </a:lnTo>
                <a:lnTo>
                  <a:pt x="214249" y="115570"/>
                </a:lnTo>
                <a:lnTo>
                  <a:pt x="219709" y="115570"/>
                </a:lnTo>
                <a:lnTo>
                  <a:pt x="227482" y="114300"/>
                </a:lnTo>
                <a:close/>
              </a:path>
              <a:path w="360045" h="365760">
                <a:moveTo>
                  <a:pt x="176022" y="81280"/>
                </a:moveTo>
                <a:lnTo>
                  <a:pt x="168275" y="82550"/>
                </a:lnTo>
                <a:lnTo>
                  <a:pt x="161289" y="83820"/>
                </a:lnTo>
                <a:lnTo>
                  <a:pt x="155321" y="85090"/>
                </a:lnTo>
                <a:lnTo>
                  <a:pt x="127807" y="86360"/>
                </a:lnTo>
                <a:lnTo>
                  <a:pt x="175422" y="86360"/>
                </a:lnTo>
                <a:lnTo>
                  <a:pt x="176022" y="81280"/>
                </a:lnTo>
                <a:close/>
              </a:path>
              <a:path w="360045" h="365760">
                <a:moveTo>
                  <a:pt x="312547" y="35560"/>
                </a:moveTo>
                <a:lnTo>
                  <a:pt x="304165" y="36830"/>
                </a:lnTo>
                <a:lnTo>
                  <a:pt x="300227" y="43180"/>
                </a:lnTo>
                <a:lnTo>
                  <a:pt x="282789" y="63500"/>
                </a:lnTo>
                <a:lnTo>
                  <a:pt x="258540" y="78740"/>
                </a:lnTo>
                <a:lnTo>
                  <a:pt x="231005" y="86360"/>
                </a:lnTo>
                <a:lnTo>
                  <a:pt x="296093" y="86360"/>
                </a:lnTo>
                <a:lnTo>
                  <a:pt x="305024" y="80010"/>
                </a:lnTo>
                <a:lnTo>
                  <a:pt x="323469" y="58420"/>
                </a:lnTo>
                <a:lnTo>
                  <a:pt x="327405" y="50800"/>
                </a:lnTo>
                <a:lnTo>
                  <a:pt x="325374" y="43180"/>
                </a:lnTo>
                <a:lnTo>
                  <a:pt x="319024" y="39370"/>
                </a:lnTo>
                <a:lnTo>
                  <a:pt x="312547" y="35560"/>
                </a:lnTo>
                <a:close/>
              </a:path>
              <a:path w="360045" h="365760">
                <a:moveTo>
                  <a:pt x="179577" y="0"/>
                </a:moveTo>
                <a:lnTo>
                  <a:pt x="164617" y="3810"/>
                </a:lnTo>
                <a:lnTo>
                  <a:pt x="152384" y="11430"/>
                </a:lnTo>
                <a:lnTo>
                  <a:pt x="144127" y="24130"/>
                </a:lnTo>
                <a:lnTo>
                  <a:pt x="141097" y="39370"/>
                </a:lnTo>
                <a:lnTo>
                  <a:pt x="144127" y="54610"/>
                </a:lnTo>
                <a:lnTo>
                  <a:pt x="152384" y="66040"/>
                </a:lnTo>
                <a:lnTo>
                  <a:pt x="164617" y="74930"/>
                </a:lnTo>
                <a:lnTo>
                  <a:pt x="179577" y="77470"/>
                </a:lnTo>
                <a:lnTo>
                  <a:pt x="194538" y="74930"/>
                </a:lnTo>
                <a:lnTo>
                  <a:pt x="206771" y="66040"/>
                </a:lnTo>
                <a:lnTo>
                  <a:pt x="215028" y="54610"/>
                </a:lnTo>
                <a:lnTo>
                  <a:pt x="218058" y="39370"/>
                </a:lnTo>
                <a:lnTo>
                  <a:pt x="215028" y="24130"/>
                </a:lnTo>
                <a:lnTo>
                  <a:pt x="206771" y="11430"/>
                </a:lnTo>
                <a:lnTo>
                  <a:pt x="194538" y="3810"/>
                </a:lnTo>
                <a:lnTo>
                  <a:pt x="179577" y="0"/>
                </a:lnTo>
                <a:close/>
              </a:path>
            </a:pathLst>
          </a:custGeom>
          <a:solidFill>
            <a:srgbClr val="1D9ED2"/>
          </a:solidFill>
        </p:spPr>
        <p:txBody>
          <a:bodyPr wrap="square" lIns="0" tIns="0" rIns="0" bIns="0" rtlCol="0"/>
          <a:lstStyle/>
          <a:p/>
        </p:txBody>
      </p:sp>
      <p:sp>
        <p:nvSpPr>
          <p:cNvPr id="16" name="object 16"/>
          <p:cNvSpPr/>
          <p:nvPr/>
        </p:nvSpPr>
        <p:spPr>
          <a:xfrm>
            <a:off x="6288023" y="5698490"/>
            <a:ext cx="360045" cy="367030"/>
          </a:xfrm>
          <a:custGeom>
            <a:avLst/>
            <a:gdLst/>
            <a:ahLst/>
            <a:cxnLst/>
            <a:rect l="l" t="t" r="r" b="b"/>
            <a:pathLst>
              <a:path w="360045" h="367029">
                <a:moveTo>
                  <a:pt x="125856" y="280670"/>
                </a:moveTo>
                <a:lnTo>
                  <a:pt x="96543" y="287020"/>
                </a:lnTo>
                <a:lnTo>
                  <a:pt x="73660" y="297180"/>
                </a:lnTo>
                <a:lnTo>
                  <a:pt x="58777" y="308610"/>
                </a:lnTo>
                <a:lnTo>
                  <a:pt x="53466" y="321310"/>
                </a:lnTo>
                <a:lnTo>
                  <a:pt x="63384" y="339090"/>
                </a:lnTo>
                <a:lnTo>
                  <a:pt x="90423" y="354330"/>
                </a:lnTo>
                <a:lnTo>
                  <a:pt x="130512" y="364490"/>
                </a:lnTo>
                <a:lnTo>
                  <a:pt x="179577" y="367030"/>
                </a:lnTo>
                <a:lnTo>
                  <a:pt x="228643" y="364490"/>
                </a:lnTo>
                <a:lnTo>
                  <a:pt x="263720" y="355600"/>
                </a:lnTo>
                <a:lnTo>
                  <a:pt x="149590" y="355600"/>
                </a:lnTo>
                <a:lnTo>
                  <a:pt x="137566" y="351790"/>
                </a:lnTo>
                <a:lnTo>
                  <a:pt x="132461" y="346710"/>
                </a:lnTo>
                <a:lnTo>
                  <a:pt x="133585" y="330576"/>
                </a:lnTo>
                <a:lnTo>
                  <a:pt x="127619" y="328930"/>
                </a:lnTo>
                <a:lnTo>
                  <a:pt x="112111" y="321310"/>
                </a:lnTo>
                <a:lnTo>
                  <a:pt x="106425" y="311150"/>
                </a:lnTo>
                <a:lnTo>
                  <a:pt x="107783" y="306070"/>
                </a:lnTo>
                <a:lnTo>
                  <a:pt x="111664" y="300990"/>
                </a:lnTo>
                <a:lnTo>
                  <a:pt x="117784" y="297180"/>
                </a:lnTo>
                <a:lnTo>
                  <a:pt x="125856" y="293370"/>
                </a:lnTo>
                <a:lnTo>
                  <a:pt x="125856" y="280670"/>
                </a:lnTo>
                <a:close/>
              </a:path>
              <a:path w="360045" h="367029">
                <a:moveTo>
                  <a:pt x="168685" y="336093"/>
                </a:moveTo>
                <a:lnTo>
                  <a:pt x="167766" y="349250"/>
                </a:lnTo>
                <a:lnTo>
                  <a:pt x="161875" y="354330"/>
                </a:lnTo>
                <a:lnTo>
                  <a:pt x="149590" y="355600"/>
                </a:lnTo>
                <a:lnTo>
                  <a:pt x="197645" y="355600"/>
                </a:lnTo>
                <a:lnTo>
                  <a:pt x="191770" y="350520"/>
                </a:lnTo>
                <a:lnTo>
                  <a:pt x="190877" y="336550"/>
                </a:lnTo>
                <a:lnTo>
                  <a:pt x="178815" y="336550"/>
                </a:lnTo>
                <a:lnTo>
                  <a:pt x="168685" y="336093"/>
                </a:lnTo>
                <a:close/>
              </a:path>
              <a:path w="360045" h="367029">
                <a:moveTo>
                  <a:pt x="235330" y="280670"/>
                </a:moveTo>
                <a:lnTo>
                  <a:pt x="235330" y="294640"/>
                </a:lnTo>
                <a:lnTo>
                  <a:pt x="245236" y="298450"/>
                </a:lnTo>
                <a:lnTo>
                  <a:pt x="251205" y="304800"/>
                </a:lnTo>
                <a:lnTo>
                  <a:pt x="251205" y="311150"/>
                </a:lnTo>
                <a:lnTo>
                  <a:pt x="248697" y="317500"/>
                </a:lnTo>
                <a:lnTo>
                  <a:pt x="241617" y="323850"/>
                </a:lnTo>
                <a:lnTo>
                  <a:pt x="230631" y="328930"/>
                </a:lnTo>
                <a:lnTo>
                  <a:pt x="226040" y="330159"/>
                </a:lnTo>
                <a:lnTo>
                  <a:pt x="227202" y="347980"/>
                </a:lnTo>
                <a:lnTo>
                  <a:pt x="221970" y="353060"/>
                </a:lnTo>
                <a:lnTo>
                  <a:pt x="209915" y="355600"/>
                </a:lnTo>
                <a:lnTo>
                  <a:pt x="263720" y="355600"/>
                </a:lnTo>
                <a:lnTo>
                  <a:pt x="268731" y="354330"/>
                </a:lnTo>
                <a:lnTo>
                  <a:pt x="295771" y="339090"/>
                </a:lnTo>
                <a:lnTo>
                  <a:pt x="305689" y="321310"/>
                </a:lnTo>
                <a:lnTo>
                  <a:pt x="300535" y="308610"/>
                </a:lnTo>
                <a:lnTo>
                  <a:pt x="286083" y="297180"/>
                </a:lnTo>
                <a:lnTo>
                  <a:pt x="263844" y="287020"/>
                </a:lnTo>
                <a:lnTo>
                  <a:pt x="235330" y="280670"/>
                </a:lnTo>
                <a:close/>
              </a:path>
              <a:path w="360045" h="367029">
                <a:moveTo>
                  <a:pt x="219251" y="226060"/>
                </a:moveTo>
                <a:lnTo>
                  <a:pt x="181355" y="226060"/>
                </a:lnTo>
                <a:lnTo>
                  <a:pt x="182625" y="227330"/>
                </a:lnTo>
                <a:lnTo>
                  <a:pt x="183896" y="227330"/>
                </a:lnTo>
                <a:lnTo>
                  <a:pt x="190877" y="336550"/>
                </a:lnTo>
                <a:lnTo>
                  <a:pt x="195167" y="336550"/>
                </a:lnTo>
                <a:lnTo>
                  <a:pt x="210185" y="334010"/>
                </a:lnTo>
                <a:lnTo>
                  <a:pt x="214883" y="334010"/>
                </a:lnTo>
                <a:lnTo>
                  <a:pt x="216407" y="332740"/>
                </a:lnTo>
                <a:lnTo>
                  <a:pt x="226040" y="330159"/>
                </a:lnTo>
                <a:lnTo>
                  <a:pt x="219251" y="226060"/>
                </a:lnTo>
                <a:close/>
              </a:path>
              <a:path w="360045" h="367029">
                <a:moveTo>
                  <a:pt x="172123" y="114300"/>
                </a:moveTo>
                <a:lnTo>
                  <a:pt x="147192" y="114300"/>
                </a:lnTo>
                <a:lnTo>
                  <a:pt x="144817" y="162560"/>
                </a:lnTo>
                <a:lnTo>
                  <a:pt x="143637" y="189230"/>
                </a:lnTo>
                <a:lnTo>
                  <a:pt x="143255" y="191770"/>
                </a:lnTo>
                <a:lnTo>
                  <a:pt x="133585" y="330576"/>
                </a:lnTo>
                <a:lnTo>
                  <a:pt x="150627" y="335280"/>
                </a:lnTo>
                <a:lnTo>
                  <a:pt x="168685" y="336093"/>
                </a:lnTo>
                <a:lnTo>
                  <a:pt x="176275" y="227330"/>
                </a:lnTo>
                <a:lnTo>
                  <a:pt x="177673" y="227330"/>
                </a:lnTo>
                <a:lnTo>
                  <a:pt x="178942" y="226060"/>
                </a:lnTo>
                <a:lnTo>
                  <a:pt x="219251" y="226060"/>
                </a:lnTo>
                <a:lnTo>
                  <a:pt x="217843" y="204470"/>
                </a:lnTo>
                <a:lnTo>
                  <a:pt x="179959" y="204470"/>
                </a:lnTo>
                <a:lnTo>
                  <a:pt x="163575" y="186690"/>
                </a:lnTo>
                <a:lnTo>
                  <a:pt x="172123" y="114300"/>
                </a:lnTo>
                <a:close/>
              </a:path>
              <a:path w="360045" h="367029">
                <a:moveTo>
                  <a:pt x="31368" y="215900"/>
                </a:moveTo>
                <a:lnTo>
                  <a:pt x="18698" y="218440"/>
                </a:lnTo>
                <a:lnTo>
                  <a:pt x="8778" y="222250"/>
                </a:lnTo>
                <a:lnTo>
                  <a:pt x="2311" y="227330"/>
                </a:lnTo>
                <a:lnTo>
                  <a:pt x="0" y="233680"/>
                </a:lnTo>
                <a:lnTo>
                  <a:pt x="4210" y="241300"/>
                </a:lnTo>
                <a:lnTo>
                  <a:pt x="15684" y="246380"/>
                </a:lnTo>
                <a:lnTo>
                  <a:pt x="32682" y="251460"/>
                </a:lnTo>
                <a:lnTo>
                  <a:pt x="53466" y="252730"/>
                </a:lnTo>
                <a:lnTo>
                  <a:pt x="74304" y="251460"/>
                </a:lnTo>
                <a:lnTo>
                  <a:pt x="91297" y="246380"/>
                </a:lnTo>
                <a:lnTo>
                  <a:pt x="102741" y="241300"/>
                </a:lnTo>
                <a:lnTo>
                  <a:pt x="103439" y="240030"/>
                </a:lnTo>
                <a:lnTo>
                  <a:pt x="49022" y="240030"/>
                </a:lnTo>
                <a:lnTo>
                  <a:pt x="44576" y="238760"/>
                </a:lnTo>
                <a:lnTo>
                  <a:pt x="38480" y="238760"/>
                </a:lnTo>
                <a:lnTo>
                  <a:pt x="37846" y="237490"/>
                </a:lnTo>
                <a:lnTo>
                  <a:pt x="29083" y="236220"/>
                </a:lnTo>
                <a:lnTo>
                  <a:pt x="23113" y="232410"/>
                </a:lnTo>
                <a:lnTo>
                  <a:pt x="23113" y="226060"/>
                </a:lnTo>
                <a:lnTo>
                  <a:pt x="26035" y="223520"/>
                </a:lnTo>
                <a:lnTo>
                  <a:pt x="30734" y="220980"/>
                </a:lnTo>
                <a:lnTo>
                  <a:pt x="31368" y="215900"/>
                </a:lnTo>
                <a:close/>
              </a:path>
              <a:path w="360045" h="367029">
                <a:moveTo>
                  <a:pt x="284352" y="215900"/>
                </a:moveTo>
                <a:lnTo>
                  <a:pt x="271589" y="218440"/>
                </a:lnTo>
                <a:lnTo>
                  <a:pt x="261588" y="222250"/>
                </a:lnTo>
                <a:lnTo>
                  <a:pt x="255063" y="227330"/>
                </a:lnTo>
                <a:lnTo>
                  <a:pt x="252729" y="233680"/>
                </a:lnTo>
                <a:lnTo>
                  <a:pt x="256922" y="241300"/>
                </a:lnTo>
                <a:lnTo>
                  <a:pt x="268366" y="246380"/>
                </a:lnTo>
                <a:lnTo>
                  <a:pt x="285359" y="251460"/>
                </a:lnTo>
                <a:lnTo>
                  <a:pt x="306197" y="252730"/>
                </a:lnTo>
                <a:lnTo>
                  <a:pt x="327034" y="251460"/>
                </a:lnTo>
                <a:lnTo>
                  <a:pt x="344027" y="246380"/>
                </a:lnTo>
                <a:lnTo>
                  <a:pt x="355471" y="241300"/>
                </a:lnTo>
                <a:lnTo>
                  <a:pt x="356169" y="240030"/>
                </a:lnTo>
                <a:lnTo>
                  <a:pt x="305943" y="240030"/>
                </a:lnTo>
                <a:lnTo>
                  <a:pt x="293961" y="238760"/>
                </a:lnTo>
                <a:lnTo>
                  <a:pt x="284194" y="236220"/>
                </a:lnTo>
                <a:lnTo>
                  <a:pt x="277618" y="232410"/>
                </a:lnTo>
                <a:lnTo>
                  <a:pt x="275208" y="228600"/>
                </a:lnTo>
                <a:lnTo>
                  <a:pt x="275208" y="226060"/>
                </a:lnTo>
                <a:lnTo>
                  <a:pt x="278510" y="223520"/>
                </a:lnTo>
                <a:lnTo>
                  <a:pt x="283972" y="220980"/>
                </a:lnTo>
                <a:lnTo>
                  <a:pt x="284352" y="215900"/>
                </a:lnTo>
                <a:close/>
              </a:path>
              <a:path w="360045" h="367029">
                <a:moveTo>
                  <a:pt x="75311" y="215900"/>
                </a:moveTo>
                <a:lnTo>
                  <a:pt x="75691" y="220980"/>
                </a:lnTo>
                <a:lnTo>
                  <a:pt x="81152" y="223520"/>
                </a:lnTo>
                <a:lnTo>
                  <a:pt x="84581" y="226060"/>
                </a:lnTo>
                <a:lnTo>
                  <a:pt x="84581" y="228600"/>
                </a:lnTo>
                <a:lnTo>
                  <a:pt x="82155" y="232410"/>
                </a:lnTo>
                <a:lnTo>
                  <a:pt x="75549" y="236220"/>
                </a:lnTo>
                <a:lnTo>
                  <a:pt x="65776" y="238760"/>
                </a:lnTo>
                <a:lnTo>
                  <a:pt x="53848" y="240030"/>
                </a:lnTo>
                <a:lnTo>
                  <a:pt x="103439" y="240030"/>
                </a:lnTo>
                <a:lnTo>
                  <a:pt x="106934" y="233680"/>
                </a:lnTo>
                <a:lnTo>
                  <a:pt x="104618" y="227330"/>
                </a:lnTo>
                <a:lnTo>
                  <a:pt x="98123" y="222250"/>
                </a:lnTo>
                <a:lnTo>
                  <a:pt x="88128" y="218440"/>
                </a:lnTo>
                <a:lnTo>
                  <a:pt x="75311" y="215900"/>
                </a:lnTo>
                <a:close/>
              </a:path>
              <a:path w="360045" h="367029">
                <a:moveTo>
                  <a:pt x="328295" y="215900"/>
                </a:moveTo>
                <a:lnTo>
                  <a:pt x="329056" y="220980"/>
                </a:lnTo>
                <a:lnTo>
                  <a:pt x="333628" y="223520"/>
                </a:lnTo>
                <a:lnTo>
                  <a:pt x="336550" y="226060"/>
                </a:lnTo>
                <a:lnTo>
                  <a:pt x="336550" y="232410"/>
                </a:lnTo>
                <a:lnTo>
                  <a:pt x="330707" y="236220"/>
                </a:lnTo>
                <a:lnTo>
                  <a:pt x="321818" y="237490"/>
                </a:lnTo>
                <a:lnTo>
                  <a:pt x="321182" y="238760"/>
                </a:lnTo>
                <a:lnTo>
                  <a:pt x="315086" y="238760"/>
                </a:lnTo>
                <a:lnTo>
                  <a:pt x="310642" y="240030"/>
                </a:lnTo>
                <a:lnTo>
                  <a:pt x="356169" y="240030"/>
                </a:lnTo>
                <a:lnTo>
                  <a:pt x="359664" y="233680"/>
                </a:lnTo>
                <a:lnTo>
                  <a:pt x="357352" y="227330"/>
                </a:lnTo>
                <a:lnTo>
                  <a:pt x="350885" y="222250"/>
                </a:lnTo>
                <a:lnTo>
                  <a:pt x="340965" y="218440"/>
                </a:lnTo>
                <a:lnTo>
                  <a:pt x="328295" y="215900"/>
                </a:lnTo>
                <a:close/>
              </a:path>
              <a:path w="360045" h="367029">
                <a:moveTo>
                  <a:pt x="18287" y="128270"/>
                </a:moveTo>
                <a:lnTo>
                  <a:pt x="15621" y="128270"/>
                </a:lnTo>
                <a:lnTo>
                  <a:pt x="12318" y="132080"/>
                </a:lnTo>
                <a:lnTo>
                  <a:pt x="12446" y="134620"/>
                </a:lnTo>
                <a:lnTo>
                  <a:pt x="14224" y="135890"/>
                </a:lnTo>
                <a:lnTo>
                  <a:pt x="23449" y="144780"/>
                </a:lnTo>
                <a:lnTo>
                  <a:pt x="32210" y="149860"/>
                </a:lnTo>
                <a:lnTo>
                  <a:pt x="40137" y="153670"/>
                </a:lnTo>
                <a:lnTo>
                  <a:pt x="46862" y="156210"/>
                </a:lnTo>
                <a:lnTo>
                  <a:pt x="44323" y="187960"/>
                </a:lnTo>
                <a:lnTo>
                  <a:pt x="37591" y="231140"/>
                </a:lnTo>
                <a:lnTo>
                  <a:pt x="37084" y="233680"/>
                </a:lnTo>
                <a:lnTo>
                  <a:pt x="38988" y="236220"/>
                </a:lnTo>
                <a:lnTo>
                  <a:pt x="45338" y="236220"/>
                </a:lnTo>
                <a:lnTo>
                  <a:pt x="47625" y="234950"/>
                </a:lnTo>
                <a:lnTo>
                  <a:pt x="48005" y="232410"/>
                </a:lnTo>
                <a:lnTo>
                  <a:pt x="54863" y="189230"/>
                </a:lnTo>
                <a:lnTo>
                  <a:pt x="65466" y="189230"/>
                </a:lnTo>
                <a:lnTo>
                  <a:pt x="65005" y="180340"/>
                </a:lnTo>
                <a:lnTo>
                  <a:pt x="55625" y="180340"/>
                </a:lnTo>
                <a:lnTo>
                  <a:pt x="51942" y="175260"/>
                </a:lnTo>
                <a:lnTo>
                  <a:pt x="54483" y="148590"/>
                </a:lnTo>
                <a:lnTo>
                  <a:pt x="53339" y="148590"/>
                </a:lnTo>
                <a:lnTo>
                  <a:pt x="47960" y="147320"/>
                </a:lnTo>
                <a:lnTo>
                  <a:pt x="40116" y="144780"/>
                </a:lnTo>
                <a:lnTo>
                  <a:pt x="30533" y="138430"/>
                </a:lnTo>
                <a:lnTo>
                  <a:pt x="19938" y="130810"/>
                </a:lnTo>
                <a:lnTo>
                  <a:pt x="18287" y="128270"/>
                </a:lnTo>
                <a:close/>
              </a:path>
              <a:path w="360045" h="367029">
                <a:moveTo>
                  <a:pt x="65466" y="189230"/>
                </a:moveTo>
                <a:lnTo>
                  <a:pt x="54863" y="189230"/>
                </a:lnTo>
                <a:lnTo>
                  <a:pt x="59689" y="234950"/>
                </a:lnTo>
                <a:lnTo>
                  <a:pt x="61975" y="236220"/>
                </a:lnTo>
                <a:lnTo>
                  <a:pt x="68199" y="236220"/>
                </a:lnTo>
                <a:lnTo>
                  <a:pt x="70230" y="233680"/>
                </a:lnTo>
                <a:lnTo>
                  <a:pt x="69976" y="231140"/>
                </a:lnTo>
                <a:lnTo>
                  <a:pt x="65531" y="190500"/>
                </a:lnTo>
                <a:lnTo>
                  <a:pt x="65466" y="189230"/>
                </a:lnTo>
                <a:close/>
              </a:path>
              <a:path w="360045" h="367029">
                <a:moveTo>
                  <a:pt x="271399" y="128270"/>
                </a:moveTo>
                <a:lnTo>
                  <a:pt x="268731" y="128270"/>
                </a:lnTo>
                <a:lnTo>
                  <a:pt x="265429" y="132080"/>
                </a:lnTo>
                <a:lnTo>
                  <a:pt x="295909" y="156210"/>
                </a:lnTo>
                <a:lnTo>
                  <a:pt x="294131" y="190500"/>
                </a:lnTo>
                <a:lnTo>
                  <a:pt x="289432" y="233680"/>
                </a:lnTo>
                <a:lnTo>
                  <a:pt x="291592" y="236220"/>
                </a:lnTo>
                <a:lnTo>
                  <a:pt x="297687" y="236220"/>
                </a:lnTo>
                <a:lnTo>
                  <a:pt x="299974" y="234950"/>
                </a:lnTo>
                <a:lnTo>
                  <a:pt x="300227" y="232410"/>
                </a:lnTo>
                <a:lnTo>
                  <a:pt x="304800" y="189230"/>
                </a:lnTo>
                <a:lnTo>
                  <a:pt x="315542" y="189230"/>
                </a:lnTo>
                <a:lnTo>
                  <a:pt x="315341" y="187960"/>
                </a:lnTo>
                <a:lnTo>
                  <a:pt x="314731" y="180340"/>
                </a:lnTo>
                <a:lnTo>
                  <a:pt x="304037" y="180340"/>
                </a:lnTo>
                <a:lnTo>
                  <a:pt x="299847" y="175260"/>
                </a:lnTo>
                <a:lnTo>
                  <a:pt x="303022" y="148590"/>
                </a:lnTo>
                <a:lnTo>
                  <a:pt x="297303" y="147320"/>
                </a:lnTo>
                <a:lnTo>
                  <a:pt x="290988" y="144780"/>
                </a:lnTo>
                <a:lnTo>
                  <a:pt x="283198" y="139700"/>
                </a:lnTo>
                <a:lnTo>
                  <a:pt x="273050" y="130810"/>
                </a:lnTo>
                <a:lnTo>
                  <a:pt x="271399" y="128270"/>
                </a:lnTo>
                <a:close/>
              </a:path>
              <a:path w="360045" h="367029">
                <a:moveTo>
                  <a:pt x="315542" y="189230"/>
                </a:moveTo>
                <a:lnTo>
                  <a:pt x="304800" y="189230"/>
                </a:lnTo>
                <a:lnTo>
                  <a:pt x="311657" y="232410"/>
                </a:lnTo>
                <a:lnTo>
                  <a:pt x="312166" y="234950"/>
                </a:lnTo>
                <a:lnTo>
                  <a:pt x="314325" y="236220"/>
                </a:lnTo>
                <a:lnTo>
                  <a:pt x="320675" y="236220"/>
                </a:lnTo>
                <a:lnTo>
                  <a:pt x="322579" y="233680"/>
                </a:lnTo>
                <a:lnTo>
                  <a:pt x="322199" y="231140"/>
                </a:lnTo>
                <a:lnTo>
                  <a:pt x="315542" y="189230"/>
                </a:lnTo>
                <a:close/>
              </a:path>
              <a:path w="360045" h="367029">
                <a:moveTo>
                  <a:pt x="191262" y="82550"/>
                </a:moveTo>
                <a:lnTo>
                  <a:pt x="184276" y="82550"/>
                </a:lnTo>
                <a:lnTo>
                  <a:pt x="194310" y="186690"/>
                </a:lnTo>
                <a:lnTo>
                  <a:pt x="179959" y="204470"/>
                </a:lnTo>
                <a:lnTo>
                  <a:pt x="217843" y="204470"/>
                </a:lnTo>
                <a:lnTo>
                  <a:pt x="217677" y="201930"/>
                </a:lnTo>
                <a:lnTo>
                  <a:pt x="217677" y="200660"/>
                </a:lnTo>
                <a:lnTo>
                  <a:pt x="217424" y="199390"/>
                </a:lnTo>
                <a:lnTo>
                  <a:pt x="217297" y="198120"/>
                </a:lnTo>
                <a:lnTo>
                  <a:pt x="216046" y="175260"/>
                </a:lnTo>
                <a:lnTo>
                  <a:pt x="214149" y="147320"/>
                </a:lnTo>
                <a:lnTo>
                  <a:pt x="212578" y="127000"/>
                </a:lnTo>
                <a:lnTo>
                  <a:pt x="211581" y="115570"/>
                </a:lnTo>
                <a:lnTo>
                  <a:pt x="219709" y="115570"/>
                </a:lnTo>
                <a:lnTo>
                  <a:pt x="250799" y="110490"/>
                </a:lnTo>
                <a:lnTo>
                  <a:pt x="280019" y="97790"/>
                </a:lnTo>
                <a:lnTo>
                  <a:pt x="296093" y="86360"/>
                </a:lnTo>
                <a:lnTo>
                  <a:pt x="203708" y="86360"/>
                </a:lnTo>
                <a:lnTo>
                  <a:pt x="197992" y="83820"/>
                </a:lnTo>
                <a:lnTo>
                  <a:pt x="191262" y="82550"/>
                </a:lnTo>
                <a:close/>
              </a:path>
              <a:path w="360045" h="367029">
                <a:moveTo>
                  <a:pt x="91059" y="128270"/>
                </a:moveTo>
                <a:lnTo>
                  <a:pt x="88391" y="128270"/>
                </a:lnTo>
                <a:lnTo>
                  <a:pt x="86613" y="130810"/>
                </a:lnTo>
                <a:lnTo>
                  <a:pt x="76465" y="139700"/>
                </a:lnTo>
                <a:lnTo>
                  <a:pt x="68675" y="144780"/>
                </a:lnTo>
                <a:lnTo>
                  <a:pt x="62360" y="147320"/>
                </a:lnTo>
                <a:lnTo>
                  <a:pt x="56641" y="148590"/>
                </a:lnTo>
                <a:lnTo>
                  <a:pt x="59816" y="175260"/>
                </a:lnTo>
                <a:lnTo>
                  <a:pt x="55625" y="180340"/>
                </a:lnTo>
                <a:lnTo>
                  <a:pt x="65005" y="180340"/>
                </a:lnTo>
                <a:lnTo>
                  <a:pt x="63753" y="156210"/>
                </a:lnTo>
                <a:lnTo>
                  <a:pt x="69971" y="153670"/>
                </a:lnTo>
                <a:lnTo>
                  <a:pt x="76533" y="149860"/>
                </a:lnTo>
                <a:lnTo>
                  <a:pt x="83881" y="144780"/>
                </a:lnTo>
                <a:lnTo>
                  <a:pt x="92455" y="135890"/>
                </a:lnTo>
                <a:lnTo>
                  <a:pt x="94106" y="134620"/>
                </a:lnTo>
                <a:lnTo>
                  <a:pt x="94234" y="132080"/>
                </a:lnTo>
                <a:lnTo>
                  <a:pt x="92583" y="130810"/>
                </a:lnTo>
                <a:lnTo>
                  <a:pt x="91059" y="128270"/>
                </a:lnTo>
                <a:close/>
              </a:path>
              <a:path w="360045" h="367029">
                <a:moveTo>
                  <a:pt x="344043" y="128270"/>
                </a:moveTo>
                <a:lnTo>
                  <a:pt x="341375" y="128270"/>
                </a:lnTo>
                <a:lnTo>
                  <a:pt x="339725" y="130810"/>
                </a:lnTo>
                <a:lnTo>
                  <a:pt x="329183" y="138430"/>
                </a:lnTo>
                <a:lnTo>
                  <a:pt x="319595" y="144780"/>
                </a:lnTo>
                <a:lnTo>
                  <a:pt x="311721" y="147320"/>
                </a:lnTo>
                <a:lnTo>
                  <a:pt x="306324" y="148590"/>
                </a:lnTo>
                <a:lnTo>
                  <a:pt x="305307" y="148590"/>
                </a:lnTo>
                <a:lnTo>
                  <a:pt x="307848" y="175260"/>
                </a:lnTo>
                <a:lnTo>
                  <a:pt x="304037" y="180340"/>
                </a:lnTo>
                <a:lnTo>
                  <a:pt x="314731" y="180340"/>
                </a:lnTo>
                <a:lnTo>
                  <a:pt x="312800" y="156210"/>
                </a:lnTo>
                <a:lnTo>
                  <a:pt x="319597" y="153670"/>
                </a:lnTo>
                <a:lnTo>
                  <a:pt x="327548" y="149860"/>
                </a:lnTo>
                <a:lnTo>
                  <a:pt x="336286" y="144780"/>
                </a:lnTo>
                <a:lnTo>
                  <a:pt x="345440" y="135890"/>
                </a:lnTo>
                <a:lnTo>
                  <a:pt x="347218" y="134620"/>
                </a:lnTo>
                <a:lnTo>
                  <a:pt x="347345" y="132080"/>
                </a:lnTo>
                <a:lnTo>
                  <a:pt x="344043" y="128270"/>
                </a:lnTo>
                <a:close/>
              </a:path>
              <a:path w="360045" h="367029">
                <a:moveTo>
                  <a:pt x="61213" y="127000"/>
                </a:moveTo>
                <a:lnTo>
                  <a:pt x="50164" y="127000"/>
                </a:lnTo>
                <a:lnTo>
                  <a:pt x="45720" y="132080"/>
                </a:lnTo>
                <a:lnTo>
                  <a:pt x="45720" y="142240"/>
                </a:lnTo>
                <a:lnTo>
                  <a:pt x="50164" y="147320"/>
                </a:lnTo>
                <a:lnTo>
                  <a:pt x="61213" y="147320"/>
                </a:lnTo>
                <a:lnTo>
                  <a:pt x="65659" y="142240"/>
                </a:lnTo>
                <a:lnTo>
                  <a:pt x="65659" y="132080"/>
                </a:lnTo>
                <a:lnTo>
                  <a:pt x="61213" y="127000"/>
                </a:lnTo>
                <a:close/>
              </a:path>
              <a:path w="360045" h="367029">
                <a:moveTo>
                  <a:pt x="309499" y="127000"/>
                </a:moveTo>
                <a:lnTo>
                  <a:pt x="298450" y="127000"/>
                </a:lnTo>
                <a:lnTo>
                  <a:pt x="294004" y="132080"/>
                </a:lnTo>
                <a:lnTo>
                  <a:pt x="294004" y="142240"/>
                </a:lnTo>
                <a:lnTo>
                  <a:pt x="298450" y="147320"/>
                </a:lnTo>
                <a:lnTo>
                  <a:pt x="309499" y="147320"/>
                </a:lnTo>
                <a:lnTo>
                  <a:pt x="313944" y="142240"/>
                </a:lnTo>
                <a:lnTo>
                  <a:pt x="313944" y="132080"/>
                </a:lnTo>
                <a:lnTo>
                  <a:pt x="309499" y="127000"/>
                </a:lnTo>
                <a:close/>
              </a:path>
              <a:path w="360045" h="367029">
                <a:moveTo>
                  <a:pt x="45212" y="34290"/>
                </a:moveTo>
                <a:lnTo>
                  <a:pt x="38862" y="39370"/>
                </a:lnTo>
                <a:lnTo>
                  <a:pt x="32385" y="43180"/>
                </a:lnTo>
                <a:lnTo>
                  <a:pt x="30352" y="50800"/>
                </a:lnTo>
                <a:lnTo>
                  <a:pt x="77755" y="97790"/>
                </a:lnTo>
                <a:lnTo>
                  <a:pt x="138175" y="115570"/>
                </a:lnTo>
                <a:lnTo>
                  <a:pt x="144145" y="115570"/>
                </a:lnTo>
                <a:lnTo>
                  <a:pt x="147192" y="114300"/>
                </a:lnTo>
                <a:lnTo>
                  <a:pt x="172123" y="114300"/>
                </a:lnTo>
                <a:lnTo>
                  <a:pt x="175272" y="87630"/>
                </a:lnTo>
                <a:lnTo>
                  <a:pt x="127807" y="87630"/>
                </a:lnTo>
                <a:lnTo>
                  <a:pt x="99901" y="78740"/>
                </a:lnTo>
                <a:lnTo>
                  <a:pt x="75257" y="63500"/>
                </a:lnTo>
                <a:lnTo>
                  <a:pt x="57530" y="43180"/>
                </a:lnTo>
                <a:lnTo>
                  <a:pt x="53593" y="36830"/>
                </a:lnTo>
                <a:lnTo>
                  <a:pt x="45212" y="34290"/>
                </a:lnTo>
                <a:close/>
              </a:path>
              <a:path w="360045" h="367029">
                <a:moveTo>
                  <a:pt x="176022" y="81280"/>
                </a:moveTo>
                <a:lnTo>
                  <a:pt x="168275" y="82550"/>
                </a:lnTo>
                <a:lnTo>
                  <a:pt x="161289" y="83820"/>
                </a:lnTo>
                <a:lnTo>
                  <a:pt x="155321" y="85090"/>
                </a:lnTo>
                <a:lnTo>
                  <a:pt x="127807" y="87630"/>
                </a:lnTo>
                <a:lnTo>
                  <a:pt x="175272" y="87630"/>
                </a:lnTo>
                <a:lnTo>
                  <a:pt x="176022" y="81280"/>
                </a:lnTo>
                <a:close/>
              </a:path>
              <a:path w="360045" h="367029">
                <a:moveTo>
                  <a:pt x="312547" y="34290"/>
                </a:moveTo>
                <a:lnTo>
                  <a:pt x="304165" y="36830"/>
                </a:lnTo>
                <a:lnTo>
                  <a:pt x="300227" y="43180"/>
                </a:lnTo>
                <a:lnTo>
                  <a:pt x="282789" y="63500"/>
                </a:lnTo>
                <a:lnTo>
                  <a:pt x="258540" y="78740"/>
                </a:lnTo>
                <a:lnTo>
                  <a:pt x="231005" y="86360"/>
                </a:lnTo>
                <a:lnTo>
                  <a:pt x="296093" y="86360"/>
                </a:lnTo>
                <a:lnTo>
                  <a:pt x="305024" y="80010"/>
                </a:lnTo>
                <a:lnTo>
                  <a:pt x="323469" y="58420"/>
                </a:lnTo>
                <a:lnTo>
                  <a:pt x="327405" y="50800"/>
                </a:lnTo>
                <a:lnTo>
                  <a:pt x="325374" y="43180"/>
                </a:lnTo>
                <a:lnTo>
                  <a:pt x="319024" y="39370"/>
                </a:lnTo>
                <a:lnTo>
                  <a:pt x="312547" y="34290"/>
                </a:lnTo>
                <a:close/>
              </a:path>
              <a:path w="360045" h="367029">
                <a:moveTo>
                  <a:pt x="179577" y="0"/>
                </a:moveTo>
                <a:lnTo>
                  <a:pt x="164617" y="3810"/>
                </a:lnTo>
                <a:lnTo>
                  <a:pt x="152384" y="11430"/>
                </a:lnTo>
                <a:lnTo>
                  <a:pt x="144127" y="24130"/>
                </a:lnTo>
                <a:lnTo>
                  <a:pt x="141097" y="39370"/>
                </a:lnTo>
                <a:lnTo>
                  <a:pt x="144127" y="54610"/>
                </a:lnTo>
                <a:lnTo>
                  <a:pt x="152384" y="66040"/>
                </a:lnTo>
                <a:lnTo>
                  <a:pt x="164617" y="74930"/>
                </a:lnTo>
                <a:lnTo>
                  <a:pt x="179577" y="77470"/>
                </a:lnTo>
                <a:lnTo>
                  <a:pt x="194538" y="74930"/>
                </a:lnTo>
                <a:lnTo>
                  <a:pt x="206771" y="66040"/>
                </a:lnTo>
                <a:lnTo>
                  <a:pt x="215028" y="54610"/>
                </a:lnTo>
                <a:lnTo>
                  <a:pt x="218058" y="39370"/>
                </a:lnTo>
                <a:lnTo>
                  <a:pt x="215028" y="24130"/>
                </a:lnTo>
                <a:lnTo>
                  <a:pt x="206771" y="11430"/>
                </a:lnTo>
                <a:lnTo>
                  <a:pt x="194538" y="3810"/>
                </a:lnTo>
                <a:lnTo>
                  <a:pt x="179577" y="0"/>
                </a:lnTo>
                <a:close/>
              </a:path>
            </a:pathLst>
          </a:custGeom>
          <a:solidFill>
            <a:srgbClr val="1D9ED2"/>
          </a:solidFill>
        </p:spPr>
        <p:txBody>
          <a:bodyPr wrap="square" lIns="0" tIns="0" rIns="0" bIns="0" rtlCol="0"/>
          <a:lstStyle/>
          <a:p/>
        </p:txBody>
      </p:sp>
      <p:sp>
        <p:nvSpPr>
          <p:cNvPr id="17" name="object 17"/>
          <p:cNvSpPr/>
          <p:nvPr/>
        </p:nvSpPr>
        <p:spPr>
          <a:xfrm>
            <a:off x="9639300" y="4613402"/>
            <a:ext cx="360045" cy="367030"/>
          </a:xfrm>
          <a:custGeom>
            <a:avLst/>
            <a:gdLst/>
            <a:ahLst/>
            <a:cxnLst/>
            <a:rect l="l" t="t" r="r" b="b"/>
            <a:pathLst>
              <a:path w="360045" h="367029">
                <a:moveTo>
                  <a:pt x="125856" y="280669"/>
                </a:moveTo>
                <a:lnTo>
                  <a:pt x="96543" y="287019"/>
                </a:lnTo>
                <a:lnTo>
                  <a:pt x="73660" y="297180"/>
                </a:lnTo>
                <a:lnTo>
                  <a:pt x="58777" y="308610"/>
                </a:lnTo>
                <a:lnTo>
                  <a:pt x="53467" y="321310"/>
                </a:lnTo>
                <a:lnTo>
                  <a:pt x="63384" y="339090"/>
                </a:lnTo>
                <a:lnTo>
                  <a:pt x="90424" y="354330"/>
                </a:lnTo>
                <a:lnTo>
                  <a:pt x="130512" y="364490"/>
                </a:lnTo>
                <a:lnTo>
                  <a:pt x="179577" y="367030"/>
                </a:lnTo>
                <a:lnTo>
                  <a:pt x="228643" y="364490"/>
                </a:lnTo>
                <a:lnTo>
                  <a:pt x="263720" y="355600"/>
                </a:lnTo>
                <a:lnTo>
                  <a:pt x="197645" y="355600"/>
                </a:lnTo>
                <a:lnTo>
                  <a:pt x="196176" y="354330"/>
                </a:lnTo>
                <a:lnTo>
                  <a:pt x="149590" y="354330"/>
                </a:lnTo>
                <a:lnTo>
                  <a:pt x="137566" y="351790"/>
                </a:lnTo>
                <a:lnTo>
                  <a:pt x="132460" y="346710"/>
                </a:lnTo>
                <a:lnTo>
                  <a:pt x="133585" y="330576"/>
                </a:lnTo>
                <a:lnTo>
                  <a:pt x="127619" y="328930"/>
                </a:lnTo>
                <a:lnTo>
                  <a:pt x="112111" y="321310"/>
                </a:lnTo>
                <a:lnTo>
                  <a:pt x="106425" y="311150"/>
                </a:lnTo>
                <a:lnTo>
                  <a:pt x="107783" y="306069"/>
                </a:lnTo>
                <a:lnTo>
                  <a:pt x="111664" y="300990"/>
                </a:lnTo>
                <a:lnTo>
                  <a:pt x="117784" y="297180"/>
                </a:lnTo>
                <a:lnTo>
                  <a:pt x="125856" y="293369"/>
                </a:lnTo>
                <a:lnTo>
                  <a:pt x="125856" y="280669"/>
                </a:lnTo>
                <a:close/>
              </a:path>
              <a:path w="360045" h="367029">
                <a:moveTo>
                  <a:pt x="235330" y="280669"/>
                </a:moveTo>
                <a:lnTo>
                  <a:pt x="235330" y="294640"/>
                </a:lnTo>
                <a:lnTo>
                  <a:pt x="245236" y="298450"/>
                </a:lnTo>
                <a:lnTo>
                  <a:pt x="251205" y="304800"/>
                </a:lnTo>
                <a:lnTo>
                  <a:pt x="251205" y="311150"/>
                </a:lnTo>
                <a:lnTo>
                  <a:pt x="248697" y="317500"/>
                </a:lnTo>
                <a:lnTo>
                  <a:pt x="241617" y="323850"/>
                </a:lnTo>
                <a:lnTo>
                  <a:pt x="230631" y="328930"/>
                </a:lnTo>
                <a:lnTo>
                  <a:pt x="226040" y="330159"/>
                </a:lnTo>
                <a:lnTo>
                  <a:pt x="227202" y="347980"/>
                </a:lnTo>
                <a:lnTo>
                  <a:pt x="221970" y="353060"/>
                </a:lnTo>
                <a:lnTo>
                  <a:pt x="209915" y="355600"/>
                </a:lnTo>
                <a:lnTo>
                  <a:pt x="263720" y="355600"/>
                </a:lnTo>
                <a:lnTo>
                  <a:pt x="268731" y="354330"/>
                </a:lnTo>
                <a:lnTo>
                  <a:pt x="295771" y="339090"/>
                </a:lnTo>
                <a:lnTo>
                  <a:pt x="305689" y="321310"/>
                </a:lnTo>
                <a:lnTo>
                  <a:pt x="300535" y="308610"/>
                </a:lnTo>
                <a:lnTo>
                  <a:pt x="286083" y="297180"/>
                </a:lnTo>
                <a:lnTo>
                  <a:pt x="263844" y="287019"/>
                </a:lnTo>
                <a:lnTo>
                  <a:pt x="235330" y="280669"/>
                </a:lnTo>
                <a:close/>
              </a:path>
              <a:path w="360045" h="367029">
                <a:moveTo>
                  <a:pt x="168685" y="336093"/>
                </a:moveTo>
                <a:lnTo>
                  <a:pt x="167767" y="349250"/>
                </a:lnTo>
                <a:lnTo>
                  <a:pt x="161875" y="354330"/>
                </a:lnTo>
                <a:lnTo>
                  <a:pt x="196176" y="354330"/>
                </a:lnTo>
                <a:lnTo>
                  <a:pt x="191770" y="350519"/>
                </a:lnTo>
                <a:lnTo>
                  <a:pt x="190877" y="336550"/>
                </a:lnTo>
                <a:lnTo>
                  <a:pt x="178816" y="336550"/>
                </a:lnTo>
                <a:lnTo>
                  <a:pt x="168685" y="336093"/>
                </a:lnTo>
                <a:close/>
              </a:path>
              <a:path w="360045" h="367029">
                <a:moveTo>
                  <a:pt x="219251" y="226060"/>
                </a:moveTo>
                <a:lnTo>
                  <a:pt x="181355" y="226060"/>
                </a:lnTo>
                <a:lnTo>
                  <a:pt x="182625" y="227330"/>
                </a:lnTo>
                <a:lnTo>
                  <a:pt x="183896" y="227330"/>
                </a:lnTo>
                <a:lnTo>
                  <a:pt x="190877" y="336550"/>
                </a:lnTo>
                <a:lnTo>
                  <a:pt x="195167" y="336550"/>
                </a:lnTo>
                <a:lnTo>
                  <a:pt x="210184" y="334010"/>
                </a:lnTo>
                <a:lnTo>
                  <a:pt x="214883" y="334010"/>
                </a:lnTo>
                <a:lnTo>
                  <a:pt x="216407" y="332740"/>
                </a:lnTo>
                <a:lnTo>
                  <a:pt x="226040" y="330159"/>
                </a:lnTo>
                <a:lnTo>
                  <a:pt x="219251" y="226060"/>
                </a:lnTo>
                <a:close/>
              </a:path>
              <a:path w="360045" h="367029">
                <a:moveTo>
                  <a:pt x="172123" y="114300"/>
                </a:moveTo>
                <a:lnTo>
                  <a:pt x="147193" y="114300"/>
                </a:lnTo>
                <a:lnTo>
                  <a:pt x="144817" y="162560"/>
                </a:lnTo>
                <a:lnTo>
                  <a:pt x="143636" y="189230"/>
                </a:lnTo>
                <a:lnTo>
                  <a:pt x="143509" y="190500"/>
                </a:lnTo>
                <a:lnTo>
                  <a:pt x="143255" y="191769"/>
                </a:lnTo>
                <a:lnTo>
                  <a:pt x="133585" y="330576"/>
                </a:lnTo>
                <a:lnTo>
                  <a:pt x="150627" y="335280"/>
                </a:lnTo>
                <a:lnTo>
                  <a:pt x="168685" y="336093"/>
                </a:lnTo>
                <a:lnTo>
                  <a:pt x="176275" y="227330"/>
                </a:lnTo>
                <a:lnTo>
                  <a:pt x="177673" y="227330"/>
                </a:lnTo>
                <a:lnTo>
                  <a:pt x="178943" y="226060"/>
                </a:lnTo>
                <a:lnTo>
                  <a:pt x="219251" y="226060"/>
                </a:lnTo>
                <a:lnTo>
                  <a:pt x="217843" y="204469"/>
                </a:lnTo>
                <a:lnTo>
                  <a:pt x="179958" y="204469"/>
                </a:lnTo>
                <a:lnTo>
                  <a:pt x="163575" y="186690"/>
                </a:lnTo>
                <a:lnTo>
                  <a:pt x="172123" y="114300"/>
                </a:lnTo>
                <a:close/>
              </a:path>
              <a:path w="360045" h="367029">
                <a:moveTo>
                  <a:pt x="31369" y="215900"/>
                </a:moveTo>
                <a:lnTo>
                  <a:pt x="18698" y="218440"/>
                </a:lnTo>
                <a:lnTo>
                  <a:pt x="8778" y="222250"/>
                </a:lnTo>
                <a:lnTo>
                  <a:pt x="2311" y="227330"/>
                </a:lnTo>
                <a:lnTo>
                  <a:pt x="0" y="233680"/>
                </a:lnTo>
                <a:lnTo>
                  <a:pt x="4210" y="241300"/>
                </a:lnTo>
                <a:lnTo>
                  <a:pt x="15684" y="246380"/>
                </a:lnTo>
                <a:lnTo>
                  <a:pt x="32682" y="251460"/>
                </a:lnTo>
                <a:lnTo>
                  <a:pt x="53467" y="252730"/>
                </a:lnTo>
                <a:lnTo>
                  <a:pt x="74304" y="251460"/>
                </a:lnTo>
                <a:lnTo>
                  <a:pt x="91297" y="246380"/>
                </a:lnTo>
                <a:lnTo>
                  <a:pt x="102741" y="241300"/>
                </a:lnTo>
                <a:lnTo>
                  <a:pt x="103439" y="240030"/>
                </a:lnTo>
                <a:lnTo>
                  <a:pt x="49022" y="240030"/>
                </a:lnTo>
                <a:lnTo>
                  <a:pt x="44576" y="238760"/>
                </a:lnTo>
                <a:lnTo>
                  <a:pt x="37846" y="238760"/>
                </a:lnTo>
                <a:lnTo>
                  <a:pt x="29082" y="236219"/>
                </a:lnTo>
                <a:lnTo>
                  <a:pt x="23114" y="232410"/>
                </a:lnTo>
                <a:lnTo>
                  <a:pt x="23114" y="226060"/>
                </a:lnTo>
                <a:lnTo>
                  <a:pt x="25907" y="223519"/>
                </a:lnTo>
                <a:lnTo>
                  <a:pt x="30733" y="220980"/>
                </a:lnTo>
                <a:lnTo>
                  <a:pt x="31369" y="215900"/>
                </a:lnTo>
                <a:close/>
              </a:path>
              <a:path w="360045" h="367029">
                <a:moveTo>
                  <a:pt x="284352" y="215900"/>
                </a:moveTo>
                <a:lnTo>
                  <a:pt x="271589" y="218440"/>
                </a:lnTo>
                <a:lnTo>
                  <a:pt x="261588" y="222250"/>
                </a:lnTo>
                <a:lnTo>
                  <a:pt x="255063" y="227330"/>
                </a:lnTo>
                <a:lnTo>
                  <a:pt x="252729" y="233680"/>
                </a:lnTo>
                <a:lnTo>
                  <a:pt x="256922" y="241300"/>
                </a:lnTo>
                <a:lnTo>
                  <a:pt x="268366" y="246380"/>
                </a:lnTo>
                <a:lnTo>
                  <a:pt x="285359" y="251460"/>
                </a:lnTo>
                <a:lnTo>
                  <a:pt x="306197" y="252730"/>
                </a:lnTo>
                <a:lnTo>
                  <a:pt x="327034" y="251460"/>
                </a:lnTo>
                <a:lnTo>
                  <a:pt x="344027" y="246380"/>
                </a:lnTo>
                <a:lnTo>
                  <a:pt x="355471" y="241300"/>
                </a:lnTo>
                <a:lnTo>
                  <a:pt x="356169" y="240030"/>
                </a:lnTo>
                <a:lnTo>
                  <a:pt x="305943" y="240030"/>
                </a:lnTo>
                <a:lnTo>
                  <a:pt x="293961" y="238760"/>
                </a:lnTo>
                <a:lnTo>
                  <a:pt x="284194" y="236219"/>
                </a:lnTo>
                <a:lnTo>
                  <a:pt x="277618" y="232410"/>
                </a:lnTo>
                <a:lnTo>
                  <a:pt x="275208" y="228600"/>
                </a:lnTo>
                <a:lnTo>
                  <a:pt x="275208" y="226060"/>
                </a:lnTo>
                <a:lnTo>
                  <a:pt x="278510" y="222250"/>
                </a:lnTo>
                <a:lnTo>
                  <a:pt x="283972" y="220980"/>
                </a:lnTo>
                <a:lnTo>
                  <a:pt x="284352" y="215900"/>
                </a:lnTo>
                <a:close/>
              </a:path>
              <a:path w="360045" h="367029">
                <a:moveTo>
                  <a:pt x="75310" y="215900"/>
                </a:moveTo>
                <a:lnTo>
                  <a:pt x="75692" y="220980"/>
                </a:lnTo>
                <a:lnTo>
                  <a:pt x="81152" y="222250"/>
                </a:lnTo>
                <a:lnTo>
                  <a:pt x="84581" y="226060"/>
                </a:lnTo>
                <a:lnTo>
                  <a:pt x="84581" y="228600"/>
                </a:lnTo>
                <a:lnTo>
                  <a:pt x="82155" y="232410"/>
                </a:lnTo>
                <a:lnTo>
                  <a:pt x="75549" y="236219"/>
                </a:lnTo>
                <a:lnTo>
                  <a:pt x="65776" y="238760"/>
                </a:lnTo>
                <a:lnTo>
                  <a:pt x="53848" y="240030"/>
                </a:lnTo>
                <a:lnTo>
                  <a:pt x="103439" y="240030"/>
                </a:lnTo>
                <a:lnTo>
                  <a:pt x="106933" y="233680"/>
                </a:lnTo>
                <a:lnTo>
                  <a:pt x="104618" y="227330"/>
                </a:lnTo>
                <a:lnTo>
                  <a:pt x="98123" y="222250"/>
                </a:lnTo>
                <a:lnTo>
                  <a:pt x="88128" y="218440"/>
                </a:lnTo>
                <a:lnTo>
                  <a:pt x="75310" y="215900"/>
                </a:lnTo>
                <a:close/>
              </a:path>
              <a:path w="360045" h="367029">
                <a:moveTo>
                  <a:pt x="328295" y="215900"/>
                </a:moveTo>
                <a:lnTo>
                  <a:pt x="329056" y="220980"/>
                </a:lnTo>
                <a:lnTo>
                  <a:pt x="333628" y="223519"/>
                </a:lnTo>
                <a:lnTo>
                  <a:pt x="336550" y="226060"/>
                </a:lnTo>
                <a:lnTo>
                  <a:pt x="336550" y="232410"/>
                </a:lnTo>
                <a:lnTo>
                  <a:pt x="330707" y="236219"/>
                </a:lnTo>
                <a:lnTo>
                  <a:pt x="321818" y="238760"/>
                </a:lnTo>
                <a:lnTo>
                  <a:pt x="315086" y="238760"/>
                </a:lnTo>
                <a:lnTo>
                  <a:pt x="310642" y="240030"/>
                </a:lnTo>
                <a:lnTo>
                  <a:pt x="356169" y="240030"/>
                </a:lnTo>
                <a:lnTo>
                  <a:pt x="359664" y="233680"/>
                </a:lnTo>
                <a:lnTo>
                  <a:pt x="357352" y="227330"/>
                </a:lnTo>
                <a:lnTo>
                  <a:pt x="350885" y="222250"/>
                </a:lnTo>
                <a:lnTo>
                  <a:pt x="340965" y="218440"/>
                </a:lnTo>
                <a:lnTo>
                  <a:pt x="328295" y="215900"/>
                </a:lnTo>
                <a:close/>
              </a:path>
              <a:path w="360045" h="367029">
                <a:moveTo>
                  <a:pt x="18288" y="128269"/>
                </a:moveTo>
                <a:lnTo>
                  <a:pt x="15621" y="128269"/>
                </a:lnTo>
                <a:lnTo>
                  <a:pt x="13970" y="130810"/>
                </a:lnTo>
                <a:lnTo>
                  <a:pt x="12319" y="132080"/>
                </a:lnTo>
                <a:lnTo>
                  <a:pt x="46863" y="156210"/>
                </a:lnTo>
                <a:lnTo>
                  <a:pt x="44323" y="187960"/>
                </a:lnTo>
                <a:lnTo>
                  <a:pt x="37592" y="231140"/>
                </a:lnTo>
                <a:lnTo>
                  <a:pt x="37083" y="233680"/>
                </a:lnTo>
                <a:lnTo>
                  <a:pt x="38989" y="236219"/>
                </a:lnTo>
                <a:lnTo>
                  <a:pt x="41909" y="236219"/>
                </a:lnTo>
                <a:lnTo>
                  <a:pt x="42164" y="237490"/>
                </a:lnTo>
                <a:lnTo>
                  <a:pt x="45339" y="237490"/>
                </a:lnTo>
                <a:lnTo>
                  <a:pt x="47625" y="234950"/>
                </a:lnTo>
                <a:lnTo>
                  <a:pt x="48005" y="232410"/>
                </a:lnTo>
                <a:lnTo>
                  <a:pt x="54864" y="189230"/>
                </a:lnTo>
                <a:lnTo>
                  <a:pt x="65531" y="189230"/>
                </a:lnTo>
                <a:lnTo>
                  <a:pt x="65053" y="180340"/>
                </a:lnTo>
                <a:lnTo>
                  <a:pt x="55625" y="180340"/>
                </a:lnTo>
                <a:lnTo>
                  <a:pt x="51943" y="175260"/>
                </a:lnTo>
                <a:lnTo>
                  <a:pt x="54482" y="148590"/>
                </a:lnTo>
                <a:lnTo>
                  <a:pt x="53340" y="148590"/>
                </a:lnTo>
                <a:lnTo>
                  <a:pt x="47960" y="147319"/>
                </a:lnTo>
                <a:lnTo>
                  <a:pt x="40116" y="144780"/>
                </a:lnTo>
                <a:lnTo>
                  <a:pt x="30533" y="138430"/>
                </a:lnTo>
                <a:lnTo>
                  <a:pt x="19939" y="130810"/>
                </a:lnTo>
                <a:lnTo>
                  <a:pt x="18288" y="128269"/>
                </a:lnTo>
                <a:close/>
              </a:path>
              <a:path w="360045" h="367029">
                <a:moveTo>
                  <a:pt x="65531" y="189230"/>
                </a:moveTo>
                <a:lnTo>
                  <a:pt x="54864" y="189230"/>
                </a:lnTo>
                <a:lnTo>
                  <a:pt x="59690" y="234950"/>
                </a:lnTo>
                <a:lnTo>
                  <a:pt x="61975" y="237490"/>
                </a:lnTo>
                <a:lnTo>
                  <a:pt x="65277" y="237490"/>
                </a:lnTo>
                <a:lnTo>
                  <a:pt x="68199" y="236219"/>
                </a:lnTo>
                <a:lnTo>
                  <a:pt x="70230" y="233680"/>
                </a:lnTo>
                <a:lnTo>
                  <a:pt x="69976" y="231140"/>
                </a:lnTo>
                <a:lnTo>
                  <a:pt x="65531" y="189230"/>
                </a:lnTo>
                <a:close/>
              </a:path>
              <a:path w="360045" h="367029">
                <a:moveTo>
                  <a:pt x="271399" y="128269"/>
                </a:moveTo>
                <a:lnTo>
                  <a:pt x="268731" y="128269"/>
                </a:lnTo>
                <a:lnTo>
                  <a:pt x="267080" y="130810"/>
                </a:lnTo>
                <a:lnTo>
                  <a:pt x="265429" y="132080"/>
                </a:lnTo>
                <a:lnTo>
                  <a:pt x="295909" y="156210"/>
                </a:lnTo>
                <a:lnTo>
                  <a:pt x="294131" y="189230"/>
                </a:lnTo>
                <a:lnTo>
                  <a:pt x="289432" y="233680"/>
                </a:lnTo>
                <a:lnTo>
                  <a:pt x="291592" y="236219"/>
                </a:lnTo>
                <a:lnTo>
                  <a:pt x="294385" y="237490"/>
                </a:lnTo>
                <a:lnTo>
                  <a:pt x="297688" y="237490"/>
                </a:lnTo>
                <a:lnTo>
                  <a:pt x="299974" y="234950"/>
                </a:lnTo>
                <a:lnTo>
                  <a:pt x="300227" y="232410"/>
                </a:lnTo>
                <a:lnTo>
                  <a:pt x="304800" y="189230"/>
                </a:lnTo>
                <a:lnTo>
                  <a:pt x="315542" y="189230"/>
                </a:lnTo>
                <a:lnTo>
                  <a:pt x="315341" y="187960"/>
                </a:lnTo>
                <a:lnTo>
                  <a:pt x="314731" y="180340"/>
                </a:lnTo>
                <a:lnTo>
                  <a:pt x="304038" y="180340"/>
                </a:lnTo>
                <a:lnTo>
                  <a:pt x="299847" y="175260"/>
                </a:lnTo>
                <a:lnTo>
                  <a:pt x="303022" y="148590"/>
                </a:lnTo>
                <a:lnTo>
                  <a:pt x="297303" y="147319"/>
                </a:lnTo>
                <a:lnTo>
                  <a:pt x="290988" y="144780"/>
                </a:lnTo>
                <a:lnTo>
                  <a:pt x="283198" y="139700"/>
                </a:lnTo>
                <a:lnTo>
                  <a:pt x="273050" y="130810"/>
                </a:lnTo>
                <a:lnTo>
                  <a:pt x="271399" y="128269"/>
                </a:lnTo>
                <a:close/>
              </a:path>
              <a:path w="360045" h="367029">
                <a:moveTo>
                  <a:pt x="315542" y="189230"/>
                </a:moveTo>
                <a:lnTo>
                  <a:pt x="304800" y="189230"/>
                </a:lnTo>
                <a:lnTo>
                  <a:pt x="311657" y="232410"/>
                </a:lnTo>
                <a:lnTo>
                  <a:pt x="312166" y="234950"/>
                </a:lnTo>
                <a:lnTo>
                  <a:pt x="314325" y="237490"/>
                </a:lnTo>
                <a:lnTo>
                  <a:pt x="317500" y="237490"/>
                </a:lnTo>
                <a:lnTo>
                  <a:pt x="317753" y="236219"/>
                </a:lnTo>
                <a:lnTo>
                  <a:pt x="320675" y="236219"/>
                </a:lnTo>
                <a:lnTo>
                  <a:pt x="322579" y="233680"/>
                </a:lnTo>
                <a:lnTo>
                  <a:pt x="322199" y="231140"/>
                </a:lnTo>
                <a:lnTo>
                  <a:pt x="315542" y="189230"/>
                </a:lnTo>
                <a:close/>
              </a:path>
              <a:path w="360045" h="367029">
                <a:moveTo>
                  <a:pt x="191261" y="82550"/>
                </a:moveTo>
                <a:lnTo>
                  <a:pt x="184276" y="82550"/>
                </a:lnTo>
                <a:lnTo>
                  <a:pt x="194309" y="186690"/>
                </a:lnTo>
                <a:lnTo>
                  <a:pt x="179958" y="204469"/>
                </a:lnTo>
                <a:lnTo>
                  <a:pt x="217843" y="204469"/>
                </a:lnTo>
                <a:lnTo>
                  <a:pt x="217677" y="201930"/>
                </a:lnTo>
                <a:lnTo>
                  <a:pt x="217677" y="200660"/>
                </a:lnTo>
                <a:lnTo>
                  <a:pt x="217424" y="199390"/>
                </a:lnTo>
                <a:lnTo>
                  <a:pt x="217297" y="198119"/>
                </a:lnTo>
                <a:lnTo>
                  <a:pt x="216046" y="175260"/>
                </a:lnTo>
                <a:lnTo>
                  <a:pt x="214149" y="147319"/>
                </a:lnTo>
                <a:lnTo>
                  <a:pt x="212578" y="127000"/>
                </a:lnTo>
                <a:lnTo>
                  <a:pt x="211581" y="115569"/>
                </a:lnTo>
                <a:lnTo>
                  <a:pt x="219709" y="115569"/>
                </a:lnTo>
                <a:lnTo>
                  <a:pt x="250799" y="110490"/>
                </a:lnTo>
                <a:lnTo>
                  <a:pt x="280019" y="97790"/>
                </a:lnTo>
                <a:lnTo>
                  <a:pt x="296093" y="86360"/>
                </a:lnTo>
                <a:lnTo>
                  <a:pt x="203707" y="86360"/>
                </a:lnTo>
                <a:lnTo>
                  <a:pt x="197993" y="83819"/>
                </a:lnTo>
                <a:lnTo>
                  <a:pt x="191261" y="82550"/>
                </a:lnTo>
                <a:close/>
              </a:path>
              <a:path w="360045" h="367029">
                <a:moveTo>
                  <a:pt x="91058" y="128269"/>
                </a:moveTo>
                <a:lnTo>
                  <a:pt x="88392" y="128269"/>
                </a:lnTo>
                <a:lnTo>
                  <a:pt x="86614" y="130810"/>
                </a:lnTo>
                <a:lnTo>
                  <a:pt x="76465" y="139700"/>
                </a:lnTo>
                <a:lnTo>
                  <a:pt x="68675" y="144780"/>
                </a:lnTo>
                <a:lnTo>
                  <a:pt x="62360" y="147319"/>
                </a:lnTo>
                <a:lnTo>
                  <a:pt x="56642" y="148590"/>
                </a:lnTo>
                <a:lnTo>
                  <a:pt x="59817" y="175260"/>
                </a:lnTo>
                <a:lnTo>
                  <a:pt x="55625" y="180340"/>
                </a:lnTo>
                <a:lnTo>
                  <a:pt x="65053" y="180340"/>
                </a:lnTo>
                <a:lnTo>
                  <a:pt x="63753" y="156210"/>
                </a:lnTo>
                <a:lnTo>
                  <a:pt x="69971" y="153669"/>
                </a:lnTo>
                <a:lnTo>
                  <a:pt x="94233" y="132080"/>
                </a:lnTo>
                <a:lnTo>
                  <a:pt x="92582" y="130810"/>
                </a:lnTo>
                <a:lnTo>
                  <a:pt x="91058" y="128269"/>
                </a:lnTo>
                <a:close/>
              </a:path>
              <a:path w="360045" h="367029">
                <a:moveTo>
                  <a:pt x="344043" y="128269"/>
                </a:moveTo>
                <a:lnTo>
                  <a:pt x="341375" y="128269"/>
                </a:lnTo>
                <a:lnTo>
                  <a:pt x="339725" y="130810"/>
                </a:lnTo>
                <a:lnTo>
                  <a:pt x="329183" y="138430"/>
                </a:lnTo>
                <a:lnTo>
                  <a:pt x="319595" y="144780"/>
                </a:lnTo>
                <a:lnTo>
                  <a:pt x="311721" y="147319"/>
                </a:lnTo>
                <a:lnTo>
                  <a:pt x="306324" y="148590"/>
                </a:lnTo>
                <a:lnTo>
                  <a:pt x="305307" y="148590"/>
                </a:lnTo>
                <a:lnTo>
                  <a:pt x="307848" y="175260"/>
                </a:lnTo>
                <a:lnTo>
                  <a:pt x="304038" y="180340"/>
                </a:lnTo>
                <a:lnTo>
                  <a:pt x="314731" y="180340"/>
                </a:lnTo>
                <a:lnTo>
                  <a:pt x="312800" y="156210"/>
                </a:lnTo>
                <a:lnTo>
                  <a:pt x="319597" y="153669"/>
                </a:lnTo>
                <a:lnTo>
                  <a:pt x="347345" y="132080"/>
                </a:lnTo>
                <a:lnTo>
                  <a:pt x="345694" y="130810"/>
                </a:lnTo>
                <a:lnTo>
                  <a:pt x="344043" y="128269"/>
                </a:lnTo>
                <a:close/>
              </a:path>
              <a:path w="360045" h="367029">
                <a:moveTo>
                  <a:pt x="61214" y="127000"/>
                </a:moveTo>
                <a:lnTo>
                  <a:pt x="50165" y="127000"/>
                </a:lnTo>
                <a:lnTo>
                  <a:pt x="45720" y="132080"/>
                </a:lnTo>
                <a:lnTo>
                  <a:pt x="45720" y="142240"/>
                </a:lnTo>
                <a:lnTo>
                  <a:pt x="50165" y="147319"/>
                </a:lnTo>
                <a:lnTo>
                  <a:pt x="61214" y="147319"/>
                </a:lnTo>
                <a:lnTo>
                  <a:pt x="65658" y="142240"/>
                </a:lnTo>
                <a:lnTo>
                  <a:pt x="65658" y="132080"/>
                </a:lnTo>
                <a:lnTo>
                  <a:pt x="61214" y="127000"/>
                </a:lnTo>
                <a:close/>
              </a:path>
              <a:path w="360045" h="367029">
                <a:moveTo>
                  <a:pt x="309499" y="127000"/>
                </a:moveTo>
                <a:lnTo>
                  <a:pt x="298450" y="127000"/>
                </a:lnTo>
                <a:lnTo>
                  <a:pt x="294004" y="132080"/>
                </a:lnTo>
                <a:lnTo>
                  <a:pt x="294004" y="142240"/>
                </a:lnTo>
                <a:lnTo>
                  <a:pt x="298450" y="147319"/>
                </a:lnTo>
                <a:lnTo>
                  <a:pt x="309499" y="147319"/>
                </a:lnTo>
                <a:lnTo>
                  <a:pt x="313944" y="142240"/>
                </a:lnTo>
                <a:lnTo>
                  <a:pt x="313944" y="132080"/>
                </a:lnTo>
                <a:lnTo>
                  <a:pt x="309499" y="127000"/>
                </a:lnTo>
                <a:close/>
              </a:path>
              <a:path w="360045" h="367029">
                <a:moveTo>
                  <a:pt x="45211" y="35560"/>
                </a:moveTo>
                <a:lnTo>
                  <a:pt x="38861" y="39369"/>
                </a:lnTo>
                <a:lnTo>
                  <a:pt x="32384" y="43180"/>
                </a:lnTo>
                <a:lnTo>
                  <a:pt x="30352" y="50800"/>
                </a:lnTo>
                <a:lnTo>
                  <a:pt x="77755" y="97790"/>
                </a:lnTo>
                <a:lnTo>
                  <a:pt x="138175" y="115569"/>
                </a:lnTo>
                <a:lnTo>
                  <a:pt x="141097" y="115569"/>
                </a:lnTo>
                <a:lnTo>
                  <a:pt x="147193" y="114300"/>
                </a:lnTo>
                <a:lnTo>
                  <a:pt x="172123" y="114300"/>
                </a:lnTo>
                <a:lnTo>
                  <a:pt x="175272" y="87630"/>
                </a:lnTo>
                <a:lnTo>
                  <a:pt x="127807" y="87630"/>
                </a:lnTo>
                <a:lnTo>
                  <a:pt x="99901" y="78740"/>
                </a:lnTo>
                <a:lnTo>
                  <a:pt x="75257" y="63500"/>
                </a:lnTo>
                <a:lnTo>
                  <a:pt x="57530" y="43180"/>
                </a:lnTo>
                <a:lnTo>
                  <a:pt x="53594" y="36830"/>
                </a:lnTo>
                <a:lnTo>
                  <a:pt x="45211" y="35560"/>
                </a:lnTo>
                <a:close/>
              </a:path>
              <a:path w="360045" h="367029">
                <a:moveTo>
                  <a:pt x="176022" y="81280"/>
                </a:moveTo>
                <a:lnTo>
                  <a:pt x="168275" y="82550"/>
                </a:lnTo>
                <a:lnTo>
                  <a:pt x="161290" y="83819"/>
                </a:lnTo>
                <a:lnTo>
                  <a:pt x="155321" y="85090"/>
                </a:lnTo>
                <a:lnTo>
                  <a:pt x="127807" y="87630"/>
                </a:lnTo>
                <a:lnTo>
                  <a:pt x="175272" y="87630"/>
                </a:lnTo>
                <a:lnTo>
                  <a:pt x="176022" y="81280"/>
                </a:lnTo>
                <a:close/>
              </a:path>
              <a:path w="360045" h="367029">
                <a:moveTo>
                  <a:pt x="312547" y="35560"/>
                </a:moveTo>
                <a:lnTo>
                  <a:pt x="304165" y="36830"/>
                </a:lnTo>
                <a:lnTo>
                  <a:pt x="300227" y="43180"/>
                </a:lnTo>
                <a:lnTo>
                  <a:pt x="282789" y="63500"/>
                </a:lnTo>
                <a:lnTo>
                  <a:pt x="258540" y="78740"/>
                </a:lnTo>
                <a:lnTo>
                  <a:pt x="231005" y="86360"/>
                </a:lnTo>
                <a:lnTo>
                  <a:pt x="296093" y="86360"/>
                </a:lnTo>
                <a:lnTo>
                  <a:pt x="305024" y="80010"/>
                </a:lnTo>
                <a:lnTo>
                  <a:pt x="323469" y="57150"/>
                </a:lnTo>
                <a:lnTo>
                  <a:pt x="327405" y="50800"/>
                </a:lnTo>
                <a:lnTo>
                  <a:pt x="325374" y="43180"/>
                </a:lnTo>
                <a:lnTo>
                  <a:pt x="319024" y="39369"/>
                </a:lnTo>
                <a:lnTo>
                  <a:pt x="312547" y="35560"/>
                </a:lnTo>
                <a:close/>
              </a:path>
              <a:path w="360045" h="367029">
                <a:moveTo>
                  <a:pt x="179577" y="0"/>
                </a:moveTo>
                <a:lnTo>
                  <a:pt x="164617" y="3810"/>
                </a:lnTo>
                <a:lnTo>
                  <a:pt x="152384" y="11430"/>
                </a:lnTo>
                <a:lnTo>
                  <a:pt x="144127" y="24130"/>
                </a:lnTo>
                <a:lnTo>
                  <a:pt x="141097" y="39369"/>
                </a:lnTo>
                <a:lnTo>
                  <a:pt x="144127" y="54610"/>
                </a:lnTo>
                <a:lnTo>
                  <a:pt x="152384" y="66040"/>
                </a:lnTo>
                <a:lnTo>
                  <a:pt x="164617" y="74930"/>
                </a:lnTo>
                <a:lnTo>
                  <a:pt x="179577" y="77469"/>
                </a:lnTo>
                <a:lnTo>
                  <a:pt x="194538" y="74930"/>
                </a:lnTo>
                <a:lnTo>
                  <a:pt x="206771" y="66040"/>
                </a:lnTo>
                <a:lnTo>
                  <a:pt x="215028" y="54610"/>
                </a:lnTo>
                <a:lnTo>
                  <a:pt x="218058" y="39369"/>
                </a:lnTo>
                <a:lnTo>
                  <a:pt x="215028" y="24130"/>
                </a:lnTo>
                <a:lnTo>
                  <a:pt x="206771" y="11430"/>
                </a:lnTo>
                <a:lnTo>
                  <a:pt x="194538" y="3810"/>
                </a:lnTo>
                <a:lnTo>
                  <a:pt x="179577" y="0"/>
                </a:lnTo>
                <a:close/>
              </a:path>
            </a:pathLst>
          </a:custGeom>
          <a:solidFill>
            <a:srgbClr val="1D9ED2"/>
          </a:solidFill>
        </p:spPr>
        <p:txBody>
          <a:bodyPr wrap="square" lIns="0" tIns="0" rIns="0" bIns="0" rtlCol="0"/>
          <a:lstStyle/>
          <a:p/>
        </p:txBody>
      </p:sp>
      <p:sp>
        <p:nvSpPr>
          <p:cNvPr id="18" name="object 18"/>
          <p:cNvSpPr txBox="1"/>
          <p:nvPr/>
        </p:nvSpPr>
        <p:spPr>
          <a:xfrm>
            <a:off x="4822316" y="4712716"/>
            <a:ext cx="56070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小场景</a:t>
            </a:r>
            <a:endParaRPr sz="1400">
              <a:latin typeface="微软雅黑"/>
              <a:cs typeface="微软雅黑"/>
            </a:endParaRPr>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44</a:t>
            </a:fld>
          </a:p>
        </p:txBody>
      </p:sp>
      <p:sp>
        <p:nvSpPr>
          <p:cNvPr id="25" name="object 25"/>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9" name="object 19"/>
          <p:cNvSpPr txBox="1"/>
          <p:nvPr/>
        </p:nvSpPr>
        <p:spPr>
          <a:xfrm>
            <a:off x="10963782" y="3626992"/>
            <a:ext cx="56070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多模态</a:t>
            </a:r>
            <a:endParaRPr sz="1400">
              <a:latin typeface="微软雅黑"/>
              <a:cs typeface="微软雅黑"/>
            </a:endParaRPr>
          </a:p>
        </p:txBody>
      </p:sp>
      <p:sp>
        <p:nvSpPr>
          <p:cNvPr id="20" name="object 20"/>
          <p:cNvSpPr txBox="1"/>
          <p:nvPr/>
        </p:nvSpPr>
        <p:spPr>
          <a:xfrm>
            <a:off x="10963782" y="5732271"/>
            <a:ext cx="560705"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平台化</a:t>
            </a:r>
            <a:endParaRPr sz="1400">
              <a:latin typeface="微软雅黑"/>
              <a:cs typeface="微软雅黑"/>
            </a:endParaRPr>
          </a:p>
        </p:txBody>
      </p:sp>
      <p:sp>
        <p:nvSpPr>
          <p:cNvPr id="21" name="object 21"/>
          <p:cNvSpPr txBox="1"/>
          <p:nvPr/>
        </p:nvSpPr>
        <p:spPr>
          <a:xfrm>
            <a:off x="7770368" y="3342203"/>
            <a:ext cx="2584450" cy="836294"/>
          </a:xfrm>
          <a:prstGeom prst="rect">
            <a:avLst/>
          </a:prstGeom>
        </p:spPr>
        <p:txBody>
          <a:bodyPr wrap="square" lIns="0" tIns="0" rIns="0" bIns="0" rtlCol="0" vert="horz">
            <a:spAutoFit/>
          </a:bodyPr>
          <a:lstStyle/>
          <a:p>
            <a:pPr algn="just" marL="12700" marR="5080">
              <a:lnSpc>
                <a:spcPct val="150100"/>
              </a:lnSpc>
            </a:pPr>
            <a:r>
              <a:rPr dirty="0" sz="1200" spc="55">
                <a:solidFill>
                  <a:srgbClr val="4F5560"/>
                </a:solidFill>
                <a:latin typeface="微软雅黑"/>
                <a:cs typeface="微软雅黑"/>
              </a:rPr>
              <a:t>多种生物</a:t>
            </a:r>
            <a:r>
              <a:rPr dirty="0" sz="1200" spc="70">
                <a:solidFill>
                  <a:srgbClr val="4F5560"/>
                </a:solidFill>
                <a:latin typeface="微软雅黑"/>
                <a:cs typeface="微软雅黑"/>
              </a:rPr>
              <a:t>识</a:t>
            </a:r>
            <a:r>
              <a:rPr dirty="0" sz="1200" spc="55">
                <a:solidFill>
                  <a:srgbClr val="4F5560"/>
                </a:solidFill>
                <a:latin typeface="微软雅黑"/>
                <a:cs typeface="微软雅黑"/>
              </a:rPr>
              <a:t>别技</a:t>
            </a:r>
            <a:r>
              <a:rPr dirty="0" sz="1200" spc="70">
                <a:solidFill>
                  <a:srgbClr val="4F5560"/>
                </a:solidFill>
                <a:latin typeface="微软雅黑"/>
                <a:cs typeface="微软雅黑"/>
              </a:rPr>
              <a:t>术并存</a:t>
            </a:r>
            <a:r>
              <a:rPr dirty="0" sz="1200" spc="60">
                <a:solidFill>
                  <a:srgbClr val="4F5560"/>
                </a:solidFill>
                <a:latin typeface="微软雅黑"/>
                <a:cs typeface="微软雅黑"/>
              </a:rPr>
              <a:t>，</a:t>
            </a:r>
            <a:r>
              <a:rPr dirty="0" sz="1200" spc="55">
                <a:solidFill>
                  <a:srgbClr val="4F5560"/>
                </a:solidFill>
                <a:latin typeface="微软雅黑"/>
                <a:cs typeface="微软雅黑"/>
              </a:rPr>
              <a:t>相互</a:t>
            </a:r>
            <a:r>
              <a:rPr dirty="0" sz="1200" spc="70">
                <a:solidFill>
                  <a:srgbClr val="4F5560"/>
                </a:solidFill>
                <a:latin typeface="微软雅黑"/>
                <a:cs typeface="微软雅黑"/>
              </a:rPr>
              <a:t>融</a:t>
            </a:r>
            <a:r>
              <a:rPr dirty="0" sz="1200" spc="65">
                <a:solidFill>
                  <a:srgbClr val="4F5560"/>
                </a:solidFill>
                <a:latin typeface="微软雅黑"/>
                <a:cs typeface="微软雅黑"/>
              </a:rPr>
              <a:t>合</a:t>
            </a:r>
            <a:r>
              <a:rPr dirty="0" sz="1200">
                <a:solidFill>
                  <a:srgbClr val="4F5560"/>
                </a:solidFill>
                <a:latin typeface="微软雅黑"/>
                <a:cs typeface="微软雅黑"/>
              </a:rPr>
              <a:t>、 </a:t>
            </a:r>
            <a:r>
              <a:rPr dirty="0" sz="1200">
                <a:solidFill>
                  <a:srgbClr val="4F5560"/>
                </a:solidFill>
                <a:latin typeface="微软雅黑"/>
                <a:cs typeface="微软雅黑"/>
              </a:rPr>
              <a:t> </a:t>
            </a:r>
            <a:r>
              <a:rPr dirty="0" sz="1200" spc="60">
                <a:solidFill>
                  <a:srgbClr val="4F5560"/>
                </a:solidFill>
                <a:latin typeface="微软雅黑"/>
                <a:cs typeface="微软雅黑"/>
              </a:rPr>
              <a:t>制约，</a:t>
            </a:r>
            <a:r>
              <a:rPr dirty="0" sz="1200" spc="55">
                <a:solidFill>
                  <a:srgbClr val="4F5560"/>
                </a:solidFill>
                <a:latin typeface="微软雅黑"/>
                <a:cs typeface="微软雅黑"/>
              </a:rPr>
              <a:t>实</a:t>
            </a:r>
            <a:r>
              <a:rPr dirty="0" sz="1200" spc="70">
                <a:solidFill>
                  <a:srgbClr val="4F5560"/>
                </a:solidFill>
                <a:latin typeface="微软雅黑"/>
                <a:cs typeface="微软雅黑"/>
              </a:rPr>
              <a:t>现</a:t>
            </a:r>
            <a:r>
              <a:rPr dirty="0" sz="1200" spc="55">
                <a:solidFill>
                  <a:srgbClr val="4F5560"/>
                </a:solidFill>
                <a:latin typeface="微软雅黑"/>
                <a:cs typeface="微软雅黑"/>
              </a:rPr>
              <a:t>具体</a:t>
            </a:r>
            <a:r>
              <a:rPr dirty="0" sz="1200" spc="70">
                <a:solidFill>
                  <a:srgbClr val="4F5560"/>
                </a:solidFill>
                <a:latin typeface="微软雅黑"/>
                <a:cs typeface="微软雅黑"/>
              </a:rPr>
              <a:t>场景</a:t>
            </a:r>
            <a:r>
              <a:rPr dirty="0" sz="1200" spc="55">
                <a:solidFill>
                  <a:srgbClr val="4F5560"/>
                </a:solidFill>
                <a:latin typeface="微软雅黑"/>
                <a:cs typeface="微软雅黑"/>
              </a:rPr>
              <a:t>进行综合</a:t>
            </a:r>
            <a:r>
              <a:rPr dirty="0" sz="1200" spc="70">
                <a:solidFill>
                  <a:srgbClr val="4F5560"/>
                </a:solidFill>
                <a:latin typeface="微软雅黑"/>
                <a:cs typeface="微软雅黑"/>
              </a:rPr>
              <a:t>决</a:t>
            </a:r>
            <a:r>
              <a:rPr dirty="0" sz="1200" spc="55">
                <a:solidFill>
                  <a:srgbClr val="4F5560"/>
                </a:solidFill>
                <a:latin typeface="微软雅黑"/>
                <a:cs typeface="微软雅黑"/>
              </a:rPr>
              <a:t>策</a:t>
            </a:r>
            <a:r>
              <a:rPr dirty="0" sz="1200">
                <a:solidFill>
                  <a:srgbClr val="4F5560"/>
                </a:solidFill>
                <a:latin typeface="微软雅黑"/>
                <a:cs typeface="微软雅黑"/>
              </a:rPr>
              <a:t>分 </a:t>
            </a:r>
            <a:r>
              <a:rPr dirty="0" sz="1200">
                <a:solidFill>
                  <a:srgbClr val="4F5560"/>
                </a:solidFill>
                <a:latin typeface="微软雅黑"/>
                <a:cs typeface="微软雅黑"/>
              </a:rPr>
              <a:t> 析的需求</a:t>
            </a:r>
            <a:endParaRPr sz="1200">
              <a:latin typeface="微软雅黑"/>
              <a:cs typeface="微软雅黑"/>
            </a:endParaRPr>
          </a:p>
        </p:txBody>
      </p:sp>
      <p:sp>
        <p:nvSpPr>
          <p:cNvPr id="22" name="object 22"/>
          <p:cNvSpPr txBox="1"/>
          <p:nvPr/>
        </p:nvSpPr>
        <p:spPr>
          <a:xfrm>
            <a:off x="7770368" y="5440679"/>
            <a:ext cx="2588895" cy="835660"/>
          </a:xfrm>
          <a:prstGeom prst="rect">
            <a:avLst/>
          </a:prstGeom>
        </p:spPr>
        <p:txBody>
          <a:bodyPr wrap="square" lIns="0" tIns="0" rIns="0" bIns="0" rtlCol="0" vert="horz">
            <a:spAutoFit/>
          </a:bodyPr>
          <a:lstStyle/>
          <a:p>
            <a:pPr algn="just" marL="12700" marR="5080">
              <a:lnSpc>
                <a:spcPct val="150000"/>
              </a:lnSpc>
            </a:pPr>
            <a:r>
              <a:rPr dirty="0" sz="1200" spc="50">
                <a:solidFill>
                  <a:srgbClr val="4F5560"/>
                </a:solidFill>
                <a:latin typeface="微软雅黑"/>
                <a:cs typeface="微软雅黑"/>
              </a:rPr>
              <a:t>平台化促进客户从技术和产品自用向  </a:t>
            </a:r>
            <a:r>
              <a:rPr dirty="0" sz="1200" spc="55">
                <a:solidFill>
                  <a:srgbClr val="4F5560"/>
                </a:solidFill>
                <a:latin typeface="微软雅黑"/>
                <a:cs typeface="微软雅黑"/>
              </a:rPr>
              <a:t>产业链上下游</a:t>
            </a:r>
            <a:r>
              <a:rPr dirty="0" sz="1200" spc="70">
                <a:solidFill>
                  <a:srgbClr val="4F5560"/>
                </a:solidFill>
                <a:latin typeface="微软雅黑"/>
                <a:cs typeface="微软雅黑"/>
              </a:rPr>
              <a:t>第</a:t>
            </a:r>
            <a:r>
              <a:rPr dirty="0" sz="1200" spc="55">
                <a:solidFill>
                  <a:srgbClr val="4F5560"/>
                </a:solidFill>
                <a:latin typeface="微软雅黑"/>
                <a:cs typeface="微软雅黑"/>
              </a:rPr>
              <a:t>三</a:t>
            </a:r>
            <a:r>
              <a:rPr dirty="0" sz="1200" spc="70">
                <a:solidFill>
                  <a:srgbClr val="4F5560"/>
                </a:solidFill>
                <a:latin typeface="微软雅黑"/>
                <a:cs typeface="微软雅黑"/>
              </a:rPr>
              <a:t>方</a:t>
            </a:r>
            <a:r>
              <a:rPr dirty="0" sz="1200" spc="55">
                <a:solidFill>
                  <a:srgbClr val="4F5560"/>
                </a:solidFill>
                <a:latin typeface="微软雅黑"/>
                <a:cs typeface="微软雅黑"/>
              </a:rPr>
              <a:t>输</a:t>
            </a:r>
            <a:r>
              <a:rPr dirty="0" sz="1200" spc="70">
                <a:solidFill>
                  <a:srgbClr val="4F5560"/>
                </a:solidFill>
                <a:latin typeface="微软雅黑"/>
                <a:cs typeface="微软雅黑"/>
              </a:rPr>
              <a:t>出</a:t>
            </a:r>
            <a:r>
              <a:rPr dirty="0" sz="1200" spc="60">
                <a:solidFill>
                  <a:srgbClr val="4F5560"/>
                </a:solidFill>
                <a:latin typeface="微软雅黑"/>
                <a:cs typeface="微软雅黑"/>
              </a:rPr>
              <a:t>，促进产业 </a:t>
            </a:r>
            <a:r>
              <a:rPr dirty="0" sz="1200" spc="60">
                <a:solidFill>
                  <a:srgbClr val="4F5560"/>
                </a:solidFill>
                <a:latin typeface="微软雅黑"/>
                <a:cs typeface="微软雅黑"/>
              </a:rPr>
              <a:t> </a:t>
            </a:r>
            <a:r>
              <a:rPr dirty="0" sz="1200">
                <a:solidFill>
                  <a:srgbClr val="4F5560"/>
                </a:solidFill>
                <a:latin typeface="微软雅黑"/>
                <a:cs typeface="微软雅黑"/>
              </a:rPr>
              <a:t>数据共享，实现产业赋能、生态共建</a:t>
            </a:r>
            <a:endParaRPr sz="1200">
              <a:latin typeface="微软雅黑"/>
              <a:cs typeface="微软雅黑"/>
            </a:endParaRPr>
          </a:p>
        </p:txBody>
      </p:sp>
      <p:sp>
        <p:nvSpPr>
          <p:cNvPr id="23" name="object 23"/>
          <p:cNvSpPr txBox="1"/>
          <p:nvPr/>
        </p:nvSpPr>
        <p:spPr>
          <a:xfrm>
            <a:off x="6205473" y="4415663"/>
            <a:ext cx="2311400" cy="835660"/>
          </a:xfrm>
          <a:prstGeom prst="rect">
            <a:avLst/>
          </a:prstGeom>
        </p:spPr>
        <p:txBody>
          <a:bodyPr wrap="square" lIns="0" tIns="0" rIns="0" bIns="0" rtlCol="0" vert="horz">
            <a:spAutoFit/>
          </a:bodyPr>
          <a:lstStyle/>
          <a:p>
            <a:pPr marL="12700" marR="5080">
              <a:lnSpc>
                <a:spcPct val="150000"/>
              </a:lnSpc>
            </a:pPr>
            <a:r>
              <a:rPr dirty="0" sz="1200">
                <a:solidFill>
                  <a:srgbClr val="4F5560"/>
                </a:solidFill>
                <a:latin typeface="微软雅黑"/>
                <a:cs typeface="微软雅黑"/>
              </a:rPr>
              <a:t>根据不同行业和场景打造与之相匹  配的产品，实现生物识别技术从实</a:t>
            </a:r>
            <a:endParaRPr sz="1200">
              <a:latin typeface="微软雅黑"/>
              <a:cs typeface="微软雅黑"/>
            </a:endParaRPr>
          </a:p>
          <a:p>
            <a:pPr marL="1231900">
              <a:lnSpc>
                <a:spcPct val="100000"/>
              </a:lnSpc>
              <a:spcBef>
                <a:spcPts val="720"/>
              </a:spcBef>
            </a:pPr>
            <a:r>
              <a:rPr dirty="0" sz="1200">
                <a:solidFill>
                  <a:srgbClr val="4F5560"/>
                </a:solidFill>
                <a:latin typeface="微软雅黑"/>
                <a:cs typeface="微软雅黑"/>
              </a:rPr>
              <a:t>验室到商业落地</a:t>
            </a:r>
            <a:endParaRPr sz="1200">
              <a:latin typeface="微软雅黑"/>
              <a:cs typeface="微软雅黑"/>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628015">
              <a:lnSpc>
                <a:spcPct val="100000"/>
              </a:lnSpc>
            </a:pPr>
            <a:r>
              <a:rPr dirty="0" sz="1200">
                <a:solidFill>
                  <a:srgbClr val="5E666F"/>
                </a:solidFill>
                <a:latin typeface="微软雅黑"/>
                <a:cs typeface="微软雅黑"/>
              </a:rPr>
              <a:t>金融科技助力开放</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眼神科技：适配多场景、实现银行与场景平台用户数据共享，</a:t>
            </a:r>
          </a:p>
          <a:p>
            <a:pPr marL="12700">
              <a:lnSpc>
                <a:spcPts val="2735"/>
              </a:lnSpc>
            </a:pPr>
            <a:r>
              <a:rPr dirty="0" spc="-5">
                <a:solidFill>
                  <a:srgbClr val="1D9ED2"/>
                </a:solidFill>
              </a:rPr>
              <a:t>在开放银行生态系统中占据重要位置</a:t>
            </a:r>
          </a:p>
        </p:txBody>
      </p:sp>
      <p:sp>
        <p:nvSpPr>
          <p:cNvPr id="5" name="object 5"/>
          <p:cNvSpPr txBox="1"/>
          <p:nvPr/>
        </p:nvSpPr>
        <p:spPr>
          <a:xfrm>
            <a:off x="10828401" y="4096257"/>
            <a:ext cx="657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场景方系统</a:t>
            </a:r>
            <a:endParaRPr sz="1000">
              <a:latin typeface="微软雅黑"/>
              <a:cs typeface="微软雅黑"/>
            </a:endParaRPr>
          </a:p>
        </p:txBody>
      </p:sp>
      <p:sp>
        <p:nvSpPr>
          <p:cNvPr id="6" name="object 6"/>
          <p:cNvSpPr/>
          <p:nvPr/>
        </p:nvSpPr>
        <p:spPr>
          <a:xfrm>
            <a:off x="10940795" y="5181600"/>
            <a:ext cx="431292" cy="832104"/>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9180576" y="3465576"/>
            <a:ext cx="611124" cy="573024"/>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10869168" y="3505200"/>
            <a:ext cx="576072" cy="493775"/>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7505700" y="3560064"/>
            <a:ext cx="720851" cy="384048"/>
          </a:xfrm>
          <a:prstGeom prst="rect">
            <a:avLst/>
          </a:prstGeom>
          <a:blipFill>
            <a:blip r:embed="rId6" cstate="print"/>
            <a:stretch>
              <a:fillRect/>
            </a:stretch>
          </a:blipFill>
        </p:spPr>
        <p:txBody>
          <a:bodyPr wrap="square" lIns="0" tIns="0" rIns="0" bIns="0" rtlCol="0"/>
          <a:lstStyle/>
          <a:p/>
        </p:txBody>
      </p:sp>
      <p:sp>
        <p:nvSpPr>
          <p:cNvPr id="10" name="object 10"/>
          <p:cNvSpPr/>
          <p:nvPr/>
        </p:nvSpPr>
        <p:spPr>
          <a:xfrm>
            <a:off x="9290962" y="5642761"/>
            <a:ext cx="391160" cy="210185"/>
          </a:xfrm>
          <a:custGeom>
            <a:avLst/>
            <a:gdLst/>
            <a:ahLst/>
            <a:cxnLst/>
            <a:rect l="l" t="t" r="r" b="b"/>
            <a:pathLst>
              <a:path w="391159" h="210185">
                <a:moveTo>
                  <a:pt x="195295" y="0"/>
                </a:moveTo>
                <a:lnTo>
                  <a:pt x="154389" y="4237"/>
                </a:lnTo>
                <a:lnTo>
                  <a:pt x="114698" y="14991"/>
                </a:lnTo>
                <a:lnTo>
                  <a:pt x="64395" y="38952"/>
                </a:lnTo>
                <a:lnTo>
                  <a:pt x="19529" y="71959"/>
                </a:lnTo>
                <a:lnTo>
                  <a:pt x="1266" y="106676"/>
                </a:lnTo>
                <a:lnTo>
                  <a:pt x="0" y="119932"/>
                </a:lnTo>
                <a:lnTo>
                  <a:pt x="0" y="209882"/>
                </a:lnTo>
                <a:lnTo>
                  <a:pt x="187784" y="209882"/>
                </a:lnTo>
                <a:lnTo>
                  <a:pt x="187784" y="97320"/>
                </a:lnTo>
                <a:lnTo>
                  <a:pt x="110655" y="97307"/>
                </a:lnTo>
                <a:lnTo>
                  <a:pt x="109209" y="96814"/>
                </a:lnTo>
                <a:lnTo>
                  <a:pt x="105841" y="94359"/>
                </a:lnTo>
                <a:lnTo>
                  <a:pt x="104758" y="91723"/>
                </a:lnTo>
                <a:lnTo>
                  <a:pt x="114124" y="33356"/>
                </a:lnTo>
                <a:lnTo>
                  <a:pt x="148649" y="20913"/>
                </a:lnTo>
                <a:lnTo>
                  <a:pt x="241885" y="20913"/>
                </a:lnTo>
                <a:lnTo>
                  <a:pt x="242166" y="20463"/>
                </a:lnTo>
                <a:lnTo>
                  <a:pt x="289939" y="20463"/>
                </a:lnTo>
                <a:lnTo>
                  <a:pt x="275892" y="14991"/>
                </a:lnTo>
                <a:lnTo>
                  <a:pt x="256306" y="8561"/>
                </a:lnTo>
                <a:lnTo>
                  <a:pt x="236265" y="3904"/>
                </a:lnTo>
                <a:lnTo>
                  <a:pt x="215888" y="1043"/>
                </a:lnTo>
                <a:lnTo>
                  <a:pt x="195295" y="0"/>
                </a:lnTo>
                <a:close/>
              </a:path>
              <a:path w="391159" h="210185">
                <a:moveTo>
                  <a:pt x="202806" y="61240"/>
                </a:moveTo>
                <a:lnTo>
                  <a:pt x="202806" y="209882"/>
                </a:lnTo>
                <a:lnTo>
                  <a:pt x="390591" y="209882"/>
                </a:lnTo>
                <a:lnTo>
                  <a:pt x="390591" y="119932"/>
                </a:lnTo>
                <a:lnTo>
                  <a:pt x="389324" y="106676"/>
                </a:lnTo>
                <a:lnTo>
                  <a:pt x="386534" y="97320"/>
                </a:lnTo>
                <a:lnTo>
                  <a:pt x="277375" y="97307"/>
                </a:lnTo>
                <a:lnTo>
                  <a:pt x="276311" y="97045"/>
                </a:lnTo>
                <a:lnTo>
                  <a:pt x="202806" y="61240"/>
                </a:lnTo>
                <a:close/>
              </a:path>
              <a:path w="391159" h="210185">
                <a:moveTo>
                  <a:pt x="187784" y="61240"/>
                </a:moveTo>
                <a:lnTo>
                  <a:pt x="114354" y="97045"/>
                </a:lnTo>
                <a:lnTo>
                  <a:pt x="113290" y="97307"/>
                </a:lnTo>
                <a:lnTo>
                  <a:pt x="110692" y="97320"/>
                </a:lnTo>
                <a:lnTo>
                  <a:pt x="187784" y="97320"/>
                </a:lnTo>
                <a:lnTo>
                  <a:pt x="187784" y="61240"/>
                </a:lnTo>
                <a:close/>
              </a:path>
              <a:path w="391159" h="210185">
                <a:moveTo>
                  <a:pt x="289939" y="20463"/>
                </a:moveTo>
                <a:lnTo>
                  <a:pt x="242166" y="20463"/>
                </a:lnTo>
                <a:lnTo>
                  <a:pt x="249437" y="22307"/>
                </a:lnTo>
                <a:lnTo>
                  <a:pt x="256646" y="24373"/>
                </a:lnTo>
                <a:lnTo>
                  <a:pt x="264142" y="26784"/>
                </a:lnTo>
                <a:lnTo>
                  <a:pt x="276117" y="31107"/>
                </a:lnTo>
                <a:lnTo>
                  <a:pt x="285907" y="91723"/>
                </a:lnTo>
                <a:lnTo>
                  <a:pt x="284824" y="94359"/>
                </a:lnTo>
                <a:lnTo>
                  <a:pt x="281457" y="96814"/>
                </a:lnTo>
                <a:lnTo>
                  <a:pt x="279973" y="97320"/>
                </a:lnTo>
                <a:lnTo>
                  <a:pt x="386534" y="97320"/>
                </a:lnTo>
                <a:lnTo>
                  <a:pt x="349793" y="53774"/>
                </a:lnTo>
                <a:lnTo>
                  <a:pt x="301983" y="25155"/>
                </a:lnTo>
                <a:lnTo>
                  <a:pt x="289939" y="20463"/>
                </a:lnTo>
                <a:close/>
              </a:path>
              <a:path w="391159" h="210185">
                <a:moveTo>
                  <a:pt x="241885" y="20913"/>
                </a:moveTo>
                <a:lnTo>
                  <a:pt x="148649" y="20913"/>
                </a:lnTo>
                <a:lnTo>
                  <a:pt x="163880" y="36690"/>
                </a:lnTo>
                <a:lnTo>
                  <a:pt x="183317" y="45122"/>
                </a:lnTo>
                <a:lnTo>
                  <a:pt x="204503" y="45666"/>
                </a:lnTo>
                <a:lnTo>
                  <a:pt x="224984" y="37778"/>
                </a:lnTo>
                <a:lnTo>
                  <a:pt x="231932" y="33356"/>
                </a:lnTo>
                <a:lnTo>
                  <a:pt x="237803" y="27440"/>
                </a:lnTo>
                <a:lnTo>
                  <a:pt x="241885" y="20913"/>
                </a:lnTo>
                <a:close/>
              </a:path>
            </a:pathLst>
          </a:custGeom>
          <a:solidFill>
            <a:srgbClr val="1F9ED2"/>
          </a:solidFill>
        </p:spPr>
        <p:txBody>
          <a:bodyPr wrap="square" lIns="0" tIns="0" rIns="0" bIns="0" rtlCol="0"/>
          <a:lstStyle/>
          <a:p/>
        </p:txBody>
      </p:sp>
      <p:sp>
        <p:nvSpPr>
          <p:cNvPr id="11" name="object 11"/>
          <p:cNvSpPr/>
          <p:nvPr/>
        </p:nvSpPr>
        <p:spPr>
          <a:xfrm>
            <a:off x="9374939" y="5433703"/>
            <a:ext cx="222250" cy="179070"/>
          </a:xfrm>
          <a:custGeom>
            <a:avLst/>
            <a:gdLst/>
            <a:ahLst/>
            <a:cxnLst/>
            <a:rect l="l" t="t" r="r" b="b"/>
            <a:pathLst>
              <a:path w="222250" h="179070">
                <a:moveTo>
                  <a:pt x="70606" y="27134"/>
                </a:moveTo>
                <a:lnTo>
                  <a:pt x="35270" y="52472"/>
                </a:lnTo>
                <a:lnTo>
                  <a:pt x="14346" y="60715"/>
                </a:lnTo>
                <a:lnTo>
                  <a:pt x="10369" y="66828"/>
                </a:lnTo>
                <a:lnTo>
                  <a:pt x="0" y="104116"/>
                </a:lnTo>
                <a:lnTo>
                  <a:pt x="26348" y="143825"/>
                </a:lnTo>
                <a:lnTo>
                  <a:pt x="64582" y="169479"/>
                </a:lnTo>
                <a:lnTo>
                  <a:pt x="109665" y="178954"/>
                </a:lnTo>
                <a:lnTo>
                  <a:pt x="156561" y="170129"/>
                </a:lnTo>
                <a:lnTo>
                  <a:pt x="177456" y="159167"/>
                </a:lnTo>
                <a:lnTo>
                  <a:pt x="195643" y="144494"/>
                </a:lnTo>
                <a:lnTo>
                  <a:pt x="210639" y="126585"/>
                </a:lnTo>
                <a:lnTo>
                  <a:pt x="221960" y="105915"/>
                </a:lnTo>
                <a:lnTo>
                  <a:pt x="219466" y="90879"/>
                </a:lnTo>
                <a:lnTo>
                  <a:pt x="216073" y="76035"/>
                </a:lnTo>
                <a:lnTo>
                  <a:pt x="214282" y="69916"/>
                </a:lnTo>
                <a:lnTo>
                  <a:pt x="54807" y="69916"/>
                </a:lnTo>
                <a:lnTo>
                  <a:pt x="50545" y="67811"/>
                </a:lnTo>
                <a:lnTo>
                  <a:pt x="48452" y="61642"/>
                </a:lnTo>
                <a:lnTo>
                  <a:pt x="48227" y="60715"/>
                </a:lnTo>
                <a:lnTo>
                  <a:pt x="49205" y="57498"/>
                </a:lnTo>
                <a:lnTo>
                  <a:pt x="51753" y="55543"/>
                </a:lnTo>
                <a:lnTo>
                  <a:pt x="56793" y="50466"/>
                </a:lnTo>
                <a:lnTo>
                  <a:pt x="61262" y="44906"/>
                </a:lnTo>
                <a:lnTo>
                  <a:pt x="65126" y="38912"/>
                </a:lnTo>
                <a:lnTo>
                  <a:pt x="69254" y="30582"/>
                </a:lnTo>
                <a:lnTo>
                  <a:pt x="70005" y="28858"/>
                </a:lnTo>
                <a:lnTo>
                  <a:pt x="70606" y="27134"/>
                </a:lnTo>
                <a:close/>
              </a:path>
              <a:path w="222250" h="179070">
                <a:moveTo>
                  <a:pt x="175390" y="0"/>
                </a:moveTo>
                <a:lnTo>
                  <a:pt x="143109" y="27835"/>
                </a:lnTo>
                <a:lnTo>
                  <a:pt x="95755" y="53833"/>
                </a:lnTo>
                <a:lnTo>
                  <a:pt x="58738" y="68586"/>
                </a:lnTo>
                <a:lnTo>
                  <a:pt x="54807" y="69916"/>
                </a:lnTo>
                <a:lnTo>
                  <a:pt x="214282" y="69916"/>
                </a:lnTo>
                <a:lnTo>
                  <a:pt x="200381" y="34326"/>
                </a:lnTo>
                <a:lnTo>
                  <a:pt x="184713" y="10723"/>
                </a:lnTo>
                <a:lnTo>
                  <a:pt x="175390" y="0"/>
                </a:lnTo>
                <a:close/>
              </a:path>
            </a:pathLst>
          </a:custGeom>
          <a:solidFill>
            <a:srgbClr val="1F9ED2"/>
          </a:solidFill>
        </p:spPr>
        <p:txBody>
          <a:bodyPr wrap="square" lIns="0" tIns="0" rIns="0" bIns="0" rtlCol="0"/>
          <a:lstStyle/>
          <a:p/>
        </p:txBody>
      </p:sp>
      <p:sp>
        <p:nvSpPr>
          <p:cNvPr id="12" name="object 12"/>
          <p:cNvSpPr/>
          <p:nvPr/>
        </p:nvSpPr>
        <p:spPr>
          <a:xfrm>
            <a:off x="9359116" y="5323734"/>
            <a:ext cx="256540" cy="187325"/>
          </a:xfrm>
          <a:custGeom>
            <a:avLst/>
            <a:gdLst/>
            <a:ahLst/>
            <a:cxnLst/>
            <a:rect l="l" t="t" r="r" b="b"/>
            <a:pathLst>
              <a:path w="256540" h="187325">
                <a:moveTo>
                  <a:pt x="234508" y="91298"/>
                </a:moveTo>
                <a:lnTo>
                  <a:pt x="192565" y="91298"/>
                </a:lnTo>
                <a:lnTo>
                  <a:pt x="194637" y="92035"/>
                </a:lnTo>
                <a:lnTo>
                  <a:pt x="196170" y="93478"/>
                </a:lnTo>
                <a:lnTo>
                  <a:pt x="228493" y="135539"/>
                </a:lnTo>
                <a:lnTo>
                  <a:pt x="243465" y="171594"/>
                </a:lnTo>
                <a:lnTo>
                  <a:pt x="247698" y="186951"/>
                </a:lnTo>
                <a:lnTo>
                  <a:pt x="251349" y="181335"/>
                </a:lnTo>
                <a:lnTo>
                  <a:pt x="254095" y="175269"/>
                </a:lnTo>
                <a:lnTo>
                  <a:pt x="255896" y="168860"/>
                </a:lnTo>
                <a:lnTo>
                  <a:pt x="256324" y="165375"/>
                </a:lnTo>
                <a:lnTo>
                  <a:pt x="255755" y="153527"/>
                </a:lnTo>
                <a:lnTo>
                  <a:pt x="253620" y="134159"/>
                </a:lnTo>
                <a:lnTo>
                  <a:pt x="244576" y="107762"/>
                </a:lnTo>
                <a:lnTo>
                  <a:pt x="234508" y="91298"/>
                </a:lnTo>
                <a:close/>
              </a:path>
              <a:path w="256540" h="187325">
                <a:moveTo>
                  <a:pt x="127892" y="33962"/>
                </a:moveTo>
                <a:lnTo>
                  <a:pt x="77885" y="44089"/>
                </a:lnTo>
                <a:lnTo>
                  <a:pt x="37058" y="71600"/>
                </a:lnTo>
                <a:lnTo>
                  <a:pt x="9538" y="112374"/>
                </a:lnTo>
                <a:lnTo>
                  <a:pt x="554" y="156818"/>
                </a:lnTo>
                <a:lnTo>
                  <a:pt x="0" y="171594"/>
                </a:lnTo>
                <a:lnTo>
                  <a:pt x="1973" y="178071"/>
                </a:lnTo>
                <a:lnTo>
                  <a:pt x="6283" y="184777"/>
                </a:lnTo>
                <a:lnTo>
                  <a:pt x="9018" y="177924"/>
                </a:lnTo>
                <a:lnTo>
                  <a:pt x="12111" y="171594"/>
                </a:lnTo>
                <a:lnTo>
                  <a:pt x="23935" y="156818"/>
                </a:lnTo>
                <a:lnTo>
                  <a:pt x="33873" y="153527"/>
                </a:lnTo>
                <a:lnTo>
                  <a:pt x="69497" y="132375"/>
                </a:lnTo>
                <a:lnTo>
                  <a:pt x="91005" y="106752"/>
                </a:lnTo>
                <a:lnTo>
                  <a:pt x="93634" y="105334"/>
                </a:lnTo>
                <a:lnTo>
                  <a:pt x="174498" y="105334"/>
                </a:lnTo>
                <a:lnTo>
                  <a:pt x="185688" y="93478"/>
                </a:lnTo>
                <a:lnTo>
                  <a:pt x="186456" y="92554"/>
                </a:lnTo>
                <a:lnTo>
                  <a:pt x="188384" y="91579"/>
                </a:lnTo>
                <a:lnTo>
                  <a:pt x="192565" y="91298"/>
                </a:lnTo>
                <a:lnTo>
                  <a:pt x="234508" y="91298"/>
                </a:lnTo>
                <a:lnTo>
                  <a:pt x="230014" y="83950"/>
                </a:lnTo>
                <a:lnTo>
                  <a:pt x="210367" y="63645"/>
                </a:lnTo>
                <a:lnTo>
                  <a:pt x="235455" y="51277"/>
                </a:lnTo>
                <a:lnTo>
                  <a:pt x="238616" y="49622"/>
                </a:lnTo>
                <a:lnTo>
                  <a:pt x="239791" y="45655"/>
                </a:lnTo>
                <a:lnTo>
                  <a:pt x="195720" y="45655"/>
                </a:lnTo>
                <a:lnTo>
                  <a:pt x="200698" y="38459"/>
                </a:lnTo>
                <a:lnTo>
                  <a:pt x="176415" y="38459"/>
                </a:lnTo>
                <a:lnTo>
                  <a:pt x="175014" y="35911"/>
                </a:lnTo>
                <a:lnTo>
                  <a:pt x="149675" y="35911"/>
                </a:lnTo>
                <a:lnTo>
                  <a:pt x="142483" y="34655"/>
                </a:lnTo>
                <a:lnTo>
                  <a:pt x="135197" y="34005"/>
                </a:lnTo>
                <a:lnTo>
                  <a:pt x="127892" y="33962"/>
                </a:lnTo>
                <a:close/>
              </a:path>
              <a:path w="256540" h="187325">
                <a:moveTo>
                  <a:pt x="174498" y="105334"/>
                </a:moveTo>
                <a:lnTo>
                  <a:pt x="93634" y="105334"/>
                </a:lnTo>
                <a:lnTo>
                  <a:pt x="99186" y="105634"/>
                </a:lnTo>
                <a:lnTo>
                  <a:pt x="101646" y="107308"/>
                </a:lnTo>
                <a:lnTo>
                  <a:pt x="102804" y="109819"/>
                </a:lnTo>
                <a:lnTo>
                  <a:pt x="103644" y="112374"/>
                </a:lnTo>
                <a:lnTo>
                  <a:pt x="104262" y="125246"/>
                </a:lnTo>
                <a:lnTo>
                  <a:pt x="103427" y="132375"/>
                </a:lnTo>
                <a:lnTo>
                  <a:pt x="97621" y="148872"/>
                </a:lnTo>
                <a:lnTo>
                  <a:pt x="96401" y="151421"/>
                </a:lnTo>
                <a:lnTo>
                  <a:pt x="94617" y="154719"/>
                </a:lnTo>
                <a:lnTo>
                  <a:pt x="106016" y="149870"/>
                </a:lnTo>
                <a:lnTo>
                  <a:pt x="151624" y="124500"/>
                </a:lnTo>
                <a:lnTo>
                  <a:pt x="163550" y="115249"/>
                </a:lnTo>
                <a:lnTo>
                  <a:pt x="174498" y="105334"/>
                </a:lnTo>
                <a:close/>
              </a:path>
              <a:path w="256540" h="187325">
                <a:moveTo>
                  <a:pt x="234147" y="38753"/>
                </a:moveTo>
                <a:lnTo>
                  <a:pt x="195720" y="45655"/>
                </a:lnTo>
                <a:lnTo>
                  <a:pt x="239791" y="45655"/>
                </a:lnTo>
                <a:lnTo>
                  <a:pt x="236882" y="40114"/>
                </a:lnTo>
                <a:lnTo>
                  <a:pt x="234147" y="38753"/>
                </a:lnTo>
                <a:close/>
              </a:path>
              <a:path w="256540" h="187325">
                <a:moveTo>
                  <a:pt x="197848" y="22281"/>
                </a:moveTo>
                <a:lnTo>
                  <a:pt x="176415" y="38459"/>
                </a:lnTo>
                <a:lnTo>
                  <a:pt x="200698" y="38459"/>
                </a:lnTo>
                <a:lnTo>
                  <a:pt x="206286" y="30382"/>
                </a:lnTo>
                <a:lnTo>
                  <a:pt x="205935" y="26878"/>
                </a:lnTo>
                <a:lnTo>
                  <a:pt x="201397" y="22474"/>
                </a:lnTo>
                <a:lnTo>
                  <a:pt x="197848" y="22281"/>
                </a:lnTo>
                <a:close/>
              </a:path>
              <a:path w="256540" h="187325">
                <a:moveTo>
                  <a:pt x="151853" y="0"/>
                </a:moveTo>
                <a:lnTo>
                  <a:pt x="146464" y="3060"/>
                </a:lnTo>
                <a:lnTo>
                  <a:pt x="145193" y="5621"/>
                </a:lnTo>
                <a:lnTo>
                  <a:pt x="149675" y="35911"/>
                </a:lnTo>
                <a:lnTo>
                  <a:pt x="175014" y="35911"/>
                </a:lnTo>
                <a:lnTo>
                  <a:pt x="157562" y="4185"/>
                </a:lnTo>
                <a:lnTo>
                  <a:pt x="155797" y="1124"/>
                </a:lnTo>
                <a:lnTo>
                  <a:pt x="151853" y="0"/>
                </a:lnTo>
                <a:close/>
              </a:path>
            </a:pathLst>
          </a:custGeom>
          <a:solidFill>
            <a:srgbClr val="1F9ED2"/>
          </a:solidFill>
        </p:spPr>
        <p:txBody>
          <a:bodyPr wrap="square" lIns="0" tIns="0" rIns="0" bIns="0" rtlCol="0"/>
          <a:lstStyle/>
          <a:p/>
        </p:txBody>
      </p:sp>
      <p:sp>
        <p:nvSpPr>
          <p:cNvPr id="13" name="object 13"/>
          <p:cNvSpPr txBox="1"/>
          <p:nvPr/>
        </p:nvSpPr>
        <p:spPr>
          <a:xfrm>
            <a:off x="829767" y="1283970"/>
            <a:ext cx="10796905" cy="1806575"/>
          </a:xfrm>
          <a:prstGeom prst="rect">
            <a:avLst/>
          </a:prstGeom>
        </p:spPr>
        <p:txBody>
          <a:bodyPr wrap="square" lIns="0" tIns="0" rIns="0" bIns="0" rtlCol="0" vert="horz">
            <a:spAutoFit/>
          </a:bodyPr>
          <a:lstStyle/>
          <a:p>
            <a:pPr marL="12700">
              <a:lnSpc>
                <a:spcPct val="100000"/>
              </a:lnSpc>
            </a:pPr>
            <a:r>
              <a:rPr dirty="0" sz="1400" spc="540">
                <a:solidFill>
                  <a:srgbClr val="1D9FD1"/>
                </a:solidFill>
                <a:latin typeface="Arial Unicode MS"/>
                <a:cs typeface="Arial Unicode MS"/>
              </a:rPr>
              <a:t>◆ </a:t>
            </a:r>
            <a:r>
              <a:rPr dirty="0" sz="1400" spc="-5">
                <a:solidFill>
                  <a:srgbClr val="4F5560"/>
                </a:solidFill>
                <a:latin typeface="微软雅黑"/>
                <a:cs typeface="微软雅黑"/>
              </a:rPr>
              <a:t>眼神科技深耕智能金融多年，银行客户覆盖率</a:t>
            </a:r>
            <a:r>
              <a:rPr dirty="0" sz="1400" spc="-5">
                <a:solidFill>
                  <a:srgbClr val="4F5560"/>
                </a:solidFill>
                <a:latin typeface="Arial"/>
                <a:cs typeface="Arial"/>
              </a:rPr>
              <a:t>80%</a:t>
            </a:r>
            <a:r>
              <a:rPr dirty="0" sz="1400" spc="185">
                <a:solidFill>
                  <a:srgbClr val="4F5560"/>
                </a:solidFill>
                <a:latin typeface="Arial"/>
                <a:cs typeface="Arial"/>
              </a:rPr>
              <a:t> </a:t>
            </a:r>
            <a:r>
              <a:rPr dirty="0" sz="1400" spc="-5">
                <a:solidFill>
                  <a:srgbClr val="4F5560"/>
                </a:solidFill>
                <a:latin typeface="微软雅黑"/>
                <a:cs typeface="微软雅黑"/>
              </a:rPr>
              <a:t>，提供</a:t>
            </a:r>
            <a:r>
              <a:rPr dirty="0" sz="1400" spc="-5">
                <a:solidFill>
                  <a:srgbClr val="5E666F"/>
                </a:solidFill>
                <a:latin typeface="微软雅黑"/>
                <a:cs typeface="微软雅黑"/>
              </a:rPr>
              <a:t>包括柜面授权认证、智能柜员、刷脸取款、</a:t>
            </a:r>
            <a:r>
              <a:rPr dirty="0" sz="1400" spc="-5">
                <a:solidFill>
                  <a:srgbClr val="5E666F"/>
                </a:solidFill>
                <a:latin typeface="Arial"/>
                <a:cs typeface="Arial"/>
              </a:rPr>
              <a:t>VIP</a:t>
            </a:r>
            <a:r>
              <a:rPr dirty="0" sz="1400" spc="-5">
                <a:solidFill>
                  <a:srgbClr val="5E666F"/>
                </a:solidFill>
                <a:latin typeface="微软雅黑"/>
                <a:cs typeface="微软雅黑"/>
              </a:rPr>
              <a:t>客户识别、人脸联网核查、银</a:t>
            </a:r>
            <a:endParaRPr sz="1400">
              <a:latin typeface="微软雅黑"/>
              <a:cs typeface="微软雅黑"/>
            </a:endParaRPr>
          </a:p>
          <a:p>
            <a:pPr marL="299085">
              <a:lnSpc>
                <a:spcPct val="100000"/>
              </a:lnSpc>
              <a:spcBef>
                <a:spcPts val="840"/>
              </a:spcBef>
            </a:pPr>
            <a:r>
              <a:rPr dirty="0" sz="1400" spc="-5">
                <a:solidFill>
                  <a:srgbClr val="5E666F"/>
                </a:solidFill>
                <a:latin typeface="微软雅黑"/>
                <a:cs typeface="微软雅黑"/>
              </a:rPr>
              <a:t>行信贷管理等全流程解决方案。除了帮助金融机构控制风险，还可以提高用户体验，帮助银行远程获客，为最终用户创造价值。</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spc="15">
                <a:solidFill>
                  <a:srgbClr val="4F5560"/>
                </a:solidFill>
                <a:latin typeface="微软雅黑"/>
                <a:cs typeface="微软雅黑"/>
              </a:rPr>
              <a:t>在开放银行生态系统中，眼神科技以其生物识别技术进行情绪、偏好等维度对客户画像描绘，并通过多场景算法训练提高算法能力，  使之能够适配多样、各异的金融场景和交易场景；其产品平台化实现银行与场景平台共享用户身份和属性数据，使得银行数据得以平  </a:t>
            </a:r>
            <a:r>
              <a:rPr dirty="0" sz="1400">
                <a:solidFill>
                  <a:srgbClr val="4F5560"/>
                </a:solidFill>
                <a:latin typeface="微软雅黑"/>
                <a:cs typeface="微软雅黑"/>
              </a:rPr>
              <a:t>台化、共享化。</a:t>
            </a:r>
            <a:endParaRPr sz="1400">
              <a:latin typeface="微软雅黑"/>
              <a:cs typeface="微软雅黑"/>
            </a:endParaRPr>
          </a:p>
          <a:p>
            <a:pPr marL="1590040">
              <a:lnSpc>
                <a:spcPct val="100000"/>
              </a:lnSpc>
              <a:spcBef>
                <a:spcPts val="919"/>
              </a:spcBef>
              <a:tabLst>
                <a:tab pos="6830059" algn="l"/>
              </a:tabLst>
            </a:pPr>
            <a:r>
              <a:rPr dirty="0" sz="1200">
                <a:solidFill>
                  <a:srgbClr val="4F5560"/>
                </a:solidFill>
                <a:latin typeface="微软雅黑"/>
                <a:cs typeface="微软雅黑"/>
              </a:rPr>
              <a:t>亿欧智库：眼神科技生物识别统一认证平台	亿欧智库：平台化实现银行与场景平台用户数据共享</a:t>
            </a:r>
            <a:endParaRPr sz="1200">
              <a:latin typeface="微软雅黑"/>
              <a:cs typeface="微软雅黑"/>
            </a:endParaRPr>
          </a:p>
        </p:txBody>
      </p:sp>
      <p:sp>
        <p:nvSpPr>
          <p:cNvPr id="14" name="object 14"/>
          <p:cNvSpPr txBox="1"/>
          <p:nvPr/>
        </p:nvSpPr>
        <p:spPr>
          <a:xfrm>
            <a:off x="7405878" y="4096257"/>
            <a:ext cx="911225" cy="317500"/>
          </a:xfrm>
          <a:prstGeom prst="rect">
            <a:avLst/>
          </a:prstGeom>
        </p:spPr>
        <p:txBody>
          <a:bodyPr wrap="square" lIns="0" tIns="0" rIns="0" bIns="0" rtlCol="0" vert="horz">
            <a:spAutoFit/>
          </a:bodyPr>
          <a:lstStyle/>
          <a:p>
            <a:pPr marL="12700" marR="5080" indent="190500">
              <a:lnSpc>
                <a:spcPct val="100000"/>
              </a:lnSpc>
            </a:pPr>
            <a:r>
              <a:rPr dirty="0" sz="1000" spc="-5">
                <a:solidFill>
                  <a:srgbClr val="4F5560"/>
                </a:solidFill>
                <a:latin typeface="微软雅黑"/>
                <a:cs typeface="微软雅黑"/>
              </a:rPr>
              <a:t>眼神科技  </a:t>
            </a:r>
            <a:r>
              <a:rPr dirty="0" sz="1000" spc="-5">
                <a:solidFill>
                  <a:srgbClr val="4F5560"/>
                </a:solidFill>
                <a:latin typeface="微软雅黑"/>
                <a:cs typeface="微软雅黑"/>
              </a:rPr>
              <a:t>处理器及服务器</a:t>
            </a:r>
            <a:endParaRPr sz="1000">
              <a:latin typeface="微软雅黑"/>
              <a:cs typeface="微软雅黑"/>
            </a:endParaRPr>
          </a:p>
        </p:txBody>
      </p:sp>
      <p:sp>
        <p:nvSpPr>
          <p:cNvPr id="15" name="object 15"/>
          <p:cNvSpPr txBox="1"/>
          <p:nvPr/>
        </p:nvSpPr>
        <p:spPr>
          <a:xfrm>
            <a:off x="9157843" y="4096257"/>
            <a:ext cx="657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银行数据库</a:t>
            </a:r>
            <a:endParaRPr sz="1000">
              <a:latin typeface="微软雅黑"/>
              <a:cs typeface="微软雅黑"/>
            </a:endParaRPr>
          </a:p>
        </p:txBody>
      </p:sp>
      <p:sp>
        <p:nvSpPr>
          <p:cNvPr id="16" name="object 16"/>
          <p:cNvSpPr/>
          <p:nvPr/>
        </p:nvSpPr>
        <p:spPr>
          <a:xfrm>
            <a:off x="8226552" y="3713988"/>
            <a:ext cx="953769" cy="76200"/>
          </a:xfrm>
          <a:custGeom>
            <a:avLst/>
            <a:gdLst/>
            <a:ahLst/>
            <a:cxnLst/>
            <a:rect l="l" t="t" r="r" b="b"/>
            <a:pathLst>
              <a:path w="953770" h="76200">
                <a:moveTo>
                  <a:pt x="877570" y="0"/>
                </a:moveTo>
                <a:lnTo>
                  <a:pt x="877570" y="76200"/>
                </a:lnTo>
                <a:lnTo>
                  <a:pt x="941070" y="44450"/>
                </a:lnTo>
                <a:lnTo>
                  <a:pt x="890270" y="44450"/>
                </a:lnTo>
                <a:lnTo>
                  <a:pt x="890270" y="31750"/>
                </a:lnTo>
                <a:lnTo>
                  <a:pt x="941070" y="31750"/>
                </a:lnTo>
                <a:lnTo>
                  <a:pt x="877570" y="0"/>
                </a:lnTo>
                <a:close/>
              </a:path>
              <a:path w="953770" h="76200">
                <a:moveTo>
                  <a:pt x="877570" y="31750"/>
                </a:moveTo>
                <a:lnTo>
                  <a:pt x="0" y="31750"/>
                </a:lnTo>
                <a:lnTo>
                  <a:pt x="0" y="44450"/>
                </a:lnTo>
                <a:lnTo>
                  <a:pt x="877570" y="44450"/>
                </a:lnTo>
                <a:lnTo>
                  <a:pt x="877570" y="31750"/>
                </a:lnTo>
                <a:close/>
              </a:path>
              <a:path w="953770" h="76200">
                <a:moveTo>
                  <a:pt x="941070" y="31750"/>
                </a:moveTo>
                <a:lnTo>
                  <a:pt x="890270" y="31750"/>
                </a:lnTo>
                <a:lnTo>
                  <a:pt x="890270" y="44450"/>
                </a:lnTo>
                <a:lnTo>
                  <a:pt x="941070" y="44450"/>
                </a:lnTo>
                <a:lnTo>
                  <a:pt x="953770" y="38100"/>
                </a:lnTo>
                <a:lnTo>
                  <a:pt x="941070" y="31750"/>
                </a:lnTo>
                <a:close/>
              </a:path>
            </a:pathLst>
          </a:custGeom>
          <a:solidFill>
            <a:srgbClr val="1D9ED2"/>
          </a:solidFill>
        </p:spPr>
        <p:txBody>
          <a:bodyPr wrap="square" lIns="0" tIns="0" rIns="0" bIns="0" rtlCol="0"/>
          <a:lstStyle/>
          <a:p/>
        </p:txBody>
      </p:sp>
      <p:sp>
        <p:nvSpPr>
          <p:cNvPr id="17" name="object 17"/>
          <p:cNvSpPr/>
          <p:nvPr/>
        </p:nvSpPr>
        <p:spPr>
          <a:xfrm>
            <a:off x="9791700" y="3713988"/>
            <a:ext cx="1076960" cy="76200"/>
          </a:xfrm>
          <a:custGeom>
            <a:avLst/>
            <a:gdLst/>
            <a:ahLst/>
            <a:cxnLst/>
            <a:rect l="l" t="t" r="r" b="b"/>
            <a:pathLst>
              <a:path w="1076959" h="76200">
                <a:moveTo>
                  <a:pt x="1000378" y="0"/>
                </a:moveTo>
                <a:lnTo>
                  <a:pt x="1000378" y="76200"/>
                </a:lnTo>
                <a:lnTo>
                  <a:pt x="1063878" y="44450"/>
                </a:lnTo>
                <a:lnTo>
                  <a:pt x="1013078" y="44450"/>
                </a:lnTo>
                <a:lnTo>
                  <a:pt x="1013078" y="31750"/>
                </a:lnTo>
                <a:lnTo>
                  <a:pt x="1063878" y="31750"/>
                </a:lnTo>
                <a:lnTo>
                  <a:pt x="1000378" y="0"/>
                </a:lnTo>
                <a:close/>
              </a:path>
              <a:path w="1076959" h="76200">
                <a:moveTo>
                  <a:pt x="1000378" y="31750"/>
                </a:moveTo>
                <a:lnTo>
                  <a:pt x="0" y="31750"/>
                </a:lnTo>
                <a:lnTo>
                  <a:pt x="0" y="44450"/>
                </a:lnTo>
                <a:lnTo>
                  <a:pt x="1000378" y="44450"/>
                </a:lnTo>
                <a:lnTo>
                  <a:pt x="1000378" y="31750"/>
                </a:lnTo>
                <a:close/>
              </a:path>
              <a:path w="1076959" h="76200">
                <a:moveTo>
                  <a:pt x="1063878" y="31750"/>
                </a:moveTo>
                <a:lnTo>
                  <a:pt x="1013078" y="31750"/>
                </a:lnTo>
                <a:lnTo>
                  <a:pt x="1013078" y="44450"/>
                </a:lnTo>
                <a:lnTo>
                  <a:pt x="1063878" y="44450"/>
                </a:lnTo>
                <a:lnTo>
                  <a:pt x="1076578" y="38100"/>
                </a:lnTo>
                <a:lnTo>
                  <a:pt x="1063878" y="31750"/>
                </a:lnTo>
                <a:close/>
              </a:path>
            </a:pathLst>
          </a:custGeom>
          <a:solidFill>
            <a:srgbClr val="1D9ED2"/>
          </a:solidFill>
        </p:spPr>
        <p:txBody>
          <a:bodyPr wrap="square" lIns="0" tIns="0" rIns="0" bIns="0" rtlCol="0"/>
          <a:lstStyle/>
          <a:p/>
        </p:txBody>
      </p:sp>
      <p:sp>
        <p:nvSpPr>
          <p:cNvPr id="18" name="object 18"/>
          <p:cNvSpPr/>
          <p:nvPr/>
        </p:nvSpPr>
        <p:spPr>
          <a:xfrm>
            <a:off x="11119104" y="4366259"/>
            <a:ext cx="76200" cy="720090"/>
          </a:xfrm>
          <a:custGeom>
            <a:avLst/>
            <a:gdLst/>
            <a:ahLst/>
            <a:cxnLst/>
            <a:rect l="l" t="t" r="r" b="b"/>
            <a:pathLst>
              <a:path w="76200" h="720089">
                <a:moveTo>
                  <a:pt x="44450" y="63500"/>
                </a:moveTo>
                <a:lnTo>
                  <a:pt x="31750" y="63500"/>
                </a:lnTo>
                <a:lnTo>
                  <a:pt x="31750" y="719963"/>
                </a:lnTo>
                <a:lnTo>
                  <a:pt x="44450" y="719963"/>
                </a:lnTo>
                <a:lnTo>
                  <a:pt x="44450" y="63500"/>
                </a:lnTo>
                <a:close/>
              </a:path>
              <a:path w="76200" h="720089">
                <a:moveTo>
                  <a:pt x="38100" y="0"/>
                </a:moveTo>
                <a:lnTo>
                  <a:pt x="0" y="76200"/>
                </a:lnTo>
                <a:lnTo>
                  <a:pt x="31750" y="76200"/>
                </a:lnTo>
                <a:lnTo>
                  <a:pt x="31750" y="63500"/>
                </a:lnTo>
                <a:lnTo>
                  <a:pt x="69850" y="63500"/>
                </a:lnTo>
                <a:lnTo>
                  <a:pt x="38100" y="0"/>
                </a:lnTo>
                <a:close/>
              </a:path>
              <a:path w="76200" h="720089">
                <a:moveTo>
                  <a:pt x="69850" y="63500"/>
                </a:moveTo>
                <a:lnTo>
                  <a:pt x="44450" y="63500"/>
                </a:lnTo>
                <a:lnTo>
                  <a:pt x="44450" y="76200"/>
                </a:lnTo>
                <a:lnTo>
                  <a:pt x="76200" y="76200"/>
                </a:lnTo>
                <a:lnTo>
                  <a:pt x="69850" y="63500"/>
                </a:lnTo>
                <a:close/>
              </a:path>
            </a:pathLst>
          </a:custGeom>
          <a:solidFill>
            <a:srgbClr val="1D9ED2"/>
          </a:solidFill>
        </p:spPr>
        <p:txBody>
          <a:bodyPr wrap="square" lIns="0" tIns="0" rIns="0" bIns="0" rtlCol="0"/>
          <a:lstStyle/>
          <a:p/>
        </p:txBody>
      </p:sp>
      <p:sp>
        <p:nvSpPr>
          <p:cNvPr id="19" name="object 19"/>
          <p:cNvSpPr/>
          <p:nvPr/>
        </p:nvSpPr>
        <p:spPr>
          <a:xfrm>
            <a:off x="9846564" y="5559552"/>
            <a:ext cx="1094740" cy="76200"/>
          </a:xfrm>
          <a:custGeom>
            <a:avLst/>
            <a:gdLst/>
            <a:ahLst/>
            <a:cxnLst/>
            <a:rect l="l" t="t" r="r" b="b"/>
            <a:pathLst>
              <a:path w="1094740" h="76200">
                <a:moveTo>
                  <a:pt x="1018412" y="0"/>
                </a:moveTo>
                <a:lnTo>
                  <a:pt x="1018412" y="76200"/>
                </a:lnTo>
                <a:lnTo>
                  <a:pt x="1081912" y="44450"/>
                </a:lnTo>
                <a:lnTo>
                  <a:pt x="1031112" y="44450"/>
                </a:lnTo>
                <a:lnTo>
                  <a:pt x="1031112" y="31750"/>
                </a:lnTo>
                <a:lnTo>
                  <a:pt x="1081912" y="31750"/>
                </a:lnTo>
                <a:lnTo>
                  <a:pt x="1018412" y="0"/>
                </a:lnTo>
                <a:close/>
              </a:path>
              <a:path w="1094740" h="76200">
                <a:moveTo>
                  <a:pt x="1018412" y="31750"/>
                </a:moveTo>
                <a:lnTo>
                  <a:pt x="0" y="31750"/>
                </a:lnTo>
                <a:lnTo>
                  <a:pt x="0" y="44450"/>
                </a:lnTo>
                <a:lnTo>
                  <a:pt x="1018412" y="44450"/>
                </a:lnTo>
                <a:lnTo>
                  <a:pt x="1018412" y="31750"/>
                </a:lnTo>
                <a:close/>
              </a:path>
              <a:path w="1094740" h="76200">
                <a:moveTo>
                  <a:pt x="1081912" y="31750"/>
                </a:moveTo>
                <a:lnTo>
                  <a:pt x="1031112" y="31750"/>
                </a:lnTo>
                <a:lnTo>
                  <a:pt x="1031112" y="44450"/>
                </a:lnTo>
                <a:lnTo>
                  <a:pt x="1081912" y="44450"/>
                </a:lnTo>
                <a:lnTo>
                  <a:pt x="1094612" y="38100"/>
                </a:lnTo>
                <a:lnTo>
                  <a:pt x="1081912" y="31750"/>
                </a:lnTo>
                <a:close/>
              </a:path>
            </a:pathLst>
          </a:custGeom>
          <a:solidFill>
            <a:srgbClr val="1D9ED2"/>
          </a:solidFill>
        </p:spPr>
        <p:txBody>
          <a:bodyPr wrap="square" lIns="0" tIns="0" rIns="0" bIns="0" rtlCol="0"/>
          <a:lstStyle/>
          <a:p/>
        </p:txBody>
      </p:sp>
      <p:sp>
        <p:nvSpPr>
          <p:cNvPr id="20" name="object 20"/>
          <p:cNvSpPr txBox="1"/>
          <p:nvPr/>
        </p:nvSpPr>
        <p:spPr>
          <a:xfrm>
            <a:off x="9347454" y="6059525"/>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用户</a:t>
            </a:r>
            <a:endParaRPr sz="1000">
              <a:latin typeface="微软雅黑"/>
              <a:cs typeface="微软雅黑"/>
            </a:endParaRPr>
          </a:p>
        </p:txBody>
      </p:sp>
      <p:sp>
        <p:nvSpPr>
          <p:cNvPr id="21" name="object 21"/>
          <p:cNvSpPr txBox="1"/>
          <p:nvPr/>
        </p:nvSpPr>
        <p:spPr>
          <a:xfrm>
            <a:off x="10892790" y="6055258"/>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采集设备</a:t>
            </a:r>
            <a:endParaRPr sz="1000">
              <a:latin typeface="微软雅黑"/>
              <a:cs typeface="微软雅黑"/>
            </a:endParaRPr>
          </a:p>
        </p:txBody>
      </p:sp>
      <p:sp>
        <p:nvSpPr>
          <p:cNvPr id="22" name="object 22"/>
          <p:cNvSpPr txBox="1"/>
          <p:nvPr/>
        </p:nvSpPr>
        <p:spPr>
          <a:xfrm>
            <a:off x="8380603" y="3507104"/>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承载后台</a:t>
            </a:r>
            <a:endParaRPr sz="1000">
              <a:latin typeface="微软雅黑"/>
              <a:cs typeface="微软雅黑"/>
            </a:endParaRPr>
          </a:p>
        </p:txBody>
      </p:sp>
      <p:sp>
        <p:nvSpPr>
          <p:cNvPr id="23" name="object 23"/>
          <p:cNvSpPr txBox="1"/>
          <p:nvPr/>
        </p:nvSpPr>
        <p:spPr>
          <a:xfrm>
            <a:off x="9889997" y="3506851"/>
            <a:ext cx="734060" cy="165100"/>
          </a:xfrm>
          <a:prstGeom prst="rect">
            <a:avLst/>
          </a:prstGeom>
        </p:spPr>
        <p:txBody>
          <a:bodyPr wrap="square" lIns="0" tIns="0" rIns="0" bIns="0" rtlCol="0" vert="horz">
            <a:spAutoFit/>
          </a:bodyPr>
          <a:lstStyle/>
          <a:p>
            <a:pPr marL="12700">
              <a:lnSpc>
                <a:spcPct val="100000"/>
              </a:lnSpc>
            </a:pPr>
            <a:r>
              <a:rPr dirty="0" sz="1000" spc="-10">
                <a:solidFill>
                  <a:srgbClr val="4F5560"/>
                </a:solidFill>
                <a:latin typeface="微软雅黑"/>
                <a:cs typeface="微软雅黑"/>
              </a:rPr>
              <a:t>提供</a:t>
            </a:r>
            <a:r>
              <a:rPr dirty="0" sz="1000" spc="-10">
                <a:solidFill>
                  <a:srgbClr val="4F5560"/>
                </a:solidFill>
                <a:latin typeface="Arial"/>
                <a:cs typeface="Arial"/>
              </a:rPr>
              <a:t>API</a:t>
            </a:r>
            <a:r>
              <a:rPr dirty="0" sz="1000" spc="-10">
                <a:solidFill>
                  <a:srgbClr val="4F5560"/>
                </a:solidFill>
                <a:latin typeface="微软雅黑"/>
                <a:cs typeface="微软雅黑"/>
              </a:rPr>
              <a:t>接口</a:t>
            </a:r>
            <a:endParaRPr sz="1000">
              <a:latin typeface="微软雅黑"/>
              <a:cs typeface="微软雅黑"/>
            </a:endParaRPr>
          </a:p>
        </p:txBody>
      </p:sp>
      <p:sp>
        <p:nvSpPr>
          <p:cNvPr id="24" name="object 24"/>
          <p:cNvSpPr txBox="1"/>
          <p:nvPr/>
        </p:nvSpPr>
        <p:spPr>
          <a:xfrm>
            <a:off x="9774428" y="5368290"/>
            <a:ext cx="103759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用户生物信息采集</a:t>
            </a:r>
            <a:endParaRPr sz="1000">
              <a:latin typeface="微软雅黑"/>
              <a:cs typeface="微软雅黑"/>
            </a:endParaRPr>
          </a:p>
        </p:txBody>
      </p:sp>
      <p:sp>
        <p:nvSpPr>
          <p:cNvPr id="25" name="object 25"/>
          <p:cNvSpPr txBox="1"/>
          <p:nvPr/>
        </p:nvSpPr>
        <p:spPr>
          <a:xfrm>
            <a:off x="11322811" y="4413250"/>
            <a:ext cx="152400" cy="622300"/>
          </a:xfrm>
          <a:prstGeom prst="rect">
            <a:avLst/>
          </a:prstGeom>
        </p:spPr>
        <p:txBody>
          <a:bodyPr wrap="square" lIns="0" tIns="0" rIns="0" bIns="0" rtlCol="0" vert="horz">
            <a:spAutoFit/>
          </a:bodyPr>
          <a:lstStyle/>
          <a:p>
            <a:pPr algn="just" marL="12700" marR="5080">
              <a:lnSpc>
                <a:spcPct val="100000"/>
              </a:lnSpc>
            </a:pPr>
            <a:r>
              <a:rPr dirty="0" sz="1000" spc="-5">
                <a:solidFill>
                  <a:srgbClr val="4F5560"/>
                </a:solidFill>
                <a:latin typeface="微软雅黑"/>
                <a:cs typeface="微软雅黑"/>
              </a:rPr>
              <a:t>信  息  传  </a:t>
            </a:r>
            <a:r>
              <a:rPr dirty="0" sz="1000" spc="-5">
                <a:solidFill>
                  <a:srgbClr val="4F5560"/>
                </a:solidFill>
                <a:latin typeface="微软雅黑"/>
                <a:cs typeface="微软雅黑"/>
              </a:rPr>
              <a:t>输</a:t>
            </a:r>
            <a:endParaRPr sz="1000">
              <a:latin typeface="微软雅黑"/>
              <a:cs typeface="微软雅黑"/>
            </a:endParaRPr>
          </a:p>
        </p:txBody>
      </p:sp>
      <p:sp>
        <p:nvSpPr>
          <p:cNvPr id="26" name="object 26"/>
          <p:cNvSpPr/>
          <p:nvPr/>
        </p:nvSpPr>
        <p:spPr>
          <a:xfrm>
            <a:off x="9447276" y="4366259"/>
            <a:ext cx="76200" cy="720090"/>
          </a:xfrm>
          <a:custGeom>
            <a:avLst/>
            <a:gdLst/>
            <a:ahLst/>
            <a:cxnLst/>
            <a:rect l="l" t="t" r="r" b="b"/>
            <a:pathLst>
              <a:path w="76200" h="720089">
                <a:moveTo>
                  <a:pt x="44450" y="0"/>
                </a:moveTo>
                <a:lnTo>
                  <a:pt x="31750" y="0"/>
                </a:lnTo>
                <a:lnTo>
                  <a:pt x="31750" y="50800"/>
                </a:lnTo>
                <a:lnTo>
                  <a:pt x="44450" y="50800"/>
                </a:lnTo>
                <a:lnTo>
                  <a:pt x="44450" y="0"/>
                </a:lnTo>
                <a:close/>
              </a:path>
              <a:path w="76200" h="720089">
                <a:moveTo>
                  <a:pt x="44450" y="88900"/>
                </a:moveTo>
                <a:lnTo>
                  <a:pt x="31750" y="88900"/>
                </a:lnTo>
                <a:lnTo>
                  <a:pt x="31750" y="139700"/>
                </a:lnTo>
                <a:lnTo>
                  <a:pt x="44450" y="139700"/>
                </a:lnTo>
                <a:lnTo>
                  <a:pt x="44450" y="88900"/>
                </a:lnTo>
                <a:close/>
              </a:path>
              <a:path w="76200" h="720089">
                <a:moveTo>
                  <a:pt x="44450" y="177800"/>
                </a:moveTo>
                <a:lnTo>
                  <a:pt x="31750" y="177800"/>
                </a:lnTo>
                <a:lnTo>
                  <a:pt x="31750" y="228600"/>
                </a:lnTo>
                <a:lnTo>
                  <a:pt x="44450" y="228600"/>
                </a:lnTo>
                <a:lnTo>
                  <a:pt x="44450" y="177800"/>
                </a:lnTo>
                <a:close/>
              </a:path>
              <a:path w="76200" h="720089">
                <a:moveTo>
                  <a:pt x="44450" y="266700"/>
                </a:moveTo>
                <a:lnTo>
                  <a:pt x="31750" y="266700"/>
                </a:lnTo>
                <a:lnTo>
                  <a:pt x="31750" y="317500"/>
                </a:lnTo>
                <a:lnTo>
                  <a:pt x="44450" y="317500"/>
                </a:lnTo>
                <a:lnTo>
                  <a:pt x="44450" y="266700"/>
                </a:lnTo>
                <a:close/>
              </a:path>
              <a:path w="76200" h="720089">
                <a:moveTo>
                  <a:pt x="44450" y="355600"/>
                </a:moveTo>
                <a:lnTo>
                  <a:pt x="31750" y="355600"/>
                </a:lnTo>
                <a:lnTo>
                  <a:pt x="31750" y="406400"/>
                </a:lnTo>
                <a:lnTo>
                  <a:pt x="44450" y="406400"/>
                </a:lnTo>
                <a:lnTo>
                  <a:pt x="44450" y="355600"/>
                </a:lnTo>
                <a:close/>
              </a:path>
              <a:path w="76200" h="720089">
                <a:moveTo>
                  <a:pt x="44450" y="444500"/>
                </a:moveTo>
                <a:lnTo>
                  <a:pt x="31750" y="444500"/>
                </a:lnTo>
                <a:lnTo>
                  <a:pt x="31750" y="495300"/>
                </a:lnTo>
                <a:lnTo>
                  <a:pt x="44450" y="495300"/>
                </a:lnTo>
                <a:lnTo>
                  <a:pt x="44450" y="444500"/>
                </a:lnTo>
                <a:close/>
              </a:path>
              <a:path w="76200" h="720089">
                <a:moveTo>
                  <a:pt x="44450" y="533400"/>
                </a:moveTo>
                <a:lnTo>
                  <a:pt x="31750" y="533400"/>
                </a:lnTo>
                <a:lnTo>
                  <a:pt x="31750" y="584200"/>
                </a:lnTo>
                <a:lnTo>
                  <a:pt x="44450" y="584200"/>
                </a:lnTo>
                <a:lnTo>
                  <a:pt x="44450" y="533400"/>
                </a:lnTo>
                <a:close/>
              </a:path>
              <a:path w="76200" h="720089">
                <a:moveTo>
                  <a:pt x="31750" y="643763"/>
                </a:moveTo>
                <a:lnTo>
                  <a:pt x="0" y="643763"/>
                </a:lnTo>
                <a:lnTo>
                  <a:pt x="38100" y="719963"/>
                </a:lnTo>
                <a:lnTo>
                  <a:pt x="69850" y="656463"/>
                </a:lnTo>
                <a:lnTo>
                  <a:pt x="31750" y="656463"/>
                </a:lnTo>
                <a:lnTo>
                  <a:pt x="31750" y="643763"/>
                </a:lnTo>
                <a:close/>
              </a:path>
              <a:path w="76200" h="720089">
                <a:moveTo>
                  <a:pt x="44450" y="622300"/>
                </a:moveTo>
                <a:lnTo>
                  <a:pt x="31750" y="622300"/>
                </a:lnTo>
                <a:lnTo>
                  <a:pt x="31750" y="656463"/>
                </a:lnTo>
                <a:lnTo>
                  <a:pt x="44450" y="656463"/>
                </a:lnTo>
                <a:lnTo>
                  <a:pt x="44450" y="622300"/>
                </a:lnTo>
                <a:close/>
              </a:path>
              <a:path w="76200" h="720089">
                <a:moveTo>
                  <a:pt x="76200" y="643763"/>
                </a:moveTo>
                <a:lnTo>
                  <a:pt x="44450" y="643763"/>
                </a:lnTo>
                <a:lnTo>
                  <a:pt x="44450" y="656463"/>
                </a:lnTo>
                <a:lnTo>
                  <a:pt x="69850" y="656463"/>
                </a:lnTo>
                <a:lnTo>
                  <a:pt x="76200" y="643763"/>
                </a:lnTo>
                <a:close/>
              </a:path>
            </a:pathLst>
          </a:custGeom>
          <a:solidFill>
            <a:srgbClr val="1D9ED2"/>
          </a:solidFill>
        </p:spPr>
        <p:txBody>
          <a:bodyPr wrap="square" lIns="0" tIns="0" rIns="0" bIns="0" rtlCol="0"/>
          <a:lstStyle/>
          <a:p/>
        </p:txBody>
      </p:sp>
      <p:sp>
        <p:nvSpPr>
          <p:cNvPr id="27" name="object 27"/>
          <p:cNvSpPr txBox="1"/>
          <p:nvPr/>
        </p:nvSpPr>
        <p:spPr>
          <a:xfrm>
            <a:off x="9611614" y="4413250"/>
            <a:ext cx="152400" cy="622300"/>
          </a:xfrm>
          <a:prstGeom prst="rect">
            <a:avLst/>
          </a:prstGeom>
        </p:spPr>
        <p:txBody>
          <a:bodyPr wrap="square" lIns="0" tIns="0" rIns="0" bIns="0" rtlCol="0" vert="horz">
            <a:spAutoFit/>
          </a:bodyPr>
          <a:lstStyle/>
          <a:p>
            <a:pPr algn="just" marL="12700" marR="5080">
              <a:lnSpc>
                <a:spcPct val="100000"/>
              </a:lnSpc>
            </a:pPr>
            <a:r>
              <a:rPr dirty="0" sz="1000" spc="-5">
                <a:solidFill>
                  <a:srgbClr val="4F5560"/>
                </a:solidFill>
                <a:latin typeface="微软雅黑"/>
                <a:cs typeface="微软雅黑"/>
              </a:rPr>
              <a:t>信  息  验  </a:t>
            </a:r>
            <a:r>
              <a:rPr dirty="0" sz="1000" spc="-5">
                <a:solidFill>
                  <a:srgbClr val="4F5560"/>
                </a:solidFill>
                <a:latin typeface="微软雅黑"/>
                <a:cs typeface="微软雅黑"/>
              </a:rPr>
              <a:t>证</a:t>
            </a:r>
            <a:endParaRPr sz="1000">
              <a:latin typeface="微软雅黑"/>
              <a:cs typeface="微软雅黑"/>
            </a:endParaRPr>
          </a:p>
        </p:txBody>
      </p:sp>
      <p:sp>
        <p:nvSpPr>
          <p:cNvPr id="28" name="object 28"/>
          <p:cNvSpPr/>
          <p:nvPr/>
        </p:nvSpPr>
        <p:spPr>
          <a:xfrm>
            <a:off x="2240279" y="5106923"/>
            <a:ext cx="3275329" cy="506095"/>
          </a:xfrm>
          <a:custGeom>
            <a:avLst/>
            <a:gdLst/>
            <a:ahLst/>
            <a:cxnLst/>
            <a:rect l="l" t="t" r="r" b="b"/>
            <a:pathLst>
              <a:path w="3275329" h="506095">
                <a:moveTo>
                  <a:pt x="2620010" y="0"/>
                </a:moveTo>
                <a:lnTo>
                  <a:pt x="655065" y="0"/>
                </a:lnTo>
                <a:lnTo>
                  <a:pt x="0" y="252984"/>
                </a:lnTo>
                <a:lnTo>
                  <a:pt x="655065" y="505967"/>
                </a:lnTo>
                <a:lnTo>
                  <a:pt x="2620010" y="505967"/>
                </a:lnTo>
                <a:lnTo>
                  <a:pt x="3275076" y="252984"/>
                </a:lnTo>
                <a:lnTo>
                  <a:pt x="2620010" y="0"/>
                </a:lnTo>
                <a:close/>
              </a:path>
            </a:pathLst>
          </a:custGeom>
          <a:solidFill>
            <a:srgbClr val="1F9ED2"/>
          </a:solidFill>
        </p:spPr>
        <p:txBody>
          <a:bodyPr wrap="square" lIns="0" tIns="0" rIns="0" bIns="0" rtlCol="0"/>
          <a:lstStyle/>
          <a:p/>
        </p:txBody>
      </p:sp>
      <p:sp>
        <p:nvSpPr>
          <p:cNvPr id="29" name="object 29"/>
          <p:cNvSpPr txBox="1"/>
          <p:nvPr/>
        </p:nvSpPr>
        <p:spPr>
          <a:xfrm>
            <a:off x="2974975" y="5248909"/>
            <a:ext cx="180848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生物识别统一认证平台</a:t>
            </a:r>
            <a:endParaRPr sz="1400">
              <a:latin typeface="微软雅黑"/>
              <a:cs typeface="微软雅黑"/>
            </a:endParaRPr>
          </a:p>
        </p:txBody>
      </p:sp>
      <p:sp>
        <p:nvSpPr>
          <p:cNvPr id="30" name="object 30"/>
          <p:cNvSpPr/>
          <p:nvPr/>
        </p:nvSpPr>
        <p:spPr>
          <a:xfrm>
            <a:off x="466344" y="5768340"/>
            <a:ext cx="6804025" cy="22860"/>
          </a:xfrm>
          <a:custGeom>
            <a:avLst/>
            <a:gdLst/>
            <a:ahLst/>
            <a:cxnLst/>
            <a:rect l="l" t="t" r="r" b="b"/>
            <a:pathLst>
              <a:path w="6804025" h="22860">
                <a:moveTo>
                  <a:pt x="0" y="22606"/>
                </a:moveTo>
                <a:lnTo>
                  <a:pt x="6804025" y="0"/>
                </a:lnTo>
              </a:path>
            </a:pathLst>
          </a:custGeom>
          <a:ln w="6096">
            <a:solidFill>
              <a:srgbClr val="BAC3D1"/>
            </a:solidFill>
          </a:ln>
        </p:spPr>
        <p:txBody>
          <a:bodyPr wrap="square" lIns="0" tIns="0" rIns="0" bIns="0" rtlCol="0"/>
          <a:lstStyle/>
          <a:p/>
        </p:txBody>
      </p:sp>
      <p:sp>
        <p:nvSpPr>
          <p:cNvPr id="31" name="object 31"/>
          <p:cNvSpPr/>
          <p:nvPr/>
        </p:nvSpPr>
        <p:spPr>
          <a:xfrm>
            <a:off x="2892551" y="5623559"/>
            <a:ext cx="2016760" cy="327660"/>
          </a:xfrm>
          <a:custGeom>
            <a:avLst/>
            <a:gdLst/>
            <a:ahLst/>
            <a:cxnLst/>
            <a:rect l="l" t="t" r="r" b="b"/>
            <a:pathLst>
              <a:path w="2016760" h="327660">
                <a:moveTo>
                  <a:pt x="1976501" y="0"/>
                </a:moveTo>
                <a:lnTo>
                  <a:pt x="39750" y="0"/>
                </a:lnTo>
                <a:lnTo>
                  <a:pt x="24270" y="3120"/>
                </a:lnTo>
                <a:lnTo>
                  <a:pt x="11636" y="11631"/>
                </a:lnTo>
                <a:lnTo>
                  <a:pt x="3121" y="24254"/>
                </a:lnTo>
                <a:lnTo>
                  <a:pt x="0" y="39712"/>
                </a:lnTo>
                <a:lnTo>
                  <a:pt x="0" y="287947"/>
                </a:lnTo>
                <a:lnTo>
                  <a:pt x="3121" y="303405"/>
                </a:lnTo>
                <a:lnTo>
                  <a:pt x="11636" y="316028"/>
                </a:lnTo>
                <a:lnTo>
                  <a:pt x="24270" y="324539"/>
                </a:lnTo>
                <a:lnTo>
                  <a:pt x="39750" y="327659"/>
                </a:lnTo>
                <a:lnTo>
                  <a:pt x="1976501" y="327659"/>
                </a:lnTo>
                <a:lnTo>
                  <a:pt x="1991981" y="324539"/>
                </a:lnTo>
                <a:lnTo>
                  <a:pt x="2004615" y="316028"/>
                </a:lnTo>
                <a:lnTo>
                  <a:pt x="2013130" y="303405"/>
                </a:lnTo>
                <a:lnTo>
                  <a:pt x="2016252" y="287947"/>
                </a:lnTo>
                <a:lnTo>
                  <a:pt x="2016252" y="39712"/>
                </a:lnTo>
                <a:lnTo>
                  <a:pt x="2013130" y="24254"/>
                </a:lnTo>
                <a:lnTo>
                  <a:pt x="2004615" y="11631"/>
                </a:lnTo>
                <a:lnTo>
                  <a:pt x="1991981" y="3120"/>
                </a:lnTo>
                <a:lnTo>
                  <a:pt x="1976501" y="0"/>
                </a:lnTo>
                <a:close/>
              </a:path>
            </a:pathLst>
          </a:custGeom>
          <a:solidFill>
            <a:srgbClr val="61C3E2"/>
          </a:solidFill>
        </p:spPr>
        <p:txBody>
          <a:bodyPr wrap="square" lIns="0" tIns="0" rIns="0" bIns="0" rtlCol="0"/>
          <a:lstStyle/>
          <a:p/>
        </p:txBody>
      </p:sp>
      <p:sp>
        <p:nvSpPr>
          <p:cNvPr id="32" name="object 32"/>
          <p:cNvSpPr/>
          <p:nvPr/>
        </p:nvSpPr>
        <p:spPr>
          <a:xfrm>
            <a:off x="1309116" y="5990844"/>
            <a:ext cx="690880" cy="273050"/>
          </a:xfrm>
          <a:custGeom>
            <a:avLst/>
            <a:gdLst/>
            <a:ahLst/>
            <a:cxnLst/>
            <a:rect l="l" t="t" r="r" b="b"/>
            <a:pathLst>
              <a:path w="690880" h="273050">
                <a:moveTo>
                  <a:pt x="644906" y="0"/>
                </a:moveTo>
                <a:lnTo>
                  <a:pt x="45465" y="0"/>
                </a:lnTo>
                <a:lnTo>
                  <a:pt x="27753" y="3573"/>
                </a:lnTo>
                <a:lnTo>
                  <a:pt x="13303" y="13317"/>
                </a:lnTo>
                <a:lnTo>
                  <a:pt x="3567" y="27769"/>
                </a:lnTo>
                <a:lnTo>
                  <a:pt x="0" y="45465"/>
                </a:lnTo>
                <a:lnTo>
                  <a:pt x="0" y="227329"/>
                </a:lnTo>
                <a:lnTo>
                  <a:pt x="3567" y="245026"/>
                </a:lnTo>
                <a:lnTo>
                  <a:pt x="13303" y="259478"/>
                </a:lnTo>
                <a:lnTo>
                  <a:pt x="27753" y="269222"/>
                </a:lnTo>
                <a:lnTo>
                  <a:pt x="45465" y="272795"/>
                </a:lnTo>
                <a:lnTo>
                  <a:pt x="644906" y="272795"/>
                </a:lnTo>
                <a:lnTo>
                  <a:pt x="662618" y="269222"/>
                </a:lnTo>
                <a:lnTo>
                  <a:pt x="677068" y="259478"/>
                </a:lnTo>
                <a:lnTo>
                  <a:pt x="686804" y="245026"/>
                </a:lnTo>
                <a:lnTo>
                  <a:pt x="690372" y="227329"/>
                </a:lnTo>
                <a:lnTo>
                  <a:pt x="690372" y="45465"/>
                </a:lnTo>
                <a:lnTo>
                  <a:pt x="686804" y="27769"/>
                </a:lnTo>
                <a:lnTo>
                  <a:pt x="677068" y="13317"/>
                </a:lnTo>
                <a:lnTo>
                  <a:pt x="662618" y="3573"/>
                </a:lnTo>
                <a:lnTo>
                  <a:pt x="644906" y="0"/>
                </a:lnTo>
                <a:close/>
              </a:path>
            </a:pathLst>
          </a:custGeom>
          <a:solidFill>
            <a:srgbClr val="ACD9EC"/>
          </a:solidFill>
        </p:spPr>
        <p:txBody>
          <a:bodyPr wrap="square" lIns="0" tIns="0" rIns="0" bIns="0" rtlCol="0"/>
          <a:lstStyle/>
          <a:p/>
        </p:txBody>
      </p:sp>
      <p:sp>
        <p:nvSpPr>
          <p:cNvPr id="33" name="object 33"/>
          <p:cNvSpPr txBox="1"/>
          <p:nvPr/>
        </p:nvSpPr>
        <p:spPr>
          <a:xfrm>
            <a:off x="1401572" y="6046723"/>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人脸识别</a:t>
            </a:r>
            <a:endParaRPr sz="1000">
              <a:latin typeface="微软雅黑"/>
              <a:cs typeface="微软雅黑"/>
            </a:endParaRPr>
          </a:p>
        </p:txBody>
      </p:sp>
      <p:sp>
        <p:nvSpPr>
          <p:cNvPr id="34" name="object 34"/>
          <p:cNvSpPr/>
          <p:nvPr/>
        </p:nvSpPr>
        <p:spPr>
          <a:xfrm>
            <a:off x="3172967" y="5990844"/>
            <a:ext cx="690880" cy="273050"/>
          </a:xfrm>
          <a:custGeom>
            <a:avLst/>
            <a:gdLst/>
            <a:ahLst/>
            <a:cxnLst/>
            <a:rect l="l" t="t" r="r" b="b"/>
            <a:pathLst>
              <a:path w="690879" h="273050">
                <a:moveTo>
                  <a:pt x="644906" y="0"/>
                </a:moveTo>
                <a:lnTo>
                  <a:pt x="45465" y="0"/>
                </a:lnTo>
                <a:lnTo>
                  <a:pt x="27753" y="3573"/>
                </a:lnTo>
                <a:lnTo>
                  <a:pt x="13303" y="13317"/>
                </a:lnTo>
                <a:lnTo>
                  <a:pt x="3567" y="27769"/>
                </a:lnTo>
                <a:lnTo>
                  <a:pt x="0" y="45465"/>
                </a:lnTo>
                <a:lnTo>
                  <a:pt x="0" y="227329"/>
                </a:lnTo>
                <a:lnTo>
                  <a:pt x="3567" y="245026"/>
                </a:lnTo>
                <a:lnTo>
                  <a:pt x="13303" y="259478"/>
                </a:lnTo>
                <a:lnTo>
                  <a:pt x="27753" y="269222"/>
                </a:lnTo>
                <a:lnTo>
                  <a:pt x="45465" y="272795"/>
                </a:lnTo>
                <a:lnTo>
                  <a:pt x="644906" y="272795"/>
                </a:lnTo>
                <a:lnTo>
                  <a:pt x="662618" y="269222"/>
                </a:lnTo>
                <a:lnTo>
                  <a:pt x="677068" y="259478"/>
                </a:lnTo>
                <a:lnTo>
                  <a:pt x="686804" y="245026"/>
                </a:lnTo>
                <a:lnTo>
                  <a:pt x="690371" y="227329"/>
                </a:lnTo>
                <a:lnTo>
                  <a:pt x="690371" y="45465"/>
                </a:lnTo>
                <a:lnTo>
                  <a:pt x="686804" y="27769"/>
                </a:lnTo>
                <a:lnTo>
                  <a:pt x="677068" y="13317"/>
                </a:lnTo>
                <a:lnTo>
                  <a:pt x="662618" y="3573"/>
                </a:lnTo>
                <a:lnTo>
                  <a:pt x="644906" y="0"/>
                </a:lnTo>
                <a:close/>
              </a:path>
            </a:pathLst>
          </a:custGeom>
          <a:solidFill>
            <a:srgbClr val="ACD9EC"/>
          </a:solidFill>
        </p:spPr>
        <p:txBody>
          <a:bodyPr wrap="square" lIns="0" tIns="0" rIns="0" bIns="0" rtlCol="0"/>
          <a:lstStyle/>
          <a:p/>
        </p:txBody>
      </p:sp>
      <p:sp>
        <p:nvSpPr>
          <p:cNvPr id="35" name="object 35"/>
          <p:cNvSpPr/>
          <p:nvPr/>
        </p:nvSpPr>
        <p:spPr>
          <a:xfrm>
            <a:off x="2177795" y="5990844"/>
            <a:ext cx="817244" cy="273050"/>
          </a:xfrm>
          <a:custGeom>
            <a:avLst/>
            <a:gdLst/>
            <a:ahLst/>
            <a:cxnLst/>
            <a:rect l="l" t="t" r="r" b="b"/>
            <a:pathLst>
              <a:path w="817244" h="273050">
                <a:moveTo>
                  <a:pt x="771398" y="0"/>
                </a:moveTo>
                <a:lnTo>
                  <a:pt x="45466" y="0"/>
                </a:lnTo>
                <a:lnTo>
                  <a:pt x="27753" y="3573"/>
                </a:lnTo>
                <a:lnTo>
                  <a:pt x="13303" y="13317"/>
                </a:lnTo>
                <a:lnTo>
                  <a:pt x="3567" y="27769"/>
                </a:lnTo>
                <a:lnTo>
                  <a:pt x="0" y="45465"/>
                </a:lnTo>
                <a:lnTo>
                  <a:pt x="0" y="227329"/>
                </a:lnTo>
                <a:lnTo>
                  <a:pt x="3567" y="245026"/>
                </a:lnTo>
                <a:lnTo>
                  <a:pt x="13303" y="259478"/>
                </a:lnTo>
                <a:lnTo>
                  <a:pt x="27753" y="269222"/>
                </a:lnTo>
                <a:lnTo>
                  <a:pt x="45466" y="272795"/>
                </a:lnTo>
                <a:lnTo>
                  <a:pt x="771398" y="272795"/>
                </a:lnTo>
                <a:lnTo>
                  <a:pt x="789110" y="269222"/>
                </a:lnTo>
                <a:lnTo>
                  <a:pt x="803560" y="259478"/>
                </a:lnTo>
                <a:lnTo>
                  <a:pt x="813296" y="245026"/>
                </a:lnTo>
                <a:lnTo>
                  <a:pt x="816864" y="227329"/>
                </a:lnTo>
                <a:lnTo>
                  <a:pt x="816864" y="45465"/>
                </a:lnTo>
                <a:lnTo>
                  <a:pt x="813296" y="27769"/>
                </a:lnTo>
                <a:lnTo>
                  <a:pt x="803560" y="13317"/>
                </a:lnTo>
                <a:lnTo>
                  <a:pt x="789110" y="3573"/>
                </a:lnTo>
                <a:lnTo>
                  <a:pt x="771398" y="0"/>
                </a:lnTo>
                <a:close/>
              </a:path>
            </a:pathLst>
          </a:custGeom>
          <a:solidFill>
            <a:srgbClr val="ACD9EC"/>
          </a:solidFill>
        </p:spPr>
        <p:txBody>
          <a:bodyPr wrap="square" lIns="0" tIns="0" rIns="0" bIns="0" rtlCol="0"/>
          <a:lstStyle/>
          <a:p/>
        </p:txBody>
      </p:sp>
      <p:sp>
        <p:nvSpPr>
          <p:cNvPr id="36" name="object 36"/>
          <p:cNvSpPr txBox="1"/>
          <p:nvPr/>
        </p:nvSpPr>
        <p:spPr>
          <a:xfrm>
            <a:off x="2270505" y="6046723"/>
            <a:ext cx="6578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指静脉识别</a:t>
            </a:r>
            <a:endParaRPr sz="1000">
              <a:latin typeface="微软雅黑"/>
              <a:cs typeface="微软雅黑"/>
            </a:endParaRPr>
          </a:p>
        </p:txBody>
      </p:sp>
      <p:sp>
        <p:nvSpPr>
          <p:cNvPr id="37" name="object 37"/>
          <p:cNvSpPr/>
          <p:nvPr/>
        </p:nvSpPr>
        <p:spPr>
          <a:xfrm>
            <a:off x="4041647" y="5990844"/>
            <a:ext cx="690880" cy="273050"/>
          </a:xfrm>
          <a:custGeom>
            <a:avLst/>
            <a:gdLst/>
            <a:ahLst/>
            <a:cxnLst/>
            <a:rect l="l" t="t" r="r" b="b"/>
            <a:pathLst>
              <a:path w="690879" h="273050">
                <a:moveTo>
                  <a:pt x="644905" y="0"/>
                </a:moveTo>
                <a:lnTo>
                  <a:pt x="45465" y="0"/>
                </a:lnTo>
                <a:lnTo>
                  <a:pt x="27753" y="3573"/>
                </a:lnTo>
                <a:lnTo>
                  <a:pt x="13303" y="13317"/>
                </a:lnTo>
                <a:lnTo>
                  <a:pt x="3567" y="27769"/>
                </a:lnTo>
                <a:lnTo>
                  <a:pt x="0" y="45465"/>
                </a:lnTo>
                <a:lnTo>
                  <a:pt x="0" y="227329"/>
                </a:lnTo>
                <a:lnTo>
                  <a:pt x="3567" y="245026"/>
                </a:lnTo>
                <a:lnTo>
                  <a:pt x="13303" y="259478"/>
                </a:lnTo>
                <a:lnTo>
                  <a:pt x="27753" y="269222"/>
                </a:lnTo>
                <a:lnTo>
                  <a:pt x="45465" y="272795"/>
                </a:lnTo>
                <a:lnTo>
                  <a:pt x="644905" y="272795"/>
                </a:lnTo>
                <a:lnTo>
                  <a:pt x="662618" y="269222"/>
                </a:lnTo>
                <a:lnTo>
                  <a:pt x="677068" y="259478"/>
                </a:lnTo>
                <a:lnTo>
                  <a:pt x="686804" y="245026"/>
                </a:lnTo>
                <a:lnTo>
                  <a:pt x="690372" y="227329"/>
                </a:lnTo>
                <a:lnTo>
                  <a:pt x="690372" y="45465"/>
                </a:lnTo>
                <a:lnTo>
                  <a:pt x="686804" y="27769"/>
                </a:lnTo>
                <a:lnTo>
                  <a:pt x="677068" y="13317"/>
                </a:lnTo>
                <a:lnTo>
                  <a:pt x="662618" y="3573"/>
                </a:lnTo>
                <a:lnTo>
                  <a:pt x="644905" y="0"/>
                </a:lnTo>
                <a:close/>
              </a:path>
            </a:pathLst>
          </a:custGeom>
          <a:solidFill>
            <a:srgbClr val="ACD9EC"/>
          </a:solidFill>
        </p:spPr>
        <p:txBody>
          <a:bodyPr wrap="square" lIns="0" tIns="0" rIns="0" bIns="0" rtlCol="0"/>
          <a:lstStyle/>
          <a:p/>
        </p:txBody>
      </p:sp>
      <p:sp>
        <p:nvSpPr>
          <p:cNvPr id="38" name="object 38"/>
          <p:cNvSpPr txBox="1"/>
          <p:nvPr/>
        </p:nvSpPr>
        <p:spPr>
          <a:xfrm>
            <a:off x="3202304" y="5691225"/>
            <a:ext cx="1464310" cy="52070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银行生物识别特征库</a:t>
            </a:r>
            <a:endParaRPr sz="1200">
              <a:latin typeface="微软雅黑"/>
              <a:cs typeface="微软雅黑"/>
            </a:endParaRPr>
          </a:p>
          <a:p>
            <a:pPr>
              <a:lnSpc>
                <a:spcPct val="100000"/>
              </a:lnSpc>
              <a:spcBef>
                <a:spcPts val="36"/>
              </a:spcBef>
            </a:pPr>
            <a:endParaRPr sz="1150">
              <a:latin typeface="Times New Roman"/>
              <a:cs typeface="Times New Roman"/>
            </a:endParaRPr>
          </a:p>
          <a:p>
            <a:pPr marL="76200">
              <a:lnSpc>
                <a:spcPct val="100000"/>
              </a:lnSpc>
              <a:tabLst>
                <a:tab pos="944880" algn="l"/>
              </a:tabLst>
            </a:pPr>
            <a:r>
              <a:rPr dirty="0" sz="1000" spc="-5">
                <a:solidFill>
                  <a:srgbClr val="F9F9F9"/>
                </a:solidFill>
                <a:latin typeface="微软雅黑"/>
                <a:cs typeface="微软雅黑"/>
              </a:rPr>
              <a:t>虹膜识别</a:t>
            </a:r>
            <a:r>
              <a:rPr dirty="0" sz="1000" spc="-5">
                <a:solidFill>
                  <a:srgbClr val="F9F9F9"/>
                </a:solidFill>
                <a:latin typeface="微软雅黑"/>
                <a:cs typeface="微软雅黑"/>
              </a:rPr>
              <a:t>	</a:t>
            </a:r>
            <a:r>
              <a:rPr dirty="0" sz="1000" spc="-5">
                <a:solidFill>
                  <a:srgbClr val="F9F9F9"/>
                </a:solidFill>
                <a:latin typeface="微软雅黑"/>
                <a:cs typeface="微软雅黑"/>
              </a:rPr>
              <a:t>声纹识别</a:t>
            </a:r>
            <a:endParaRPr sz="1000">
              <a:latin typeface="微软雅黑"/>
              <a:cs typeface="微软雅黑"/>
            </a:endParaRPr>
          </a:p>
        </p:txBody>
      </p:sp>
      <p:sp>
        <p:nvSpPr>
          <p:cNvPr id="39" name="object 39"/>
          <p:cNvSpPr/>
          <p:nvPr/>
        </p:nvSpPr>
        <p:spPr>
          <a:xfrm>
            <a:off x="4910328" y="5990844"/>
            <a:ext cx="690880" cy="273050"/>
          </a:xfrm>
          <a:custGeom>
            <a:avLst/>
            <a:gdLst/>
            <a:ahLst/>
            <a:cxnLst/>
            <a:rect l="l" t="t" r="r" b="b"/>
            <a:pathLst>
              <a:path w="690879" h="273050">
                <a:moveTo>
                  <a:pt x="644906" y="0"/>
                </a:moveTo>
                <a:lnTo>
                  <a:pt x="45466" y="0"/>
                </a:lnTo>
                <a:lnTo>
                  <a:pt x="27753" y="3573"/>
                </a:lnTo>
                <a:lnTo>
                  <a:pt x="13303" y="13317"/>
                </a:lnTo>
                <a:lnTo>
                  <a:pt x="3567" y="27769"/>
                </a:lnTo>
                <a:lnTo>
                  <a:pt x="0" y="45465"/>
                </a:lnTo>
                <a:lnTo>
                  <a:pt x="0" y="227329"/>
                </a:lnTo>
                <a:lnTo>
                  <a:pt x="3567" y="245026"/>
                </a:lnTo>
                <a:lnTo>
                  <a:pt x="13303" y="259478"/>
                </a:lnTo>
                <a:lnTo>
                  <a:pt x="27753" y="269222"/>
                </a:lnTo>
                <a:lnTo>
                  <a:pt x="45466" y="272795"/>
                </a:lnTo>
                <a:lnTo>
                  <a:pt x="644906" y="272795"/>
                </a:lnTo>
                <a:lnTo>
                  <a:pt x="662618" y="269222"/>
                </a:lnTo>
                <a:lnTo>
                  <a:pt x="677068" y="259478"/>
                </a:lnTo>
                <a:lnTo>
                  <a:pt x="686804" y="245026"/>
                </a:lnTo>
                <a:lnTo>
                  <a:pt x="690372" y="227329"/>
                </a:lnTo>
                <a:lnTo>
                  <a:pt x="690372" y="45465"/>
                </a:lnTo>
                <a:lnTo>
                  <a:pt x="686804" y="27769"/>
                </a:lnTo>
                <a:lnTo>
                  <a:pt x="677068" y="13317"/>
                </a:lnTo>
                <a:lnTo>
                  <a:pt x="662618" y="3573"/>
                </a:lnTo>
                <a:lnTo>
                  <a:pt x="644906" y="0"/>
                </a:lnTo>
                <a:close/>
              </a:path>
            </a:pathLst>
          </a:custGeom>
          <a:solidFill>
            <a:srgbClr val="ACD9EC"/>
          </a:solidFill>
        </p:spPr>
        <p:txBody>
          <a:bodyPr wrap="square" lIns="0" tIns="0" rIns="0" bIns="0" rtlCol="0"/>
          <a:lstStyle/>
          <a:p/>
        </p:txBody>
      </p:sp>
      <p:sp>
        <p:nvSpPr>
          <p:cNvPr id="40" name="object 40"/>
          <p:cNvSpPr txBox="1"/>
          <p:nvPr/>
        </p:nvSpPr>
        <p:spPr>
          <a:xfrm>
            <a:off x="5003672" y="6046723"/>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指纹识别</a:t>
            </a:r>
            <a:endParaRPr sz="1000">
              <a:latin typeface="微软雅黑"/>
              <a:cs typeface="微软雅黑"/>
            </a:endParaRPr>
          </a:p>
        </p:txBody>
      </p:sp>
      <p:sp>
        <p:nvSpPr>
          <p:cNvPr id="41" name="object 41"/>
          <p:cNvSpPr/>
          <p:nvPr/>
        </p:nvSpPr>
        <p:spPr>
          <a:xfrm>
            <a:off x="5780532" y="5990844"/>
            <a:ext cx="676910" cy="273050"/>
          </a:xfrm>
          <a:custGeom>
            <a:avLst/>
            <a:gdLst/>
            <a:ahLst/>
            <a:cxnLst/>
            <a:rect l="l" t="t" r="r" b="b"/>
            <a:pathLst>
              <a:path w="676910" h="273050">
                <a:moveTo>
                  <a:pt x="631189" y="0"/>
                </a:moveTo>
                <a:lnTo>
                  <a:pt x="45465" y="0"/>
                </a:lnTo>
                <a:lnTo>
                  <a:pt x="27753" y="3573"/>
                </a:lnTo>
                <a:lnTo>
                  <a:pt x="13303" y="13317"/>
                </a:lnTo>
                <a:lnTo>
                  <a:pt x="3567" y="27769"/>
                </a:lnTo>
                <a:lnTo>
                  <a:pt x="0" y="45465"/>
                </a:lnTo>
                <a:lnTo>
                  <a:pt x="0" y="227329"/>
                </a:lnTo>
                <a:lnTo>
                  <a:pt x="3567" y="245026"/>
                </a:lnTo>
                <a:lnTo>
                  <a:pt x="13303" y="259478"/>
                </a:lnTo>
                <a:lnTo>
                  <a:pt x="27753" y="269222"/>
                </a:lnTo>
                <a:lnTo>
                  <a:pt x="45465" y="272795"/>
                </a:lnTo>
                <a:lnTo>
                  <a:pt x="631189" y="272795"/>
                </a:lnTo>
                <a:lnTo>
                  <a:pt x="648902" y="269222"/>
                </a:lnTo>
                <a:lnTo>
                  <a:pt x="663352" y="259478"/>
                </a:lnTo>
                <a:lnTo>
                  <a:pt x="673088" y="245026"/>
                </a:lnTo>
                <a:lnTo>
                  <a:pt x="676655" y="227329"/>
                </a:lnTo>
                <a:lnTo>
                  <a:pt x="676655" y="45465"/>
                </a:lnTo>
                <a:lnTo>
                  <a:pt x="673088" y="27769"/>
                </a:lnTo>
                <a:lnTo>
                  <a:pt x="663352" y="13317"/>
                </a:lnTo>
                <a:lnTo>
                  <a:pt x="648902" y="3573"/>
                </a:lnTo>
                <a:lnTo>
                  <a:pt x="631189" y="0"/>
                </a:lnTo>
                <a:close/>
              </a:path>
            </a:pathLst>
          </a:custGeom>
          <a:solidFill>
            <a:srgbClr val="ACD9EC"/>
          </a:solidFill>
        </p:spPr>
        <p:txBody>
          <a:bodyPr wrap="square" lIns="0" tIns="0" rIns="0" bIns="0" rtlCol="0"/>
          <a:lstStyle/>
          <a:p/>
        </p:txBody>
      </p:sp>
      <p:sp>
        <p:nvSpPr>
          <p:cNvPr id="42" name="object 42"/>
          <p:cNvSpPr txBox="1"/>
          <p:nvPr/>
        </p:nvSpPr>
        <p:spPr>
          <a:xfrm>
            <a:off x="5979667" y="6048247"/>
            <a:ext cx="278765" cy="16383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Arial"/>
                <a:cs typeface="Arial"/>
              </a:rPr>
              <a:t>……</a:t>
            </a:r>
            <a:endParaRPr sz="1000">
              <a:latin typeface="Arial"/>
              <a:cs typeface="Arial"/>
            </a:endParaRPr>
          </a:p>
        </p:txBody>
      </p:sp>
      <p:sp>
        <p:nvSpPr>
          <p:cNvPr id="43" name="object 43"/>
          <p:cNvSpPr/>
          <p:nvPr/>
        </p:nvSpPr>
        <p:spPr>
          <a:xfrm>
            <a:off x="1680972" y="3805428"/>
            <a:ext cx="1073150" cy="1297305"/>
          </a:xfrm>
          <a:custGeom>
            <a:avLst/>
            <a:gdLst/>
            <a:ahLst/>
            <a:cxnLst/>
            <a:rect l="l" t="t" r="r" b="b"/>
            <a:pathLst>
              <a:path w="1073150" h="1297304">
                <a:moveTo>
                  <a:pt x="963294" y="0"/>
                </a:moveTo>
                <a:lnTo>
                  <a:pt x="109600" y="0"/>
                </a:lnTo>
                <a:lnTo>
                  <a:pt x="66919" y="8606"/>
                </a:lnTo>
                <a:lnTo>
                  <a:pt x="32083" y="32083"/>
                </a:lnTo>
                <a:lnTo>
                  <a:pt x="8606" y="66919"/>
                </a:lnTo>
                <a:lnTo>
                  <a:pt x="0" y="109601"/>
                </a:lnTo>
                <a:lnTo>
                  <a:pt x="0" y="1187323"/>
                </a:lnTo>
                <a:lnTo>
                  <a:pt x="8606" y="1230004"/>
                </a:lnTo>
                <a:lnTo>
                  <a:pt x="32083" y="1264840"/>
                </a:lnTo>
                <a:lnTo>
                  <a:pt x="66919" y="1288317"/>
                </a:lnTo>
                <a:lnTo>
                  <a:pt x="109600" y="1296924"/>
                </a:lnTo>
                <a:lnTo>
                  <a:pt x="963294" y="1296924"/>
                </a:lnTo>
                <a:lnTo>
                  <a:pt x="1005976" y="1288317"/>
                </a:lnTo>
                <a:lnTo>
                  <a:pt x="1040812" y="1264840"/>
                </a:lnTo>
                <a:lnTo>
                  <a:pt x="1064289" y="1230004"/>
                </a:lnTo>
                <a:lnTo>
                  <a:pt x="1072895" y="1187323"/>
                </a:lnTo>
                <a:lnTo>
                  <a:pt x="1072895" y="109601"/>
                </a:lnTo>
                <a:lnTo>
                  <a:pt x="1064289" y="66919"/>
                </a:lnTo>
                <a:lnTo>
                  <a:pt x="1040812" y="32083"/>
                </a:lnTo>
                <a:lnTo>
                  <a:pt x="1005976" y="8606"/>
                </a:lnTo>
                <a:lnTo>
                  <a:pt x="963294" y="0"/>
                </a:lnTo>
                <a:close/>
              </a:path>
            </a:pathLst>
          </a:custGeom>
          <a:solidFill>
            <a:srgbClr val="CAE8F4"/>
          </a:solidFill>
        </p:spPr>
        <p:txBody>
          <a:bodyPr wrap="square" lIns="0" tIns="0" rIns="0" bIns="0" rtlCol="0"/>
          <a:lstStyle/>
          <a:p/>
        </p:txBody>
      </p:sp>
      <p:sp>
        <p:nvSpPr>
          <p:cNvPr id="44" name="object 44"/>
          <p:cNvSpPr txBox="1"/>
          <p:nvPr/>
        </p:nvSpPr>
        <p:spPr>
          <a:xfrm>
            <a:off x="1792604" y="3942079"/>
            <a:ext cx="958215" cy="1079500"/>
          </a:xfrm>
          <a:prstGeom prst="rect">
            <a:avLst/>
          </a:prstGeom>
        </p:spPr>
        <p:txBody>
          <a:bodyPr wrap="square" lIns="0" tIns="0" rIns="0" bIns="0" rtlCol="0" vert="horz">
            <a:spAutoFit/>
          </a:bodyPr>
          <a:lstStyle/>
          <a:p>
            <a:pPr algn="ctr" marR="101600">
              <a:lnSpc>
                <a:spcPct val="100000"/>
              </a:lnSpc>
            </a:pPr>
            <a:r>
              <a:rPr dirty="0" sz="1000" spc="-5" b="1" i="1">
                <a:solidFill>
                  <a:srgbClr val="4F5560"/>
                </a:solidFill>
                <a:latin typeface="微软雅黑"/>
                <a:cs typeface="微软雅黑"/>
              </a:rPr>
              <a:t>网络银行</a:t>
            </a:r>
            <a:endParaRPr sz="1000">
              <a:latin typeface="微软雅黑"/>
              <a:cs typeface="微软雅黑"/>
            </a:endParaRPr>
          </a:p>
          <a:p>
            <a:pPr algn="ctr">
              <a:lnSpc>
                <a:spcPct val="100000"/>
              </a:lnSpc>
              <a:spcBef>
                <a:spcPts val="600"/>
              </a:spcBef>
            </a:pPr>
            <a:r>
              <a:rPr dirty="0" sz="1000" spc="-135">
                <a:solidFill>
                  <a:srgbClr val="4F5560"/>
                </a:solidFill>
                <a:latin typeface="Arial Unicode MS"/>
                <a:cs typeface="Arial Unicode MS"/>
              </a:rPr>
              <a:t>➢  </a:t>
            </a:r>
            <a:r>
              <a:rPr dirty="0" sz="1000" spc="-85">
                <a:solidFill>
                  <a:srgbClr val="4F5560"/>
                </a:solidFill>
                <a:latin typeface="Arial Unicode MS"/>
                <a:cs typeface="Arial Unicode MS"/>
              </a:rPr>
              <a:t> </a:t>
            </a:r>
            <a:r>
              <a:rPr dirty="0" sz="1000" spc="-5">
                <a:solidFill>
                  <a:srgbClr val="4F5560"/>
                </a:solidFill>
                <a:latin typeface="微软雅黑"/>
                <a:cs typeface="微软雅黑"/>
              </a:rPr>
              <a:t>登录、授权、</a:t>
            </a:r>
            <a:endParaRPr sz="1000">
              <a:latin typeface="微软雅黑"/>
              <a:cs typeface="微软雅黑"/>
            </a:endParaRPr>
          </a:p>
          <a:p>
            <a:pPr algn="ctr" marR="74295">
              <a:lnSpc>
                <a:spcPct val="100000"/>
              </a:lnSpc>
              <a:spcBef>
                <a:spcPts val="600"/>
              </a:spcBef>
            </a:pPr>
            <a:r>
              <a:rPr dirty="0" sz="1000" spc="-10">
                <a:solidFill>
                  <a:srgbClr val="4F5560"/>
                </a:solidFill>
                <a:latin typeface="微软雅黑"/>
                <a:cs typeface="微软雅黑"/>
              </a:rPr>
              <a:t>实名认证</a:t>
            </a:r>
            <a:endParaRPr sz="1000">
              <a:latin typeface="微软雅黑"/>
              <a:cs typeface="微软雅黑"/>
            </a:endParaRPr>
          </a:p>
          <a:p>
            <a:pPr algn="ctr" marL="12700" marR="132715">
              <a:lnSpc>
                <a:spcPct val="150000"/>
              </a:lnSpc>
            </a:pPr>
            <a:r>
              <a:rPr dirty="0" sz="1000" spc="-135">
                <a:solidFill>
                  <a:srgbClr val="4F5560"/>
                </a:solidFill>
                <a:latin typeface="Arial Unicode MS"/>
                <a:cs typeface="Arial Unicode MS"/>
              </a:rPr>
              <a:t>➢</a:t>
            </a:r>
            <a:r>
              <a:rPr dirty="0" sz="1000" spc="-95">
                <a:solidFill>
                  <a:srgbClr val="4F5560"/>
                </a:solidFill>
                <a:latin typeface="Arial Unicode MS"/>
                <a:cs typeface="Arial Unicode MS"/>
              </a:rPr>
              <a:t> </a:t>
            </a:r>
            <a:r>
              <a:rPr dirty="0" sz="1000" spc="-5">
                <a:solidFill>
                  <a:srgbClr val="4F5560"/>
                </a:solidFill>
                <a:latin typeface="微软雅黑"/>
                <a:cs typeface="微软雅黑"/>
              </a:rPr>
              <a:t>用户消费、 </a:t>
            </a:r>
            <a:r>
              <a:rPr dirty="0" sz="1000" spc="-5">
                <a:solidFill>
                  <a:srgbClr val="4F5560"/>
                </a:solidFill>
                <a:latin typeface="微软雅黑"/>
                <a:cs typeface="微软雅黑"/>
              </a:rPr>
              <a:t> </a:t>
            </a:r>
            <a:r>
              <a:rPr dirty="0" sz="1000" spc="-5">
                <a:solidFill>
                  <a:srgbClr val="4F5560"/>
                </a:solidFill>
                <a:latin typeface="微软雅黑"/>
                <a:cs typeface="微软雅黑"/>
              </a:rPr>
              <a:t>移动支付</a:t>
            </a:r>
            <a:endParaRPr sz="1000">
              <a:latin typeface="微软雅黑"/>
              <a:cs typeface="微软雅黑"/>
            </a:endParaRPr>
          </a:p>
        </p:txBody>
      </p:sp>
      <p:sp>
        <p:nvSpPr>
          <p:cNvPr id="45" name="object 45"/>
          <p:cNvSpPr/>
          <p:nvPr/>
        </p:nvSpPr>
        <p:spPr>
          <a:xfrm>
            <a:off x="2827020" y="3351276"/>
            <a:ext cx="1004569" cy="1184275"/>
          </a:xfrm>
          <a:custGeom>
            <a:avLst/>
            <a:gdLst/>
            <a:ahLst/>
            <a:cxnLst/>
            <a:rect l="l" t="t" r="r" b="b"/>
            <a:pathLst>
              <a:path w="1004570" h="1184275">
                <a:moveTo>
                  <a:pt x="857884" y="0"/>
                </a:moveTo>
                <a:lnTo>
                  <a:pt x="146431" y="0"/>
                </a:lnTo>
                <a:lnTo>
                  <a:pt x="100136" y="7462"/>
                </a:lnTo>
                <a:lnTo>
                  <a:pt x="59938" y="28244"/>
                </a:lnTo>
                <a:lnTo>
                  <a:pt x="28244" y="59938"/>
                </a:lnTo>
                <a:lnTo>
                  <a:pt x="7462" y="100136"/>
                </a:lnTo>
                <a:lnTo>
                  <a:pt x="0" y="146431"/>
                </a:lnTo>
                <a:lnTo>
                  <a:pt x="0" y="1037717"/>
                </a:lnTo>
                <a:lnTo>
                  <a:pt x="7462" y="1084011"/>
                </a:lnTo>
                <a:lnTo>
                  <a:pt x="28244" y="1124209"/>
                </a:lnTo>
                <a:lnTo>
                  <a:pt x="59938" y="1155903"/>
                </a:lnTo>
                <a:lnTo>
                  <a:pt x="100136" y="1176685"/>
                </a:lnTo>
                <a:lnTo>
                  <a:pt x="146431" y="1184148"/>
                </a:lnTo>
                <a:lnTo>
                  <a:pt x="857884" y="1184148"/>
                </a:lnTo>
                <a:lnTo>
                  <a:pt x="904179" y="1176685"/>
                </a:lnTo>
                <a:lnTo>
                  <a:pt x="944377" y="1155903"/>
                </a:lnTo>
                <a:lnTo>
                  <a:pt x="976071" y="1124209"/>
                </a:lnTo>
                <a:lnTo>
                  <a:pt x="996853" y="1084011"/>
                </a:lnTo>
                <a:lnTo>
                  <a:pt x="1004316" y="1037717"/>
                </a:lnTo>
                <a:lnTo>
                  <a:pt x="1004316" y="146431"/>
                </a:lnTo>
                <a:lnTo>
                  <a:pt x="996853" y="100136"/>
                </a:lnTo>
                <a:lnTo>
                  <a:pt x="976071" y="59938"/>
                </a:lnTo>
                <a:lnTo>
                  <a:pt x="944377" y="28244"/>
                </a:lnTo>
                <a:lnTo>
                  <a:pt x="904179" y="7462"/>
                </a:lnTo>
                <a:lnTo>
                  <a:pt x="857884" y="0"/>
                </a:lnTo>
                <a:close/>
              </a:path>
            </a:pathLst>
          </a:custGeom>
          <a:solidFill>
            <a:srgbClr val="CAE8F4"/>
          </a:solidFill>
        </p:spPr>
        <p:txBody>
          <a:bodyPr wrap="square" lIns="0" tIns="0" rIns="0" bIns="0" rtlCol="0"/>
          <a:lstStyle/>
          <a:p/>
        </p:txBody>
      </p:sp>
      <p:sp>
        <p:nvSpPr>
          <p:cNvPr id="46" name="object 46"/>
          <p:cNvSpPr/>
          <p:nvPr/>
        </p:nvSpPr>
        <p:spPr>
          <a:xfrm>
            <a:off x="3904488" y="3351276"/>
            <a:ext cx="1004569" cy="1184275"/>
          </a:xfrm>
          <a:custGeom>
            <a:avLst/>
            <a:gdLst/>
            <a:ahLst/>
            <a:cxnLst/>
            <a:rect l="l" t="t" r="r" b="b"/>
            <a:pathLst>
              <a:path w="1004570" h="1184275">
                <a:moveTo>
                  <a:pt x="851915" y="0"/>
                </a:moveTo>
                <a:lnTo>
                  <a:pt x="152400" y="0"/>
                </a:lnTo>
                <a:lnTo>
                  <a:pt x="104217" y="7766"/>
                </a:lnTo>
                <a:lnTo>
                  <a:pt x="62380" y="29394"/>
                </a:lnTo>
                <a:lnTo>
                  <a:pt x="29394" y="62380"/>
                </a:lnTo>
                <a:lnTo>
                  <a:pt x="7766" y="104217"/>
                </a:lnTo>
                <a:lnTo>
                  <a:pt x="0" y="152400"/>
                </a:lnTo>
                <a:lnTo>
                  <a:pt x="0" y="1031748"/>
                </a:lnTo>
                <a:lnTo>
                  <a:pt x="7766" y="1079930"/>
                </a:lnTo>
                <a:lnTo>
                  <a:pt x="29394" y="1121767"/>
                </a:lnTo>
                <a:lnTo>
                  <a:pt x="62380" y="1154753"/>
                </a:lnTo>
                <a:lnTo>
                  <a:pt x="104217" y="1176381"/>
                </a:lnTo>
                <a:lnTo>
                  <a:pt x="152400" y="1184148"/>
                </a:lnTo>
                <a:lnTo>
                  <a:pt x="851915" y="1184148"/>
                </a:lnTo>
                <a:lnTo>
                  <a:pt x="900098" y="1176381"/>
                </a:lnTo>
                <a:lnTo>
                  <a:pt x="941935" y="1154753"/>
                </a:lnTo>
                <a:lnTo>
                  <a:pt x="974921" y="1121767"/>
                </a:lnTo>
                <a:lnTo>
                  <a:pt x="996549" y="1079930"/>
                </a:lnTo>
                <a:lnTo>
                  <a:pt x="1004315" y="1031748"/>
                </a:lnTo>
                <a:lnTo>
                  <a:pt x="1004315" y="152400"/>
                </a:lnTo>
                <a:lnTo>
                  <a:pt x="996549" y="104217"/>
                </a:lnTo>
                <a:lnTo>
                  <a:pt x="974921" y="62380"/>
                </a:lnTo>
                <a:lnTo>
                  <a:pt x="941935" y="29394"/>
                </a:lnTo>
                <a:lnTo>
                  <a:pt x="900098" y="7766"/>
                </a:lnTo>
                <a:lnTo>
                  <a:pt x="851915" y="0"/>
                </a:lnTo>
                <a:close/>
              </a:path>
            </a:pathLst>
          </a:custGeom>
          <a:solidFill>
            <a:srgbClr val="CAE8F4"/>
          </a:solidFill>
        </p:spPr>
        <p:txBody>
          <a:bodyPr wrap="square" lIns="0" tIns="0" rIns="0" bIns="0" rtlCol="0"/>
          <a:lstStyle/>
          <a:p/>
        </p:txBody>
      </p:sp>
      <p:sp>
        <p:nvSpPr>
          <p:cNvPr id="47" name="object 47"/>
          <p:cNvSpPr/>
          <p:nvPr/>
        </p:nvSpPr>
        <p:spPr>
          <a:xfrm>
            <a:off x="4981955" y="3805428"/>
            <a:ext cx="1073150" cy="1297305"/>
          </a:xfrm>
          <a:custGeom>
            <a:avLst/>
            <a:gdLst/>
            <a:ahLst/>
            <a:cxnLst/>
            <a:rect l="l" t="t" r="r" b="b"/>
            <a:pathLst>
              <a:path w="1073150" h="1297304">
                <a:moveTo>
                  <a:pt x="942848" y="0"/>
                </a:moveTo>
                <a:lnTo>
                  <a:pt x="130048" y="0"/>
                </a:lnTo>
                <a:lnTo>
                  <a:pt x="79402" y="10211"/>
                </a:lnTo>
                <a:lnTo>
                  <a:pt x="38068" y="38068"/>
                </a:lnTo>
                <a:lnTo>
                  <a:pt x="10211" y="79402"/>
                </a:lnTo>
                <a:lnTo>
                  <a:pt x="0" y="130048"/>
                </a:lnTo>
                <a:lnTo>
                  <a:pt x="0" y="1166876"/>
                </a:lnTo>
                <a:lnTo>
                  <a:pt x="10211" y="1217521"/>
                </a:lnTo>
                <a:lnTo>
                  <a:pt x="38068" y="1258855"/>
                </a:lnTo>
                <a:lnTo>
                  <a:pt x="79402" y="1286712"/>
                </a:lnTo>
                <a:lnTo>
                  <a:pt x="130048" y="1296924"/>
                </a:lnTo>
                <a:lnTo>
                  <a:pt x="942848" y="1296924"/>
                </a:lnTo>
                <a:lnTo>
                  <a:pt x="993493" y="1286712"/>
                </a:lnTo>
                <a:lnTo>
                  <a:pt x="1034827" y="1258855"/>
                </a:lnTo>
                <a:lnTo>
                  <a:pt x="1062684" y="1217521"/>
                </a:lnTo>
                <a:lnTo>
                  <a:pt x="1072896" y="1166876"/>
                </a:lnTo>
                <a:lnTo>
                  <a:pt x="1072896" y="130048"/>
                </a:lnTo>
                <a:lnTo>
                  <a:pt x="1062684" y="79402"/>
                </a:lnTo>
                <a:lnTo>
                  <a:pt x="1034827" y="38068"/>
                </a:lnTo>
                <a:lnTo>
                  <a:pt x="993493" y="10211"/>
                </a:lnTo>
                <a:lnTo>
                  <a:pt x="942848" y="0"/>
                </a:lnTo>
                <a:close/>
              </a:path>
            </a:pathLst>
          </a:custGeom>
          <a:solidFill>
            <a:srgbClr val="CAE8F4"/>
          </a:solidFill>
        </p:spPr>
        <p:txBody>
          <a:bodyPr wrap="square" lIns="0" tIns="0" rIns="0" bIns="0" rtlCol="0"/>
          <a:lstStyle/>
          <a:p/>
        </p:txBody>
      </p:sp>
      <p:sp>
        <p:nvSpPr>
          <p:cNvPr id="48" name="object 48"/>
          <p:cNvSpPr txBox="1"/>
          <p:nvPr/>
        </p:nvSpPr>
        <p:spPr>
          <a:xfrm>
            <a:off x="5099430" y="4170679"/>
            <a:ext cx="703580" cy="393700"/>
          </a:xfrm>
          <a:prstGeom prst="rect">
            <a:avLst/>
          </a:prstGeom>
        </p:spPr>
        <p:txBody>
          <a:bodyPr wrap="square" lIns="0" tIns="0" rIns="0" bIns="0" rtlCol="0" vert="horz">
            <a:spAutoFit/>
          </a:bodyPr>
          <a:lstStyle/>
          <a:p>
            <a:pPr marL="165100">
              <a:lnSpc>
                <a:spcPct val="100000"/>
              </a:lnSpc>
            </a:pPr>
            <a:r>
              <a:rPr dirty="0" sz="1000" spc="-5" b="1" i="1">
                <a:solidFill>
                  <a:srgbClr val="4F5560"/>
                </a:solidFill>
                <a:latin typeface="微软雅黑"/>
                <a:cs typeface="微软雅黑"/>
              </a:rPr>
              <a:t>柜台业务</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90">
                <a:solidFill>
                  <a:srgbClr val="4F5560"/>
                </a:solidFill>
                <a:latin typeface="Arial Unicode MS"/>
                <a:cs typeface="Arial Unicode MS"/>
              </a:rPr>
              <a:t> </a:t>
            </a:r>
            <a:r>
              <a:rPr dirty="0" sz="1000" spc="-10">
                <a:solidFill>
                  <a:srgbClr val="4F5560"/>
                </a:solidFill>
                <a:latin typeface="微软雅黑"/>
                <a:cs typeface="微软雅黑"/>
              </a:rPr>
              <a:t>身份认证</a:t>
            </a:r>
            <a:endParaRPr sz="1000">
              <a:latin typeface="微软雅黑"/>
              <a:cs typeface="微软雅黑"/>
            </a:endParaRPr>
          </a:p>
        </p:txBody>
      </p:sp>
      <p:sp>
        <p:nvSpPr>
          <p:cNvPr id="49" name="object 49"/>
          <p:cNvSpPr txBox="1"/>
          <p:nvPr/>
        </p:nvSpPr>
        <p:spPr>
          <a:xfrm>
            <a:off x="5099430" y="4628133"/>
            <a:ext cx="703580" cy="165100"/>
          </a:xfrm>
          <a:prstGeom prst="rect">
            <a:avLst/>
          </a:prstGeom>
        </p:spPr>
        <p:txBody>
          <a:bodyPr wrap="square" lIns="0" tIns="0" rIns="0" bIns="0" rtlCol="0" vert="horz">
            <a:spAutoFit/>
          </a:bodyPr>
          <a:lstStyle/>
          <a:p>
            <a:pPr marL="12700">
              <a:lnSpc>
                <a:spcPct val="100000"/>
              </a:lnSpc>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刷脸进出</a:t>
            </a:r>
            <a:endParaRPr sz="1000">
              <a:latin typeface="微软雅黑"/>
              <a:cs typeface="微软雅黑"/>
            </a:endParaRPr>
          </a:p>
        </p:txBody>
      </p:sp>
      <p:sp>
        <p:nvSpPr>
          <p:cNvPr id="50" name="object 50"/>
          <p:cNvSpPr/>
          <p:nvPr/>
        </p:nvSpPr>
        <p:spPr>
          <a:xfrm>
            <a:off x="6128003" y="4297679"/>
            <a:ext cx="1141730" cy="1405255"/>
          </a:xfrm>
          <a:custGeom>
            <a:avLst/>
            <a:gdLst/>
            <a:ahLst/>
            <a:cxnLst/>
            <a:rect l="l" t="t" r="r" b="b"/>
            <a:pathLst>
              <a:path w="1141729" h="1405254">
                <a:moveTo>
                  <a:pt x="1043940" y="0"/>
                </a:moveTo>
                <a:lnTo>
                  <a:pt x="97536" y="0"/>
                </a:lnTo>
                <a:lnTo>
                  <a:pt x="59578" y="7667"/>
                </a:lnTo>
                <a:lnTo>
                  <a:pt x="28575" y="28575"/>
                </a:lnTo>
                <a:lnTo>
                  <a:pt x="7667" y="59578"/>
                </a:lnTo>
                <a:lnTo>
                  <a:pt x="0" y="97536"/>
                </a:lnTo>
                <a:lnTo>
                  <a:pt x="0" y="1307642"/>
                </a:lnTo>
                <a:lnTo>
                  <a:pt x="7667" y="1345586"/>
                </a:lnTo>
                <a:lnTo>
                  <a:pt x="28575" y="1376573"/>
                </a:lnTo>
                <a:lnTo>
                  <a:pt x="59578" y="1397466"/>
                </a:lnTo>
                <a:lnTo>
                  <a:pt x="97536" y="1405128"/>
                </a:lnTo>
                <a:lnTo>
                  <a:pt x="1043940" y="1405128"/>
                </a:lnTo>
                <a:lnTo>
                  <a:pt x="1081897" y="1397466"/>
                </a:lnTo>
                <a:lnTo>
                  <a:pt x="1112901" y="1376573"/>
                </a:lnTo>
                <a:lnTo>
                  <a:pt x="1133808" y="1345586"/>
                </a:lnTo>
                <a:lnTo>
                  <a:pt x="1141476" y="1307642"/>
                </a:lnTo>
                <a:lnTo>
                  <a:pt x="1141476" y="97536"/>
                </a:lnTo>
                <a:lnTo>
                  <a:pt x="1133808" y="59578"/>
                </a:lnTo>
                <a:lnTo>
                  <a:pt x="1112901" y="28575"/>
                </a:lnTo>
                <a:lnTo>
                  <a:pt x="1081897" y="7667"/>
                </a:lnTo>
                <a:lnTo>
                  <a:pt x="1043940" y="0"/>
                </a:lnTo>
                <a:close/>
              </a:path>
            </a:pathLst>
          </a:custGeom>
          <a:solidFill>
            <a:srgbClr val="CAE8F4"/>
          </a:solidFill>
        </p:spPr>
        <p:txBody>
          <a:bodyPr wrap="square" lIns="0" tIns="0" rIns="0" bIns="0" rtlCol="0"/>
          <a:lstStyle/>
          <a:p/>
        </p:txBody>
      </p:sp>
      <p:sp>
        <p:nvSpPr>
          <p:cNvPr id="51" name="object 51"/>
          <p:cNvSpPr txBox="1"/>
          <p:nvPr/>
        </p:nvSpPr>
        <p:spPr>
          <a:xfrm>
            <a:off x="6236334" y="4717160"/>
            <a:ext cx="830580" cy="622300"/>
          </a:xfrm>
          <a:prstGeom prst="rect">
            <a:avLst/>
          </a:prstGeom>
        </p:spPr>
        <p:txBody>
          <a:bodyPr wrap="square" lIns="0" tIns="0" rIns="0" bIns="0" rtlCol="0" vert="horz">
            <a:spAutoFit/>
          </a:bodyPr>
          <a:lstStyle/>
          <a:p>
            <a:pPr algn="ctr" marL="93980">
              <a:lnSpc>
                <a:spcPct val="100000"/>
              </a:lnSpc>
            </a:pPr>
            <a:r>
              <a:rPr dirty="0" sz="1000" spc="-5" b="1" i="1">
                <a:solidFill>
                  <a:srgbClr val="4F5560"/>
                </a:solidFill>
                <a:latin typeface="微软雅黑"/>
                <a:cs typeface="微软雅黑"/>
              </a:rPr>
              <a:t>移动设备</a:t>
            </a:r>
            <a:endParaRPr sz="1000">
              <a:latin typeface="微软雅黑"/>
              <a:cs typeface="微软雅黑"/>
            </a:endParaRPr>
          </a:p>
          <a:p>
            <a:pPr algn="ctr">
              <a:lnSpc>
                <a:spcPct val="100000"/>
              </a:lnSpc>
              <a:spcBef>
                <a:spcPts val="600"/>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登录、授权</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移动开户</a:t>
            </a:r>
            <a:endParaRPr sz="1000">
              <a:latin typeface="微软雅黑"/>
              <a:cs typeface="微软雅黑"/>
            </a:endParaRPr>
          </a:p>
        </p:txBody>
      </p:sp>
      <p:sp>
        <p:nvSpPr>
          <p:cNvPr id="52" name="object 52"/>
          <p:cNvSpPr/>
          <p:nvPr/>
        </p:nvSpPr>
        <p:spPr>
          <a:xfrm>
            <a:off x="466344" y="4297679"/>
            <a:ext cx="1141730" cy="1405255"/>
          </a:xfrm>
          <a:custGeom>
            <a:avLst/>
            <a:gdLst/>
            <a:ahLst/>
            <a:cxnLst/>
            <a:rect l="l" t="t" r="r" b="b"/>
            <a:pathLst>
              <a:path w="1141730" h="1405254">
                <a:moveTo>
                  <a:pt x="1044194" y="0"/>
                </a:moveTo>
                <a:lnTo>
                  <a:pt x="97218" y="0"/>
                </a:lnTo>
                <a:lnTo>
                  <a:pt x="59375" y="7643"/>
                </a:lnTo>
                <a:lnTo>
                  <a:pt x="28473" y="28479"/>
                </a:lnTo>
                <a:lnTo>
                  <a:pt x="7639" y="59364"/>
                </a:lnTo>
                <a:lnTo>
                  <a:pt x="0" y="97155"/>
                </a:lnTo>
                <a:lnTo>
                  <a:pt x="0" y="1307909"/>
                </a:lnTo>
                <a:lnTo>
                  <a:pt x="7639" y="1345752"/>
                </a:lnTo>
                <a:lnTo>
                  <a:pt x="28473" y="1376654"/>
                </a:lnTo>
                <a:lnTo>
                  <a:pt x="59375" y="1397488"/>
                </a:lnTo>
                <a:lnTo>
                  <a:pt x="97218" y="1405128"/>
                </a:lnTo>
                <a:lnTo>
                  <a:pt x="1044194" y="1405128"/>
                </a:lnTo>
                <a:lnTo>
                  <a:pt x="1082057" y="1397488"/>
                </a:lnTo>
                <a:lnTo>
                  <a:pt x="1112980" y="1376654"/>
                </a:lnTo>
                <a:lnTo>
                  <a:pt x="1133830" y="1345752"/>
                </a:lnTo>
                <a:lnTo>
                  <a:pt x="1141476" y="1307909"/>
                </a:lnTo>
                <a:lnTo>
                  <a:pt x="1141476" y="97155"/>
                </a:lnTo>
                <a:lnTo>
                  <a:pt x="1133830" y="59364"/>
                </a:lnTo>
                <a:lnTo>
                  <a:pt x="1112980" y="28479"/>
                </a:lnTo>
                <a:lnTo>
                  <a:pt x="1082057" y="7643"/>
                </a:lnTo>
                <a:lnTo>
                  <a:pt x="1044194" y="0"/>
                </a:lnTo>
                <a:close/>
              </a:path>
            </a:pathLst>
          </a:custGeom>
          <a:solidFill>
            <a:srgbClr val="CAE8F4"/>
          </a:solidFill>
        </p:spPr>
        <p:txBody>
          <a:bodyPr wrap="square" lIns="0" tIns="0" rIns="0" bIns="0" rtlCol="0"/>
          <a:lstStyle/>
          <a:p/>
        </p:txBody>
      </p:sp>
      <p:sp>
        <p:nvSpPr>
          <p:cNvPr id="53" name="object 53"/>
          <p:cNvSpPr txBox="1"/>
          <p:nvPr/>
        </p:nvSpPr>
        <p:spPr>
          <a:xfrm>
            <a:off x="3957065" y="3550411"/>
            <a:ext cx="906780" cy="393700"/>
          </a:xfrm>
          <a:prstGeom prst="rect">
            <a:avLst/>
          </a:prstGeom>
        </p:spPr>
        <p:txBody>
          <a:bodyPr wrap="square" lIns="0" tIns="0" rIns="0" bIns="0" rtlCol="0" vert="horz">
            <a:spAutoFit/>
          </a:bodyPr>
          <a:lstStyle/>
          <a:p>
            <a:pPr algn="ctr" marL="45085">
              <a:lnSpc>
                <a:spcPct val="100000"/>
              </a:lnSpc>
            </a:pPr>
            <a:r>
              <a:rPr dirty="0" sz="1000" spc="-5" b="1" i="1">
                <a:solidFill>
                  <a:srgbClr val="4F5560"/>
                </a:solidFill>
                <a:latin typeface="微软雅黑"/>
                <a:cs typeface="微软雅黑"/>
              </a:rPr>
              <a:t>智能迎宾</a:t>
            </a:r>
            <a:endParaRPr sz="1000">
              <a:latin typeface="微软雅黑"/>
              <a:cs typeface="微软雅黑"/>
            </a:endParaRPr>
          </a:p>
          <a:p>
            <a:pPr algn="ctr">
              <a:lnSpc>
                <a:spcPct val="100000"/>
              </a:lnSpc>
              <a:spcBef>
                <a:spcPts val="600"/>
              </a:spcBef>
            </a:pPr>
            <a:r>
              <a:rPr dirty="0" sz="1000" spc="-135">
                <a:solidFill>
                  <a:srgbClr val="4F5560"/>
                </a:solidFill>
                <a:latin typeface="Arial Unicode MS"/>
                <a:cs typeface="Arial Unicode MS"/>
              </a:rPr>
              <a:t>➢  </a:t>
            </a:r>
            <a:r>
              <a:rPr dirty="0" sz="1000" spc="-70">
                <a:solidFill>
                  <a:srgbClr val="4F5560"/>
                </a:solidFill>
                <a:latin typeface="Arial Unicode MS"/>
                <a:cs typeface="Arial Unicode MS"/>
              </a:rPr>
              <a:t> </a:t>
            </a:r>
            <a:r>
              <a:rPr dirty="0" sz="1000" spc="-10">
                <a:solidFill>
                  <a:srgbClr val="4F5560"/>
                </a:solidFill>
                <a:latin typeface="Arial"/>
                <a:cs typeface="Arial"/>
              </a:rPr>
              <a:t>VIP</a:t>
            </a:r>
            <a:r>
              <a:rPr dirty="0" sz="1000" spc="-10">
                <a:solidFill>
                  <a:srgbClr val="4F5560"/>
                </a:solidFill>
                <a:latin typeface="微软雅黑"/>
                <a:cs typeface="微软雅黑"/>
              </a:rPr>
              <a:t>用户识别</a:t>
            </a:r>
            <a:endParaRPr sz="1000">
              <a:latin typeface="微软雅黑"/>
              <a:cs typeface="微软雅黑"/>
            </a:endParaRPr>
          </a:p>
        </p:txBody>
      </p:sp>
      <p:sp>
        <p:nvSpPr>
          <p:cNvPr id="57" name="object 57"/>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44</a:t>
            </a:fld>
          </a:p>
        </p:txBody>
      </p:sp>
      <p:sp>
        <p:nvSpPr>
          <p:cNvPr id="58" name="object 58"/>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54" name="object 54"/>
          <p:cNvSpPr txBox="1"/>
          <p:nvPr/>
        </p:nvSpPr>
        <p:spPr>
          <a:xfrm>
            <a:off x="3957065" y="4007611"/>
            <a:ext cx="703580" cy="393700"/>
          </a:xfrm>
          <a:prstGeom prst="rect">
            <a:avLst/>
          </a:prstGeom>
        </p:spPr>
        <p:txBody>
          <a:bodyPr wrap="square" lIns="0" tIns="0" rIns="0" bIns="0" rtlCol="0" vert="horz">
            <a:spAutoFit/>
          </a:bodyPr>
          <a:lstStyle/>
          <a:p>
            <a:pPr marL="12700">
              <a:lnSpc>
                <a:spcPct val="100000"/>
              </a:lnSpc>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刷脸预约</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人脸签到</a:t>
            </a:r>
            <a:endParaRPr sz="1000">
              <a:latin typeface="微软雅黑"/>
              <a:cs typeface="微软雅黑"/>
            </a:endParaRPr>
          </a:p>
        </p:txBody>
      </p:sp>
      <p:sp>
        <p:nvSpPr>
          <p:cNvPr id="55" name="object 55"/>
          <p:cNvSpPr txBox="1"/>
          <p:nvPr/>
        </p:nvSpPr>
        <p:spPr>
          <a:xfrm>
            <a:off x="544779" y="4356354"/>
            <a:ext cx="956944" cy="1308100"/>
          </a:xfrm>
          <a:prstGeom prst="rect">
            <a:avLst/>
          </a:prstGeom>
        </p:spPr>
        <p:txBody>
          <a:bodyPr wrap="square" lIns="0" tIns="0" rIns="0" bIns="0" rtlCol="0" vert="horz">
            <a:spAutoFit/>
          </a:bodyPr>
          <a:lstStyle/>
          <a:p>
            <a:pPr algn="ctr" marL="25400">
              <a:lnSpc>
                <a:spcPct val="100000"/>
              </a:lnSpc>
            </a:pPr>
            <a:r>
              <a:rPr dirty="0" sz="1000" spc="-10" b="1" i="1">
                <a:solidFill>
                  <a:srgbClr val="4F5560"/>
                </a:solidFill>
                <a:latin typeface="微软雅黑"/>
                <a:cs typeface="微软雅黑"/>
              </a:rPr>
              <a:t>运营管理</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95">
                <a:solidFill>
                  <a:srgbClr val="4F5560"/>
                </a:solidFill>
                <a:latin typeface="Arial Unicode MS"/>
                <a:cs typeface="Arial Unicode MS"/>
              </a:rPr>
              <a:t> </a:t>
            </a:r>
            <a:r>
              <a:rPr dirty="0" sz="1000" spc="-5">
                <a:solidFill>
                  <a:srgbClr val="4F5560"/>
                </a:solidFill>
                <a:latin typeface="微软雅黑"/>
                <a:cs typeface="微软雅黑"/>
              </a:rPr>
              <a:t>虹膜金库管理</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人脸签到</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100">
                <a:solidFill>
                  <a:srgbClr val="4F5560"/>
                </a:solidFill>
                <a:latin typeface="Arial Unicode MS"/>
                <a:cs typeface="Arial Unicode MS"/>
              </a:rPr>
              <a:t> </a:t>
            </a:r>
            <a:r>
              <a:rPr dirty="0" sz="1000" spc="-5">
                <a:solidFill>
                  <a:srgbClr val="4F5560"/>
                </a:solidFill>
                <a:latin typeface="微软雅黑"/>
                <a:cs typeface="微软雅黑"/>
              </a:rPr>
              <a:t>员工签到</a:t>
            </a:r>
            <a:endParaRPr sz="1000">
              <a:latin typeface="微软雅黑"/>
              <a:cs typeface="微软雅黑"/>
            </a:endParaRPr>
          </a:p>
          <a:p>
            <a:pPr marL="184785" marR="5080" indent="-172720">
              <a:lnSpc>
                <a:spcPct val="150000"/>
              </a:lnSpc>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5">
                <a:solidFill>
                  <a:srgbClr val="4F5560"/>
                </a:solidFill>
                <a:latin typeface="Arial"/>
                <a:cs typeface="Arial"/>
              </a:rPr>
              <a:t>OA/</a:t>
            </a:r>
            <a:r>
              <a:rPr dirty="0" sz="1000" spc="-5">
                <a:solidFill>
                  <a:srgbClr val="4F5560"/>
                </a:solidFill>
                <a:latin typeface="微软雅黑"/>
                <a:cs typeface="微软雅黑"/>
              </a:rPr>
              <a:t>印章</a:t>
            </a:r>
            <a:r>
              <a:rPr dirty="0" sz="1000" spc="-5">
                <a:solidFill>
                  <a:srgbClr val="4F5560"/>
                </a:solidFill>
                <a:latin typeface="Arial"/>
                <a:cs typeface="Arial"/>
              </a:rPr>
              <a:t>/</a:t>
            </a:r>
            <a:r>
              <a:rPr dirty="0" sz="1000" spc="-5">
                <a:solidFill>
                  <a:srgbClr val="4F5560"/>
                </a:solidFill>
                <a:latin typeface="微软雅黑"/>
                <a:cs typeface="微软雅黑"/>
              </a:rPr>
              <a:t>财务  管理</a:t>
            </a:r>
            <a:endParaRPr sz="1000">
              <a:latin typeface="微软雅黑"/>
              <a:cs typeface="微软雅黑"/>
            </a:endParaRPr>
          </a:p>
        </p:txBody>
      </p:sp>
      <p:sp>
        <p:nvSpPr>
          <p:cNvPr id="56" name="object 56"/>
          <p:cNvSpPr txBox="1"/>
          <p:nvPr/>
        </p:nvSpPr>
        <p:spPr>
          <a:xfrm>
            <a:off x="2890773" y="3550411"/>
            <a:ext cx="830580" cy="622300"/>
          </a:xfrm>
          <a:prstGeom prst="rect">
            <a:avLst/>
          </a:prstGeom>
        </p:spPr>
        <p:txBody>
          <a:bodyPr wrap="square" lIns="0" tIns="0" rIns="0" bIns="0" rtlCol="0" vert="horz">
            <a:spAutoFit/>
          </a:bodyPr>
          <a:lstStyle/>
          <a:p>
            <a:pPr marL="43180">
              <a:lnSpc>
                <a:spcPct val="100000"/>
              </a:lnSpc>
            </a:pPr>
            <a:r>
              <a:rPr dirty="0" sz="1000" spc="-5" b="1" i="1">
                <a:solidFill>
                  <a:srgbClr val="4F5560"/>
                </a:solidFill>
                <a:latin typeface="微软雅黑"/>
                <a:cs typeface="微软雅黑"/>
              </a:rPr>
              <a:t>网点自助终端</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95">
                <a:solidFill>
                  <a:srgbClr val="4F5560"/>
                </a:solidFill>
                <a:latin typeface="Arial Unicode MS"/>
                <a:cs typeface="Arial Unicode MS"/>
              </a:rPr>
              <a:t> </a:t>
            </a:r>
            <a:r>
              <a:rPr dirty="0" sz="1000" spc="-5">
                <a:solidFill>
                  <a:srgbClr val="4F5560"/>
                </a:solidFill>
                <a:latin typeface="微软雅黑"/>
                <a:cs typeface="微软雅黑"/>
              </a:rPr>
              <a:t>登录、授权</a:t>
            </a:r>
            <a:endParaRPr sz="1000">
              <a:latin typeface="微软雅黑"/>
              <a:cs typeface="微软雅黑"/>
            </a:endParaRPr>
          </a:p>
          <a:p>
            <a:pPr marL="12700">
              <a:lnSpc>
                <a:spcPct val="100000"/>
              </a:lnSpc>
              <a:spcBef>
                <a:spcPts val="600"/>
              </a:spcBef>
            </a:pPr>
            <a:r>
              <a:rPr dirty="0" sz="1000" spc="-135">
                <a:solidFill>
                  <a:srgbClr val="4F5560"/>
                </a:solidFill>
                <a:latin typeface="Arial Unicode MS"/>
                <a:cs typeface="Arial Unicode MS"/>
              </a:rPr>
              <a:t>➢  </a:t>
            </a:r>
            <a:r>
              <a:rPr dirty="0" sz="1000" spc="-95">
                <a:solidFill>
                  <a:srgbClr val="4F5560"/>
                </a:solidFill>
                <a:latin typeface="Arial Unicode MS"/>
                <a:cs typeface="Arial Unicode MS"/>
              </a:rPr>
              <a:t> </a:t>
            </a:r>
            <a:r>
              <a:rPr dirty="0" sz="1000" spc="-5">
                <a:solidFill>
                  <a:srgbClr val="4F5560"/>
                </a:solidFill>
                <a:latin typeface="微软雅黑"/>
                <a:cs typeface="微软雅黑"/>
              </a:rPr>
              <a:t>业务办理</a:t>
            </a:r>
            <a:endParaRPr sz="1000">
              <a:latin typeface="微软雅黑"/>
              <a:cs typeface="微软雅黑"/>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金融科技服务开放银行主要体现在实现多场景、线上化，以及</a:t>
            </a:r>
          </a:p>
          <a:p>
            <a:pPr marL="12700">
              <a:lnSpc>
                <a:spcPts val="2735"/>
              </a:lnSpc>
            </a:pPr>
            <a:r>
              <a:rPr dirty="0" spc="-5">
                <a:solidFill>
                  <a:srgbClr val="1D9ED2"/>
                </a:solidFill>
              </a:rPr>
              <a:t>提高服务效率、降低成本两方面</a:t>
            </a:r>
          </a:p>
        </p:txBody>
      </p:sp>
      <p:sp>
        <p:nvSpPr>
          <p:cNvPr id="5" name="object 5"/>
          <p:cNvSpPr txBox="1">
            <a:spLocks noGrp="1"/>
          </p:cNvSpPr>
          <p:nvPr>
            <p:ph type="body" idx="1"/>
          </p:nvPr>
        </p:nvSpPr>
        <p:spPr>
          <a:prstGeom prst="rect"/>
        </p:spPr>
        <p:txBody>
          <a:bodyPr wrap="square" lIns="0" tIns="0" rIns="0" bIns="0" rtlCol="0" vert="horz">
            <a:spAutoFit/>
          </a:bodyPr>
          <a:lstStyle/>
          <a:p>
            <a:pPr marL="589280" marR="5080" indent="-287020">
              <a:lnSpc>
                <a:spcPct val="150000"/>
              </a:lnSpc>
            </a:pPr>
            <a:r>
              <a:rPr dirty="0" spc="540">
                <a:solidFill>
                  <a:srgbClr val="1D9FD1"/>
                </a:solidFill>
                <a:latin typeface="Arial Unicode MS"/>
                <a:cs typeface="Arial Unicode MS"/>
              </a:rPr>
              <a:t>◆ </a:t>
            </a:r>
            <a:r>
              <a:rPr dirty="0"/>
              <a:t>无论是金融云、大数据、智能营销、智能风控、智能助理，还是生物识别、智能投顾、智能投研，亿欧智库认为，金融科技服务开放银  行的方式主要通过以下两个方面实现：</a:t>
            </a:r>
          </a:p>
          <a:p>
            <a:pPr marL="499109">
              <a:lnSpc>
                <a:spcPct val="100000"/>
              </a:lnSpc>
              <a:spcBef>
                <a:spcPts val="840"/>
              </a:spcBef>
              <a:tabLst>
                <a:tab pos="842010" algn="l"/>
              </a:tabLst>
            </a:pPr>
            <a:r>
              <a:rPr dirty="0" b="1">
                <a:solidFill>
                  <a:srgbClr val="1D9FD1"/>
                </a:solidFill>
                <a:latin typeface="Arial"/>
                <a:cs typeface="Arial"/>
              </a:rPr>
              <a:t>1.	</a:t>
            </a:r>
            <a:r>
              <a:rPr dirty="0" spc="10" b="1" i="1">
                <a:solidFill>
                  <a:srgbClr val="1A9FD2"/>
                </a:solidFill>
                <a:latin typeface="微软雅黑"/>
                <a:cs typeface="微软雅黑"/>
              </a:rPr>
              <a:t>实现多场景、线上化银行服务。</a:t>
            </a:r>
            <a:r>
              <a:rPr dirty="0" spc="10"/>
              <a:t>商业银行并非只向提供线上服务的场景端提供开放银行支持，但商业银行在其中提供的金融服务基</a:t>
            </a:r>
          </a:p>
          <a:p>
            <a:pPr marL="842010">
              <a:lnSpc>
                <a:spcPct val="100000"/>
              </a:lnSpc>
              <a:spcBef>
                <a:spcPts val="840"/>
              </a:spcBef>
            </a:pPr>
            <a:r>
              <a:rPr dirty="0"/>
              <a:t>本上都是远程、线上化的，并且需要适应不同场景。</a:t>
            </a:r>
          </a:p>
          <a:p>
            <a:pPr marL="842010" marR="6350" indent="-343535">
              <a:lnSpc>
                <a:spcPct val="150000"/>
              </a:lnSpc>
              <a:tabLst>
                <a:tab pos="842010" algn="l"/>
              </a:tabLst>
            </a:pPr>
            <a:r>
              <a:rPr dirty="0" spc="-5" b="1">
                <a:solidFill>
                  <a:srgbClr val="1D9FD1"/>
                </a:solidFill>
                <a:latin typeface="Arial"/>
                <a:cs typeface="Arial"/>
              </a:rPr>
              <a:t>2.	</a:t>
            </a:r>
            <a:r>
              <a:rPr dirty="0" spc="10" b="1" i="1">
                <a:solidFill>
                  <a:srgbClr val="1A9FD2"/>
                </a:solidFill>
                <a:latin typeface="微软雅黑"/>
                <a:cs typeface="微软雅黑"/>
              </a:rPr>
              <a:t>提高服务效率，降低成本</a:t>
            </a:r>
            <a:r>
              <a:rPr dirty="0" spc="10">
                <a:solidFill>
                  <a:srgbClr val="1A9FD2"/>
                </a:solidFill>
              </a:rPr>
              <a:t>。</a:t>
            </a:r>
            <a:r>
              <a:rPr dirty="0" spc="10"/>
              <a:t>与传统银行服务于大企业、高净值客户不一样，开放银行主要面向长尾客户提供普惠金融服务。商业银  </a:t>
            </a:r>
            <a:r>
              <a:rPr dirty="0"/>
              <a:t>行需要提高效率、降低成本以服务多场景、大范围的客户群。</a:t>
            </a:r>
          </a:p>
        </p:txBody>
      </p:sp>
      <p:sp>
        <p:nvSpPr>
          <p:cNvPr id="6" name="object 6"/>
          <p:cNvSpPr/>
          <p:nvPr/>
        </p:nvSpPr>
        <p:spPr>
          <a:xfrm>
            <a:off x="4566665" y="3389312"/>
            <a:ext cx="2914395" cy="2311400"/>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4803013" y="4022890"/>
            <a:ext cx="2914395" cy="231140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4824095" y="3539800"/>
            <a:ext cx="2636520" cy="2636520"/>
          </a:xfrm>
          <a:custGeom>
            <a:avLst/>
            <a:gdLst/>
            <a:ahLst/>
            <a:cxnLst/>
            <a:rect l="l" t="t" r="r" b="b"/>
            <a:pathLst>
              <a:path w="2636520" h="2636520">
                <a:moveTo>
                  <a:pt x="1325014" y="0"/>
                </a:moveTo>
                <a:lnTo>
                  <a:pt x="1279728" y="494"/>
                </a:lnTo>
                <a:lnTo>
                  <a:pt x="1234394" y="2553"/>
                </a:lnTo>
                <a:lnTo>
                  <a:pt x="1189052" y="6189"/>
                </a:lnTo>
                <a:lnTo>
                  <a:pt x="1143742" y="11411"/>
                </a:lnTo>
                <a:lnTo>
                  <a:pt x="1098506" y="18232"/>
                </a:lnTo>
                <a:lnTo>
                  <a:pt x="1053384" y="26662"/>
                </a:lnTo>
                <a:lnTo>
                  <a:pt x="1008417" y="36711"/>
                </a:lnTo>
                <a:lnTo>
                  <a:pt x="963645" y="48392"/>
                </a:lnTo>
                <a:lnTo>
                  <a:pt x="919109" y="61713"/>
                </a:lnTo>
                <a:lnTo>
                  <a:pt x="874850" y="76688"/>
                </a:lnTo>
                <a:lnTo>
                  <a:pt x="830908" y="93325"/>
                </a:lnTo>
                <a:lnTo>
                  <a:pt x="787325" y="111637"/>
                </a:lnTo>
                <a:lnTo>
                  <a:pt x="744140" y="131634"/>
                </a:lnTo>
                <a:lnTo>
                  <a:pt x="701395" y="153327"/>
                </a:lnTo>
                <a:lnTo>
                  <a:pt x="659129" y="176727"/>
                </a:lnTo>
                <a:lnTo>
                  <a:pt x="617725" y="201640"/>
                </a:lnTo>
                <a:lnTo>
                  <a:pt x="577559" y="227823"/>
                </a:lnTo>
                <a:lnTo>
                  <a:pt x="538642" y="255233"/>
                </a:lnTo>
                <a:lnTo>
                  <a:pt x="500985" y="283831"/>
                </a:lnTo>
                <a:lnTo>
                  <a:pt x="464600" y="313576"/>
                </a:lnTo>
                <a:lnTo>
                  <a:pt x="429497" y="344427"/>
                </a:lnTo>
                <a:lnTo>
                  <a:pt x="395686" y="376343"/>
                </a:lnTo>
                <a:lnTo>
                  <a:pt x="363179" y="409284"/>
                </a:lnTo>
                <a:lnTo>
                  <a:pt x="331988" y="443210"/>
                </a:lnTo>
                <a:lnTo>
                  <a:pt x="302122" y="478078"/>
                </a:lnTo>
                <a:lnTo>
                  <a:pt x="273592" y="513850"/>
                </a:lnTo>
                <a:lnTo>
                  <a:pt x="246410" y="550484"/>
                </a:lnTo>
                <a:lnTo>
                  <a:pt x="220586" y="587939"/>
                </a:lnTo>
                <a:lnTo>
                  <a:pt x="196132" y="626174"/>
                </a:lnTo>
                <a:lnTo>
                  <a:pt x="173058" y="665150"/>
                </a:lnTo>
                <a:lnTo>
                  <a:pt x="151375" y="704826"/>
                </a:lnTo>
                <a:lnTo>
                  <a:pt x="131095" y="745160"/>
                </a:lnTo>
                <a:lnTo>
                  <a:pt x="112227" y="786112"/>
                </a:lnTo>
                <a:lnTo>
                  <a:pt x="94783" y="827641"/>
                </a:lnTo>
                <a:lnTo>
                  <a:pt x="78774" y="869707"/>
                </a:lnTo>
                <a:lnTo>
                  <a:pt x="64211" y="912270"/>
                </a:lnTo>
                <a:lnTo>
                  <a:pt x="51104" y="955287"/>
                </a:lnTo>
                <a:lnTo>
                  <a:pt x="39465" y="998720"/>
                </a:lnTo>
                <a:lnTo>
                  <a:pt x="29304" y="1042526"/>
                </a:lnTo>
                <a:lnTo>
                  <a:pt x="20633" y="1086666"/>
                </a:lnTo>
                <a:lnTo>
                  <a:pt x="13462" y="1131098"/>
                </a:lnTo>
                <a:lnTo>
                  <a:pt x="7802" y="1175782"/>
                </a:lnTo>
                <a:lnTo>
                  <a:pt x="3665" y="1220678"/>
                </a:lnTo>
                <a:lnTo>
                  <a:pt x="1060" y="1265744"/>
                </a:lnTo>
                <a:lnTo>
                  <a:pt x="0" y="1310941"/>
                </a:lnTo>
                <a:lnTo>
                  <a:pt x="494" y="1356226"/>
                </a:lnTo>
                <a:lnTo>
                  <a:pt x="2554" y="1401560"/>
                </a:lnTo>
                <a:lnTo>
                  <a:pt x="6190" y="1446903"/>
                </a:lnTo>
                <a:lnTo>
                  <a:pt x="11415" y="1492212"/>
                </a:lnTo>
                <a:lnTo>
                  <a:pt x="18237" y="1537448"/>
                </a:lnTo>
                <a:lnTo>
                  <a:pt x="26670" y="1582570"/>
                </a:lnTo>
                <a:lnTo>
                  <a:pt x="36722" y="1627538"/>
                </a:lnTo>
                <a:lnTo>
                  <a:pt x="48406" y="1672310"/>
                </a:lnTo>
                <a:lnTo>
                  <a:pt x="61732" y="1716845"/>
                </a:lnTo>
                <a:lnTo>
                  <a:pt x="76711" y="1761104"/>
                </a:lnTo>
                <a:lnTo>
                  <a:pt x="93354" y="1805046"/>
                </a:lnTo>
                <a:lnTo>
                  <a:pt x="111671" y="1848630"/>
                </a:lnTo>
                <a:lnTo>
                  <a:pt x="131675" y="1891814"/>
                </a:lnTo>
                <a:lnTo>
                  <a:pt x="153375" y="1934560"/>
                </a:lnTo>
                <a:lnTo>
                  <a:pt x="176783" y="1976825"/>
                </a:lnTo>
                <a:lnTo>
                  <a:pt x="201689" y="2018232"/>
                </a:lnTo>
                <a:lnTo>
                  <a:pt x="227863" y="2058400"/>
                </a:lnTo>
                <a:lnTo>
                  <a:pt x="255266" y="2097319"/>
                </a:lnTo>
                <a:lnTo>
                  <a:pt x="283857" y="2134977"/>
                </a:lnTo>
                <a:lnTo>
                  <a:pt x="313595" y="2171363"/>
                </a:lnTo>
                <a:lnTo>
                  <a:pt x="344439" y="2206468"/>
                </a:lnTo>
                <a:lnTo>
                  <a:pt x="376350" y="2240279"/>
                </a:lnTo>
                <a:lnTo>
                  <a:pt x="409285" y="2272786"/>
                </a:lnTo>
                <a:lnTo>
                  <a:pt x="443205" y="2303978"/>
                </a:lnTo>
                <a:lnTo>
                  <a:pt x="478069" y="2333845"/>
                </a:lnTo>
                <a:lnTo>
                  <a:pt x="513836" y="2362374"/>
                </a:lnTo>
                <a:lnTo>
                  <a:pt x="550465" y="2389556"/>
                </a:lnTo>
                <a:lnTo>
                  <a:pt x="587917" y="2415379"/>
                </a:lnTo>
                <a:lnTo>
                  <a:pt x="626149" y="2439833"/>
                </a:lnTo>
                <a:lnTo>
                  <a:pt x="665122" y="2462907"/>
                </a:lnTo>
                <a:lnTo>
                  <a:pt x="704795" y="2484589"/>
                </a:lnTo>
                <a:lnTo>
                  <a:pt x="745126" y="2504869"/>
                </a:lnTo>
                <a:lnTo>
                  <a:pt x="786077" y="2523736"/>
                </a:lnTo>
                <a:lnTo>
                  <a:pt x="827605" y="2541180"/>
                </a:lnTo>
                <a:lnTo>
                  <a:pt x="869670" y="2557188"/>
                </a:lnTo>
                <a:lnTo>
                  <a:pt x="912231" y="2571751"/>
                </a:lnTo>
                <a:lnTo>
                  <a:pt x="955248" y="2584857"/>
                </a:lnTo>
                <a:lnTo>
                  <a:pt x="998681" y="2596496"/>
                </a:lnTo>
                <a:lnTo>
                  <a:pt x="1042487" y="2606656"/>
                </a:lnTo>
                <a:lnTo>
                  <a:pt x="1086628" y="2615327"/>
                </a:lnTo>
                <a:lnTo>
                  <a:pt x="1131061" y="2622498"/>
                </a:lnTo>
                <a:lnTo>
                  <a:pt x="1175747" y="2628158"/>
                </a:lnTo>
                <a:lnTo>
                  <a:pt x="1220645" y="2632295"/>
                </a:lnTo>
                <a:lnTo>
                  <a:pt x="1265713" y="2634900"/>
                </a:lnTo>
                <a:lnTo>
                  <a:pt x="1310912" y="2635962"/>
                </a:lnTo>
                <a:lnTo>
                  <a:pt x="1356201" y="2635468"/>
                </a:lnTo>
                <a:lnTo>
                  <a:pt x="1401539" y="2633409"/>
                </a:lnTo>
                <a:lnTo>
                  <a:pt x="1446885" y="2629774"/>
                </a:lnTo>
                <a:lnTo>
                  <a:pt x="1492198" y="2624551"/>
                </a:lnTo>
                <a:lnTo>
                  <a:pt x="1537439" y="2617730"/>
                </a:lnTo>
                <a:lnTo>
                  <a:pt x="1582566" y="2609300"/>
                </a:lnTo>
                <a:lnTo>
                  <a:pt x="1627538" y="2599250"/>
                </a:lnTo>
                <a:lnTo>
                  <a:pt x="1672316" y="2587569"/>
                </a:lnTo>
                <a:lnTo>
                  <a:pt x="1716858" y="2574246"/>
                </a:lnTo>
                <a:lnTo>
                  <a:pt x="1761123" y="2559271"/>
                </a:lnTo>
                <a:lnTo>
                  <a:pt x="1805072" y="2542632"/>
                </a:lnTo>
                <a:lnTo>
                  <a:pt x="1848662" y="2524318"/>
                </a:lnTo>
                <a:lnTo>
                  <a:pt x="1891855" y="2504319"/>
                </a:lnTo>
                <a:lnTo>
                  <a:pt x="1934608" y="2482624"/>
                </a:lnTo>
                <a:lnTo>
                  <a:pt x="1976881" y="2459222"/>
                </a:lnTo>
                <a:lnTo>
                  <a:pt x="2018286" y="2434314"/>
                </a:lnTo>
                <a:lnTo>
                  <a:pt x="2058451" y="2408137"/>
                </a:lnTo>
                <a:lnTo>
                  <a:pt x="2097367" y="2380732"/>
                </a:lnTo>
                <a:lnTo>
                  <a:pt x="2135023" y="2352139"/>
                </a:lnTo>
                <a:lnTo>
                  <a:pt x="2171407" y="2322399"/>
                </a:lnTo>
                <a:lnTo>
                  <a:pt x="2206509" y="2291552"/>
                </a:lnTo>
                <a:lnTo>
                  <a:pt x="2240317" y="2259640"/>
                </a:lnTo>
                <a:lnTo>
                  <a:pt x="2272822" y="2226702"/>
                </a:lnTo>
                <a:lnTo>
                  <a:pt x="2304011" y="2192780"/>
                </a:lnTo>
                <a:lnTo>
                  <a:pt x="2333875" y="2157915"/>
                </a:lnTo>
                <a:lnTo>
                  <a:pt x="2362402" y="2122146"/>
                </a:lnTo>
                <a:lnTo>
                  <a:pt x="2389581" y="2085515"/>
                </a:lnTo>
                <a:lnTo>
                  <a:pt x="2415402" y="2048062"/>
                </a:lnTo>
                <a:lnTo>
                  <a:pt x="2439853" y="2009828"/>
                </a:lnTo>
                <a:lnTo>
                  <a:pt x="2462925" y="1970853"/>
                </a:lnTo>
                <a:lnTo>
                  <a:pt x="2484605" y="1931179"/>
                </a:lnTo>
                <a:lnTo>
                  <a:pt x="2504883" y="1890846"/>
                </a:lnTo>
                <a:lnTo>
                  <a:pt x="2523748" y="1849894"/>
                </a:lnTo>
                <a:lnTo>
                  <a:pt x="2541189" y="1808365"/>
                </a:lnTo>
                <a:lnTo>
                  <a:pt x="2557195" y="1766299"/>
                </a:lnTo>
                <a:lnTo>
                  <a:pt x="2571756" y="1723736"/>
                </a:lnTo>
                <a:lnTo>
                  <a:pt x="2584860" y="1680718"/>
                </a:lnTo>
                <a:lnTo>
                  <a:pt x="2596497" y="1637284"/>
                </a:lnTo>
                <a:lnTo>
                  <a:pt x="2606656" y="1593477"/>
                </a:lnTo>
                <a:lnTo>
                  <a:pt x="2615326" y="1549335"/>
                </a:lnTo>
                <a:lnTo>
                  <a:pt x="2622495" y="1504901"/>
                </a:lnTo>
                <a:lnTo>
                  <a:pt x="2628154" y="1460214"/>
                </a:lnTo>
                <a:lnTo>
                  <a:pt x="2632291" y="1415316"/>
                </a:lnTo>
                <a:lnTo>
                  <a:pt x="2634895" y="1370247"/>
                </a:lnTo>
                <a:lnTo>
                  <a:pt x="2635955" y="1325047"/>
                </a:lnTo>
                <a:lnTo>
                  <a:pt x="2635461" y="1279758"/>
                </a:lnTo>
                <a:lnTo>
                  <a:pt x="2633402" y="1234419"/>
                </a:lnTo>
                <a:lnTo>
                  <a:pt x="2629766" y="1189073"/>
                </a:lnTo>
                <a:lnTo>
                  <a:pt x="2624543" y="1143759"/>
                </a:lnTo>
                <a:lnTo>
                  <a:pt x="2617722" y="1098518"/>
                </a:lnTo>
                <a:lnTo>
                  <a:pt x="2609293" y="1053390"/>
                </a:lnTo>
                <a:lnTo>
                  <a:pt x="2599243" y="1008417"/>
                </a:lnTo>
                <a:lnTo>
                  <a:pt x="2587563" y="963640"/>
                </a:lnTo>
                <a:lnTo>
                  <a:pt x="2574241" y="919097"/>
                </a:lnTo>
                <a:lnTo>
                  <a:pt x="2559267" y="874832"/>
                </a:lnTo>
                <a:lnTo>
                  <a:pt x="2542629" y="830883"/>
                </a:lnTo>
                <a:lnTo>
                  <a:pt x="2524317" y="787292"/>
                </a:lnTo>
                <a:lnTo>
                  <a:pt x="2504320" y="744100"/>
                </a:lnTo>
                <a:lnTo>
                  <a:pt x="2482627" y="701347"/>
                </a:lnTo>
                <a:lnTo>
                  <a:pt x="2459227" y="659073"/>
                </a:lnTo>
                <a:lnTo>
                  <a:pt x="2434314" y="617669"/>
                </a:lnTo>
                <a:lnTo>
                  <a:pt x="2408132" y="577503"/>
                </a:lnTo>
                <a:lnTo>
                  <a:pt x="2380721" y="538587"/>
                </a:lnTo>
                <a:lnTo>
                  <a:pt x="2352123" y="500932"/>
                </a:lnTo>
                <a:lnTo>
                  <a:pt x="2322379" y="464548"/>
                </a:lnTo>
                <a:lnTo>
                  <a:pt x="2291528" y="429446"/>
                </a:lnTo>
                <a:lnTo>
                  <a:pt x="2259611" y="395637"/>
                </a:lnTo>
                <a:lnTo>
                  <a:pt x="2226670" y="363133"/>
                </a:lnTo>
                <a:lnTo>
                  <a:pt x="2192745" y="331943"/>
                </a:lnTo>
                <a:lnTo>
                  <a:pt x="2157876" y="302080"/>
                </a:lnTo>
                <a:lnTo>
                  <a:pt x="2122105" y="273553"/>
                </a:lnTo>
                <a:lnTo>
                  <a:pt x="2085471" y="246373"/>
                </a:lnTo>
                <a:lnTo>
                  <a:pt x="2048016" y="220553"/>
                </a:lnTo>
                <a:lnTo>
                  <a:pt x="2009780" y="196101"/>
                </a:lnTo>
                <a:lnTo>
                  <a:pt x="1970804" y="173030"/>
                </a:lnTo>
                <a:lnTo>
                  <a:pt x="1931129" y="151350"/>
                </a:lnTo>
                <a:lnTo>
                  <a:pt x="1890795" y="131072"/>
                </a:lnTo>
                <a:lnTo>
                  <a:pt x="1849843" y="112207"/>
                </a:lnTo>
                <a:lnTo>
                  <a:pt x="1808313" y="94766"/>
                </a:lnTo>
                <a:lnTo>
                  <a:pt x="1766247" y="78759"/>
                </a:lnTo>
                <a:lnTo>
                  <a:pt x="1723685" y="64199"/>
                </a:lnTo>
                <a:lnTo>
                  <a:pt x="1680667" y="51094"/>
                </a:lnTo>
                <a:lnTo>
                  <a:pt x="1637235" y="39457"/>
                </a:lnTo>
                <a:lnTo>
                  <a:pt x="1593429" y="29298"/>
                </a:lnTo>
                <a:lnTo>
                  <a:pt x="1549289" y="20629"/>
                </a:lnTo>
                <a:lnTo>
                  <a:pt x="1504857" y="13459"/>
                </a:lnTo>
                <a:lnTo>
                  <a:pt x="1460172" y="7801"/>
                </a:lnTo>
                <a:lnTo>
                  <a:pt x="1415277" y="3664"/>
                </a:lnTo>
                <a:lnTo>
                  <a:pt x="1370210" y="1060"/>
                </a:lnTo>
                <a:lnTo>
                  <a:pt x="1325014" y="0"/>
                </a:lnTo>
                <a:close/>
              </a:path>
            </a:pathLst>
          </a:custGeom>
          <a:solidFill>
            <a:srgbClr val="F9F9F9"/>
          </a:solidFill>
        </p:spPr>
        <p:txBody>
          <a:bodyPr wrap="square" lIns="0" tIns="0" rIns="0" bIns="0" rtlCol="0"/>
          <a:lstStyle/>
          <a:p/>
        </p:txBody>
      </p:sp>
      <p:sp>
        <p:nvSpPr>
          <p:cNvPr id="9" name="object 9"/>
          <p:cNvSpPr/>
          <p:nvPr/>
        </p:nvSpPr>
        <p:spPr>
          <a:xfrm>
            <a:off x="4934711" y="3657600"/>
            <a:ext cx="2415540" cy="2415540"/>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4364735" y="3843528"/>
            <a:ext cx="3435095" cy="2042160"/>
          </a:xfrm>
          <a:prstGeom prst="rect">
            <a:avLst/>
          </a:prstGeom>
          <a:blipFill>
            <a:blip r:embed="rId6" cstate="print"/>
            <a:stretch>
              <a:fillRect/>
            </a:stretch>
          </a:blipFill>
        </p:spPr>
        <p:txBody>
          <a:bodyPr wrap="square" lIns="0" tIns="0" rIns="0" bIns="0" rtlCol="0"/>
          <a:lstStyle/>
          <a:p/>
        </p:txBody>
      </p:sp>
      <p:sp>
        <p:nvSpPr>
          <p:cNvPr id="11" name="object 11"/>
          <p:cNvSpPr txBox="1"/>
          <p:nvPr/>
        </p:nvSpPr>
        <p:spPr>
          <a:xfrm>
            <a:off x="5772403" y="4743830"/>
            <a:ext cx="739140" cy="661670"/>
          </a:xfrm>
          <a:prstGeom prst="rect">
            <a:avLst/>
          </a:prstGeom>
        </p:spPr>
        <p:txBody>
          <a:bodyPr wrap="square" lIns="0" tIns="0" rIns="0" bIns="0" rtlCol="0" vert="horz">
            <a:spAutoFit/>
          </a:bodyPr>
          <a:lstStyle/>
          <a:p>
            <a:pPr algn="ctr">
              <a:lnSpc>
                <a:spcPts val="1735"/>
              </a:lnSpc>
            </a:pPr>
            <a:r>
              <a:rPr dirty="0" sz="1450" spc="-50" b="1" i="1">
                <a:solidFill>
                  <a:srgbClr val="4F555F"/>
                </a:solidFill>
                <a:latin typeface="微软雅黑"/>
                <a:cs typeface="微软雅黑"/>
              </a:rPr>
              <a:t>金融科技</a:t>
            </a:r>
            <a:endParaRPr sz="1450">
              <a:latin typeface="微软雅黑"/>
              <a:cs typeface="微软雅黑"/>
            </a:endParaRPr>
          </a:p>
          <a:p>
            <a:pPr algn="ctr">
              <a:lnSpc>
                <a:spcPts val="1650"/>
              </a:lnSpc>
            </a:pPr>
            <a:r>
              <a:rPr dirty="0" sz="1400" spc="-5" b="1" i="1">
                <a:solidFill>
                  <a:srgbClr val="4F555F"/>
                </a:solidFill>
                <a:latin typeface="Arial"/>
                <a:cs typeface="Arial"/>
              </a:rPr>
              <a:t>VS</a:t>
            </a:r>
            <a:endParaRPr sz="1400">
              <a:latin typeface="Arial"/>
              <a:cs typeface="Arial"/>
            </a:endParaRPr>
          </a:p>
          <a:p>
            <a:pPr algn="ctr">
              <a:lnSpc>
                <a:spcPts val="1714"/>
              </a:lnSpc>
            </a:pPr>
            <a:r>
              <a:rPr dirty="0" sz="1450" spc="-50" b="1" i="1">
                <a:solidFill>
                  <a:srgbClr val="4F555F"/>
                </a:solidFill>
                <a:latin typeface="微软雅黑"/>
                <a:cs typeface="微软雅黑"/>
              </a:rPr>
              <a:t>开放银行</a:t>
            </a:r>
            <a:endParaRPr sz="1450">
              <a:latin typeface="微软雅黑"/>
              <a:cs typeface="微软雅黑"/>
            </a:endParaRP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44</a:t>
            </a:fld>
          </a:p>
        </p:txBody>
      </p:sp>
      <p:sp>
        <p:nvSpPr>
          <p:cNvPr id="17" name="object 17"/>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2" name="object 12"/>
          <p:cNvSpPr txBox="1"/>
          <p:nvPr/>
        </p:nvSpPr>
        <p:spPr>
          <a:xfrm>
            <a:off x="2854832" y="4440808"/>
            <a:ext cx="1267460" cy="546100"/>
          </a:xfrm>
          <a:prstGeom prst="rect">
            <a:avLst/>
          </a:prstGeom>
        </p:spPr>
        <p:txBody>
          <a:bodyPr wrap="square" lIns="0" tIns="0" rIns="0" bIns="0" rtlCol="0" vert="horz">
            <a:spAutoFit/>
          </a:bodyPr>
          <a:lstStyle/>
          <a:p>
            <a:pPr marL="12700">
              <a:lnSpc>
                <a:spcPct val="100000"/>
              </a:lnSpc>
            </a:pPr>
            <a:r>
              <a:rPr dirty="0" sz="1400" spc="45">
                <a:solidFill>
                  <a:srgbClr val="4F555F"/>
                </a:solidFill>
                <a:latin typeface="Arial Unicode MS"/>
                <a:cs typeface="Arial Unicode MS"/>
              </a:rPr>
              <a:t>✓</a:t>
            </a:r>
            <a:r>
              <a:rPr dirty="0" sz="1400" spc="-215">
                <a:solidFill>
                  <a:srgbClr val="4F555F"/>
                </a:solidFill>
                <a:latin typeface="Arial Unicode MS"/>
                <a:cs typeface="Arial Unicode MS"/>
              </a:rPr>
              <a:t> </a:t>
            </a:r>
            <a:r>
              <a:rPr dirty="0" sz="1400">
                <a:solidFill>
                  <a:srgbClr val="4F555F"/>
                </a:solidFill>
                <a:latin typeface="微软雅黑"/>
                <a:cs typeface="微软雅黑"/>
              </a:rPr>
              <a:t>适应不同场景</a:t>
            </a:r>
            <a:endParaRPr sz="1400">
              <a:latin typeface="微软雅黑"/>
              <a:cs typeface="微软雅黑"/>
            </a:endParaRPr>
          </a:p>
          <a:p>
            <a:pPr marL="12700">
              <a:lnSpc>
                <a:spcPct val="100000"/>
              </a:lnSpc>
              <a:spcBef>
                <a:spcPts val="840"/>
              </a:spcBef>
            </a:pPr>
            <a:r>
              <a:rPr dirty="0" sz="1400" spc="45">
                <a:solidFill>
                  <a:srgbClr val="4F555F"/>
                </a:solidFill>
                <a:latin typeface="Arial Unicode MS"/>
                <a:cs typeface="Arial Unicode MS"/>
              </a:rPr>
              <a:t>✓</a:t>
            </a:r>
            <a:r>
              <a:rPr dirty="0" sz="1400" spc="-215">
                <a:solidFill>
                  <a:srgbClr val="4F555F"/>
                </a:solidFill>
                <a:latin typeface="Arial Unicode MS"/>
                <a:cs typeface="Arial Unicode MS"/>
              </a:rPr>
              <a:t> </a:t>
            </a:r>
            <a:r>
              <a:rPr dirty="0" sz="1400">
                <a:solidFill>
                  <a:srgbClr val="4F555F"/>
                </a:solidFill>
                <a:latin typeface="微软雅黑"/>
                <a:cs typeface="微软雅黑"/>
              </a:rPr>
              <a:t>提供远程支持</a:t>
            </a:r>
            <a:endParaRPr sz="1400">
              <a:latin typeface="微软雅黑"/>
              <a:cs typeface="微软雅黑"/>
            </a:endParaRPr>
          </a:p>
        </p:txBody>
      </p:sp>
      <p:sp>
        <p:nvSpPr>
          <p:cNvPr id="13" name="object 13"/>
          <p:cNvSpPr txBox="1"/>
          <p:nvPr/>
        </p:nvSpPr>
        <p:spPr>
          <a:xfrm>
            <a:off x="2848736" y="3921125"/>
            <a:ext cx="1273810"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多场景、线上化</a:t>
            </a:r>
            <a:endParaRPr sz="1400">
              <a:latin typeface="微软雅黑"/>
              <a:cs typeface="微软雅黑"/>
            </a:endParaRPr>
          </a:p>
        </p:txBody>
      </p:sp>
      <p:sp>
        <p:nvSpPr>
          <p:cNvPr id="14" name="object 14"/>
          <p:cNvSpPr txBox="1"/>
          <p:nvPr/>
        </p:nvSpPr>
        <p:spPr>
          <a:xfrm>
            <a:off x="8069960" y="4968494"/>
            <a:ext cx="1267460" cy="546735"/>
          </a:xfrm>
          <a:prstGeom prst="rect">
            <a:avLst/>
          </a:prstGeom>
        </p:spPr>
        <p:txBody>
          <a:bodyPr wrap="square" lIns="0" tIns="0" rIns="0" bIns="0" rtlCol="0" vert="horz">
            <a:spAutoFit/>
          </a:bodyPr>
          <a:lstStyle/>
          <a:p>
            <a:pPr marL="12700">
              <a:lnSpc>
                <a:spcPct val="100000"/>
              </a:lnSpc>
            </a:pPr>
            <a:r>
              <a:rPr dirty="0" sz="1400" spc="45">
                <a:solidFill>
                  <a:srgbClr val="4F555F"/>
                </a:solidFill>
                <a:latin typeface="Arial Unicode MS"/>
                <a:cs typeface="Arial Unicode MS"/>
              </a:rPr>
              <a:t>✓</a:t>
            </a:r>
            <a:r>
              <a:rPr dirty="0" sz="1400" spc="-215">
                <a:solidFill>
                  <a:srgbClr val="4F555F"/>
                </a:solidFill>
                <a:latin typeface="Arial Unicode MS"/>
                <a:cs typeface="Arial Unicode MS"/>
              </a:rPr>
              <a:t> </a:t>
            </a:r>
            <a:r>
              <a:rPr dirty="0" sz="1400">
                <a:solidFill>
                  <a:srgbClr val="4F555F"/>
                </a:solidFill>
                <a:latin typeface="微软雅黑"/>
                <a:cs typeface="微软雅黑"/>
              </a:rPr>
              <a:t>服务长尾客户</a:t>
            </a:r>
            <a:endParaRPr sz="1400">
              <a:latin typeface="微软雅黑"/>
              <a:cs typeface="微软雅黑"/>
            </a:endParaRPr>
          </a:p>
          <a:p>
            <a:pPr marL="12700">
              <a:lnSpc>
                <a:spcPct val="100000"/>
              </a:lnSpc>
              <a:spcBef>
                <a:spcPts val="840"/>
              </a:spcBef>
            </a:pPr>
            <a:r>
              <a:rPr dirty="0" sz="1400" spc="45">
                <a:solidFill>
                  <a:srgbClr val="4F555F"/>
                </a:solidFill>
                <a:latin typeface="Arial Unicode MS"/>
                <a:cs typeface="Arial Unicode MS"/>
              </a:rPr>
              <a:t>✓</a:t>
            </a:r>
            <a:r>
              <a:rPr dirty="0" sz="1400" spc="-215">
                <a:solidFill>
                  <a:srgbClr val="4F555F"/>
                </a:solidFill>
                <a:latin typeface="Arial Unicode MS"/>
                <a:cs typeface="Arial Unicode MS"/>
              </a:rPr>
              <a:t> </a:t>
            </a:r>
            <a:r>
              <a:rPr dirty="0" sz="1400">
                <a:solidFill>
                  <a:srgbClr val="4F555F"/>
                </a:solidFill>
                <a:latin typeface="微软雅黑"/>
                <a:cs typeface="微软雅黑"/>
              </a:rPr>
              <a:t>提供普惠金融</a:t>
            </a:r>
            <a:endParaRPr sz="1400">
              <a:latin typeface="微软雅黑"/>
              <a:cs typeface="微软雅黑"/>
            </a:endParaRPr>
          </a:p>
        </p:txBody>
      </p:sp>
      <p:sp>
        <p:nvSpPr>
          <p:cNvPr id="15" name="object 15"/>
          <p:cNvSpPr txBox="1"/>
          <p:nvPr/>
        </p:nvSpPr>
        <p:spPr>
          <a:xfrm>
            <a:off x="8069960" y="4448809"/>
            <a:ext cx="1630680"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提高效率、降低成本</a:t>
            </a:r>
            <a:endParaRPr sz="1400">
              <a:latin typeface="微软雅黑"/>
              <a:cs typeface="微软雅黑"/>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spc="-5">
                <a:solidFill>
                  <a:srgbClr val="1D9ED2"/>
                </a:solidFill>
              </a:rPr>
              <a:t>品钛：用</a:t>
            </a:r>
            <a:r>
              <a:rPr dirty="0" spc="-5">
                <a:solidFill>
                  <a:srgbClr val="1D9ED2"/>
                </a:solidFill>
                <a:latin typeface="微软雅黑"/>
                <a:cs typeface="微软雅黑"/>
              </a:rPr>
              <a:t>API</a:t>
            </a:r>
            <a:r>
              <a:rPr dirty="0" spc="-5">
                <a:solidFill>
                  <a:srgbClr val="1D9ED2"/>
                </a:solidFill>
              </a:rPr>
              <a:t>技术将</a:t>
            </a:r>
            <a:r>
              <a:rPr dirty="0" spc="-5">
                <a:solidFill>
                  <a:srgbClr val="1D9ED2"/>
                </a:solidFill>
                <a:latin typeface="微软雅黑"/>
                <a:cs typeface="微软雅黑"/>
              </a:rPr>
              <a:t>200</a:t>
            </a:r>
            <a:r>
              <a:rPr dirty="0" spc="-5">
                <a:solidFill>
                  <a:srgbClr val="1D9ED2"/>
                </a:solidFill>
              </a:rPr>
              <a:t>余家金融机构和商业机构紧密连接，多方</a:t>
            </a:r>
          </a:p>
          <a:p>
            <a:pPr marL="12700">
              <a:lnSpc>
                <a:spcPts val="2735"/>
              </a:lnSpc>
            </a:pPr>
            <a:r>
              <a:rPr dirty="0" spc="-5">
                <a:solidFill>
                  <a:srgbClr val="1D9ED2"/>
                </a:solidFill>
              </a:rPr>
              <a:t>共赢协同效应</a:t>
            </a:r>
          </a:p>
        </p:txBody>
      </p:sp>
      <p:sp>
        <p:nvSpPr>
          <p:cNvPr id="5" name="object 5"/>
          <p:cNvSpPr txBox="1"/>
          <p:nvPr/>
        </p:nvSpPr>
        <p:spPr>
          <a:xfrm>
            <a:off x="4556505" y="1169161"/>
            <a:ext cx="7046595" cy="972819"/>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 </a:t>
            </a:r>
            <a:r>
              <a:rPr dirty="0" sz="1400" spc="25">
                <a:solidFill>
                  <a:srgbClr val="5E666F"/>
                </a:solidFill>
                <a:latin typeface="微软雅黑"/>
                <a:cs typeface="微软雅黑"/>
              </a:rPr>
              <a:t>品钛积累技术，并将</a:t>
            </a:r>
            <a:r>
              <a:rPr dirty="0" sz="1400" spc="25" b="1" i="1">
                <a:solidFill>
                  <a:srgbClr val="1F9ED2"/>
                </a:solidFill>
                <a:latin typeface="微软雅黑"/>
                <a:cs typeface="微软雅黑"/>
              </a:rPr>
              <a:t>场景、流量、运营、辅助决策</a:t>
            </a:r>
            <a:r>
              <a:rPr dirty="0" sz="1400" spc="25">
                <a:solidFill>
                  <a:srgbClr val="5E666F"/>
                </a:solidFill>
                <a:latin typeface="微软雅黑"/>
                <a:cs typeface="微软雅黑"/>
              </a:rPr>
              <a:t>等各个环节进行产品化，使之能够  在高效部署的前提下，</a:t>
            </a:r>
            <a:r>
              <a:rPr dirty="0" sz="1400" spc="25" b="1" i="1">
                <a:solidFill>
                  <a:srgbClr val="1F9ED2"/>
                </a:solidFill>
                <a:latin typeface="微软雅黑"/>
                <a:cs typeface="微软雅黑"/>
              </a:rPr>
              <a:t>实现商业机构和金融机构有效的连接</a:t>
            </a:r>
            <a:r>
              <a:rPr dirty="0" sz="1400" spc="25">
                <a:solidFill>
                  <a:srgbClr val="5E666F"/>
                </a:solidFill>
                <a:latin typeface="微软雅黑"/>
                <a:cs typeface="微软雅黑"/>
              </a:rPr>
              <a:t>，从而在这样体系里实现  </a:t>
            </a:r>
            <a:r>
              <a:rPr dirty="0" sz="1400">
                <a:solidFill>
                  <a:srgbClr val="5E666F"/>
                </a:solidFill>
                <a:latin typeface="微软雅黑"/>
                <a:cs typeface="微软雅黑"/>
              </a:rPr>
              <a:t>多方共赢。</a:t>
            </a:r>
            <a:endParaRPr sz="1400">
              <a:latin typeface="微软雅黑"/>
              <a:cs typeface="微软雅黑"/>
            </a:endParaRPr>
          </a:p>
        </p:txBody>
      </p:sp>
      <p:sp>
        <p:nvSpPr>
          <p:cNvPr id="6" name="object 6"/>
          <p:cNvSpPr/>
          <p:nvPr/>
        </p:nvSpPr>
        <p:spPr>
          <a:xfrm>
            <a:off x="1539239" y="1158239"/>
            <a:ext cx="1598930" cy="5699760"/>
          </a:xfrm>
          <a:custGeom>
            <a:avLst/>
            <a:gdLst/>
            <a:ahLst/>
            <a:cxnLst/>
            <a:rect l="l" t="t" r="r" b="b"/>
            <a:pathLst>
              <a:path w="1598930" h="5699759">
                <a:moveTo>
                  <a:pt x="861695" y="0"/>
                </a:moveTo>
                <a:lnTo>
                  <a:pt x="752093" y="0"/>
                </a:lnTo>
                <a:lnTo>
                  <a:pt x="752093" y="5003546"/>
                </a:lnTo>
                <a:lnTo>
                  <a:pt x="0" y="5645259"/>
                </a:lnTo>
                <a:lnTo>
                  <a:pt x="31496" y="5699759"/>
                </a:lnTo>
                <a:lnTo>
                  <a:pt x="752093" y="5075631"/>
                </a:lnTo>
                <a:lnTo>
                  <a:pt x="944481" y="5075631"/>
                </a:lnTo>
                <a:lnTo>
                  <a:pt x="861695" y="5003546"/>
                </a:lnTo>
                <a:lnTo>
                  <a:pt x="861695" y="0"/>
                </a:lnTo>
                <a:close/>
              </a:path>
              <a:path w="1598930" h="5699759">
                <a:moveTo>
                  <a:pt x="831596" y="5168811"/>
                </a:moveTo>
                <a:lnTo>
                  <a:pt x="768604" y="5168811"/>
                </a:lnTo>
                <a:lnTo>
                  <a:pt x="768604" y="5699759"/>
                </a:lnTo>
                <a:lnTo>
                  <a:pt x="831596" y="5699759"/>
                </a:lnTo>
                <a:lnTo>
                  <a:pt x="831596" y="5168811"/>
                </a:lnTo>
                <a:close/>
              </a:path>
              <a:path w="1598930" h="5699759">
                <a:moveTo>
                  <a:pt x="944481" y="5075631"/>
                </a:moveTo>
                <a:lnTo>
                  <a:pt x="861695" y="5075631"/>
                </a:lnTo>
                <a:lnTo>
                  <a:pt x="1567180" y="5680420"/>
                </a:lnTo>
                <a:lnTo>
                  <a:pt x="1598676" y="5645259"/>
                </a:lnTo>
                <a:lnTo>
                  <a:pt x="944481" y="5075631"/>
                </a:lnTo>
                <a:close/>
              </a:path>
              <a:path w="1598930" h="5699759">
                <a:moveTo>
                  <a:pt x="861695" y="5075631"/>
                </a:moveTo>
                <a:lnTo>
                  <a:pt x="752093" y="5075631"/>
                </a:lnTo>
                <a:lnTo>
                  <a:pt x="752093" y="5168811"/>
                </a:lnTo>
                <a:lnTo>
                  <a:pt x="861695" y="5168811"/>
                </a:lnTo>
                <a:lnTo>
                  <a:pt x="861695" y="5075631"/>
                </a:lnTo>
                <a:close/>
              </a:path>
            </a:pathLst>
          </a:custGeom>
          <a:solidFill>
            <a:srgbClr val="7E7E7E"/>
          </a:solidFill>
        </p:spPr>
        <p:txBody>
          <a:bodyPr wrap="square" lIns="0" tIns="0" rIns="0" bIns="0" rtlCol="0"/>
          <a:lstStyle/>
          <a:p/>
        </p:txBody>
      </p:sp>
      <p:sp>
        <p:nvSpPr>
          <p:cNvPr id="7" name="object 7"/>
          <p:cNvSpPr/>
          <p:nvPr/>
        </p:nvSpPr>
        <p:spPr>
          <a:xfrm>
            <a:off x="443483" y="1606296"/>
            <a:ext cx="3792220" cy="4160520"/>
          </a:xfrm>
          <a:custGeom>
            <a:avLst/>
            <a:gdLst/>
            <a:ahLst/>
            <a:cxnLst/>
            <a:rect l="l" t="t" r="r" b="b"/>
            <a:pathLst>
              <a:path w="3792220" h="4160520">
                <a:moveTo>
                  <a:pt x="0" y="4160519"/>
                </a:moveTo>
                <a:lnTo>
                  <a:pt x="3791712" y="4160519"/>
                </a:lnTo>
                <a:lnTo>
                  <a:pt x="3791712" y="0"/>
                </a:lnTo>
                <a:lnTo>
                  <a:pt x="0" y="0"/>
                </a:lnTo>
                <a:lnTo>
                  <a:pt x="0" y="4160519"/>
                </a:lnTo>
                <a:close/>
              </a:path>
            </a:pathLst>
          </a:custGeom>
          <a:solidFill>
            <a:srgbClr val="F9F9F9"/>
          </a:solidFill>
        </p:spPr>
        <p:txBody>
          <a:bodyPr wrap="square" lIns="0" tIns="0" rIns="0" bIns="0" rtlCol="0"/>
          <a:lstStyle/>
          <a:p/>
        </p:txBody>
      </p:sp>
      <p:sp>
        <p:nvSpPr>
          <p:cNvPr id="8" name="object 8"/>
          <p:cNvSpPr/>
          <p:nvPr/>
        </p:nvSpPr>
        <p:spPr>
          <a:xfrm>
            <a:off x="443483" y="1556003"/>
            <a:ext cx="3792220" cy="4211320"/>
          </a:xfrm>
          <a:custGeom>
            <a:avLst/>
            <a:gdLst/>
            <a:ahLst/>
            <a:cxnLst/>
            <a:rect l="l" t="t" r="r" b="b"/>
            <a:pathLst>
              <a:path w="3792220" h="4211320">
                <a:moveTo>
                  <a:pt x="0" y="4210812"/>
                </a:moveTo>
                <a:lnTo>
                  <a:pt x="3791712" y="4210812"/>
                </a:lnTo>
                <a:lnTo>
                  <a:pt x="3791712" y="0"/>
                </a:lnTo>
                <a:lnTo>
                  <a:pt x="0" y="0"/>
                </a:lnTo>
                <a:lnTo>
                  <a:pt x="0" y="4210812"/>
                </a:lnTo>
                <a:close/>
              </a:path>
            </a:pathLst>
          </a:custGeom>
          <a:ln w="9144">
            <a:solidFill>
              <a:srgbClr val="D3D3D3"/>
            </a:solidFill>
          </a:ln>
        </p:spPr>
        <p:txBody>
          <a:bodyPr wrap="square" lIns="0" tIns="0" rIns="0" bIns="0" rtlCol="0"/>
          <a:lstStyle/>
          <a:p/>
        </p:txBody>
      </p:sp>
      <p:sp>
        <p:nvSpPr>
          <p:cNvPr id="9" name="object 9"/>
          <p:cNvSpPr/>
          <p:nvPr/>
        </p:nvSpPr>
        <p:spPr>
          <a:xfrm>
            <a:off x="347472" y="1458467"/>
            <a:ext cx="3982720" cy="147955"/>
          </a:xfrm>
          <a:custGeom>
            <a:avLst/>
            <a:gdLst/>
            <a:ahLst/>
            <a:cxnLst/>
            <a:rect l="l" t="t" r="r" b="b"/>
            <a:pathLst>
              <a:path w="3982720" h="147955">
                <a:moveTo>
                  <a:pt x="0" y="147827"/>
                </a:moveTo>
                <a:lnTo>
                  <a:pt x="3982212" y="147827"/>
                </a:lnTo>
                <a:lnTo>
                  <a:pt x="3982212" y="0"/>
                </a:lnTo>
                <a:lnTo>
                  <a:pt x="0" y="0"/>
                </a:lnTo>
                <a:lnTo>
                  <a:pt x="0" y="147827"/>
                </a:lnTo>
                <a:close/>
              </a:path>
            </a:pathLst>
          </a:custGeom>
          <a:solidFill>
            <a:srgbClr val="7E7E7E"/>
          </a:solidFill>
        </p:spPr>
        <p:txBody>
          <a:bodyPr wrap="square" lIns="0" tIns="0" rIns="0" bIns="0" rtlCol="0"/>
          <a:lstStyle/>
          <a:p/>
        </p:txBody>
      </p:sp>
      <p:sp>
        <p:nvSpPr>
          <p:cNvPr id="10" name="object 10"/>
          <p:cNvSpPr/>
          <p:nvPr/>
        </p:nvSpPr>
        <p:spPr>
          <a:xfrm>
            <a:off x="347472" y="5766815"/>
            <a:ext cx="3982720" cy="147955"/>
          </a:xfrm>
          <a:custGeom>
            <a:avLst/>
            <a:gdLst/>
            <a:ahLst/>
            <a:cxnLst/>
            <a:rect l="l" t="t" r="r" b="b"/>
            <a:pathLst>
              <a:path w="3982720" h="147954">
                <a:moveTo>
                  <a:pt x="0" y="147828"/>
                </a:moveTo>
                <a:lnTo>
                  <a:pt x="3982212" y="147828"/>
                </a:lnTo>
                <a:lnTo>
                  <a:pt x="3982212" y="0"/>
                </a:lnTo>
                <a:lnTo>
                  <a:pt x="0" y="0"/>
                </a:lnTo>
                <a:lnTo>
                  <a:pt x="0" y="147828"/>
                </a:lnTo>
                <a:close/>
              </a:path>
            </a:pathLst>
          </a:custGeom>
          <a:solidFill>
            <a:srgbClr val="7E7E7E"/>
          </a:solidFill>
        </p:spPr>
        <p:txBody>
          <a:bodyPr wrap="square" lIns="0" tIns="0" rIns="0" bIns="0" rtlCol="0"/>
          <a:lstStyle/>
          <a:p/>
        </p:txBody>
      </p:sp>
      <p:sp>
        <p:nvSpPr>
          <p:cNvPr id="11" name="object 11"/>
          <p:cNvSpPr txBox="1"/>
          <p:nvPr/>
        </p:nvSpPr>
        <p:spPr>
          <a:xfrm>
            <a:off x="521919" y="2204339"/>
            <a:ext cx="37598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公司介绍：</a:t>
            </a:r>
            <a:r>
              <a:rPr dirty="0" sz="1200">
                <a:solidFill>
                  <a:srgbClr val="4F555F"/>
                </a:solidFill>
                <a:latin typeface="微软雅黑"/>
                <a:cs typeface="微软雅黑"/>
              </a:rPr>
              <a:t>品钛通过技术连接商业机构与金融机构，</a:t>
            </a:r>
            <a:endParaRPr sz="1200">
              <a:latin typeface="微软雅黑"/>
              <a:cs typeface="微软雅黑"/>
            </a:endParaRPr>
          </a:p>
        </p:txBody>
      </p:sp>
      <p:sp>
        <p:nvSpPr>
          <p:cNvPr id="12" name="object 12"/>
          <p:cNvSpPr txBox="1"/>
          <p:nvPr/>
        </p:nvSpPr>
        <p:spPr>
          <a:xfrm>
            <a:off x="750519" y="2387036"/>
            <a:ext cx="3378200" cy="836294"/>
          </a:xfrm>
          <a:prstGeom prst="rect">
            <a:avLst/>
          </a:prstGeom>
        </p:spPr>
        <p:txBody>
          <a:bodyPr wrap="square" lIns="0" tIns="0" rIns="0" bIns="0" rtlCol="0" vert="horz">
            <a:spAutoFit/>
          </a:bodyPr>
          <a:lstStyle/>
          <a:p>
            <a:pPr marL="12700" marR="5080">
              <a:lnSpc>
                <a:spcPct val="150100"/>
              </a:lnSpc>
            </a:pPr>
            <a:r>
              <a:rPr dirty="0" sz="1200">
                <a:solidFill>
                  <a:srgbClr val="4F555F"/>
                </a:solidFill>
                <a:latin typeface="微软雅黑"/>
                <a:cs typeface="微软雅黑"/>
              </a:rPr>
              <a:t>提供高效的智能金融解决方案，将众多金融机构与  商业机构联系在一个密切的生态网络之中。</a:t>
            </a:r>
            <a:r>
              <a:rPr dirty="0" sz="1200">
                <a:solidFill>
                  <a:srgbClr val="4F555F"/>
                </a:solidFill>
                <a:latin typeface="Arial"/>
                <a:cs typeface="Arial"/>
              </a:rPr>
              <a:t>2018  </a:t>
            </a:r>
            <a:r>
              <a:rPr dirty="0" sz="1200">
                <a:solidFill>
                  <a:srgbClr val="4F555F"/>
                </a:solidFill>
                <a:latin typeface="微软雅黑"/>
                <a:cs typeface="微软雅黑"/>
              </a:rPr>
              <a:t>年，品钛在美国纳斯达克交易所上市</a:t>
            </a:r>
            <a:endParaRPr sz="1200">
              <a:latin typeface="微软雅黑"/>
              <a:cs typeface="微软雅黑"/>
            </a:endParaRPr>
          </a:p>
        </p:txBody>
      </p:sp>
      <p:sp>
        <p:nvSpPr>
          <p:cNvPr id="13" name="object 13"/>
          <p:cNvSpPr txBox="1"/>
          <p:nvPr/>
        </p:nvSpPr>
        <p:spPr>
          <a:xfrm>
            <a:off x="521919" y="3378072"/>
            <a:ext cx="3150235"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55">
                <a:solidFill>
                  <a:srgbClr val="4F555F"/>
                </a:solidFill>
                <a:latin typeface="Arial Unicode MS"/>
                <a:cs typeface="Arial Unicode MS"/>
              </a:rPr>
              <a:t> </a:t>
            </a:r>
            <a:r>
              <a:rPr dirty="0" sz="1200" b="1" i="1">
                <a:solidFill>
                  <a:srgbClr val="4F555F"/>
                </a:solidFill>
                <a:latin typeface="微软雅黑"/>
                <a:cs typeface="微软雅黑"/>
              </a:rPr>
              <a:t>公司定位：</a:t>
            </a:r>
            <a:r>
              <a:rPr dirty="0" sz="1200">
                <a:solidFill>
                  <a:srgbClr val="4F555F"/>
                </a:solidFill>
                <a:latin typeface="微软雅黑"/>
                <a:cs typeface="微软雅黑"/>
              </a:rPr>
              <a:t>领先的金融科技解决方案提供商</a:t>
            </a:r>
            <a:endParaRPr sz="1200">
              <a:latin typeface="微软雅黑"/>
              <a:cs typeface="微软雅黑"/>
            </a:endParaRPr>
          </a:p>
        </p:txBody>
      </p:sp>
      <p:sp>
        <p:nvSpPr>
          <p:cNvPr id="14" name="object 14"/>
          <p:cNvSpPr txBox="1"/>
          <p:nvPr/>
        </p:nvSpPr>
        <p:spPr>
          <a:xfrm>
            <a:off x="521919" y="3637152"/>
            <a:ext cx="3607435" cy="835660"/>
          </a:xfrm>
          <a:prstGeom prst="rect">
            <a:avLst/>
          </a:prstGeom>
        </p:spPr>
        <p:txBody>
          <a:bodyPr wrap="square" lIns="0" tIns="0" rIns="0" bIns="0" rtlCol="0" vert="horz">
            <a:spAutoFit/>
          </a:bodyPr>
          <a:lstStyle/>
          <a:p>
            <a:pPr algn="just" marL="241300" marR="5080" indent="-228600">
              <a:lnSpc>
                <a:spcPct val="150000"/>
              </a:lnSpc>
            </a:pPr>
            <a:r>
              <a:rPr dirty="0" sz="1200" spc="35">
                <a:solidFill>
                  <a:srgbClr val="4F555F"/>
                </a:solidFill>
                <a:latin typeface="Arial Unicode MS"/>
                <a:cs typeface="Arial Unicode MS"/>
              </a:rPr>
              <a:t>✓ </a:t>
            </a:r>
            <a:r>
              <a:rPr dirty="0" sz="1200" b="1" i="1">
                <a:solidFill>
                  <a:srgbClr val="4F555F"/>
                </a:solidFill>
                <a:latin typeface="微软雅黑"/>
                <a:cs typeface="微软雅黑"/>
              </a:rPr>
              <a:t>核心产品：</a:t>
            </a:r>
            <a:r>
              <a:rPr dirty="0" sz="1200">
                <a:solidFill>
                  <a:srgbClr val="4F555F"/>
                </a:solidFill>
                <a:latin typeface="微软雅黑"/>
                <a:cs typeface="微软雅黑"/>
              </a:rPr>
              <a:t>小微、个人智能信贷（流量运营、决策  支持、联合运营、咨询服务等各环节）；智能财富  </a:t>
            </a:r>
            <a:r>
              <a:rPr dirty="0" sz="1200" spc="-5">
                <a:solidFill>
                  <a:srgbClr val="4F555F"/>
                </a:solidFill>
                <a:latin typeface="微软雅黑"/>
                <a:cs typeface="微软雅黑"/>
              </a:rPr>
              <a:t>管理（智能投研、基金超市、智能投研等各环节）</a:t>
            </a:r>
            <a:endParaRPr sz="1200">
              <a:latin typeface="微软雅黑"/>
              <a:cs typeface="微软雅黑"/>
            </a:endParaRPr>
          </a:p>
        </p:txBody>
      </p:sp>
      <p:sp>
        <p:nvSpPr>
          <p:cNvPr id="15" name="object 15"/>
          <p:cNvSpPr txBox="1"/>
          <p:nvPr/>
        </p:nvSpPr>
        <p:spPr>
          <a:xfrm>
            <a:off x="521919" y="4536694"/>
            <a:ext cx="3607435" cy="561340"/>
          </a:xfrm>
          <a:prstGeom prst="rect">
            <a:avLst/>
          </a:prstGeom>
        </p:spPr>
        <p:txBody>
          <a:bodyPr wrap="square" lIns="0" tIns="0" rIns="0" bIns="0" rtlCol="0" vert="horz">
            <a:spAutoFit/>
          </a:bodyPr>
          <a:lstStyle/>
          <a:p>
            <a:pPr marL="241300" marR="5080" indent="-228600">
              <a:lnSpc>
                <a:spcPct val="150000"/>
              </a:lnSpc>
            </a:pPr>
            <a:r>
              <a:rPr dirty="0" sz="1200" spc="35">
                <a:solidFill>
                  <a:srgbClr val="4F555F"/>
                </a:solidFill>
                <a:latin typeface="Arial Unicode MS"/>
                <a:cs typeface="Arial Unicode MS"/>
              </a:rPr>
              <a:t>✓ </a:t>
            </a:r>
            <a:r>
              <a:rPr dirty="0" sz="1200" b="1" i="1">
                <a:solidFill>
                  <a:srgbClr val="4F555F"/>
                </a:solidFill>
                <a:latin typeface="微软雅黑"/>
                <a:cs typeface="微软雅黑"/>
              </a:rPr>
              <a:t>专攻领域</a:t>
            </a:r>
            <a:r>
              <a:rPr dirty="0" sz="1200">
                <a:solidFill>
                  <a:srgbClr val="4F555F"/>
                </a:solidFill>
                <a:latin typeface="微软雅黑"/>
                <a:cs typeface="微软雅黑"/>
              </a:rPr>
              <a:t>：消费场景分期、个人信贷、小微企业信  贷、财富管理、保险经纪等多个领域</a:t>
            </a:r>
            <a:endParaRPr sz="1200">
              <a:latin typeface="微软雅黑"/>
              <a:cs typeface="微软雅黑"/>
            </a:endParaRPr>
          </a:p>
        </p:txBody>
      </p:sp>
      <p:sp>
        <p:nvSpPr>
          <p:cNvPr id="16" name="object 16"/>
          <p:cNvSpPr txBox="1"/>
          <p:nvPr/>
        </p:nvSpPr>
        <p:spPr>
          <a:xfrm>
            <a:off x="521919" y="5161534"/>
            <a:ext cx="3607435" cy="561340"/>
          </a:xfrm>
          <a:prstGeom prst="rect">
            <a:avLst/>
          </a:prstGeom>
        </p:spPr>
        <p:txBody>
          <a:bodyPr wrap="square" lIns="0" tIns="0" rIns="0" bIns="0" rtlCol="0" vert="horz">
            <a:spAutoFit/>
          </a:bodyPr>
          <a:lstStyle/>
          <a:p>
            <a:pPr marL="241300" marR="5080" indent="-228600">
              <a:lnSpc>
                <a:spcPct val="150000"/>
              </a:lnSpc>
            </a:pPr>
            <a:r>
              <a:rPr dirty="0" sz="1200" spc="35">
                <a:solidFill>
                  <a:srgbClr val="4F555F"/>
                </a:solidFill>
                <a:latin typeface="Arial Unicode MS"/>
                <a:cs typeface="Arial Unicode MS"/>
              </a:rPr>
              <a:t>✓ </a:t>
            </a:r>
            <a:r>
              <a:rPr dirty="0" sz="1200" b="1" i="1">
                <a:solidFill>
                  <a:srgbClr val="4F555F"/>
                </a:solidFill>
                <a:latin typeface="微软雅黑"/>
                <a:cs typeface="微软雅黑"/>
              </a:rPr>
              <a:t>应用行业：</a:t>
            </a:r>
            <a:r>
              <a:rPr dirty="0" sz="1200">
                <a:solidFill>
                  <a:srgbClr val="4F555F"/>
                </a:solidFill>
                <a:latin typeface="微软雅黑"/>
                <a:cs typeface="微软雅黑"/>
              </a:rPr>
              <a:t>金融、电信、支付、旅游、电商、财税  等数十个行业</a:t>
            </a:r>
            <a:endParaRPr sz="1200">
              <a:latin typeface="微软雅黑"/>
              <a:cs typeface="微软雅黑"/>
            </a:endParaRPr>
          </a:p>
        </p:txBody>
      </p:sp>
      <p:sp>
        <p:nvSpPr>
          <p:cNvPr id="17" name="object 17"/>
          <p:cNvSpPr txBox="1"/>
          <p:nvPr/>
        </p:nvSpPr>
        <p:spPr>
          <a:xfrm>
            <a:off x="4742402" y="5252973"/>
            <a:ext cx="6893559" cy="194945"/>
          </a:xfrm>
          <a:prstGeom prst="rect">
            <a:avLst/>
          </a:prstGeom>
        </p:spPr>
        <p:txBody>
          <a:bodyPr wrap="square" lIns="0" tIns="0" rIns="0" bIns="0" rtlCol="0" vert="horz">
            <a:spAutoFit/>
          </a:bodyPr>
          <a:lstStyle/>
          <a:p>
            <a:pPr marL="12700">
              <a:lnSpc>
                <a:spcPct val="100000"/>
              </a:lnSpc>
              <a:tabLst>
                <a:tab pos="6880225" algn="l"/>
              </a:tabLst>
            </a:pPr>
            <a:r>
              <a:rPr dirty="0" sz="1200" u="sng">
                <a:solidFill>
                  <a:srgbClr val="4F555F"/>
                </a:solidFill>
                <a:latin typeface="Times New Roman"/>
                <a:cs typeface="Times New Roman"/>
              </a:rPr>
              <a:t> 	</a:t>
            </a:r>
            <a:endParaRPr sz="1200">
              <a:latin typeface="Times New Roman"/>
              <a:cs typeface="Times New Roman"/>
            </a:endParaRPr>
          </a:p>
        </p:txBody>
      </p:sp>
      <p:sp>
        <p:nvSpPr>
          <p:cNvPr id="18" name="object 18"/>
          <p:cNvSpPr/>
          <p:nvPr/>
        </p:nvSpPr>
        <p:spPr>
          <a:xfrm>
            <a:off x="1089660" y="1674876"/>
            <a:ext cx="2499360" cy="469391"/>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4552188" y="2442972"/>
            <a:ext cx="3449320" cy="2809240"/>
          </a:xfrm>
          <a:custGeom>
            <a:avLst/>
            <a:gdLst/>
            <a:ahLst/>
            <a:cxnLst/>
            <a:rect l="l" t="t" r="r" b="b"/>
            <a:pathLst>
              <a:path w="3449320" h="2809240">
                <a:moveTo>
                  <a:pt x="3350767" y="0"/>
                </a:moveTo>
                <a:lnTo>
                  <a:pt x="98044" y="0"/>
                </a:lnTo>
                <a:lnTo>
                  <a:pt x="59846" y="7693"/>
                </a:lnTo>
                <a:lnTo>
                  <a:pt x="28686" y="28686"/>
                </a:lnTo>
                <a:lnTo>
                  <a:pt x="7693" y="59846"/>
                </a:lnTo>
                <a:lnTo>
                  <a:pt x="0" y="98043"/>
                </a:lnTo>
                <a:lnTo>
                  <a:pt x="0" y="2710688"/>
                </a:lnTo>
                <a:lnTo>
                  <a:pt x="7693" y="2748885"/>
                </a:lnTo>
                <a:lnTo>
                  <a:pt x="28686" y="2780045"/>
                </a:lnTo>
                <a:lnTo>
                  <a:pt x="59846" y="2801038"/>
                </a:lnTo>
                <a:lnTo>
                  <a:pt x="98044" y="2808731"/>
                </a:lnTo>
                <a:lnTo>
                  <a:pt x="3350767" y="2808731"/>
                </a:lnTo>
                <a:lnTo>
                  <a:pt x="3388965" y="2801038"/>
                </a:lnTo>
                <a:lnTo>
                  <a:pt x="3420125" y="2780045"/>
                </a:lnTo>
                <a:lnTo>
                  <a:pt x="3441118" y="2748885"/>
                </a:lnTo>
                <a:lnTo>
                  <a:pt x="3448812" y="2710688"/>
                </a:lnTo>
                <a:lnTo>
                  <a:pt x="3448812" y="98043"/>
                </a:lnTo>
                <a:lnTo>
                  <a:pt x="3441118" y="59846"/>
                </a:lnTo>
                <a:lnTo>
                  <a:pt x="3420125" y="28686"/>
                </a:lnTo>
                <a:lnTo>
                  <a:pt x="3388965" y="7693"/>
                </a:lnTo>
                <a:lnTo>
                  <a:pt x="3350767" y="0"/>
                </a:lnTo>
                <a:close/>
              </a:path>
            </a:pathLst>
          </a:custGeom>
          <a:solidFill>
            <a:srgbClr val="F9F9F9"/>
          </a:solidFill>
        </p:spPr>
        <p:txBody>
          <a:bodyPr wrap="square" lIns="0" tIns="0" rIns="0" bIns="0" rtlCol="0"/>
          <a:lstStyle/>
          <a:p/>
        </p:txBody>
      </p:sp>
      <p:sp>
        <p:nvSpPr>
          <p:cNvPr id="20" name="object 20"/>
          <p:cNvSpPr/>
          <p:nvPr/>
        </p:nvSpPr>
        <p:spPr>
          <a:xfrm>
            <a:off x="4552188" y="2442972"/>
            <a:ext cx="3449320" cy="2809240"/>
          </a:xfrm>
          <a:custGeom>
            <a:avLst/>
            <a:gdLst/>
            <a:ahLst/>
            <a:cxnLst/>
            <a:rect l="l" t="t" r="r" b="b"/>
            <a:pathLst>
              <a:path w="3449320" h="2809240">
                <a:moveTo>
                  <a:pt x="0" y="98043"/>
                </a:moveTo>
                <a:lnTo>
                  <a:pt x="7693" y="59846"/>
                </a:lnTo>
                <a:lnTo>
                  <a:pt x="28686" y="28686"/>
                </a:lnTo>
                <a:lnTo>
                  <a:pt x="59846" y="7693"/>
                </a:lnTo>
                <a:lnTo>
                  <a:pt x="98044" y="0"/>
                </a:lnTo>
                <a:lnTo>
                  <a:pt x="3350767" y="0"/>
                </a:lnTo>
                <a:lnTo>
                  <a:pt x="3388965" y="7693"/>
                </a:lnTo>
                <a:lnTo>
                  <a:pt x="3420125" y="28686"/>
                </a:lnTo>
                <a:lnTo>
                  <a:pt x="3441118" y="59846"/>
                </a:lnTo>
                <a:lnTo>
                  <a:pt x="3448812" y="98043"/>
                </a:lnTo>
                <a:lnTo>
                  <a:pt x="3448812" y="2710688"/>
                </a:lnTo>
                <a:lnTo>
                  <a:pt x="3441118" y="2748885"/>
                </a:lnTo>
                <a:lnTo>
                  <a:pt x="3420125" y="2780045"/>
                </a:lnTo>
                <a:lnTo>
                  <a:pt x="3388965" y="2801038"/>
                </a:lnTo>
                <a:lnTo>
                  <a:pt x="3350767" y="2808731"/>
                </a:lnTo>
                <a:lnTo>
                  <a:pt x="98044" y="2808731"/>
                </a:lnTo>
                <a:lnTo>
                  <a:pt x="59846" y="2801038"/>
                </a:lnTo>
                <a:lnTo>
                  <a:pt x="28686" y="2780045"/>
                </a:lnTo>
                <a:lnTo>
                  <a:pt x="7693" y="2748885"/>
                </a:lnTo>
                <a:lnTo>
                  <a:pt x="0" y="2710688"/>
                </a:lnTo>
                <a:lnTo>
                  <a:pt x="0" y="98043"/>
                </a:lnTo>
                <a:close/>
              </a:path>
            </a:pathLst>
          </a:custGeom>
          <a:ln w="3175">
            <a:solidFill>
              <a:srgbClr val="BABABA"/>
            </a:solidFill>
          </a:ln>
        </p:spPr>
        <p:txBody>
          <a:bodyPr wrap="square" lIns="0" tIns="0" rIns="0" bIns="0" rtlCol="0"/>
          <a:lstStyle/>
          <a:p/>
        </p:txBody>
      </p:sp>
      <p:sp>
        <p:nvSpPr>
          <p:cNvPr id="21" name="object 21"/>
          <p:cNvSpPr txBox="1"/>
          <p:nvPr/>
        </p:nvSpPr>
        <p:spPr>
          <a:xfrm>
            <a:off x="5283453" y="2786126"/>
            <a:ext cx="1986914" cy="226060"/>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经过实战检验的业务能力</a:t>
            </a:r>
            <a:endParaRPr sz="1400">
              <a:latin typeface="微软雅黑"/>
              <a:cs typeface="微软雅黑"/>
            </a:endParaRPr>
          </a:p>
        </p:txBody>
      </p:sp>
      <p:sp>
        <p:nvSpPr>
          <p:cNvPr id="22" name="object 22"/>
          <p:cNvSpPr txBox="1"/>
          <p:nvPr/>
        </p:nvSpPr>
        <p:spPr>
          <a:xfrm>
            <a:off x="4630928" y="3331209"/>
            <a:ext cx="3398520" cy="19558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品钛拥有小贷牌照、保理牌照、基金代销牌照、</a:t>
            </a:r>
            <a:endParaRPr sz="1200">
              <a:latin typeface="微软雅黑"/>
              <a:cs typeface="微软雅黑"/>
            </a:endParaRPr>
          </a:p>
        </p:txBody>
      </p:sp>
      <p:sp>
        <p:nvSpPr>
          <p:cNvPr id="23" name="object 23"/>
          <p:cNvSpPr txBox="1"/>
          <p:nvPr/>
        </p:nvSpPr>
        <p:spPr>
          <a:xfrm>
            <a:off x="4630928" y="3605529"/>
            <a:ext cx="3311525" cy="1567180"/>
          </a:xfrm>
          <a:prstGeom prst="rect">
            <a:avLst/>
          </a:prstGeom>
        </p:spPr>
        <p:txBody>
          <a:bodyPr wrap="square" lIns="0" tIns="0" rIns="0" bIns="0" rtlCol="0" vert="horz">
            <a:spAutoFit/>
          </a:bodyPr>
          <a:lstStyle/>
          <a:p>
            <a:pPr marL="184785">
              <a:lnSpc>
                <a:spcPct val="100000"/>
              </a:lnSpc>
            </a:pPr>
            <a:r>
              <a:rPr dirty="0" sz="1200">
                <a:solidFill>
                  <a:srgbClr val="4F5560"/>
                </a:solidFill>
                <a:latin typeface="微软雅黑"/>
                <a:cs typeface="微软雅黑"/>
              </a:rPr>
              <a:t>保险经纪牌照等多个牌照</a:t>
            </a:r>
            <a:endParaRPr sz="1200">
              <a:latin typeface="微软雅黑"/>
              <a:cs typeface="微软雅黑"/>
            </a:endParaRPr>
          </a:p>
          <a:p>
            <a:pPr marL="12700">
              <a:lnSpc>
                <a:spcPct val="100000"/>
              </a:lnSpc>
              <a:spcBef>
                <a:spcPts val="720"/>
              </a:spcBef>
            </a:pPr>
            <a:r>
              <a:rPr dirty="0" sz="1200" spc="35">
                <a:solidFill>
                  <a:srgbClr val="4F5560"/>
                </a:solidFill>
                <a:latin typeface="Arial Unicode MS"/>
                <a:cs typeface="Arial Unicode MS"/>
              </a:rPr>
              <a:t>✓</a:t>
            </a:r>
            <a:r>
              <a:rPr dirty="0" sz="1200" spc="50">
                <a:solidFill>
                  <a:srgbClr val="4F5560"/>
                </a:solidFill>
                <a:latin typeface="Arial Unicode MS"/>
                <a:cs typeface="Arial Unicode MS"/>
              </a:rPr>
              <a:t> </a:t>
            </a:r>
            <a:r>
              <a:rPr dirty="0" sz="1200" spc="-5">
                <a:solidFill>
                  <a:srgbClr val="4F5560"/>
                </a:solidFill>
                <a:latin typeface="微软雅黑"/>
                <a:cs typeface="微软雅黑"/>
              </a:rPr>
              <a:t>截至</a:t>
            </a:r>
            <a:r>
              <a:rPr dirty="0" sz="1200" spc="-5">
                <a:solidFill>
                  <a:srgbClr val="4F5560"/>
                </a:solidFill>
                <a:latin typeface="Arial"/>
                <a:cs typeface="Arial"/>
              </a:rPr>
              <a:t>2018</a:t>
            </a:r>
            <a:r>
              <a:rPr dirty="0" sz="1200" spc="-5">
                <a:solidFill>
                  <a:srgbClr val="4F5560"/>
                </a:solidFill>
                <a:latin typeface="微软雅黑"/>
                <a:cs typeface="微软雅黑"/>
              </a:rPr>
              <a:t>年底，累积服务</a:t>
            </a:r>
            <a:r>
              <a:rPr dirty="0" sz="1200" spc="-5">
                <a:solidFill>
                  <a:srgbClr val="4F5560"/>
                </a:solidFill>
                <a:latin typeface="Arial"/>
                <a:cs typeface="Arial"/>
              </a:rPr>
              <a:t>3140</a:t>
            </a:r>
            <a:r>
              <a:rPr dirty="0" sz="1200" spc="-5">
                <a:solidFill>
                  <a:srgbClr val="4F5560"/>
                </a:solidFill>
                <a:latin typeface="微软雅黑"/>
                <a:cs typeface="微软雅黑"/>
              </a:rPr>
              <a:t>万信贷消费者，</a:t>
            </a:r>
            <a:endParaRPr sz="1200">
              <a:latin typeface="微软雅黑"/>
              <a:cs typeface="微软雅黑"/>
            </a:endParaRPr>
          </a:p>
          <a:p>
            <a:pPr marL="184785">
              <a:lnSpc>
                <a:spcPct val="100000"/>
              </a:lnSpc>
              <a:spcBef>
                <a:spcPts val="720"/>
              </a:spcBef>
            </a:pPr>
            <a:r>
              <a:rPr dirty="0" sz="1200" spc="-5">
                <a:solidFill>
                  <a:srgbClr val="4F5560"/>
                </a:solidFill>
                <a:latin typeface="Arial"/>
                <a:cs typeface="Arial"/>
              </a:rPr>
              <a:t>44</a:t>
            </a:r>
            <a:r>
              <a:rPr dirty="0" sz="1200" spc="-5">
                <a:solidFill>
                  <a:srgbClr val="4F5560"/>
                </a:solidFill>
                <a:latin typeface="微软雅黑"/>
                <a:cs typeface="微软雅黑"/>
              </a:rPr>
              <a:t>万小微商户，</a:t>
            </a:r>
            <a:r>
              <a:rPr dirty="0" sz="1200" spc="-5">
                <a:solidFill>
                  <a:srgbClr val="4F5560"/>
                </a:solidFill>
                <a:latin typeface="Arial"/>
                <a:cs typeface="Arial"/>
              </a:rPr>
              <a:t>195</a:t>
            </a:r>
            <a:r>
              <a:rPr dirty="0" sz="1200" spc="-5">
                <a:solidFill>
                  <a:srgbClr val="4F5560"/>
                </a:solidFill>
                <a:latin typeface="微软雅黑"/>
                <a:cs typeface="微软雅黑"/>
              </a:rPr>
              <a:t>万理财投资者</a:t>
            </a:r>
            <a:endParaRPr sz="1200">
              <a:latin typeface="微软雅黑"/>
              <a:cs typeface="微软雅黑"/>
            </a:endParaRPr>
          </a:p>
          <a:p>
            <a:pPr marL="184785" marR="70485" indent="-172720">
              <a:lnSpc>
                <a:spcPct val="150000"/>
              </a:lnSpc>
            </a:pPr>
            <a:r>
              <a:rPr dirty="0" sz="1200" spc="35">
                <a:solidFill>
                  <a:srgbClr val="4F5560"/>
                </a:solidFill>
                <a:latin typeface="Arial Unicode MS"/>
                <a:cs typeface="Arial Unicode MS"/>
              </a:rPr>
              <a:t>✓ </a:t>
            </a:r>
            <a:r>
              <a:rPr dirty="0" sz="1200">
                <a:solidFill>
                  <a:srgbClr val="4F5560"/>
                </a:solidFill>
                <a:latin typeface="微软雅黑"/>
                <a:cs typeface="微软雅黑"/>
              </a:rPr>
              <a:t>帮助客户销售机票订单</a:t>
            </a:r>
            <a:r>
              <a:rPr dirty="0" sz="1200">
                <a:solidFill>
                  <a:srgbClr val="4F5560"/>
                </a:solidFill>
                <a:latin typeface="Arial"/>
                <a:cs typeface="Arial"/>
              </a:rPr>
              <a:t>587</a:t>
            </a:r>
            <a:r>
              <a:rPr dirty="0" sz="1200">
                <a:solidFill>
                  <a:srgbClr val="4F5560"/>
                </a:solidFill>
                <a:latin typeface="微软雅黑"/>
                <a:cs typeface="微软雅黑"/>
              </a:rPr>
              <a:t>万，火车票订单  </a:t>
            </a:r>
            <a:r>
              <a:rPr dirty="0" sz="1200" spc="-5">
                <a:solidFill>
                  <a:srgbClr val="4F5560"/>
                </a:solidFill>
                <a:latin typeface="Arial"/>
                <a:cs typeface="Arial"/>
              </a:rPr>
              <a:t>742</a:t>
            </a:r>
            <a:r>
              <a:rPr dirty="0" sz="1200" spc="-5">
                <a:solidFill>
                  <a:srgbClr val="4F5560"/>
                </a:solidFill>
                <a:latin typeface="微软雅黑"/>
                <a:cs typeface="微软雅黑"/>
              </a:rPr>
              <a:t>万，酒店订单</a:t>
            </a:r>
            <a:r>
              <a:rPr dirty="0" sz="1200" spc="-5">
                <a:solidFill>
                  <a:srgbClr val="4F5560"/>
                </a:solidFill>
                <a:latin typeface="Arial"/>
                <a:cs typeface="Arial"/>
              </a:rPr>
              <a:t>728</a:t>
            </a:r>
            <a:r>
              <a:rPr dirty="0" sz="1200" spc="-5">
                <a:solidFill>
                  <a:srgbClr val="4F5560"/>
                </a:solidFill>
                <a:latin typeface="微软雅黑"/>
                <a:cs typeface="微软雅黑"/>
              </a:rPr>
              <a:t>万，手机订单</a:t>
            </a:r>
            <a:r>
              <a:rPr dirty="0" sz="1200" spc="-5">
                <a:solidFill>
                  <a:srgbClr val="4F5560"/>
                </a:solidFill>
                <a:latin typeface="Arial"/>
                <a:cs typeface="Arial"/>
              </a:rPr>
              <a:t>120</a:t>
            </a:r>
            <a:r>
              <a:rPr dirty="0" sz="1200" spc="-5">
                <a:solidFill>
                  <a:srgbClr val="4F5560"/>
                </a:solidFill>
                <a:latin typeface="微软雅黑"/>
                <a:cs typeface="微软雅黑"/>
              </a:rPr>
              <a:t>万，课  </a:t>
            </a:r>
            <a:r>
              <a:rPr dirty="0" sz="1200">
                <a:solidFill>
                  <a:srgbClr val="4F5560"/>
                </a:solidFill>
                <a:latin typeface="微软雅黑"/>
                <a:cs typeface="微软雅黑"/>
              </a:rPr>
              <a:t>程订单</a:t>
            </a:r>
            <a:r>
              <a:rPr dirty="0" sz="1200">
                <a:solidFill>
                  <a:srgbClr val="4F5560"/>
                </a:solidFill>
                <a:latin typeface="Arial"/>
                <a:cs typeface="Arial"/>
              </a:rPr>
              <a:t>8</a:t>
            </a:r>
            <a:r>
              <a:rPr dirty="0" sz="1200">
                <a:solidFill>
                  <a:srgbClr val="4F5560"/>
                </a:solidFill>
                <a:latin typeface="微软雅黑"/>
                <a:cs typeface="微软雅黑"/>
              </a:rPr>
              <a:t>万</a:t>
            </a:r>
            <a:endParaRPr sz="1200">
              <a:latin typeface="微软雅黑"/>
              <a:cs typeface="微软雅黑"/>
            </a:endParaRPr>
          </a:p>
        </p:txBody>
      </p:sp>
      <p:sp>
        <p:nvSpPr>
          <p:cNvPr id="24" name="object 24"/>
          <p:cNvSpPr/>
          <p:nvPr/>
        </p:nvSpPr>
        <p:spPr>
          <a:xfrm>
            <a:off x="5455158" y="2262377"/>
            <a:ext cx="1643380" cy="429895"/>
          </a:xfrm>
          <a:custGeom>
            <a:avLst/>
            <a:gdLst/>
            <a:ahLst/>
            <a:cxnLst/>
            <a:rect l="l" t="t" r="r" b="b"/>
            <a:pathLst>
              <a:path w="1643379" h="429894">
                <a:moveTo>
                  <a:pt x="1378585" y="0"/>
                </a:moveTo>
                <a:lnTo>
                  <a:pt x="264287" y="0"/>
                </a:lnTo>
                <a:lnTo>
                  <a:pt x="211035" y="4368"/>
                </a:lnTo>
                <a:lnTo>
                  <a:pt x="161430" y="16894"/>
                </a:lnTo>
                <a:lnTo>
                  <a:pt x="116538" y="36714"/>
                </a:lnTo>
                <a:lnTo>
                  <a:pt x="77422" y="62960"/>
                </a:lnTo>
                <a:lnTo>
                  <a:pt x="45146" y="94766"/>
                </a:lnTo>
                <a:lnTo>
                  <a:pt x="20774" y="131266"/>
                </a:lnTo>
                <a:lnTo>
                  <a:pt x="5370" y="171594"/>
                </a:lnTo>
                <a:lnTo>
                  <a:pt x="0" y="214884"/>
                </a:lnTo>
                <a:lnTo>
                  <a:pt x="5370" y="258173"/>
                </a:lnTo>
                <a:lnTo>
                  <a:pt x="20774" y="298501"/>
                </a:lnTo>
                <a:lnTo>
                  <a:pt x="45146" y="335001"/>
                </a:lnTo>
                <a:lnTo>
                  <a:pt x="77422" y="366807"/>
                </a:lnTo>
                <a:lnTo>
                  <a:pt x="116538" y="393053"/>
                </a:lnTo>
                <a:lnTo>
                  <a:pt x="161430" y="412873"/>
                </a:lnTo>
                <a:lnTo>
                  <a:pt x="211035" y="425399"/>
                </a:lnTo>
                <a:lnTo>
                  <a:pt x="264287" y="429768"/>
                </a:lnTo>
                <a:lnTo>
                  <a:pt x="1378585" y="429768"/>
                </a:lnTo>
                <a:lnTo>
                  <a:pt x="1431836" y="425399"/>
                </a:lnTo>
                <a:lnTo>
                  <a:pt x="1481441" y="412873"/>
                </a:lnTo>
                <a:lnTo>
                  <a:pt x="1526333" y="393053"/>
                </a:lnTo>
                <a:lnTo>
                  <a:pt x="1565449" y="366807"/>
                </a:lnTo>
                <a:lnTo>
                  <a:pt x="1597725" y="335001"/>
                </a:lnTo>
                <a:lnTo>
                  <a:pt x="1622097" y="298501"/>
                </a:lnTo>
                <a:lnTo>
                  <a:pt x="1637501" y="258173"/>
                </a:lnTo>
                <a:lnTo>
                  <a:pt x="1642871" y="214884"/>
                </a:lnTo>
                <a:lnTo>
                  <a:pt x="1637501" y="171594"/>
                </a:lnTo>
                <a:lnTo>
                  <a:pt x="1622097" y="131266"/>
                </a:lnTo>
                <a:lnTo>
                  <a:pt x="1597725" y="94766"/>
                </a:lnTo>
                <a:lnTo>
                  <a:pt x="1565449" y="62960"/>
                </a:lnTo>
                <a:lnTo>
                  <a:pt x="1526333" y="36714"/>
                </a:lnTo>
                <a:lnTo>
                  <a:pt x="1481441" y="16894"/>
                </a:lnTo>
                <a:lnTo>
                  <a:pt x="1431836" y="4368"/>
                </a:lnTo>
                <a:lnTo>
                  <a:pt x="1378585" y="0"/>
                </a:lnTo>
                <a:close/>
              </a:path>
            </a:pathLst>
          </a:custGeom>
          <a:solidFill>
            <a:srgbClr val="1F9ED2"/>
          </a:solidFill>
        </p:spPr>
        <p:txBody>
          <a:bodyPr wrap="square" lIns="0" tIns="0" rIns="0" bIns="0" rtlCol="0"/>
          <a:lstStyle/>
          <a:p/>
        </p:txBody>
      </p:sp>
      <p:sp>
        <p:nvSpPr>
          <p:cNvPr id="25" name="object 25"/>
          <p:cNvSpPr/>
          <p:nvPr/>
        </p:nvSpPr>
        <p:spPr>
          <a:xfrm>
            <a:off x="5455158" y="2262377"/>
            <a:ext cx="1643380" cy="429895"/>
          </a:xfrm>
          <a:custGeom>
            <a:avLst/>
            <a:gdLst/>
            <a:ahLst/>
            <a:cxnLst/>
            <a:rect l="l" t="t" r="r" b="b"/>
            <a:pathLst>
              <a:path w="1643379" h="429894">
                <a:moveTo>
                  <a:pt x="264287" y="0"/>
                </a:moveTo>
                <a:lnTo>
                  <a:pt x="1378585" y="0"/>
                </a:lnTo>
                <a:lnTo>
                  <a:pt x="1431836" y="4368"/>
                </a:lnTo>
                <a:lnTo>
                  <a:pt x="1481441" y="16894"/>
                </a:lnTo>
                <a:lnTo>
                  <a:pt x="1526333" y="36714"/>
                </a:lnTo>
                <a:lnTo>
                  <a:pt x="1565449" y="62960"/>
                </a:lnTo>
                <a:lnTo>
                  <a:pt x="1597725" y="94766"/>
                </a:lnTo>
                <a:lnTo>
                  <a:pt x="1622097" y="131266"/>
                </a:lnTo>
                <a:lnTo>
                  <a:pt x="1637501" y="171594"/>
                </a:lnTo>
                <a:lnTo>
                  <a:pt x="1642871" y="214884"/>
                </a:lnTo>
                <a:lnTo>
                  <a:pt x="1637501" y="258173"/>
                </a:lnTo>
                <a:lnTo>
                  <a:pt x="1622097" y="298501"/>
                </a:lnTo>
                <a:lnTo>
                  <a:pt x="1597725" y="335001"/>
                </a:lnTo>
                <a:lnTo>
                  <a:pt x="1565449" y="366807"/>
                </a:lnTo>
                <a:lnTo>
                  <a:pt x="1526333" y="393053"/>
                </a:lnTo>
                <a:lnTo>
                  <a:pt x="1481441" y="412873"/>
                </a:lnTo>
                <a:lnTo>
                  <a:pt x="1431836" y="425399"/>
                </a:lnTo>
                <a:lnTo>
                  <a:pt x="1378585" y="429768"/>
                </a:lnTo>
                <a:lnTo>
                  <a:pt x="264287" y="429768"/>
                </a:lnTo>
                <a:lnTo>
                  <a:pt x="211035" y="425399"/>
                </a:lnTo>
                <a:lnTo>
                  <a:pt x="161430" y="412873"/>
                </a:lnTo>
                <a:lnTo>
                  <a:pt x="116538" y="393053"/>
                </a:lnTo>
                <a:lnTo>
                  <a:pt x="77422" y="366807"/>
                </a:lnTo>
                <a:lnTo>
                  <a:pt x="45146" y="335001"/>
                </a:lnTo>
                <a:lnTo>
                  <a:pt x="20774" y="298501"/>
                </a:lnTo>
                <a:lnTo>
                  <a:pt x="5370" y="258173"/>
                </a:lnTo>
                <a:lnTo>
                  <a:pt x="0" y="214884"/>
                </a:lnTo>
                <a:lnTo>
                  <a:pt x="5370" y="171594"/>
                </a:lnTo>
                <a:lnTo>
                  <a:pt x="20774" y="131266"/>
                </a:lnTo>
                <a:lnTo>
                  <a:pt x="45146" y="94766"/>
                </a:lnTo>
                <a:lnTo>
                  <a:pt x="77422" y="62960"/>
                </a:lnTo>
                <a:lnTo>
                  <a:pt x="116538" y="36714"/>
                </a:lnTo>
                <a:lnTo>
                  <a:pt x="161430" y="16894"/>
                </a:lnTo>
                <a:lnTo>
                  <a:pt x="211035" y="4368"/>
                </a:lnTo>
                <a:lnTo>
                  <a:pt x="264287" y="0"/>
                </a:lnTo>
                <a:close/>
              </a:path>
            </a:pathLst>
          </a:custGeom>
          <a:ln w="28955">
            <a:solidFill>
              <a:srgbClr val="F9F9F9"/>
            </a:solidFill>
          </a:ln>
        </p:spPr>
        <p:txBody>
          <a:bodyPr wrap="square" lIns="0" tIns="0" rIns="0" bIns="0" rtlCol="0"/>
          <a:lstStyle/>
          <a:p/>
        </p:txBody>
      </p:sp>
      <p:sp>
        <p:nvSpPr>
          <p:cNvPr id="26" name="object 26"/>
          <p:cNvSpPr txBox="1"/>
          <p:nvPr/>
        </p:nvSpPr>
        <p:spPr>
          <a:xfrm>
            <a:off x="5907151" y="2374646"/>
            <a:ext cx="74041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实战经验</a:t>
            </a:r>
            <a:endParaRPr sz="1400">
              <a:latin typeface="微软雅黑"/>
              <a:cs typeface="微软雅黑"/>
            </a:endParaRPr>
          </a:p>
        </p:txBody>
      </p:sp>
      <p:sp>
        <p:nvSpPr>
          <p:cNvPr id="27" name="object 27"/>
          <p:cNvSpPr/>
          <p:nvPr/>
        </p:nvSpPr>
        <p:spPr>
          <a:xfrm>
            <a:off x="8156447" y="2442972"/>
            <a:ext cx="3449320" cy="2809240"/>
          </a:xfrm>
          <a:custGeom>
            <a:avLst/>
            <a:gdLst/>
            <a:ahLst/>
            <a:cxnLst/>
            <a:rect l="l" t="t" r="r" b="b"/>
            <a:pathLst>
              <a:path w="3449320" h="2809240">
                <a:moveTo>
                  <a:pt x="3350768" y="0"/>
                </a:moveTo>
                <a:lnTo>
                  <a:pt x="98044" y="0"/>
                </a:lnTo>
                <a:lnTo>
                  <a:pt x="59846" y="7693"/>
                </a:lnTo>
                <a:lnTo>
                  <a:pt x="28686" y="28686"/>
                </a:lnTo>
                <a:lnTo>
                  <a:pt x="7693" y="59846"/>
                </a:lnTo>
                <a:lnTo>
                  <a:pt x="0" y="98043"/>
                </a:lnTo>
                <a:lnTo>
                  <a:pt x="0" y="2710688"/>
                </a:lnTo>
                <a:lnTo>
                  <a:pt x="7693" y="2748885"/>
                </a:lnTo>
                <a:lnTo>
                  <a:pt x="28686" y="2780045"/>
                </a:lnTo>
                <a:lnTo>
                  <a:pt x="59846" y="2801038"/>
                </a:lnTo>
                <a:lnTo>
                  <a:pt x="98044" y="2808731"/>
                </a:lnTo>
                <a:lnTo>
                  <a:pt x="3350768" y="2808731"/>
                </a:lnTo>
                <a:lnTo>
                  <a:pt x="3388965" y="2801038"/>
                </a:lnTo>
                <a:lnTo>
                  <a:pt x="3420125" y="2780045"/>
                </a:lnTo>
                <a:lnTo>
                  <a:pt x="3441118" y="2748885"/>
                </a:lnTo>
                <a:lnTo>
                  <a:pt x="3448811" y="2710688"/>
                </a:lnTo>
                <a:lnTo>
                  <a:pt x="3448811" y="98043"/>
                </a:lnTo>
                <a:lnTo>
                  <a:pt x="3441118" y="59846"/>
                </a:lnTo>
                <a:lnTo>
                  <a:pt x="3420125" y="28686"/>
                </a:lnTo>
                <a:lnTo>
                  <a:pt x="3388965" y="7693"/>
                </a:lnTo>
                <a:lnTo>
                  <a:pt x="3350768" y="0"/>
                </a:lnTo>
                <a:close/>
              </a:path>
            </a:pathLst>
          </a:custGeom>
          <a:solidFill>
            <a:srgbClr val="F9F9F9"/>
          </a:solidFill>
        </p:spPr>
        <p:txBody>
          <a:bodyPr wrap="square" lIns="0" tIns="0" rIns="0" bIns="0" rtlCol="0"/>
          <a:lstStyle/>
          <a:p/>
        </p:txBody>
      </p:sp>
      <p:sp>
        <p:nvSpPr>
          <p:cNvPr id="28" name="object 28"/>
          <p:cNvSpPr txBox="1"/>
          <p:nvPr/>
        </p:nvSpPr>
        <p:spPr>
          <a:xfrm>
            <a:off x="8266303" y="2782727"/>
            <a:ext cx="3230245" cy="442595"/>
          </a:xfrm>
          <a:prstGeom prst="rect">
            <a:avLst/>
          </a:prstGeom>
        </p:spPr>
        <p:txBody>
          <a:bodyPr wrap="square" lIns="0" tIns="0" rIns="0" bIns="0" rtlCol="0" vert="horz">
            <a:spAutoFit/>
          </a:bodyPr>
          <a:lstStyle/>
          <a:p>
            <a:pPr marL="901065" marR="5080" indent="-889000">
              <a:lnSpc>
                <a:spcPct val="100699"/>
              </a:lnSpc>
            </a:pPr>
            <a:r>
              <a:rPr dirty="0" sz="1400" b="1" i="1">
                <a:solidFill>
                  <a:srgbClr val="4F5560"/>
                </a:solidFill>
                <a:latin typeface="微软雅黑"/>
                <a:cs typeface="微软雅黑"/>
              </a:rPr>
              <a:t>通过人工智能与大数据</a:t>
            </a:r>
            <a:r>
              <a:rPr dirty="0" sz="1400" spc="-15" b="1" i="1">
                <a:solidFill>
                  <a:srgbClr val="4F5560"/>
                </a:solidFill>
                <a:latin typeface="微软雅黑"/>
                <a:cs typeface="微软雅黑"/>
              </a:rPr>
              <a:t>技</a:t>
            </a:r>
            <a:r>
              <a:rPr dirty="0" sz="1400" b="1" i="1">
                <a:solidFill>
                  <a:srgbClr val="4F5560"/>
                </a:solidFill>
                <a:latin typeface="微软雅黑"/>
                <a:cs typeface="微软雅黑"/>
              </a:rPr>
              <a:t>术，</a:t>
            </a:r>
            <a:r>
              <a:rPr dirty="0" sz="1400" spc="-15" b="1" i="1">
                <a:solidFill>
                  <a:srgbClr val="4F5560"/>
                </a:solidFill>
                <a:latin typeface="微软雅黑"/>
                <a:cs typeface="微软雅黑"/>
              </a:rPr>
              <a:t>精</a:t>
            </a:r>
            <a:r>
              <a:rPr dirty="0" sz="1400" b="1" i="1">
                <a:solidFill>
                  <a:srgbClr val="4F5560"/>
                </a:solidFill>
                <a:latin typeface="微软雅黑"/>
                <a:cs typeface="微软雅黑"/>
              </a:rPr>
              <a:t>准匹</a:t>
            </a:r>
            <a:r>
              <a:rPr dirty="0" sz="1400" spc="-15" b="1" i="1">
                <a:solidFill>
                  <a:srgbClr val="4F5560"/>
                </a:solidFill>
                <a:latin typeface="微软雅黑"/>
                <a:cs typeface="微软雅黑"/>
              </a:rPr>
              <a:t>配</a:t>
            </a:r>
            <a:r>
              <a:rPr dirty="0" sz="1400" b="1" i="1">
                <a:solidFill>
                  <a:srgbClr val="4F5560"/>
                </a:solidFill>
                <a:latin typeface="微软雅黑"/>
                <a:cs typeface="微软雅黑"/>
              </a:rPr>
              <a:t>数 </a:t>
            </a:r>
            <a:r>
              <a:rPr dirty="0" sz="1400" b="1" i="1">
                <a:solidFill>
                  <a:srgbClr val="4F5560"/>
                </a:solidFill>
                <a:latin typeface="微软雅黑"/>
                <a:cs typeface="微软雅黑"/>
              </a:rPr>
              <a:t> </a:t>
            </a:r>
            <a:r>
              <a:rPr dirty="0" sz="1400" b="1" i="1">
                <a:solidFill>
                  <a:srgbClr val="4F5560"/>
                </a:solidFill>
                <a:latin typeface="微软雅黑"/>
                <a:cs typeface="微软雅黑"/>
              </a:rPr>
              <a:t>据特征与信用场景</a:t>
            </a:r>
            <a:endParaRPr sz="1400">
              <a:latin typeface="微软雅黑"/>
              <a:cs typeface="微软雅黑"/>
            </a:endParaRPr>
          </a:p>
        </p:txBody>
      </p:sp>
      <p:sp>
        <p:nvSpPr>
          <p:cNvPr id="29" name="object 29"/>
          <p:cNvSpPr txBox="1"/>
          <p:nvPr/>
        </p:nvSpPr>
        <p:spPr>
          <a:xfrm>
            <a:off x="8235822" y="3331209"/>
            <a:ext cx="3387725" cy="19558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55">
                <a:solidFill>
                  <a:srgbClr val="4F5560"/>
                </a:solidFill>
                <a:latin typeface="Arial Unicode MS"/>
                <a:cs typeface="Arial Unicode MS"/>
              </a:rPr>
              <a:t> </a:t>
            </a:r>
            <a:r>
              <a:rPr dirty="0" sz="1200" spc="-5">
                <a:solidFill>
                  <a:srgbClr val="4F5560"/>
                </a:solidFill>
                <a:latin typeface="微软雅黑"/>
                <a:cs typeface="微软雅黑"/>
              </a:rPr>
              <a:t>品钛数据：</a:t>
            </a:r>
            <a:r>
              <a:rPr dirty="0" sz="1200" spc="-5">
                <a:solidFill>
                  <a:srgbClr val="4F5560"/>
                </a:solidFill>
                <a:latin typeface="Arial"/>
                <a:cs typeface="Arial"/>
              </a:rPr>
              <a:t>500</a:t>
            </a:r>
            <a:r>
              <a:rPr dirty="0" sz="1200" spc="-5">
                <a:solidFill>
                  <a:srgbClr val="4F5560"/>
                </a:solidFill>
                <a:latin typeface="微软雅黑"/>
                <a:cs typeface="微软雅黑"/>
              </a:rPr>
              <a:t>万</a:t>
            </a:r>
            <a:r>
              <a:rPr dirty="0" sz="1200" spc="-5">
                <a:solidFill>
                  <a:srgbClr val="4F5560"/>
                </a:solidFill>
                <a:latin typeface="Arial"/>
                <a:cs typeface="Arial"/>
              </a:rPr>
              <a:t>+</a:t>
            </a:r>
            <a:r>
              <a:rPr dirty="0" sz="1200" spc="-5">
                <a:solidFill>
                  <a:srgbClr val="4F5560"/>
                </a:solidFill>
                <a:latin typeface="微软雅黑"/>
                <a:cs typeface="微软雅黑"/>
              </a:rPr>
              <a:t>信贷类黑名单；</a:t>
            </a:r>
            <a:r>
              <a:rPr dirty="0" sz="1200" spc="-5">
                <a:solidFill>
                  <a:srgbClr val="4F5560"/>
                </a:solidFill>
                <a:latin typeface="Arial"/>
                <a:cs typeface="Arial"/>
              </a:rPr>
              <a:t>70+</a:t>
            </a:r>
            <a:r>
              <a:rPr dirty="0" sz="1200" spc="-5">
                <a:solidFill>
                  <a:srgbClr val="4F5560"/>
                </a:solidFill>
                <a:latin typeface="微软雅黑"/>
                <a:cs typeface="微软雅黑"/>
              </a:rPr>
              <a:t>数据源；</a:t>
            </a:r>
            <a:endParaRPr sz="1200">
              <a:latin typeface="微软雅黑"/>
              <a:cs typeface="微软雅黑"/>
            </a:endParaRPr>
          </a:p>
        </p:txBody>
      </p:sp>
      <p:sp>
        <p:nvSpPr>
          <p:cNvPr id="30" name="object 30"/>
          <p:cNvSpPr txBox="1"/>
          <p:nvPr/>
        </p:nvSpPr>
        <p:spPr>
          <a:xfrm>
            <a:off x="8235822" y="3605529"/>
            <a:ext cx="3288665" cy="1292860"/>
          </a:xfrm>
          <a:prstGeom prst="rect">
            <a:avLst/>
          </a:prstGeom>
        </p:spPr>
        <p:txBody>
          <a:bodyPr wrap="square" lIns="0" tIns="0" rIns="0" bIns="0" rtlCol="0" vert="horz">
            <a:spAutoFit/>
          </a:bodyPr>
          <a:lstStyle/>
          <a:p>
            <a:pPr marL="184785">
              <a:lnSpc>
                <a:spcPct val="100000"/>
              </a:lnSpc>
            </a:pPr>
            <a:r>
              <a:rPr dirty="0" sz="1200">
                <a:solidFill>
                  <a:srgbClr val="4F5560"/>
                </a:solidFill>
                <a:latin typeface="微软雅黑"/>
                <a:cs typeface="微软雅黑"/>
              </a:rPr>
              <a:t>上亿网络爬虫数据</a:t>
            </a:r>
            <a:endParaRPr sz="1200">
              <a:latin typeface="微软雅黑"/>
              <a:cs typeface="微软雅黑"/>
            </a:endParaRPr>
          </a:p>
          <a:p>
            <a:pPr marL="184785" marR="47625" indent="-172720">
              <a:lnSpc>
                <a:spcPct val="150000"/>
              </a:lnSpc>
            </a:pPr>
            <a:r>
              <a:rPr dirty="0" sz="1200" spc="35">
                <a:solidFill>
                  <a:srgbClr val="4F5560"/>
                </a:solidFill>
                <a:latin typeface="Arial Unicode MS"/>
                <a:cs typeface="Arial Unicode MS"/>
              </a:rPr>
              <a:t>✓</a:t>
            </a:r>
            <a:r>
              <a:rPr dirty="0" sz="1200" spc="-20">
                <a:solidFill>
                  <a:srgbClr val="4F5560"/>
                </a:solidFill>
                <a:latin typeface="Arial Unicode MS"/>
                <a:cs typeface="Arial Unicode MS"/>
              </a:rPr>
              <a:t> </a:t>
            </a:r>
            <a:r>
              <a:rPr dirty="0" sz="1200">
                <a:solidFill>
                  <a:srgbClr val="4F5560"/>
                </a:solidFill>
                <a:latin typeface="微软雅黑"/>
                <a:cs typeface="微软雅黑"/>
              </a:rPr>
              <a:t>战略合作方数据：运营商数据；社交数据；税  务数据，覆盖</a:t>
            </a:r>
            <a:r>
              <a:rPr dirty="0" sz="1200">
                <a:solidFill>
                  <a:srgbClr val="4F5560"/>
                </a:solidFill>
                <a:latin typeface="Arial"/>
                <a:cs typeface="Arial"/>
              </a:rPr>
              <a:t>8</a:t>
            </a:r>
            <a:r>
              <a:rPr dirty="0" sz="1200">
                <a:solidFill>
                  <a:srgbClr val="4F5560"/>
                </a:solidFill>
                <a:latin typeface="微软雅黑"/>
                <a:cs typeface="微软雅黑"/>
              </a:rPr>
              <a:t>亿潜在信贷客群</a:t>
            </a:r>
            <a:endParaRPr sz="1200">
              <a:latin typeface="微软雅黑"/>
              <a:cs typeface="微软雅黑"/>
            </a:endParaRPr>
          </a:p>
          <a:p>
            <a:pPr marL="184785" marR="5080" indent="-172720">
              <a:lnSpc>
                <a:spcPct val="150000"/>
              </a:lnSpc>
            </a:pPr>
            <a:r>
              <a:rPr dirty="0" sz="1200" spc="35">
                <a:solidFill>
                  <a:srgbClr val="4F5560"/>
                </a:solidFill>
                <a:latin typeface="Arial Unicode MS"/>
                <a:cs typeface="Arial Unicode MS"/>
              </a:rPr>
              <a:t>✓ </a:t>
            </a:r>
            <a:r>
              <a:rPr dirty="0" sz="1200">
                <a:solidFill>
                  <a:srgbClr val="4F5560"/>
                </a:solidFill>
                <a:latin typeface="微软雅黑"/>
                <a:cs typeface="微软雅黑"/>
              </a:rPr>
              <a:t>采购数据：银联数据</a:t>
            </a:r>
            <a:r>
              <a:rPr dirty="0" sz="1200" spc="-75">
                <a:solidFill>
                  <a:srgbClr val="4F5560"/>
                </a:solidFill>
                <a:latin typeface="微软雅黑"/>
                <a:cs typeface="微软雅黑"/>
              </a:rPr>
              <a:t> </a:t>
            </a:r>
            <a:r>
              <a:rPr dirty="0" sz="1200">
                <a:solidFill>
                  <a:srgbClr val="4F5560"/>
                </a:solidFill>
                <a:latin typeface="微软雅黑"/>
                <a:cs typeface="微软雅黑"/>
              </a:rPr>
              <a:t>；电商消费数据；工商数  </a:t>
            </a:r>
            <a:r>
              <a:rPr dirty="0" sz="1200">
                <a:solidFill>
                  <a:srgbClr val="4F5560"/>
                </a:solidFill>
                <a:latin typeface="微软雅黑"/>
                <a:cs typeface="微软雅黑"/>
              </a:rPr>
              <a:t>据；互联网数据</a:t>
            </a:r>
            <a:endParaRPr sz="1200">
              <a:latin typeface="微软雅黑"/>
              <a:cs typeface="微软雅黑"/>
            </a:endParaRPr>
          </a:p>
        </p:txBody>
      </p:sp>
      <p:sp>
        <p:nvSpPr>
          <p:cNvPr id="31" name="object 31"/>
          <p:cNvSpPr/>
          <p:nvPr/>
        </p:nvSpPr>
        <p:spPr>
          <a:xfrm>
            <a:off x="9059418" y="2239517"/>
            <a:ext cx="1643380" cy="431800"/>
          </a:xfrm>
          <a:custGeom>
            <a:avLst/>
            <a:gdLst/>
            <a:ahLst/>
            <a:cxnLst/>
            <a:rect l="l" t="t" r="r" b="b"/>
            <a:pathLst>
              <a:path w="1643379" h="431800">
                <a:moveTo>
                  <a:pt x="1378584" y="0"/>
                </a:moveTo>
                <a:lnTo>
                  <a:pt x="264286" y="0"/>
                </a:lnTo>
                <a:lnTo>
                  <a:pt x="211035" y="4380"/>
                </a:lnTo>
                <a:lnTo>
                  <a:pt x="161430" y="16942"/>
                </a:lnTo>
                <a:lnTo>
                  <a:pt x="116538" y="36821"/>
                </a:lnTo>
                <a:lnTo>
                  <a:pt x="77422" y="63150"/>
                </a:lnTo>
                <a:lnTo>
                  <a:pt x="45146" y="95063"/>
                </a:lnTo>
                <a:lnTo>
                  <a:pt x="20774" y="131695"/>
                </a:lnTo>
                <a:lnTo>
                  <a:pt x="5370" y="172177"/>
                </a:lnTo>
                <a:lnTo>
                  <a:pt x="0" y="215646"/>
                </a:lnTo>
                <a:lnTo>
                  <a:pt x="5370" y="259114"/>
                </a:lnTo>
                <a:lnTo>
                  <a:pt x="20774" y="299596"/>
                </a:lnTo>
                <a:lnTo>
                  <a:pt x="45146" y="336228"/>
                </a:lnTo>
                <a:lnTo>
                  <a:pt x="77422" y="368141"/>
                </a:lnTo>
                <a:lnTo>
                  <a:pt x="116538" y="394470"/>
                </a:lnTo>
                <a:lnTo>
                  <a:pt x="161430" y="414349"/>
                </a:lnTo>
                <a:lnTo>
                  <a:pt x="211035" y="426911"/>
                </a:lnTo>
                <a:lnTo>
                  <a:pt x="264286" y="431292"/>
                </a:lnTo>
                <a:lnTo>
                  <a:pt x="1378584" y="431292"/>
                </a:lnTo>
                <a:lnTo>
                  <a:pt x="1431836" y="426911"/>
                </a:lnTo>
                <a:lnTo>
                  <a:pt x="1481441" y="414349"/>
                </a:lnTo>
                <a:lnTo>
                  <a:pt x="1526333" y="394470"/>
                </a:lnTo>
                <a:lnTo>
                  <a:pt x="1565449" y="368141"/>
                </a:lnTo>
                <a:lnTo>
                  <a:pt x="1597725" y="336228"/>
                </a:lnTo>
                <a:lnTo>
                  <a:pt x="1622097" y="299596"/>
                </a:lnTo>
                <a:lnTo>
                  <a:pt x="1637501" y="259114"/>
                </a:lnTo>
                <a:lnTo>
                  <a:pt x="1642872" y="215646"/>
                </a:lnTo>
                <a:lnTo>
                  <a:pt x="1637501" y="172177"/>
                </a:lnTo>
                <a:lnTo>
                  <a:pt x="1622097" y="131695"/>
                </a:lnTo>
                <a:lnTo>
                  <a:pt x="1597725" y="95063"/>
                </a:lnTo>
                <a:lnTo>
                  <a:pt x="1565449" y="63150"/>
                </a:lnTo>
                <a:lnTo>
                  <a:pt x="1526333" y="36821"/>
                </a:lnTo>
                <a:lnTo>
                  <a:pt x="1481441" y="16942"/>
                </a:lnTo>
                <a:lnTo>
                  <a:pt x="1431836" y="4380"/>
                </a:lnTo>
                <a:lnTo>
                  <a:pt x="1378584" y="0"/>
                </a:lnTo>
                <a:close/>
              </a:path>
            </a:pathLst>
          </a:custGeom>
          <a:solidFill>
            <a:srgbClr val="F78B21"/>
          </a:solidFill>
        </p:spPr>
        <p:txBody>
          <a:bodyPr wrap="square" lIns="0" tIns="0" rIns="0" bIns="0" rtlCol="0"/>
          <a:lstStyle/>
          <a:p/>
        </p:txBody>
      </p:sp>
      <p:sp>
        <p:nvSpPr>
          <p:cNvPr id="32" name="object 32"/>
          <p:cNvSpPr/>
          <p:nvPr/>
        </p:nvSpPr>
        <p:spPr>
          <a:xfrm>
            <a:off x="9059418" y="2239517"/>
            <a:ext cx="1643380" cy="431800"/>
          </a:xfrm>
          <a:custGeom>
            <a:avLst/>
            <a:gdLst/>
            <a:ahLst/>
            <a:cxnLst/>
            <a:rect l="l" t="t" r="r" b="b"/>
            <a:pathLst>
              <a:path w="1643379" h="431800">
                <a:moveTo>
                  <a:pt x="264286" y="0"/>
                </a:moveTo>
                <a:lnTo>
                  <a:pt x="1378584" y="0"/>
                </a:lnTo>
                <a:lnTo>
                  <a:pt x="1431836" y="4380"/>
                </a:lnTo>
                <a:lnTo>
                  <a:pt x="1481441" y="16942"/>
                </a:lnTo>
                <a:lnTo>
                  <a:pt x="1526333" y="36821"/>
                </a:lnTo>
                <a:lnTo>
                  <a:pt x="1565449" y="63150"/>
                </a:lnTo>
                <a:lnTo>
                  <a:pt x="1597725" y="95063"/>
                </a:lnTo>
                <a:lnTo>
                  <a:pt x="1622097" y="131695"/>
                </a:lnTo>
                <a:lnTo>
                  <a:pt x="1637501" y="172177"/>
                </a:lnTo>
                <a:lnTo>
                  <a:pt x="1642872" y="215646"/>
                </a:lnTo>
                <a:lnTo>
                  <a:pt x="1637501" y="259114"/>
                </a:lnTo>
                <a:lnTo>
                  <a:pt x="1622097" y="299596"/>
                </a:lnTo>
                <a:lnTo>
                  <a:pt x="1597725" y="336228"/>
                </a:lnTo>
                <a:lnTo>
                  <a:pt x="1565449" y="368141"/>
                </a:lnTo>
                <a:lnTo>
                  <a:pt x="1526333" y="394470"/>
                </a:lnTo>
                <a:lnTo>
                  <a:pt x="1481441" y="414349"/>
                </a:lnTo>
                <a:lnTo>
                  <a:pt x="1431836" y="426911"/>
                </a:lnTo>
                <a:lnTo>
                  <a:pt x="1378584" y="431292"/>
                </a:lnTo>
                <a:lnTo>
                  <a:pt x="264286" y="431292"/>
                </a:lnTo>
                <a:lnTo>
                  <a:pt x="211035" y="426911"/>
                </a:lnTo>
                <a:lnTo>
                  <a:pt x="161430" y="414349"/>
                </a:lnTo>
                <a:lnTo>
                  <a:pt x="116538" y="394470"/>
                </a:lnTo>
                <a:lnTo>
                  <a:pt x="77422" y="368141"/>
                </a:lnTo>
                <a:lnTo>
                  <a:pt x="45146" y="336228"/>
                </a:lnTo>
                <a:lnTo>
                  <a:pt x="20774" y="299596"/>
                </a:lnTo>
                <a:lnTo>
                  <a:pt x="5370" y="259114"/>
                </a:lnTo>
                <a:lnTo>
                  <a:pt x="0" y="215646"/>
                </a:lnTo>
                <a:lnTo>
                  <a:pt x="5370" y="172177"/>
                </a:lnTo>
                <a:lnTo>
                  <a:pt x="20774" y="131695"/>
                </a:lnTo>
                <a:lnTo>
                  <a:pt x="45146" y="95063"/>
                </a:lnTo>
                <a:lnTo>
                  <a:pt x="77422" y="63150"/>
                </a:lnTo>
                <a:lnTo>
                  <a:pt x="116538" y="36821"/>
                </a:lnTo>
                <a:lnTo>
                  <a:pt x="161430" y="16942"/>
                </a:lnTo>
                <a:lnTo>
                  <a:pt x="211035" y="4380"/>
                </a:lnTo>
                <a:lnTo>
                  <a:pt x="264286" y="0"/>
                </a:lnTo>
                <a:close/>
              </a:path>
            </a:pathLst>
          </a:custGeom>
          <a:ln w="28956">
            <a:solidFill>
              <a:srgbClr val="F9F9F9"/>
            </a:solidFill>
          </a:ln>
        </p:spPr>
        <p:txBody>
          <a:bodyPr wrap="square" lIns="0" tIns="0" rIns="0" bIns="0" rtlCol="0"/>
          <a:lstStyle/>
          <a:p/>
        </p:txBody>
      </p:sp>
      <p:sp>
        <p:nvSpPr>
          <p:cNvPr id="33" name="object 33"/>
          <p:cNvSpPr/>
          <p:nvPr/>
        </p:nvSpPr>
        <p:spPr>
          <a:xfrm>
            <a:off x="4739640" y="5404103"/>
            <a:ext cx="6864350" cy="1153795"/>
          </a:xfrm>
          <a:custGeom>
            <a:avLst/>
            <a:gdLst/>
            <a:ahLst/>
            <a:cxnLst/>
            <a:rect l="l" t="t" r="r" b="b"/>
            <a:pathLst>
              <a:path w="6864350" h="1153795">
                <a:moveTo>
                  <a:pt x="6811263" y="0"/>
                </a:moveTo>
                <a:lnTo>
                  <a:pt x="52832" y="0"/>
                </a:lnTo>
                <a:lnTo>
                  <a:pt x="32254" y="4147"/>
                </a:lnTo>
                <a:lnTo>
                  <a:pt x="15462" y="15462"/>
                </a:lnTo>
                <a:lnTo>
                  <a:pt x="4147" y="32254"/>
                </a:lnTo>
                <a:lnTo>
                  <a:pt x="0" y="52832"/>
                </a:lnTo>
                <a:lnTo>
                  <a:pt x="0" y="1100899"/>
                </a:lnTo>
                <a:lnTo>
                  <a:pt x="4147" y="1121440"/>
                </a:lnTo>
                <a:lnTo>
                  <a:pt x="15462" y="1138213"/>
                </a:lnTo>
                <a:lnTo>
                  <a:pt x="32254" y="1149521"/>
                </a:lnTo>
                <a:lnTo>
                  <a:pt x="52832" y="1153668"/>
                </a:lnTo>
                <a:lnTo>
                  <a:pt x="6811263" y="1153668"/>
                </a:lnTo>
                <a:lnTo>
                  <a:pt x="6831841" y="1149521"/>
                </a:lnTo>
                <a:lnTo>
                  <a:pt x="6848633" y="1138213"/>
                </a:lnTo>
                <a:lnTo>
                  <a:pt x="6859948" y="1121440"/>
                </a:lnTo>
                <a:lnTo>
                  <a:pt x="6864096" y="1100899"/>
                </a:lnTo>
                <a:lnTo>
                  <a:pt x="6864096" y="52832"/>
                </a:lnTo>
                <a:lnTo>
                  <a:pt x="6859948" y="32254"/>
                </a:lnTo>
                <a:lnTo>
                  <a:pt x="6848633" y="15462"/>
                </a:lnTo>
                <a:lnTo>
                  <a:pt x="6831841" y="4147"/>
                </a:lnTo>
                <a:lnTo>
                  <a:pt x="6811263" y="0"/>
                </a:lnTo>
                <a:close/>
              </a:path>
            </a:pathLst>
          </a:custGeom>
          <a:solidFill>
            <a:srgbClr val="F9F9F9"/>
          </a:solidFill>
        </p:spPr>
        <p:txBody>
          <a:bodyPr wrap="square" lIns="0" tIns="0" rIns="0" bIns="0" rtlCol="0"/>
          <a:lstStyle/>
          <a:p/>
        </p:txBody>
      </p:sp>
      <p:sp>
        <p:nvSpPr>
          <p:cNvPr id="34" name="object 34"/>
          <p:cNvSpPr txBox="1"/>
          <p:nvPr/>
        </p:nvSpPr>
        <p:spPr>
          <a:xfrm>
            <a:off x="8203594" y="2352040"/>
            <a:ext cx="3354704" cy="226060"/>
          </a:xfrm>
          <a:prstGeom prst="rect">
            <a:avLst/>
          </a:prstGeom>
        </p:spPr>
        <p:txBody>
          <a:bodyPr wrap="square" lIns="0" tIns="0" rIns="0" bIns="0" rtlCol="0" vert="horz">
            <a:spAutoFit/>
          </a:bodyPr>
          <a:lstStyle/>
          <a:p>
            <a:pPr marL="12700">
              <a:lnSpc>
                <a:spcPct val="100000"/>
              </a:lnSpc>
              <a:tabLst>
                <a:tab pos="1320800" algn="l"/>
                <a:tab pos="3341370" algn="l"/>
              </a:tabLst>
            </a:pPr>
            <a:r>
              <a:rPr dirty="0" sz="1400" strike="sngStrike">
                <a:solidFill>
                  <a:srgbClr val="F9F9F9"/>
                </a:solidFill>
                <a:latin typeface="Times New Roman"/>
                <a:cs typeface="Times New Roman"/>
              </a:rPr>
              <a:t> </a:t>
            </a:r>
            <a:r>
              <a:rPr dirty="0" sz="1400" strike="sngStrike">
                <a:solidFill>
                  <a:srgbClr val="F9F9F9"/>
                </a:solidFill>
                <a:latin typeface="Times New Roman"/>
                <a:cs typeface="Times New Roman"/>
              </a:rPr>
              <a:t>	</a:t>
            </a:r>
            <a:r>
              <a:rPr dirty="0" sz="1400" b="1" i="1" strike="sngStrike">
                <a:solidFill>
                  <a:srgbClr val="F9F9F9"/>
                </a:solidFill>
                <a:latin typeface="微软雅黑"/>
                <a:cs typeface="微软雅黑"/>
              </a:rPr>
              <a:t>科技实力	</a:t>
            </a:r>
            <a:endParaRPr sz="1400">
              <a:latin typeface="微软雅黑"/>
              <a:cs typeface="微软雅黑"/>
            </a:endParaRPr>
          </a:p>
        </p:txBody>
      </p:sp>
      <p:sp>
        <p:nvSpPr>
          <p:cNvPr id="35" name="object 35"/>
          <p:cNvSpPr txBox="1"/>
          <p:nvPr/>
        </p:nvSpPr>
        <p:spPr>
          <a:xfrm>
            <a:off x="5194172" y="5640628"/>
            <a:ext cx="6422390" cy="195580"/>
          </a:xfrm>
          <a:prstGeom prst="rect">
            <a:avLst/>
          </a:prstGeom>
        </p:spPr>
        <p:txBody>
          <a:bodyPr wrap="square" lIns="0" tIns="0" rIns="0" bIns="0" rtlCol="0" vert="horz">
            <a:spAutoFit/>
          </a:bodyPr>
          <a:lstStyle/>
          <a:p>
            <a:pPr marL="12700">
              <a:lnSpc>
                <a:spcPct val="100000"/>
              </a:lnSpc>
            </a:pPr>
            <a:r>
              <a:rPr dirty="0" sz="1200" spc="-5">
                <a:solidFill>
                  <a:srgbClr val="4F5560"/>
                </a:solidFill>
                <a:latin typeface="微软雅黑"/>
                <a:cs typeface="微软雅黑"/>
              </a:rPr>
              <a:t>截至</a:t>
            </a:r>
            <a:r>
              <a:rPr dirty="0" sz="1200" spc="-5">
                <a:solidFill>
                  <a:srgbClr val="4F5560"/>
                </a:solidFill>
                <a:latin typeface="Arial"/>
                <a:cs typeface="Arial"/>
              </a:rPr>
              <a:t>2018</a:t>
            </a:r>
            <a:r>
              <a:rPr dirty="0" sz="1200" spc="-5">
                <a:solidFill>
                  <a:srgbClr val="4F5560"/>
                </a:solidFill>
                <a:latin typeface="微软雅黑"/>
                <a:cs typeface="微软雅黑"/>
              </a:rPr>
              <a:t>年底，品钛合作伙伴包括</a:t>
            </a:r>
            <a:r>
              <a:rPr dirty="0" sz="1200" spc="-5" b="1">
                <a:solidFill>
                  <a:srgbClr val="1F9ED2"/>
                </a:solidFill>
                <a:latin typeface="Arial"/>
                <a:cs typeface="Arial"/>
              </a:rPr>
              <a:t>93</a:t>
            </a:r>
            <a:r>
              <a:rPr dirty="0" sz="1200" spc="-5" b="1" i="1">
                <a:solidFill>
                  <a:srgbClr val="1F9ED2"/>
                </a:solidFill>
                <a:latin typeface="微软雅黑"/>
                <a:cs typeface="微软雅黑"/>
              </a:rPr>
              <a:t>家</a:t>
            </a:r>
            <a:r>
              <a:rPr dirty="0" sz="1200" spc="-5">
                <a:solidFill>
                  <a:srgbClr val="4F5560"/>
                </a:solidFill>
                <a:latin typeface="微软雅黑"/>
                <a:cs typeface="微软雅黑"/>
              </a:rPr>
              <a:t>金融机构，</a:t>
            </a:r>
            <a:r>
              <a:rPr dirty="0" sz="1200" spc="-5" b="1">
                <a:solidFill>
                  <a:srgbClr val="1F9ED2"/>
                </a:solidFill>
                <a:latin typeface="Arial"/>
                <a:cs typeface="Arial"/>
              </a:rPr>
              <a:t>129</a:t>
            </a:r>
            <a:r>
              <a:rPr dirty="0" sz="1200" spc="-5" b="1" i="1">
                <a:solidFill>
                  <a:srgbClr val="1F9ED2"/>
                </a:solidFill>
                <a:latin typeface="微软雅黑"/>
                <a:cs typeface="微软雅黑"/>
              </a:rPr>
              <a:t>家</a:t>
            </a:r>
            <a:r>
              <a:rPr dirty="0" sz="1200" spc="-5">
                <a:solidFill>
                  <a:srgbClr val="4F5560"/>
                </a:solidFill>
                <a:latin typeface="微软雅黑"/>
                <a:cs typeface="微软雅黑"/>
              </a:rPr>
              <a:t>商业机构，其中场景方包括中国电信、</a:t>
            </a:r>
            <a:endParaRPr sz="1200">
              <a:latin typeface="微软雅黑"/>
              <a:cs typeface="微软雅黑"/>
            </a:endParaRPr>
          </a:p>
        </p:txBody>
      </p:sp>
      <p:sp>
        <p:nvSpPr>
          <p:cNvPr id="36" name="object 36"/>
          <p:cNvSpPr txBox="1"/>
          <p:nvPr/>
        </p:nvSpPr>
        <p:spPr>
          <a:xfrm>
            <a:off x="5194172" y="5823508"/>
            <a:ext cx="6274435" cy="561340"/>
          </a:xfrm>
          <a:prstGeom prst="rect">
            <a:avLst/>
          </a:prstGeom>
        </p:spPr>
        <p:txBody>
          <a:bodyPr wrap="square" lIns="0" tIns="0" rIns="0" bIns="0" rtlCol="0" vert="horz">
            <a:spAutoFit/>
          </a:bodyPr>
          <a:lstStyle/>
          <a:p>
            <a:pPr marL="12700" marR="5080">
              <a:lnSpc>
                <a:spcPct val="150000"/>
              </a:lnSpc>
            </a:pPr>
            <a:r>
              <a:rPr dirty="0" sz="1200">
                <a:solidFill>
                  <a:srgbClr val="4F5560"/>
                </a:solidFill>
                <a:latin typeface="微软雅黑"/>
                <a:cs typeface="微软雅黑"/>
              </a:rPr>
              <a:t>中国移动、银联商务、携程、去哪儿、唯品会、百望、收钱吧等</a:t>
            </a:r>
            <a:r>
              <a:rPr dirty="0" sz="1200">
                <a:solidFill>
                  <a:srgbClr val="4F555F"/>
                </a:solidFill>
                <a:latin typeface="微软雅黑"/>
                <a:cs typeface="微软雅黑"/>
              </a:rPr>
              <a:t>，涵盖电信、支付、旅游、电 </a:t>
            </a:r>
            <a:r>
              <a:rPr dirty="0" sz="1200">
                <a:solidFill>
                  <a:srgbClr val="4F555F"/>
                </a:solidFill>
                <a:latin typeface="微软雅黑"/>
                <a:cs typeface="微软雅黑"/>
              </a:rPr>
              <a:t> 商、财税、教育等场景</a:t>
            </a:r>
            <a:endParaRPr sz="1200">
              <a:latin typeface="微软雅黑"/>
              <a:cs typeface="微软雅黑"/>
            </a:endParaRPr>
          </a:p>
        </p:txBody>
      </p:sp>
      <p:sp>
        <p:nvSpPr>
          <p:cNvPr id="37" name="object 37"/>
          <p:cNvSpPr/>
          <p:nvPr/>
        </p:nvSpPr>
        <p:spPr>
          <a:xfrm>
            <a:off x="4552188" y="5489447"/>
            <a:ext cx="428625" cy="972819"/>
          </a:xfrm>
          <a:custGeom>
            <a:avLst/>
            <a:gdLst/>
            <a:ahLst/>
            <a:cxnLst/>
            <a:rect l="l" t="t" r="r" b="b"/>
            <a:pathLst>
              <a:path w="428625" h="972820">
                <a:moveTo>
                  <a:pt x="314325" y="0"/>
                </a:moveTo>
                <a:lnTo>
                  <a:pt x="113919" y="0"/>
                </a:lnTo>
                <a:lnTo>
                  <a:pt x="69597" y="8959"/>
                </a:lnTo>
                <a:lnTo>
                  <a:pt x="33385" y="33388"/>
                </a:lnTo>
                <a:lnTo>
                  <a:pt x="8959" y="69608"/>
                </a:lnTo>
                <a:lnTo>
                  <a:pt x="0" y="113944"/>
                </a:lnTo>
                <a:lnTo>
                  <a:pt x="0" y="858367"/>
                </a:lnTo>
                <a:lnTo>
                  <a:pt x="8959" y="902719"/>
                </a:lnTo>
                <a:lnTo>
                  <a:pt x="33385" y="938937"/>
                </a:lnTo>
                <a:lnTo>
                  <a:pt x="69597" y="963357"/>
                </a:lnTo>
                <a:lnTo>
                  <a:pt x="113919" y="972311"/>
                </a:lnTo>
                <a:lnTo>
                  <a:pt x="314325" y="972311"/>
                </a:lnTo>
                <a:lnTo>
                  <a:pt x="358646" y="963357"/>
                </a:lnTo>
                <a:lnTo>
                  <a:pt x="394858" y="938937"/>
                </a:lnTo>
                <a:lnTo>
                  <a:pt x="419284" y="902719"/>
                </a:lnTo>
                <a:lnTo>
                  <a:pt x="428244" y="858367"/>
                </a:lnTo>
                <a:lnTo>
                  <a:pt x="428244" y="113944"/>
                </a:lnTo>
                <a:lnTo>
                  <a:pt x="419284" y="69608"/>
                </a:lnTo>
                <a:lnTo>
                  <a:pt x="394858" y="33388"/>
                </a:lnTo>
                <a:lnTo>
                  <a:pt x="358646" y="8959"/>
                </a:lnTo>
                <a:lnTo>
                  <a:pt x="314325" y="0"/>
                </a:lnTo>
                <a:close/>
              </a:path>
            </a:pathLst>
          </a:custGeom>
          <a:solidFill>
            <a:srgbClr val="5FCA49"/>
          </a:solidFill>
        </p:spPr>
        <p:txBody>
          <a:bodyPr wrap="square" lIns="0" tIns="0" rIns="0" bIns="0" rtlCol="0"/>
          <a:lstStyle/>
          <a:p/>
        </p:txBody>
      </p:sp>
      <p:sp>
        <p:nvSpPr>
          <p:cNvPr id="38" name="object 38"/>
          <p:cNvSpPr txBox="1"/>
          <p:nvPr/>
        </p:nvSpPr>
        <p:spPr>
          <a:xfrm>
            <a:off x="4664709" y="5542259"/>
            <a:ext cx="203835" cy="868044"/>
          </a:xfrm>
          <a:prstGeom prst="rect">
            <a:avLst/>
          </a:prstGeom>
        </p:spPr>
        <p:txBody>
          <a:bodyPr wrap="square" lIns="0" tIns="0" rIns="0" bIns="0" rtlCol="0" vert="horz">
            <a:spAutoFit/>
          </a:bodyPr>
          <a:lstStyle/>
          <a:p>
            <a:pPr algn="just" marL="12700" marR="5080">
              <a:lnSpc>
                <a:spcPct val="100200"/>
              </a:lnSpc>
            </a:pPr>
            <a:r>
              <a:rPr dirty="0" sz="1400">
                <a:solidFill>
                  <a:srgbClr val="F9F9F9"/>
                </a:solidFill>
                <a:latin typeface="微软雅黑"/>
                <a:cs typeface="微软雅黑"/>
              </a:rPr>
              <a:t>合  作  伙  伴</a:t>
            </a:r>
            <a:endParaRPr sz="1400">
              <a:latin typeface="微软雅黑"/>
              <a:cs typeface="微软雅黑"/>
            </a:endParaRPr>
          </a:p>
        </p:txBody>
      </p:sp>
      <p:sp>
        <p:nvSpPr>
          <p:cNvPr id="39" name="object 39"/>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49</a:t>
            </a:r>
            <a:endParaRPr sz="1200">
              <a:latin typeface="Arial"/>
              <a:cs typeface="Arial"/>
            </a:endParaRPr>
          </a:p>
        </p:txBody>
      </p:sp>
      <p:sp>
        <p:nvSpPr>
          <p:cNvPr id="40" name="object 40"/>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4663566" y="2937764"/>
            <a:ext cx="2866390"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开放银行发展背景</a:t>
            </a:r>
            <a:endParaRPr sz="2800"/>
          </a:p>
        </p:txBody>
      </p:sp>
      <p:sp>
        <p:nvSpPr>
          <p:cNvPr id="8" name="object 8"/>
          <p:cNvSpPr txBox="1"/>
          <p:nvPr/>
        </p:nvSpPr>
        <p:spPr>
          <a:xfrm>
            <a:off x="11932666" y="6297221"/>
            <a:ext cx="110489"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5</a:t>
            </a:r>
            <a:endParaRPr sz="1200">
              <a:latin typeface="Arial"/>
              <a:cs typeface="Arial"/>
            </a:endParaRPr>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3887215" y="3471417"/>
            <a:ext cx="4418330" cy="274320"/>
          </a:xfrm>
          <a:prstGeom prst="rect">
            <a:avLst/>
          </a:prstGeom>
        </p:spPr>
        <p:txBody>
          <a:bodyPr wrap="square" lIns="0" tIns="0" rIns="0" bIns="0" rtlCol="0" vert="horz">
            <a:spAutoFit/>
          </a:bodyPr>
          <a:lstStyle/>
          <a:p>
            <a:pPr marL="12700">
              <a:lnSpc>
                <a:spcPct val="100000"/>
              </a:lnSpc>
            </a:pPr>
            <a:r>
              <a:rPr dirty="0" sz="1800" spc="-5">
                <a:solidFill>
                  <a:srgbClr val="949B9B"/>
                </a:solidFill>
                <a:latin typeface="Arial"/>
                <a:cs typeface="Arial"/>
              </a:rPr>
              <a:t>Development Background </a:t>
            </a:r>
            <a:r>
              <a:rPr dirty="0" sz="1800">
                <a:solidFill>
                  <a:srgbClr val="949B9B"/>
                </a:solidFill>
                <a:latin typeface="Arial"/>
                <a:cs typeface="Arial"/>
              </a:rPr>
              <a:t>of </a:t>
            </a:r>
            <a:r>
              <a:rPr dirty="0" sz="1800" spc="-5">
                <a:solidFill>
                  <a:srgbClr val="949B9B"/>
                </a:solidFill>
                <a:latin typeface="Arial"/>
                <a:cs typeface="Arial"/>
              </a:rPr>
              <a:t>Open</a:t>
            </a:r>
            <a:r>
              <a:rPr dirty="0" sz="1800">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614406" y="518159"/>
            <a:ext cx="14033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Part.1</a:t>
            </a:r>
            <a:r>
              <a:rPr dirty="0" sz="1200" spc="-80">
                <a:solidFill>
                  <a:srgbClr val="5E666F"/>
                </a:solidFill>
                <a:latin typeface="微软雅黑"/>
                <a:cs typeface="微软雅黑"/>
              </a:rPr>
              <a:t> </a:t>
            </a:r>
            <a:r>
              <a:rPr dirty="0" sz="1200">
                <a:solidFill>
                  <a:srgbClr val="5E666F"/>
                </a:solidFill>
                <a:latin typeface="微软雅黑"/>
                <a:cs typeface="微软雅黑"/>
              </a:rPr>
              <a:t>开放银行现状</a:t>
            </a:r>
            <a:endParaRPr sz="1200">
              <a:latin typeface="微软雅黑"/>
              <a:cs typeface="微软雅黑"/>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ct val="100000"/>
              </a:lnSpc>
            </a:pPr>
            <a:r>
              <a:rPr dirty="0" spc="-5">
                <a:solidFill>
                  <a:srgbClr val="1D9ED2"/>
                </a:solidFill>
              </a:rPr>
              <a:t>品钛：</a:t>
            </a:r>
            <a:r>
              <a:rPr dirty="0" spc="-5">
                <a:solidFill>
                  <a:srgbClr val="1D9ED2"/>
                </a:solidFill>
                <a:latin typeface="微软雅黑"/>
                <a:cs typeface="微软雅黑"/>
              </a:rPr>
              <a:t>SaaS+</a:t>
            </a:r>
            <a:r>
              <a:rPr dirty="0" spc="-5">
                <a:solidFill>
                  <a:srgbClr val="1D9ED2"/>
                </a:solidFill>
              </a:rPr>
              <a:t>服务案例融合“咨询、</a:t>
            </a:r>
            <a:r>
              <a:rPr dirty="0" spc="-5">
                <a:solidFill>
                  <a:srgbClr val="1D9ED2"/>
                </a:solidFill>
                <a:latin typeface="微软雅黑"/>
                <a:cs typeface="微软雅黑"/>
              </a:rPr>
              <a:t>SaaS</a:t>
            </a:r>
            <a:r>
              <a:rPr dirty="0" spc="-5">
                <a:solidFill>
                  <a:srgbClr val="1D9ED2"/>
                </a:solidFill>
              </a:rPr>
              <a:t>系统、增值服务”</a:t>
            </a:r>
          </a:p>
        </p:txBody>
      </p:sp>
      <p:sp>
        <p:nvSpPr>
          <p:cNvPr id="5" name="object 5"/>
          <p:cNvSpPr txBox="1"/>
          <p:nvPr/>
        </p:nvSpPr>
        <p:spPr>
          <a:xfrm>
            <a:off x="919378" y="1174877"/>
            <a:ext cx="10706735" cy="652780"/>
          </a:xfrm>
          <a:prstGeom prst="rect">
            <a:avLst/>
          </a:prstGeom>
        </p:spPr>
        <p:txBody>
          <a:bodyPr wrap="square" lIns="0" tIns="0" rIns="0" bIns="0" rtlCol="0" vert="horz">
            <a:spAutoFit/>
          </a:bodyPr>
          <a:lstStyle/>
          <a:p>
            <a:pPr marL="299085" marR="5080" indent="-287020">
              <a:lnSpc>
                <a:spcPct val="150000"/>
              </a:lnSpc>
            </a:pPr>
            <a:r>
              <a:rPr dirty="0" sz="1400" spc="540">
                <a:solidFill>
                  <a:srgbClr val="1D9FD1"/>
                </a:solidFill>
                <a:latin typeface="Arial Unicode MS"/>
                <a:cs typeface="Arial Unicode MS"/>
              </a:rPr>
              <a:t>◆ </a:t>
            </a:r>
            <a:r>
              <a:rPr dirty="0" sz="1400" spc="-5" b="1">
                <a:solidFill>
                  <a:srgbClr val="1F9ED2"/>
                </a:solidFill>
                <a:latin typeface="Arial"/>
                <a:cs typeface="Arial"/>
              </a:rPr>
              <a:t>SaaS+</a:t>
            </a:r>
            <a:r>
              <a:rPr dirty="0" sz="1400" spc="-5" b="1" i="1">
                <a:solidFill>
                  <a:srgbClr val="1F9ED2"/>
                </a:solidFill>
                <a:latin typeface="微软雅黑"/>
                <a:cs typeface="微软雅黑"/>
              </a:rPr>
              <a:t>服务体系</a:t>
            </a:r>
            <a:r>
              <a:rPr dirty="0" sz="1400" spc="-5">
                <a:solidFill>
                  <a:srgbClr val="5E666F"/>
                </a:solidFill>
                <a:latin typeface="微软雅黑"/>
                <a:cs typeface="微软雅黑"/>
              </a:rPr>
              <a:t>：品钛为金融机构提供模块化的智能金融产品（</a:t>
            </a:r>
            <a:r>
              <a:rPr dirty="0" sz="1400" spc="-5">
                <a:solidFill>
                  <a:srgbClr val="5E666F"/>
                </a:solidFill>
                <a:latin typeface="Arial"/>
                <a:cs typeface="Arial"/>
              </a:rPr>
              <a:t>SaaS</a:t>
            </a:r>
            <a:r>
              <a:rPr dirty="0" sz="1400" spc="-5">
                <a:solidFill>
                  <a:srgbClr val="5E666F"/>
                </a:solidFill>
                <a:latin typeface="微软雅黑"/>
                <a:cs typeface="微软雅黑"/>
              </a:rPr>
              <a:t>），以及包括业务咨询、流量与场景接入、决策支持、联合运营  等在内的增值服务（</a:t>
            </a:r>
            <a:r>
              <a:rPr dirty="0" sz="1400" spc="-5">
                <a:solidFill>
                  <a:srgbClr val="5E666F"/>
                </a:solidFill>
                <a:latin typeface="Arial"/>
                <a:cs typeface="Arial"/>
              </a:rPr>
              <a:t>Plus</a:t>
            </a:r>
            <a:r>
              <a:rPr dirty="0" sz="1400" spc="-5">
                <a:solidFill>
                  <a:srgbClr val="5E666F"/>
                </a:solidFill>
                <a:latin typeface="微软雅黑"/>
                <a:cs typeface="微软雅黑"/>
              </a:rPr>
              <a:t>），帮助机构自主掌握金融科技能力，快速实现金融智能化转型和业务落地。</a:t>
            </a:r>
            <a:endParaRPr sz="1400">
              <a:latin typeface="微软雅黑"/>
              <a:cs typeface="微软雅黑"/>
            </a:endParaRP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50</a:t>
            </a:r>
            <a:endParaRPr sz="1200">
              <a:latin typeface="Arial"/>
              <a:cs typeface="Arial"/>
            </a:endParaRPr>
          </a:p>
        </p:txBody>
      </p:sp>
      <p:sp>
        <p:nvSpPr>
          <p:cNvPr id="7" name="object 7"/>
          <p:cNvSpPr/>
          <p:nvPr/>
        </p:nvSpPr>
        <p:spPr>
          <a:xfrm>
            <a:off x="8007095" y="2491739"/>
            <a:ext cx="3558540" cy="1397635"/>
          </a:xfrm>
          <a:custGeom>
            <a:avLst/>
            <a:gdLst/>
            <a:ahLst/>
            <a:cxnLst/>
            <a:rect l="l" t="t" r="r" b="b"/>
            <a:pathLst>
              <a:path w="3558540" h="1397635">
                <a:moveTo>
                  <a:pt x="3520694" y="0"/>
                </a:moveTo>
                <a:lnTo>
                  <a:pt x="37846" y="0"/>
                </a:lnTo>
                <a:lnTo>
                  <a:pt x="23092" y="2966"/>
                </a:lnTo>
                <a:lnTo>
                  <a:pt x="11064" y="11064"/>
                </a:lnTo>
                <a:lnTo>
                  <a:pt x="2966" y="23092"/>
                </a:lnTo>
                <a:lnTo>
                  <a:pt x="0" y="37846"/>
                </a:lnTo>
                <a:lnTo>
                  <a:pt x="0" y="1359662"/>
                </a:lnTo>
                <a:lnTo>
                  <a:pt x="2966" y="1374415"/>
                </a:lnTo>
                <a:lnTo>
                  <a:pt x="11064" y="1386443"/>
                </a:lnTo>
                <a:lnTo>
                  <a:pt x="23092" y="1394541"/>
                </a:lnTo>
                <a:lnTo>
                  <a:pt x="37846" y="1397508"/>
                </a:lnTo>
                <a:lnTo>
                  <a:pt x="3520694" y="1397508"/>
                </a:lnTo>
                <a:lnTo>
                  <a:pt x="3535447" y="1394541"/>
                </a:lnTo>
                <a:lnTo>
                  <a:pt x="3547475" y="1386443"/>
                </a:lnTo>
                <a:lnTo>
                  <a:pt x="3555573" y="1374415"/>
                </a:lnTo>
                <a:lnTo>
                  <a:pt x="3558539" y="1359662"/>
                </a:lnTo>
                <a:lnTo>
                  <a:pt x="3558539" y="37846"/>
                </a:lnTo>
                <a:lnTo>
                  <a:pt x="3555573" y="23092"/>
                </a:lnTo>
                <a:lnTo>
                  <a:pt x="3547475" y="11064"/>
                </a:lnTo>
                <a:lnTo>
                  <a:pt x="3535447" y="2966"/>
                </a:lnTo>
                <a:lnTo>
                  <a:pt x="3520694" y="0"/>
                </a:lnTo>
                <a:close/>
              </a:path>
            </a:pathLst>
          </a:custGeom>
          <a:solidFill>
            <a:srgbClr val="F9F9F9"/>
          </a:solidFill>
        </p:spPr>
        <p:txBody>
          <a:bodyPr wrap="square" lIns="0" tIns="0" rIns="0" bIns="0" rtlCol="0"/>
          <a:lstStyle/>
          <a:p/>
        </p:txBody>
      </p:sp>
      <p:sp>
        <p:nvSpPr>
          <p:cNvPr id="8" name="object 8"/>
          <p:cNvSpPr/>
          <p:nvPr/>
        </p:nvSpPr>
        <p:spPr>
          <a:xfrm>
            <a:off x="8007095" y="2491739"/>
            <a:ext cx="3558540" cy="1397635"/>
          </a:xfrm>
          <a:custGeom>
            <a:avLst/>
            <a:gdLst/>
            <a:ahLst/>
            <a:cxnLst/>
            <a:rect l="l" t="t" r="r" b="b"/>
            <a:pathLst>
              <a:path w="3558540" h="1397635">
                <a:moveTo>
                  <a:pt x="0" y="37846"/>
                </a:moveTo>
                <a:lnTo>
                  <a:pt x="2966" y="23092"/>
                </a:lnTo>
                <a:lnTo>
                  <a:pt x="11064" y="11064"/>
                </a:lnTo>
                <a:lnTo>
                  <a:pt x="23092" y="2966"/>
                </a:lnTo>
                <a:lnTo>
                  <a:pt x="37846" y="0"/>
                </a:lnTo>
                <a:lnTo>
                  <a:pt x="3520694" y="0"/>
                </a:lnTo>
                <a:lnTo>
                  <a:pt x="3535447" y="2966"/>
                </a:lnTo>
                <a:lnTo>
                  <a:pt x="3547475" y="11064"/>
                </a:lnTo>
                <a:lnTo>
                  <a:pt x="3555573" y="23092"/>
                </a:lnTo>
                <a:lnTo>
                  <a:pt x="3558539" y="37846"/>
                </a:lnTo>
                <a:lnTo>
                  <a:pt x="3558539" y="1359662"/>
                </a:lnTo>
                <a:lnTo>
                  <a:pt x="3555573" y="1374415"/>
                </a:lnTo>
                <a:lnTo>
                  <a:pt x="3547475" y="1386443"/>
                </a:lnTo>
                <a:lnTo>
                  <a:pt x="3535447" y="1394541"/>
                </a:lnTo>
                <a:lnTo>
                  <a:pt x="3520694" y="1397508"/>
                </a:lnTo>
                <a:lnTo>
                  <a:pt x="37846" y="1397508"/>
                </a:lnTo>
                <a:lnTo>
                  <a:pt x="23092" y="1394541"/>
                </a:lnTo>
                <a:lnTo>
                  <a:pt x="11064" y="1386443"/>
                </a:lnTo>
                <a:lnTo>
                  <a:pt x="2966" y="1374415"/>
                </a:lnTo>
                <a:lnTo>
                  <a:pt x="0" y="1359662"/>
                </a:lnTo>
                <a:lnTo>
                  <a:pt x="0" y="37846"/>
                </a:lnTo>
                <a:close/>
              </a:path>
            </a:pathLst>
          </a:custGeom>
          <a:ln w="12192">
            <a:solidFill>
              <a:srgbClr val="F78B21"/>
            </a:solidFill>
          </a:ln>
        </p:spPr>
        <p:txBody>
          <a:bodyPr wrap="square" lIns="0" tIns="0" rIns="0" bIns="0" rtlCol="0"/>
          <a:lstStyle/>
          <a:p/>
        </p:txBody>
      </p:sp>
      <p:sp>
        <p:nvSpPr>
          <p:cNvPr id="9" name="object 9"/>
          <p:cNvSpPr txBox="1"/>
          <p:nvPr/>
        </p:nvSpPr>
        <p:spPr>
          <a:xfrm>
            <a:off x="8007095" y="2602484"/>
            <a:ext cx="3558540" cy="1287145"/>
          </a:xfrm>
          <a:prstGeom prst="rect">
            <a:avLst/>
          </a:prstGeom>
        </p:spPr>
        <p:txBody>
          <a:bodyPr wrap="square" lIns="0" tIns="0" rIns="0" bIns="0" rtlCol="0" vert="horz">
            <a:spAutoFit/>
          </a:bodyPr>
          <a:lstStyle/>
          <a:p>
            <a:pPr marL="274320" marR="109220" indent="-172720">
              <a:lnSpc>
                <a:spcPct val="150000"/>
              </a:lnSpc>
              <a:tabLst>
                <a:tab pos="274320" algn="l"/>
              </a:tabLst>
            </a:pPr>
            <a:r>
              <a:rPr dirty="0" sz="1000" spc="-5">
                <a:solidFill>
                  <a:srgbClr val="4F5560"/>
                </a:solidFill>
                <a:latin typeface="Arial"/>
                <a:cs typeface="Arial"/>
              </a:rPr>
              <a:t>•</a:t>
            </a:r>
            <a:r>
              <a:rPr dirty="0" sz="1000" spc="-5">
                <a:solidFill>
                  <a:srgbClr val="4F5560"/>
                </a:solidFill>
                <a:latin typeface="Arial"/>
                <a:cs typeface="Arial"/>
              </a:rPr>
              <a:t>	</a:t>
            </a:r>
            <a:r>
              <a:rPr dirty="0" sz="1000" spc="-5" b="1" i="1">
                <a:solidFill>
                  <a:srgbClr val="4F5560"/>
                </a:solidFill>
                <a:latin typeface="微软雅黑"/>
                <a:cs typeface="微软雅黑"/>
              </a:rPr>
              <a:t>端到端网贷能力：</a:t>
            </a:r>
            <a:r>
              <a:rPr dirty="0" sz="1000" spc="-5">
                <a:solidFill>
                  <a:srgbClr val="4F5560"/>
                </a:solidFill>
                <a:latin typeface="微软雅黑"/>
                <a:cs typeface="微软雅黑"/>
              </a:rPr>
              <a:t>业务流量引入、</a:t>
            </a:r>
            <a:r>
              <a:rPr dirty="0" sz="1000" spc="0">
                <a:solidFill>
                  <a:srgbClr val="4F5560"/>
                </a:solidFill>
                <a:latin typeface="微软雅黑"/>
                <a:cs typeface="微软雅黑"/>
              </a:rPr>
              <a:t>资</a:t>
            </a:r>
            <a:r>
              <a:rPr dirty="0" sz="1000" spc="-5">
                <a:solidFill>
                  <a:srgbClr val="4F5560"/>
                </a:solidFill>
                <a:latin typeface="微软雅黑"/>
                <a:cs typeface="微软雅黑"/>
              </a:rPr>
              <a:t>产风</a:t>
            </a:r>
            <a:r>
              <a:rPr dirty="0" sz="1000" spc="0">
                <a:solidFill>
                  <a:srgbClr val="4F5560"/>
                </a:solidFill>
                <a:latin typeface="微软雅黑"/>
                <a:cs typeface="微软雅黑"/>
              </a:rPr>
              <a:t>险</a:t>
            </a:r>
            <a:r>
              <a:rPr dirty="0" sz="1000" spc="-5">
                <a:solidFill>
                  <a:srgbClr val="4F5560"/>
                </a:solidFill>
                <a:latin typeface="微软雅黑"/>
                <a:cs typeface="微软雅黑"/>
              </a:rPr>
              <a:t>评估</a:t>
            </a:r>
            <a:r>
              <a:rPr dirty="0" sz="1000" spc="0">
                <a:solidFill>
                  <a:srgbClr val="4F5560"/>
                </a:solidFill>
                <a:latin typeface="微软雅黑"/>
                <a:cs typeface="微软雅黑"/>
              </a:rPr>
              <a:t>、</a:t>
            </a:r>
            <a:r>
              <a:rPr dirty="0" sz="1000" spc="-5">
                <a:solidFill>
                  <a:srgbClr val="4F5560"/>
                </a:solidFill>
                <a:latin typeface="微软雅黑"/>
                <a:cs typeface="微软雅黑"/>
              </a:rPr>
              <a:t>业务系 </a:t>
            </a:r>
            <a:r>
              <a:rPr dirty="0" sz="1000" spc="-5">
                <a:solidFill>
                  <a:srgbClr val="4F5560"/>
                </a:solidFill>
                <a:latin typeface="微软雅黑"/>
                <a:cs typeface="微软雅黑"/>
              </a:rPr>
              <a:t> </a:t>
            </a:r>
            <a:r>
              <a:rPr dirty="0" sz="1000" spc="-5">
                <a:solidFill>
                  <a:srgbClr val="4F5560"/>
                </a:solidFill>
                <a:latin typeface="微软雅黑"/>
                <a:cs typeface="微软雅黑"/>
              </a:rPr>
              <a:t>统和风控决策系统搭建等全套管理与技术解决方案</a:t>
            </a:r>
            <a:endParaRPr sz="1000">
              <a:latin typeface="微软雅黑"/>
              <a:cs typeface="微软雅黑"/>
            </a:endParaRPr>
          </a:p>
          <a:p>
            <a:pPr marL="102235">
              <a:lnSpc>
                <a:spcPct val="100000"/>
              </a:lnSpc>
              <a:spcBef>
                <a:spcPts val="600"/>
              </a:spcBef>
              <a:tabLst>
                <a:tab pos="274320" algn="l"/>
              </a:tabLst>
            </a:pPr>
            <a:r>
              <a:rPr dirty="0" sz="1000" spc="-5">
                <a:solidFill>
                  <a:srgbClr val="4F5560"/>
                </a:solidFill>
                <a:latin typeface="Arial"/>
                <a:cs typeface="Arial"/>
              </a:rPr>
              <a:t>•	</a:t>
            </a:r>
            <a:r>
              <a:rPr dirty="0" sz="1000" spc="-5" b="1" i="1">
                <a:solidFill>
                  <a:srgbClr val="4F5560"/>
                </a:solidFill>
                <a:latin typeface="微软雅黑"/>
                <a:cs typeface="微软雅黑"/>
              </a:rPr>
              <a:t>风控决策和管理能力：</a:t>
            </a:r>
            <a:r>
              <a:rPr dirty="0" sz="1000" spc="-5">
                <a:solidFill>
                  <a:srgbClr val="4F5560"/>
                </a:solidFill>
                <a:latin typeface="微软雅黑"/>
                <a:cs typeface="微软雅黑"/>
              </a:rPr>
              <a:t>人才、技术、运营经验不足</a:t>
            </a:r>
            <a:endParaRPr sz="1000">
              <a:latin typeface="微软雅黑"/>
              <a:cs typeface="微软雅黑"/>
            </a:endParaRPr>
          </a:p>
          <a:p>
            <a:pPr marL="274320" marR="107950" indent="-172720">
              <a:lnSpc>
                <a:spcPct val="150000"/>
              </a:lnSpc>
              <a:tabLst>
                <a:tab pos="274320" algn="l"/>
              </a:tabLst>
            </a:pPr>
            <a:r>
              <a:rPr dirty="0" sz="1000" spc="-5">
                <a:solidFill>
                  <a:srgbClr val="4F5560"/>
                </a:solidFill>
                <a:latin typeface="Arial"/>
                <a:cs typeface="Arial"/>
              </a:rPr>
              <a:t>•</a:t>
            </a:r>
            <a:r>
              <a:rPr dirty="0" sz="1000" spc="-5">
                <a:solidFill>
                  <a:srgbClr val="4F5560"/>
                </a:solidFill>
                <a:latin typeface="Arial"/>
                <a:cs typeface="Arial"/>
              </a:rPr>
              <a:t>	</a:t>
            </a:r>
            <a:r>
              <a:rPr dirty="0" sz="1000" spc="-5" b="1" i="1">
                <a:solidFill>
                  <a:srgbClr val="4F5560"/>
                </a:solidFill>
                <a:latin typeface="微软雅黑"/>
                <a:cs typeface="微软雅黑"/>
              </a:rPr>
              <a:t>从零自建时间周期：</a:t>
            </a:r>
            <a:r>
              <a:rPr dirty="0" sz="1000" spc="-5">
                <a:solidFill>
                  <a:srgbClr val="4F5560"/>
                </a:solidFill>
                <a:latin typeface="微软雅黑"/>
                <a:cs typeface="微软雅黑"/>
              </a:rPr>
              <a:t>快速启动并开</a:t>
            </a:r>
            <a:r>
              <a:rPr dirty="0" sz="1000" spc="0">
                <a:solidFill>
                  <a:srgbClr val="4F5560"/>
                </a:solidFill>
                <a:latin typeface="微软雅黑"/>
                <a:cs typeface="微软雅黑"/>
              </a:rPr>
              <a:t>展</a:t>
            </a:r>
            <a:r>
              <a:rPr dirty="0" sz="1000" spc="-5">
                <a:solidFill>
                  <a:srgbClr val="4F5560"/>
                </a:solidFill>
                <a:latin typeface="微软雅黑"/>
                <a:cs typeface="微软雅黑"/>
              </a:rPr>
              <a:t>互联</a:t>
            </a:r>
            <a:r>
              <a:rPr dirty="0" sz="1000" spc="0">
                <a:solidFill>
                  <a:srgbClr val="4F5560"/>
                </a:solidFill>
                <a:latin typeface="微软雅黑"/>
                <a:cs typeface="微软雅黑"/>
              </a:rPr>
              <a:t>网</a:t>
            </a:r>
            <a:r>
              <a:rPr dirty="0" sz="1000" spc="-5">
                <a:solidFill>
                  <a:srgbClr val="4F5560"/>
                </a:solidFill>
                <a:latin typeface="微软雅黑"/>
                <a:cs typeface="微软雅黑"/>
              </a:rPr>
              <a:t>金融</a:t>
            </a:r>
            <a:r>
              <a:rPr dirty="0" sz="1000" spc="0">
                <a:solidFill>
                  <a:srgbClr val="4F5560"/>
                </a:solidFill>
                <a:latin typeface="微软雅黑"/>
                <a:cs typeface="微软雅黑"/>
              </a:rPr>
              <a:t>业</a:t>
            </a:r>
            <a:r>
              <a:rPr dirty="0" sz="1000">
                <a:solidFill>
                  <a:srgbClr val="4F5560"/>
                </a:solidFill>
                <a:latin typeface="微软雅黑"/>
                <a:cs typeface="微软雅黑"/>
              </a:rPr>
              <a:t>务</a:t>
            </a:r>
            <a:r>
              <a:rPr dirty="0" sz="1000" spc="-5">
                <a:solidFill>
                  <a:srgbClr val="4F5560"/>
                </a:solidFill>
                <a:latin typeface="微软雅黑"/>
                <a:cs typeface="微软雅黑"/>
              </a:rPr>
              <a:t>，保 </a:t>
            </a:r>
            <a:r>
              <a:rPr dirty="0" sz="1000" spc="-5">
                <a:solidFill>
                  <a:srgbClr val="4F5560"/>
                </a:solidFill>
                <a:latin typeface="微软雅黑"/>
                <a:cs typeface="微软雅黑"/>
              </a:rPr>
              <a:t> </a:t>
            </a:r>
            <a:r>
              <a:rPr dirty="0" sz="1000" spc="-5">
                <a:solidFill>
                  <a:srgbClr val="4F5560"/>
                </a:solidFill>
                <a:latin typeface="微软雅黑"/>
                <a:cs typeface="微软雅黑"/>
              </a:rPr>
              <a:t>证业务的持续性发展</a:t>
            </a:r>
            <a:endParaRPr sz="1000">
              <a:latin typeface="微软雅黑"/>
              <a:cs typeface="微软雅黑"/>
            </a:endParaRPr>
          </a:p>
        </p:txBody>
      </p:sp>
      <p:sp>
        <p:nvSpPr>
          <p:cNvPr id="10" name="object 10"/>
          <p:cNvSpPr/>
          <p:nvPr/>
        </p:nvSpPr>
        <p:spPr>
          <a:xfrm>
            <a:off x="7714488" y="2491739"/>
            <a:ext cx="273050" cy="1399540"/>
          </a:xfrm>
          <a:custGeom>
            <a:avLst/>
            <a:gdLst/>
            <a:ahLst/>
            <a:cxnLst/>
            <a:rect l="l" t="t" r="r" b="b"/>
            <a:pathLst>
              <a:path w="273050" h="1399539">
                <a:moveTo>
                  <a:pt x="227329" y="0"/>
                </a:moveTo>
                <a:lnTo>
                  <a:pt x="45465" y="0"/>
                </a:lnTo>
                <a:lnTo>
                  <a:pt x="27753" y="3567"/>
                </a:lnTo>
                <a:lnTo>
                  <a:pt x="13303" y="13303"/>
                </a:lnTo>
                <a:lnTo>
                  <a:pt x="3567" y="27753"/>
                </a:lnTo>
                <a:lnTo>
                  <a:pt x="0" y="45465"/>
                </a:lnTo>
                <a:lnTo>
                  <a:pt x="0" y="1353566"/>
                </a:lnTo>
                <a:lnTo>
                  <a:pt x="3567" y="1371278"/>
                </a:lnTo>
                <a:lnTo>
                  <a:pt x="13303" y="1385728"/>
                </a:lnTo>
                <a:lnTo>
                  <a:pt x="27753" y="1395464"/>
                </a:lnTo>
                <a:lnTo>
                  <a:pt x="45465" y="1399032"/>
                </a:lnTo>
                <a:lnTo>
                  <a:pt x="227329" y="1399032"/>
                </a:lnTo>
                <a:lnTo>
                  <a:pt x="245042" y="1395464"/>
                </a:lnTo>
                <a:lnTo>
                  <a:pt x="259492" y="1385728"/>
                </a:lnTo>
                <a:lnTo>
                  <a:pt x="269228" y="1371278"/>
                </a:lnTo>
                <a:lnTo>
                  <a:pt x="272795" y="1353566"/>
                </a:lnTo>
                <a:lnTo>
                  <a:pt x="272795" y="45465"/>
                </a:lnTo>
                <a:lnTo>
                  <a:pt x="269228" y="27753"/>
                </a:lnTo>
                <a:lnTo>
                  <a:pt x="259492" y="13303"/>
                </a:lnTo>
                <a:lnTo>
                  <a:pt x="245042" y="3567"/>
                </a:lnTo>
                <a:lnTo>
                  <a:pt x="227329" y="0"/>
                </a:lnTo>
                <a:close/>
              </a:path>
            </a:pathLst>
          </a:custGeom>
          <a:solidFill>
            <a:srgbClr val="F78B21"/>
          </a:solidFill>
        </p:spPr>
        <p:txBody>
          <a:bodyPr wrap="square" lIns="0" tIns="0" rIns="0" bIns="0" rtlCol="0"/>
          <a:lstStyle/>
          <a:p/>
        </p:txBody>
      </p:sp>
      <p:sp>
        <p:nvSpPr>
          <p:cNvPr id="11" name="object 11"/>
          <p:cNvSpPr txBox="1"/>
          <p:nvPr/>
        </p:nvSpPr>
        <p:spPr>
          <a:xfrm>
            <a:off x="7750302" y="2544739"/>
            <a:ext cx="203835" cy="1294765"/>
          </a:xfrm>
          <a:prstGeom prst="rect">
            <a:avLst/>
          </a:prstGeom>
        </p:spPr>
        <p:txBody>
          <a:bodyPr wrap="square" lIns="0" tIns="0" rIns="0" bIns="0" rtlCol="0" vert="horz">
            <a:spAutoFit/>
          </a:bodyPr>
          <a:lstStyle/>
          <a:p>
            <a:pPr algn="just" marL="12700" marR="5080">
              <a:lnSpc>
                <a:spcPct val="100099"/>
              </a:lnSpc>
            </a:pPr>
            <a:r>
              <a:rPr dirty="0" sz="1400">
                <a:solidFill>
                  <a:srgbClr val="F9F9F9"/>
                </a:solidFill>
                <a:latin typeface="微软雅黑"/>
                <a:cs typeface="微软雅黑"/>
              </a:rPr>
              <a:t>某  城  商  行  挑  战</a:t>
            </a:r>
            <a:endParaRPr sz="1400">
              <a:latin typeface="微软雅黑"/>
              <a:cs typeface="微软雅黑"/>
            </a:endParaRPr>
          </a:p>
        </p:txBody>
      </p:sp>
      <p:sp>
        <p:nvSpPr>
          <p:cNvPr id="12" name="object 12"/>
          <p:cNvSpPr/>
          <p:nvPr/>
        </p:nvSpPr>
        <p:spPr>
          <a:xfrm>
            <a:off x="8007095" y="4056888"/>
            <a:ext cx="1137285" cy="1455420"/>
          </a:xfrm>
          <a:custGeom>
            <a:avLst/>
            <a:gdLst/>
            <a:ahLst/>
            <a:cxnLst/>
            <a:rect l="l" t="t" r="r" b="b"/>
            <a:pathLst>
              <a:path w="1137284" h="1455420">
                <a:moveTo>
                  <a:pt x="1072387" y="0"/>
                </a:moveTo>
                <a:lnTo>
                  <a:pt x="64515" y="0"/>
                </a:lnTo>
                <a:lnTo>
                  <a:pt x="39379" y="5062"/>
                </a:lnTo>
                <a:lnTo>
                  <a:pt x="18875" y="18875"/>
                </a:lnTo>
                <a:lnTo>
                  <a:pt x="5062" y="39379"/>
                </a:lnTo>
                <a:lnTo>
                  <a:pt x="0" y="64516"/>
                </a:lnTo>
                <a:lnTo>
                  <a:pt x="0" y="1390904"/>
                </a:lnTo>
                <a:lnTo>
                  <a:pt x="5062" y="1416040"/>
                </a:lnTo>
                <a:lnTo>
                  <a:pt x="18875" y="1436544"/>
                </a:lnTo>
                <a:lnTo>
                  <a:pt x="39379" y="1450357"/>
                </a:lnTo>
                <a:lnTo>
                  <a:pt x="64515" y="1455420"/>
                </a:lnTo>
                <a:lnTo>
                  <a:pt x="1072387" y="1455420"/>
                </a:lnTo>
                <a:lnTo>
                  <a:pt x="1097524" y="1450357"/>
                </a:lnTo>
                <a:lnTo>
                  <a:pt x="1118028" y="1436544"/>
                </a:lnTo>
                <a:lnTo>
                  <a:pt x="1131841" y="1416040"/>
                </a:lnTo>
                <a:lnTo>
                  <a:pt x="1136903" y="1390904"/>
                </a:lnTo>
                <a:lnTo>
                  <a:pt x="1136903" y="64516"/>
                </a:lnTo>
                <a:lnTo>
                  <a:pt x="1131841" y="39379"/>
                </a:lnTo>
                <a:lnTo>
                  <a:pt x="1118028" y="18875"/>
                </a:lnTo>
                <a:lnTo>
                  <a:pt x="1097524" y="5062"/>
                </a:lnTo>
                <a:lnTo>
                  <a:pt x="1072387" y="0"/>
                </a:lnTo>
                <a:close/>
              </a:path>
            </a:pathLst>
          </a:custGeom>
          <a:solidFill>
            <a:srgbClr val="F9F9F9"/>
          </a:solidFill>
        </p:spPr>
        <p:txBody>
          <a:bodyPr wrap="square" lIns="0" tIns="0" rIns="0" bIns="0" rtlCol="0"/>
          <a:lstStyle/>
          <a:p/>
        </p:txBody>
      </p:sp>
      <p:sp>
        <p:nvSpPr>
          <p:cNvPr id="13" name="object 13"/>
          <p:cNvSpPr/>
          <p:nvPr/>
        </p:nvSpPr>
        <p:spPr>
          <a:xfrm>
            <a:off x="8007095" y="4056888"/>
            <a:ext cx="1137285" cy="1455420"/>
          </a:xfrm>
          <a:custGeom>
            <a:avLst/>
            <a:gdLst/>
            <a:ahLst/>
            <a:cxnLst/>
            <a:rect l="l" t="t" r="r" b="b"/>
            <a:pathLst>
              <a:path w="1137284" h="1455420">
                <a:moveTo>
                  <a:pt x="0" y="64516"/>
                </a:moveTo>
                <a:lnTo>
                  <a:pt x="5062" y="39379"/>
                </a:lnTo>
                <a:lnTo>
                  <a:pt x="18875" y="18875"/>
                </a:lnTo>
                <a:lnTo>
                  <a:pt x="39379" y="5062"/>
                </a:lnTo>
                <a:lnTo>
                  <a:pt x="64515" y="0"/>
                </a:lnTo>
                <a:lnTo>
                  <a:pt x="1072387" y="0"/>
                </a:lnTo>
                <a:lnTo>
                  <a:pt x="1097524" y="5062"/>
                </a:lnTo>
                <a:lnTo>
                  <a:pt x="1118028" y="18875"/>
                </a:lnTo>
                <a:lnTo>
                  <a:pt x="1131841" y="39379"/>
                </a:lnTo>
                <a:lnTo>
                  <a:pt x="1136903" y="64516"/>
                </a:lnTo>
                <a:lnTo>
                  <a:pt x="1136903" y="1390904"/>
                </a:lnTo>
                <a:lnTo>
                  <a:pt x="1131841" y="1416040"/>
                </a:lnTo>
                <a:lnTo>
                  <a:pt x="1118028" y="1436544"/>
                </a:lnTo>
                <a:lnTo>
                  <a:pt x="1097524" y="1450357"/>
                </a:lnTo>
                <a:lnTo>
                  <a:pt x="1072387" y="1455420"/>
                </a:lnTo>
                <a:lnTo>
                  <a:pt x="64515" y="1455420"/>
                </a:lnTo>
                <a:lnTo>
                  <a:pt x="39379" y="1450357"/>
                </a:lnTo>
                <a:lnTo>
                  <a:pt x="18875" y="1436544"/>
                </a:lnTo>
                <a:lnTo>
                  <a:pt x="5062" y="1416040"/>
                </a:lnTo>
                <a:lnTo>
                  <a:pt x="0" y="1390904"/>
                </a:lnTo>
                <a:lnTo>
                  <a:pt x="0" y="64516"/>
                </a:lnTo>
                <a:close/>
              </a:path>
            </a:pathLst>
          </a:custGeom>
          <a:ln w="12192">
            <a:solidFill>
              <a:srgbClr val="1A9FD2"/>
            </a:solidFill>
          </a:ln>
        </p:spPr>
        <p:txBody>
          <a:bodyPr wrap="square" lIns="0" tIns="0" rIns="0" bIns="0" rtlCol="0"/>
          <a:lstStyle/>
          <a:p/>
        </p:txBody>
      </p:sp>
      <p:sp>
        <p:nvSpPr>
          <p:cNvPr id="14" name="object 14"/>
          <p:cNvSpPr/>
          <p:nvPr/>
        </p:nvSpPr>
        <p:spPr>
          <a:xfrm>
            <a:off x="9217152" y="4056888"/>
            <a:ext cx="1137285" cy="1455420"/>
          </a:xfrm>
          <a:custGeom>
            <a:avLst/>
            <a:gdLst/>
            <a:ahLst/>
            <a:cxnLst/>
            <a:rect l="l" t="t" r="r" b="b"/>
            <a:pathLst>
              <a:path w="1137284" h="1455420">
                <a:moveTo>
                  <a:pt x="1067689" y="0"/>
                </a:moveTo>
                <a:lnTo>
                  <a:pt x="69215" y="0"/>
                </a:lnTo>
                <a:lnTo>
                  <a:pt x="42273" y="5439"/>
                </a:lnTo>
                <a:lnTo>
                  <a:pt x="20272" y="20272"/>
                </a:lnTo>
                <a:lnTo>
                  <a:pt x="5439" y="42273"/>
                </a:lnTo>
                <a:lnTo>
                  <a:pt x="0" y="69214"/>
                </a:lnTo>
                <a:lnTo>
                  <a:pt x="0" y="1386205"/>
                </a:lnTo>
                <a:lnTo>
                  <a:pt x="5439" y="1413146"/>
                </a:lnTo>
                <a:lnTo>
                  <a:pt x="20272" y="1435147"/>
                </a:lnTo>
                <a:lnTo>
                  <a:pt x="42273" y="1449980"/>
                </a:lnTo>
                <a:lnTo>
                  <a:pt x="69215" y="1455420"/>
                </a:lnTo>
                <a:lnTo>
                  <a:pt x="1067689" y="1455420"/>
                </a:lnTo>
                <a:lnTo>
                  <a:pt x="1094630" y="1449980"/>
                </a:lnTo>
                <a:lnTo>
                  <a:pt x="1116631" y="1435147"/>
                </a:lnTo>
                <a:lnTo>
                  <a:pt x="1131464" y="1413146"/>
                </a:lnTo>
                <a:lnTo>
                  <a:pt x="1136903" y="1386205"/>
                </a:lnTo>
                <a:lnTo>
                  <a:pt x="1136903" y="69214"/>
                </a:lnTo>
                <a:lnTo>
                  <a:pt x="1131464" y="42273"/>
                </a:lnTo>
                <a:lnTo>
                  <a:pt x="1116631" y="20272"/>
                </a:lnTo>
                <a:lnTo>
                  <a:pt x="1094630" y="5439"/>
                </a:lnTo>
                <a:lnTo>
                  <a:pt x="1067689" y="0"/>
                </a:lnTo>
                <a:close/>
              </a:path>
            </a:pathLst>
          </a:custGeom>
          <a:solidFill>
            <a:srgbClr val="F9F9F9"/>
          </a:solidFill>
        </p:spPr>
        <p:txBody>
          <a:bodyPr wrap="square" lIns="0" tIns="0" rIns="0" bIns="0" rtlCol="0"/>
          <a:lstStyle/>
          <a:p/>
        </p:txBody>
      </p:sp>
      <p:sp>
        <p:nvSpPr>
          <p:cNvPr id="15" name="object 15"/>
          <p:cNvSpPr/>
          <p:nvPr/>
        </p:nvSpPr>
        <p:spPr>
          <a:xfrm>
            <a:off x="9217152" y="4056888"/>
            <a:ext cx="1137285" cy="1455420"/>
          </a:xfrm>
          <a:custGeom>
            <a:avLst/>
            <a:gdLst/>
            <a:ahLst/>
            <a:cxnLst/>
            <a:rect l="l" t="t" r="r" b="b"/>
            <a:pathLst>
              <a:path w="1137284" h="1455420">
                <a:moveTo>
                  <a:pt x="0" y="69214"/>
                </a:moveTo>
                <a:lnTo>
                  <a:pt x="5439" y="42273"/>
                </a:lnTo>
                <a:lnTo>
                  <a:pt x="20272" y="20272"/>
                </a:lnTo>
                <a:lnTo>
                  <a:pt x="42273" y="5439"/>
                </a:lnTo>
                <a:lnTo>
                  <a:pt x="69215" y="0"/>
                </a:lnTo>
                <a:lnTo>
                  <a:pt x="1067689" y="0"/>
                </a:lnTo>
                <a:lnTo>
                  <a:pt x="1094630" y="5439"/>
                </a:lnTo>
                <a:lnTo>
                  <a:pt x="1116631" y="20272"/>
                </a:lnTo>
                <a:lnTo>
                  <a:pt x="1131464" y="42273"/>
                </a:lnTo>
                <a:lnTo>
                  <a:pt x="1136903" y="69214"/>
                </a:lnTo>
                <a:lnTo>
                  <a:pt x="1136903" y="1386205"/>
                </a:lnTo>
                <a:lnTo>
                  <a:pt x="1131464" y="1413146"/>
                </a:lnTo>
                <a:lnTo>
                  <a:pt x="1116631" y="1435147"/>
                </a:lnTo>
                <a:lnTo>
                  <a:pt x="1094630" y="1449980"/>
                </a:lnTo>
                <a:lnTo>
                  <a:pt x="1067689" y="1455420"/>
                </a:lnTo>
                <a:lnTo>
                  <a:pt x="69215" y="1455420"/>
                </a:lnTo>
                <a:lnTo>
                  <a:pt x="42273" y="1449980"/>
                </a:lnTo>
                <a:lnTo>
                  <a:pt x="20272" y="1435147"/>
                </a:lnTo>
                <a:lnTo>
                  <a:pt x="5439" y="1413146"/>
                </a:lnTo>
                <a:lnTo>
                  <a:pt x="0" y="1386205"/>
                </a:lnTo>
                <a:lnTo>
                  <a:pt x="0" y="69214"/>
                </a:lnTo>
                <a:close/>
              </a:path>
            </a:pathLst>
          </a:custGeom>
          <a:ln w="12192">
            <a:solidFill>
              <a:srgbClr val="1A9FD2"/>
            </a:solidFill>
          </a:ln>
        </p:spPr>
        <p:txBody>
          <a:bodyPr wrap="square" lIns="0" tIns="0" rIns="0" bIns="0" rtlCol="0"/>
          <a:lstStyle/>
          <a:p/>
        </p:txBody>
      </p:sp>
      <p:sp>
        <p:nvSpPr>
          <p:cNvPr id="16" name="object 16"/>
          <p:cNvSpPr txBox="1"/>
          <p:nvPr/>
        </p:nvSpPr>
        <p:spPr>
          <a:xfrm>
            <a:off x="9266301" y="4082542"/>
            <a:ext cx="1040130" cy="1384935"/>
          </a:xfrm>
          <a:prstGeom prst="rect">
            <a:avLst/>
          </a:prstGeom>
        </p:spPr>
        <p:txBody>
          <a:bodyPr wrap="square" lIns="0" tIns="0" rIns="0" bIns="0" rtlCol="0" vert="horz">
            <a:spAutoFit/>
          </a:bodyPr>
          <a:lstStyle/>
          <a:p>
            <a:pPr marL="12700" marR="5080" indent="202565">
              <a:lnSpc>
                <a:spcPct val="150000"/>
              </a:lnSpc>
            </a:pPr>
            <a:r>
              <a:rPr dirty="0" sz="1000" spc="-5" b="1" i="1">
                <a:solidFill>
                  <a:srgbClr val="4F5560"/>
                </a:solidFill>
                <a:latin typeface="微软雅黑"/>
                <a:cs typeface="微软雅黑"/>
              </a:rPr>
              <a:t>授信审批  </a:t>
            </a:r>
            <a:r>
              <a:rPr dirty="0" sz="1000" spc="-5">
                <a:solidFill>
                  <a:srgbClr val="4F5560"/>
                </a:solidFill>
                <a:latin typeface="微软雅黑"/>
                <a:cs typeface="微软雅黑"/>
              </a:rPr>
              <a:t>帮助客户构建资  </a:t>
            </a:r>
            <a:r>
              <a:rPr dirty="0" sz="1000" spc="-5">
                <a:solidFill>
                  <a:srgbClr val="4F5560"/>
                </a:solidFill>
                <a:latin typeface="微软雅黑"/>
                <a:cs typeface="微软雅黑"/>
              </a:rPr>
              <a:t>产风险</a:t>
            </a:r>
            <a:r>
              <a:rPr dirty="0" sz="1000" spc="0">
                <a:solidFill>
                  <a:srgbClr val="4F5560"/>
                </a:solidFill>
                <a:latin typeface="微软雅黑"/>
                <a:cs typeface="微软雅黑"/>
              </a:rPr>
              <a:t>评</a:t>
            </a:r>
            <a:r>
              <a:rPr dirty="0" sz="1000" spc="-5">
                <a:solidFill>
                  <a:srgbClr val="4F5560"/>
                </a:solidFill>
                <a:latin typeface="微软雅黑"/>
                <a:cs typeface="微软雅黑"/>
              </a:rPr>
              <a:t>估模</a:t>
            </a:r>
            <a:r>
              <a:rPr dirty="0" sz="1000" spc="0">
                <a:solidFill>
                  <a:srgbClr val="4F5560"/>
                </a:solidFill>
                <a:latin typeface="微软雅黑"/>
                <a:cs typeface="微软雅黑"/>
              </a:rPr>
              <a:t>型</a:t>
            </a:r>
            <a:r>
              <a:rPr dirty="0" sz="1000" spc="-5">
                <a:solidFill>
                  <a:srgbClr val="4F5560"/>
                </a:solidFill>
                <a:latin typeface="微软雅黑"/>
                <a:cs typeface="微软雅黑"/>
              </a:rPr>
              <a:t>， </a:t>
            </a:r>
            <a:r>
              <a:rPr dirty="0" sz="1000" spc="-5">
                <a:solidFill>
                  <a:srgbClr val="4F5560"/>
                </a:solidFill>
                <a:latin typeface="微软雅黑"/>
                <a:cs typeface="微软雅黑"/>
              </a:rPr>
              <a:t> </a:t>
            </a:r>
            <a:r>
              <a:rPr dirty="0" sz="1000" spc="-5">
                <a:solidFill>
                  <a:srgbClr val="4F5560"/>
                </a:solidFill>
                <a:latin typeface="微软雅黑"/>
                <a:cs typeface="微软雅黑"/>
              </a:rPr>
              <a:t>使其能够对信贷  </a:t>
            </a:r>
            <a:r>
              <a:rPr dirty="0" sz="1000" spc="-10">
                <a:solidFill>
                  <a:srgbClr val="4F5560"/>
                </a:solidFill>
                <a:latin typeface="微软雅黑"/>
                <a:cs typeface="微软雅黑"/>
              </a:rPr>
              <a:t>资产完成独立自</a:t>
            </a:r>
            <a:endParaRPr sz="1000">
              <a:latin typeface="微软雅黑"/>
              <a:cs typeface="微软雅黑"/>
            </a:endParaRPr>
          </a:p>
          <a:p>
            <a:pPr marL="88900">
              <a:lnSpc>
                <a:spcPct val="100000"/>
              </a:lnSpc>
              <a:spcBef>
                <a:spcPts val="600"/>
              </a:spcBef>
            </a:pPr>
            <a:r>
              <a:rPr dirty="0" sz="1000" spc="-5">
                <a:solidFill>
                  <a:srgbClr val="4F5560"/>
                </a:solidFill>
                <a:latin typeface="微软雅黑"/>
                <a:cs typeface="微软雅黑"/>
              </a:rPr>
              <a:t>主的风险决策</a:t>
            </a:r>
            <a:endParaRPr sz="1000">
              <a:latin typeface="微软雅黑"/>
              <a:cs typeface="微软雅黑"/>
            </a:endParaRPr>
          </a:p>
        </p:txBody>
      </p:sp>
      <p:sp>
        <p:nvSpPr>
          <p:cNvPr id="17" name="object 17"/>
          <p:cNvSpPr/>
          <p:nvPr/>
        </p:nvSpPr>
        <p:spPr>
          <a:xfrm>
            <a:off x="10427207" y="4056888"/>
            <a:ext cx="1138555" cy="1455420"/>
          </a:xfrm>
          <a:custGeom>
            <a:avLst/>
            <a:gdLst/>
            <a:ahLst/>
            <a:cxnLst/>
            <a:rect l="l" t="t" r="r" b="b"/>
            <a:pathLst>
              <a:path w="1138554" h="1455420">
                <a:moveTo>
                  <a:pt x="1056513" y="0"/>
                </a:moveTo>
                <a:lnTo>
                  <a:pt x="81915" y="0"/>
                </a:lnTo>
                <a:lnTo>
                  <a:pt x="50041" y="6441"/>
                </a:lnTo>
                <a:lnTo>
                  <a:pt x="24002" y="24003"/>
                </a:lnTo>
                <a:lnTo>
                  <a:pt x="6441" y="50041"/>
                </a:lnTo>
                <a:lnTo>
                  <a:pt x="0" y="81914"/>
                </a:lnTo>
                <a:lnTo>
                  <a:pt x="0" y="1373505"/>
                </a:lnTo>
                <a:lnTo>
                  <a:pt x="6441" y="1405378"/>
                </a:lnTo>
                <a:lnTo>
                  <a:pt x="24002" y="1431417"/>
                </a:lnTo>
                <a:lnTo>
                  <a:pt x="50041" y="1448978"/>
                </a:lnTo>
                <a:lnTo>
                  <a:pt x="81915" y="1455420"/>
                </a:lnTo>
                <a:lnTo>
                  <a:pt x="1056513" y="1455420"/>
                </a:lnTo>
                <a:lnTo>
                  <a:pt x="1088386" y="1448978"/>
                </a:lnTo>
                <a:lnTo>
                  <a:pt x="1114425" y="1431417"/>
                </a:lnTo>
                <a:lnTo>
                  <a:pt x="1131986" y="1405378"/>
                </a:lnTo>
                <a:lnTo>
                  <a:pt x="1138427" y="1373505"/>
                </a:lnTo>
                <a:lnTo>
                  <a:pt x="1138427" y="81914"/>
                </a:lnTo>
                <a:lnTo>
                  <a:pt x="1131986" y="50041"/>
                </a:lnTo>
                <a:lnTo>
                  <a:pt x="1114425" y="24003"/>
                </a:lnTo>
                <a:lnTo>
                  <a:pt x="1088386" y="6441"/>
                </a:lnTo>
                <a:lnTo>
                  <a:pt x="1056513" y="0"/>
                </a:lnTo>
                <a:close/>
              </a:path>
            </a:pathLst>
          </a:custGeom>
          <a:solidFill>
            <a:srgbClr val="F9F9F9"/>
          </a:solidFill>
        </p:spPr>
        <p:txBody>
          <a:bodyPr wrap="square" lIns="0" tIns="0" rIns="0" bIns="0" rtlCol="0"/>
          <a:lstStyle/>
          <a:p/>
        </p:txBody>
      </p:sp>
      <p:sp>
        <p:nvSpPr>
          <p:cNvPr id="18" name="object 18"/>
          <p:cNvSpPr/>
          <p:nvPr/>
        </p:nvSpPr>
        <p:spPr>
          <a:xfrm>
            <a:off x="10427207" y="4056888"/>
            <a:ext cx="1138555" cy="1455420"/>
          </a:xfrm>
          <a:custGeom>
            <a:avLst/>
            <a:gdLst/>
            <a:ahLst/>
            <a:cxnLst/>
            <a:rect l="l" t="t" r="r" b="b"/>
            <a:pathLst>
              <a:path w="1138554" h="1455420">
                <a:moveTo>
                  <a:pt x="0" y="81914"/>
                </a:moveTo>
                <a:lnTo>
                  <a:pt x="6441" y="50041"/>
                </a:lnTo>
                <a:lnTo>
                  <a:pt x="24002" y="24003"/>
                </a:lnTo>
                <a:lnTo>
                  <a:pt x="50041" y="6441"/>
                </a:lnTo>
                <a:lnTo>
                  <a:pt x="81915" y="0"/>
                </a:lnTo>
                <a:lnTo>
                  <a:pt x="1056513" y="0"/>
                </a:lnTo>
                <a:lnTo>
                  <a:pt x="1088386" y="6441"/>
                </a:lnTo>
                <a:lnTo>
                  <a:pt x="1114425" y="24003"/>
                </a:lnTo>
                <a:lnTo>
                  <a:pt x="1131986" y="50041"/>
                </a:lnTo>
                <a:lnTo>
                  <a:pt x="1138427" y="81914"/>
                </a:lnTo>
                <a:lnTo>
                  <a:pt x="1138427" y="1373505"/>
                </a:lnTo>
                <a:lnTo>
                  <a:pt x="1131986" y="1405378"/>
                </a:lnTo>
                <a:lnTo>
                  <a:pt x="1114425" y="1431417"/>
                </a:lnTo>
                <a:lnTo>
                  <a:pt x="1088386" y="1448978"/>
                </a:lnTo>
                <a:lnTo>
                  <a:pt x="1056513" y="1455420"/>
                </a:lnTo>
                <a:lnTo>
                  <a:pt x="81915" y="1455420"/>
                </a:lnTo>
                <a:lnTo>
                  <a:pt x="50041" y="1448978"/>
                </a:lnTo>
                <a:lnTo>
                  <a:pt x="24002" y="1431417"/>
                </a:lnTo>
                <a:lnTo>
                  <a:pt x="6441" y="1405378"/>
                </a:lnTo>
                <a:lnTo>
                  <a:pt x="0" y="1373505"/>
                </a:lnTo>
                <a:lnTo>
                  <a:pt x="0" y="81914"/>
                </a:lnTo>
                <a:close/>
              </a:path>
            </a:pathLst>
          </a:custGeom>
          <a:ln w="12192">
            <a:solidFill>
              <a:srgbClr val="1A9FD2"/>
            </a:solidFill>
          </a:ln>
        </p:spPr>
        <p:txBody>
          <a:bodyPr wrap="square" lIns="0" tIns="0" rIns="0" bIns="0" rtlCol="0"/>
          <a:lstStyle/>
          <a:p/>
        </p:txBody>
      </p:sp>
      <p:sp>
        <p:nvSpPr>
          <p:cNvPr id="19" name="object 19"/>
          <p:cNvSpPr txBox="1"/>
          <p:nvPr/>
        </p:nvSpPr>
        <p:spPr>
          <a:xfrm>
            <a:off x="10531856" y="4158742"/>
            <a:ext cx="932180" cy="1308735"/>
          </a:xfrm>
          <a:prstGeom prst="rect">
            <a:avLst/>
          </a:prstGeom>
        </p:spPr>
        <p:txBody>
          <a:bodyPr wrap="square" lIns="0" tIns="0" rIns="0" bIns="0" rtlCol="0" vert="horz">
            <a:spAutoFit/>
          </a:bodyPr>
          <a:lstStyle/>
          <a:p>
            <a:pPr algn="ctr">
              <a:lnSpc>
                <a:spcPct val="100000"/>
              </a:lnSpc>
            </a:pPr>
            <a:r>
              <a:rPr dirty="0" sz="1000" spc="-5" b="1" i="1">
                <a:solidFill>
                  <a:srgbClr val="4F5560"/>
                </a:solidFill>
                <a:latin typeface="微软雅黑"/>
                <a:cs typeface="微软雅黑"/>
              </a:rPr>
              <a:t>后端</a:t>
            </a:r>
            <a:endParaRPr sz="1000">
              <a:latin typeface="微软雅黑"/>
              <a:cs typeface="微软雅黑"/>
            </a:endParaRPr>
          </a:p>
          <a:p>
            <a:pPr algn="ctr" marL="12065" marR="5080" indent="-3175">
              <a:lnSpc>
                <a:spcPct val="150000"/>
              </a:lnSpc>
            </a:pPr>
            <a:r>
              <a:rPr dirty="0" sz="1000" spc="10">
                <a:solidFill>
                  <a:srgbClr val="4F5560"/>
                </a:solidFill>
                <a:latin typeface="微软雅黑"/>
                <a:cs typeface="微软雅黑"/>
              </a:rPr>
              <a:t>提供核心系统</a:t>
            </a:r>
            <a:r>
              <a:rPr dirty="0" sz="1000" spc="-5">
                <a:solidFill>
                  <a:srgbClr val="4F5560"/>
                </a:solidFill>
                <a:latin typeface="微软雅黑"/>
                <a:cs typeface="微软雅黑"/>
              </a:rPr>
              <a:t>、 </a:t>
            </a:r>
            <a:r>
              <a:rPr dirty="0" sz="1000" spc="-5">
                <a:solidFill>
                  <a:srgbClr val="4F5560"/>
                </a:solidFill>
                <a:latin typeface="微软雅黑"/>
                <a:cs typeface="微软雅黑"/>
              </a:rPr>
              <a:t> </a:t>
            </a:r>
            <a:r>
              <a:rPr dirty="0" sz="1000" spc="10">
                <a:solidFill>
                  <a:srgbClr val="4F5560"/>
                </a:solidFill>
                <a:latin typeface="微软雅黑"/>
                <a:cs typeface="微软雅黑"/>
              </a:rPr>
              <a:t>催收工具等完善 </a:t>
            </a:r>
            <a:r>
              <a:rPr dirty="0" sz="1000" spc="10">
                <a:solidFill>
                  <a:srgbClr val="4F5560"/>
                </a:solidFill>
                <a:latin typeface="微软雅黑"/>
                <a:cs typeface="微软雅黑"/>
              </a:rPr>
              <a:t> 的后端系统，</a:t>
            </a:r>
            <a:r>
              <a:rPr dirty="0" sz="1000" spc="-5">
                <a:solidFill>
                  <a:srgbClr val="4F5560"/>
                </a:solidFill>
                <a:latin typeface="微软雅黑"/>
                <a:cs typeface="微软雅黑"/>
              </a:rPr>
              <a:t>方 </a:t>
            </a:r>
            <a:r>
              <a:rPr dirty="0" sz="1000" spc="-5">
                <a:solidFill>
                  <a:srgbClr val="4F5560"/>
                </a:solidFill>
                <a:latin typeface="微软雅黑"/>
                <a:cs typeface="微软雅黑"/>
              </a:rPr>
              <a:t> </a:t>
            </a:r>
            <a:r>
              <a:rPr dirty="0" sz="1000" spc="-10">
                <a:solidFill>
                  <a:srgbClr val="4F5560"/>
                </a:solidFill>
                <a:latin typeface="微软雅黑"/>
                <a:cs typeface="微软雅黑"/>
              </a:rPr>
              <a:t>便客户对业务的</a:t>
            </a:r>
            <a:endParaRPr sz="1000">
              <a:latin typeface="微软雅黑"/>
              <a:cs typeface="微软雅黑"/>
            </a:endParaRPr>
          </a:p>
          <a:p>
            <a:pPr algn="ctr">
              <a:lnSpc>
                <a:spcPct val="100000"/>
              </a:lnSpc>
              <a:spcBef>
                <a:spcPts val="600"/>
              </a:spcBef>
            </a:pPr>
            <a:r>
              <a:rPr dirty="0" sz="1000" spc="-5">
                <a:solidFill>
                  <a:srgbClr val="4F5560"/>
                </a:solidFill>
                <a:latin typeface="微软雅黑"/>
                <a:cs typeface="微软雅黑"/>
              </a:rPr>
              <a:t>全流程掌握</a:t>
            </a:r>
            <a:endParaRPr sz="1000">
              <a:latin typeface="微软雅黑"/>
              <a:cs typeface="微软雅黑"/>
            </a:endParaRPr>
          </a:p>
        </p:txBody>
      </p:sp>
      <p:sp>
        <p:nvSpPr>
          <p:cNvPr id="20" name="object 20"/>
          <p:cNvSpPr/>
          <p:nvPr/>
        </p:nvSpPr>
        <p:spPr>
          <a:xfrm>
            <a:off x="7714488" y="4056888"/>
            <a:ext cx="273050" cy="1455420"/>
          </a:xfrm>
          <a:custGeom>
            <a:avLst/>
            <a:gdLst/>
            <a:ahLst/>
            <a:cxnLst/>
            <a:rect l="l" t="t" r="r" b="b"/>
            <a:pathLst>
              <a:path w="273050" h="1455420">
                <a:moveTo>
                  <a:pt x="227329" y="0"/>
                </a:moveTo>
                <a:lnTo>
                  <a:pt x="45465" y="0"/>
                </a:lnTo>
                <a:lnTo>
                  <a:pt x="27753" y="3567"/>
                </a:lnTo>
                <a:lnTo>
                  <a:pt x="13303" y="13303"/>
                </a:lnTo>
                <a:lnTo>
                  <a:pt x="3567" y="27753"/>
                </a:lnTo>
                <a:lnTo>
                  <a:pt x="0" y="45466"/>
                </a:lnTo>
                <a:lnTo>
                  <a:pt x="0" y="1409954"/>
                </a:lnTo>
                <a:lnTo>
                  <a:pt x="3567" y="1427666"/>
                </a:lnTo>
                <a:lnTo>
                  <a:pt x="13303" y="1442116"/>
                </a:lnTo>
                <a:lnTo>
                  <a:pt x="27753" y="1451852"/>
                </a:lnTo>
                <a:lnTo>
                  <a:pt x="45465" y="1455420"/>
                </a:lnTo>
                <a:lnTo>
                  <a:pt x="227329" y="1455420"/>
                </a:lnTo>
                <a:lnTo>
                  <a:pt x="245042" y="1451852"/>
                </a:lnTo>
                <a:lnTo>
                  <a:pt x="259492" y="1442116"/>
                </a:lnTo>
                <a:lnTo>
                  <a:pt x="269228" y="1427666"/>
                </a:lnTo>
                <a:lnTo>
                  <a:pt x="272795" y="1409954"/>
                </a:lnTo>
                <a:lnTo>
                  <a:pt x="272795" y="45466"/>
                </a:lnTo>
                <a:lnTo>
                  <a:pt x="269228" y="27753"/>
                </a:lnTo>
                <a:lnTo>
                  <a:pt x="259492" y="13303"/>
                </a:lnTo>
                <a:lnTo>
                  <a:pt x="245042" y="3567"/>
                </a:lnTo>
                <a:lnTo>
                  <a:pt x="227329" y="0"/>
                </a:lnTo>
                <a:close/>
              </a:path>
            </a:pathLst>
          </a:custGeom>
          <a:solidFill>
            <a:srgbClr val="1A9FD2"/>
          </a:solidFill>
        </p:spPr>
        <p:txBody>
          <a:bodyPr wrap="square" lIns="0" tIns="0" rIns="0" bIns="0" rtlCol="0"/>
          <a:lstStyle/>
          <a:p/>
        </p:txBody>
      </p:sp>
      <p:sp>
        <p:nvSpPr>
          <p:cNvPr id="21" name="object 21"/>
          <p:cNvSpPr txBox="1"/>
          <p:nvPr/>
        </p:nvSpPr>
        <p:spPr>
          <a:xfrm>
            <a:off x="7750302" y="4092580"/>
            <a:ext cx="1281430" cy="1374775"/>
          </a:xfrm>
          <a:prstGeom prst="rect">
            <a:avLst/>
          </a:prstGeom>
        </p:spPr>
        <p:txBody>
          <a:bodyPr wrap="square" lIns="0" tIns="0" rIns="0" bIns="0" rtlCol="0" vert="horz">
            <a:spAutoFit/>
          </a:bodyPr>
          <a:lstStyle/>
          <a:p>
            <a:pPr marL="12700" marR="5080">
              <a:lnSpc>
                <a:spcPct val="107200"/>
              </a:lnSpc>
              <a:tabLst>
                <a:tab pos="382905" algn="l"/>
                <a:tab pos="571500" algn="l"/>
              </a:tabLst>
            </a:pPr>
            <a:r>
              <a:rPr dirty="0" baseline="-9920" sz="2100">
                <a:solidFill>
                  <a:srgbClr val="F9F9F9"/>
                </a:solidFill>
                <a:latin typeface="微软雅黑"/>
                <a:cs typeface="微软雅黑"/>
              </a:rPr>
              <a:t>品		</a:t>
            </a:r>
            <a:r>
              <a:rPr dirty="0" sz="1000" spc="-5" b="1" i="1">
                <a:solidFill>
                  <a:srgbClr val="4F5560"/>
                </a:solidFill>
                <a:latin typeface="微软雅黑"/>
                <a:cs typeface="微软雅黑"/>
              </a:rPr>
              <a:t>营销获客  </a:t>
            </a:r>
            <a:r>
              <a:rPr dirty="0" baseline="-3968" sz="2100" spc="7">
                <a:solidFill>
                  <a:srgbClr val="F9F9F9"/>
                </a:solidFill>
                <a:latin typeface="微软雅黑"/>
                <a:cs typeface="微软雅黑"/>
              </a:rPr>
              <a:t>钛</a:t>
            </a:r>
            <a:r>
              <a:rPr dirty="0" baseline="-3968" sz="2100">
                <a:solidFill>
                  <a:srgbClr val="F9F9F9"/>
                </a:solidFill>
                <a:latin typeface="微软雅黑"/>
                <a:cs typeface="微软雅黑"/>
              </a:rPr>
              <a:t>	</a:t>
            </a:r>
            <a:r>
              <a:rPr dirty="0" sz="1000" spc="-5">
                <a:solidFill>
                  <a:srgbClr val="4F5560"/>
                </a:solidFill>
                <a:latin typeface="微软雅黑"/>
                <a:cs typeface="微软雅黑"/>
              </a:rPr>
              <a:t>引入线上旅行分 </a:t>
            </a:r>
            <a:r>
              <a:rPr dirty="0" sz="1000" spc="-5">
                <a:solidFill>
                  <a:srgbClr val="4F5560"/>
                </a:solidFill>
                <a:latin typeface="微软雅黑"/>
                <a:cs typeface="微软雅黑"/>
              </a:rPr>
              <a:t> </a:t>
            </a:r>
            <a:r>
              <a:rPr dirty="0" sz="1400">
                <a:solidFill>
                  <a:srgbClr val="F9F9F9"/>
                </a:solidFill>
                <a:latin typeface="微软雅黑"/>
                <a:cs typeface="微软雅黑"/>
              </a:rPr>
              <a:t>解</a:t>
            </a:r>
            <a:r>
              <a:rPr dirty="0" sz="1400">
                <a:solidFill>
                  <a:srgbClr val="F9F9F9"/>
                </a:solidFill>
                <a:latin typeface="微软雅黑"/>
                <a:cs typeface="微软雅黑"/>
              </a:rPr>
              <a:t>	</a:t>
            </a:r>
            <a:r>
              <a:rPr dirty="0" sz="1000" spc="-5">
                <a:solidFill>
                  <a:srgbClr val="4F5560"/>
                </a:solidFill>
                <a:latin typeface="微软雅黑"/>
                <a:cs typeface="微软雅黑"/>
              </a:rPr>
              <a:t>期和线下手机分 </a:t>
            </a:r>
            <a:r>
              <a:rPr dirty="0" sz="1000" spc="-5">
                <a:solidFill>
                  <a:srgbClr val="4F5560"/>
                </a:solidFill>
                <a:latin typeface="微软雅黑"/>
                <a:cs typeface="微软雅黑"/>
              </a:rPr>
              <a:t> </a:t>
            </a:r>
            <a:r>
              <a:rPr dirty="0" baseline="3968" sz="2100">
                <a:solidFill>
                  <a:srgbClr val="F9F9F9"/>
                </a:solidFill>
                <a:latin typeface="微软雅黑"/>
                <a:cs typeface="微软雅黑"/>
              </a:rPr>
              <a:t>决</a:t>
            </a:r>
            <a:r>
              <a:rPr dirty="0" baseline="3968" sz="2100">
                <a:solidFill>
                  <a:srgbClr val="F9F9F9"/>
                </a:solidFill>
                <a:latin typeface="微软雅黑"/>
                <a:cs typeface="微软雅黑"/>
              </a:rPr>
              <a:t>	</a:t>
            </a:r>
            <a:r>
              <a:rPr dirty="0" sz="1000" spc="-5">
                <a:solidFill>
                  <a:srgbClr val="4F5560"/>
                </a:solidFill>
                <a:latin typeface="微软雅黑"/>
                <a:cs typeface="微软雅黑"/>
              </a:rPr>
              <a:t>期的个人信贷业 </a:t>
            </a:r>
            <a:r>
              <a:rPr dirty="0" sz="1000" spc="-5">
                <a:solidFill>
                  <a:srgbClr val="4F5560"/>
                </a:solidFill>
                <a:latin typeface="微软雅黑"/>
                <a:cs typeface="微软雅黑"/>
              </a:rPr>
              <a:t> </a:t>
            </a:r>
            <a:r>
              <a:rPr dirty="0" baseline="9920" sz="2100">
                <a:solidFill>
                  <a:srgbClr val="F9F9F9"/>
                </a:solidFill>
                <a:latin typeface="微软雅黑"/>
                <a:cs typeface="微软雅黑"/>
              </a:rPr>
              <a:t>方</a:t>
            </a:r>
            <a:r>
              <a:rPr dirty="0" baseline="9920" sz="2100">
                <a:solidFill>
                  <a:srgbClr val="F9F9F9"/>
                </a:solidFill>
                <a:latin typeface="微软雅黑"/>
                <a:cs typeface="微软雅黑"/>
              </a:rPr>
              <a:t>	</a:t>
            </a:r>
            <a:r>
              <a:rPr dirty="0" sz="1000" spc="-10">
                <a:solidFill>
                  <a:srgbClr val="4F5560"/>
                </a:solidFill>
                <a:latin typeface="微软雅黑"/>
                <a:cs typeface="微软雅黑"/>
              </a:rPr>
              <a:t>务中的资产与其 </a:t>
            </a:r>
            <a:r>
              <a:rPr dirty="0" sz="1000" spc="-10">
                <a:solidFill>
                  <a:srgbClr val="4F5560"/>
                </a:solidFill>
                <a:latin typeface="微软雅黑"/>
                <a:cs typeface="微软雅黑"/>
              </a:rPr>
              <a:t> </a:t>
            </a:r>
            <a:r>
              <a:rPr dirty="0" baseline="13888" sz="2100">
                <a:solidFill>
                  <a:srgbClr val="F9F9F9"/>
                </a:solidFill>
                <a:latin typeface="微软雅黑"/>
                <a:cs typeface="微软雅黑"/>
              </a:rPr>
              <a:t>案	</a:t>
            </a:r>
            <a:r>
              <a:rPr dirty="0" sz="1000" spc="-5">
                <a:solidFill>
                  <a:srgbClr val="4F5560"/>
                </a:solidFill>
                <a:latin typeface="微软雅黑"/>
                <a:cs typeface="微软雅黑"/>
              </a:rPr>
              <a:t>资金进行匹配</a:t>
            </a:r>
            <a:endParaRPr sz="1000">
              <a:latin typeface="微软雅黑"/>
              <a:cs typeface="微软雅黑"/>
            </a:endParaRPr>
          </a:p>
        </p:txBody>
      </p:sp>
      <p:sp>
        <p:nvSpPr>
          <p:cNvPr id="22" name="object 22"/>
          <p:cNvSpPr/>
          <p:nvPr/>
        </p:nvSpPr>
        <p:spPr>
          <a:xfrm>
            <a:off x="8007095" y="5678423"/>
            <a:ext cx="3558540" cy="965200"/>
          </a:xfrm>
          <a:custGeom>
            <a:avLst/>
            <a:gdLst/>
            <a:ahLst/>
            <a:cxnLst/>
            <a:rect l="l" t="t" r="r" b="b"/>
            <a:pathLst>
              <a:path w="3558540" h="965200">
                <a:moveTo>
                  <a:pt x="3523996" y="0"/>
                </a:moveTo>
                <a:lnTo>
                  <a:pt x="34544" y="0"/>
                </a:lnTo>
                <a:lnTo>
                  <a:pt x="21109" y="2717"/>
                </a:lnTo>
                <a:lnTo>
                  <a:pt x="10128" y="10126"/>
                </a:lnTo>
                <a:lnTo>
                  <a:pt x="2718" y="21115"/>
                </a:lnTo>
                <a:lnTo>
                  <a:pt x="0" y="34569"/>
                </a:lnTo>
                <a:lnTo>
                  <a:pt x="0" y="930122"/>
                </a:lnTo>
                <a:lnTo>
                  <a:pt x="2718" y="943576"/>
                </a:lnTo>
                <a:lnTo>
                  <a:pt x="10128" y="954565"/>
                </a:lnTo>
                <a:lnTo>
                  <a:pt x="21109" y="961974"/>
                </a:lnTo>
                <a:lnTo>
                  <a:pt x="34544" y="964691"/>
                </a:lnTo>
                <a:lnTo>
                  <a:pt x="3523996" y="964691"/>
                </a:lnTo>
                <a:lnTo>
                  <a:pt x="3537430" y="961974"/>
                </a:lnTo>
                <a:lnTo>
                  <a:pt x="3548411" y="954565"/>
                </a:lnTo>
                <a:lnTo>
                  <a:pt x="3555821" y="943576"/>
                </a:lnTo>
                <a:lnTo>
                  <a:pt x="3558539" y="930122"/>
                </a:lnTo>
                <a:lnTo>
                  <a:pt x="3558539" y="34569"/>
                </a:lnTo>
                <a:lnTo>
                  <a:pt x="3555821" y="21115"/>
                </a:lnTo>
                <a:lnTo>
                  <a:pt x="3548411" y="10126"/>
                </a:lnTo>
                <a:lnTo>
                  <a:pt x="3537430" y="2717"/>
                </a:lnTo>
                <a:lnTo>
                  <a:pt x="3523996" y="0"/>
                </a:lnTo>
                <a:close/>
              </a:path>
            </a:pathLst>
          </a:custGeom>
          <a:solidFill>
            <a:srgbClr val="F9F9F9"/>
          </a:solidFill>
        </p:spPr>
        <p:txBody>
          <a:bodyPr wrap="square" lIns="0" tIns="0" rIns="0" bIns="0" rtlCol="0"/>
          <a:lstStyle/>
          <a:p/>
        </p:txBody>
      </p:sp>
      <p:sp>
        <p:nvSpPr>
          <p:cNvPr id="23" name="object 23"/>
          <p:cNvSpPr txBox="1"/>
          <p:nvPr/>
        </p:nvSpPr>
        <p:spPr>
          <a:xfrm>
            <a:off x="8096250" y="5802122"/>
            <a:ext cx="3334385" cy="699135"/>
          </a:xfrm>
          <a:prstGeom prst="rect">
            <a:avLst/>
          </a:prstGeom>
        </p:spPr>
        <p:txBody>
          <a:bodyPr wrap="square" lIns="0" tIns="0" rIns="0" bIns="0" rtlCol="0" vert="horz">
            <a:spAutoFit/>
          </a:bodyPr>
          <a:lstStyle/>
          <a:p>
            <a:pPr algn="just" marL="184785" marR="5080" indent="-172720">
              <a:lnSpc>
                <a:spcPct val="150100"/>
              </a:lnSpc>
            </a:pPr>
            <a:r>
              <a:rPr dirty="0" sz="1000" spc="-135">
                <a:solidFill>
                  <a:srgbClr val="4F5560"/>
                </a:solidFill>
                <a:latin typeface="Arial Unicode MS"/>
                <a:cs typeface="Arial Unicode MS"/>
              </a:rPr>
              <a:t>➢</a:t>
            </a:r>
            <a:r>
              <a:rPr dirty="0" sz="1000" spc="5">
                <a:solidFill>
                  <a:srgbClr val="4F5560"/>
                </a:solidFill>
                <a:latin typeface="Arial Unicode MS"/>
                <a:cs typeface="Arial Unicode MS"/>
              </a:rPr>
              <a:t> </a:t>
            </a:r>
            <a:r>
              <a:rPr dirty="0" sz="1000" spc="-5">
                <a:solidFill>
                  <a:srgbClr val="4F5560"/>
                </a:solidFill>
                <a:latin typeface="微软雅黑"/>
                <a:cs typeface="微软雅黑"/>
              </a:rPr>
              <a:t>截至</a:t>
            </a:r>
            <a:r>
              <a:rPr dirty="0" sz="1000" spc="-5">
                <a:solidFill>
                  <a:srgbClr val="4F5560"/>
                </a:solidFill>
                <a:latin typeface="Arial"/>
                <a:cs typeface="Arial"/>
              </a:rPr>
              <a:t>2018</a:t>
            </a:r>
            <a:r>
              <a:rPr dirty="0" sz="1000" spc="-5">
                <a:solidFill>
                  <a:srgbClr val="4F5560"/>
                </a:solidFill>
                <a:latin typeface="微软雅黑"/>
                <a:cs typeface="微软雅黑"/>
              </a:rPr>
              <a:t>年底，客户完成约</a:t>
            </a:r>
            <a:r>
              <a:rPr dirty="0" sz="1000" spc="-5" b="1">
                <a:solidFill>
                  <a:srgbClr val="1A9FD2"/>
                </a:solidFill>
                <a:latin typeface="Arial"/>
                <a:cs typeface="Arial"/>
              </a:rPr>
              <a:t>6</a:t>
            </a:r>
            <a:r>
              <a:rPr dirty="0" sz="1000" spc="-5" b="1" i="1">
                <a:solidFill>
                  <a:srgbClr val="1A9FD2"/>
                </a:solidFill>
                <a:latin typeface="微软雅黑"/>
                <a:cs typeface="微软雅黑"/>
              </a:rPr>
              <a:t>亿元</a:t>
            </a:r>
            <a:r>
              <a:rPr dirty="0" sz="1000" spc="-5">
                <a:solidFill>
                  <a:srgbClr val="4F5560"/>
                </a:solidFill>
                <a:latin typeface="微软雅黑"/>
                <a:cs typeface="微软雅黑"/>
              </a:rPr>
              <a:t>的在贷余额，累计发放  </a:t>
            </a:r>
            <a:r>
              <a:rPr dirty="0" sz="1000" spc="-10">
                <a:solidFill>
                  <a:srgbClr val="4F5560"/>
                </a:solidFill>
                <a:latin typeface="微软雅黑"/>
                <a:cs typeface="微软雅黑"/>
              </a:rPr>
              <a:t>贷款约</a:t>
            </a:r>
            <a:r>
              <a:rPr dirty="0" sz="1000" spc="-10" b="1">
                <a:solidFill>
                  <a:srgbClr val="1A9FD2"/>
                </a:solidFill>
                <a:latin typeface="Arial"/>
                <a:cs typeface="Arial"/>
              </a:rPr>
              <a:t>14</a:t>
            </a:r>
            <a:r>
              <a:rPr dirty="0" sz="1000" spc="-10" b="1" i="1">
                <a:solidFill>
                  <a:srgbClr val="1A9FD2"/>
                </a:solidFill>
                <a:latin typeface="微软雅黑"/>
                <a:cs typeface="微软雅黑"/>
              </a:rPr>
              <a:t>亿元</a:t>
            </a:r>
            <a:r>
              <a:rPr dirty="0" sz="1000" spc="-10">
                <a:solidFill>
                  <a:srgbClr val="4F5560"/>
                </a:solidFill>
                <a:latin typeface="微软雅黑"/>
                <a:cs typeface="微软雅黑"/>
              </a:rPr>
              <a:t>，累计放款笔数达</a:t>
            </a:r>
            <a:r>
              <a:rPr dirty="0" sz="1000" spc="-10" b="1">
                <a:solidFill>
                  <a:srgbClr val="1A9FD2"/>
                </a:solidFill>
                <a:latin typeface="Arial"/>
                <a:cs typeface="Arial"/>
              </a:rPr>
              <a:t>118</a:t>
            </a:r>
            <a:r>
              <a:rPr dirty="0" sz="1000" spc="-10" b="1" i="1">
                <a:solidFill>
                  <a:srgbClr val="1A9FD2"/>
                </a:solidFill>
                <a:latin typeface="微软雅黑"/>
                <a:cs typeface="微软雅黑"/>
              </a:rPr>
              <a:t>万笔</a:t>
            </a:r>
            <a:r>
              <a:rPr dirty="0" sz="1000" spc="-10">
                <a:solidFill>
                  <a:srgbClr val="4F5560"/>
                </a:solidFill>
                <a:latin typeface="微软雅黑"/>
                <a:cs typeface="微软雅黑"/>
              </a:rPr>
              <a:t>，累计服务客数  约</a:t>
            </a:r>
            <a:r>
              <a:rPr dirty="0" sz="1000" spc="-10" b="1">
                <a:solidFill>
                  <a:srgbClr val="1A9FD2"/>
                </a:solidFill>
                <a:latin typeface="Arial"/>
                <a:cs typeface="Arial"/>
              </a:rPr>
              <a:t>71</a:t>
            </a:r>
            <a:r>
              <a:rPr dirty="0" sz="1000" spc="-10" b="1" i="1">
                <a:solidFill>
                  <a:srgbClr val="1A9FD2"/>
                </a:solidFill>
                <a:latin typeface="微软雅黑"/>
                <a:cs typeface="微软雅黑"/>
              </a:rPr>
              <a:t>万人</a:t>
            </a:r>
            <a:endParaRPr sz="1000">
              <a:latin typeface="微软雅黑"/>
              <a:cs typeface="微软雅黑"/>
            </a:endParaRPr>
          </a:p>
        </p:txBody>
      </p:sp>
      <p:sp>
        <p:nvSpPr>
          <p:cNvPr id="24" name="object 24"/>
          <p:cNvSpPr/>
          <p:nvPr/>
        </p:nvSpPr>
        <p:spPr>
          <a:xfrm>
            <a:off x="7714488" y="5678423"/>
            <a:ext cx="273050" cy="963294"/>
          </a:xfrm>
          <a:custGeom>
            <a:avLst/>
            <a:gdLst/>
            <a:ahLst/>
            <a:cxnLst/>
            <a:rect l="l" t="t" r="r" b="b"/>
            <a:pathLst>
              <a:path w="273050" h="963295">
                <a:moveTo>
                  <a:pt x="249173" y="0"/>
                </a:moveTo>
                <a:lnTo>
                  <a:pt x="23621" y="0"/>
                </a:lnTo>
                <a:lnTo>
                  <a:pt x="14412" y="1854"/>
                </a:lnTo>
                <a:lnTo>
                  <a:pt x="6905" y="6910"/>
                </a:lnTo>
                <a:lnTo>
                  <a:pt x="1851" y="14407"/>
                </a:lnTo>
                <a:lnTo>
                  <a:pt x="0" y="23583"/>
                </a:lnTo>
                <a:lnTo>
                  <a:pt x="0" y="939584"/>
                </a:lnTo>
                <a:lnTo>
                  <a:pt x="1851" y="948760"/>
                </a:lnTo>
                <a:lnTo>
                  <a:pt x="6905" y="956257"/>
                </a:lnTo>
                <a:lnTo>
                  <a:pt x="14412" y="961313"/>
                </a:lnTo>
                <a:lnTo>
                  <a:pt x="23621" y="963168"/>
                </a:lnTo>
                <a:lnTo>
                  <a:pt x="249173" y="963168"/>
                </a:lnTo>
                <a:lnTo>
                  <a:pt x="258383" y="961313"/>
                </a:lnTo>
                <a:lnTo>
                  <a:pt x="265890" y="956257"/>
                </a:lnTo>
                <a:lnTo>
                  <a:pt x="270944" y="948760"/>
                </a:lnTo>
                <a:lnTo>
                  <a:pt x="272795" y="939584"/>
                </a:lnTo>
                <a:lnTo>
                  <a:pt x="272795" y="23583"/>
                </a:lnTo>
                <a:lnTo>
                  <a:pt x="270944" y="14407"/>
                </a:lnTo>
                <a:lnTo>
                  <a:pt x="265890" y="6910"/>
                </a:lnTo>
                <a:lnTo>
                  <a:pt x="258383" y="1854"/>
                </a:lnTo>
                <a:lnTo>
                  <a:pt x="249173" y="0"/>
                </a:lnTo>
                <a:close/>
              </a:path>
            </a:pathLst>
          </a:custGeom>
          <a:solidFill>
            <a:srgbClr val="5FCA49"/>
          </a:solidFill>
        </p:spPr>
        <p:txBody>
          <a:bodyPr wrap="square" lIns="0" tIns="0" rIns="0" bIns="0" rtlCol="0"/>
          <a:lstStyle/>
          <a:p/>
        </p:txBody>
      </p:sp>
      <p:sp>
        <p:nvSpPr>
          <p:cNvPr id="25" name="object 25"/>
          <p:cNvSpPr txBox="1"/>
          <p:nvPr/>
        </p:nvSpPr>
        <p:spPr>
          <a:xfrm>
            <a:off x="7750302" y="5727364"/>
            <a:ext cx="204470" cy="868680"/>
          </a:xfrm>
          <a:prstGeom prst="rect">
            <a:avLst/>
          </a:prstGeom>
        </p:spPr>
        <p:txBody>
          <a:bodyPr wrap="square" lIns="0" tIns="0" rIns="0" bIns="0" rtlCol="0" vert="horz">
            <a:spAutoFit/>
          </a:bodyPr>
          <a:lstStyle/>
          <a:p>
            <a:pPr algn="just" marL="12700" marR="5080">
              <a:lnSpc>
                <a:spcPct val="100299"/>
              </a:lnSpc>
            </a:pPr>
            <a:r>
              <a:rPr dirty="0" sz="1400">
                <a:solidFill>
                  <a:srgbClr val="F9F9F9"/>
                </a:solidFill>
                <a:latin typeface="微软雅黑"/>
                <a:cs typeface="微软雅黑"/>
              </a:rPr>
              <a:t>实  </a:t>
            </a:r>
            <a:r>
              <a:rPr dirty="0" sz="1400">
                <a:solidFill>
                  <a:srgbClr val="F9F9F9"/>
                </a:solidFill>
                <a:latin typeface="微软雅黑"/>
                <a:cs typeface="微软雅黑"/>
              </a:rPr>
              <a:t>施 </a:t>
            </a:r>
            <a:r>
              <a:rPr dirty="0" sz="1400">
                <a:solidFill>
                  <a:srgbClr val="F9F9F9"/>
                </a:solidFill>
                <a:latin typeface="微软雅黑"/>
                <a:cs typeface="微软雅黑"/>
              </a:rPr>
              <a:t> </a:t>
            </a:r>
            <a:r>
              <a:rPr dirty="0" sz="1400">
                <a:solidFill>
                  <a:srgbClr val="F9F9F9"/>
                </a:solidFill>
                <a:latin typeface="微软雅黑"/>
                <a:cs typeface="微软雅黑"/>
              </a:rPr>
              <a:t>效 </a:t>
            </a:r>
            <a:r>
              <a:rPr dirty="0" sz="1400">
                <a:solidFill>
                  <a:srgbClr val="F9F9F9"/>
                </a:solidFill>
                <a:latin typeface="微软雅黑"/>
                <a:cs typeface="微软雅黑"/>
              </a:rPr>
              <a:t> 果</a:t>
            </a:r>
            <a:endParaRPr sz="1400">
              <a:latin typeface="微软雅黑"/>
              <a:cs typeface="微软雅黑"/>
            </a:endParaRPr>
          </a:p>
        </p:txBody>
      </p:sp>
      <p:sp>
        <p:nvSpPr>
          <p:cNvPr id="26" name="object 26"/>
          <p:cNvSpPr/>
          <p:nvPr/>
        </p:nvSpPr>
        <p:spPr>
          <a:xfrm>
            <a:off x="8004047" y="3973067"/>
            <a:ext cx="3560445" cy="0"/>
          </a:xfrm>
          <a:custGeom>
            <a:avLst/>
            <a:gdLst/>
            <a:ahLst/>
            <a:cxnLst/>
            <a:rect l="l" t="t" r="r" b="b"/>
            <a:pathLst>
              <a:path w="3560445" h="0">
                <a:moveTo>
                  <a:pt x="0" y="0"/>
                </a:moveTo>
                <a:lnTo>
                  <a:pt x="3560445" y="0"/>
                </a:lnTo>
              </a:path>
            </a:pathLst>
          </a:custGeom>
          <a:ln w="6096">
            <a:solidFill>
              <a:srgbClr val="B9C3D1"/>
            </a:solidFill>
          </a:ln>
        </p:spPr>
        <p:txBody>
          <a:bodyPr wrap="square" lIns="0" tIns="0" rIns="0" bIns="0" rtlCol="0"/>
          <a:lstStyle/>
          <a:p/>
        </p:txBody>
      </p:sp>
      <p:sp>
        <p:nvSpPr>
          <p:cNvPr id="27" name="object 27"/>
          <p:cNvSpPr/>
          <p:nvPr/>
        </p:nvSpPr>
        <p:spPr>
          <a:xfrm>
            <a:off x="9663683" y="3883152"/>
            <a:ext cx="242570" cy="181610"/>
          </a:xfrm>
          <a:custGeom>
            <a:avLst/>
            <a:gdLst/>
            <a:ahLst/>
            <a:cxnLst/>
            <a:rect l="l" t="t" r="r" b="b"/>
            <a:pathLst>
              <a:path w="242570" h="181610">
                <a:moveTo>
                  <a:pt x="242316" y="90678"/>
                </a:moveTo>
                <a:lnTo>
                  <a:pt x="0" y="90678"/>
                </a:lnTo>
                <a:lnTo>
                  <a:pt x="121158" y="181356"/>
                </a:lnTo>
                <a:lnTo>
                  <a:pt x="242316" y="90678"/>
                </a:lnTo>
                <a:close/>
              </a:path>
              <a:path w="242570" h="181610">
                <a:moveTo>
                  <a:pt x="181737" y="0"/>
                </a:moveTo>
                <a:lnTo>
                  <a:pt x="60579" y="0"/>
                </a:lnTo>
                <a:lnTo>
                  <a:pt x="60579" y="90678"/>
                </a:lnTo>
                <a:lnTo>
                  <a:pt x="181737" y="90678"/>
                </a:lnTo>
                <a:lnTo>
                  <a:pt x="181737" y="0"/>
                </a:lnTo>
                <a:close/>
              </a:path>
            </a:pathLst>
          </a:custGeom>
          <a:solidFill>
            <a:srgbClr val="B9C3D1"/>
          </a:solidFill>
        </p:spPr>
        <p:txBody>
          <a:bodyPr wrap="square" lIns="0" tIns="0" rIns="0" bIns="0" rtlCol="0"/>
          <a:lstStyle/>
          <a:p/>
        </p:txBody>
      </p:sp>
      <p:sp>
        <p:nvSpPr>
          <p:cNvPr id="28" name="object 28"/>
          <p:cNvSpPr/>
          <p:nvPr/>
        </p:nvSpPr>
        <p:spPr>
          <a:xfrm>
            <a:off x="8004047" y="5596128"/>
            <a:ext cx="3560445" cy="0"/>
          </a:xfrm>
          <a:custGeom>
            <a:avLst/>
            <a:gdLst/>
            <a:ahLst/>
            <a:cxnLst/>
            <a:rect l="l" t="t" r="r" b="b"/>
            <a:pathLst>
              <a:path w="3560445" h="0">
                <a:moveTo>
                  <a:pt x="0" y="0"/>
                </a:moveTo>
                <a:lnTo>
                  <a:pt x="3560445" y="0"/>
                </a:lnTo>
              </a:path>
            </a:pathLst>
          </a:custGeom>
          <a:ln w="6096">
            <a:solidFill>
              <a:srgbClr val="B9C3D1"/>
            </a:solidFill>
          </a:ln>
        </p:spPr>
        <p:txBody>
          <a:bodyPr wrap="square" lIns="0" tIns="0" rIns="0" bIns="0" rtlCol="0"/>
          <a:lstStyle/>
          <a:p/>
        </p:txBody>
      </p:sp>
      <p:sp>
        <p:nvSpPr>
          <p:cNvPr id="29" name="object 29"/>
          <p:cNvSpPr/>
          <p:nvPr/>
        </p:nvSpPr>
        <p:spPr>
          <a:xfrm>
            <a:off x="9663683" y="5506211"/>
            <a:ext cx="242570" cy="180340"/>
          </a:xfrm>
          <a:custGeom>
            <a:avLst/>
            <a:gdLst/>
            <a:ahLst/>
            <a:cxnLst/>
            <a:rect l="l" t="t" r="r" b="b"/>
            <a:pathLst>
              <a:path w="242570" h="180339">
                <a:moveTo>
                  <a:pt x="242316" y="89915"/>
                </a:moveTo>
                <a:lnTo>
                  <a:pt x="0" y="89915"/>
                </a:lnTo>
                <a:lnTo>
                  <a:pt x="121158" y="179831"/>
                </a:lnTo>
                <a:lnTo>
                  <a:pt x="242316" y="89915"/>
                </a:lnTo>
                <a:close/>
              </a:path>
              <a:path w="242570" h="180339">
                <a:moveTo>
                  <a:pt x="181737" y="0"/>
                </a:moveTo>
                <a:lnTo>
                  <a:pt x="60579" y="0"/>
                </a:lnTo>
                <a:lnTo>
                  <a:pt x="60579" y="89915"/>
                </a:lnTo>
                <a:lnTo>
                  <a:pt x="181737" y="89915"/>
                </a:lnTo>
                <a:lnTo>
                  <a:pt x="181737" y="0"/>
                </a:lnTo>
                <a:close/>
              </a:path>
            </a:pathLst>
          </a:custGeom>
          <a:solidFill>
            <a:srgbClr val="B9C3D1"/>
          </a:solidFill>
        </p:spPr>
        <p:txBody>
          <a:bodyPr wrap="square" lIns="0" tIns="0" rIns="0" bIns="0" rtlCol="0"/>
          <a:lstStyle/>
          <a:p/>
        </p:txBody>
      </p:sp>
      <p:sp>
        <p:nvSpPr>
          <p:cNvPr id="30" name="object 30"/>
          <p:cNvSpPr/>
          <p:nvPr/>
        </p:nvSpPr>
        <p:spPr>
          <a:xfrm>
            <a:off x="876300" y="5260847"/>
            <a:ext cx="929640" cy="1315720"/>
          </a:xfrm>
          <a:custGeom>
            <a:avLst/>
            <a:gdLst/>
            <a:ahLst/>
            <a:cxnLst/>
            <a:rect l="l" t="t" r="r" b="b"/>
            <a:pathLst>
              <a:path w="929639" h="1315720">
                <a:moveTo>
                  <a:pt x="0" y="45338"/>
                </a:moveTo>
                <a:lnTo>
                  <a:pt x="3564" y="27699"/>
                </a:lnTo>
                <a:lnTo>
                  <a:pt x="13284" y="13287"/>
                </a:lnTo>
                <a:lnTo>
                  <a:pt x="27699" y="3565"/>
                </a:lnTo>
                <a:lnTo>
                  <a:pt x="45351" y="0"/>
                </a:lnTo>
                <a:lnTo>
                  <a:pt x="884301" y="0"/>
                </a:lnTo>
                <a:lnTo>
                  <a:pt x="901940" y="3565"/>
                </a:lnTo>
                <a:lnTo>
                  <a:pt x="916352" y="13287"/>
                </a:lnTo>
                <a:lnTo>
                  <a:pt x="926074" y="27699"/>
                </a:lnTo>
                <a:lnTo>
                  <a:pt x="929639" y="45338"/>
                </a:lnTo>
                <a:lnTo>
                  <a:pt x="929639" y="1269860"/>
                </a:lnTo>
                <a:lnTo>
                  <a:pt x="926074" y="1287512"/>
                </a:lnTo>
                <a:lnTo>
                  <a:pt x="916352" y="1301927"/>
                </a:lnTo>
                <a:lnTo>
                  <a:pt x="901940" y="1311647"/>
                </a:lnTo>
                <a:lnTo>
                  <a:pt x="884301" y="1315211"/>
                </a:lnTo>
                <a:lnTo>
                  <a:pt x="45351" y="1315211"/>
                </a:lnTo>
                <a:lnTo>
                  <a:pt x="27699" y="1311647"/>
                </a:lnTo>
                <a:lnTo>
                  <a:pt x="13284" y="1301927"/>
                </a:lnTo>
                <a:lnTo>
                  <a:pt x="3564" y="1287512"/>
                </a:lnTo>
                <a:lnTo>
                  <a:pt x="0" y="1269860"/>
                </a:lnTo>
                <a:lnTo>
                  <a:pt x="0" y="45338"/>
                </a:lnTo>
                <a:close/>
              </a:path>
            </a:pathLst>
          </a:custGeom>
          <a:ln w="12192">
            <a:solidFill>
              <a:srgbClr val="9DD2E8"/>
            </a:solidFill>
          </a:ln>
        </p:spPr>
        <p:txBody>
          <a:bodyPr wrap="square" lIns="0" tIns="0" rIns="0" bIns="0" rtlCol="0"/>
          <a:lstStyle/>
          <a:p/>
        </p:txBody>
      </p:sp>
      <p:sp>
        <p:nvSpPr>
          <p:cNvPr id="31" name="object 31"/>
          <p:cNvSpPr txBox="1"/>
          <p:nvPr/>
        </p:nvSpPr>
        <p:spPr>
          <a:xfrm>
            <a:off x="1075131" y="527469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智能信贷</a:t>
            </a:r>
            <a:endParaRPr sz="1000">
              <a:latin typeface="微软雅黑"/>
              <a:cs typeface="微软雅黑"/>
            </a:endParaRPr>
          </a:p>
        </p:txBody>
      </p:sp>
      <p:sp>
        <p:nvSpPr>
          <p:cNvPr id="32" name="object 32"/>
          <p:cNvSpPr/>
          <p:nvPr/>
        </p:nvSpPr>
        <p:spPr>
          <a:xfrm>
            <a:off x="944880" y="6313932"/>
            <a:ext cx="794385" cy="208915"/>
          </a:xfrm>
          <a:custGeom>
            <a:avLst/>
            <a:gdLst/>
            <a:ahLst/>
            <a:cxnLst/>
            <a:rect l="l" t="t" r="r" b="b"/>
            <a:pathLst>
              <a:path w="794385" h="208915">
                <a:moveTo>
                  <a:pt x="759206" y="0"/>
                </a:moveTo>
                <a:lnTo>
                  <a:pt x="34797" y="0"/>
                </a:lnTo>
                <a:lnTo>
                  <a:pt x="21254" y="2735"/>
                </a:lnTo>
                <a:lnTo>
                  <a:pt x="10193" y="10193"/>
                </a:lnTo>
                <a:lnTo>
                  <a:pt x="2735" y="21254"/>
                </a:lnTo>
                <a:lnTo>
                  <a:pt x="0" y="34798"/>
                </a:lnTo>
                <a:lnTo>
                  <a:pt x="0" y="173990"/>
                </a:lnTo>
                <a:lnTo>
                  <a:pt x="2735" y="187533"/>
                </a:lnTo>
                <a:lnTo>
                  <a:pt x="10193" y="198594"/>
                </a:lnTo>
                <a:lnTo>
                  <a:pt x="21254" y="206052"/>
                </a:lnTo>
                <a:lnTo>
                  <a:pt x="34797" y="208788"/>
                </a:lnTo>
                <a:lnTo>
                  <a:pt x="759206" y="208788"/>
                </a:lnTo>
                <a:lnTo>
                  <a:pt x="772733" y="206052"/>
                </a:lnTo>
                <a:lnTo>
                  <a:pt x="783796" y="198594"/>
                </a:lnTo>
                <a:lnTo>
                  <a:pt x="791263" y="187533"/>
                </a:lnTo>
                <a:lnTo>
                  <a:pt x="794003" y="173990"/>
                </a:lnTo>
                <a:lnTo>
                  <a:pt x="794003" y="34798"/>
                </a:lnTo>
                <a:lnTo>
                  <a:pt x="791263" y="21254"/>
                </a:lnTo>
                <a:lnTo>
                  <a:pt x="783796" y="10193"/>
                </a:lnTo>
                <a:lnTo>
                  <a:pt x="772733" y="2735"/>
                </a:lnTo>
                <a:lnTo>
                  <a:pt x="759206" y="0"/>
                </a:lnTo>
                <a:close/>
              </a:path>
            </a:pathLst>
          </a:custGeom>
          <a:solidFill>
            <a:srgbClr val="62C2E3"/>
          </a:solidFill>
        </p:spPr>
        <p:txBody>
          <a:bodyPr wrap="square" lIns="0" tIns="0" rIns="0" bIns="0" rtlCol="0"/>
          <a:lstStyle/>
          <a:p/>
        </p:txBody>
      </p:sp>
      <p:sp>
        <p:nvSpPr>
          <p:cNvPr id="33" name="object 33"/>
          <p:cNvSpPr/>
          <p:nvPr/>
        </p:nvSpPr>
        <p:spPr>
          <a:xfrm>
            <a:off x="944880" y="6313932"/>
            <a:ext cx="794385" cy="208915"/>
          </a:xfrm>
          <a:custGeom>
            <a:avLst/>
            <a:gdLst/>
            <a:ahLst/>
            <a:cxnLst/>
            <a:rect l="l" t="t" r="r" b="b"/>
            <a:pathLst>
              <a:path w="794385" h="208915">
                <a:moveTo>
                  <a:pt x="0" y="34798"/>
                </a:moveTo>
                <a:lnTo>
                  <a:pt x="2735" y="21254"/>
                </a:lnTo>
                <a:lnTo>
                  <a:pt x="10193" y="10193"/>
                </a:lnTo>
                <a:lnTo>
                  <a:pt x="21254" y="2735"/>
                </a:lnTo>
                <a:lnTo>
                  <a:pt x="34797" y="0"/>
                </a:lnTo>
                <a:lnTo>
                  <a:pt x="759206" y="0"/>
                </a:lnTo>
                <a:lnTo>
                  <a:pt x="772733" y="2735"/>
                </a:lnTo>
                <a:lnTo>
                  <a:pt x="783796" y="10193"/>
                </a:lnTo>
                <a:lnTo>
                  <a:pt x="791263" y="21254"/>
                </a:lnTo>
                <a:lnTo>
                  <a:pt x="794003" y="34798"/>
                </a:lnTo>
                <a:lnTo>
                  <a:pt x="794003" y="173990"/>
                </a:lnTo>
                <a:lnTo>
                  <a:pt x="791263" y="187533"/>
                </a:lnTo>
                <a:lnTo>
                  <a:pt x="783796" y="198594"/>
                </a:lnTo>
                <a:lnTo>
                  <a:pt x="772733" y="206052"/>
                </a:lnTo>
                <a:lnTo>
                  <a:pt x="759206" y="208788"/>
                </a:lnTo>
                <a:lnTo>
                  <a:pt x="34797" y="208788"/>
                </a:lnTo>
                <a:lnTo>
                  <a:pt x="21254" y="206052"/>
                </a:lnTo>
                <a:lnTo>
                  <a:pt x="10193" y="198594"/>
                </a:lnTo>
                <a:lnTo>
                  <a:pt x="2735" y="187533"/>
                </a:lnTo>
                <a:lnTo>
                  <a:pt x="0" y="173990"/>
                </a:lnTo>
                <a:lnTo>
                  <a:pt x="0" y="34798"/>
                </a:lnTo>
                <a:close/>
              </a:path>
            </a:pathLst>
          </a:custGeom>
          <a:ln w="12192">
            <a:solidFill>
              <a:srgbClr val="9DD2E8"/>
            </a:solidFill>
          </a:ln>
        </p:spPr>
        <p:txBody>
          <a:bodyPr wrap="square" lIns="0" tIns="0" rIns="0" bIns="0" rtlCol="0"/>
          <a:lstStyle/>
          <a:p/>
        </p:txBody>
      </p:sp>
      <p:sp>
        <p:nvSpPr>
          <p:cNvPr id="34" name="object 34"/>
          <p:cNvSpPr txBox="1"/>
          <p:nvPr/>
        </p:nvSpPr>
        <p:spPr>
          <a:xfrm>
            <a:off x="163474" y="6338823"/>
            <a:ext cx="1444625"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15">
                <a:solidFill>
                  <a:srgbClr val="ACB6C5"/>
                </a:solidFill>
                <a:latin typeface="微软雅黑"/>
                <a:cs typeface="微软雅黑"/>
              </a:rPr>
              <a:t> </a:t>
            </a:r>
            <a:r>
              <a:rPr dirty="0" sz="1400" spc="-190">
                <a:solidFill>
                  <a:srgbClr val="ACB6C5"/>
                </a:solidFill>
                <a:latin typeface="微软雅黑"/>
                <a:cs typeface="微软雅黑"/>
              </a:rPr>
              <a:t>Intellige</a:t>
            </a:r>
            <a:r>
              <a:rPr dirty="0" baseline="22222" sz="1500" spc="-284">
                <a:solidFill>
                  <a:srgbClr val="F9F9F9"/>
                </a:solidFill>
                <a:latin typeface="微软雅黑"/>
                <a:cs typeface="微软雅黑"/>
              </a:rPr>
              <a:t>智</a:t>
            </a:r>
            <a:r>
              <a:rPr dirty="0" sz="1400" spc="-190">
                <a:solidFill>
                  <a:srgbClr val="ACB6C5"/>
                </a:solidFill>
                <a:latin typeface="微软雅黑"/>
                <a:cs typeface="微软雅黑"/>
              </a:rPr>
              <a:t>n</a:t>
            </a:r>
            <a:r>
              <a:rPr dirty="0" baseline="22222" sz="1500" spc="-284">
                <a:solidFill>
                  <a:srgbClr val="F9F9F9"/>
                </a:solidFill>
                <a:latin typeface="微软雅黑"/>
                <a:cs typeface="微软雅黑"/>
              </a:rPr>
              <a:t>能</a:t>
            </a:r>
            <a:r>
              <a:rPr dirty="0" sz="1400" spc="-190">
                <a:solidFill>
                  <a:srgbClr val="ACB6C5"/>
                </a:solidFill>
                <a:latin typeface="微软雅黑"/>
                <a:cs typeface="微软雅黑"/>
              </a:rPr>
              <a:t>c</a:t>
            </a:r>
            <a:r>
              <a:rPr dirty="0" baseline="22222" sz="1500" spc="-284">
                <a:solidFill>
                  <a:srgbClr val="F9F9F9"/>
                </a:solidFill>
                <a:latin typeface="微软雅黑"/>
                <a:cs typeface="微软雅黑"/>
              </a:rPr>
              <a:t>催</a:t>
            </a:r>
            <a:r>
              <a:rPr dirty="0" sz="1400" spc="-190">
                <a:solidFill>
                  <a:srgbClr val="ACB6C5"/>
                </a:solidFill>
                <a:latin typeface="微软雅黑"/>
                <a:cs typeface="微软雅黑"/>
              </a:rPr>
              <a:t>e</a:t>
            </a:r>
            <a:r>
              <a:rPr dirty="0" baseline="22222" sz="1500" spc="-284">
                <a:solidFill>
                  <a:srgbClr val="F9F9F9"/>
                </a:solidFill>
                <a:latin typeface="微软雅黑"/>
                <a:cs typeface="微软雅黑"/>
              </a:rPr>
              <a:t>收</a:t>
            </a:r>
            <a:endParaRPr baseline="22222" sz="1500">
              <a:latin typeface="微软雅黑"/>
              <a:cs typeface="微软雅黑"/>
            </a:endParaRPr>
          </a:p>
        </p:txBody>
      </p:sp>
      <p:sp>
        <p:nvSpPr>
          <p:cNvPr id="35" name="object 35"/>
          <p:cNvSpPr/>
          <p:nvPr/>
        </p:nvSpPr>
        <p:spPr>
          <a:xfrm>
            <a:off x="944880" y="6050279"/>
            <a:ext cx="794385" cy="210820"/>
          </a:xfrm>
          <a:custGeom>
            <a:avLst/>
            <a:gdLst/>
            <a:ahLst/>
            <a:cxnLst/>
            <a:rect l="l" t="t" r="r" b="b"/>
            <a:pathLst>
              <a:path w="794385" h="210820">
                <a:moveTo>
                  <a:pt x="758951" y="0"/>
                </a:moveTo>
                <a:lnTo>
                  <a:pt x="35051" y="0"/>
                </a:lnTo>
                <a:lnTo>
                  <a:pt x="21409" y="2755"/>
                </a:lnTo>
                <a:lnTo>
                  <a:pt x="10267" y="10267"/>
                </a:lnTo>
                <a:lnTo>
                  <a:pt x="2755" y="21409"/>
                </a:lnTo>
                <a:lnTo>
                  <a:pt x="0" y="35052"/>
                </a:lnTo>
                <a:lnTo>
                  <a:pt x="0" y="175260"/>
                </a:lnTo>
                <a:lnTo>
                  <a:pt x="2755" y="188902"/>
                </a:lnTo>
                <a:lnTo>
                  <a:pt x="10267" y="200044"/>
                </a:lnTo>
                <a:lnTo>
                  <a:pt x="21409" y="207556"/>
                </a:lnTo>
                <a:lnTo>
                  <a:pt x="35051" y="210312"/>
                </a:lnTo>
                <a:lnTo>
                  <a:pt x="758951" y="210312"/>
                </a:lnTo>
                <a:lnTo>
                  <a:pt x="772572" y="207556"/>
                </a:lnTo>
                <a:lnTo>
                  <a:pt x="783716" y="200044"/>
                </a:lnTo>
                <a:lnTo>
                  <a:pt x="791241" y="188902"/>
                </a:lnTo>
                <a:lnTo>
                  <a:pt x="794003" y="175260"/>
                </a:lnTo>
                <a:lnTo>
                  <a:pt x="794003" y="35052"/>
                </a:lnTo>
                <a:lnTo>
                  <a:pt x="791241" y="21409"/>
                </a:lnTo>
                <a:lnTo>
                  <a:pt x="783716" y="10267"/>
                </a:lnTo>
                <a:lnTo>
                  <a:pt x="772572" y="2755"/>
                </a:lnTo>
                <a:lnTo>
                  <a:pt x="758951" y="0"/>
                </a:lnTo>
                <a:close/>
              </a:path>
            </a:pathLst>
          </a:custGeom>
          <a:solidFill>
            <a:srgbClr val="62C2E3"/>
          </a:solidFill>
        </p:spPr>
        <p:txBody>
          <a:bodyPr wrap="square" lIns="0" tIns="0" rIns="0" bIns="0" rtlCol="0"/>
          <a:lstStyle/>
          <a:p/>
        </p:txBody>
      </p:sp>
      <p:sp>
        <p:nvSpPr>
          <p:cNvPr id="36" name="object 36"/>
          <p:cNvSpPr/>
          <p:nvPr/>
        </p:nvSpPr>
        <p:spPr>
          <a:xfrm>
            <a:off x="944880" y="6050279"/>
            <a:ext cx="794385" cy="210820"/>
          </a:xfrm>
          <a:custGeom>
            <a:avLst/>
            <a:gdLst/>
            <a:ahLst/>
            <a:cxnLst/>
            <a:rect l="l" t="t" r="r" b="b"/>
            <a:pathLst>
              <a:path w="794385" h="210820">
                <a:moveTo>
                  <a:pt x="0" y="35052"/>
                </a:moveTo>
                <a:lnTo>
                  <a:pt x="2755" y="21409"/>
                </a:lnTo>
                <a:lnTo>
                  <a:pt x="10267" y="10267"/>
                </a:lnTo>
                <a:lnTo>
                  <a:pt x="21409" y="2755"/>
                </a:lnTo>
                <a:lnTo>
                  <a:pt x="35051" y="0"/>
                </a:lnTo>
                <a:lnTo>
                  <a:pt x="758951" y="0"/>
                </a:lnTo>
                <a:lnTo>
                  <a:pt x="772572" y="2755"/>
                </a:lnTo>
                <a:lnTo>
                  <a:pt x="783716" y="10267"/>
                </a:lnTo>
                <a:lnTo>
                  <a:pt x="791241" y="21409"/>
                </a:lnTo>
                <a:lnTo>
                  <a:pt x="794003" y="35052"/>
                </a:lnTo>
                <a:lnTo>
                  <a:pt x="794003" y="175260"/>
                </a:lnTo>
                <a:lnTo>
                  <a:pt x="791241" y="188902"/>
                </a:lnTo>
                <a:lnTo>
                  <a:pt x="783716" y="200044"/>
                </a:lnTo>
                <a:lnTo>
                  <a:pt x="772572" y="207556"/>
                </a:lnTo>
                <a:lnTo>
                  <a:pt x="758951" y="210312"/>
                </a:lnTo>
                <a:lnTo>
                  <a:pt x="35051" y="210312"/>
                </a:lnTo>
                <a:lnTo>
                  <a:pt x="21409" y="207556"/>
                </a:lnTo>
                <a:lnTo>
                  <a:pt x="10267" y="200044"/>
                </a:lnTo>
                <a:lnTo>
                  <a:pt x="2755" y="188902"/>
                </a:lnTo>
                <a:lnTo>
                  <a:pt x="0" y="175260"/>
                </a:lnTo>
                <a:lnTo>
                  <a:pt x="0" y="35052"/>
                </a:lnTo>
                <a:close/>
              </a:path>
            </a:pathLst>
          </a:custGeom>
          <a:ln w="12192">
            <a:solidFill>
              <a:srgbClr val="9DD2E8"/>
            </a:solidFill>
          </a:ln>
        </p:spPr>
        <p:txBody>
          <a:bodyPr wrap="square" lIns="0" tIns="0" rIns="0" bIns="0" rtlCol="0"/>
          <a:lstStyle/>
          <a:p/>
        </p:txBody>
      </p:sp>
      <p:sp>
        <p:nvSpPr>
          <p:cNvPr id="37" name="object 37"/>
          <p:cNvSpPr txBox="1"/>
          <p:nvPr/>
        </p:nvSpPr>
        <p:spPr>
          <a:xfrm>
            <a:off x="1076350" y="6075679"/>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资产中枢</a:t>
            </a:r>
            <a:endParaRPr sz="1000">
              <a:latin typeface="微软雅黑"/>
              <a:cs typeface="微软雅黑"/>
            </a:endParaRPr>
          </a:p>
        </p:txBody>
      </p:sp>
      <p:sp>
        <p:nvSpPr>
          <p:cNvPr id="38" name="object 38"/>
          <p:cNvSpPr/>
          <p:nvPr/>
        </p:nvSpPr>
        <p:spPr>
          <a:xfrm>
            <a:off x="944880" y="5788152"/>
            <a:ext cx="794385" cy="208915"/>
          </a:xfrm>
          <a:custGeom>
            <a:avLst/>
            <a:gdLst/>
            <a:ahLst/>
            <a:cxnLst/>
            <a:rect l="l" t="t" r="r" b="b"/>
            <a:pathLst>
              <a:path w="794385" h="208914">
                <a:moveTo>
                  <a:pt x="759206" y="0"/>
                </a:moveTo>
                <a:lnTo>
                  <a:pt x="34797" y="0"/>
                </a:lnTo>
                <a:lnTo>
                  <a:pt x="21254" y="2735"/>
                </a:lnTo>
                <a:lnTo>
                  <a:pt x="10193" y="10193"/>
                </a:lnTo>
                <a:lnTo>
                  <a:pt x="2735" y="21254"/>
                </a:lnTo>
                <a:lnTo>
                  <a:pt x="0" y="34798"/>
                </a:lnTo>
                <a:lnTo>
                  <a:pt x="0" y="173990"/>
                </a:lnTo>
                <a:lnTo>
                  <a:pt x="2735" y="187533"/>
                </a:lnTo>
                <a:lnTo>
                  <a:pt x="10193" y="198594"/>
                </a:lnTo>
                <a:lnTo>
                  <a:pt x="21254" y="206052"/>
                </a:lnTo>
                <a:lnTo>
                  <a:pt x="34797" y="208788"/>
                </a:lnTo>
                <a:lnTo>
                  <a:pt x="759206" y="208788"/>
                </a:lnTo>
                <a:lnTo>
                  <a:pt x="772733" y="206052"/>
                </a:lnTo>
                <a:lnTo>
                  <a:pt x="783796" y="198594"/>
                </a:lnTo>
                <a:lnTo>
                  <a:pt x="791263" y="187533"/>
                </a:lnTo>
                <a:lnTo>
                  <a:pt x="794003" y="173990"/>
                </a:lnTo>
                <a:lnTo>
                  <a:pt x="794003" y="34798"/>
                </a:lnTo>
                <a:lnTo>
                  <a:pt x="791263" y="21254"/>
                </a:lnTo>
                <a:lnTo>
                  <a:pt x="783796" y="10193"/>
                </a:lnTo>
                <a:lnTo>
                  <a:pt x="772733" y="2735"/>
                </a:lnTo>
                <a:lnTo>
                  <a:pt x="759206" y="0"/>
                </a:lnTo>
                <a:close/>
              </a:path>
            </a:pathLst>
          </a:custGeom>
          <a:solidFill>
            <a:srgbClr val="62C2E3"/>
          </a:solidFill>
        </p:spPr>
        <p:txBody>
          <a:bodyPr wrap="square" lIns="0" tIns="0" rIns="0" bIns="0" rtlCol="0"/>
          <a:lstStyle/>
          <a:p/>
        </p:txBody>
      </p:sp>
      <p:sp>
        <p:nvSpPr>
          <p:cNvPr id="39" name="object 39"/>
          <p:cNvSpPr/>
          <p:nvPr/>
        </p:nvSpPr>
        <p:spPr>
          <a:xfrm>
            <a:off x="944880" y="5788152"/>
            <a:ext cx="794385" cy="208915"/>
          </a:xfrm>
          <a:custGeom>
            <a:avLst/>
            <a:gdLst/>
            <a:ahLst/>
            <a:cxnLst/>
            <a:rect l="l" t="t" r="r" b="b"/>
            <a:pathLst>
              <a:path w="794385" h="208914">
                <a:moveTo>
                  <a:pt x="0" y="34798"/>
                </a:moveTo>
                <a:lnTo>
                  <a:pt x="2735" y="21254"/>
                </a:lnTo>
                <a:lnTo>
                  <a:pt x="10193" y="10193"/>
                </a:lnTo>
                <a:lnTo>
                  <a:pt x="21254" y="2735"/>
                </a:lnTo>
                <a:lnTo>
                  <a:pt x="34797" y="0"/>
                </a:lnTo>
                <a:lnTo>
                  <a:pt x="759206" y="0"/>
                </a:lnTo>
                <a:lnTo>
                  <a:pt x="772733" y="2735"/>
                </a:lnTo>
                <a:lnTo>
                  <a:pt x="783796" y="10193"/>
                </a:lnTo>
                <a:lnTo>
                  <a:pt x="791263" y="21254"/>
                </a:lnTo>
                <a:lnTo>
                  <a:pt x="794003" y="34798"/>
                </a:lnTo>
                <a:lnTo>
                  <a:pt x="794003" y="173990"/>
                </a:lnTo>
                <a:lnTo>
                  <a:pt x="791263" y="187533"/>
                </a:lnTo>
                <a:lnTo>
                  <a:pt x="783796" y="198594"/>
                </a:lnTo>
                <a:lnTo>
                  <a:pt x="772733" y="206052"/>
                </a:lnTo>
                <a:lnTo>
                  <a:pt x="759206" y="208788"/>
                </a:lnTo>
                <a:lnTo>
                  <a:pt x="34797" y="208788"/>
                </a:lnTo>
                <a:lnTo>
                  <a:pt x="21254" y="206052"/>
                </a:lnTo>
                <a:lnTo>
                  <a:pt x="10193" y="198594"/>
                </a:lnTo>
                <a:lnTo>
                  <a:pt x="2735" y="187533"/>
                </a:lnTo>
                <a:lnTo>
                  <a:pt x="0" y="173990"/>
                </a:lnTo>
                <a:lnTo>
                  <a:pt x="0" y="34798"/>
                </a:lnTo>
                <a:close/>
              </a:path>
            </a:pathLst>
          </a:custGeom>
          <a:ln w="12192">
            <a:solidFill>
              <a:srgbClr val="9DD2E8"/>
            </a:solidFill>
          </a:ln>
        </p:spPr>
        <p:txBody>
          <a:bodyPr wrap="square" lIns="0" tIns="0" rIns="0" bIns="0" rtlCol="0"/>
          <a:lstStyle/>
          <a:p/>
        </p:txBody>
      </p:sp>
      <p:sp>
        <p:nvSpPr>
          <p:cNvPr id="40" name="object 40"/>
          <p:cNvSpPr txBox="1"/>
          <p:nvPr/>
        </p:nvSpPr>
        <p:spPr>
          <a:xfrm>
            <a:off x="1076350" y="5813247"/>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指标工场</a:t>
            </a:r>
            <a:endParaRPr sz="1000">
              <a:latin typeface="微软雅黑"/>
              <a:cs typeface="微软雅黑"/>
            </a:endParaRPr>
          </a:p>
        </p:txBody>
      </p:sp>
      <p:sp>
        <p:nvSpPr>
          <p:cNvPr id="41" name="object 41"/>
          <p:cNvSpPr/>
          <p:nvPr/>
        </p:nvSpPr>
        <p:spPr>
          <a:xfrm>
            <a:off x="944880" y="5526023"/>
            <a:ext cx="794385" cy="208915"/>
          </a:xfrm>
          <a:custGeom>
            <a:avLst/>
            <a:gdLst/>
            <a:ahLst/>
            <a:cxnLst/>
            <a:rect l="l" t="t" r="r" b="b"/>
            <a:pathLst>
              <a:path w="794385" h="208914">
                <a:moveTo>
                  <a:pt x="759206" y="0"/>
                </a:moveTo>
                <a:lnTo>
                  <a:pt x="34797" y="0"/>
                </a:lnTo>
                <a:lnTo>
                  <a:pt x="21254" y="2740"/>
                </a:lnTo>
                <a:lnTo>
                  <a:pt x="10193" y="10207"/>
                </a:lnTo>
                <a:lnTo>
                  <a:pt x="2735" y="21270"/>
                </a:lnTo>
                <a:lnTo>
                  <a:pt x="0" y="34797"/>
                </a:lnTo>
                <a:lnTo>
                  <a:pt x="0" y="173989"/>
                </a:lnTo>
                <a:lnTo>
                  <a:pt x="2735" y="187533"/>
                </a:lnTo>
                <a:lnTo>
                  <a:pt x="10193" y="198594"/>
                </a:lnTo>
                <a:lnTo>
                  <a:pt x="21254" y="206052"/>
                </a:lnTo>
                <a:lnTo>
                  <a:pt x="34797" y="208787"/>
                </a:lnTo>
                <a:lnTo>
                  <a:pt x="759206" y="208787"/>
                </a:lnTo>
                <a:lnTo>
                  <a:pt x="772733" y="206052"/>
                </a:lnTo>
                <a:lnTo>
                  <a:pt x="783796" y="198594"/>
                </a:lnTo>
                <a:lnTo>
                  <a:pt x="791263" y="187533"/>
                </a:lnTo>
                <a:lnTo>
                  <a:pt x="794003" y="173989"/>
                </a:lnTo>
                <a:lnTo>
                  <a:pt x="794003" y="34797"/>
                </a:lnTo>
                <a:lnTo>
                  <a:pt x="791263" y="21270"/>
                </a:lnTo>
                <a:lnTo>
                  <a:pt x="783796" y="10207"/>
                </a:lnTo>
                <a:lnTo>
                  <a:pt x="772733" y="2740"/>
                </a:lnTo>
                <a:lnTo>
                  <a:pt x="759206" y="0"/>
                </a:lnTo>
                <a:close/>
              </a:path>
            </a:pathLst>
          </a:custGeom>
          <a:solidFill>
            <a:srgbClr val="62C2E3"/>
          </a:solidFill>
        </p:spPr>
        <p:txBody>
          <a:bodyPr wrap="square" lIns="0" tIns="0" rIns="0" bIns="0" rtlCol="0"/>
          <a:lstStyle/>
          <a:p/>
        </p:txBody>
      </p:sp>
      <p:sp>
        <p:nvSpPr>
          <p:cNvPr id="42" name="object 42"/>
          <p:cNvSpPr/>
          <p:nvPr/>
        </p:nvSpPr>
        <p:spPr>
          <a:xfrm>
            <a:off x="944880" y="5526023"/>
            <a:ext cx="794385" cy="208915"/>
          </a:xfrm>
          <a:custGeom>
            <a:avLst/>
            <a:gdLst/>
            <a:ahLst/>
            <a:cxnLst/>
            <a:rect l="l" t="t" r="r" b="b"/>
            <a:pathLst>
              <a:path w="794385" h="208914">
                <a:moveTo>
                  <a:pt x="0" y="34797"/>
                </a:moveTo>
                <a:lnTo>
                  <a:pt x="2735" y="21270"/>
                </a:lnTo>
                <a:lnTo>
                  <a:pt x="10193" y="10207"/>
                </a:lnTo>
                <a:lnTo>
                  <a:pt x="21254" y="2740"/>
                </a:lnTo>
                <a:lnTo>
                  <a:pt x="34797" y="0"/>
                </a:lnTo>
                <a:lnTo>
                  <a:pt x="759206" y="0"/>
                </a:lnTo>
                <a:lnTo>
                  <a:pt x="772733" y="2740"/>
                </a:lnTo>
                <a:lnTo>
                  <a:pt x="783796" y="10207"/>
                </a:lnTo>
                <a:lnTo>
                  <a:pt x="791263" y="21270"/>
                </a:lnTo>
                <a:lnTo>
                  <a:pt x="794003" y="34797"/>
                </a:lnTo>
                <a:lnTo>
                  <a:pt x="794003" y="173989"/>
                </a:lnTo>
                <a:lnTo>
                  <a:pt x="791263" y="187533"/>
                </a:lnTo>
                <a:lnTo>
                  <a:pt x="783796" y="198594"/>
                </a:lnTo>
                <a:lnTo>
                  <a:pt x="772733" y="206052"/>
                </a:lnTo>
                <a:lnTo>
                  <a:pt x="759206" y="208787"/>
                </a:lnTo>
                <a:lnTo>
                  <a:pt x="34797" y="208787"/>
                </a:lnTo>
                <a:lnTo>
                  <a:pt x="21254" y="206052"/>
                </a:lnTo>
                <a:lnTo>
                  <a:pt x="10193" y="198594"/>
                </a:lnTo>
                <a:lnTo>
                  <a:pt x="2735" y="187533"/>
                </a:lnTo>
                <a:lnTo>
                  <a:pt x="0" y="173989"/>
                </a:lnTo>
                <a:lnTo>
                  <a:pt x="0" y="34797"/>
                </a:lnTo>
                <a:close/>
              </a:path>
            </a:pathLst>
          </a:custGeom>
          <a:ln w="12192">
            <a:solidFill>
              <a:srgbClr val="9DD2E8"/>
            </a:solidFill>
          </a:ln>
        </p:spPr>
        <p:txBody>
          <a:bodyPr wrap="square" lIns="0" tIns="0" rIns="0" bIns="0" rtlCol="0"/>
          <a:lstStyle/>
          <a:p/>
        </p:txBody>
      </p:sp>
      <p:sp>
        <p:nvSpPr>
          <p:cNvPr id="43" name="object 43"/>
          <p:cNvSpPr txBox="1"/>
          <p:nvPr/>
        </p:nvSpPr>
        <p:spPr>
          <a:xfrm>
            <a:off x="1076350" y="5550509"/>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决策引擎</a:t>
            </a:r>
            <a:endParaRPr sz="1000">
              <a:latin typeface="微软雅黑"/>
              <a:cs typeface="微软雅黑"/>
            </a:endParaRPr>
          </a:p>
        </p:txBody>
      </p:sp>
      <p:sp>
        <p:nvSpPr>
          <p:cNvPr id="44" name="object 44"/>
          <p:cNvSpPr/>
          <p:nvPr/>
        </p:nvSpPr>
        <p:spPr>
          <a:xfrm>
            <a:off x="1911095" y="5260847"/>
            <a:ext cx="929640" cy="1315720"/>
          </a:xfrm>
          <a:custGeom>
            <a:avLst/>
            <a:gdLst/>
            <a:ahLst/>
            <a:cxnLst/>
            <a:rect l="l" t="t" r="r" b="b"/>
            <a:pathLst>
              <a:path w="929639" h="1315720">
                <a:moveTo>
                  <a:pt x="0" y="45338"/>
                </a:moveTo>
                <a:lnTo>
                  <a:pt x="3565" y="27699"/>
                </a:lnTo>
                <a:lnTo>
                  <a:pt x="13287" y="13287"/>
                </a:lnTo>
                <a:lnTo>
                  <a:pt x="27699" y="3565"/>
                </a:lnTo>
                <a:lnTo>
                  <a:pt x="45339" y="0"/>
                </a:lnTo>
                <a:lnTo>
                  <a:pt x="884301" y="0"/>
                </a:lnTo>
                <a:lnTo>
                  <a:pt x="901940" y="3565"/>
                </a:lnTo>
                <a:lnTo>
                  <a:pt x="916352" y="13287"/>
                </a:lnTo>
                <a:lnTo>
                  <a:pt x="926074" y="27699"/>
                </a:lnTo>
                <a:lnTo>
                  <a:pt x="929640" y="45338"/>
                </a:lnTo>
                <a:lnTo>
                  <a:pt x="929640" y="1269860"/>
                </a:lnTo>
                <a:lnTo>
                  <a:pt x="926074" y="1287512"/>
                </a:lnTo>
                <a:lnTo>
                  <a:pt x="916352" y="1301927"/>
                </a:lnTo>
                <a:lnTo>
                  <a:pt x="901940" y="1311647"/>
                </a:lnTo>
                <a:lnTo>
                  <a:pt x="884301" y="1315211"/>
                </a:lnTo>
                <a:lnTo>
                  <a:pt x="45339" y="1315211"/>
                </a:lnTo>
                <a:lnTo>
                  <a:pt x="27699" y="1311647"/>
                </a:lnTo>
                <a:lnTo>
                  <a:pt x="13287" y="1301927"/>
                </a:lnTo>
                <a:lnTo>
                  <a:pt x="3565" y="1287512"/>
                </a:lnTo>
                <a:lnTo>
                  <a:pt x="0" y="1269860"/>
                </a:lnTo>
                <a:lnTo>
                  <a:pt x="0" y="45338"/>
                </a:lnTo>
                <a:close/>
              </a:path>
            </a:pathLst>
          </a:custGeom>
          <a:ln w="12192">
            <a:solidFill>
              <a:srgbClr val="9DD2E8"/>
            </a:solidFill>
          </a:ln>
        </p:spPr>
        <p:txBody>
          <a:bodyPr wrap="square" lIns="0" tIns="0" rIns="0" bIns="0" rtlCol="0"/>
          <a:lstStyle/>
          <a:p/>
        </p:txBody>
      </p:sp>
      <p:sp>
        <p:nvSpPr>
          <p:cNvPr id="45" name="object 45"/>
          <p:cNvSpPr/>
          <p:nvPr/>
        </p:nvSpPr>
        <p:spPr>
          <a:xfrm>
            <a:off x="1953767" y="6315455"/>
            <a:ext cx="844550" cy="205740"/>
          </a:xfrm>
          <a:custGeom>
            <a:avLst/>
            <a:gdLst/>
            <a:ahLst/>
            <a:cxnLst/>
            <a:rect l="l" t="t" r="r" b="b"/>
            <a:pathLst>
              <a:path w="844550" h="205740">
                <a:moveTo>
                  <a:pt x="810006" y="0"/>
                </a:moveTo>
                <a:lnTo>
                  <a:pt x="34289" y="0"/>
                </a:lnTo>
                <a:lnTo>
                  <a:pt x="20949" y="2694"/>
                </a:lnTo>
                <a:lnTo>
                  <a:pt x="10048" y="10044"/>
                </a:lnTo>
                <a:lnTo>
                  <a:pt x="2696" y="20943"/>
                </a:lnTo>
                <a:lnTo>
                  <a:pt x="0" y="34290"/>
                </a:lnTo>
                <a:lnTo>
                  <a:pt x="0" y="171450"/>
                </a:lnTo>
                <a:lnTo>
                  <a:pt x="2696" y="184796"/>
                </a:lnTo>
                <a:lnTo>
                  <a:pt x="10048" y="195695"/>
                </a:lnTo>
                <a:lnTo>
                  <a:pt x="20949" y="203045"/>
                </a:lnTo>
                <a:lnTo>
                  <a:pt x="34289" y="205740"/>
                </a:lnTo>
                <a:lnTo>
                  <a:pt x="810006" y="205740"/>
                </a:lnTo>
                <a:lnTo>
                  <a:pt x="823346" y="203045"/>
                </a:lnTo>
                <a:lnTo>
                  <a:pt x="834247" y="195695"/>
                </a:lnTo>
                <a:lnTo>
                  <a:pt x="841599" y="184796"/>
                </a:lnTo>
                <a:lnTo>
                  <a:pt x="844295" y="171450"/>
                </a:lnTo>
                <a:lnTo>
                  <a:pt x="844295" y="34290"/>
                </a:lnTo>
                <a:lnTo>
                  <a:pt x="841599" y="20943"/>
                </a:lnTo>
                <a:lnTo>
                  <a:pt x="834247" y="10044"/>
                </a:lnTo>
                <a:lnTo>
                  <a:pt x="823346" y="2694"/>
                </a:lnTo>
                <a:lnTo>
                  <a:pt x="810006" y="0"/>
                </a:lnTo>
                <a:close/>
              </a:path>
            </a:pathLst>
          </a:custGeom>
          <a:solidFill>
            <a:srgbClr val="62C2E3"/>
          </a:solidFill>
        </p:spPr>
        <p:txBody>
          <a:bodyPr wrap="square" lIns="0" tIns="0" rIns="0" bIns="0" rtlCol="0"/>
          <a:lstStyle/>
          <a:p/>
        </p:txBody>
      </p:sp>
      <p:sp>
        <p:nvSpPr>
          <p:cNvPr id="46" name="object 46"/>
          <p:cNvSpPr/>
          <p:nvPr/>
        </p:nvSpPr>
        <p:spPr>
          <a:xfrm>
            <a:off x="1953767" y="6315455"/>
            <a:ext cx="844550" cy="205740"/>
          </a:xfrm>
          <a:custGeom>
            <a:avLst/>
            <a:gdLst/>
            <a:ahLst/>
            <a:cxnLst/>
            <a:rect l="l" t="t" r="r" b="b"/>
            <a:pathLst>
              <a:path w="844550" h="205740">
                <a:moveTo>
                  <a:pt x="0" y="34290"/>
                </a:moveTo>
                <a:lnTo>
                  <a:pt x="2696" y="20943"/>
                </a:lnTo>
                <a:lnTo>
                  <a:pt x="10048" y="10044"/>
                </a:lnTo>
                <a:lnTo>
                  <a:pt x="20949" y="2694"/>
                </a:lnTo>
                <a:lnTo>
                  <a:pt x="34289" y="0"/>
                </a:lnTo>
                <a:lnTo>
                  <a:pt x="810006" y="0"/>
                </a:lnTo>
                <a:lnTo>
                  <a:pt x="823346" y="2694"/>
                </a:lnTo>
                <a:lnTo>
                  <a:pt x="834247" y="10044"/>
                </a:lnTo>
                <a:lnTo>
                  <a:pt x="841599" y="20943"/>
                </a:lnTo>
                <a:lnTo>
                  <a:pt x="844295" y="34290"/>
                </a:lnTo>
                <a:lnTo>
                  <a:pt x="844295" y="171450"/>
                </a:lnTo>
                <a:lnTo>
                  <a:pt x="841599" y="184796"/>
                </a:lnTo>
                <a:lnTo>
                  <a:pt x="834247" y="195695"/>
                </a:lnTo>
                <a:lnTo>
                  <a:pt x="823346" y="203045"/>
                </a:lnTo>
                <a:lnTo>
                  <a:pt x="810006" y="205740"/>
                </a:lnTo>
                <a:lnTo>
                  <a:pt x="34289" y="205740"/>
                </a:lnTo>
                <a:lnTo>
                  <a:pt x="20949" y="203045"/>
                </a:lnTo>
                <a:lnTo>
                  <a:pt x="10048" y="195695"/>
                </a:lnTo>
                <a:lnTo>
                  <a:pt x="2696" y="184796"/>
                </a:lnTo>
                <a:lnTo>
                  <a:pt x="0" y="171450"/>
                </a:lnTo>
                <a:lnTo>
                  <a:pt x="0" y="34290"/>
                </a:lnTo>
                <a:close/>
              </a:path>
            </a:pathLst>
          </a:custGeom>
          <a:ln w="12192">
            <a:solidFill>
              <a:srgbClr val="9DD2E8"/>
            </a:solidFill>
          </a:ln>
        </p:spPr>
        <p:txBody>
          <a:bodyPr wrap="square" lIns="0" tIns="0" rIns="0" bIns="0" rtlCol="0"/>
          <a:lstStyle/>
          <a:p/>
        </p:txBody>
      </p:sp>
      <p:sp>
        <p:nvSpPr>
          <p:cNvPr id="47" name="object 47"/>
          <p:cNvSpPr/>
          <p:nvPr/>
        </p:nvSpPr>
        <p:spPr>
          <a:xfrm>
            <a:off x="1953767" y="6053328"/>
            <a:ext cx="844550" cy="205740"/>
          </a:xfrm>
          <a:custGeom>
            <a:avLst/>
            <a:gdLst/>
            <a:ahLst/>
            <a:cxnLst/>
            <a:rect l="l" t="t" r="r" b="b"/>
            <a:pathLst>
              <a:path w="844550" h="205739">
                <a:moveTo>
                  <a:pt x="810006" y="0"/>
                </a:moveTo>
                <a:lnTo>
                  <a:pt x="34289" y="0"/>
                </a:lnTo>
                <a:lnTo>
                  <a:pt x="20949" y="2694"/>
                </a:lnTo>
                <a:lnTo>
                  <a:pt x="10048" y="10044"/>
                </a:lnTo>
                <a:lnTo>
                  <a:pt x="2696" y="20943"/>
                </a:lnTo>
                <a:lnTo>
                  <a:pt x="0" y="34290"/>
                </a:lnTo>
                <a:lnTo>
                  <a:pt x="0" y="171450"/>
                </a:lnTo>
                <a:lnTo>
                  <a:pt x="2696" y="184796"/>
                </a:lnTo>
                <a:lnTo>
                  <a:pt x="10048" y="195695"/>
                </a:lnTo>
                <a:lnTo>
                  <a:pt x="20949" y="203045"/>
                </a:lnTo>
                <a:lnTo>
                  <a:pt x="34289" y="205740"/>
                </a:lnTo>
                <a:lnTo>
                  <a:pt x="810006" y="205740"/>
                </a:lnTo>
                <a:lnTo>
                  <a:pt x="823346" y="203045"/>
                </a:lnTo>
                <a:lnTo>
                  <a:pt x="834247" y="195695"/>
                </a:lnTo>
                <a:lnTo>
                  <a:pt x="841599" y="184796"/>
                </a:lnTo>
                <a:lnTo>
                  <a:pt x="844295" y="171450"/>
                </a:lnTo>
                <a:lnTo>
                  <a:pt x="844295" y="34290"/>
                </a:lnTo>
                <a:lnTo>
                  <a:pt x="841599" y="20943"/>
                </a:lnTo>
                <a:lnTo>
                  <a:pt x="834247" y="10044"/>
                </a:lnTo>
                <a:lnTo>
                  <a:pt x="823346" y="2694"/>
                </a:lnTo>
                <a:lnTo>
                  <a:pt x="810006" y="0"/>
                </a:lnTo>
                <a:close/>
              </a:path>
            </a:pathLst>
          </a:custGeom>
          <a:solidFill>
            <a:srgbClr val="62C2E3"/>
          </a:solidFill>
        </p:spPr>
        <p:txBody>
          <a:bodyPr wrap="square" lIns="0" tIns="0" rIns="0" bIns="0" rtlCol="0"/>
          <a:lstStyle/>
          <a:p/>
        </p:txBody>
      </p:sp>
      <p:sp>
        <p:nvSpPr>
          <p:cNvPr id="48" name="object 48"/>
          <p:cNvSpPr/>
          <p:nvPr/>
        </p:nvSpPr>
        <p:spPr>
          <a:xfrm>
            <a:off x="1953767" y="6053328"/>
            <a:ext cx="844550" cy="205740"/>
          </a:xfrm>
          <a:custGeom>
            <a:avLst/>
            <a:gdLst/>
            <a:ahLst/>
            <a:cxnLst/>
            <a:rect l="l" t="t" r="r" b="b"/>
            <a:pathLst>
              <a:path w="844550" h="205739">
                <a:moveTo>
                  <a:pt x="0" y="34290"/>
                </a:moveTo>
                <a:lnTo>
                  <a:pt x="2696" y="20943"/>
                </a:lnTo>
                <a:lnTo>
                  <a:pt x="10048" y="10044"/>
                </a:lnTo>
                <a:lnTo>
                  <a:pt x="20949" y="2694"/>
                </a:lnTo>
                <a:lnTo>
                  <a:pt x="34289" y="0"/>
                </a:lnTo>
                <a:lnTo>
                  <a:pt x="810006" y="0"/>
                </a:lnTo>
                <a:lnTo>
                  <a:pt x="823346" y="2694"/>
                </a:lnTo>
                <a:lnTo>
                  <a:pt x="834247" y="10044"/>
                </a:lnTo>
                <a:lnTo>
                  <a:pt x="841599" y="20943"/>
                </a:lnTo>
                <a:lnTo>
                  <a:pt x="844295" y="34290"/>
                </a:lnTo>
                <a:lnTo>
                  <a:pt x="844295" y="171450"/>
                </a:lnTo>
                <a:lnTo>
                  <a:pt x="841599" y="184796"/>
                </a:lnTo>
                <a:lnTo>
                  <a:pt x="834247" y="195695"/>
                </a:lnTo>
                <a:lnTo>
                  <a:pt x="823346" y="203045"/>
                </a:lnTo>
                <a:lnTo>
                  <a:pt x="810006" y="205740"/>
                </a:lnTo>
                <a:lnTo>
                  <a:pt x="34289" y="205740"/>
                </a:lnTo>
                <a:lnTo>
                  <a:pt x="20949" y="203045"/>
                </a:lnTo>
                <a:lnTo>
                  <a:pt x="10048" y="195695"/>
                </a:lnTo>
                <a:lnTo>
                  <a:pt x="2696" y="184796"/>
                </a:lnTo>
                <a:lnTo>
                  <a:pt x="0" y="171450"/>
                </a:lnTo>
                <a:lnTo>
                  <a:pt x="0" y="34290"/>
                </a:lnTo>
                <a:close/>
              </a:path>
            </a:pathLst>
          </a:custGeom>
          <a:ln w="12191">
            <a:solidFill>
              <a:srgbClr val="9DD2E8"/>
            </a:solidFill>
          </a:ln>
        </p:spPr>
        <p:txBody>
          <a:bodyPr wrap="square" lIns="0" tIns="0" rIns="0" bIns="0" rtlCol="0"/>
          <a:lstStyle/>
          <a:p/>
        </p:txBody>
      </p:sp>
      <p:sp>
        <p:nvSpPr>
          <p:cNvPr id="49" name="object 49"/>
          <p:cNvSpPr/>
          <p:nvPr/>
        </p:nvSpPr>
        <p:spPr>
          <a:xfrm>
            <a:off x="1953767" y="5789676"/>
            <a:ext cx="844550" cy="205740"/>
          </a:xfrm>
          <a:custGeom>
            <a:avLst/>
            <a:gdLst/>
            <a:ahLst/>
            <a:cxnLst/>
            <a:rect l="l" t="t" r="r" b="b"/>
            <a:pathLst>
              <a:path w="844550" h="205739">
                <a:moveTo>
                  <a:pt x="810006" y="0"/>
                </a:moveTo>
                <a:lnTo>
                  <a:pt x="34289" y="0"/>
                </a:lnTo>
                <a:lnTo>
                  <a:pt x="20949" y="2694"/>
                </a:lnTo>
                <a:lnTo>
                  <a:pt x="10048" y="10044"/>
                </a:lnTo>
                <a:lnTo>
                  <a:pt x="2696" y="20943"/>
                </a:lnTo>
                <a:lnTo>
                  <a:pt x="0" y="34290"/>
                </a:lnTo>
                <a:lnTo>
                  <a:pt x="0" y="171450"/>
                </a:lnTo>
                <a:lnTo>
                  <a:pt x="2696" y="184796"/>
                </a:lnTo>
                <a:lnTo>
                  <a:pt x="10048" y="195695"/>
                </a:lnTo>
                <a:lnTo>
                  <a:pt x="20949" y="203045"/>
                </a:lnTo>
                <a:lnTo>
                  <a:pt x="34289" y="205740"/>
                </a:lnTo>
                <a:lnTo>
                  <a:pt x="810006" y="205740"/>
                </a:lnTo>
                <a:lnTo>
                  <a:pt x="823346" y="203045"/>
                </a:lnTo>
                <a:lnTo>
                  <a:pt x="834247" y="195695"/>
                </a:lnTo>
                <a:lnTo>
                  <a:pt x="841599" y="184796"/>
                </a:lnTo>
                <a:lnTo>
                  <a:pt x="844295" y="171450"/>
                </a:lnTo>
                <a:lnTo>
                  <a:pt x="844295" y="34290"/>
                </a:lnTo>
                <a:lnTo>
                  <a:pt x="841599" y="20943"/>
                </a:lnTo>
                <a:lnTo>
                  <a:pt x="834247" y="10044"/>
                </a:lnTo>
                <a:lnTo>
                  <a:pt x="823346" y="2694"/>
                </a:lnTo>
                <a:lnTo>
                  <a:pt x="810006" y="0"/>
                </a:lnTo>
                <a:close/>
              </a:path>
            </a:pathLst>
          </a:custGeom>
          <a:solidFill>
            <a:srgbClr val="62C2E3"/>
          </a:solidFill>
        </p:spPr>
        <p:txBody>
          <a:bodyPr wrap="square" lIns="0" tIns="0" rIns="0" bIns="0" rtlCol="0"/>
          <a:lstStyle/>
          <a:p/>
        </p:txBody>
      </p:sp>
      <p:sp>
        <p:nvSpPr>
          <p:cNvPr id="50" name="object 50"/>
          <p:cNvSpPr/>
          <p:nvPr/>
        </p:nvSpPr>
        <p:spPr>
          <a:xfrm>
            <a:off x="1953767" y="5789676"/>
            <a:ext cx="844550" cy="205740"/>
          </a:xfrm>
          <a:custGeom>
            <a:avLst/>
            <a:gdLst/>
            <a:ahLst/>
            <a:cxnLst/>
            <a:rect l="l" t="t" r="r" b="b"/>
            <a:pathLst>
              <a:path w="844550" h="205739">
                <a:moveTo>
                  <a:pt x="0" y="34290"/>
                </a:moveTo>
                <a:lnTo>
                  <a:pt x="2696" y="20943"/>
                </a:lnTo>
                <a:lnTo>
                  <a:pt x="10048" y="10044"/>
                </a:lnTo>
                <a:lnTo>
                  <a:pt x="20949" y="2694"/>
                </a:lnTo>
                <a:lnTo>
                  <a:pt x="34289" y="0"/>
                </a:lnTo>
                <a:lnTo>
                  <a:pt x="810006" y="0"/>
                </a:lnTo>
                <a:lnTo>
                  <a:pt x="823346" y="2694"/>
                </a:lnTo>
                <a:lnTo>
                  <a:pt x="834247" y="10044"/>
                </a:lnTo>
                <a:lnTo>
                  <a:pt x="841599" y="20943"/>
                </a:lnTo>
                <a:lnTo>
                  <a:pt x="844295" y="34290"/>
                </a:lnTo>
                <a:lnTo>
                  <a:pt x="844295" y="171450"/>
                </a:lnTo>
                <a:lnTo>
                  <a:pt x="841599" y="184796"/>
                </a:lnTo>
                <a:lnTo>
                  <a:pt x="834247" y="195695"/>
                </a:lnTo>
                <a:lnTo>
                  <a:pt x="823346" y="203045"/>
                </a:lnTo>
                <a:lnTo>
                  <a:pt x="810006" y="205740"/>
                </a:lnTo>
                <a:lnTo>
                  <a:pt x="34289" y="205740"/>
                </a:lnTo>
                <a:lnTo>
                  <a:pt x="20949" y="203045"/>
                </a:lnTo>
                <a:lnTo>
                  <a:pt x="10048" y="195695"/>
                </a:lnTo>
                <a:lnTo>
                  <a:pt x="2696" y="184796"/>
                </a:lnTo>
                <a:lnTo>
                  <a:pt x="0" y="171450"/>
                </a:lnTo>
                <a:lnTo>
                  <a:pt x="0" y="34290"/>
                </a:lnTo>
                <a:close/>
              </a:path>
            </a:pathLst>
          </a:custGeom>
          <a:ln w="12191">
            <a:solidFill>
              <a:srgbClr val="9DD2E8"/>
            </a:solidFill>
          </a:ln>
        </p:spPr>
        <p:txBody>
          <a:bodyPr wrap="square" lIns="0" tIns="0" rIns="0" bIns="0" rtlCol="0"/>
          <a:lstStyle/>
          <a:p/>
        </p:txBody>
      </p:sp>
      <p:sp>
        <p:nvSpPr>
          <p:cNvPr id="51" name="object 51"/>
          <p:cNvSpPr/>
          <p:nvPr/>
        </p:nvSpPr>
        <p:spPr>
          <a:xfrm>
            <a:off x="1953767" y="5527547"/>
            <a:ext cx="844550" cy="205740"/>
          </a:xfrm>
          <a:custGeom>
            <a:avLst/>
            <a:gdLst/>
            <a:ahLst/>
            <a:cxnLst/>
            <a:rect l="l" t="t" r="r" b="b"/>
            <a:pathLst>
              <a:path w="844550" h="205739">
                <a:moveTo>
                  <a:pt x="810006" y="0"/>
                </a:moveTo>
                <a:lnTo>
                  <a:pt x="34289" y="0"/>
                </a:lnTo>
                <a:lnTo>
                  <a:pt x="20949" y="2696"/>
                </a:lnTo>
                <a:lnTo>
                  <a:pt x="10048" y="10048"/>
                </a:lnTo>
                <a:lnTo>
                  <a:pt x="2696" y="20949"/>
                </a:lnTo>
                <a:lnTo>
                  <a:pt x="0" y="34289"/>
                </a:lnTo>
                <a:lnTo>
                  <a:pt x="0" y="171449"/>
                </a:lnTo>
                <a:lnTo>
                  <a:pt x="2696" y="184796"/>
                </a:lnTo>
                <a:lnTo>
                  <a:pt x="10048" y="195695"/>
                </a:lnTo>
                <a:lnTo>
                  <a:pt x="20949" y="203045"/>
                </a:lnTo>
                <a:lnTo>
                  <a:pt x="34289" y="205739"/>
                </a:lnTo>
                <a:lnTo>
                  <a:pt x="810006" y="205739"/>
                </a:lnTo>
                <a:lnTo>
                  <a:pt x="823346" y="203045"/>
                </a:lnTo>
                <a:lnTo>
                  <a:pt x="834247" y="195695"/>
                </a:lnTo>
                <a:lnTo>
                  <a:pt x="841599" y="184796"/>
                </a:lnTo>
                <a:lnTo>
                  <a:pt x="844295" y="171449"/>
                </a:lnTo>
                <a:lnTo>
                  <a:pt x="844295" y="34289"/>
                </a:lnTo>
                <a:lnTo>
                  <a:pt x="841599" y="20949"/>
                </a:lnTo>
                <a:lnTo>
                  <a:pt x="834247" y="10048"/>
                </a:lnTo>
                <a:lnTo>
                  <a:pt x="823346" y="2696"/>
                </a:lnTo>
                <a:lnTo>
                  <a:pt x="810006" y="0"/>
                </a:lnTo>
                <a:close/>
              </a:path>
            </a:pathLst>
          </a:custGeom>
          <a:solidFill>
            <a:srgbClr val="62C2E3"/>
          </a:solidFill>
        </p:spPr>
        <p:txBody>
          <a:bodyPr wrap="square" lIns="0" tIns="0" rIns="0" bIns="0" rtlCol="0"/>
          <a:lstStyle/>
          <a:p/>
        </p:txBody>
      </p:sp>
      <p:sp>
        <p:nvSpPr>
          <p:cNvPr id="52" name="object 52"/>
          <p:cNvSpPr/>
          <p:nvPr/>
        </p:nvSpPr>
        <p:spPr>
          <a:xfrm>
            <a:off x="1953767" y="5527547"/>
            <a:ext cx="844550" cy="205740"/>
          </a:xfrm>
          <a:custGeom>
            <a:avLst/>
            <a:gdLst/>
            <a:ahLst/>
            <a:cxnLst/>
            <a:rect l="l" t="t" r="r" b="b"/>
            <a:pathLst>
              <a:path w="844550" h="205739">
                <a:moveTo>
                  <a:pt x="0" y="34289"/>
                </a:moveTo>
                <a:lnTo>
                  <a:pt x="2696" y="20949"/>
                </a:lnTo>
                <a:lnTo>
                  <a:pt x="10048" y="10048"/>
                </a:lnTo>
                <a:lnTo>
                  <a:pt x="20949" y="2696"/>
                </a:lnTo>
                <a:lnTo>
                  <a:pt x="34289" y="0"/>
                </a:lnTo>
                <a:lnTo>
                  <a:pt x="810006" y="0"/>
                </a:lnTo>
                <a:lnTo>
                  <a:pt x="823346" y="2696"/>
                </a:lnTo>
                <a:lnTo>
                  <a:pt x="834247" y="10048"/>
                </a:lnTo>
                <a:lnTo>
                  <a:pt x="841599" y="20949"/>
                </a:lnTo>
                <a:lnTo>
                  <a:pt x="844295" y="34289"/>
                </a:lnTo>
                <a:lnTo>
                  <a:pt x="844295" y="171449"/>
                </a:lnTo>
                <a:lnTo>
                  <a:pt x="841599" y="184796"/>
                </a:lnTo>
                <a:lnTo>
                  <a:pt x="834247" y="195695"/>
                </a:lnTo>
                <a:lnTo>
                  <a:pt x="823346" y="203045"/>
                </a:lnTo>
                <a:lnTo>
                  <a:pt x="810006" y="205739"/>
                </a:lnTo>
                <a:lnTo>
                  <a:pt x="34289" y="205739"/>
                </a:lnTo>
                <a:lnTo>
                  <a:pt x="20949" y="203045"/>
                </a:lnTo>
                <a:lnTo>
                  <a:pt x="10048" y="195695"/>
                </a:lnTo>
                <a:lnTo>
                  <a:pt x="2696" y="184796"/>
                </a:lnTo>
                <a:lnTo>
                  <a:pt x="0" y="171449"/>
                </a:lnTo>
                <a:lnTo>
                  <a:pt x="0" y="34289"/>
                </a:lnTo>
                <a:close/>
              </a:path>
            </a:pathLst>
          </a:custGeom>
          <a:ln w="12191">
            <a:solidFill>
              <a:srgbClr val="9DD2E8"/>
            </a:solidFill>
          </a:ln>
        </p:spPr>
        <p:txBody>
          <a:bodyPr wrap="square" lIns="0" tIns="0" rIns="0" bIns="0" rtlCol="0"/>
          <a:lstStyle/>
          <a:p/>
        </p:txBody>
      </p:sp>
      <p:sp>
        <p:nvSpPr>
          <p:cNvPr id="53" name="object 53"/>
          <p:cNvSpPr txBox="1"/>
          <p:nvPr/>
        </p:nvSpPr>
        <p:spPr>
          <a:xfrm>
            <a:off x="1911095" y="5161153"/>
            <a:ext cx="929640" cy="1415415"/>
          </a:xfrm>
          <a:prstGeom prst="rect">
            <a:avLst/>
          </a:prstGeom>
        </p:spPr>
        <p:txBody>
          <a:bodyPr wrap="square" lIns="0" tIns="113030" rIns="0" bIns="0" rtlCol="0" vert="horz">
            <a:spAutoFit/>
          </a:bodyPr>
          <a:lstStyle/>
          <a:p>
            <a:pPr algn="just" marL="211454">
              <a:lnSpc>
                <a:spcPct val="100000"/>
              </a:lnSpc>
              <a:spcBef>
                <a:spcPts val="890"/>
              </a:spcBef>
            </a:pPr>
            <a:r>
              <a:rPr dirty="0" sz="1000" spc="-5">
                <a:solidFill>
                  <a:srgbClr val="4F5560"/>
                </a:solidFill>
                <a:latin typeface="微软雅黑"/>
                <a:cs typeface="微软雅黑"/>
              </a:rPr>
              <a:t>财富管理</a:t>
            </a:r>
            <a:endParaRPr sz="1000">
              <a:latin typeface="微软雅黑"/>
              <a:cs typeface="微软雅黑"/>
            </a:endParaRPr>
          </a:p>
          <a:p>
            <a:pPr algn="just" marL="211454" marR="203835">
              <a:lnSpc>
                <a:spcPct val="172300"/>
              </a:lnSpc>
              <a:spcBef>
                <a:spcPts val="105"/>
              </a:spcBef>
            </a:pPr>
            <a:r>
              <a:rPr dirty="0" sz="1000" spc="-5">
                <a:solidFill>
                  <a:srgbClr val="F9F9F9"/>
                </a:solidFill>
                <a:latin typeface="微软雅黑"/>
                <a:cs typeface="微软雅黑"/>
              </a:rPr>
              <a:t>智能投顾  智能投研  基金超市  智能保险</a:t>
            </a:r>
            <a:endParaRPr sz="1000">
              <a:latin typeface="微软雅黑"/>
              <a:cs typeface="微软雅黑"/>
            </a:endParaRPr>
          </a:p>
        </p:txBody>
      </p:sp>
      <p:sp>
        <p:nvSpPr>
          <p:cNvPr id="54" name="object 54"/>
          <p:cNvSpPr/>
          <p:nvPr/>
        </p:nvSpPr>
        <p:spPr>
          <a:xfrm>
            <a:off x="2961132" y="5260847"/>
            <a:ext cx="929640" cy="1315720"/>
          </a:xfrm>
          <a:custGeom>
            <a:avLst/>
            <a:gdLst/>
            <a:ahLst/>
            <a:cxnLst/>
            <a:rect l="l" t="t" r="r" b="b"/>
            <a:pathLst>
              <a:path w="929639" h="1315720">
                <a:moveTo>
                  <a:pt x="0" y="45338"/>
                </a:moveTo>
                <a:lnTo>
                  <a:pt x="3565" y="27699"/>
                </a:lnTo>
                <a:lnTo>
                  <a:pt x="13287" y="13287"/>
                </a:lnTo>
                <a:lnTo>
                  <a:pt x="27699" y="3565"/>
                </a:lnTo>
                <a:lnTo>
                  <a:pt x="45338" y="0"/>
                </a:lnTo>
                <a:lnTo>
                  <a:pt x="884301" y="0"/>
                </a:lnTo>
                <a:lnTo>
                  <a:pt x="901940" y="3565"/>
                </a:lnTo>
                <a:lnTo>
                  <a:pt x="916352" y="13287"/>
                </a:lnTo>
                <a:lnTo>
                  <a:pt x="926074" y="27699"/>
                </a:lnTo>
                <a:lnTo>
                  <a:pt x="929640" y="45338"/>
                </a:lnTo>
                <a:lnTo>
                  <a:pt x="929640" y="1269860"/>
                </a:lnTo>
                <a:lnTo>
                  <a:pt x="926074" y="1287512"/>
                </a:lnTo>
                <a:lnTo>
                  <a:pt x="916352" y="1301927"/>
                </a:lnTo>
                <a:lnTo>
                  <a:pt x="901940" y="1311647"/>
                </a:lnTo>
                <a:lnTo>
                  <a:pt x="884301" y="1315211"/>
                </a:lnTo>
                <a:lnTo>
                  <a:pt x="45338" y="1315211"/>
                </a:lnTo>
                <a:lnTo>
                  <a:pt x="27699" y="1311647"/>
                </a:lnTo>
                <a:lnTo>
                  <a:pt x="13287" y="1301927"/>
                </a:lnTo>
                <a:lnTo>
                  <a:pt x="3565" y="1287512"/>
                </a:lnTo>
                <a:lnTo>
                  <a:pt x="0" y="1269860"/>
                </a:lnTo>
                <a:lnTo>
                  <a:pt x="0" y="45338"/>
                </a:lnTo>
                <a:close/>
              </a:path>
            </a:pathLst>
          </a:custGeom>
          <a:ln w="12192">
            <a:solidFill>
              <a:srgbClr val="9DD2E8"/>
            </a:solidFill>
          </a:ln>
        </p:spPr>
        <p:txBody>
          <a:bodyPr wrap="square" lIns="0" tIns="0" rIns="0" bIns="0" rtlCol="0"/>
          <a:lstStyle/>
          <a:p/>
        </p:txBody>
      </p:sp>
      <p:sp>
        <p:nvSpPr>
          <p:cNvPr id="55" name="object 55"/>
          <p:cNvSpPr/>
          <p:nvPr/>
        </p:nvSpPr>
        <p:spPr>
          <a:xfrm>
            <a:off x="2996183" y="6053328"/>
            <a:ext cx="859790" cy="207645"/>
          </a:xfrm>
          <a:custGeom>
            <a:avLst/>
            <a:gdLst/>
            <a:ahLst/>
            <a:cxnLst/>
            <a:rect l="l" t="t" r="r" b="b"/>
            <a:pathLst>
              <a:path w="859789" h="207645">
                <a:moveTo>
                  <a:pt x="824992" y="0"/>
                </a:moveTo>
                <a:lnTo>
                  <a:pt x="34543" y="0"/>
                </a:lnTo>
                <a:lnTo>
                  <a:pt x="21109" y="2715"/>
                </a:lnTo>
                <a:lnTo>
                  <a:pt x="10128" y="10118"/>
                </a:lnTo>
                <a:lnTo>
                  <a:pt x="2718" y="21099"/>
                </a:lnTo>
                <a:lnTo>
                  <a:pt x="0" y="34544"/>
                </a:lnTo>
                <a:lnTo>
                  <a:pt x="0" y="172720"/>
                </a:lnTo>
                <a:lnTo>
                  <a:pt x="2718" y="186164"/>
                </a:lnTo>
                <a:lnTo>
                  <a:pt x="10128" y="197145"/>
                </a:lnTo>
                <a:lnTo>
                  <a:pt x="21109" y="204548"/>
                </a:lnTo>
                <a:lnTo>
                  <a:pt x="34543" y="207264"/>
                </a:lnTo>
                <a:lnTo>
                  <a:pt x="824992" y="207264"/>
                </a:lnTo>
                <a:lnTo>
                  <a:pt x="838426" y="204548"/>
                </a:lnTo>
                <a:lnTo>
                  <a:pt x="849407" y="197145"/>
                </a:lnTo>
                <a:lnTo>
                  <a:pt x="856817" y="186164"/>
                </a:lnTo>
                <a:lnTo>
                  <a:pt x="859536" y="172720"/>
                </a:lnTo>
                <a:lnTo>
                  <a:pt x="859536" y="34544"/>
                </a:lnTo>
                <a:lnTo>
                  <a:pt x="856817" y="21099"/>
                </a:lnTo>
                <a:lnTo>
                  <a:pt x="849407" y="10118"/>
                </a:lnTo>
                <a:lnTo>
                  <a:pt x="838426" y="2715"/>
                </a:lnTo>
                <a:lnTo>
                  <a:pt x="824992" y="0"/>
                </a:lnTo>
                <a:close/>
              </a:path>
            </a:pathLst>
          </a:custGeom>
          <a:solidFill>
            <a:srgbClr val="9DD2E8"/>
          </a:solidFill>
        </p:spPr>
        <p:txBody>
          <a:bodyPr wrap="square" lIns="0" tIns="0" rIns="0" bIns="0" rtlCol="0"/>
          <a:lstStyle/>
          <a:p/>
        </p:txBody>
      </p:sp>
      <p:sp>
        <p:nvSpPr>
          <p:cNvPr id="56" name="object 56"/>
          <p:cNvSpPr/>
          <p:nvPr/>
        </p:nvSpPr>
        <p:spPr>
          <a:xfrm>
            <a:off x="2996183" y="6053328"/>
            <a:ext cx="859790" cy="207645"/>
          </a:xfrm>
          <a:custGeom>
            <a:avLst/>
            <a:gdLst/>
            <a:ahLst/>
            <a:cxnLst/>
            <a:rect l="l" t="t" r="r" b="b"/>
            <a:pathLst>
              <a:path w="859789" h="207645">
                <a:moveTo>
                  <a:pt x="0" y="34544"/>
                </a:moveTo>
                <a:lnTo>
                  <a:pt x="2718" y="21099"/>
                </a:lnTo>
                <a:lnTo>
                  <a:pt x="10128" y="10118"/>
                </a:lnTo>
                <a:lnTo>
                  <a:pt x="21109" y="2715"/>
                </a:lnTo>
                <a:lnTo>
                  <a:pt x="34543" y="0"/>
                </a:lnTo>
                <a:lnTo>
                  <a:pt x="824992" y="0"/>
                </a:lnTo>
                <a:lnTo>
                  <a:pt x="838426" y="2715"/>
                </a:lnTo>
                <a:lnTo>
                  <a:pt x="849407" y="10118"/>
                </a:lnTo>
                <a:lnTo>
                  <a:pt x="856817" y="21099"/>
                </a:lnTo>
                <a:lnTo>
                  <a:pt x="859536" y="34544"/>
                </a:lnTo>
                <a:lnTo>
                  <a:pt x="859536" y="172720"/>
                </a:lnTo>
                <a:lnTo>
                  <a:pt x="856817" y="186164"/>
                </a:lnTo>
                <a:lnTo>
                  <a:pt x="849407" y="197145"/>
                </a:lnTo>
                <a:lnTo>
                  <a:pt x="838426" y="204548"/>
                </a:lnTo>
                <a:lnTo>
                  <a:pt x="824992" y="207264"/>
                </a:lnTo>
                <a:lnTo>
                  <a:pt x="34543" y="207264"/>
                </a:lnTo>
                <a:lnTo>
                  <a:pt x="21109" y="204548"/>
                </a:lnTo>
                <a:lnTo>
                  <a:pt x="10128" y="197145"/>
                </a:lnTo>
                <a:lnTo>
                  <a:pt x="2718" y="186164"/>
                </a:lnTo>
                <a:lnTo>
                  <a:pt x="0" y="172720"/>
                </a:lnTo>
                <a:lnTo>
                  <a:pt x="0" y="34544"/>
                </a:lnTo>
                <a:close/>
              </a:path>
            </a:pathLst>
          </a:custGeom>
          <a:ln w="12192">
            <a:solidFill>
              <a:srgbClr val="9DD2E8"/>
            </a:solidFill>
          </a:ln>
        </p:spPr>
        <p:txBody>
          <a:bodyPr wrap="square" lIns="0" tIns="0" rIns="0" bIns="0" rtlCol="0"/>
          <a:lstStyle/>
          <a:p/>
        </p:txBody>
      </p:sp>
      <p:sp>
        <p:nvSpPr>
          <p:cNvPr id="57" name="object 57"/>
          <p:cNvSpPr/>
          <p:nvPr/>
        </p:nvSpPr>
        <p:spPr>
          <a:xfrm>
            <a:off x="2996183" y="5789676"/>
            <a:ext cx="859790" cy="207645"/>
          </a:xfrm>
          <a:custGeom>
            <a:avLst/>
            <a:gdLst/>
            <a:ahLst/>
            <a:cxnLst/>
            <a:rect l="l" t="t" r="r" b="b"/>
            <a:pathLst>
              <a:path w="859789" h="207645">
                <a:moveTo>
                  <a:pt x="824992" y="0"/>
                </a:moveTo>
                <a:lnTo>
                  <a:pt x="34543" y="0"/>
                </a:lnTo>
                <a:lnTo>
                  <a:pt x="21109" y="2715"/>
                </a:lnTo>
                <a:lnTo>
                  <a:pt x="10128" y="10118"/>
                </a:lnTo>
                <a:lnTo>
                  <a:pt x="2718" y="21099"/>
                </a:lnTo>
                <a:lnTo>
                  <a:pt x="0" y="34543"/>
                </a:lnTo>
                <a:lnTo>
                  <a:pt x="0" y="172720"/>
                </a:lnTo>
                <a:lnTo>
                  <a:pt x="2718" y="186164"/>
                </a:lnTo>
                <a:lnTo>
                  <a:pt x="10128" y="197145"/>
                </a:lnTo>
                <a:lnTo>
                  <a:pt x="21109" y="204548"/>
                </a:lnTo>
                <a:lnTo>
                  <a:pt x="34543" y="207264"/>
                </a:lnTo>
                <a:lnTo>
                  <a:pt x="824992" y="207264"/>
                </a:lnTo>
                <a:lnTo>
                  <a:pt x="838426" y="204548"/>
                </a:lnTo>
                <a:lnTo>
                  <a:pt x="849407" y="197145"/>
                </a:lnTo>
                <a:lnTo>
                  <a:pt x="856817" y="186164"/>
                </a:lnTo>
                <a:lnTo>
                  <a:pt x="859536" y="172720"/>
                </a:lnTo>
                <a:lnTo>
                  <a:pt x="859536" y="34543"/>
                </a:lnTo>
                <a:lnTo>
                  <a:pt x="856817" y="21099"/>
                </a:lnTo>
                <a:lnTo>
                  <a:pt x="849407" y="10118"/>
                </a:lnTo>
                <a:lnTo>
                  <a:pt x="838426" y="2715"/>
                </a:lnTo>
                <a:lnTo>
                  <a:pt x="824992" y="0"/>
                </a:lnTo>
                <a:close/>
              </a:path>
            </a:pathLst>
          </a:custGeom>
          <a:solidFill>
            <a:srgbClr val="9DD2E8"/>
          </a:solidFill>
        </p:spPr>
        <p:txBody>
          <a:bodyPr wrap="square" lIns="0" tIns="0" rIns="0" bIns="0" rtlCol="0"/>
          <a:lstStyle/>
          <a:p/>
        </p:txBody>
      </p:sp>
      <p:sp>
        <p:nvSpPr>
          <p:cNvPr id="58" name="object 58"/>
          <p:cNvSpPr/>
          <p:nvPr/>
        </p:nvSpPr>
        <p:spPr>
          <a:xfrm>
            <a:off x="2996183" y="5789676"/>
            <a:ext cx="859790" cy="207645"/>
          </a:xfrm>
          <a:custGeom>
            <a:avLst/>
            <a:gdLst/>
            <a:ahLst/>
            <a:cxnLst/>
            <a:rect l="l" t="t" r="r" b="b"/>
            <a:pathLst>
              <a:path w="859789" h="207645">
                <a:moveTo>
                  <a:pt x="0" y="34543"/>
                </a:moveTo>
                <a:lnTo>
                  <a:pt x="2718" y="21099"/>
                </a:lnTo>
                <a:lnTo>
                  <a:pt x="10128" y="10118"/>
                </a:lnTo>
                <a:lnTo>
                  <a:pt x="21109" y="2715"/>
                </a:lnTo>
                <a:lnTo>
                  <a:pt x="34543" y="0"/>
                </a:lnTo>
                <a:lnTo>
                  <a:pt x="824992" y="0"/>
                </a:lnTo>
                <a:lnTo>
                  <a:pt x="838426" y="2715"/>
                </a:lnTo>
                <a:lnTo>
                  <a:pt x="849407" y="10118"/>
                </a:lnTo>
                <a:lnTo>
                  <a:pt x="856817" y="21099"/>
                </a:lnTo>
                <a:lnTo>
                  <a:pt x="859536" y="34543"/>
                </a:lnTo>
                <a:lnTo>
                  <a:pt x="859536" y="172720"/>
                </a:lnTo>
                <a:lnTo>
                  <a:pt x="856817" y="186164"/>
                </a:lnTo>
                <a:lnTo>
                  <a:pt x="849407" y="197145"/>
                </a:lnTo>
                <a:lnTo>
                  <a:pt x="838426" y="204548"/>
                </a:lnTo>
                <a:lnTo>
                  <a:pt x="824992" y="207264"/>
                </a:lnTo>
                <a:lnTo>
                  <a:pt x="34543" y="207264"/>
                </a:lnTo>
                <a:lnTo>
                  <a:pt x="21109" y="204548"/>
                </a:lnTo>
                <a:lnTo>
                  <a:pt x="10128" y="197145"/>
                </a:lnTo>
                <a:lnTo>
                  <a:pt x="2718" y="186164"/>
                </a:lnTo>
                <a:lnTo>
                  <a:pt x="0" y="172720"/>
                </a:lnTo>
                <a:lnTo>
                  <a:pt x="0" y="34543"/>
                </a:lnTo>
                <a:close/>
              </a:path>
            </a:pathLst>
          </a:custGeom>
          <a:ln w="12192">
            <a:solidFill>
              <a:srgbClr val="9DD2E8"/>
            </a:solidFill>
          </a:ln>
        </p:spPr>
        <p:txBody>
          <a:bodyPr wrap="square" lIns="0" tIns="0" rIns="0" bIns="0" rtlCol="0"/>
          <a:lstStyle/>
          <a:p/>
        </p:txBody>
      </p:sp>
      <p:sp>
        <p:nvSpPr>
          <p:cNvPr id="59" name="object 59"/>
          <p:cNvSpPr/>
          <p:nvPr/>
        </p:nvSpPr>
        <p:spPr>
          <a:xfrm>
            <a:off x="2996183" y="5527547"/>
            <a:ext cx="859790" cy="207645"/>
          </a:xfrm>
          <a:custGeom>
            <a:avLst/>
            <a:gdLst/>
            <a:ahLst/>
            <a:cxnLst/>
            <a:rect l="l" t="t" r="r" b="b"/>
            <a:pathLst>
              <a:path w="859789" h="207645">
                <a:moveTo>
                  <a:pt x="824992" y="0"/>
                </a:moveTo>
                <a:lnTo>
                  <a:pt x="34543" y="0"/>
                </a:lnTo>
                <a:lnTo>
                  <a:pt x="21109" y="2718"/>
                </a:lnTo>
                <a:lnTo>
                  <a:pt x="10128" y="10128"/>
                </a:lnTo>
                <a:lnTo>
                  <a:pt x="2718" y="21109"/>
                </a:lnTo>
                <a:lnTo>
                  <a:pt x="0" y="34543"/>
                </a:lnTo>
                <a:lnTo>
                  <a:pt x="0" y="172719"/>
                </a:lnTo>
                <a:lnTo>
                  <a:pt x="2718" y="186164"/>
                </a:lnTo>
                <a:lnTo>
                  <a:pt x="10128" y="197145"/>
                </a:lnTo>
                <a:lnTo>
                  <a:pt x="21109" y="204548"/>
                </a:lnTo>
                <a:lnTo>
                  <a:pt x="34543" y="207263"/>
                </a:lnTo>
                <a:lnTo>
                  <a:pt x="824992" y="207263"/>
                </a:lnTo>
                <a:lnTo>
                  <a:pt x="838426" y="204548"/>
                </a:lnTo>
                <a:lnTo>
                  <a:pt x="849407" y="197145"/>
                </a:lnTo>
                <a:lnTo>
                  <a:pt x="856817" y="186164"/>
                </a:lnTo>
                <a:lnTo>
                  <a:pt x="859536" y="172719"/>
                </a:lnTo>
                <a:lnTo>
                  <a:pt x="859536" y="34543"/>
                </a:lnTo>
                <a:lnTo>
                  <a:pt x="856817" y="21109"/>
                </a:lnTo>
                <a:lnTo>
                  <a:pt x="849407" y="10128"/>
                </a:lnTo>
                <a:lnTo>
                  <a:pt x="838426" y="2718"/>
                </a:lnTo>
                <a:lnTo>
                  <a:pt x="824992" y="0"/>
                </a:lnTo>
                <a:close/>
              </a:path>
            </a:pathLst>
          </a:custGeom>
          <a:solidFill>
            <a:srgbClr val="9DD2E8"/>
          </a:solidFill>
        </p:spPr>
        <p:txBody>
          <a:bodyPr wrap="square" lIns="0" tIns="0" rIns="0" bIns="0" rtlCol="0"/>
          <a:lstStyle/>
          <a:p/>
        </p:txBody>
      </p:sp>
      <p:sp>
        <p:nvSpPr>
          <p:cNvPr id="60" name="object 60"/>
          <p:cNvSpPr/>
          <p:nvPr/>
        </p:nvSpPr>
        <p:spPr>
          <a:xfrm>
            <a:off x="2996183" y="5527547"/>
            <a:ext cx="859790" cy="207645"/>
          </a:xfrm>
          <a:custGeom>
            <a:avLst/>
            <a:gdLst/>
            <a:ahLst/>
            <a:cxnLst/>
            <a:rect l="l" t="t" r="r" b="b"/>
            <a:pathLst>
              <a:path w="859789" h="207645">
                <a:moveTo>
                  <a:pt x="0" y="34543"/>
                </a:moveTo>
                <a:lnTo>
                  <a:pt x="2718" y="21109"/>
                </a:lnTo>
                <a:lnTo>
                  <a:pt x="10128" y="10128"/>
                </a:lnTo>
                <a:lnTo>
                  <a:pt x="21109" y="2718"/>
                </a:lnTo>
                <a:lnTo>
                  <a:pt x="34543" y="0"/>
                </a:lnTo>
                <a:lnTo>
                  <a:pt x="824992" y="0"/>
                </a:lnTo>
                <a:lnTo>
                  <a:pt x="838426" y="2718"/>
                </a:lnTo>
                <a:lnTo>
                  <a:pt x="849407" y="10128"/>
                </a:lnTo>
                <a:lnTo>
                  <a:pt x="856817" y="21109"/>
                </a:lnTo>
                <a:lnTo>
                  <a:pt x="859536" y="34543"/>
                </a:lnTo>
                <a:lnTo>
                  <a:pt x="859536" y="172719"/>
                </a:lnTo>
                <a:lnTo>
                  <a:pt x="856817" y="186164"/>
                </a:lnTo>
                <a:lnTo>
                  <a:pt x="849407" y="197145"/>
                </a:lnTo>
                <a:lnTo>
                  <a:pt x="838426" y="204548"/>
                </a:lnTo>
                <a:lnTo>
                  <a:pt x="824992" y="207263"/>
                </a:lnTo>
                <a:lnTo>
                  <a:pt x="34543" y="207263"/>
                </a:lnTo>
                <a:lnTo>
                  <a:pt x="21109" y="204548"/>
                </a:lnTo>
                <a:lnTo>
                  <a:pt x="10128" y="197145"/>
                </a:lnTo>
                <a:lnTo>
                  <a:pt x="2718" y="186164"/>
                </a:lnTo>
                <a:lnTo>
                  <a:pt x="0" y="172719"/>
                </a:lnTo>
                <a:lnTo>
                  <a:pt x="0" y="34543"/>
                </a:lnTo>
                <a:close/>
              </a:path>
            </a:pathLst>
          </a:custGeom>
          <a:ln w="12192">
            <a:solidFill>
              <a:srgbClr val="9DD2E8"/>
            </a:solidFill>
          </a:ln>
        </p:spPr>
        <p:txBody>
          <a:bodyPr wrap="square" lIns="0" tIns="0" rIns="0" bIns="0" rtlCol="0"/>
          <a:lstStyle/>
          <a:p/>
        </p:txBody>
      </p:sp>
      <p:sp>
        <p:nvSpPr>
          <p:cNvPr id="61" name="object 61"/>
          <p:cNvSpPr/>
          <p:nvPr/>
        </p:nvSpPr>
        <p:spPr>
          <a:xfrm>
            <a:off x="3995928" y="5260847"/>
            <a:ext cx="929640" cy="1315720"/>
          </a:xfrm>
          <a:custGeom>
            <a:avLst/>
            <a:gdLst/>
            <a:ahLst/>
            <a:cxnLst/>
            <a:rect l="l" t="t" r="r" b="b"/>
            <a:pathLst>
              <a:path w="929639" h="1315720">
                <a:moveTo>
                  <a:pt x="0" y="65277"/>
                </a:moveTo>
                <a:lnTo>
                  <a:pt x="5127" y="39862"/>
                </a:lnTo>
                <a:lnTo>
                  <a:pt x="19113" y="19113"/>
                </a:lnTo>
                <a:lnTo>
                  <a:pt x="39862" y="5127"/>
                </a:lnTo>
                <a:lnTo>
                  <a:pt x="65277" y="0"/>
                </a:lnTo>
                <a:lnTo>
                  <a:pt x="864362" y="0"/>
                </a:lnTo>
                <a:lnTo>
                  <a:pt x="889777" y="5127"/>
                </a:lnTo>
                <a:lnTo>
                  <a:pt x="910526" y="19113"/>
                </a:lnTo>
                <a:lnTo>
                  <a:pt x="924512" y="39862"/>
                </a:lnTo>
                <a:lnTo>
                  <a:pt x="929639" y="65277"/>
                </a:lnTo>
                <a:lnTo>
                  <a:pt x="929639" y="1249946"/>
                </a:lnTo>
                <a:lnTo>
                  <a:pt x="924512" y="1275349"/>
                </a:lnTo>
                <a:lnTo>
                  <a:pt x="910526" y="1296095"/>
                </a:lnTo>
                <a:lnTo>
                  <a:pt x="889777" y="1310082"/>
                </a:lnTo>
                <a:lnTo>
                  <a:pt x="864362" y="1315211"/>
                </a:lnTo>
                <a:lnTo>
                  <a:pt x="65277" y="1315211"/>
                </a:lnTo>
                <a:lnTo>
                  <a:pt x="39862" y="1310082"/>
                </a:lnTo>
                <a:lnTo>
                  <a:pt x="19113" y="1296095"/>
                </a:lnTo>
                <a:lnTo>
                  <a:pt x="5127" y="1275349"/>
                </a:lnTo>
                <a:lnTo>
                  <a:pt x="0" y="1249946"/>
                </a:lnTo>
                <a:lnTo>
                  <a:pt x="0" y="65277"/>
                </a:lnTo>
                <a:close/>
              </a:path>
            </a:pathLst>
          </a:custGeom>
          <a:ln w="12192">
            <a:solidFill>
              <a:srgbClr val="9DD2E8"/>
            </a:solidFill>
          </a:ln>
        </p:spPr>
        <p:txBody>
          <a:bodyPr wrap="square" lIns="0" tIns="0" rIns="0" bIns="0" rtlCol="0"/>
          <a:lstStyle/>
          <a:p/>
        </p:txBody>
      </p:sp>
      <p:sp>
        <p:nvSpPr>
          <p:cNvPr id="62" name="object 62"/>
          <p:cNvSpPr txBox="1"/>
          <p:nvPr/>
        </p:nvSpPr>
        <p:spPr>
          <a:xfrm>
            <a:off x="4195317" y="5280405"/>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决策支持</a:t>
            </a:r>
            <a:endParaRPr sz="1000">
              <a:latin typeface="微软雅黑"/>
              <a:cs typeface="微软雅黑"/>
            </a:endParaRPr>
          </a:p>
        </p:txBody>
      </p:sp>
      <p:sp>
        <p:nvSpPr>
          <p:cNvPr id="63" name="object 63"/>
          <p:cNvSpPr/>
          <p:nvPr/>
        </p:nvSpPr>
        <p:spPr>
          <a:xfrm>
            <a:off x="4038600" y="6313932"/>
            <a:ext cx="844550" cy="207645"/>
          </a:xfrm>
          <a:custGeom>
            <a:avLst/>
            <a:gdLst/>
            <a:ahLst/>
            <a:cxnLst/>
            <a:rect l="l" t="t" r="r" b="b"/>
            <a:pathLst>
              <a:path w="844550" h="207645">
                <a:moveTo>
                  <a:pt x="809751" y="0"/>
                </a:moveTo>
                <a:lnTo>
                  <a:pt x="34544" y="0"/>
                </a:lnTo>
                <a:lnTo>
                  <a:pt x="21109" y="2715"/>
                </a:lnTo>
                <a:lnTo>
                  <a:pt x="10128" y="10118"/>
                </a:lnTo>
                <a:lnTo>
                  <a:pt x="2718" y="21099"/>
                </a:lnTo>
                <a:lnTo>
                  <a:pt x="0" y="34544"/>
                </a:lnTo>
                <a:lnTo>
                  <a:pt x="0" y="172720"/>
                </a:lnTo>
                <a:lnTo>
                  <a:pt x="2718" y="186164"/>
                </a:lnTo>
                <a:lnTo>
                  <a:pt x="10128" y="197145"/>
                </a:lnTo>
                <a:lnTo>
                  <a:pt x="21109" y="204548"/>
                </a:lnTo>
                <a:lnTo>
                  <a:pt x="34544" y="207264"/>
                </a:lnTo>
                <a:lnTo>
                  <a:pt x="809751" y="207264"/>
                </a:lnTo>
                <a:lnTo>
                  <a:pt x="823186" y="204548"/>
                </a:lnTo>
                <a:lnTo>
                  <a:pt x="834167" y="197145"/>
                </a:lnTo>
                <a:lnTo>
                  <a:pt x="841577" y="186164"/>
                </a:lnTo>
                <a:lnTo>
                  <a:pt x="844296" y="172720"/>
                </a:lnTo>
                <a:lnTo>
                  <a:pt x="844296" y="34544"/>
                </a:lnTo>
                <a:lnTo>
                  <a:pt x="841577" y="21099"/>
                </a:lnTo>
                <a:lnTo>
                  <a:pt x="834167" y="10118"/>
                </a:lnTo>
                <a:lnTo>
                  <a:pt x="823186" y="2715"/>
                </a:lnTo>
                <a:lnTo>
                  <a:pt x="809751" y="0"/>
                </a:lnTo>
                <a:close/>
              </a:path>
            </a:pathLst>
          </a:custGeom>
          <a:solidFill>
            <a:srgbClr val="9DD2E8"/>
          </a:solidFill>
        </p:spPr>
        <p:txBody>
          <a:bodyPr wrap="square" lIns="0" tIns="0" rIns="0" bIns="0" rtlCol="0"/>
          <a:lstStyle/>
          <a:p/>
        </p:txBody>
      </p:sp>
      <p:sp>
        <p:nvSpPr>
          <p:cNvPr id="64" name="object 64"/>
          <p:cNvSpPr/>
          <p:nvPr/>
        </p:nvSpPr>
        <p:spPr>
          <a:xfrm>
            <a:off x="4038600" y="6313932"/>
            <a:ext cx="844550" cy="207645"/>
          </a:xfrm>
          <a:custGeom>
            <a:avLst/>
            <a:gdLst/>
            <a:ahLst/>
            <a:cxnLst/>
            <a:rect l="l" t="t" r="r" b="b"/>
            <a:pathLst>
              <a:path w="844550" h="207645">
                <a:moveTo>
                  <a:pt x="0" y="34544"/>
                </a:moveTo>
                <a:lnTo>
                  <a:pt x="2718" y="21099"/>
                </a:lnTo>
                <a:lnTo>
                  <a:pt x="10128" y="10118"/>
                </a:lnTo>
                <a:lnTo>
                  <a:pt x="21109" y="2715"/>
                </a:lnTo>
                <a:lnTo>
                  <a:pt x="34544" y="0"/>
                </a:lnTo>
                <a:lnTo>
                  <a:pt x="809751" y="0"/>
                </a:lnTo>
                <a:lnTo>
                  <a:pt x="823186" y="2715"/>
                </a:lnTo>
                <a:lnTo>
                  <a:pt x="834167" y="10118"/>
                </a:lnTo>
                <a:lnTo>
                  <a:pt x="841577" y="21099"/>
                </a:lnTo>
                <a:lnTo>
                  <a:pt x="844296" y="34544"/>
                </a:lnTo>
                <a:lnTo>
                  <a:pt x="844296" y="172720"/>
                </a:lnTo>
                <a:lnTo>
                  <a:pt x="841577" y="186164"/>
                </a:lnTo>
                <a:lnTo>
                  <a:pt x="834167" y="197145"/>
                </a:lnTo>
                <a:lnTo>
                  <a:pt x="823186" y="204548"/>
                </a:lnTo>
                <a:lnTo>
                  <a:pt x="809751" y="207264"/>
                </a:lnTo>
                <a:lnTo>
                  <a:pt x="34544" y="207264"/>
                </a:lnTo>
                <a:lnTo>
                  <a:pt x="21109" y="204548"/>
                </a:lnTo>
                <a:lnTo>
                  <a:pt x="10128" y="197145"/>
                </a:lnTo>
                <a:lnTo>
                  <a:pt x="2718" y="186164"/>
                </a:lnTo>
                <a:lnTo>
                  <a:pt x="0" y="172720"/>
                </a:lnTo>
                <a:lnTo>
                  <a:pt x="0" y="34544"/>
                </a:lnTo>
                <a:close/>
              </a:path>
            </a:pathLst>
          </a:custGeom>
          <a:ln w="12191">
            <a:solidFill>
              <a:srgbClr val="9DD2E8"/>
            </a:solidFill>
          </a:ln>
        </p:spPr>
        <p:txBody>
          <a:bodyPr wrap="square" lIns="0" tIns="0" rIns="0" bIns="0" rtlCol="0"/>
          <a:lstStyle/>
          <a:p/>
        </p:txBody>
      </p:sp>
      <p:sp>
        <p:nvSpPr>
          <p:cNvPr id="65" name="object 65"/>
          <p:cNvSpPr txBox="1"/>
          <p:nvPr/>
        </p:nvSpPr>
        <p:spPr>
          <a:xfrm>
            <a:off x="4195064" y="6338417"/>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模型定制</a:t>
            </a:r>
            <a:endParaRPr sz="1000">
              <a:latin typeface="微软雅黑"/>
              <a:cs typeface="微软雅黑"/>
            </a:endParaRPr>
          </a:p>
        </p:txBody>
      </p:sp>
      <p:sp>
        <p:nvSpPr>
          <p:cNvPr id="66" name="object 66"/>
          <p:cNvSpPr/>
          <p:nvPr/>
        </p:nvSpPr>
        <p:spPr>
          <a:xfrm>
            <a:off x="4038600" y="6051803"/>
            <a:ext cx="844550" cy="207645"/>
          </a:xfrm>
          <a:custGeom>
            <a:avLst/>
            <a:gdLst/>
            <a:ahLst/>
            <a:cxnLst/>
            <a:rect l="l" t="t" r="r" b="b"/>
            <a:pathLst>
              <a:path w="844550" h="207645">
                <a:moveTo>
                  <a:pt x="809751" y="0"/>
                </a:moveTo>
                <a:lnTo>
                  <a:pt x="34544" y="0"/>
                </a:lnTo>
                <a:lnTo>
                  <a:pt x="21109" y="2715"/>
                </a:lnTo>
                <a:lnTo>
                  <a:pt x="10128" y="10118"/>
                </a:lnTo>
                <a:lnTo>
                  <a:pt x="2718" y="21099"/>
                </a:lnTo>
                <a:lnTo>
                  <a:pt x="0" y="34544"/>
                </a:lnTo>
                <a:lnTo>
                  <a:pt x="0" y="172720"/>
                </a:lnTo>
                <a:lnTo>
                  <a:pt x="2718" y="186164"/>
                </a:lnTo>
                <a:lnTo>
                  <a:pt x="10128" y="197145"/>
                </a:lnTo>
                <a:lnTo>
                  <a:pt x="21109" y="204548"/>
                </a:lnTo>
                <a:lnTo>
                  <a:pt x="34544" y="207264"/>
                </a:lnTo>
                <a:lnTo>
                  <a:pt x="809751" y="207264"/>
                </a:lnTo>
                <a:lnTo>
                  <a:pt x="823186" y="204548"/>
                </a:lnTo>
                <a:lnTo>
                  <a:pt x="834167" y="197145"/>
                </a:lnTo>
                <a:lnTo>
                  <a:pt x="841577" y="186164"/>
                </a:lnTo>
                <a:lnTo>
                  <a:pt x="844296" y="172720"/>
                </a:lnTo>
                <a:lnTo>
                  <a:pt x="844296" y="34544"/>
                </a:lnTo>
                <a:lnTo>
                  <a:pt x="841577" y="21099"/>
                </a:lnTo>
                <a:lnTo>
                  <a:pt x="834167" y="10118"/>
                </a:lnTo>
                <a:lnTo>
                  <a:pt x="823186" y="2715"/>
                </a:lnTo>
                <a:lnTo>
                  <a:pt x="809751" y="0"/>
                </a:lnTo>
                <a:close/>
              </a:path>
            </a:pathLst>
          </a:custGeom>
          <a:solidFill>
            <a:srgbClr val="9DD2E8"/>
          </a:solidFill>
        </p:spPr>
        <p:txBody>
          <a:bodyPr wrap="square" lIns="0" tIns="0" rIns="0" bIns="0" rtlCol="0"/>
          <a:lstStyle/>
          <a:p/>
        </p:txBody>
      </p:sp>
      <p:sp>
        <p:nvSpPr>
          <p:cNvPr id="67" name="object 67"/>
          <p:cNvSpPr/>
          <p:nvPr/>
        </p:nvSpPr>
        <p:spPr>
          <a:xfrm>
            <a:off x="4038600" y="6051803"/>
            <a:ext cx="844550" cy="207645"/>
          </a:xfrm>
          <a:custGeom>
            <a:avLst/>
            <a:gdLst/>
            <a:ahLst/>
            <a:cxnLst/>
            <a:rect l="l" t="t" r="r" b="b"/>
            <a:pathLst>
              <a:path w="844550" h="207645">
                <a:moveTo>
                  <a:pt x="0" y="34544"/>
                </a:moveTo>
                <a:lnTo>
                  <a:pt x="2718" y="21099"/>
                </a:lnTo>
                <a:lnTo>
                  <a:pt x="10128" y="10118"/>
                </a:lnTo>
                <a:lnTo>
                  <a:pt x="21109" y="2715"/>
                </a:lnTo>
                <a:lnTo>
                  <a:pt x="34544" y="0"/>
                </a:lnTo>
                <a:lnTo>
                  <a:pt x="809751" y="0"/>
                </a:lnTo>
                <a:lnTo>
                  <a:pt x="823186" y="2715"/>
                </a:lnTo>
                <a:lnTo>
                  <a:pt x="834167" y="10118"/>
                </a:lnTo>
                <a:lnTo>
                  <a:pt x="841577" y="21099"/>
                </a:lnTo>
                <a:lnTo>
                  <a:pt x="844296" y="34544"/>
                </a:lnTo>
                <a:lnTo>
                  <a:pt x="844296" y="172720"/>
                </a:lnTo>
                <a:lnTo>
                  <a:pt x="841577" y="186164"/>
                </a:lnTo>
                <a:lnTo>
                  <a:pt x="834167" y="197145"/>
                </a:lnTo>
                <a:lnTo>
                  <a:pt x="823186" y="204548"/>
                </a:lnTo>
                <a:lnTo>
                  <a:pt x="809751" y="207264"/>
                </a:lnTo>
                <a:lnTo>
                  <a:pt x="34544" y="207264"/>
                </a:lnTo>
                <a:lnTo>
                  <a:pt x="21109" y="204548"/>
                </a:lnTo>
                <a:lnTo>
                  <a:pt x="10128" y="197145"/>
                </a:lnTo>
                <a:lnTo>
                  <a:pt x="2718" y="186164"/>
                </a:lnTo>
                <a:lnTo>
                  <a:pt x="0" y="172720"/>
                </a:lnTo>
                <a:lnTo>
                  <a:pt x="0" y="34544"/>
                </a:lnTo>
                <a:close/>
              </a:path>
            </a:pathLst>
          </a:custGeom>
          <a:ln w="12192">
            <a:solidFill>
              <a:srgbClr val="9DD2E8"/>
            </a:solidFill>
          </a:ln>
        </p:spPr>
        <p:txBody>
          <a:bodyPr wrap="square" lIns="0" tIns="0" rIns="0" bIns="0" rtlCol="0"/>
          <a:lstStyle/>
          <a:p/>
        </p:txBody>
      </p:sp>
      <p:sp>
        <p:nvSpPr>
          <p:cNvPr id="68" name="object 68"/>
          <p:cNvSpPr txBox="1"/>
          <p:nvPr/>
        </p:nvSpPr>
        <p:spPr>
          <a:xfrm>
            <a:off x="4195064" y="6075679"/>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特征标签</a:t>
            </a:r>
            <a:endParaRPr sz="1000">
              <a:latin typeface="微软雅黑"/>
              <a:cs typeface="微软雅黑"/>
            </a:endParaRPr>
          </a:p>
        </p:txBody>
      </p:sp>
      <p:sp>
        <p:nvSpPr>
          <p:cNvPr id="69" name="object 69"/>
          <p:cNvSpPr/>
          <p:nvPr/>
        </p:nvSpPr>
        <p:spPr>
          <a:xfrm>
            <a:off x="4038600" y="5789676"/>
            <a:ext cx="844550" cy="207645"/>
          </a:xfrm>
          <a:custGeom>
            <a:avLst/>
            <a:gdLst/>
            <a:ahLst/>
            <a:cxnLst/>
            <a:rect l="l" t="t" r="r" b="b"/>
            <a:pathLst>
              <a:path w="844550" h="207645">
                <a:moveTo>
                  <a:pt x="809751" y="0"/>
                </a:moveTo>
                <a:lnTo>
                  <a:pt x="34544" y="0"/>
                </a:lnTo>
                <a:lnTo>
                  <a:pt x="21109" y="2715"/>
                </a:lnTo>
                <a:lnTo>
                  <a:pt x="10128" y="10118"/>
                </a:lnTo>
                <a:lnTo>
                  <a:pt x="2718" y="21099"/>
                </a:lnTo>
                <a:lnTo>
                  <a:pt x="0" y="34543"/>
                </a:lnTo>
                <a:lnTo>
                  <a:pt x="0" y="172720"/>
                </a:lnTo>
                <a:lnTo>
                  <a:pt x="2718" y="186164"/>
                </a:lnTo>
                <a:lnTo>
                  <a:pt x="10128" y="197145"/>
                </a:lnTo>
                <a:lnTo>
                  <a:pt x="21109" y="204548"/>
                </a:lnTo>
                <a:lnTo>
                  <a:pt x="34544" y="207264"/>
                </a:lnTo>
                <a:lnTo>
                  <a:pt x="809751" y="207264"/>
                </a:lnTo>
                <a:lnTo>
                  <a:pt x="823186" y="204548"/>
                </a:lnTo>
                <a:lnTo>
                  <a:pt x="834167" y="197145"/>
                </a:lnTo>
                <a:lnTo>
                  <a:pt x="841577" y="186164"/>
                </a:lnTo>
                <a:lnTo>
                  <a:pt x="844296" y="172720"/>
                </a:lnTo>
                <a:lnTo>
                  <a:pt x="844296" y="34543"/>
                </a:lnTo>
                <a:lnTo>
                  <a:pt x="841577" y="21099"/>
                </a:lnTo>
                <a:lnTo>
                  <a:pt x="834167" y="10118"/>
                </a:lnTo>
                <a:lnTo>
                  <a:pt x="823186" y="2715"/>
                </a:lnTo>
                <a:lnTo>
                  <a:pt x="809751" y="0"/>
                </a:lnTo>
                <a:close/>
              </a:path>
            </a:pathLst>
          </a:custGeom>
          <a:solidFill>
            <a:srgbClr val="9DD2E8"/>
          </a:solidFill>
        </p:spPr>
        <p:txBody>
          <a:bodyPr wrap="square" lIns="0" tIns="0" rIns="0" bIns="0" rtlCol="0"/>
          <a:lstStyle/>
          <a:p/>
        </p:txBody>
      </p:sp>
      <p:sp>
        <p:nvSpPr>
          <p:cNvPr id="70" name="object 70"/>
          <p:cNvSpPr/>
          <p:nvPr/>
        </p:nvSpPr>
        <p:spPr>
          <a:xfrm>
            <a:off x="4038600" y="5789676"/>
            <a:ext cx="844550" cy="207645"/>
          </a:xfrm>
          <a:custGeom>
            <a:avLst/>
            <a:gdLst/>
            <a:ahLst/>
            <a:cxnLst/>
            <a:rect l="l" t="t" r="r" b="b"/>
            <a:pathLst>
              <a:path w="844550" h="207645">
                <a:moveTo>
                  <a:pt x="0" y="34543"/>
                </a:moveTo>
                <a:lnTo>
                  <a:pt x="2718" y="21099"/>
                </a:lnTo>
                <a:lnTo>
                  <a:pt x="10128" y="10118"/>
                </a:lnTo>
                <a:lnTo>
                  <a:pt x="21109" y="2715"/>
                </a:lnTo>
                <a:lnTo>
                  <a:pt x="34544" y="0"/>
                </a:lnTo>
                <a:lnTo>
                  <a:pt x="809751" y="0"/>
                </a:lnTo>
                <a:lnTo>
                  <a:pt x="823186" y="2715"/>
                </a:lnTo>
                <a:lnTo>
                  <a:pt x="834167" y="10118"/>
                </a:lnTo>
                <a:lnTo>
                  <a:pt x="841577" y="21099"/>
                </a:lnTo>
                <a:lnTo>
                  <a:pt x="844296" y="34543"/>
                </a:lnTo>
                <a:lnTo>
                  <a:pt x="844296" y="172720"/>
                </a:lnTo>
                <a:lnTo>
                  <a:pt x="841577" y="186164"/>
                </a:lnTo>
                <a:lnTo>
                  <a:pt x="834167" y="197145"/>
                </a:lnTo>
                <a:lnTo>
                  <a:pt x="823186" y="204548"/>
                </a:lnTo>
                <a:lnTo>
                  <a:pt x="809751" y="207264"/>
                </a:lnTo>
                <a:lnTo>
                  <a:pt x="34544" y="207264"/>
                </a:lnTo>
                <a:lnTo>
                  <a:pt x="21109" y="204548"/>
                </a:lnTo>
                <a:lnTo>
                  <a:pt x="10128" y="197145"/>
                </a:lnTo>
                <a:lnTo>
                  <a:pt x="2718" y="186164"/>
                </a:lnTo>
                <a:lnTo>
                  <a:pt x="0" y="172720"/>
                </a:lnTo>
                <a:lnTo>
                  <a:pt x="0" y="34543"/>
                </a:lnTo>
                <a:close/>
              </a:path>
            </a:pathLst>
          </a:custGeom>
          <a:ln w="12191">
            <a:solidFill>
              <a:srgbClr val="9DD2E8"/>
            </a:solidFill>
          </a:ln>
        </p:spPr>
        <p:txBody>
          <a:bodyPr wrap="square" lIns="0" tIns="0" rIns="0" bIns="0" rtlCol="0"/>
          <a:lstStyle/>
          <a:p/>
        </p:txBody>
      </p:sp>
      <p:sp>
        <p:nvSpPr>
          <p:cNvPr id="71" name="object 71"/>
          <p:cNvSpPr txBox="1"/>
          <p:nvPr/>
        </p:nvSpPr>
        <p:spPr>
          <a:xfrm>
            <a:off x="4195064" y="5813247"/>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决策建议</a:t>
            </a:r>
            <a:endParaRPr sz="1000">
              <a:latin typeface="微软雅黑"/>
              <a:cs typeface="微软雅黑"/>
            </a:endParaRPr>
          </a:p>
        </p:txBody>
      </p:sp>
      <p:sp>
        <p:nvSpPr>
          <p:cNvPr id="72" name="object 72"/>
          <p:cNvSpPr/>
          <p:nvPr/>
        </p:nvSpPr>
        <p:spPr>
          <a:xfrm>
            <a:off x="4038600" y="5527547"/>
            <a:ext cx="844550" cy="207645"/>
          </a:xfrm>
          <a:custGeom>
            <a:avLst/>
            <a:gdLst/>
            <a:ahLst/>
            <a:cxnLst/>
            <a:rect l="l" t="t" r="r" b="b"/>
            <a:pathLst>
              <a:path w="844550" h="207645">
                <a:moveTo>
                  <a:pt x="809751" y="0"/>
                </a:moveTo>
                <a:lnTo>
                  <a:pt x="34544" y="0"/>
                </a:lnTo>
                <a:lnTo>
                  <a:pt x="21109" y="2718"/>
                </a:lnTo>
                <a:lnTo>
                  <a:pt x="10128" y="10128"/>
                </a:lnTo>
                <a:lnTo>
                  <a:pt x="2718" y="21109"/>
                </a:lnTo>
                <a:lnTo>
                  <a:pt x="0" y="34543"/>
                </a:lnTo>
                <a:lnTo>
                  <a:pt x="0" y="172719"/>
                </a:lnTo>
                <a:lnTo>
                  <a:pt x="2718" y="186164"/>
                </a:lnTo>
                <a:lnTo>
                  <a:pt x="10128" y="197145"/>
                </a:lnTo>
                <a:lnTo>
                  <a:pt x="21109" y="204548"/>
                </a:lnTo>
                <a:lnTo>
                  <a:pt x="34544" y="207263"/>
                </a:lnTo>
                <a:lnTo>
                  <a:pt x="809751" y="207263"/>
                </a:lnTo>
                <a:lnTo>
                  <a:pt x="823186" y="204548"/>
                </a:lnTo>
                <a:lnTo>
                  <a:pt x="834167" y="197145"/>
                </a:lnTo>
                <a:lnTo>
                  <a:pt x="841577" y="186164"/>
                </a:lnTo>
                <a:lnTo>
                  <a:pt x="844296" y="172719"/>
                </a:lnTo>
                <a:lnTo>
                  <a:pt x="844296" y="34543"/>
                </a:lnTo>
                <a:lnTo>
                  <a:pt x="841577" y="21109"/>
                </a:lnTo>
                <a:lnTo>
                  <a:pt x="834167" y="10128"/>
                </a:lnTo>
                <a:lnTo>
                  <a:pt x="823186" y="2718"/>
                </a:lnTo>
                <a:lnTo>
                  <a:pt x="809751" y="0"/>
                </a:lnTo>
                <a:close/>
              </a:path>
            </a:pathLst>
          </a:custGeom>
          <a:solidFill>
            <a:srgbClr val="9DD2E8"/>
          </a:solidFill>
        </p:spPr>
        <p:txBody>
          <a:bodyPr wrap="square" lIns="0" tIns="0" rIns="0" bIns="0" rtlCol="0"/>
          <a:lstStyle/>
          <a:p/>
        </p:txBody>
      </p:sp>
      <p:sp>
        <p:nvSpPr>
          <p:cNvPr id="73" name="object 73"/>
          <p:cNvSpPr/>
          <p:nvPr/>
        </p:nvSpPr>
        <p:spPr>
          <a:xfrm>
            <a:off x="4038600" y="5527547"/>
            <a:ext cx="844550" cy="207645"/>
          </a:xfrm>
          <a:custGeom>
            <a:avLst/>
            <a:gdLst/>
            <a:ahLst/>
            <a:cxnLst/>
            <a:rect l="l" t="t" r="r" b="b"/>
            <a:pathLst>
              <a:path w="844550" h="207645">
                <a:moveTo>
                  <a:pt x="0" y="34543"/>
                </a:moveTo>
                <a:lnTo>
                  <a:pt x="2718" y="21109"/>
                </a:lnTo>
                <a:lnTo>
                  <a:pt x="10128" y="10128"/>
                </a:lnTo>
                <a:lnTo>
                  <a:pt x="21109" y="2718"/>
                </a:lnTo>
                <a:lnTo>
                  <a:pt x="34544" y="0"/>
                </a:lnTo>
                <a:lnTo>
                  <a:pt x="809751" y="0"/>
                </a:lnTo>
                <a:lnTo>
                  <a:pt x="823186" y="2718"/>
                </a:lnTo>
                <a:lnTo>
                  <a:pt x="834167" y="10128"/>
                </a:lnTo>
                <a:lnTo>
                  <a:pt x="841577" y="21109"/>
                </a:lnTo>
                <a:lnTo>
                  <a:pt x="844296" y="34543"/>
                </a:lnTo>
                <a:lnTo>
                  <a:pt x="844296" y="172719"/>
                </a:lnTo>
                <a:lnTo>
                  <a:pt x="841577" y="186164"/>
                </a:lnTo>
                <a:lnTo>
                  <a:pt x="834167" y="197145"/>
                </a:lnTo>
                <a:lnTo>
                  <a:pt x="823186" y="204548"/>
                </a:lnTo>
                <a:lnTo>
                  <a:pt x="809751" y="207263"/>
                </a:lnTo>
                <a:lnTo>
                  <a:pt x="34544" y="207263"/>
                </a:lnTo>
                <a:lnTo>
                  <a:pt x="21109" y="204548"/>
                </a:lnTo>
                <a:lnTo>
                  <a:pt x="10128" y="197145"/>
                </a:lnTo>
                <a:lnTo>
                  <a:pt x="2718" y="186164"/>
                </a:lnTo>
                <a:lnTo>
                  <a:pt x="0" y="172719"/>
                </a:lnTo>
                <a:lnTo>
                  <a:pt x="0" y="34543"/>
                </a:lnTo>
                <a:close/>
              </a:path>
            </a:pathLst>
          </a:custGeom>
          <a:ln w="12191">
            <a:solidFill>
              <a:srgbClr val="9DD2E8"/>
            </a:solidFill>
          </a:ln>
        </p:spPr>
        <p:txBody>
          <a:bodyPr wrap="square" lIns="0" tIns="0" rIns="0" bIns="0" rtlCol="0"/>
          <a:lstStyle/>
          <a:p/>
        </p:txBody>
      </p:sp>
      <p:sp>
        <p:nvSpPr>
          <p:cNvPr id="74" name="object 74"/>
          <p:cNvSpPr txBox="1"/>
          <p:nvPr/>
        </p:nvSpPr>
        <p:spPr>
          <a:xfrm>
            <a:off x="4195064" y="5550509"/>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身份核验</a:t>
            </a:r>
            <a:endParaRPr sz="1000">
              <a:latin typeface="微软雅黑"/>
              <a:cs typeface="微软雅黑"/>
            </a:endParaRPr>
          </a:p>
        </p:txBody>
      </p:sp>
      <p:sp>
        <p:nvSpPr>
          <p:cNvPr id="75" name="object 75"/>
          <p:cNvSpPr/>
          <p:nvPr/>
        </p:nvSpPr>
        <p:spPr>
          <a:xfrm>
            <a:off x="5030723" y="5260847"/>
            <a:ext cx="929640" cy="1315720"/>
          </a:xfrm>
          <a:custGeom>
            <a:avLst/>
            <a:gdLst/>
            <a:ahLst/>
            <a:cxnLst/>
            <a:rect l="l" t="t" r="r" b="b"/>
            <a:pathLst>
              <a:path w="929639" h="1315720">
                <a:moveTo>
                  <a:pt x="0" y="55371"/>
                </a:moveTo>
                <a:lnTo>
                  <a:pt x="4347" y="33807"/>
                </a:lnTo>
                <a:lnTo>
                  <a:pt x="16208" y="16208"/>
                </a:lnTo>
                <a:lnTo>
                  <a:pt x="33807" y="4347"/>
                </a:lnTo>
                <a:lnTo>
                  <a:pt x="55372" y="0"/>
                </a:lnTo>
                <a:lnTo>
                  <a:pt x="874267" y="0"/>
                </a:lnTo>
                <a:lnTo>
                  <a:pt x="895832" y="4347"/>
                </a:lnTo>
                <a:lnTo>
                  <a:pt x="913431" y="16208"/>
                </a:lnTo>
                <a:lnTo>
                  <a:pt x="925292" y="33807"/>
                </a:lnTo>
                <a:lnTo>
                  <a:pt x="929639" y="55371"/>
                </a:lnTo>
                <a:lnTo>
                  <a:pt x="929639" y="1259903"/>
                </a:lnTo>
                <a:lnTo>
                  <a:pt x="925292" y="1281430"/>
                </a:lnTo>
                <a:lnTo>
                  <a:pt x="913431" y="1299011"/>
                </a:lnTo>
                <a:lnTo>
                  <a:pt x="895832" y="1310865"/>
                </a:lnTo>
                <a:lnTo>
                  <a:pt x="874267" y="1315211"/>
                </a:lnTo>
                <a:lnTo>
                  <a:pt x="55372" y="1315211"/>
                </a:lnTo>
                <a:lnTo>
                  <a:pt x="33807" y="1310865"/>
                </a:lnTo>
                <a:lnTo>
                  <a:pt x="16208" y="1299011"/>
                </a:lnTo>
                <a:lnTo>
                  <a:pt x="4347" y="1281430"/>
                </a:lnTo>
                <a:lnTo>
                  <a:pt x="0" y="1259903"/>
                </a:lnTo>
                <a:lnTo>
                  <a:pt x="0" y="55371"/>
                </a:lnTo>
                <a:close/>
              </a:path>
            </a:pathLst>
          </a:custGeom>
          <a:ln w="12192">
            <a:solidFill>
              <a:srgbClr val="9DD2E8"/>
            </a:solidFill>
          </a:ln>
        </p:spPr>
        <p:txBody>
          <a:bodyPr wrap="square" lIns="0" tIns="0" rIns="0" bIns="0" rtlCol="0"/>
          <a:lstStyle/>
          <a:p/>
        </p:txBody>
      </p:sp>
      <p:sp>
        <p:nvSpPr>
          <p:cNvPr id="76" name="object 76"/>
          <p:cNvSpPr/>
          <p:nvPr/>
        </p:nvSpPr>
        <p:spPr>
          <a:xfrm>
            <a:off x="5073396" y="6051803"/>
            <a:ext cx="844550" cy="207645"/>
          </a:xfrm>
          <a:custGeom>
            <a:avLst/>
            <a:gdLst/>
            <a:ahLst/>
            <a:cxnLst/>
            <a:rect l="l" t="t" r="r" b="b"/>
            <a:pathLst>
              <a:path w="844550" h="207645">
                <a:moveTo>
                  <a:pt x="809751" y="0"/>
                </a:moveTo>
                <a:lnTo>
                  <a:pt x="34543" y="0"/>
                </a:lnTo>
                <a:lnTo>
                  <a:pt x="21109" y="2715"/>
                </a:lnTo>
                <a:lnTo>
                  <a:pt x="10128" y="10118"/>
                </a:lnTo>
                <a:lnTo>
                  <a:pt x="2718" y="21099"/>
                </a:lnTo>
                <a:lnTo>
                  <a:pt x="0" y="34544"/>
                </a:lnTo>
                <a:lnTo>
                  <a:pt x="0" y="172720"/>
                </a:lnTo>
                <a:lnTo>
                  <a:pt x="2718" y="186164"/>
                </a:lnTo>
                <a:lnTo>
                  <a:pt x="10128" y="197145"/>
                </a:lnTo>
                <a:lnTo>
                  <a:pt x="21109" y="204548"/>
                </a:lnTo>
                <a:lnTo>
                  <a:pt x="34543" y="207264"/>
                </a:lnTo>
                <a:lnTo>
                  <a:pt x="809751" y="207264"/>
                </a:lnTo>
                <a:lnTo>
                  <a:pt x="823186" y="204548"/>
                </a:lnTo>
                <a:lnTo>
                  <a:pt x="834167" y="197145"/>
                </a:lnTo>
                <a:lnTo>
                  <a:pt x="841577" y="186164"/>
                </a:lnTo>
                <a:lnTo>
                  <a:pt x="844295" y="172720"/>
                </a:lnTo>
                <a:lnTo>
                  <a:pt x="844295" y="34544"/>
                </a:lnTo>
                <a:lnTo>
                  <a:pt x="841577" y="21099"/>
                </a:lnTo>
                <a:lnTo>
                  <a:pt x="834167" y="10118"/>
                </a:lnTo>
                <a:lnTo>
                  <a:pt x="823186" y="2715"/>
                </a:lnTo>
                <a:lnTo>
                  <a:pt x="809751" y="0"/>
                </a:lnTo>
                <a:close/>
              </a:path>
            </a:pathLst>
          </a:custGeom>
          <a:solidFill>
            <a:srgbClr val="9DD2E8"/>
          </a:solidFill>
        </p:spPr>
        <p:txBody>
          <a:bodyPr wrap="square" lIns="0" tIns="0" rIns="0" bIns="0" rtlCol="0"/>
          <a:lstStyle/>
          <a:p/>
        </p:txBody>
      </p:sp>
      <p:sp>
        <p:nvSpPr>
          <p:cNvPr id="77" name="object 77"/>
          <p:cNvSpPr/>
          <p:nvPr/>
        </p:nvSpPr>
        <p:spPr>
          <a:xfrm>
            <a:off x="5073396" y="6051803"/>
            <a:ext cx="844550" cy="207645"/>
          </a:xfrm>
          <a:custGeom>
            <a:avLst/>
            <a:gdLst/>
            <a:ahLst/>
            <a:cxnLst/>
            <a:rect l="l" t="t" r="r" b="b"/>
            <a:pathLst>
              <a:path w="844550" h="207645">
                <a:moveTo>
                  <a:pt x="0" y="34544"/>
                </a:moveTo>
                <a:lnTo>
                  <a:pt x="2718" y="21099"/>
                </a:lnTo>
                <a:lnTo>
                  <a:pt x="10128" y="10118"/>
                </a:lnTo>
                <a:lnTo>
                  <a:pt x="21109" y="2715"/>
                </a:lnTo>
                <a:lnTo>
                  <a:pt x="34543" y="0"/>
                </a:lnTo>
                <a:lnTo>
                  <a:pt x="809751" y="0"/>
                </a:lnTo>
                <a:lnTo>
                  <a:pt x="823186" y="2715"/>
                </a:lnTo>
                <a:lnTo>
                  <a:pt x="834167" y="10118"/>
                </a:lnTo>
                <a:lnTo>
                  <a:pt x="841577" y="21099"/>
                </a:lnTo>
                <a:lnTo>
                  <a:pt x="844295" y="34544"/>
                </a:lnTo>
                <a:lnTo>
                  <a:pt x="844295" y="172720"/>
                </a:lnTo>
                <a:lnTo>
                  <a:pt x="841577" y="186164"/>
                </a:lnTo>
                <a:lnTo>
                  <a:pt x="834167" y="197145"/>
                </a:lnTo>
                <a:lnTo>
                  <a:pt x="823186" y="204548"/>
                </a:lnTo>
                <a:lnTo>
                  <a:pt x="809751" y="207264"/>
                </a:lnTo>
                <a:lnTo>
                  <a:pt x="34543" y="207264"/>
                </a:lnTo>
                <a:lnTo>
                  <a:pt x="21109" y="204548"/>
                </a:lnTo>
                <a:lnTo>
                  <a:pt x="10128" y="197145"/>
                </a:lnTo>
                <a:lnTo>
                  <a:pt x="2718" y="186164"/>
                </a:lnTo>
                <a:lnTo>
                  <a:pt x="0" y="172720"/>
                </a:lnTo>
                <a:lnTo>
                  <a:pt x="0" y="34544"/>
                </a:lnTo>
                <a:close/>
              </a:path>
            </a:pathLst>
          </a:custGeom>
          <a:ln w="12191">
            <a:solidFill>
              <a:srgbClr val="9DD2E8"/>
            </a:solidFill>
          </a:ln>
        </p:spPr>
        <p:txBody>
          <a:bodyPr wrap="square" lIns="0" tIns="0" rIns="0" bIns="0" rtlCol="0"/>
          <a:lstStyle/>
          <a:p/>
        </p:txBody>
      </p:sp>
      <p:sp>
        <p:nvSpPr>
          <p:cNvPr id="78" name="object 78"/>
          <p:cNvSpPr/>
          <p:nvPr/>
        </p:nvSpPr>
        <p:spPr>
          <a:xfrm>
            <a:off x="5073396" y="5789676"/>
            <a:ext cx="844550" cy="207645"/>
          </a:xfrm>
          <a:custGeom>
            <a:avLst/>
            <a:gdLst/>
            <a:ahLst/>
            <a:cxnLst/>
            <a:rect l="l" t="t" r="r" b="b"/>
            <a:pathLst>
              <a:path w="844550" h="207645">
                <a:moveTo>
                  <a:pt x="809751" y="0"/>
                </a:moveTo>
                <a:lnTo>
                  <a:pt x="34543" y="0"/>
                </a:lnTo>
                <a:lnTo>
                  <a:pt x="21109" y="2715"/>
                </a:lnTo>
                <a:lnTo>
                  <a:pt x="10128" y="10118"/>
                </a:lnTo>
                <a:lnTo>
                  <a:pt x="2718" y="21099"/>
                </a:lnTo>
                <a:lnTo>
                  <a:pt x="0" y="34543"/>
                </a:lnTo>
                <a:lnTo>
                  <a:pt x="0" y="172720"/>
                </a:lnTo>
                <a:lnTo>
                  <a:pt x="2718" y="186164"/>
                </a:lnTo>
                <a:lnTo>
                  <a:pt x="10128" y="197145"/>
                </a:lnTo>
                <a:lnTo>
                  <a:pt x="21109" y="204548"/>
                </a:lnTo>
                <a:lnTo>
                  <a:pt x="34543" y="207264"/>
                </a:lnTo>
                <a:lnTo>
                  <a:pt x="809751" y="207264"/>
                </a:lnTo>
                <a:lnTo>
                  <a:pt x="823186" y="204548"/>
                </a:lnTo>
                <a:lnTo>
                  <a:pt x="834167" y="197145"/>
                </a:lnTo>
                <a:lnTo>
                  <a:pt x="841577" y="186164"/>
                </a:lnTo>
                <a:lnTo>
                  <a:pt x="844295" y="172720"/>
                </a:lnTo>
                <a:lnTo>
                  <a:pt x="844295" y="34543"/>
                </a:lnTo>
                <a:lnTo>
                  <a:pt x="841577" y="21099"/>
                </a:lnTo>
                <a:lnTo>
                  <a:pt x="834167" y="10118"/>
                </a:lnTo>
                <a:lnTo>
                  <a:pt x="823186" y="2715"/>
                </a:lnTo>
                <a:lnTo>
                  <a:pt x="809751" y="0"/>
                </a:lnTo>
                <a:close/>
              </a:path>
            </a:pathLst>
          </a:custGeom>
          <a:solidFill>
            <a:srgbClr val="9DD2E8"/>
          </a:solidFill>
        </p:spPr>
        <p:txBody>
          <a:bodyPr wrap="square" lIns="0" tIns="0" rIns="0" bIns="0" rtlCol="0"/>
          <a:lstStyle/>
          <a:p/>
        </p:txBody>
      </p:sp>
      <p:sp>
        <p:nvSpPr>
          <p:cNvPr id="79" name="object 79"/>
          <p:cNvSpPr/>
          <p:nvPr/>
        </p:nvSpPr>
        <p:spPr>
          <a:xfrm>
            <a:off x="5073396" y="5789676"/>
            <a:ext cx="844550" cy="207645"/>
          </a:xfrm>
          <a:custGeom>
            <a:avLst/>
            <a:gdLst/>
            <a:ahLst/>
            <a:cxnLst/>
            <a:rect l="l" t="t" r="r" b="b"/>
            <a:pathLst>
              <a:path w="844550" h="207645">
                <a:moveTo>
                  <a:pt x="0" y="34543"/>
                </a:moveTo>
                <a:lnTo>
                  <a:pt x="2718" y="21099"/>
                </a:lnTo>
                <a:lnTo>
                  <a:pt x="10128" y="10118"/>
                </a:lnTo>
                <a:lnTo>
                  <a:pt x="21109" y="2715"/>
                </a:lnTo>
                <a:lnTo>
                  <a:pt x="34543" y="0"/>
                </a:lnTo>
                <a:lnTo>
                  <a:pt x="809751" y="0"/>
                </a:lnTo>
                <a:lnTo>
                  <a:pt x="823186" y="2715"/>
                </a:lnTo>
                <a:lnTo>
                  <a:pt x="834167" y="10118"/>
                </a:lnTo>
                <a:lnTo>
                  <a:pt x="841577" y="21099"/>
                </a:lnTo>
                <a:lnTo>
                  <a:pt x="844295" y="34543"/>
                </a:lnTo>
                <a:lnTo>
                  <a:pt x="844295" y="172720"/>
                </a:lnTo>
                <a:lnTo>
                  <a:pt x="841577" y="186164"/>
                </a:lnTo>
                <a:lnTo>
                  <a:pt x="834167" y="197145"/>
                </a:lnTo>
                <a:lnTo>
                  <a:pt x="823186" y="204548"/>
                </a:lnTo>
                <a:lnTo>
                  <a:pt x="809751" y="207264"/>
                </a:lnTo>
                <a:lnTo>
                  <a:pt x="34543" y="207264"/>
                </a:lnTo>
                <a:lnTo>
                  <a:pt x="21109" y="204548"/>
                </a:lnTo>
                <a:lnTo>
                  <a:pt x="10128" y="197145"/>
                </a:lnTo>
                <a:lnTo>
                  <a:pt x="2718" y="186164"/>
                </a:lnTo>
                <a:lnTo>
                  <a:pt x="0" y="172720"/>
                </a:lnTo>
                <a:lnTo>
                  <a:pt x="0" y="34543"/>
                </a:lnTo>
                <a:close/>
              </a:path>
            </a:pathLst>
          </a:custGeom>
          <a:ln w="12191">
            <a:solidFill>
              <a:srgbClr val="9DD2E8"/>
            </a:solidFill>
          </a:ln>
        </p:spPr>
        <p:txBody>
          <a:bodyPr wrap="square" lIns="0" tIns="0" rIns="0" bIns="0" rtlCol="0"/>
          <a:lstStyle/>
          <a:p/>
        </p:txBody>
      </p:sp>
      <p:sp>
        <p:nvSpPr>
          <p:cNvPr id="80" name="object 80"/>
          <p:cNvSpPr/>
          <p:nvPr/>
        </p:nvSpPr>
        <p:spPr>
          <a:xfrm>
            <a:off x="5073396" y="5527547"/>
            <a:ext cx="844550" cy="207645"/>
          </a:xfrm>
          <a:custGeom>
            <a:avLst/>
            <a:gdLst/>
            <a:ahLst/>
            <a:cxnLst/>
            <a:rect l="l" t="t" r="r" b="b"/>
            <a:pathLst>
              <a:path w="844550" h="207645">
                <a:moveTo>
                  <a:pt x="809751" y="0"/>
                </a:moveTo>
                <a:lnTo>
                  <a:pt x="34543" y="0"/>
                </a:lnTo>
                <a:lnTo>
                  <a:pt x="21109" y="2718"/>
                </a:lnTo>
                <a:lnTo>
                  <a:pt x="10128" y="10128"/>
                </a:lnTo>
                <a:lnTo>
                  <a:pt x="2718" y="21109"/>
                </a:lnTo>
                <a:lnTo>
                  <a:pt x="0" y="34543"/>
                </a:lnTo>
                <a:lnTo>
                  <a:pt x="0" y="172719"/>
                </a:lnTo>
                <a:lnTo>
                  <a:pt x="2718" y="186164"/>
                </a:lnTo>
                <a:lnTo>
                  <a:pt x="10128" y="197145"/>
                </a:lnTo>
                <a:lnTo>
                  <a:pt x="21109" y="204548"/>
                </a:lnTo>
                <a:lnTo>
                  <a:pt x="34543" y="207263"/>
                </a:lnTo>
                <a:lnTo>
                  <a:pt x="809751" y="207263"/>
                </a:lnTo>
                <a:lnTo>
                  <a:pt x="823186" y="204548"/>
                </a:lnTo>
                <a:lnTo>
                  <a:pt x="834167" y="197145"/>
                </a:lnTo>
                <a:lnTo>
                  <a:pt x="841577" y="186164"/>
                </a:lnTo>
                <a:lnTo>
                  <a:pt x="844295" y="172719"/>
                </a:lnTo>
                <a:lnTo>
                  <a:pt x="844295" y="34543"/>
                </a:lnTo>
                <a:lnTo>
                  <a:pt x="841577" y="21109"/>
                </a:lnTo>
                <a:lnTo>
                  <a:pt x="834167" y="10128"/>
                </a:lnTo>
                <a:lnTo>
                  <a:pt x="823186" y="2718"/>
                </a:lnTo>
                <a:lnTo>
                  <a:pt x="809751" y="0"/>
                </a:lnTo>
                <a:close/>
              </a:path>
            </a:pathLst>
          </a:custGeom>
          <a:solidFill>
            <a:srgbClr val="9DD2E8"/>
          </a:solidFill>
        </p:spPr>
        <p:txBody>
          <a:bodyPr wrap="square" lIns="0" tIns="0" rIns="0" bIns="0" rtlCol="0"/>
          <a:lstStyle/>
          <a:p/>
        </p:txBody>
      </p:sp>
      <p:sp>
        <p:nvSpPr>
          <p:cNvPr id="81" name="object 81"/>
          <p:cNvSpPr/>
          <p:nvPr/>
        </p:nvSpPr>
        <p:spPr>
          <a:xfrm>
            <a:off x="5073396" y="5527547"/>
            <a:ext cx="844550" cy="207645"/>
          </a:xfrm>
          <a:custGeom>
            <a:avLst/>
            <a:gdLst/>
            <a:ahLst/>
            <a:cxnLst/>
            <a:rect l="l" t="t" r="r" b="b"/>
            <a:pathLst>
              <a:path w="844550" h="207645">
                <a:moveTo>
                  <a:pt x="0" y="34543"/>
                </a:moveTo>
                <a:lnTo>
                  <a:pt x="2718" y="21109"/>
                </a:lnTo>
                <a:lnTo>
                  <a:pt x="10128" y="10128"/>
                </a:lnTo>
                <a:lnTo>
                  <a:pt x="21109" y="2718"/>
                </a:lnTo>
                <a:lnTo>
                  <a:pt x="34543" y="0"/>
                </a:lnTo>
                <a:lnTo>
                  <a:pt x="809751" y="0"/>
                </a:lnTo>
                <a:lnTo>
                  <a:pt x="823186" y="2718"/>
                </a:lnTo>
                <a:lnTo>
                  <a:pt x="834167" y="10128"/>
                </a:lnTo>
                <a:lnTo>
                  <a:pt x="841577" y="21109"/>
                </a:lnTo>
                <a:lnTo>
                  <a:pt x="844295" y="34543"/>
                </a:lnTo>
                <a:lnTo>
                  <a:pt x="844295" y="172719"/>
                </a:lnTo>
                <a:lnTo>
                  <a:pt x="841577" y="186164"/>
                </a:lnTo>
                <a:lnTo>
                  <a:pt x="834167" y="197145"/>
                </a:lnTo>
                <a:lnTo>
                  <a:pt x="823186" y="204548"/>
                </a:lnTo>
                <a:lnTo>
                  <a:pt x="809751" y="207263"/>
                </a:lnTo>
                <a:lnTo>
                  <a:pt x="34543" y="207263"/>
                </a:lnTo>
                <a:lnTo>
                  <a:pt x="21109" y="204548"/>
                </a:lnTo>
                <a:lnTo>
                  <a:pt x="10128" y="197145"/>
                </a:lnTo>
                <a:lnTo>
                  <a:pt x="2718" y="186164"/>
                </a:lnTo>
                <a:lnTo>
                  <a:pt x="0" y="172719"/>
                </a:lnTo>
                <a:lnTo>
                  <a:pt x="0" y="34543"/>
                </a:lnTo>
                <a:close/>
              </a:path>
            </a:pathLst>
          </a:custGeom>
          <a:ln w="12191">
            <a:solidFill>
              <a:srgbClr val="9DD2E8"/>
            </a:solidFill>
          </a:ln>
        </p:spPr>
        <p:txBody>
          <a:bodyPr wrap="square" lIns="0" tIns="0" rIns="0" bIns="0" rtlCol="0"/>
          <a:lstStyle/>
          <a:p/>
        </p:txBody>
      </p:sp>
      <p:sp>
        <p:nvSpPr>
          <p:cNvPr id="82" name="object 82"/>
          <p:cNvSpPr txBox="1"/>
          <p:nvPr/>
        </p:nvSpPr>
        <p:spPr>
          <a:xfrm>
            <a:off x="5030723" y="5163667"/>
            <a:ext cx="929640" cy="1412875"/>
          </a:xfrm>
          <a:prstGeom prst="rect">
            <a:avLst/>
          </a:prstGeom>
        </p:spPr>
        <p:txBody>
          <a:bodyPr wrap="square" lIns="0" tIns="113664" rIns="0" bIns="0" rtlCol="0" vert="horz">
            <a:spAutoFit/>
          </a:bodyPr>
          <a:lstStyle/>
          <a:p>
            <a:pPr algn="just" marL="211454">
              <a:lnSpc>
                <a:spcPct val="100000"/>
              </a:lnSpc>
              <a:spcBef>
                <a:spcPts val="894"/>
              </a:spcBef>
            </a:pPr>
            <a:r>
              <a:rPr dirty="0" sz="1000" spc="-5">
                <a:solidFill>
                  <a:srgbClr val="4F5560"/>
                </a:solidFill>
                <a:latin typeface="微软雅黑"/>
                <a:cs typeface="微软雅黑"/>
              </a:rPr>
              <a:t>联合运营</a:t>
            </a:r>
            <a:endParaRPr sz="1000">
              <a:latin typeface="微软雅黑"/>
              <a:cs typeface="微软雅黑"/>
            </a:endParaRPr>
          </a:p>
          <a:p>
            <a:pPr algn="just" marL="211454" marR="203835">
              <a:lnSpc>
                <a:spcPct val="172300"/>
              </a:lnSpc>
              <a:spcBef>
                <a:spcPts val="80"/>
              </a:spcBef>
            </a:pPr>
            <a:r>
              <a:rPr dirty="0" sz="1000" spc="-5">
                <a:solidFill>
                  <a:srgbClr val="F9F9F9"/>
                </a:solidFill>
                <a:latin typeface="微软雅黑"/>
                <a:cs typeface="微软雅黑"/>
              </a:rPr>
              <a:t>业务运营  风控运营  </a:t>
            </a:r>
            <a:r>
              <a:rPr dirty="0" sz="1000" spc="-5">
                <a:solidFill>
                  <a:srgbClr val="F9F9F9"/>
                </a:solidFill>
                <a:latin typeface="Arial"/>
                <a:cs typeface="Arial"/>
              </a:rPr>
              <a:t>IT</a:t>
            </a:r>
            <a:r>
              <a:rPr dirty="0" sz="1000" spc="-5">
                <a:solidFill>
                  <a:srgbClr val="F9F9F9"/>
                </a:solidFill>
                <a:latin typeface="微软雅黑"/>
                <a:cs typeface="微软雅黑"/>
              </a:rPr>
              <a:t>运营</a:t>
            </a:r>
            <a:endParaRPr sz="1000">
              <a:latin typeface="微软雅黑"/>
              <a:cs typeface="微软雅黑"/>
            </a:endParaRPr>
          </a:p>
        </p:txBody>
      </p:sp>
      <p:sp>
        <p:nvSpPr>
          <p:cNvPr id="83" name="object 83"/>
          <p:cNvSpPr/>
          <p:nvPr/>
        </p:nvSpPr>
        <p:spPr>
          <a:xfrm>
            <a:off x="6065520" y="5260847"/>
            <a:ext cx="1362710" cy="1316990"/>
          </a:xfrm>
          <a:custGeom>
            <a:avLst/>
            <a:gdLst/>
            <a:ahLst/>
            <a:cxnLst/>
            <a:rect l="l" t="t" r="r" b="b"/>
            <a:pathLst>
              <a:path w="1362709" h="1316990">
                <a:moveTo>
                  <a:pt x="0" y="67055"/>
                </a:moveTo>
                <a:lnTo>
                  <a:pt x="5280" y="40987"/>
                </a:lnTo>
                <a:lnTo>
                  <a:pt x="19669" y="19669"/>
                </a:lnTo>
                <a:lnTo>
                  <a:pt x="40987" y="5280"/>
                </a:lnTo>
                <a:lnTo>
                  <a:pt x="67055" y="0"/>
                </a:lnTo>
                <a:lnTo>
                  <a:pt x="1295400" y="0"/>
                </a:lnTo>
                <a:lnTo>
                  <a:pt x="1321468" y="5280"/>
                </a:lnTo>
                <a:lnTo>
                  <a:pt x="1342786" y="19669"/>
                </a:lnTo>
                <a:lnTo>
                  <a:pt x="1357175" y="40987"/>
                </a:lnTo>
                <a:lnTo>
                  <a:pt x="1362455" y="67055"/>
                </a:lnTo>
                <a:lnTo>
                  <a:pt x="1362455" y="1249629"/>
                </a:lnTo>
                <a:lnTo>
                  <a:pt x="1357175" y="1275748"/>
                </a:lnTo>
                <a:lnTo>
                  <a:pt x="1342786" y="1297079"/>
                </a:lnTo>
                <a:lnTo>
                  <a:pt x="1321468" y="1311461"/>
                </a:lnTo>
                <a:lnTo>
                  <a:pt x="1295400" y="1316736"/>
                </a:lnTo>
                <a:lnTo>
                  <a:pt x="67055" y="1316736"/>
                </a:lnTo>
                <a:lnTo>
                  <a:pt x="40987" y="1311461"/>
                </a:lnTo>
                <a:lnTo>
                  <a:pt x="19669" y="1297079"/>
                </a:lnTo>
                <a:lnTo>
                  <a:pt x="5280" y="1275748"/>
                </a:lnTo>
                <a:lnTo>
                  <a:pt x="0" y="1249629"/>
                </a:lnTo>
                <a:lnTo>
                  <a:pt x="0" y="67055"/>
                </a:lnTo>
                <a:close/>
              </a:path>
            </a:pathLst>
          </a:custGeom>
          <a:ln w="12192">
            <a:solidFill>
              <a:srgbClr val="9DD2E8"/>
            </a:solidFill>
          </a:ln>
        </p:spPr>
        <p:txBody>
          <a:bodyPr wrap="square" lIns="0" tIns="0" rIns="0" bIns="0" rtlCol="0"/>
          <a:lstStyle/>
          <a:p/>
        </p:txBody>
      </p:sp>
      <p:sp>
        <p:nvSpPr>
          <p:cNvPr id="84" name="object 84"/>
          <p:cNvSpPr txBox="1"/>
          <p:nvPr/>
        </p:nvSpPr>
        <p:spPr>
          <a:xfrm>
            <a:off x="6481953" y="5280786"/>
            <a:ext cx="531495" cy="165100"/>
          </a:xfrm>
          <a:prstGeom prst="rect">
            <a:avLst/>
          </a:prstGeom>
        </p:spPr>
        <p:txBody>
          <a:bodyPr wrap="square" lIns="0" tIns="0" rIns="0" bIns="0" rtlCol="0" vert="horz">
            <a:spAutoFit/>
          </a:bodyPr>
          <a:lstStyle/>
          <a:p>
            <a:pPr marL="12700">
              <a:lnSpc>
                <a:spcPct val="100000"/>
              </a:lnSpc>
            </a:pPr>
            <a:r>
              <a:rPr dirty="0" sz="1000" spc="-10">
                <a:solidFill>
                  <a:srgbClr val="4F5560"/>
                </a:solidFill>
                <a:latin typeface="微软雅黑"/>
                <a:cs typeface="微软雅黑"/>
              </a:rPr>
              <a:t>咨询服务</a:t>
            </a:r>
            <a:endParaRPr sz="1000">
              <a:latin typeface="微软雅黑"/>
              <a:cs typeface="微软雅黑"/>
            </a:endParaRPr>
          </a:p>
        </p:txBody>
      </p:sp>
      <p:sp>
        <p:nvSpPr>
          <p:cNvPr id="85" name="object 85"/>
          <p:cNvSpPr/>
          <p:nvPr/>
        </p:nvSpPr>
        <p:spPr>
          <a:xfrm>
            <a:off x="6117335" y="6051803"/>
            <a:ext cx="1219200" cy="207645"/>
          </a:xfrm>
          <a:custGeom>
            <a:avLst/>
            <a:gdLst/>
            <a:ahLst/>
            <a:cxnLst/>
            <a:rect l="l" t="t" r="r" b="b"/>
            <a:pathLst>
              <a:path w="1219200" h="207645">
                <a:moveTo>
                  <a:pt x="1184656" y="0"/>
                </a:moveTo>
                <a:lnTo>
                  <a:pt x="34543" y="0"/>
                </a:lnTo>
                <a:lnTo>
                  <a:pt x="21109" y="2715"/>
                </a:lnTo>
                <a:lnTo>
                  <a:pt x="10128" y="10118"/>
                </a:lnTo>
                <a:lnTo>
                  <a:pt x="2718" y="21099"/>
                </a:lnTo>
                <a:lnTo>
                  <a:pt x="0" y="34544"/>
                </a:lnTo>
                <a:lnTo>
                  <a:pt x="0" y="172720"/>
                </a:lnTo>
                <a:lnTo>
                  <a:pt x="2718" y="186164"/>
                </a:lnTo>
                <a:lnTo>
                  <a:pt x="10128" y="197145"/>
                </a:lnTo>
                <a:lnTo>
                  <a:pt x="21109" y="204548"/>
                </a:lnTo>
                <a:lnTo>
                  <a:pt x="34543" y="207264"/>
                </a:lnTo>
                <a:lnTo>
                  <a:pt x="1184656" y="207264"/>
                </a:lnTo>
                <a:lnTo>
                  <a:pt x="1198090" y="204548"/>
                </a:lnTo>
                <a:lnTo>
                  <a:pt x="1209071" y="197145"/>
                </a:lnTo>
                <a:lnTo>
                  <a:pt x="1216481" y="186164"/>
                </a:lnTo>
                <a:lnTo>
                  <a:pt x="1219199" y="172720"/>
                </a:lnTo>
                <a:lnTo>
                  <a:pt x="1219199" y="34544"/>
                </a:lnTo>
                <a:lnTo>
                  <a:pt x="1216481" y="21099"/>
                </a:lnTo>
                <a:lnTo>
                  <a:pt x="1209071" y="10118"/>
                </a:lnTo>
                <a:lnTo>
                  <a:pt x="1198090" y="2715"/>
                </a:lnTo>
                <a:lnTo>
                  <a:pt x="1184656" y="0"/>
                </a:lnTo>
                <a:close/>
              </a:path>
            </a:pathLst>
          </a:custGeom>
          <a:solidFill>
            <a:srgbClr val="9DD2E8"/>
          </a:solidFill>
        </p:spPr>
        <p:txBody>
          <a:bodyPr wrap="square" lIns="0" tIns="0" rIns="0" bIns="0" rtlCol="0"/>
          <a:lstStyle/>
          <a:p/>
        </p:txBody>
      </p:sp>
      <p:sp>
        <p:nvSpPr>
          <p:cNvPr id="86" name="object 86"/>
          <p:cNvSpPr/>
          <p:nvPr/>
        </p:nvSpPr>
        <p:spPr>
          <a:xfrm>
            <a:off x="6117335" y="6051803"/>
            <a:ext cx="1219200" cy="207645"/>
          </a:xfrm>
          <a:custGeom>
            <a:avLst/>
            <a:gdLst/>
            <a:ahLst/>
            <a:cxnLst/>
            <a:rect l="l" t="t" r="r" b="b"/>
            <a:pathLst>
              <a:path w="1219200" h="207645">
                <a:moveTo>
                  <a:pt x="0" y="34544"/>
                </a:moveTo>
                <a:lnTo>
                  <a:pt x="2718" y="21099"/>
                </a:lnTo>
                <a:lnTo>
                  <a:pt x="10128" y="10118"/>
                </a:lnTo>
                <a:lnTo>
                  <a:pt x="21109" y="2715"/>
                </a:lnTo>
                <a:lnTo>
                  <a:pt x="34543" y="0"/>
                </a:lnTo>
                <a:lnTo>
                  <a:pt x="1184656" y="0"/>
                </a:lnTo>
                <a:lnTo>
                  <a:pt x="1198090" y="2715"/>
                </a:lnTo>
                <a:lnTo>
                  <a:pt x="1209071" y="10118"/>
                </a:lnTo>
                <a:lnTo>
                  <a:pt x="1216481" y="21099"/>
                </a:lnTo>
                <a:lnTo>
                  <a:pt x="1219199" y="34544"/>
                </a:lnTo>
                <a:lnTo>
                  <a:pt x="1219199" y="172720"/>
                </a:lnTo>
                <a:lnTo>
                  <a:pt x="1216481" y="186164"/>
                </a:lnTo>
                <a:lnTo>
                  <a:pt x="1209071" y="197145"/>
                </a:lnTo>
                <a:lnTo>
                  <a:pt x="1198090" y="204548"/>
                </a:lnTo>
                <a:lnTo>
                  <a:pt x="1184656" y="207264"/>
                </a:lnTo>
                <a:lnTo>
                  <a:pt x="34543" y="207264"/>
                </a:lnTo>
                <a:lnTo>
                  <a:pt x="21109" y="204548"/>
                </a:lnTo>
                <a:lnTo>
                  <a:pt x="10128" y="197145"/>
                </a:lnTo>
                <a:lnTo>
                  <a:pt x="2718" y="186164"/>
                </a:lnTo>
                <a:lnTo>
                  <a:pt x="0" y="172720"/>
                </a:lnTo>
                <a:lnTo>
                  <a:pt x="0" y="34544"/>
                </a:lnTo>
                <a:close/>
              </a:path>
            </a:pathLst>
          </a:custGeom>
          <a:ln w="12192">
            <a:solidFill>
              <a:srgbClr val="9DD2E8"/>
            </a:solidFill>
          </a:ln>
        </p:spPr>
        <p:txBody>
          <a:bodyPr wrap="square" lIns="0" tIns="0" rIns="0" bIns="0" rtlCol="0"/>
          <a:lstStyle/>
          <a:p/>
        </p:txBody>
      </p:sp>
      <p:sp>
        <p:nvSpPr>
          <p:cNvPr id="87" name="object 87"/>
          <p:cNvSpPr/>
          <p:nvPr/>
        </p:nvSpPr>
        <p:spPr>
          <a:xfrm>
            <a:off x="6117335" y="5789676"/>
            <a:ext cx="1219200" cy="207645"/>
          </a:xfrm>
          <a:custGeom>
            <a:avLst/>
            <a:gdLst/>
            <a:ahLst/>
            <a:cxnLst/>
            <a:rect l="l" t="t" r="r" b="b"/>
            <a:pathLst>
              <a:path w="1219200" h="207645">
                <a:moveTo>
                  <a:pt x="1184656" y="0"/>
                </a:moveTo>
                <a:lnTo>
                  <a:pt x="34543" y="0"/>
                </a:lnTo>
                <a:lnTo>
                  <a:pt x="21109" y="2715"/>
                </a:lnTo>
                <a:lnTo>
                  <a:pt x="10128" y="10118"/>
                </a:lnTo>
                <a:lnTo>
                  <a:pt x="2718" y="21099"/>
                </a:lnTo>
                <a:lnTo>
                  <a:pt x="0" y="34543"/>
                </a:lnTo>
                <a:lnTo>
                  <a:pt x="0" y="172720"/>
                </a:lnTo>
                <a:lnTo>
                  <a:pt x="2718" y="186164"/>
                </a:lnTo>
                <a:lnTo>
                  <a:pt x="10128" y="197145"/>
                </a:lnTo>
                <a:lnTo>
                  <a:pt x="21109" y="204548"/>
                </a:lnTo>
                <a:lnTo>
                  <a:pt x="34543" y="207264"/>
                </a:lnTo>
                <a:lnTo>
                  <a:pt x="1184656" y="207264"/>
                </a:lnTo>
                <a:lnTo>
                  <a:pt x="1198090" y="204548"/>
                </a:lnTo>
                <a:lnTo>
                  <a:pt x="1209071" y="197145"/>
                </a:lnTo>
                <a:lnTo>
                  <a:pt x="1216481" y="186164"/>
                </a:lnTo>
                <a:lnTo>
                  <a:pt x="1219199" y="172720"/>
                </a:lnTo>
                <a:lnTo>
                  <a:pt x="1219199" y="34543"/>
                </a:lnTo>
                <a:lnTo>
                  <a:pt x="1216481" y="21099"/>
                </a:lnTo>
                <a:lnTo>
                  <a:pt x="1209071" y="10118"/>
                </a:lnTo>
                <a:lnTo>
                  <a:pt x="1198090" y="2715"/>
                </a:lnTo>
                <a:lnTo>
                  <a:pt x="1184656" y="0"/>
                </a:lnTo>
                <a:close/>
              </a:path>
            </a:pathLst>
          </a:custGeom>
          <a:solidFill>
            <a:srgbClr val="9DD2E8"/>
          </a:solidFill>
        </p:spPr>
        <p:txBody>
          <a:bodyPr wrap="square" lIns="0" tIns="0" rIns="0" bIns="0" rtlCol="0"/>
          <a:lstStyle/>
          <a:p/>
        </p:txBody>
      </p:sp>
      <p:sp>
        <p:nvSpPr>
          <p:cNvPr id="88" name="object 88"/>
          <p:cNvSpPr/>
          <p:nvPr/>
        </p:nvSpPr>
        <p:spPr>
          <a:xfrm>
            <a:off x="6117335" y="5789676"/>
            <a:ext cx="1219200" cy="207645"/>
          </a:xfrm>
          <a:custGeom>
            <a:avLst/>
            <a:gdLst/>
            <a:ahLst/>
            <a:cxnLst/>
            <a:rect l="l" t="t" r="r" b="b"/>
            <a:pathLst>
              <a:path w="1219200" h="207645">
                <a:moveTo>
                  <a:pt x="0" y="34543"/>
                </a:moveTo>
                <a:lnTo>
                  <a:pt x="2718" y="21099"/>
                </a:lnTo>
                <a:lnTo>
                  <a:pt x="10128" y="10118"/>
                </a:lnTo>
                <a:lnTo>
                  <a:pt x="21109" y="2715"/>
                </a:lnTo>
                <a:lnTo>
                  <a:pt x="34543" y="0"/>
                </a:lnTo>
                <a:lnTo>
                  <a:pt x="1184656" y="0"/>
                </a:lnTo>
                <a:lnTo>
                  <a:pt x="1198090" y="2715"/>
                </a:lnTo>
                <a:lnTo>
                  <a:pt x="1209071" y="10118"/>
                </a:lnTo>
                <a:lnTo>
                  <a:pt x="1216481" y="21099"/>
                </a:lnTo>
                <a:lnTo>
                  <a:pt x="1219199" y="34543"/>
                </a:lnTo>
                <a:lnTo>
                  <a:pt x="1219199" y="172720"/>
                </a:lnTo>
                <a:lnTo>
                  <a:pt x="1216481" y="186164"/>
                </a:lnTo>
                <a:lnTo>
                  <a:pt x="1209071" y="197145"/>
                </a:lnTo>
                <a:lnTo>
                  <a:pt x="1198090" y="204548"/>
                </a:lnTo>
                <a:lnTo>
                  <a:pt x="1184656" y="207264"/>
                </a:lnTo>
                <a:lnTo>
                  <a:pt x="34543" y="207264"/>
                </a:lnTo>
                <a:lnTo>
                  <a:pt x="21109" y="204548"/>
                </a:lnTo>
                <a:lnTo>
                  <a:pt x="10128" y="197145"/>
                </a:lnTo>
                <a:lnTo>
                  <a:pt x="2718" y="186164"/>
                </a:lnTo>
                <a:lnTo>
                  <a:pt x="0" y="172720"/>
                </a:lnTo>
                <a:lnTo>
                  <a:pt x="0" y="34543"/>
                </a:lnTo>
                <a:close/>
              </a:path>
            </a:pathLst>
          </a:custGeom>
          <a:ln w="12192">
            <a:solidFill>
              <a:srgbClr val="9DD2E8"/>
            </a:solidFill>
          </a:ln>
        </p:spPr>
        <p:txBody>
          <a:bodyPr wrap="square" lIns="0" tIns="0" rIns="0" bIns="0" rtlCol="0"/>
          <a:lstStyle/>
          <a:p/>
        </p:txBody>
      </p:sp>
      <p:sp>
        <p:nvSpPr>
          <p:cNvPr id="89" name="object 89"/>
          <p:cNvSpPr txBox="1"/>
          <p:nvPr/>
        </p:nvSpPr>
        <p:spPr>
          <a:xfrm>
            <a:off x="6334505" y="5703214"/>
            <a:ext cx="784860" cy="537845"/>
          </a:xfrm>
          <a:prstGeom prst="rect">
            <a:avLst/>
          </a:prstGeom>
        </p:spPr>
        <p:txBody>
          <a:bodyPr wrap="square" lIns="0" tIns="0" rIns="0" bIns="0" rtlCol="0" vert="horz">
            <a:spAutoFit/>
          </a:bodyPr>
          <a:lstStyle/>
          <a:p>
            <a:pPr marL="12700" marR="5080">
              <a:lnSpc>
                <a:spcPct val="172200"/>
              </a:lnSpc>
            </a:pPr>
            <a:r>
              <a:rPr dirty="0" sz="1000" spc="-5">
                <a:solidFill>
                  <a:srgbClr val="F9F9F9"/>
                </a:solidFill>
                <a:latin typeface="微软雅黑"/>
                <a:cs typeface="微软雅黑"/>
              </a:rPr>
              <a:t>信贷产品设计  风控策略咨询</a:t>
            </a:r>
            <a:endParaRPr sz="1000">
              <a:latin typeface="微软雅黑"/>
              <a:cs typeface="微软雅黑"/>
            </a:endParaRPr>
          </a:p>
        </p:txBody>
      </p:sp>
      <p:sp>
        <p:nvSpPr>
          <p:cNvPr id="90" name="object 90"/>
          <p:cNvSpPr/>
          <p:nvPr/>
        </p:nvSpPr>
        <p:spPr>
          <a:xfrm>
            <a:off x="6117335" y="5526023"/>
            <a:ext cx="1219200" cy="208915"/>
          </a:xfrm>
          <a:custGeom>
            <a:avLst/>
            <a:gdLst/>
            <a:ahLst/>
            <a:cxnLst/>
            <a:rect l="l" t="t" r="r" b="b"/>
            <a:pathLst>
              <a:path w="1219200" h="208914">
                <a:moveTo>
                  <a:pt x="1184402" y="0"/>
                </a:moveTo>
                <a:lnTo>
                  <a:pt x="34798" y="0"/>
                </a:lnTo>
                <a:lnTo>
                  <a:pt x="21270" y="2740"/>
                </a:lnTo>
                <a:lnTo>
                  <a:pt x="10207" y="10207"/>
                </a:lnTo>
                <a:lnTo>
                  <a:pt x="2740" y="21270"/>
                </a:lnTo>
                <a:lnTo>
                  <a:pt x="0" y="34797"/>
                </a:lnTo>
                <a:lnTo>
                  <a:pt x="0" y="173989"/>
                </a:lnTo>
                <a:lnTo>
                  <a:pt x="2740" y="187533"/>
                </a:lnTo>
                <a:lnTo>
                  <a:pt x="10207" y="198594"/>
                </a:lnTo>
                <a:lnTo>
                  <a:pt x="21270" y="206052"/>
                </a:lnTo>
                <a:lnTo>
                  <a:pt x="34798" y="208787"/>
                </a:lnTo>
                <a:lnTo>
                  <a:pt x="1184402" y="208787"/>
                </a:lnTo>
                <a:lnTo>
                  <a:pt x="1197929" y="206052"/>
                </a:lnTo>
                <a:lnTo>
                  <a:pt x="1208992" y="198594"/>
                </a:lnTo>
                <a:lnTo>
                  <a:pt x="1216459" y="187533"/>
                </a:lnTo>
                <a:lnTo>
                  <a:pt x="1219199" y="173989"/>
                </a:lnTo>
                <a:lnTo>
                  <a:pt x="1219199" y="34797"/>
                </a:lnTo>
                <a:lnTo>
                  <a:pt x="1216459" y="21270"/>
                </a:lnTo>
                <a:lnTo>
                  <a:pt x="1208992" y="10207"/>
                </a:lnTo>
                <a:lnTo>
                  <a:pt x="1197929" y="2740"/>
                </a:lnTo>
                <a:lnTo>
                  <a:pt x="1184402" y="0"/>
                </a:lnTo>
                <a:close/>
              </a:path>
            </a:pathLst>
          </a:custGeom>
          <a:solidFill>
            <a:srgbClr val="9DD2E8"/>
          </a:solidFill>
        </p:spPr>
        <p:txBody>
          <a:bodyPr wrap="square" lIns="0" tIns="0" rIns="0" bIns="0" rtlCol="0"/>
          <a:lstStyle/>
          <a:p/>
        </p:txBody>
      </p:sp>
      <p:sp>
        <p:nvSpPr>
          <p:cNvPr id="91" name="object 91"/>
          <p:cNvSpPr/>
          <p:nvPr/>
        </p:nvSpPr>
        <p:spPr>
          <a:xfrm>
            <a:off x="6117335" y="5526023"/>
            <a:ext cx="1219200" cy="208915"/>
          </a:xfrm>
          <a:custGeom>
            <a:avLst/>
            <a:gdLst/>
            <a:ahLst/>
            <a:cxnLst/>
            <a:rect l="l" t="t" r="r" b="b"/>
            <a:pathLst>
              <a:path w="1219200" h="208914">
                <a:moveTo>
                  <a:pt x="0" y="34797"/>
                </a:moveTo>
                <a:lnTo>
                  <a:pt x="2740" y="21270"/>
                </a:lnTo>
                <a:lnTo>
                  <a:pt x="10207" y="10207"/>
                </a:lnTo>
                <a:lnTo>
                  <a:pt x="21270" y="2740"/>
                </a:lnTo>
                <a:lnTo>
                  <a:pt x="34798" y="0"/>
                </a:lnTo>
                <a:lnTo>
                  <a:pt x="1184402" y="0"/>
                </a:lnTo>
                <a:lnTo>
                  <a:pt x="1197929" y="2740"/>
                </a:lnTo>
                <a:lnTo>
                  <a:pt x="1208992" y="10207"/>
                </a:lnTo>
                <a:lnTo>
                  <a:pt x="1216459" y="21270"/>
                </a:lnTo>
                <a:lnTo>
                  <a:pt x="1219199" y="34797"/>
                </a:lnTo>
                <a:lnTo>
                  <a:pt x="1219199" y="173989"/>
                </a:lnTo>
                <a:lnTo>
                  <a:pt x="1216459" y="187533"/>
                </a:lnTo>
                <a:lnTo>
                  <a:pt x="1208992" y="198594"/>
                </a:lnTo>
                <a:lnTo>
                  <a:pt x="1197929" y="206052"/>
                </a:lnTo>
                <a:lnTo>
                  <a:pt x="1184402" y="208787"/>
                </a:lnTo>
                <a:lnTo>
                  <a:pt x="34798" y="208787"/>
                </a:lnTo>
                <a:lnTo>
                  <a:pt x="21270" y="206052"/>
                </a:lnTo>
                <a:lnTo>
                  <a:pt x="10207" y="198594"/>
                </a:lnTo>
                <a:lnTo>
                  <a:pt x="2740" y="187533"/>
                </a:lnTo>
                <a:lnTo>
                  <a:pt x="0" y="173989"/>
                </a:lnTo>
                <a:lnTo>
                  <a:pt x="0" y="34797"/>
                </a:lnTo>
                <a:close/>
              </a:path>
            </a:pathLst>
          </a:custGeom>
          <a:ln w="12191">
            <a:solidFill>
              <a:srgbClr val="9DD2E8"/>
            </a:solidFill>
          </a:ln>
        </p:spPr>
        <p:txBody>
          <a:bodyPr wrap="square" lIns="0" tIns="0" rIns="0" bIns="0" rtlCol="0"/>
          <a:lstStyle/>
          <a:p/>
        </p:txBody>
      </p:sp>
      <p:sp>
        <p:nvSpPr>
          <p:cNvPr id="92" name="object 92"/>
          <p:cNvSpPr txBox="1"/>
          <p:nvPr/>
        </p:nvSpPr>
        <p:spPr>
          <a:xfrm>
            <a:off x="6208014" y="5550509"/>
            <a:ext cx="103759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信贷业务顶层设计</a:t>
            </a:r>
            <a:endParaRPr sz="1000">
              <a:latin typeface="微软雅黑"/>
              <a:cs typeface="微软雅黑"/>
            </a:endParaRPr>
          </a:p>
        </p:txBody>
      </p:sp>
      <p:sp>
        <p:nvSpPr>
          <p:cNvPr id="93" name="object 93"/>
          <p:cNvSpPr/>
          <p:nvPr/>
        </p:nvSpPr>
        <p:spPr>
          <a:xfrm>
            <a:off x="6117335" y="6313932"/>
            <a:ext cx="1219200" cy="207645"/>
          </a:xfrm>
          <a:custGeom>
            <a:avLst/>
            <a:gdLst/>
            <a:ahLst/>
            <a:cxnLst/>
            <a:rect l="l" t="t" r="r" b="b"/>
            <a:pathLst>
              <a:path w="1219200" h="207645">
                <a:moveTo>
                  <a:pt x="1184656" y="0"/>
                </a:moveTo>
                <a:lnTo>
                  <a:pt x="34543" y="0"/>
                </a:lnTo>
                <a:lnTo>
                  <a:pt x="21109" y="2715"/>
                </a:lnTo>
                <a:lnTo>
                  <a:pt x="10128" y="10118"/>
                </a:lnTo>
                <a:lnTo>
                  <a:pt x="2718" y="21099"/>
                </a:lnTo>
                <a:lnTo>
                  <a:pt x="0" y="34544"/>
                </a:lnTo>
                <a:lnTo>
                  <a:pt x="0" y="172720"/>
                </a:lnTo>
                <a:lnTo>
                  <a:pt x="2718" y="186164"/>
                </a:lnTo>
                <a:lnTo>
                  <a:pt x="10128" y="197145"/>
                </a:lnTo>
                <a:lnTo>
                  <a:pt x="21109" y="204548"/>
                </a:lnTo>
                <a:lnTo>
                  <a:pt x="34543" y="207264"/>
                </a:lnTo>
                <a:lnTo>
                  <a:pt x="1184656" y="207264"/>
                </a:lnTo>
                <a:lnTo>
                  <a:pt x="1198090" y="204548"/>
                </a:lnTo>
                <a:lnTo>
                  <a:pt x="1209071" y="197145"/>
                </a:lnTo>
                <a:lnTo>
                  <a:pt x="1216481" y="186164"/>
                </a:lnTo>
                <a:lnTo>
                  <a:pt x="1219199" y="172720"/>
                </a:lnTo>
                <a:lnTo>
                  <a:pt x="1219199" y="34544"/>
                </a:lnTo>
                <a:lnTo>
                  <a:pt x="1216481" y="21099"/>
                </a:lnTo>
                <a:lnTo>
                  <a:pt x="1209071" y="10118"/>
                </a:lnTo>
                <a:lnTo>
                  <a:pt x="1198090" y="2715"/>
                </a:lnTo>
                <a:lnTo>
                  <a:pt x="1184656" y="0"/>
                </a:lnTo>
                <a:close/>
              </a:path>
            </a:pathLst>
          </a:custGeom>
          <a:solidFill>
            <a:srgbClr val="9DD2E8"/>
          </a:solidFill>
        </p:spPr>
        <p:txBody>
          <a:bodyPr wrap="square" lIns="0" tIns="0" rIns="0" bIns="0" rtlCol="0"/>
          <a:lstStyle/>
          <a:p/>
        </p:txBody>
      </p:sp>
      <p:sp>
        <p:nvSpPr>
          <p:cNvPr id="94" name="object 94"/>
          <p:cNvSpPr txBox="1"/>
          <p:nvPr/>
        </p:nvSpPr>
        <p:spPr>
          <a:xfrm>
            <a:off x="8015506" y="5550509"/>
            <a:ext cx="3570604" cy="164465"/>
          </a:xfrm>
          <a:prstGeom prst="rect">
            <a:avLst/>
          </a:prstGeom>
        </p:spPr>
        <p:txBody>
          <a:bodyPr wrap="square" lIns="0" tIns="0" rIns="0" bIns="0" rtlCol="0" vert="horz">
            <a:spAutoFit/>
          </a:bodyPr>
          <a:lstStyle/>
          <a:p>
            <a:pPr marL="12700">
              <a:lnSpc>
                <a:spcPct val="100000"/>
              </a:lnSpc>
              <a:tabLst>
                <a:tab pos="3557270" algn="l"/>
              </a:tabLst>
            </a:pPr>
            <a:r>
              <a:rPr dirty="0" sz="1000" spc="-5" u="sng">
                <a:solidFill>
                  <a:srgbClr val="F9F9F9"/>
                </a:solidFill>
                <a:latin typeface="Times New Roman"/>
                <a:cs typeface="Times New Roman"/>
              </a:rPr>
              <a:t> </a:t>
            </a:r>
            <a:r>
              <a:rPr dirty="0" sz="1000" spc="-5" u="sng">
                <a:solidFill>
                  <a:srgbClr val="F9F9F9"/>
                </a:solidFill>
                <a:latin typeface="Times New Roman"/>
                <a:cs typeface="Times New Roman"/>
              </a:rPr>
              <a:t>	</a:t>
            </a:r>
            <a:endParaRPr sz="1000">
              <a:latin typeface="Times New Roman"/>
              <a:cs typeface="Times New Roman"/>
            </a:endParaRPr>
          </a:p>
        </p:txBody>
      </p:sp>
      <p:sp>
        <p:nvSpPr>
          <p:cNvPr id="95" name="object 95"/>
          <p:cNvSpPr/>
          <p:nvPr/>
        </p:nvSpPr>
        <p:spPr>
          <a:xfrm>
            <a:off x="6117335" y="6313932"/>
            <a:ext cx="1219200" cy="207645"/>
          </a:xfrm>
          <a:custGeom>
            <a:avLst/>
            <a:gdLst/>
            <a:ahLst/>
            <a:cxnLst/>
            <a:rect l="l" t="t" r="r" b="b"/>
            <a:pathLst>
              <a:path w="1219200" h="207645">
                <a:moveTo>
                  <a:pt x="0" y="34544"/>
                </a:moveTo>
                <a:lnTo>
                  <a:pt x="2718" y="21099"/>
                </a:lnTo>
                <a:lnTo>
                  <a:pt x="10128" y="10118"/>
                </a:lnTo>
                <a:lnTo>
                  <a:pt x="21109" y="2715"/>
                </a:lnTo>
                <a:lnTo>
                  <a:pt x="34543" y="0"/>
                </a:lnTo>
                <a:lnTo>
                  <a:pt x="1184656" y="0"/>
                </a:lnTo>
                <a:lnTo>
                  <a:pt x="1198090" y="2715"/>
                </a:lnTo>
                <a:lnTo>
                  <a:pt x="1209071" y="10118"/>
                </a:lnTo>
                <a:lnTo>
                  <a:pt x="1216481" y="21099"/>
                </a:lnTo>
                <a:lnTo>
                  <a:pt x="1219199" y="34544"/>
                </a:lnTo>
                <a:lnTo>
                  <a:pt x="1219199" y="172720"/>
                </a:lnTo>
                <a:lnTo>
                  <a:pt x="1216481" y="186164"/>
                </a:lnTo>
                <a:lnTo>
                  <a:pt x="1209071" y="197145"/>
                </a:lnTo>
                <a:lnTo>
                  <a:pt x="1198090" y="204548"/>
                </a:lnTo>
                <a:lnTo>
                  <a:pt x="1184656" y="207264"/>
                </a:lnTo>
                <a:lnTo>
                  <a:pt x="34543" y="207264"/>
                </a:lnTo>
                <a:lnTo>
                  <a:pt x="21109" y="204548"/>
                </a:lnTo>
                <a:lnTo>
                  <a:pt x="10128" y="197145"/>
                </a:lnTo>
                <a:lnTo>
                  <a:pt x="2718" y="186164"/>
                </a:lnTo>
                <a:lnTo>
                  <a:pt x="0" y="172720"/>
                </a:lnTo>
                <a:lnTo>
                  <a:pt x="0" y="34544"/>
                </a:lnTo>
                <a:close/>
              </a:path>
            </a:pathLst>
          </a:custGeom>
          <a:ln w="12192">
            <a:solidFill>
              <a:srgbClr val="9DD2E8"/>
            </a:solidFill>
          </a:ln>
        </p:spPr>
        <p:txBody>
          <a:bodyPr wrap="square" lIns="0" tIns="0" rIns="0" bIns="0" rtlCol="0"/>
          <a:lstStyle/>
          <a:p/>
        </p:txBody>
      </p:sp>
      <p:sp>
        <p:nvSpPr>
          <p:cNvPr id="96" name="object 96"/>
          <p:cNvSpPr txBox="1"/>
          <p:nvPr/>
        </p:nvSpPr>
        <p:spPr>
          <a:xfrm>
            <a:off x="6460997" y="6338417"/>
            <a:ext cx="53149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建模咨询</a:t>
            </a:r>
            <a:endParaRPr sz="1000">
              <a:latin typeface="微软雅黑"/>
              <a:cs typeface="微软雅黑"/>
            </a:endParaRPr>
          </a:p>
        </p:txBody>
      </p:sp>
      <p:sp>
        <p:nvSpPr>
          <p:cNvPr id="97" name="object 97"/>
          <p:cNvSpPr/>
          <p:nvPr/>
        </p:nvSpPr>
        <p:spPr>
          <a:xfrm>
            <a:off x="876300" y="2083307"/>
            <a:ext cx="2228215" cy="1880870"/>
          </a:xfrm>
          <a:custGeom>
            <a:avLst/>
            <a:gdLst/>
            <a:ahLst/>
            <a:cxnLst/>
            <a:rect l="l" t="t" r="r" b="b"/>
            <a:pathLst>
              <a:path w="2228215" h="1880870">
                <a:moveTo>
                  <a:pt x="2155825" y="0"/>
                </a:moveTo>
                <a:lnTo>
                  <a:pt x="72212" y="0"/>
                </a:lnTo>
                <a:lnTo>
                  <a:pt x="44105" y="5683"/>
                </a:lnTo>
                <a:lnTo>
                  <a:pt x="21151" y="21177"/>
                </a:lnTo>
                <a:lnTo>
                  <a:pt x="5675" y="44148"/>
                </a:lnTo>
                <a:lnTo>
                  <a:pt x="0" y="72262"/>
                </a:lnTo>
                <a:lnTo>
                  <a:pt x="0" y="1808352"/>
                </a:lnTo>
                <a:lnTo>
                  <a:pt x="5675" y="1836467"/>
                </a:lnTo>
                <a:lnTo>
                  <a:pt x="21151" y="1859438"/>
                </a:lnTo>
                <a:lnTo>
                  <a:pt x="44105" y="1874932"/>
                </a:lnTo>
                <a:lnTo>
                  <a:pt x="72212" y="1880615"/>
                </a:lnTo>
                <a:lnTo>
                  <a:pt x="2155825" y="1880615"/>
                </a:lnTo>
                <a:lnTo>
                  <a:pt x="2183939" y="1874932"/>
                </a:lnTo>
                <a:lnTo>
                  <a:pt x="2206910" y="1859438"/>
                </a:lnTo>
                <a:lnTo>
                  <a:pt x="2222404" y="1836467"/>
                </a:lnTo>
                <a:lnTo>
                  <a:pt x="2228088" y="1808352"/>
                </a:lnTo>
                <a:lnTo>
                  <a:pt x="2228088" y="72262"/>
                </a:lnTo>
                <a:lnTo>
                  <a:pt x="2222404" y="44148"/>
                </a:lnTo>
                <a:lnTo>
                  <a:pt x="2206910" y="21177"/>
                </a:lnTo>
                <a:lnTo>
                  <a:pt x="2183939" y="5683"/>
                </a:lnTo>
                <a:lnTo>
                  <a:pt x="2155825" y="0"/>
                </a:lnTo>
                <a:close/>
              </a:path>
            </a:pathLst>
          </a:custGeom>
          <a:solidFill>
            <a:srgbClr val="F78B21"/>
          </a:solidFill>
        </p:spPr>
        <p:txBody>
          <a:bodyPr wrap="square" lIns="0" tIns="0" rIns="0" bIns="0" rtlCol="0"/>
          <a:lstStyle/>
          <a:p/>
        </p:txBody>
      </p:sp>
      <p:sp>
        <p:nvSpPr>
          <p:cNvPr id="98" name="object 98"/>
          <p:cNvSpPr/>
          <p:nvPr/>
        </p:nvSpPr>
        <p:spPr>
          <a:xfrm>
            <a:off x="876300" y="2083307"/>
            <a:ext cx="2228215" cy="1880870"/>
          </a:xfrm>
          <a:custGeom>
            <a:avLst/>
            <a:gdLst/>
            <a:ahLst/>
            <a:cxnLst/>
            <a:rect l="l" t="t" r="r" b="b"/>
            <a:pathLst>
              <a:path w="2228215" h="1880870">
                <a:moveTo>
                  <a:pt x="0" y="72262"/>
                </a:moveTo>
                <a:lnTo>
                  <a:pt x="5675" y="44148"/>
                </a:lnTo>
                <a:lnTo>
                  <a:pt x="21151" y="21177"/>
                </a:lnTo>
                <a:lnTo>
                  <a:pt x="44105" y="5683"/>
                </a:lnTo>
                <a:lnTo>
                  <a:pt x="72212" y="0"/>
                </a:lnTo>
                <a:lnTo>
                  <a:pt x="2155825" y="0"/>
                </a:lnTo>
                <a:lnTo>
                  <a:pt x="2183939" y="5683"/>
                </a:lnTo>
                <a:lnTo>
                  <a:pt x="2206910" y="21177"/>
                </a:lnTo>
                <a:lnTo>
                  <a:pt x="2222404" y="44148"/>
                </a:lnTo>
                <a:lnTo>
                  <a:pt x="2228088" y="72262"/>
                </a:lnTo>
                <a:lnTo>
                  <a:pt x="2228088" y="1808352"/>
                </a:lnTo>
                <a:lnTo>
                  <a:pt x="2222404" y="1836467"/>
                </a:lnTo>
                <a:lnTo>
                  <a:pt x="2206910" y="1859438"/>
                </a:lnTo>
                <a:lnTo>
                  <a:pt x="2183939" y="1874932"/>
                </a:lnTo>
                <a:lnTo>
                  <a:pt x="2155825" y="1880615"/>
                </a:lnTo>
                <a:lnTo>
                  <a:pt x="72212" y="1880615"/>
                </a:lnTo>
                <a:lnTo>
                  <a:pt x="44105" y="1874932"/>
                </a:lnTo>
                <a:lnTo>
                  <a:pt x="21151" y="1859438"/>
                </a:lnTo>
                <a:lnTo>
                  <a:pt x="5675" y="1836467"/>
                </a:lnTo>
                <a:lnTo>
                  <a:pt x="0" y="1808352"/>
                </a:lnTo>
                <a:lnTo>
                  <a:pt x="0" y="72262"/>
                </a:lnTo>
                <a:close/>
              </a:path>
            </a:pathLst>
          </a:custGeom>
          <a:ln w="12192">
            <a:solidFill>
              <a:srgbClr val="F78B21"/>
            </a:solidFill>
          </a:ln>
        </p:spPr>
        <p:txBody>
          <a:bodyPr wrap="square" lIns="0" tIns="0" rIns="0" bIns="0" rtlCol="0"/>
          <a:lstStyle/>
          <a:p/>
        </p:txBody>
      </p:sp>
      <p:sp>
        <p:nvSpPr>
          <p:cNvPr id="99" name="object 99"/>
          <p:cNvSpPr txBox="1"/>
          <p:nvPr/>
        </p:nvSpPr>
        <p:spPr>
          <a:xfrm>
            <a:off x="1521078" y="2094229"/>
            <a:ext cx="9398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合作金融机构</a:t>
            </a:r>
            <a:endParaRPr sz="1200">
              <a:latin typeface="微软雅黑"/>
              <a:cs typeface="微软雅黑"/>
            </a:endParaRPr>
          </a:p>
        </p:txBody>
      </p:sp>
      <p:sp>
        <p:nvSpPr>
          <p:cNvPr id="100" name="object 100"/>
          <p:cNvSpPr/>
          <p:nvPr/>
        </p:nvSpPr>
        <p:spPr>
          <a:xfrm>
            <a:off x="961644" y="3633215"/>
            <a:ext cx="992505" cy="241300"/>
          </a:xfrm>
          <a:custGeom>
            <a:avLst/>
            <a:gdLst/>
            <a:ahLst/>
            <a:cxnLst/>
            <a:rect l="l" t="t" r="r" b="b"/>
            <a:pathLst>
              <a:path w="992505" h="241300">
                <a:moveTo>
                  <a:pt x="951992" y="0"/>
                </a:moveTo>
                <a:lnTo>
                  <a:pt x="40131" y="0"/>
                </a:lnTo>
                <a:lnTo>
                  <a:pt x="24511" y="3145"/>
                </a:lnTo>
                <a:lnTo>
                  <a:pt x="11755" y="11731"/>
                </a:lnTo>
                <a:lnTo>
                  <a:pt x="3154" y="24485"/>
                </a:lnTo>
                <a:lnTo>
                  <a:pt x="0" y="40131"/>
                </a:lnTo>
                <a:lnTo>
                  <a:pt x="0" y="200659"/>
                </a:lnTo>
                <a:lnTo>
                  <a:pt x="3154" y="216306"/>
                </a:lnTo>
                <a:lnTo>
                  <a:pt x="11755" y="229060"/>
                </a:lnTo>
                <a:lnTo>
                  <a:pt x="24511" y="237646"/>
                </a:lnTo>
                <a:lnTo>
                  <a:pt x="40131" y="240791"/>
                </a:lnTo>
                <a:lnTo>
                  <a:pt x="951992" y="240791"/>
                </a:lnTo>
                <a:lnTo>
                  <a:pt x="967638" y="237646"/>
                </a:lnTo>
                <a:lnTo>
                  <a:pt x="980392" y="229060"/>
                </a:lnTo>
                <a:lnTo>
                  <a:pt x="988978" y="216306"/>
                </a:lnTo>
                <a:lnTo>
                  <a:pt x="992124" y="200659"/>
                </a:lnTo>
                <a:lnTo>
                  <a:pt x="992124" y="40131"/>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01" name="object 101"/>
          <p:cNvSpPr/>
          <p:nvPr/>
        </p:nvSpPr>
        <p:spPr>
          <a:xfrm>
            <a:off x="961644" y="3633215"/>
            <a:ext cx="992505" cy="241300"/>
          </a:xfrm>
          <a:custGeom>
            <a:avLst/>
            <a:gdLst/>
            <a:ahLst/>
            <a:cxnLst/>
            <a:rect l="l" t="t" r="r" b="b"/>
            <a:pathLst>
              <a:path w="992505" h="241300">
                <a:moveTo>
                  <a:pt x="0" y="40131"/>
                </a:moveTo>
                <a:lnTo>
                  <a:pt x="3154" y="24485"/>
                </a:lnTo>
                <a:lnTo>
                  <a:pt x="11755" y="11731"/>
                </a:lnTo>
                <a:lnTo>
                  <a:pt x="24511" y="3145"/>
                </a:lnTo>
                <a:lnTo>
                  <a:pt x="40131" y="0"/>
                </a:lnTo>
                <a:lnTo>
                  <a:pt x="951992" y="0"/>
                </a:lnTo>
                <a:lnTo>
                  <a:pt x="967638" y="3145"/>
                </a:lnTo>
                <a:lnTo>
                  <a:pt x="980392" y="11731"/>
                </a:lnTo>
                <a:lnTo>
                  <a:pt x="988978" y="24485"/>
                </a:lnTo>
                <a:lnTo>
                  <a:pt x="992124" y="40131"/>
                </a:lnTo>
                <a:lnTo>
                  <a:pt x="992124" y="200659"/>
                </a:lnTo>
                <a:lnTo>
                  <a:pt x="988978" y="216306"/>
                </a:lnTo>
                <a:lnTo>
                  <a:pt x="980392" y="229060"/>
                </a:lnTo>
                <a:lnTo>
                  <a:pt x="967638" y="237646"/>
                </a:lnTo>
                <a:lnTo>
                  <a:pt x="951992" y="240791"/>
                </a:lnTo>
                <a:lnTo>
                  <a:pt x="40131" y="240791"/>
                </a:lnTo>
                <a:lnTo>
                  <a:pt x="24511" y="237646"/>
                </a:lnTo>
                <a:lnTo>
                  <a:pt x="11755" y="229060"/>
                </a:lnTo>
                <a:lnTo>
                  <a:pt x="3154" y="216306"/>
                </a:lnTo>
                <a:lnTo>
                  <a:pt x="0" y="200659"/>
                </a:lnTo>
                <a:lnTo>
                  <a:pt x="0" y="40131"/>
                </a:lnTo>
                <a:close/>
              </a:path>
            </a:pathLst>
          </a:custGeom>
          <a:ln w="12192">
            <a:solidFill>
              <a:srgbClr val="F78B21"/>
            </a:solidFill>
          </a:ln>
        </p:spPr>
        <p:txBody>
          <a:bodyPr wrap="square" lIns="0" tIns="0" rIns="0" bIns="0" rtlCol="0"/>
          <a:lstStyle/>
          <a:p/>
        </p:txBody>
      </p:sp>
      <p:sp>
        <p:nvSpPr>
          <p:cNvPr id="102" name="object 102"/>
          <p:cNvSpPr txBox="1"/>
          <p:nvPr/>
        </p:nvSpPr>
        <p:spPr>
          <a:xfrm>
            <a:off x="1326641" y="3674491"/>
            <a:ext cx="264160" cy="163830"/>
          </a:xfrm>
          <a:prstGeom prst="rect">
            <a:avLst/>
          </a:prstGeom>
        </p:spPr>
        <p:txBody>
          <a:bodyPr wrap="square" lIns="0" tIns="0" rIns="0" bIns="0" rtlCol="0" vert="horz">
            <a:spAutoFit/>
          </a:bodyPr>
          <a:lstStyle/>
          <a:p>
            <a:pPr marL="12700">
              <a:lnSpc>
                <a:spcPct val="100000"/>
              </a:lnSpc>
            </a:pPr>
            <a:r>
              <a:rPr dirty="0" sz="1000" spc="-10">
                <a:solidFill>
                  <a:srgbClr val="4F5560"/>
                </a:solidFill>
                <a:latin typeface="Arial"/>
                <a:cs typeface="Arial"/>
              </a:rPr>
              <a:t>P</a:t>
            </a:r>
            <a:r>
              <a:rPr dirty="0" sz="1000" spc="-5">
                <a:solidFill>
                  <a:srgbClr val="4F5560"/>
                </a:solidFill>
                <a:latin typeface="Arial"/>
                <a:cs typeface="Arial"/>
              </a:rPr>
              <a:t>2P</a:t>
            </a:r>
            <a:endParaRPr sz="1000">
              <a:latin typeface="Arial"/>
              <a:cs typeface="Arial"/>
            </a:endParaRPr>
          </a:p>
        </p:txBody>
      </p:sp>
      <p:sp>
        <p:nvSpPr>
          <p:cNvPr id="103" name="object 103"/>
          <p:cNvSpPr/>
          <p:nvPr/>
        </p:nvSpPr>
        <p:spPr>
          <a:xfrm>
            <a:off x="961644" y="3320796"/>
            <a:ext cx="992505" cy="241300"/>
          </a:xfrm>
          <a:custGeom>
            <a:avLst/>
            <a:gdLst/>
            <a:ahLst/>
            <a:cxnLst/>
            <a:rect l="l" t="t" r="r" b="b"/>
            <a:pathLst>
              <a:path w="992505" h="241300">
                <a:moveTo>
                  <a:pt x="951992" y="0"/>
                </a:moveTo>
                <a:lnTo>
                  <a:pt x="40131" y="0"/>
                </a:lnTo>
                <a:lnTo>
                  <a:pt x="24511" y="3145"/>
                </a:lnTo>
                <a:lnTo>
                  <a:pt x="11755" y="11731"/>
                </a:lnTo>
                <a:lnTo>
                  <a:pt x="3154" y="24485"/>
                </a:lnTo>
                <a:lnTo>
                  <a:pt x="0" y="40131"/>
                </a:lnTo>
                <a:lnTo>
                  <a:pt x="0" y="200659"/>
                </a:lnTo>
                <a:lnTo>
                  <a:pt x="3154" y="216306"/>
                </a:lnTo>
                <a:lnTo>
                  <a:pt x="11755" y="229060"/>
                </a:lnTo>
                <a:lnTo>
                  <a:pt x="24511" y="237646"/>
                </a:lnTo>
                <a:lnTo>
                  <a:pt x="40131" y="240791"/>
                </a:lnTo>
                <a:lnTo>
                  <a:pt x="951992" y="240791"/>
                </a:lnTo>
                <a:lnTo>
                  <a:pt x="967638" y="237646"/>
                </a:lnTo>
                <a:lnTo>
                  <a:pt x="980392" y="229060"/>
                </a:lnTo>
                <a:lnTo>
                  <a:pt x="988978" y="216306"/>
                </a:lnTo>
                <a:lnTo>
                  <a:pt x="992124" y="200659"/>
                </a:lnTo>
                <a:lnTo>
                  <a:pt x="992124" y="40131"/>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04" name="object 104"/>
          <p:cNvSpPr/>
          <p:nvPr/>
        </p:nvSpPr>
        <p:spPr>
          <a:xfrm>
            <a:off x="961644" y="3320796"/>
            <a:ext cx="992505" cy="241300"/>
          </a:xfrm>
          <a:custGeom>
            <a:avLst/>
            <a:gdLst/>
            <a:ahLst/>
            <a:cxnLst/>
            <a:rect l="l" t="t" r="r" b="b"/>
            <a:pathLst>
              <a:path w="992505" h="241300">
                <a:moveTo>
                  <a:pt x="0" y="40131"/>
                </a:moveTo>
                <a:lnTo>
                  <a:pt x="3154" y="24485"/>
                </a:lnTo>
                <a:lnTo>
                  <a:pt x="11755" y="11731"/>
                </a:lnTo>
                <a:lnTo>
                  <a:pt x="24511" y="3145"/>
                </a:lnTo>
                <a:lnTo>
                  <a:pt x="40131" y="0"/>
                </a:lnTo>
                <a:lnTo>
                  <a:pt x="951992" y="0"/>
                </a:lnTo>
                <a:lnTo>
                  <a:pt x="967638" y="3145"/>
                </a:lnTo>
                <a:lnTo>
                  <a:pt x="980392" y="11731"/>
                </a:lnTo>
                <a:lnTo>
                  <a:pt x="988978" y="24485"/>
                </a:lnTo>
                <a:lnTo>
                  <a:pt x="992124" y="40131"/>
                </a:lnTo>
                <a:lnTo>
                  <a:pt x="992124" y="200659"/>
                </a:lnTo>
                <a:lnTo>
                  <a:pt x="988978" y="216306"/>
                </a:lnTo>
                <a:lnTo>
                  <a:pt x="980392" y="229060"/>
                </a:lnTo>
                <a:lnTo>
                  <a:pt x="967638" y="237646"/>
                </a:lnTo>
                <a:lnTo>
                  <a:pt x="951992" y="240791"/>
                </a:lnTo>
                <a:lnTo>
                  <a:pt x="40131" y="240791"/>
                </a:lnTo>
                <a:lnTo>
                  <a:pt x="24511" y="237646"/>
                </a:lnTo>
                <a:lnTo>
                  <a:pt x="11755" y="229060"/>
                </a:lnTo>
                <a:lnTo>
                  <a:pt x="3154" y="216306"/>
                </a:lnTo>
                <a:lnTo>
                  <a:pt x="0" y="200659"/>
                </a:lnTo>
                <a:lnTo>
                  <a:pt x="0" y="40131"/>
                </a:lnTo>
                <a:close/>
              </a:path>
            </a:pathLst>
          </a:custGeom>
          <a:ln w="12192">
            <a:solidFill>
              <a:srgbClr val="F78B21"/>
            </a:solidFill>
          </a:ln>
        </p:spPr>
        <p:txBody>
          <a:bodyPr wrap="square" lIns="0" tIns="0" rIns="0" bIns="0" rtlCol="0"/>
          <a:lstStyle/>
          <a:p/>
        </p:txBody>
      </p:sp>
      <p:sp>
        <p:nvSpPr>
          <p:cNvPr id="105" name="object 105"/>
          <p:cNvSpPr txBox="1"/>
          <p:nvPr/>
        </p:nvSpPr>
        <p:spPr>
          <a:xfrm>
            <a:off x="1192479" y="336080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财富管理</a:t>
            </a:r>
            <a:endParaRPr sz="1000">
              <a:latin typeface="微软雅黑"/>
              <a:cs typeface="微软雅黑"/>
            </a:endParaRPr>
          </a:p>
        </p:txBody>
      </p:sp>
      <p:sp>
        <p:nvSpPr>
          <p:cNvPr id="106" name="object 106"/>
          <p:cNvSpPr/>
          <p:nvPr/>
        </p:nvSpPr>
        <p:spPr>
          <a:xfrm>
            <a:off x="2046732" y="3320796"/>
            <a:ext cx="992505" cy="241300"/>
          </a:xfrm>
          <a:custGeom>
            <a:avLst/>
            <a:gdLst/>
            <a:ahLst/>
            <a:cxnLst/>
            <a:rect l="l" t="t" r="r" b="b"/>
            <a:pathLst>
              <a:path w="992505" h="241300">
                <a:moveTo>
                  <a:pt x="951992" y="0"/>
                </a:moveTo>
                <a:lnTo>
                  <a:pt x="40131" y="0"/>
                </a:lnTo>
                <a:lnTo>
                  <a:pt x="24485" y="3145"/>
                </a:lnTo>
                <a:lnTo>
                  <a:pt x="11731" y="11731"/>
                </a:lnTo>
                <a:lnTo>
                  <a:pt x="3145" y="24485"/>
                </a:lnTo>
                <a:lnTo>
                  <a:pt x="0" y="40131"/>
                </a:lnTo>
                <a:lnTo>
                  <a:pt x="0" y="200659"/>
                </a:lnTo>
                <a:lnTo>
                  <a:pt x="3145" y="216306"/>
                </a:lnTo>
                <a:lnTo>
                  <a:pt x="11731" y="229060"/>
                </a:lnTo>
                <a:lnTo>
                  <a:pt x="24485" y="237646"/>
                </a:lnTo>
                <a:lnTo>
                  <a:pt x="40131" y="240791"/>
                </a:lnTo>
                <a:lnTo>
                  <a:pt x="951992" y="240791"/>
                </a:lnTo>
                <a:lnTo>
                  <a:pt x="967638" y="237646"/>
                </a:lnTo>
                <a:lnTo>
                  <a:pt x="980392" y="229060"/>
                </a:lnTo>
                <a:lnTo>
                  <a:pt x="988978" y="216306"/>
                </a:lnTo>
                <a:lnTo>
                  <a:pt x="992124" y="200659"/>
                </a:lnTo>
                <a:lnTo>
                  <a:pt x="992124" y="40131"/>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07" name="object 107"/>
          <p:cNvSpPr/>
          <p:nvPr/>
        </p:nvSpPr>
        <p:spPr>
          <a:xfrm>
            <a:off x="2046732" y="3320796"/>
            <a:ext cx="992505" cy="241300"/>
          </a:xfrm>
          <a:custGeom>
            <a:avLst/>
            <a:gdLst/>
            <a:ahLst/>
            <a:cxnLst/>
            <a:rect l="l" t="t" r="r" b="b"/>
            <a:pathLst>
              <a:path w="992505" h="241300">
                <a:moveTo>
                  <a:pt x="0" y="40131"/>
                </a:moveTo>
                <a:lnTo>
                  <a:pt x="3145" y="24485"/>
                </a:lnTo>
                <a:lnTo>
                  <a:pt x="11731" y="11731"/>
                </a:lnTo>
                <a:lnTo>
                  <a:pt x="24485" y="3145"/>
                </a:lnTo>
                <a:lnTo>
                  <a:pt x="40131" y="0"/>
                </a:lnTo>
                <a:lnTo>
                  <a:pt x="951992" y="0"/>
                </a:lnTo>
                <a:lnTo>
                  <a:pt x="967638" y="3145"/>
                </a:lnTo>
                <a:lnTo>
                  <a:pt x="980392" y="11731"/>
                </a:lnTo>
                <a:lnTo>
                  <a:pt x="988978" y="24485"/>
                </a:lnTo>
                <a:lnTo>
                  <a:pt x="992124" y="40131"/>
                </a:lnTo>
                <a:lnTo>
                  <a:pt x="992124" y="200659"/>
                </a:lnTo>
                <a:lnTo>
                  <a:pt x="988978" y="216306"/>
                </a:lnTo>
                <a:lnTo>
                  <a:pt x="980392" y="229060"/>
                </a:lnTo>
                <a:lnTo>
                  <a:pt x="967638" y="237646"/>
                </a:lnTo>
                <a:lnTo>
                  <a:pt x="951992" y="240791"/>
                </a:lnTo>
                <a:lnTo>
                  <a:pt x="40131" y="240791"/>
                </a:lnTo>
                <a:lnTo>
                  <a:pt x="24485" y="237646"/>
                </a:lnTo>
                <a:lnTo>
                  <a:pt x="11731" y="229060"/>
                </a:lnTo>
                <a:lnTo>
                  <a:pt x="3145" y="216306"/>
                </a:lnTo>
                <a:lnTo>
                  <a:pt x="0" y="200659"/>
                </a:lnTo>
                <a:lnTo>
                  <a:pt x="0" y="40131"/>
                </a:lnTo>
                <a:close/>
              </a:path>
            </a:pathLst>
          </a:custGeom>
          <a:ln w="12192">
            <a:solidFill>
              <a:srgbClr val="F78B21"/>
            </a:solidFill>
          </a:ln>
        </p:spPr>
        <p:txBody>
          <a:bodyPr wrap="square" lIns="0" tIns="0" rIns="0" bIns="0" rtlCol="0"/>
          <a:lstStyle/>
          <a:p/>
        </p:txBody>
      </p:sp>
      <p:sp>
        <p:nvSpPr>
          <p:cNvPr id="108" name="object 108"/>
          <p:cNvSpPr txBox="1"/>
          <p:nvPr/>
        </p:nvSpPr>
        <p:spPr>
          <a:xfrm>
            <a:off x="2277872" y="336080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保险公司</a:t>
            </a:r>
            <a:endParaRPr sz="1000">
              <a:latin typeface="微软雅黑"/>
              <a:cs typeface="微软雅黑"/>
            </a:endParaRPr>
          </a:p>
        </p:txBody>
      </p:sp>
      <p:sp>
        <p:nvSpPr>
          <p:cNvPr id="109" name="object 109"/>
          <p:cNvSpPr/>
          <p:nvPr/>
        </p:nvSpPr>
        <p:spPr>
          <a:xfrm>
            <a:off x="2046732" y="3008376"/>
            <a:ext cx="992505" cy="242570"/>
          </a:xfrm>
          <a:custGeom>
            <a:avLst/>
            <a:gdLst/>
            <a:ahLst/>
            <a:cxnLst/>
            <a:rect l="l" t="t" r="r" b="b"/>
            <a:pathLst>
              <a:path w="992505" h="242569">
                <a:moveTo>
                  <a:pt x="951738" y="0"/>
                </a:moveTo>
                <a:lnTo>
                  <a:pt x="40386" y="0"/>
                </a:lnTo>
                <a:lnTo>
                  <a:pt x="24645" y="3167"/>
                </a:lnTo>
                <a:lnTo>
                  <a:pt x="11811" y="11811"/>
                </a:lnTo>
                <a:lnTo>
                  <a:pt x="3167" y="24645"/>
                </a:lnTo>
                <a:lnTo>
                  <a:pt x="0" y="40386"/>
                </a:lnTo>
                <a:lnTo>
                  <a:pt x="0" y="201929"/>
                </a:lnTo>
                <a:lnTo>
                  <a:pt x="3167" y="217670"/>
                </a:lnTo>
                <a:lnTo>
                  <a:pt x="11811" y="230505"/>
                </a:lnTo>
                <a:lnTo>
                  <a:pt x="24645" y="239148"/>
                </a:lnTo>
                <a:lnTo>
                  <a:pt x="40386" y="242315"/>
                </a:lnTo>
                <a:lnTo>
                  <a:pt x="951738" y="242315"/>
                </a:lnTo>
                <a:lnTo>
                  <a:pt x="967478" y="239148"/>
                </a:lnTo>
                <a:lnTo>
                  <a:pt x="980313" y="230504"/>
                </a:lnTo>
                <a:lnTo>
                  <a:pt x="988956" y="217670"/>
                </a:lnTo>
                <a:lnTo>
                  <a:pt x="992124" y="201929"/>
                </a:lnTo>
                <a:lnTo>
                  <a:pt x="992124" y="40386"/>
                </a:lnTo>
                <a:lnTo>
                  <a:pt x="988956" y="24645"/>
                </a:lnTo>
                <a:lnTo>
                  <a:pt x="980313" y="11811"/>
                </a:lnTo>
                <a:lnTo>
                  <a:pt x="967478" y="3167"/>
                </a:lnTo>
                <a:lnTo>
                  <a:pt x="951738" y="0"/>
                </a:lnTo>
                <a:close/>
              </a:path>
            </a:pathLst>
          </a:custGeom>
          <a:solidFill>
            <a:srgbClr val="F9F9F9"/>
          </a:solidFill>
        </p:spPr>
        <p:txBody>
          <a:bodyPr wrap="square" lIns="0" tIns="0" rIns="0" bIns="0" rtlCol="0"/>
          <a:lstStyle/>
          <a:p/>
        </p:txBody>
      </p:sp>
      <p:sp>
        <p:nvSpPr>
          <p:cNvPr id="110" name="object 110"/>
          <p:cNvSpPr/>
          <p:nvPr/>
        </p:nvSpPr>
        <p:spPr>
          <a:xfrm>
            <a:off x="2046732" y="3008376"/>
            <a:ext cx="992505" cy="242570"/>
          </a:xfrm>
          <a:custGeom>
            <a:avLst/>
            <a:gdLst/>
            <a:ahLst/>
            <a:cxnLst/>
            <a:rect l="l" t="t" r="r" b="b"/>
            <a:pathLst>
              <a:path w="992505" h="242569">
                <a:moveTo>
                  <a:pt x="0" y="40386"/>
                </a:moveTo>
                <a:lnTo>
                  <a:pt x="3167" y="24645"/>
                </a:lnTo>
                <a:lnTo>
                  <a:pt x="11811" y="11811"/>
                </a:lnTo>
                <a:lnTo>
                  <a:pt x="24645" y="3167"/>
                </a:lnTo>
                <a:lnTo>
                  <a:pt x="40386" y="0"/>
                </a:lnTo>
                <a:lnTo>
                  <a:pt x="951738" y="0"/>
                </a:lnTo>
                <a:lnTo>
                  <a:pt x="967478" y="3167"/>
                </a:lnTo>
                <a:lnTo>
                  <a:pt x="980313" y="11811"/>
                </a:lnTo>
                <a:lnTo>
                  <a:pt x="988956" y="24645"/>
                </a:lnTo>
                <a:lnTo>
                  <a:pt x="992124" y="40386"/>
                </a:lnTo>
                <a:lnTo>
                  <a:pt x="992124" y="201929"/>
                </a:lnTo>
                <a:lnTo>
                  <a:pt x="988956" y="217670"/>
                </a:lnTo>
                <a:lnTo>
                  <a:pt x="980313" y="230504"/>
                </a:lnTo>
                <a:lnTo>
                  <a:pt x="967478" y="239148"/>
                </a:lnTo>
                <a:lnTo>
                  <a:pt x="951738" y="242315"/>
                </a:lnTo>
                <a:lnTo>
                  <a:pt x="40386" y="242315"/>
                </a:lnTo>
                <a:lnTo>
                  <a:pt x="24645" y="239148"/>
                </a:lnTo>
                <a:lnTo>
                  <a:pt x="11811" y="230505"/>
                </a:lnTo>
                <a:lnTo>
                  <a:pt x="3167" y="217670"/>
                </a:lnTo>
                <a:lnTo>
                  <a:pt x="0" y="201929"/>
                </a:lnTo>
                <a:lnTo>
                  <a:pt x="0" y="40386"/>
                </a:lnTo>
                <a:close/>
              </a:path>
            </a:pathLst>
          </a:custGeom>
          <a:ln w="12192">
            <a:solidFill>
              <a:srgbClr val="F78B21"/>
            </a:solidFill>
          </a:ln>
        </p:spPr>
        <p:txBody>
          <a:bodyPr wrap="square" lIns="0" tIns="0" rIns="0" bIns="0" rtlCol="0"/>
          <a:lstStyle/>
          <a:p/>
        </p:txBody>
      </p:sp>
      <p:sp>
        <p:nvSpPr>
          <p:cNvPr id="111" name="object 111"/>
          <p:cNvSpPr txBox="1"/>
          <p:nvPr/>
        </p:nvSpPr>
        <p:spPr>
          <a:xfrm>
            <a:off x="2277872" y="304876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信托公司</a:t>
            </a:r>
            <a:endParaRPr sz="1000">
              <a:latin typeface="微软雅黑"/>
              <a:cs typeface="微软雅黑"/>
            </a:endParaRPr>
          </a:p>
        </p:txBody>
      </p:sp>
      <p:sp>
        <p:nvSpPr>
          <p:cNvPr id="112" name="object 112"/>
          <p:cNvSpPr/>
          <p:nvPr/>
        </p:nvSpPr>
        <p:spPr>
          <a:xfrm>
            <a:off x="961644" y="3008376"/>
            <a:ext cx="992505" cy="242570"/>
          </a:xfrm>
          <a:custGeom>
            <a:avLst/>
            <a:gdLst/>
            <a:ahLst/>
            <a:cxnLst/>
            <a:rect l="l" t="t" r="r" b="b"/>
            <a:pathLst>
              <a:path w="992505" h="242569">
                <a:moveTo>
                  <a:pt x="951738" y="0"/>
                </a:moveTo>
                <a:lnTo>
                  <a:pt x="40386" y="0"/>
                </a:lnTo>
                <a:lnTo>
                  <a:pt x="24667" y="3167"/>
                </a:lnTo>
                <a:lnTo>
                  <a:pt x="11830" y="11811"/>
                </a:lnTo>
                <a:lnTo>
                  <a:pt x="3174" y="24645"/>
                </a:lnTo>
                <a:lnTo>
                  <a:pt x="0" y="40386"/>
                </a:lnTo>
                <a:lnTo>
                  <a:pt x="0" y="201929"/>
                </a:lnTo>
                <a:lnTo>
                  <a:pt x="3174" y="217670"/>
                </a:lnTo>
                <a:lnTo>
                  <a:pt x="11830" y="230505"/>
                </a:lnTo>
                <a:lnTo>
                  <a:pt x="24667" y="239148"/>
                </a:lnTo>
                <a:lnTo>
                  <a:pt x="40386" y="242315"/>
                </a:lnTo>
                <a:lnTo>
                  <a:pt x="951738" y="242315"/>
                </a:lnTo>
                <a:lnTo>
                  <a:pt x="967478" y="239148"/>
                </a:lnTo>
                <a:lnTo>
                  <a:pt x="980313" y="230504"/>
                </a:lnTo>
                <a:lnTo>
                  <a:pt x="988956" y="217670"/>
                </a:lnTo>
                <a:lnTo>
                  <a:pt x="992124" y="201929"/>
                </a:lnTo>
                <a:lnTo>
                  <a:pt x="992124" y="40386"/>
                </a:lnTo>
                <a:lnTo>
                  <a:pt x="988956" y="24645"/>
                </a:lnTo>
                <a:lnTo>
                  <a:pt x="980313" y="11811"/>
                </a:lnTo>
                <a:lnTo>
                  <a:pt x="967478" y="3167"/>
                </a:lnTo>
                <a:lnTo>
                  <a:pt x="951738" y="0"/>
                </a:lnTo>
                <a:close/>
              </a:path>
            </a:pathLst>
          </a:custGeom>
          <a:solidFill>
            <a:srgbClr val="F9F9F9"/>
          </a:solidFill>
        </p:spPr>
        <p:txBody>
          <a:bodyPr wrap="square" lIns="0" tIns="0" rIns="0" bIns="0" rtlCol="0"/>
          <a:lstStyle/>
          <a:p/>
        </p:txBody>
      </p:sp>
      <p:sp>
        <p:nvSpPr>
          <p:cNvPr id="113" name="object 113"/>
          <p:cNvSpPr/>
          <p:nvPr/>
        </p:nvSpPr>
        <p:spPr>
          <a:xfrm>
            <a:off x="961644" y="3008376"/>
            <a:ext cx="992505" cy="242570"/>
          </a:xfrm>
          <a:custGeom>
            <a:avLst/>
            <a:gdLst/>
            <a:ahLst/>
            <a:cxnLst/>
            <a:rect l="l" t="t" r="r" b="b"/>
            <a:pathLst>
              <a:path w="992505" h="242569">
                <a:moveTo>
                  <a:pt x="0" y="40386"/>
                </a:moveTo>
                <a:lnTo>
                  <a:pt x="3174" y="24645"/>
                </a:lnTo>
                <a:lnTo>
                  <a:pt x="11830" y="11811"/>
                </a:lnTo>
                <a:lnTo>
                  <a:pt x="24667" y="3167"/>
                </a:lnTo>
                <a:lnTo>
                  <a:pt x="40386" y="0"/>
                </a:lnTo>
                <a:lnTo>
                  <a:pt x="951738" y="0"/>
                </a:lnTo>
                <a:lnTo>
                  <a:pt x="967478" y="3167"/>
                </a:lnTo>
                <a:lnTo>
                  <a:pt x="980313" y="11811"/>
                </a:lnTo>
                <a:lnTo>
                  <a:pt x="988956" y="24645"/>
                </a:lnTo>
                <a:lnTo>
                  <a:pt x="992124" y="40386"/>
                </a:lnTo>
                <a:lnTo>
                  <a:pt x="992124" y="201929"/>
                </a:lnTo>
                <a:lnTo>
                  <a:pt x="988956" y="217670"/>
                </a:lnTo>
                <a:lnTo>
                  <a:pt x="980313" y="230504"/>
                </a:lnTo>
                <a:lnTo>
                  <a:pt x="967478" y="239148"/>
                </a:lnTo>
                <a:lnTo>
                  <a:pt x="951738" y="242315"/>
                </a:lnTo>
                <a:lnTo>
                  <a:pt x="40386" y="242315"/>
                </a:lnTo>
                <a:lnTo>
                  <a:pt x="24667" y="239148"/>
                </a:lnTo>
                <a:lnTo>
                  <a:pt x="11830" y="230505"/>
                </a:lnTo>
                <a:lnTo>
                  <a:pt x="3174" y="217670"/>
                </a:lnTo>
                <a:lnTo>
                  <a:pt x="0" y="201929"/>
                </a:lnTo>
                <a:lnTo>
                  <a:pt x="0" y="40386"/>
                </a:lnTo>
                <a:close/>
              </a:path>
            </a:pathLst>
          </a:custGeom>
          <a:ln w="12192">
            <a:solidFill>
              <a:srgbClr val="F78B21"/>
            </a:solidFill>
          </a:ln>
        </p:spPr>
        <p:txBody>
          <a:bodyPr wrap="square" lIns="0" tIns="0" rIns="0" bIns="0" rtlCol="0"/>
          <a:lstStyle/>
          <a:p/>
        </p:txBody>
      </p:sp>
      <p:sp>
        <p:nvSpPr>
          <p:cNvPr id="114" name="object 114"/>
          <p:cNvSpPr txBox="1"/>
          <p:nvPr/>
        </p:nvSpPr>
        <p:spPr>
          <a:xfrm>
            <a:off x="1192479" y="3048761"/>
            <a:ext cx="53149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基金公司</a:t>
            </a:r>
            <a:endParaRPr sz="1000">
              <a:latin typeface="微软雅黑"/>
              <a:cs typeface="微软雅黑"/>
            </a:endParaRPr>
          </a:p>
        </p:txBody>
      </p:sp>
      <p:sp>
        <p:nvSpPr>
          <p:cNvPr id="115" name="object 115"/>
          <p:cNvSpPr/>
          <p:nvPr/>
        </p:nvSpPr>
        <p:spPr>
          <a:xfrm>
            <a:off x="2046732" y="2697479"/>
            <a:ext cx="992505" cy="241300"/>
          </a:xfrm>
          <a:custGeom>
            <a:avLst/>
            <a:gdLst/>
            <a:ahLst/>
            <a:cxnLst/>
            <a:rect l="l" t="t" r="r" b="b"/>
            <a:pathLst>
              <a:path w="992505" h="241300">
                <a:moveTo>
                  <a:pt x="951992" y="0"/>
                </a:moveTo>
                <a:lnTo>
                  <a:pt x="40131" y="0"/>
                </a:lnTo>
                <a:lnTo>
                  <a:pt x="24485" y="3145"/>
                </a:lnTo>
                <a:lnTo>
                  <a:pt x="11731" y="11731"/>
                </a:lnTo>
                <a:lnTo>
                  <a:pt x="3145" y="24485"/>
                </a:lnTo>
                <a:lnTo>
                  <a:pt x="0" y="40132"/>
                </a:lnTo>
                <a:lnTo>
                  <a:pt x="0" y="200660"/>
                </a:lnTo>
                <a:lnTo>
                  <a:pt x="3145" y="216306"/>
                </a:lnTo>
                <a:lnTo>
                  <a:pt x="11731" y="229060"/>
                </a:lnTo>
                <a:lnTo>
                  <a:pt x="24485" y="237646"/>
                </a:lnTo>
                <a:lnTo>
                  <a:pt x="40131" y="240792"/>
                </a:lnTo>
                <a:lnTo>
                  <a:pt x="951992" y="240792"/>
                </a:lnTo>
                <a:lnTo>
                  <a:pt x="967638" y="237646"/>
                </a:lnTo>
                <a:lnTo>
                  <a:pt x="980392" y="229060"/>
                </a:lnTo>
                <a:lnTo>
                  <a:pt x="988978" y="216306"/>
                </a:lnTo>
                <a:lnTo>
                  <a:pt x="992124" y="200660"/>
                </a:lnTo>
                <a:lnTo>
                  <a:pt x="992124" y="40132"/>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16" name="object 116"/>
          <p:cNvSpPr/>
          <p:nvPr/>
        </p:nvSpPr>
        <p:spPr>
          <a:xfrm>
            <a:off x="2046732" y="2697479"/>
            <a:ext cx="992505" cy="241300"/>
          </a:xfrm>
          <a:custGeom>
            <a:avLst/>
            <a:gdLst/>
            <a:ahLst/>
            <a:cxnLst/>
            <a:rect l="l" t="t" r="r" b="b"/>
            <a:pathLst>
              <a:path w="992505" h="241300">
                <a:moveTo>
                  <a:pt x="0" y="40132"/>
                </a:moveTo>
                <a:lnTo>
                  <a:pt x="3145" y="24485"/>
                </a:lnTo>
                <a:lnTo>
                  <a:pt x="11731" y="11731"/>
                </a:lnTo>
                <a:lnTo>
                  <a:pt x="24485" y="3145"/>
                </a:lnTo>
                <a:lnTo>
                  <a:pt x="40131" y="0"/>
                </a:lnTo>
                <a:lnTo>
                  <a:pt x="951992" y="0"/>
                </a:lnTo>
                <a:lnTo>
                  <a:pt x="967638" y="3145"/>
                </a:lnTo>
                <a:lnTo>
                  <a:pt x="980392" y="11731"/>
                </a:lnTo>
                <a:lnTo>
                  <a:pt x="988978" y="24485"/>
                </a:lnTo>
                <a:lnTo>
                  <a:pt x="992124" y="40132"/>
                </a:lnTo>
                <a:lnTo>
                  <a:pt x="992124" y="200660"/>
                </a:lnTo>
                <a:lnTo>
                  <a:pt x="988978" y="216306"/>
                </a:lnTo>
                <a:lnTo>
                  <a:pt x="980392" y="229060"/>
                </a:lnTo>
                <a:lnTo>
                  <a:pt x="967638" y="237646"/>
                </a:lnTo>
                <a:lnTo>
                  <a:pt x="951992" y="240792"/>
                </a:lnTo>
                <a:lnTo>
                  <a:pt x="40131" y="240792"/>
                </a:lnTo>
                <a:lnTo>
                  <a:pt x="24485" y="237646"/>
                </a:lnTo>
                <a:lnTo>
                  <a:pt x="11731" y="229060"/>
                </a:lnTo>
                <a:lnTo>
                  <a:pt x="3145" y="216306"/>
                </a:lnTo>
                <a:lnTo>
                  <a:pt x="0" y="200660"/>
                </a:lnTo>
                <a:lnTo>
                  <a:pt x="0" y="40132"/>
                </a:lnTo>
                <a:close/>
              </a:path>
            </a:pathLst>
          </a:custGeom>
          <a:ln w="12192">
            <a:solidFill>
              <a:srgbClr val="F78B21"/>
            </a:solidFill>
          </a:ln>
        </p:spPr>
        <p:txBody>
          <a:bodyPr wrap="square" lIns="0" tIns="0" rIns="0" bIns="0" rtlCol="0"/>
          <a:lstStyle/>
          <a:p/>
        </p:txBody>
      </p:sp>
      <p:sp>
        <p:nvSpPr>
          <p:cNvPr id="117" name="object 117"/>
          <p:cNvSpPr txBox="1"/>
          <p:nvPr/>
        </p:nvSpPr>
        <p:spPr>
          <a:xfrm>
            <a:off x="2404617" y="2736850"/>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券商</a:t>
            </a:r>
            <a:endParaRPr sz="1000">
              <a:latin typeface="微软雅黑"/>
              <a:cs typeface="微软雅黑"/>
            </a:endParaRPr>
          </a:p>
        </p:txBody>
      </p:sp>
      <p:sp>
        <p:nvSpPr>
          <p:cNvPr id="118" name="object 118"/>
          <p:cNvSpPr/>
          <p:nvPr/>
        </p:nvSpPr>
        <p:spPr>
          <a:xfrm>
            <a:off x="961644" y="2697479"/>
            <a:ext cx="992505" cy="241300"/>
          </a:xfrm>
          <a:custGeom>
            <a:avLst/>
            <a:gdLst/>
            <a:ahLst/>
            <a:cxnLst/>
            <a:rect l="l" t="t" r="r" b="b"/>
            <a:pathLst>
              <a:path w="992505" h="241300">
                <a:moveTo>
                  <a:pt x="951992" y="0"/>
                </a:moveTo>
                <a:lnTo>
                  <a:pt x="40131" y="0"/>
                </a:lnTo>
                <a:lnTo>
                  <a:pt x="24511" y="3145"/>
                </a:lnTo>
                <a:lnTo>
                  <a:pt x="11755" y="11731"/>
                </a:lnTo>
                <a:lnTo>
                  <a:pt x="3154" y="24485"/>
                </a:lnTo>
                <a:lnTo>
                  <a:pt x="0" y="40132"/>
                </a:lnTo>
                <a:lnTo>
                  <a:pt x="0" y="200660"/>
                </a:lnTo>
                <a:lnTo>
                  <a:pt x="3154" y="216306"/>
                </a:lnTo>
                <a:lnTo>
                  <a:pt x="11755" y="229060"/>
                </a:lnTo>
                <a:lnTo>
                  <a:pt x="24511" y="237646"/>
                </a:lnTo>
                <a:lnTo>
                  <a:pt x="40131" y="240792"/>
                </a:lnTo>
                <a:lnTo>
                  <a:pt x="951992" y="240792"/>
                </a:lnTo>
                <a:lnTo>
                  <a:pt x="967638" y="237646"/>
                </a:lnTo>
                <a:lnTo>
                  <a:pt x="980392" y="229060"/>
                </a:lnTo>
                <a:lnTo>
                  <a:pt x="988978" y="216306"/>
                </a:lnTo>
                <a:lnTo>
                  <a:pt x="992124" y="200660"/>
                </a:lnTo>
                <a:lnTo>
                  <a:pt x="992124" y="40132"/>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19" name="object 119"/>
          <p:cNvSpPr/>
          <p:nvPr/>
        </p:nvSpPr>
        <p:spPr>
          <a:xfrm>
            <a:off x="961644" y="2697479"/>
            <a:ext cx="992505" cy="241300"/>
          </a:xfrm>
          <a:custGeom>
            <a:avLst/>
            <a:gdLst/>
            <a:ahLst/>
            <a:cxnLst/>
            <a:rect l="l" t="t" r="r" b="b"/>
            <a:pathLst>
              <a:path w="992505" h="241300">
                <a:moveTo>
                  <a:pt x="0" y="40132"/>
                </a:moveTo>
                <a:lnTo>
                  <a:pt x="3154" y="24485"/>
                </a:lnTo>
                <a:lnTo>
                  <a:pt x="11755" y="11731"/>
                </a:lnTo>
                <a:lnTo>
                  <a:pt x="24511" y="3145"/>
                </a:lnTo>
                <a:lnTo>
                  <a:pt x="40131" y="0"/>
                </a:lnTo>
                <a:lnTo>
                  <a:pt x="951992" y="0"/>
                </a:lnTo>
                <a:lnTo>
                  <a:pt x="967638" y="3145"/>
                </a:lnTo>
                <a:lnTo>
                  <a:pt x="980392" y="11731"/>
                </a:lnTo>
                <a:lnTo>
                  <a:pt x="988978" y="24485"/>
                </a:lnTo>
                <a:lnTo>
                  <a:pt x="992124" y="40132"/>
                </a:lnTo>
                <a:lnTo>
                  <a:pt x="992124" y="200660"/>
                </a:lnTo>
                <a:lnTo>
                  <a:pt x="988978" y="216306"/>
                </a:lnTo>
                <a:lnTo>
                  <a:pt x="980392" y="229060"/>
                </a:lnTo>
                <a:lnTo>
                  <a:pt x="967638" y="237646"/>
                </a:lnTo>
                <a:lnTo>
                  <a:pt x="951992" y="240792"/>
                </a:lnTo>
                <a:lnTo>
                  <a:pt x="40131" y="240792"/>
                </a:lnTo>
                <a:lnTo>
                  <a:pt x="24511" y="237646"/>
                </a:lnTo>
                <a:lnTo>
                  <a:pt x="11755" y="229060"/>
                </a:lnTo>
                <a:lnTo>
                  <a:pt x="3154" y="216306"/>
                </a:lnTo>
                <a:lnTo>
                  <a:pt x="0" y="200660"/>
                </a:lnTo>
                <a:lnTo>
                  <a:pt x="0" y="40132"/>
                </a:lnTo>
                <a:close/>
              </a:path>
            </a:pathLst>
          </a:custGeom>
          <a:ln w="12192">
            <a:solidFill>
              <a:srgbClr val="F78B21"/>
            </a:solidFill>
          </a:ln>
        </p:spPr>
        <p:txBody>
          <a:bodyPr wrap="square" lIns="0" tIns="0" rIns="0" bIns="0" rtlCol="0"/>
          <a:lstStyle/>
          <a:p/>
        </p:txBody>
      </p:sp>
      <p:sp>
        <p:nvSpPr>
          <p:cNvPr id="120" name="object 120"/>
          <p:cNvSpPr txBox="1"/>
          <p:nvPr/>
        </p:nvSpPr>
        <p:spPr>
          <a:xfrm>
            <a:off x="1065987" y="2736850"/>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消费金融公司</a:t>
            </a:r>
            <a:endParaRPr sz="1000">
              <a:latin typeface="微软雅黑"/>
              <a:cs typeface="微软雅黑"/>
            </a:endParaRPr>
          </a:p>
        </p:txBody>
      </p:sp>
      <p:sp>
        <p:nvSpPr>
          <p:cNvPr id="121" name="object 121"/>
          <p:cNvSpPr/>
          <p:nvPr/>
        </p:nvSpPr>
        <p:spPr>
          <a:xfrm>
            <a:off x="2046732" y="2385060"/>
            <a:ext cx="992505" cy="241300"/>
          </a:xfrm>
          <a:custGeom>
            <a:avLst/>
            <a:gdLst/>
            <a:ahLst/>
            <a:cxnLst/>
            <a:rect l="l" t="t" r="r" b="b"/>
            <a:pathLst>
              <a:path w="992505" h="241300">
                <a:moveTo>
                  <a:pt x="951992" y="0"/>
                </a:moveTo>
                <a:lnTo>
                  <a:pt x="40131" y="0"/>
                </a:lnTo>
                <a:lnTo>
                  <a:pt x="24485" y="3145"/>
                </a:lnTo>
                <a:lnTo>
                  <a:pt x="11731" y="11731"/>
                </a:lnTo>
                <a:lnTo>
                  <a:pt x="3145" y="24485"/>
                </a:lnTo>
                <a:lnTo>
                  <a:pt x="0" y="40131"/>
                </a:lnTo>
                <a:lnTo>
                  <a:pt x="0" y="200660"/>
                </a:lnTo>
                <a:lnTo>
                  <a:pt x="3145" y="216306"/>
                </a:lnTo>
                <a:lnTo>
                  <a:pt x="11731" y="229060"/>
                </a:lnTo>
                <a:lnTo>
                  <a:pt x="24485" y="237646"/>
                </a:lnTo>
                <a:lnTo>
                  <a:pt x="40131" y="240791"/>
                </a:lnTo>
                <a:lnTo>
                  <a:pt x="951992" y="240791"/>
                </a:lnTo>
                <a:lnTo>
                  <a:pt x="967638" y="237646"/>
                </a:lnTo>
                <a:lnTo>
                  <a:pt x="980392" y="229060"/>
                </a:lnTo>
                <a:lnTo>
                  <a:pt x="988978" y="216306"/>
                </a:lnTo>
                <a:lnTo>
                  <a:pt x="992124" y="200660"/>
                </a:lnTo>
                <a:lnTo>
                  <a:pt x="992124" y="40131"/>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22" name="object 122"/>
          <p:cNvSpPr/>
          <p:nvPr/>
        </p:nvSpPr>
        <p:spPr>
          <a:xfrm>
            <a:off x="2046732" y="2385060"/>
            <a:ext cx="992505" cy="241300"/>
          </a:xfrm>
          <a:custGeom>
            <a:avLst/>
            <a:gdLst/>
            <a:ahLst/>
            <a:cxnLst/>
            <a:rect l="l" t="t" r="r" b="b"/>
            <a:pathLst>
              <a:path w="992505" h="241300">
                <a:moveTo>
                  <a:pt x="0" y="40131"/>
                </a:moveTo>
                <a:lnTo>
                  <a:pt x="3145" y="24485"/>
                </a:lnTo>
                <a:lnTo>
                  <a:pt x="11731" y="11731"/>
                </a:lnTo>
                <a:lnTo>
                  <a:pt x="24485" y="3145"/>
                </a:lnTo>
                <a:lnTo>
                  <a:pt x="40131" y="0"/>
                </a:lnTo>
                <a:lnTo>
                  <a:pt x="951992" y="0"/>
                </a:lnTo>
                <a:lnTo>
                  <a:pt x="967638" y="3145"/>
                </a:lnTo>
                <a:lnTo>
                  <a:pt x="980392" y="11731"/>
                </a:lnTo>
                <a:lnTo>
                  <a:pt x="988978" y="24485"/>
                </a:lnTo>
                <a:lnTo>
                  <a:pt x="992124" y="40131"/>
                </a:lnTo>
                <a:lnTo>
                  <a:pt x="992124" y="200660"/>
                </a:lnTo>
                <a:lnTo>
                  <a:pt x="988978" y="216306"/>
                </a:lnTo>
                <a:lnTo>
                  <a:pt x="980392" y="229060"/>
                </a:lnTo>
                <a:lnTo>
                  <a:pt x="967638" y="237646"/>
                </a:lnTo>
                <a:lnTo>
                  <a:pt x="951992" y="240791"/>
                </a:lnTo>
                <a:lnTo>
                  <a:pt x="40131" y="240791"/>
                </a:lnTo>
                <a:lnTo>
                  <a:pt x="24485" y="237646"/>
                </a:lnTo>
                <a:lnTo>
                  <a:pt x="11731" y="229060"/>
                </a:lnTo>
                <a:lnTo>
                  <a:pt x="3145" y="216306"/>
                </a:lnTo>
                <a:lnTo>
                  <a:pt x="0" y="200660"/>
                </a:lnTo>
                <a:lnTo>
                  <a:pt x="0" y="40131"/>
                </a:lnTo>
                <a:close/>
              </a:path>
            </a:pathLst>
          </a:custGeom>
          <a:ln w="12192">
            <a:solidFill>
              <a:srgbClr val="F78B21"/>
            </a:solidFill>
          </a:ln>
        </p:spPr>
        <p:txBody>
          <a:bodyPr wrap="square" lIns="0" tIns="0" rIns="0" bIns="0" rtlCol="0"/>
          <a:lstStyle/>
          <a:p/>
        </p:txBody>
      </p:sp>
      <p:sp>
        <p:nvSpPr>
          <p:cNvPr id="123" name="object 123"/>
          <p:cNvSpPr txBox="1"/>
          <p:nvPr/>
        </p:nvSpPr>
        <p:spPr>
          <a:xfrm>
            <a:off x="2213864" y="2424810"/>
            <a:ext cx="657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互联网小贷</a:t>
            </a:r>
            <a:endParaRPr sz="1000">
              <a:latin typeface="微软雅黑"/>
              <a:cs typeface="微软雅黑"/>
            </a:endParaRPr>
          </a:p>
        </p:txBody>
      </p:sp>
      <p:sp>
        <p:nvSpPr>
          <p:cNvPr id="124" name="object 124"/>
          <p:cNvSpPr/>
          <p:nvPr/>
        </p:nvSpPr>
        <p:spPr>
          <a:xfrm>
            <a:off x="961644" y="2385060"/>
            <a:ext cx="992505" cy="241300"/>
          </a:xfrm>
          <a:custGeom>
            <a:avLst/>
            <a:gdLst/>
            <a:ahLst/>
            <a:cxnLst/>
            <a:rect l="l" t="t" r="r" b="b"/>
            <a:pathLst>
              <a:path w="992505" h="241300">
                <a:moveTo>
                  <a:pt x="951992" y="0"/>
                </a:moveTo>
                <a:lnTo>
                  <a:pt x="40131" y="0"/>
                </a:lnTo>
                <a:lnTo>
                  <a:pt x="24511" y="3145"/>
                </a:lnTo>
                <a:lnTo>
                  <a:pt x="11755" y="11731"/>
                </a:lnTo>
                <a:lnTo>
                  <a:pt x="3154" y="24485"/>
                </a:lnTo>
                <a:lnTo>
                  <a:pt x="0" y="40131"/>
                </a:lnTo>
                <a:lnTo>
                  <a:pt x="0" y="200660"/>
                </a:lnTo>
                <a:lnTo>
                  <a:pt x="3154" y="216306"/>
                </a:lnTo>
                <a:lnTo>
                  <a:pt x="11755" y="229060"/>
                </a:lnTo>
                <a:lnTo>
                  <a:pt x="24511" y="237646"/>
                </a:lnTo>
                <a:lnTo>
                  <a:pt x="40131" y="240791"/>
                </a:lnTo>
                <a:lnTo>
                  <a:pt x="951992" y="240791"/>
                </a:lnTo>
                <a:lnTo>
                  <a:pt x="967638" y="237646"/>
                </a:lnTo>
                <a:lnTo>
                  <a:pt x="980392" y="229060"/>
                </a:lnTo>
                <a:lnTo>
                  <a:pt x="988978" y="216306"/>
                </a:lnTo>
                <a:lnTo>
                  <a:pt x="992124" y="200660"/>
                </a:lnTo>
                <a:lnTo>
                  <a:pt x="992124" y="40131"/>
                </a:lnTo>
                <a:lnTo>
                  <a:pt x="988978" y="24485"/>
                </a:lnTo>
                <a:lnTo>
                  <a:pt x="980392" y="11731"/>
                </a:lnTo>
                <a:lnTo>
                  <a:pt x="967638" y="3145"/>
                </a:lnTo>
                <a:lnTo>
                  <a:pt x="951992" y="0"/>
                </a:lnTo>
                <a:close/>
              </a:path>
            </a:pathLst>
          </a:custGeom>
          <a:solidFill>
            <a:srgbClr val="F9F9F9"/>
          </a:solidFill>
        </p:spPr>
        <p:txBody>
          <a:bodyPr wrap="square" lIns="0" tIns="0" rIns="0" bIns="0" rtlCol="0"/>
          <a:lstStyle/>
          <a:p/>
        </p:txBody>
      </p:sp>
      <p:sp>
        <p:nvSpPr>
          <p:cNvPr id="125" name="object 125"/>
          <p:cNvSpPr/>
          <p:nvPr/>
        </p:nvSpPr>
        <p:spPr>
          <a:xfrm>
            <a:off x="961644" y="2385060"/>
            <a:ext cx="992505" cy="241300"/>
          </a:xfrm>
          <a:custGeom>
            <a:avLst/>
            <a:gdLst/>
            <a:ahLst/>
            <a:cxnLst/>
            <a:rect l="l" t="t" r="r" b="b"/>
            <a:pathLst>
              <a:path w="992505" h="241300">
                <a:moveTo>
                  <a:pt x="0" y="40131"/>
                </a:moveTo>
                <a:lnTo>
                  <a:pt x="3154" y="24485"/>
                </a:lnTo>
                <a:lnTo>
                  <a:pt x="11755" y="11731"/>
                </a:lnTo>
                <a:lnTo>
                  <a:pt x="24511" y="3145"/>
                </a:lnTo>
                <a:lnTo>
                  <a:pt x="40131" y="0"/>
                </a:lnTo>
                <a:lnTo>
                  <a:pt x="951992" y="0"/>
                </a:lnTo>
                <a:lnTo>
                  <a:pt x="967638" y="3145"/>
                </a:lnTo>
                <a:lnTo>
                  <a:pt x="980392" y="11731"/>
                </a:lnTo>
                <a:lnTo>
                  <a:pt x="988978" y="24485"/>
                </a:lnTo>
                <a:lnTo>
                  <a:pt x="992124" y="40131"/>
                </a:lnTo>
                <a:lnTo>
                  <a:pt x="992124" y="200660"/>
                </a:lnTo>
                <a:lnTo>
                  <a:pt x="988978" y="216306"/>
                </a:lnTo>
                <a:lnTo>
                  <a:pt x="980392" y="229060"/>
                </a:lnTo>
                <a:lnTo>
                  <a:pt x="967638" y="237646"/>
                </a:lnTo>
                <a:lnTo>
                  <a:pt x="951992" y="240791"/>
                </a:lnTo>
                <a:lnTo>
                  <a:pt x="40131" y="240791"/>
                </a:lnTo>
                <a:lnTo>
                  <a:pt x="24511" y="237646"/>
                </a:lnTo>
                <a:lnTo>
                  <a:pt x="11755" y="229060"/>
                </a:lnTo>
                <a:lnTo>
                  <a:pt x="3154" y="216306"/>
                </a:lnTo>
                <a:lnTo>
                  <a:pt x="0" y="200660"/>
                </a:lnTo>
                <a:lnTo>
                  <a:pt x="0" y="40131"/>
                </a:lnTo>
                <a:close/>
              </a:path>
            </a:pathLst>
          </a:custGeom>
          <a:ln w="12192">
            <a:solidFill>
              <a:srgbClr val="F78B21"/>
            </a:solidFill>
          </a:ln>
        </p:spPr>
        <p:txBody>
          <a:bodyPr wrap="square" lIns="0" tIns="0" rIns="0" bIns="0" rtlCol="0"/>
          <a:lstStyle/>
          <a:p/>
        </p:txBody>
      </p:sp>
      <p:sp>
        <p:nvSpPr>
          <p:cNvPr id="126" name="object 126"/>
          <p:cNvSpPr txBox="1"/>
          <p:nvPr/>
        </p:nvSpPr>
        <p:spPr>
          <a:xfrm>
            <a:off x="1319022" y="2424810"/>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银行</a:t>
            </a:r>
            <a:endParaRPr sz="1000">
              <a:latin typeface="微软雅黑"/>
              <a:cs typeface="微软雅黑"/>
            </a:endParaRPr>
          </a:p>
        </p:txBody>
      </p:sp>
      <p:sp>
        <p:nvSpPr>
          <p:cNvPr id="127" name="object 127"/>
          <p:cNvSpPr/>
          <p:nvPr/>
        </p:nvSpPr>
        <p:spPr>
          <a:xfrm>
            <a:off x="5212079" y="2083307"/>
            <a:ext cx="2216150" cy="1879600"/>
          </a:xfrm>
          <a:custGeom>
            <a:avLst/>
            <a:gdLst/>
            <a:ahLst/>
            <a:cxnLst/>
            <a:rect l="l" t="t" r="r" b="b"/>
            <a:pathLst>
              <a:path w="2216150" h="1879600">
                <a:moveTo>
                  <a:pt x="2131060" y="0"/>
                </a:moveTo>
                <a:lnTo>
                  <a:pt x="84836" y="0"/>
                </a:lnTo>
                <a:lnTo>
                  <a:pt x="51810" y="6665"/>
                </a:lnTo>
                <a:lnTo>
                  <a:pt x="24844" y="24844"/>
                </a:lnTo>
                <a:lnTo>
                  <a:pt x="6665" y="51810"/>
                </a:lnTo>
                <a:lnTo>
                  <a:pt x="0" y="84836"/>
                </a:lnTo>
                <a:lnTo>
                  <a:pt x="0" y="1794255"/>
                </a:lnTo>
                <a:lnTo>
                  <a:pt x="6665" y="1827281"/>
                </a:lnTo>
                <a:lnTo>
                  <a:pt x="24844" y="1854247"/>
                </a:lnTo>
                <a:lnTo>
                  <a:pt x="51810" y="1872426"/>
                </a:lnTo>
                <a:lnTo>
                  <a:pt x="84836" y="1879091"/>
                </a:lnTo>
                <a:lnTo>
                  <a:pt x="2131060" y="1879091"/>
                </a:lnTo>
                <a:lnTo>
                  <a:pt x="2164085" y="1872426"/>
                </a:lnTo>
                <a:lnTo>
                  <a:pt x="2191051" y="1854247"/>
                </a:lnTo>
                <a:lnTo>
                  <a:pt x="2209230" y="1827281"/>
                </a:lnTo>
                <a:lnTo>
                  <a:pt x="2215896" y="1794255"/>
                </a:lnTo>
                <a:lnTo>
                  <a:pt x="2215896" y="84836"/>
                </a:lnTo>
                <a:lnTo>
                  <a:pt x="2209230" y="51810"/>
                </a:lnTo>
                <a:lnTo>
                  <a:pt x="2191051" y="24844"/>
                </a:lnTo>
                <a:lnTo>
                  <a:pt x="2164085" y="6665"/>
                </a:lnTo>
                <a:lnTo>
                  <a:pt x="2131060" y="0"/>
                </a:lnTo>
                <a:close/>
              </a:path>
            </a:pathLst>
          </a:custGeom>
          <a:solidFill>
            <a:srgbClr val="F8C000"/>
          </a:solidFill>
        </p:spPr>
        <p:txBody>
          <a:bodyPr wrap="square" lIns="0" tIns="0" rIns="0" bIns="0" rtlCol="0"/>
          <a:lstStyle/>
          <a:p/>
        </p:txBody>
      </p:sp>
      <p:sp>
        <p:nvSpPr>
          <p:cNvPr id="128" name="object 128"/>
          <p:cNvSpPr/>
          <p:nvPr/>
        </p:nvSpPr>
        <p:spPr>
          <a:xfrm>
            <a:off x="5212079" y="2083307"/>
            <a:ext cx="2216150" cy="1879600"/>
          </a:xfrm>
          <a:custGeom>
            <a:avLst/>
            <a:gdLst/>
            <a:ahLst/>
            <a:cxnLst/>
            <a:rect l="l" t="t" r="r" b="b"/>
            <a:pathLst>
              <a:path w="2216150" h="1879600">
                <a:moveTo>
                  <a:pt x="0" y="84836"/>
                </a:moveTo>
                <a:lnTo>
                  <a:pt x="6665" y="51810"/>
                </a:lnTo>
                <a:lnTo>
                  <a:pt x="24844" y="24844"/>
                </a:lnTo>
                <a:lnTo>
                  <a:pt x="51810" y="6665"/>
                </a:lnTo>
                <a:lnTo>
                  <a:pt x="84836" y="0"/>
                </a:lnTo>
                <a:lnTo>
                  <a:pt x="2131060" y="0"/>
                </a:lnTo>
                <a:lnTo>
                  <a:pt x="2164085" y="6665"/>
                </a:lnTo>
                <a:lnTo>
                  <a:pt x="2191051" y="24844"/>
                </a:lnTo>
                <a:lnTo>
                  <a:pt x="2209230" y="51810"/>
                </a:lnTo>
                <a:lnTo>
                  <a:pt x="2215896" y="84836"/>
                </a:lnTo>
                <a:lnTo>
                  <a:pt x="2215896" y="1794255"/>
                </a:lnTo>
                <a:lnTo>
                  <a:pt x="2209230" y="1827281"/>
                </a:lnTo>
                <a:lnTo>
                  <a:pt x="2191051" y="1854247"/>
                </a:lnTo>
                <a:lnTo>
                  <a:pt x="2164085" y="1872426"/>
                </a:lnTo>
                <a:lnTo>
                  <a:pt x="2131060" y="1879091"/>
                </a:lnTo>
                <a:lnTo>
                  <a:pt x="84836" y="1879091"/>
                </a:lnTo>
                <a:lnTo>
                  <a:pt x="51810" y="1872426"/>
                </a:lnTo>
                <a:lnTo>
                  <a:pt x="24844" y="1854247"/>
                </a:lnTo>
                <a:lnTo>
                  <a:pt x="6665" y="1827281"/>
                </a:lnTo>
                <a:lnTo>
                  <a:pt x="0" y="1794255"/>
                </a:lnTo>
                <a:lnTo>
                  <a:pt x="0" y="84836"/>
                </a:lnTo>
                <a:close/>
              </a:path>
            </a:pathLst>
          </a:custGeom>
          <a:ln w="12192">
            <a:solidFill>
              <a:srgbClr val="F7C000"/>
            </a:solidFill>
          </a:ln>
        </p:spPr>
        <p:txBody>
          <a:bodyPr wrap="square" lIns="0" tIns="0" rIns="0" bIns="0" rtlCol="0"/>
          <a:lstStyle/>
          <a:p/>
        </p:txBody>
      </p:sp>
      <p:sp>
        <p:nvSpPr>
          <p:cNvPr id="129" name="object 129"/>
          <p:cNvSpPr txBox="1"/>
          <p:nvPr/>
        </p:nvSpPr>
        <p:spPr>
          <a:xfrm>
            <a:off x="5849873" y="2098294"/>
            <a:ext cx="9398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合作商业机构</a:t>
            </a:r>
            <a:endParaRPr sz="1200">
              <a:latin typeface="微软雅黑"/>
              <a:cs typeface="微软雅黑"/>
            </a:endParaRPr>
          </a:p>
        </p:txBody>
      </p:sp>
      <p:sp>
        <p:nvSpPr>
          <p:cNvPr id="130" name="object 130"/>
          <p:cNvSpPr/>
          <p:nvPr/>
        </p:nvSpPr>
        <p:spPr>
          <a:xfrm>
            <a:off x="5280659" y="3633215"/>
            <a:ext cx="993775" cy="241300"/>
          </a:xfrm>
          <a:custGeom>
            <a:avLst/>
            <a:gdLst/>
            <a:ahLst/>
            <a:cxnLst/>
            <a:rect l="l" t="t" r="r" b="b"/>
            <a:pathLst>
              <a:path w="993775" h="241300">
                <a:moveTo>
                  <a:pt x="953515" y="0"/>
                </a:moveTo>
                <a:lnTo>
                  <a:pt x="40131" y="0"/>
                </a:lnTo>
                <a:lnTo>
                  <a:pt x="24485" y="3145"/>
                </a:lnTo>
                <a:lnTo>
                  <a:pt x="11731" y="11731"/>
                </a:lnTo>
                <a:lnTo>
                  <a:pt x="3145" y="24485"/>
                </a:lnTo>
                <a:lnTo>
                  <a:pt x="0" y="40131"/>
                </a:lnTo>
                <a:lnTo>
                  <a:pt x="0" y="200659"/>
                </a:lnTo>
                <a:lnTo>
                  <a:pt x="3145" y="216306"/>
                </a:lnTo>
                <a:lnTo>
                  <a:pt x="11731" y="229060"/>
                </a:lnTo>
                <a:lnTo>
                  <a:pt x="24485" y="237646"/>
                </a:lnTo>
                <a:lnTo>
                  <a:pt x="40131" y="240791"/>
                </a:lnTo>
                <a:lnTo>
                  <a:pt x="953515" y="240791"/>
                </a:lnTo>
                <a:lnTo>
                  <a:pt x="969162" y="237646"/>
                </a:lnTo>
                <a:lnTo>
                  <a:pt x="981916" y="229060"/>
                </a:lnTo>
                <a:lnTo>
                  <a:pt x="990502" y="216306"/>
                </a:lnTo>
                <a:lnTo>
                  <a:pt x="993648" y="200659"/>
                </a:lnTo>
                <a:lnTo>
                  <a:pt x="993648" y="40131"/>
                </a:lnTo>
                <a:lnTo>
                  <a:pt x="990502" y="24485"/>
                </a:lnTo>
                <a:lnTo>
                  <a:pt x="981916" y="11731"/>
                </a:lnTo>
                <a:lnTo>
                  <a:pt x="969162" y="3145"/>
                </a:lnTo>
                <a:lnTo>
                  <a:pt x="953515" y="0"/>
                </a:lnTo>
                <a:close/>
              </a:path>
            </a:pathLst>
          </a:custGeom>
          <a:solidFill>
            <a:srgbClr val="F9F9F9"/>
          </a:solidFill>
        </p:spPr>
        <p:txBody>
          <a:bodyPr wrap="square" lIns="0" tIns="0" rIns="0" bIns="0" rtlCol="0"/>
          <a:lstStyle/>
          <a:p/>
        </p:txBody>
      </p:sp>
      <p:sp>
        <p:nvSpPr>
          <p:cNvPr id="131" name="object 131"/>
          <p:cNvSpPr/>
          <p:nvPr/>
        </p:nvSpPr>
        <p:spPr>
          <a:xfrm>
            <a:off x="5280659" y="3633215"/>
            <a:ext cx="993775" cy="241300"/>
          </a:xfrm>
          <a:custGeom>
            <a:avLst/>
            <a:gdLst/>
            <a:ahLst/>
            <a:cxnLst/>
            <a:rect l="l" t="t" r="r" b="b"/>
            <a:pathLst>
              <a:path w="993775" h="241300">
                <a:moveTo>
                  <a:pt x="0" y="40131"/>
                </a:moveTo>
                <a:lnTo>
                  <a:pt x="3145" y="24485"/>
                </a:lnTo>
                <a:lnTo>
                  <a:pt x="11731" y="11731"/>
                </a:lnTo>
                <a:lnTo>
                  <a:pt x="24485" y="3145"/>
                </a:lnTo>
                <a:lnTo>
                  <a:pt x="40131" y="0"/>
                </a:lnTo>
                <a:lnTo>
                  <a:pt x="953515" y="0"/>
                </a:lnTo>
                <a:lnTo>
                  <a:pt x="969162" y="3145"/>
                </a:lnTo>
                <a:lnTo>
                  <a:pt x="981916" y="11731"/>
                </a:lnTo>
                <a:lnTo>
                  <a:pt x="990502" y="24485"/>
                </a:lnTo>
                <a:lnTo>
                  <a:pt x="993648" y="40131"/>
                </a:lnTo>
                <a:lnTo>
                  <a:pt x="993648" y="200659"/>
                </a:lnTo>
                <a:lnTo>
                  <a:pt x="990502" y="216306"/>
                </a:lnTo>
                <a:lnTo>
                  <a:pt x="981916" y="229060"/>
                </a:lnTo>
                <a:lnTo>
                  <a:pt x="969162" y="237646"/>
                </a:lnTo>
                <a:lnTo>
                  <a:pt x="953515" y="240791"/>
                </a:lnTo>
                <a:lnTo>
                  <a:pt x="40131" y="240791"/>
                </a:lnTo>
                <a:lnTo>
                  <a:pt x="24485" y="237646"/>
                </a:lnTo>
                <a:lnTo>
                  <a:pt x="11731" y="229060"/>
                </a:lnTo>
                <a:lnTo>
                  <a:pt x="3145" y="216306"/>
                </a:lnTo>
                <a:lnTo>
                  <a:pt x="0" y="200659"/>
                </a:lnTo>
                <a:lnTo>
                  <a:pt x="0" y="40131"/>
                </a:lnTo>
                <a:close/>
              </a:path>
            </a:pathLst>
          </a:custGeom>
          <a:ln w="12192">
            <a:solidFill>
              <a:srgbClr val="F7C000"/>
            </a:solidFill>
          </a:ln>
        </p:spPr>
        <p:txBody>
          <a:bodyPr wrap="square" lIns="0" tIns="0" rIns="0" bIns="0" rtlCol="0"/>
          <a:lstStyle/>
          <a:p/>
        </p:txBody>
      </p:sp>
      <p:sp>
        <p:nvSpPr>
          <p:cNvPr id="132" name="object 132"/>
          <p:cNvSpPr txBox="1"/>
          <p:nvPr/>
        </p:nvSpPr>
        <p:spPr>
          <a:xfrm>
            <a:off x="5280659" y="3674745"/>
            <a:ext cx="993775" cy="199390"/>
          </a:xfrm>
          <a:prstGeom prst="rect">
            <a:avLst/>
          </a:prstGeom>
        </p:spPr>
        <p:txBody>
          <a:bodyPr wrap="square" lIns="0" tIns="0" rIns="0" bIns="0" rtlCol="0" vert="horz">
            <a:spAutoFit/>
          </a:bodyPr>
          <a:lstStyle/>
          <a:p>
            <a:pPr algn="ctr" marL="2540">
              <a:lnSpc>
                <a:spcPct val="100000"/>
              </a:lnSpc>
            </a:pPr>
            <a:r>
              <a:rPr dirty="0" sz="1000" spc="-5">
                <a:solidFill>
                  <a:srgbClr val="4F5560"/>
                </a:solidFill>
                <a:latin typeface="Arial"/>
                <a:cs typeface="Arial"/>
              </a:rPr>
              <a:t>……</a:t>
            </a:r>
            <a:endParaRPr sz="1000">
              <a:latin typeface="Arial"/>
              <a:cs typeface="Arial"/>
            </a:endParaRPr>
          </a:p>
        </p:txBody>
      </p:sp>
      <p:sp>
        <p:nvSpPr>
          <p:cNvPr id="133" name="object 133"/>
          <p:cNvSpPr/>
          <p:nvPr/>
        </p:nvSpPr>
        <p:spPr>
          <a:xfrm>
            <a:off x="5280659" y="3320796"/>
            <a:ext cx="993775" cy="241300"/>
          </a:xfrm>
          <a:custGeom>
            <a:avLst/>
            <a:gdLst/>
            <a:ahLst/>
            <a:cxnLst/>
            <a:rect l="l" t="t" r="r" b="b"/>
            <a:pathLst>
              <a:path w="993775" h="241300">
                <a:moveTo>
                  <a:pt x="953515" y="0"/>
                </a:moveTo>
                <a:lnTo>
                  <a:pt x="40131" y="0"/>
                </a:lnTo>
                <a:lnTo>
                  <a:pt x="24485" y="3145"/>
                </a:lnTo>
                <a:lnTo>
                  <a:pt x="11731" y="11731"/>
                </a:lnTo>
                <a:lnTo>
                  <a:pt x="3145" y="24485"/>
                </a:lnTo>
                <a:lnTo>
                  <a:pt x="0" y="40131"/>
                </a:lnTo>
                <a:lnTo>
                  <a:pt x="0" y="200659"/>
                </a:lnTo>
                <a:lnTo>
                  <a:pt x="3145" y="216306"/>
                </a:lnTo>
                <a:lnTo>
                  <a:pt x="11731" y="229060"/>
                </a:lnTo>
                <a:lnTo>
                  <a:pt x="24485" y="237646"/>
                </a:lnTo>
                <a:lnTo>
                  <a:pt x="40131" y="240791"/>
                </a:lnTo>
                <a:lnTo>
                  <a:pt x="953515" y="240791"/>
                </a:lnTo>
                <a:lnTo>
                  <a:pt x="969162" y="237646"/>
                </a:lnTo>
                <a:lnTo>
                  <a:pt x="981916" y="229060"/>
                </a:lnTo>
                <a:lnTo>
                  <a:pt x="990502" y="216306"/>
                </a:lnTo>
                <a:lnTo>
                  <a:pt x="993648" y="200659"/>
                </a:lnTo>
                <a:lnTo>
                  <a:pt x="993648" y="40131"/>
                </a:lnTo>
                <a:lnTo>
                  <a:pt x="990502" y="24485"/>
                </a:lnTo>
                <a:lnTo>
                  <a:pt x="981916" y="11731"/>
                </a:lnTo>
                <a:lnTo>
                  <a:pt x="969162" y="3145"/>
                </a:lnTo>
                <a:lnTo>
                  <a:pt x="953515" y="0"/>
                </a:lnTo>
                <a:close/>
              </a:path>
            </a:pathLst>
          </a:custGeom>
          <a:solidFill>
            <a:srgbClr val="F9F9F9"/>
          </a:solidFill>
        </p:spPr>
        <p:txBody>
          <a:bodyPr wrap="square" lIns="0" tIns="0" rIns="0" bIns="0" rtlCol="0"/>
          <a:lstStyle/>
          <a:p/>
        </p:txBody>
      </p:sp>
      <p:sp>
        <p:nvSpPr>
          <p:cNvPr id="134" name="object 134"/>
          <p:cNvSpPr/>
          <p:nvPr/>
        </p:nvSpPr>
        <p:spPr>
          <a:xfrm>
            <a:off x="5280659" y="3320796"/>
            <a:ext cx="993775" cy="241300"/>
          </a:xfrm>
          <a:custGeom>
            <a:avLst/>
            <a:gdLst/>
            <a:ahLst/>
            <a:cxnLst/>
            <a:rect l="l" t="t" r="r" b="b"/>
            <a:pathLst>
              <a:path w="993775" h="241300">
                <a:moveTo>
                  <a:pt x="0" y="40131"/>
                </a:moveTo>
                <a:lnTo>
                  <a:pt x="3145" y="24485"/>
                </a:lnTo>
                <a:lnTo>
                  <a:pt x="11731" y="11731"/>
                </a:lnTo>
                <a:lnTo>
                  <a:pt x="24485" y="3145"/>
                </a:lnTo>
                <a:lnTo>
                  <a:pt x="40131" y="0"/>
                </a:lnTo>
                <a:lnTo>
                  <a:pt x="953515" y="0"/>
                </a:lnTo>
                <a:lnTo>
                  <a:pt x="969162" y="3145"/>
                </a:lnTo>
                <a:lnTo>
                  <a:pt x="981916" y="11731"/>
                </a:lnTo>
                <a:lnTo>
                  <a:pt x="990502" y="24485"/>
                </a:lnTo>
                <a:lnTo>
                  <a:pt x="993648" y="40131"/>
                </a:lnTo>
                <a:lnTo>
                  <a:pt x="993648" y="200659"/>
                </a:lnTo>
                <a:lnTo>
                  <a:pt x="990502" y="216306"/>
                </a:lnTo>
                <a:lnTo>
                  <a:pt x="981916" y="229060"/>
                </a:lnTo>
                <a:lnTo>
                  <a:pt x="969162" y="237646"/>
                </a:lnTo>
                <a:lnTo>
                  <a:pt x="953515" y="240791"/>
                </a:lnTo>
                <a:lnTo>
                  <a:pt x="40131" y="240791"/>
                </a:lnTo>
                <a:lnTo>
                  <a:pt x="24485" y="237646"/>
                </a:lnTo>
                <a:lnTo>
                  <a:pt x="11731" y="229060"/>
                </a:lnTo>
                <a:lnTo>
                  <a:pt x="3145" y="216306"/>
                </a:lnTo>
                <a:lnTo>
                  <a:pt x="0" y="200659"/>
                </a:lnTo>
                <a:lnTo>
                  <a:pt x="0" y="40131"/>
                </a:lnTo>
                <a:close/>
              </a:path>
            </a:pathLst>
          </a:custGeom>
          <a:ln w="12192">
            <a:solidFill>
              <a:srgbClr val="F7C000"/>
            </a:solidFill>
          </a:ln>
        </p:spPr>
        <p:txBody>
          <a:bodyPr wrap="square" lIns="0" tIns="0" rIns="0" bIns="0" rtlCol="0"/>
          <a:lstStyle/>
          <a:p/>
        </p:txBody>
      </p:sp>
      <p:sp>
        <p:nvSpPr>
          <p:cNvPr id="135" name="object 135"/>
          <p:cNvSpPr txBox="1"/>
          <p:nvPr/>
        </p:nvSpPr>
        <p:spPr>
          <a:xfrm>
            <a:off x="5280659" y="3361182"/>
            <a:ext cx="993775" cy="200660"/>
          </a:xfrm>
          <a:prstGeom prst="rect">
            <a:avLst/>
          </a:prstGeom>
        </p:spPr>
        <p:txBody>
          <a:bodyPr wrap="square" lIns="0" tIns="0" rIns="0" bIns="0" rtlCol="0" vert="horz">
            <a:spAutoFit/>
          </a:bodyPr>
          <a:lstStyle/>
          <a:p>
            <a:pPr marL="118110">
              <a:lnSpc>
                <a:spcPct val="100000"/>
              </a:lnSpc>
            </a:pPr>
            <a:r>
              <a:rPr dirty="0" sz="1000" spc="-5">
                <a:solidFill>
                  <a:srgbClr val="4F5560"/>
                </a:solidFill>
                <a:latin typeface="微软雅黑"/>
                <a:cs typeface="微软雅黑"/>
              </a:rPr>
              <a:t>分类信息网站</a:t>
            </a:r>
            <a:endParaRPr sz="1000">
              <a:latin typeface="微软雅黑"/>
              <a:cs typeface="微软雅黑"/>
            </a:endParaRPr>
          </a:p>
        </p:txBody>
      </p:sp>
      <p:sp>
        <p:nvSpPr>
          <p:cNvPr id="136" name="object 136"/>
          <p:cNvSpPr/>
          <p:nvPr/>
        </p:nvSpPr>
        <p:spPr>
          <a:xfrm>
            <a:off x="6353555" y="3320796"/>
            <a:ext cx="993775" cy="241300"/>
          </a:xfrm>
          <a:custGeom>
            <a:avLst/>
            <a:gdLst/>
            <a:ahLst/>
            <a:cxnLst/>
            <a:rect l="l" t="t" r="r" b="b"/>
            <a:pathLst>
              <a:path w="993775" h="241300">
                <a:moveTo>
                  <a:pt x="953516" y="0"/>
                </a:moveTo>
                <a:lnTo>
                  <a:pt x="40132" y="0"/>
                </a:lnTo>
                <a:lnTo>
                  <a:pt x="24485" y="3145"/>
                </a:lnTo>
                <a:lnTo>
                  <a:pt x="11731" y="11731"/>
                </a:lnTo>
                <a:lnTo>
                  <a:pt x="3145" y="24485"/>
                </a:lnTo>
                <a:lnTo>
                  <a:pt x="0" y="40131"/>
                </a:lnTo>
                <a:lnTo>
                  <a:pt x="0" y="200659"/>
                </a:lnTo>
                <a:lnTo>
                  <a:pt x="3145" y="216306"/>
                </a:lnTo>
                <a:lnTo>
                  <a:pt x="11731" y="229060"/>
                </a:lnTo>
                <a:lnTo>
                  <a:pt x="24485" y="237646"/>
                </a:lnTo>
                <a:lnTo>
                  <a:pt x="40132" y="240791"/>
                </a:lnTo>
                <a:lnTo>
                  <a:pt x="953516" y="240791"/>
                </a:lnTo>
                <a:lnTo>
                  <a:pt x="969162" y="237646"/>
                </a:lnTo>
                <a:lnTo>
                  <a:pt x="981916" y="229060"/>
                </a:lnTo>
                <a:lnTo>
                  <a:pt x="990502" y="216306"/>
                </a:lnTo>
                <a:lnTo>
                  <a:pt x="993648" y="200659"/>
                </a:lnTo>
                <a:lnTo>
                  <a:pt x="993648" y="40131"/>
                </a:lnTo>
                <a:lnTo>
                  <a:pt x="990502" y="24485"/>
                </a:lnTo>
                <a:lnTo>
                  <a:pt x="981916" y="11731"/>
                </a:lnTo>
                <a:lnTo>
                  <a:pt x="969162" y="3145"/>
                </a:lnTo>
                <a:lnTo>
                  <a:pt x="953516" y="0"/>
                </a:lnTo>
                <a:close/>
              </a:path>
            </a:pathLst>
          </a:custGeom>
          <a:solidFill>
            <a:srgbClr val="F9F9F9"/>
          </a:solidFill>
        </p:spPr>
        <p:txBody>
          <a:bodyPr wrap="square" lIns="0" tIns="0" rIns="0" bIns="0" rtlCol="0"/>
          <a:lstStyle/>
          <a:p/>
        </p:txBody>
      </p:sp>
      <p:sp>
        <p:nvSpPr>
          <p:cNvPr id="137" name="object 137"/>
          <p:cNvSpPr/>
          <p:nvPr/>
        </p:nvSpPr>
        <p:spPr>
          <a:xfrm>
            <a:off x="6353555" y="3320796"/>
            <a:ext cx="993775" cy="241300"/>
          </a:xfrm>
          <a:custGeom>
            <a:avLst/>
            <a:gdLst/>
            <a:ahLst/>
            <a:cxnLst/>
            <a:rect l="l" t="t" r="r" b="b"/>
            <a:pathLst>
              <a:path w="993775" h="241300">
                <a:moveTo>
                  <a:pt x="0" y="40131"/>
                </a:moveTo>
                <a:lnTo>
                  <a:pt x="3145" y="24485"/>
                </a:lnTo>
                <a:lnTo>
                  <a:pt x="11731" y="11731"/>
                </a:lnTo>
                <a:lnTo>
                  <a:pt x="24485" y="3145"/>
                </a:lnTo>
                <a:lnTo>
                  <a:pt x="40132" y="0"/>
                </a:lnTo>
                <a:lnTo>
                  <a:pt x="953516" y="0"/>
                </a:lnTo>
                <a:lnTo>
                  <a:pt x="969162" y="3145"/>
                </a:lnTo>
                <a:lnTo>
                  <a:pt x="981916" y="11731"/>
                </a:lnTo>
                <a:lnTo>
                  <a:pt x="990502" y="24485"/>
                </a:lnTo>
                <a:lnTo>
                  <a:pt x="993648" y="40131"/>
                </a:lnTo>
                <a:lnTo>
                  <a:pt x="993648" y="200659"/>
                </a:lnTo>
                <a:lnTo>
                  <a:pt x="990502" y="216306"/>
                </a:lnTo>
                <a:lnTo>
                  <a:pt x="981916" y="229060"/>
                </a:lnTo>
                <a:lnTo>
                  <a:pt x="969162" y="237646"/>
                </a:lnTo>
                <a:lnTo>
                  <a:pt x="953516" y="240791"/>
                </a:lnTo>
                <a:lnTo>
                  <a:pt x="40132" y="240791"/>
                </a:lnTo>
                <a:lnTo>
                  <a:pt x="24485" y="237646"/>
                </a:lnTo>
                <a:lnTo>
                  <a:pt x="11731" y="229060"/>
                </a:lnTo>
                <a:lnTo>
                  <a:pt x="3145" y="216306"/>
                </a:lnTo>
                <a:lnTo>
                  <a:pt x="0" y="200659"/>
                </a:lnTo>
                <a:lnTo>
                  <a:pt x="0" y="40131"/>
                </a:lnTo>
                <a:close/>
              </a:path>
            </a:pathLst>
          </a:custGeom>
          <a:ln w="12192">
            <a:solidFill>
              <a:srgbClr val="F7C000"/>
            </a:solidFill>
          </a:ln>
        </p:spPr>
        <p:txBody>
          <a:bodyPr wrap="square" lIns="0" tIns="0" rIns="0" bIns="0" rtlCol="0"/>
          <a:lstStyle/>
          <a:p/>
        </p:txBody>
      </p:sp>
      <p:sp>
        <p:nvSpPr>
          <p:cNvPr id="138" name="object 138"/>
          <p:cNvSpPr txBox="1"/>
          <p:nvPr/>
        </p:nvSpPr>
        <p:spPr>
          <a:xfrm>
            <a:off x="6353555" y="3361182"/>
            <a:ext cx="993775" cy="200660"/>
          </a:xfrm>
          <a:prstGeom prst="rect">
            <a:avLst/>
          </a:prstGeom>
        </p:spPr>
        <p:txBody>
          <a:bodyPr wrap="square" lIns="0" tIns="0" rIns="0" bIns="0" rtlCol="0" vert="horz">
            <a:spAutoFit/>
          </a:bodyPr>
          <a:lstStyle/>
          <a:p>
            <a:pPr marL="118110">
              <a:lnSpc>
                <a:spcPct val="100000"/>
              </a:lnSpc>
            </a:pPr>
            <a:r>
              <a:rPr dirty="0" sz="1000" spc="-5">
                <a:solidFill>
                  <a:srgbClr val="4F5560"/>
                </a:solidFill>
                <a:latin typeface="微软雅黑"/>
                <a:cs typeface="微软雅黑"/>
              </a:rPr>
              <a:t>科技金融公司</a:t>
            </a:r>
            <a:endParaRPr sz="1000">
              <a:latin typeface="微软雅黑"/>
              <a:cs typeface="微软雅黑"/>
            </a:endParaRPr>
          </a:p>
        </p:txBody>
      </p:sp>
      <p:sp>
        <p:nvSpPr>
          <p:cNvPr id="139" name="object 139"/>
          <p:cNvSpPr/>
          <p:nvPr/>
        </p:nvSpPr>
        <p:spPr>
          <a:xfrm>
            <a:off x="6353555" y="3008376"/>
            <a:ext cx="993775" cy="242570"/>
          </a:xfrm>
          <a:custGeom>
            <a:avLst/>
            <a:gdLst/>
            <a:ahLst/>
            <a:cxnLst/>
            <a:rect l="l" t="t" r="r" b="b"/>
            <a:pathLst>
              <a:path w="993775" h="242569">
                <a:moveTo>
                  <a:pt x="953262" y="0"/>
                </a:moveTo>
                <a:lnTo>
                  <a:pt x="40386" y="0"/>
                </a:lnTo>
                <a:lnTo>
                  <a:pt x="24645" y="3167"/>
                </a:lnTo>
                <a:lnTo>
                  <a:pt x="11811" y="11811"/>
                </a:lnTo>
                <a:lnTo>
                  <a:pt x="3167" y="24645"/>
                </a:lnTo>
                <a:lnTo>
                  <a:pt x="0" y="40386"/>
                </a:lnTo>
                <a:lnTo>
                  <a:pt x="0" y="201929"/>
                </a:lnTo>
                <a:lnTo>
                  <a:pt x="3167" y="217670"/>
                </a:lnTo>
                <a:lnTo>
                  <a:pt x="11811" y="230505"/>
                </a:lnTo>
                <a:lnTo>
                  <a:pt x="24645" y="239148"/>
                </a:lnTo>
                <a:lnTo>
                  <a:pt x="40386" y="242315"/>
                </a:lnTo>
                <a:lnTo>
                  <a:pt x="953262" y="242315"/>
                </a:lnTo>
                <a:lnTo>
                  <a:pt x="969002" y="239148"/>
                </a:lnTo>
                <a:lnTo>
                  <a:pt x="981837" y="230504"/>
                </a:lnTo>
                <a:lnTo>
                  <a:pt x="990480" y="217670"/>
                </a:lnTo>
                <a:lnTo>
                  <a:pt x="993648" y="201929"/>
                </a:lnTo>
                <a:lnTo>
                  <a:pt x="993648" y="40386"/>
                </a:lnTo>
                <a:lnTo>
                  <a:pt x="990480" y="24645"/>
                </a:lnTo>
                <a:lnTo>
                  <a:pt x="981837" y="11811"/>
                </a:lnTo>
                <a:lnTo>
                  <a:pt x="969002" y="3167"/>
                </a:lnTo>
                <a:lnTo>
                  <a:pt x="953262" y="0"/>
                </a:lnTo>
                <a:close/>
              </a:path>
            </a:pathLst>
          </a:custGeom>
          <a:solidFill>
            <a:srgbClr val="F9F9F9"/>
          </a:solidFill>
        </p:spPr>
        <p:txBody>
          <a:bodyPr wrap="square" lIns="0" tIns="0" rIns="0" bIns="0" rtlCol="0"/>
          <a:lstStyle/>
          <a:p/>
        </p:txBody>
      </p:sp>
      <p:sp>
        <p:nvSpPr>
          <p:cNvPr id="140" name="object 140"/>
          <p:cNvSpPr/>
          <p:nvPr/>
        </p:nvSpPr>
        <p:spPr>
          <a:xfrm>
            <a:off x="6353555" y="3008376"/>
            <a:ext cx="993775" cy="242570"/>
          </a:xfrm>
          <a:custGeom>
            <a:avLst/>
            <a:gdLst/>
            <a:ahLst/>
            <a:cxnLst/>
            <a:rect l="l" t="t" r="r" b="b"/>
            <a:pathLst>
              <a:path w="993775" h="242569">
                <a:moveTo>
                  <a:pt x="0" y="40386"/>
                </a:moveTo>
                <a:lnTo>
                  <a:pt x="3167" y="24645"/>
                </a:lnTo>
                <a:lnTo>
                  <a:pt x="11811" y="11811"/>
                </a:lnTo>
                <a:lnTo>
                  <a:pt x="24645" y="3167"/>
                </a:lnTo>
                <a:lnTo>
                  <a:pt x="40386" y="0"/>
                </a:lnTo>
                <a:lnTo>
                  <a:pt x="953262" y="0"/>
                </a:lnTo>
                <a:lnTo>
                  <a:pt x="969002" y="3167"/>
                </a:lnTo>
                <a:lnTo>
                  <a:pt x="981837" y="11811"/>
                </a:lnTo>
                <a:lnTo>
                  <a:pt x="990480" y="24645"/>
                </a:lnTo>
                <a:lnTo>
                  <a:pt x="993648" y="40386"/>
                </a:lnTo>
                <a:lnTo>
                  <a:pt x="993648" y="201929"/>
                </a:lnTo>
                <a:lnTo>
                  <a:pt x="990480" y="217670"/>
                </a:lnTo>
                <a:lnTo>
                  <a:pt x="981837" y="230504"/>
                </a:lnTo>
                <a:lnTo>
                  <a:pt x="969002" y="239148"/>
                </a:lnTo>
                <a:lnTo>
                  <a:pt x="953262" y="242315"/>
                </a:lnTo>
                <a:lnTo>
                  <a:pt x="40386" y="242315"/>
                </a:lnTo>
                <a:lnTo>
                  <a:pt x="24645" y="239148"/>
                </a:lnTo>
                <a:lnTo>
                  <a:pt x="11811" y="230505"/>
                </a:lnTo>
                <a:lnTo>
                  <a:pt x="3167" y="217670"/>
                </a:lnTo>
                <a:lnTo>
                  <a:pt x="0" y="201929"/>
                </a:lnTo>
                <a:lnTo>
                  <a:pt x="0" y="40386"/>
                </a:lnTo>
                <a:close/>
              </a:path>
            </a:pathLst>
          </a:custGeom>
          <a:ln w="12192">
            <a:solidFill>
              <a:srgbClr val="F7C000"/>
            </a:solidFill>
          </a:ln>
        </p:spPr>
        <p:txBody>
          <a:bodyPr wrap="square" lIns="0" tIns="0" rIns="0" bIns="0" rtlCol="0"/>
          <a:lstStyle/>
          <a:p/>
        </p:txBody>
      </p:sp>
      <p:sp>
        <p:nvSpPr>
          <p:cNvPr id="141" name="object 141"/>
          <p:cNvSpPr txBox="1"/>
          <p:nvPr/>
        </p:nvSpPr>
        <p:spPr>
          <a:xfrm>
            <a:off x="6353555" y="3049015"/>
            <a:ext cx="993775" cy="201930"/>
          </a:xfrm>
          <a:prstGeom prst="rect">
            <a:avLst/>
          </a:prstGeom>
        </p:spPr>
        <p:txBody>
          <a:bodyPr wrap="square" lIns="0" tIns="0" rIns="0" bIns="0" rtlCol="0" vert="horz">
            <a:spAutoFit/>
          </a:bodyPr>
          <a:lstStyle/>
          <a:p>
            <a:pPr marL="217170">
              <a:lnSpc>
                <a:spcPct val="100000"/>
              </a:lnSpc>
            </a:pPr>
            <a:r>
              <a:rPr dirty="0" sz="1000" spc="-10">
                <a:solidFill>
                  <a:srgbClr val="4F5560"/>
                </a:solidFill>
                <a:latin typeface="Arial"/>
                <a:cs typeface="Arial"/>
              </a:rPr>
              <a:t>SaaS</a:t>
            </a:r>
            <a:r>
              <a:rPr dirty="0" sz="1000" spc="-10">
                <a:solidFill>
                  <a:srgbClr val="4F5560"/>
                </a:solidFill>
                <a:latin typeface="微软雅黑"/>
                <a:cs typeface="微软雅黑"/>
              </a:rPr>
              <a:t>平台</a:t>
            </a:r>
            <a:endParaRPr sz="1000">
              <a:latin typeface="微软雅黑"/>
              <a:cs typeface="微软雅黑"/>
            </a:endParaRPr>
          </a:p>
        </p:txBody>
      </p:sp>
      <p:sp>
        <p:nvSpPr>
          <p:cNvPr id="142" name="object 142"/>
          <p:cNvSpPr/>
          <p:nvPr/>
        </p:nvSpPr>
        <p:spPr>
          <a:xfrm>
            <a:off x="5280659" y="3008376"/>
            <a:ext cx="993775" cy="242570"/>
          </a:xfrm>
          <a:custGeom>
            <a:avLst/>
            <a:gdLst/>
            <a:ahLst/>
            <a:cxnLst/>
            <a:rect l="l" t="t" r="r" b="b"/>
            <a:pathLst>
              <a:path w="993775" h="242569">
                <a:moveTo>
                  <a:pt x="953262" y="0"/>
                </a:moveTo>
                <a:lnTo>
                  <a:pt x="40386" y="0"/>
                </a:lnTo>
                <a:lnTo>
                  <a:pt x="24645" y="3167"/>
                </a:lnTo>
                <a:lnTo>
                  <a:pt x="11811" y="11811"/>
                </a:lnTo>
                <a:lnTo>
                  <a:pt x="3167" y="24645"/>
                </a:lnTo>
                <a:lnTo>
                  <a:pt x="0" y="40386"/>
                </a:lnTo>
                <a:lnTo>
                  <a:pt x="0" y="201929"/>
                </a:lnTo>
                <a:lnTo>
                  <a:pt x="3167" y="217670"/>
                </a:lnTo>
                <a:lnTo>
                  <a:pt x="11811" y="230505"/>
                </a:lnTo>
                <a:lnTo>
                  <a:pt x="24645" y="239148"/>
                </a:lnTo>
                <a:lnTo>
                  <a:pt x="40386" y="242315"/>
                </a:lnTo>
                <a:lnTo>
                  <a:pt x="953262" y="242315"/>
                </a:lnTo>
                <a:lnTo>
                  <a:pt x="969002" y="239148"/>
                </a:lnTo>
                <a:lnTo>
                  <a:pt x="981837" y="230504"/>
                </a:lnTo>
                <a:lnTo>
                  <a:pt x="990480" y="217670"/>
                </a:lnTo>
                <a:lnTo>
                  <a:pt x="993648" y="201929"/>
                </a:lnTo>
                <a:lnTo>
                  <a:pt x="993648" y="40386"/>
                </a:lnTo>
                <a:lnTo>
                  <a:pt x="990480" y="24645"/>
                </a:lnTo>
                <a:lnTo>
                  <a:pt x="981837" y="11811"/>
                </a:lnTo>
                <a:lnTo>
                  <a:pt x="969002" y="3167"/>
                </a:lnTo>
                <a:lnTo>
                  <a:pt x="953262" y="0"/>
                </a:lnTo>
                <a:close/>
              </a:path>
            </a:pathLst>
          </a:custGeom>
          <a:solidFill>
            <a:srgbClr val="F9F9F9"/>
          </a:solidFill>
        </p:spPr>
        <p:txBody>
          <a:bodyPr wrap="square" lIns="0" tIns="0" rIns="0" bIns="0" rtlCol="0"/>
          <a:lstStyle/>
          <a:p/>
        </p:txBody>
      </p:sp>
      <p:sp>
        <p:nvSpPr>
          <p:cNvPr id="143" name="object 143"/>
          <p:cNvSpPr/>
          <p:nvPr/>
        </p:nvSpPr>
        <p:spPr>
          <a:xfrm>
            <a:off x="5280659" y="3008376"/>
            <a:ext cx="993775" cy="242570"/>
          </a:xfrm>
          <a:custGeom>
            <a:avLst/>
            <a:gdLst/>
            <a:ahLst/>
            <a:cxnLst/>
            <a:rect l="l" t="t" r="r" b="b"/>
            <a:pathLst>
              <a:path w="993775" h="242569">
                <a:moveTo>
                  <a:pt x="0" y="40386"/>
                </a:moveTo>
                <a:lnTo>
                  <a:pt x="3167" y="24645"/>
                </a:lnTo>
                <a:lnTo>
                  <a:pt x="11811" y="11811"/>
                </a:lnTo>
                <a:lnTo>
                  <a:pt x="24645" y="3167"/>
                </a:lnTo>
                <a:lnTo>
                  <a:pt x="40386" y="0"/>
                </a:lnTo>
                <a:lnTo>
                  <a:pt x="953262" y="0"/>
                </a:lnTo>
                <a:lnTo>
                  <a:pt x="969002" y="3167"/>
                </a:lnTo>
                <a:lnTo>
                  <a:pt x="981837" y="11811"/>
                </a:lnTo>
                <a:lnTo>
                  <a:pt x="990480" y="24645"/>
                </a:lnTo>
                <a:lnTo>
                  <a:pt x="993648" y="40386"/>
                </a:lnTo>
                <a:lnTo>
                  <a:pt x="993648" y="201929"/>
                </a:lnTo>
                <a:lnTo>
                  <a:pt x="990480" y="217670"/>
                </a:lnTo>
                <a:lnTo>
                  <a:pt x="981837" y="230504"/>
                </a:lnTo>
                <a:lnTo>
                  <a:pt x="969002" y="239148"/>
                </a:lnTo>
                <a:lnTo>
                  <a:pt x="953262" y="242315"/>
                </a:lnTo>
                <a:lnTo>
                  <a:pt x="40386" y="242315"/>
                </a:lnTo>
                <a:lnTo>
                  <a:pt x="24645" y="239148"/>
                </a:lnTo>
                <a:lnTo>
                  <a:pt x="11811" y="230505"/>
                </a:lnTo>
                <a:lnTo>
                  <a:pt x="3167" y="217670"/>
                </a:lnTo>
                <a:lnTo>
                  <a:pt x="0" y="201929"/>
                </a:lnTo>
                <a:lnTo>
                  <a:pt x="0" y="40386"/>
                </a:lnTo>
                <a:close/>
              </a:path>
            </a:pathLst>
          </a:custGeom>
          <a:ln w="12192">
            <a:solidFill>
              <a:srgbClr val="F7C000"/>
            </a:solidFill>
          </a:ln>
        </p:spPr>
        <p:txBody>
          <a:bodyPr wrap="square" lIns="0" tIns="0" rIns="0" bIns="0" rtlCol="0"/>
          <a:lstStyle/>
          <a:p/>
        </p:txBody>
      </p:sp>
      <p:sp>
        <p:nvSpPr>
          <p:cNvPr id="144" name="object 144"/>
          <p:cNvSpPr txBox="1"/>
          <p:nvPr/>
        </p:nvSpPr>
        <p:spPr>
          <a:xfrm>
            <a:off x="5280659" y="3049015"/>
            <a:ext cx="993775" cy="201930"/>
          </a:xfrm>
          <a:prstGeom prst="rect">
            <a:avLst/>
          </a:prstGeom>
        </p:spPr>
        <p:txBody>
          <a:bodyPr wrap="square" lIns="0" tIns="0" rIns="0" bIns="0" rtlCol="0" vert="horz">
            <a:spAutoFit/>
          </a:bodyPr>
          <a:lstStyle/>
          <a:p>
            <a:pPr marL="245110">
              <a:lnSpc>
                <a:spcPct val="100000"/>
              </a:lnSpc>
            </a:pPr>
            <a:r>
              <a:rPr dirty="0" sz="1000" spc="-5">
                <a:solidFill>
                  <a:srgbClr val="4F5560"/>
                </a:solidFill>
                <a:latin typeface="微软雅黑"/>
                <a:cs typeface="微软雅黑"/>
              </a:rPr>
              <a:t>搜索引擎</a:t>
            </a:r>
            <a:endParaRPr sz="1000">
              <a:latin typeface="微软雅黑"/>
              <a:cs typeface="微软雅黑"/>
            </a:endParaRPr>
          </a:p>
        </p:txBody>
      </p:sp>
      <p:sp>
        <p:nvSpPr>
          <p:cNvPr id="145" name="object 145"/>
          <p:cNvSpPr/>
          <p:nvPr/>
        </p:nvSpPr>
        <p:spPr>
          <a:xfrm>
            <a:off x="6353555" y="2697479"/>
            <a:ext cx="993775" cy="241300"/>
          </a:xfrm>
          <a:custGeom>
            <a:avLst/>
            <a:gdLst/>
            <a:ahLst/>
            <a:cxnLst/>
            <a:rect l="l" t="t" r="r" b="b"/>
            <a:pathLst>
              <a:path w="993775" h="241300">
                <a:moveTo>
                  <a:pt x="953516" y="0"/>
                </a:moveTo>
                <a:lnTo>
                  <a:pt x="40132" y="0"/>
                </a:lnTo>
                <a:lnTo>
                  <a:pt x="24485" y="3145"/>
                </a:lnTo>
                <a:lnTo>
                  <a:pt x="11731" y="11731"/>
                </a:lnTo>
                <a:lnTo>
                  <a:pt x="3145" y="24485"/>
                </a:lnTo>
                <a:lnTo>
                  <a:pt x="0" y="40132"/>
                </a:lnTo>
                <a:lnTo>
                  <a:pt x="0" y="200660"/>
                </a:lnTo>
                <a:lnTo>
                  <a:pt x="3145" y="216306"/>
                </a:lnTo>
                <a:lnTo>
                  <a:pt x="11731" y="229060"/>
                </a:lnTo>
                <a:lnTo>
                  <a:pt x="24485" y="237646"/>
                </a:lnTo>
                <a:lnTo>
                  <a:pt x="40132" y="240792"/>
                </a:lnTo>
                <a:lnTo>
                  <a:pt x="953516" y="240792"/>
                </a:lnTo>
                <a:lnTo>
                  <a:pt x="969162" y="237646"/>
                </a:lnTo>
                <a:lnTo>
                  <a:pt x="981916" y="229060"/>
                </a:lnTo>
                <a:lnTo>
                  <a:pt x="990502" y="216306"/>
                </a:lnTo>
                <a:lnTo>
                  <a:pt x="993648" y="200660"/>
                </a:lnTo>
                <a:lnTo>
                  <a:pt x="993648" y="40132"/>
                </a:lnTo>
                <a:lnTo>
                  <a:pt x="990502" y="24485"/>
                </a:lnTo>
                <a:lnTo>
                  <a:pt x="981916" y="11731"/>
                </a:lnTo>
                <a:lnTo>
                  <a:pt x="969162" y="3145"/>
                </a:lnTo>
                <a:lnTo>
                  <a:pt x="953516" y="0"/>
                </a:lnTo>
                <a:close/>
              </a:path>
            </a:pathLst>
          </a:custGeom>
          <a:solidFill>
            <a:srgbClr val="F9F9F9"/>
          </a:solidFill>
        </p:spPr>
        <p:txBody>
          <a:bodyPr wrap="square" lIns="0" tIns="0" rIns="0" bIns="0" rtlCol="0"/>
          <a:lstStyle/>
          <a:p/>
        </p:txBody>
      </p:sp>
      <p:sp>
        <p:nvSpPr>
          <p:cNvPr id="146" name="object 146"/>
          <p:cNvSpPr/>
          <p:nvPr/>
        </p:nvSpPr>
        <p:spPr>
          <a:xfrm>
            <a:off x="6353555" y="2697479"/>
            <a:ext cx="993775" cy="241300"/>
          </a:xfrm>
          <a:custGeom>
            <a:avLst/>
            <a:gdLst/>
            <a:ahLst/>
            <a:cxnLst/>
            <a:rect l="l" t="t" r="r" b="b"/>
            <a:pathLst>
              <a:path w="993775" h="241300">
                <a:moveTo>
                  <a:pt x="0" y="40132"/>
                </a:moveTo>
                <a:lnTo>
                  <a:pt x="3145" y="24485"/>
                </a:lnTo>
                <a:lnTo>
                  <a:pt x="11731" y="11731"/>
                </a:lnTo>
                <a:lnTo>
                  <a:pt x="24485" y="3145"/>
                </a:lnTo>
                <a:lnTo>
                  <a:pt x="40132" y="0"/>
                </a:lnTo>
                <a:lnTo>
                  <a:pt x="953516" y="0"/>
                </a:lnTo>
                <a:lnTo>
                  <a:pt x="969162" y="3145"/>
                </a:lnTo>
                <a:lnTo>
                  <a:pt x="981916" y="11731"/>
                </a:lnTo>
                <a:lnTo>
                  <a:pt x="990502" y="24485"/>
                </a:lnTo>
                <a:lnTo>
                  <a:pt x="993648" y="40132"/>
                </a:lnTo>
                <a:lnTo>
                  <a:pt x="993648" y="200660"/>
                </a:lnTo>
                <a:lnTo>
                  <a:pt x="990502" y="216306"/>
                </a:lnTo>
                <a:lnTo>
                  <a:pt x="981916" y="229060"/>
                </a:lnTo>
                <a:lnTo>
                  <a:pt x="969162" y="237646"/>
                </a:lnTo>
                <a:lnTo>
                  <a:pt x="953516" y="240792"/>
                </a:lnTo>
                <a:lnTo>
                  <a:pt x="40132" y="240792"/>
                </a:lnTo>
                <a:lnTo>
                  <a:pt x="24485" y="237646"/>
                </a:lnTo>
                <a:lnTo>
                  <a:pt x="11731" y="229060"/>
                </a:lnTo>
                <a:lnTo>
                  <a:pt x="3145" y="216306"/>
                </a:lnTo>
                <a:lnTo>
                  <a:pt x="0" y="200660"/>
                </a:lnTo>
                <a:lnTo>
                  <a:pt x="0" y="40132"/>
                </a:lnTo>
                <a:close/>
              </a:path>
            </a:pathLst>
          </a:custGeom>
          <a:ln w="12192">
            <a:solidFill>
              <a:srgbClr val="F7C000"/>
            </a:solidFill>
          </a:ln>
        </p:spPr>
        <p:txBody>
          <a:bodyPr wrap="square" lIns="0" tIns="0" rIns="0" bIns="0" rtlCol="0"/>
          <a:lstStyle/>
          <a:p/>
        </p:txBody>
      </p:sp>
      <p:sp>
        <p:nvSpPr>
          <p:cNvPr id="147" name="object 147"/>
          <p:cNvSpPr txBox="1"/>
          <p:nvPr/>
        </p:nvSpPr>
        <p:spPr>
          <a:xfrm>
            <a:off x="6353555" y="2736850"/>
            <a:ext cx="993775" cy="201930"/>
          </a:xfrm>
          <a:prstGeom prst="rect">
            <a:avLst/>
          </a:prstGeom>
        </p:spPr>
        <p:txBody>
          <a:bodyPr wrap="square" lIns="0" tIns="0" rIns="0" bIns="0" rtlCol="0" vert="horz">
            <a:spAutoFit/>
          </a:bodyPr>
          <a:lstStyle/>
          <a:p>
            <a:pPr marL="180975">
              <a:lnSpc>
                <a:spcPct val="100000"/>
              </a:lnSpc>
            </a:pPr>
            <a:r>
              <a:rPr dirty="0" sz="1000" spc="-10">
                <a:solidFill>
                  <a:srgbClr val="4F5560"/>
                </a:solidFill>
                <a:latin typeface="微软雅黑"/>
                <a:cs typeface="微软雅黑"/>
              </a:rPr>
              <a:t>电信运营商</a:t>
            </a:r>
            <a:endParaRPr sz="1000">
              <a:latin typeface="微软雅黑"/>
              <a:cs typeface="微软雅黑"/>
            </a:endParaRPr>
          </a:p>
        </p:txBody>
      </p:sp>
      <p:sp>
        <p:nvSpPr>
          <p:cNvPr id="148" name="object 148"/>
          <p:cNvSpPr/>
          <p:nvPr/>
        </p:nvSpPr>
        <p:spPr>
          <a:xfrm>
            <a:off x="5280659" y="2697479"/>
            <a:ext cx="993775" cy="241300"/>
          </a:xfrm>
          <a:custGeom>
            <a:avLst/>
            <a:gdLst/>
            <a:ahLst/>
            <a:cxnLst/>
            <a:rect l="l" t="t" r="r" b="b"/>
            <a:pathLst>
              <a:path w="993775" h="241300">
                <a:moveTo>
                  <a:pt x="953515" y="0"/>
                </a:moveTo>
                <a:lnTo>
                  <a:pt x="40131" y="0"/>
                </a:lnTo>
                <a:lnTo>
                  <a:pt x="24485" y="3145"/>
                </a:lnTo>
                <a:lnTo>
                  <a:pt x="11731" y="11731"/>
                </a:lnTo>
                <a:lnTo>
                  <a:pt x="3145" y="24485"/>
                </a:lnTo>
                <a:lnTo>
                  <a:pt x="0" y="40132"/>
                </a:lnTo>
                <a:lnTo>
                  <a:pt x="0" y="200660"/>
                </a:lnTo>
                <a:lnTo>
                  <a:pt x="3145" y="216306"/>
                </a:lnTo>
                <a:lnTo>
                  <a:pt x="11731" y="229060"/>
                </a:lnTo>
                <a:lnTo>
                  <a:pt x="24485" y="237646"/>
                </a:lnTo>
                <a:lnTo>
                  <a:pt x="40131" y="240792"/>
                </a:lnTo>
                <a:lnTo>
                  <a:pt x="953515" y="240792"/>
                </a:lnTo>
                <a:lnTo>
                  <a:pt x="969162" y="237646"/>
                </a:lnTo>
                <a:lnTo>
                  <a:pt x="981916" y="229060"/>
                </a:lnTo>
                <a:lnTo>
                  <a:pt x="990502" y="216306"/>
                </a:lnTo>
                <a:lnTo>
                  <a:pt x="993648" y="200660"/>
                </a:lnTo>
                <a:lnTo>
                  <a:pt x="993648" y="40132"/>
                </a:lnTo>
                <a:lnTo>
                  <a:pt x="990502" y="24485"/>
                </a:lnTo>
                <a:lnTo>
                  <a:pt x="981916" y="11731"/>
                </a:lnTo>
                <a:lnTo>
                  <a:pt x="969162" y="3145"/>
                </a:lnTo>
                <a:lnTo>
                  <a:pt x="953515" y="0"/>
                </a:lnTo>
                <a:close/>
              </a:path>
            </a:pathLst>
          </a:custGeom>
          <a:solidFill>
            <a:srgbClr val="F9F9F9"/>
          </a:solidFill>
        </p:spPr>
        <p:txBody>
          <a:bodyPr wrap="square" lIns="0" tIns="0" rIns="0" bIns="0" rtlCol="0"/>
          <a:lstStyle/>
          <a:p/>
        </p:txBody>
      </p:sp>
      <p:sp>
        <p:nvSpPr>
          <p:cNvPr id="149" name="object 149"/>
          <p:cNvSpPr/>
          <p:nvPr/>
        </p:nvSpPr>
        <p:spPr>
          <a:xfrm>
            <a:off x="5280659" y="2697479"/>
            <a:ext cx="993775" cy="241300"/>
          </a:xfrm>
          <a:custGeom>
            <a:avLst/>
            <a:gdLst/>
            <a:ahLst/>
            <a:cxnLst/>
            <a:rect l="l" t="t" r="r" b="b"/>
            <a:pathLst>
              <a:path w="993775" h="241300">
                <a:moveTo>
                  <a:pt x="0" y="40132"/>
                </a:moveTo>
                <a:lnTo>
                  <a:pt x="3145" y="24485"/>
                </a:lnTo>
                <a:lnTo>
                  <a:pt x="11731" y="11731"/>
                </a:lnTo>
                <a:lnTo>
                  <a:pt x="24485" y="3145"/>
                </a:lnTo>
                <a:lnTo>
                  <a:pt x="40131" y="0"/>
                </a:lnTo>
                <a:lnTo>
                  <a:pt x="953515" y="0"/>
                </a:lnTo>
                <a:lnTo>
                  <a:pt x="969162" y="3145"/>
                </a:lnTo>
                <a:lnTo>
                  <a:pt x="981916" y="11731"/>
                </a:lnTo>
                <a:lnTo>
                  <a:pt x="990502" y="24485"/>
                </a:lnTo>
                <a:lnTo>
                  <a:pt x="993648" y="40132"/>
                </a:lnTo>
                <a:lnTo>
                  <a:pt x="993648" y="200660"/>
                </a:lnTo>
                <a:lnTo>
                  <a:pt x="990502" y="216306"/>
                </a:lnTo>
                <a:lnTo>
                  <a:pt x="981916" y="229060"/>
                </a:lnTo>
                <a:lnTo>
                  <a:pt x="969162" y="237646"/>
                </a:lnTo>
                <a:lnTo>
                  <a:pt x="953515" y="240792"/>
                </a:lnTo>
                <a:lnTo>
                  <a:pt x="40131" y="240792"/>
                </a:lnTo>
                <a:lnTo>
                  <a:pt x="24485" y="237646"/>
                </a:lnTo>
                <a:lnTo>
                  <a:pt x="11731" y="229060"/>
                </a:lnTo>
                <a:lnTo>
                  <a:pt x="3145" y="216306"/>
                </a:lnTo>
                <a:lnTo>
                  <a:pt x="0" y="200660"/>
                </a:lnTo>
                <a:lnTo>
                  <a:pt x="0" y="40132"/>
                </a:lnTo>
                <a:close/>
              </a:path>
            </a:pathLst>
          </a:custGeom>
          <a:ln w="12192">
            <a:solidFill>
              <a:srgbClr val="F7C000"/>
            </a:solidFill>
          </a:ln>
        </p:spPr>
        <p:txBody>
          <a:bodyPr wrap="square" lIns="0" tIns="0" rIns="0" bIns="0" rtlCol="0"/>
          <a:lstStyle/>
          <a:p/>
        </p:txBody>
      </p:sp>
      <p:sp>
        <p:nvSpPr>
          <p:cNvPr id="150" name="object 150"/>
          <p:cNvSpPr txBox="1"/>
          <p:nvPr/>
        </p:nvSpPr>
        <p:spPr>
          <a:xfrm>
            <a:off x="5280659" y="2736850"/>
            <a:ext cx="993775" cy="201930"/>
          </a:xfrm>
          <a:prstGeom prst="rect">
            <a:avLst/>
          </a:prstGeom>
        </p:spPr>
        <p:txBody>
          <a:bodyPr wrap="square" lIns="0" tIns="0" rIns="0" bIns="0" rtlCol="0" vert="horz">
            <a:spAutoFit/>
          </a:bodyPr>
          <a:lstStyle/>
          <a:p>
            <a:pPr marL="245110">
              <a:lnSpc>
                <a:spcPct val="100000"/>
              </a:lnSpc>
            </a:pPr>
            <a:r>
              <a:rPr dirty="0" sz="1000" spc="-10">
                <a:solidFill>
                  <a:srgbClr val="4F5560"/>
                </a:solidFill>
                <a:latin typeface="微软雅黑"/>
                <a:cs typeface="微软雅黑"/>
              </a:rPr>
              <a:t>电子商务</a:t>
            </a:r>
            <a:endParaRPr sz="1000">
              <a:latin typeface="微软雅黑"/>
              <a:cs typeface="微软雅黑"/>
            </a:endParaRPr>
          </a:p>
        </p:txBody>
      </p:sp>
      <p:sp>
        <p:nvSpPr>
          <p:cNvPr id="151" name="object 151"/>
          <p:cNvSpPr/>
          <p:nvPr/>
        </p:nvSpPr>
        <p:spPr>
          <a:xfrm>
            <a:off x="6353555" y="2385060"/>
            <a:ext cx="993775" cy="241300"/>
          </a:xfrm>
          <a:custGeom>
            <a:avLst/>
            <a:gdLst/>
            <a:ahLst/>
            <a:cxnLst/>
            <a:rect l="l" t="t" r="r" b="b"/>
            <a:pathLst>
              <a:path w="993775" h="241300">
                <a:moveTo>
                  <a:pt x="953516" y="0"/>
                </a:moveTo>
                <a:lnTo>
                  <a:pt x="40132" y="0"/>
                </a:lnTo>
                <a:lnTo>
                  <a:pt x="24485" y="3145"/>
                </a:lnTo>
                <a:lnTo>
                  <a:pt x="11731" y="11731"/>
                </a:lnTo>
                <a:lnTo>
                  <a:pt x="3145" y="24485"/>
                </a:lnTo>
                <a:lnTo>
                  <a:pt x="0" y="40131"/>
                </a:lnTo>
                <a:lnTo>
                  <a:pt x="0" y="200660"/>
                </a:lnTo>
                <a:lnTo>
                  <a:pt x="3145" y="216306"/>
                </a:lnTo>
                <a:lnTo>
                  <a:pt x="11731" y="229060"/>
                </a:lnTo>
                <a:lnTo>
                  <a:pt x="24485" y="237646"/>
                </a:lnTo>
                <a:lnTo>
                  <a:pt x="40132" y="240791"/>
                </a:lnTo>
                <a:lnTo>
                  <a:pt x="953516" y="240791"/>
                </a:lnTo>
                <a:lnTo>
                  <a:pt x="969162" y="237646"/>
                </a:lnTo>
                <a:lnTo>
                  <a:pt x="981916" y="229060"/>
                </a:lnTo>
                <a:lnTo>
                  <a:pt x="990502" y="216306"/>
                </a:lnTo>
                <a:lnTo>
                  <a:pt x="993648" y="200660"/>
                </a:lnTo>
                <a:lnTo>
                  <a:pt x="993648" y="40131"/>
                </a:lnTo>
                <a:lnTo>
                  <a:pt x="990502" y="24485"/>
                </a:lnTo>
                <a:lnTo>
                  <a:pt x="981916" y="11731"/>
                </a:lnTo>
                <a:lnTo>
                  <a:pt x="969162" y="3145"/>
                </a:lnTo>
                <a:lnTo>
                  <a:pt x="953516" y="0"/>
                </a:lnTo>
                <a:close/>
              </a:path>
            </a:pathLst>
          </a:custGeom>
          <a:solidFill>
            <a:srgbClr val="F9F9F9"/>
          </a:solidFill>
        </p:spPr>
        <p:txBody>
          <a:bodyPr wrap="square" lIns="0" tIns="0" rIns="0" bIns="0" rtlCol="0"/>
          <a:lstStyle/>
          <a:p/>
        </p:txBody>
      </p:sp>
      <p:sp>
        <p:nvSpPr>
          <p:cNvPr id="152" name="object 152"/>
          <p:cNvSpPr/>
          <p:nvPr/>
        </p:nvSpPr>
        <p:spPr>
          <a:xfrm>
            <a:off x="6353555" y="2385060"/>
            <a:ext cx="993775" cy="241300"/>
          </a:xfrm>
          <a:custGeom>
            <a:avLst/>
            <a:gdLst/>
            <a:ahLst/>
            <a:cxnLst/>
            <a:rect l="l" t="t" r="r" b="b"/>
            <a:pathLst>
              <a:path w="993775" h="241300">
                <a:moveTo>
                  <a:pt x="0" y="40131"/>
                </a:moveTo>
                <a:lnTo>
                  <a:pt x="3145" y="24485"/>
                </a:lnTo>
                <a:lnTo>
                  <a:pt x="11731" y="11731"/>
                </a:lnTo>
                <a:lnTo>
                  <a:pt x="24485" y="3145"/>
                </a:lnTo>
                <a:lnTo>
                  <a:pt x="40132" y="0"/>
                </a:lnTo>
                <a:lnTo>
                  <a:pt x="953516" y="0"/>
                </a:lnTo>
                <a:lnTo>
                  <a:pt x="969162" y="3145"/>
                </a:lnTo>
                <a:lnTo>
                  <a:pt x="981916" y="11731"/>
                </a:lnTo>
                <a:lnTo>
                  <a:pt x="990502" y="24485"/>
                </a:lnTo>
                <a:lnTo>
                  <a:pt x="993648" y="40131"/>
                </a:lnTo>
                <a:lnTo>
                  <a:pt x="993648" y="200660"/>
                </a:lnTo>
                <a:lnTo>
                  <a:pt x="990502" y="216306"/>
                </a:lnTo>
                <a:lnTo>
                  <a:pt x="981916" y="229060"/>
                </a:lnTo>
                <a:lnTo>
                  <a:pt x="969162" y="237646"/>
                </a:lnTo>
                <a:lnTo>
                  <a:pt x="953516" y="240791"/>
                </a:lnTo>
                <a:lnTo>
                  <a:pt x="40132" y="240791"/>
                </a:lnTo>
                <a:lnTo>
                  <a:pt x="24485" y="237646"/>
                </a:lnTo>
                <a:lnTo>
                  <a:pt x="11731" y="229060"/>
                </a:lnTo>
                <a:lnTo>
                  <a:pt x="3145" y="216306"/>
                </a:lnTo>
                <a:lnTo>
                  <a:pt x="0" y="200660"/>
                </a:lnTo>
                <a:lnTo>
                  <a:pt x="0" y="40131"/>
                </a:lnTo>
                <a:close/>
              </a:path>
            </a:pathLst>
          </a:custGeom>
          <a:ln w="12192">
            <a:solidFill>
              <a:srgbClr val="F7C000"/>
            </a:solidFill>
          </a:ln>
        </p:spPr>
        <p:txBody>
          <a:bodyPr wrap="square" lIns="0" tIns="0" rIns="0" bIns="0" rtlCol="0"/>
          <a:lstStyle/>
          <a:p/>
        </p:txBody>
      </p:sp>
      <p:sp>
        <p:nvSpPr>
          <p:cNvPr id="153" name="object 153"/>
          <p:cNvSpPr txBox="1"/>
          <p:nvPr/>
        </p:nvSpPr>
        <p:spPr>
          <a:xfrm>
            <a:off x="6353555" y="2425065"/>
            <a:ext cx="993775" cy="201295"/>
          </a:xfrm>
          <a:prstGeom prst="rect">
            <a:avLst/>
          </a:prstGeom>
        </p:spPr>
        <p:txBody>
          <a:bodyPr wrap="square" lIns="0" tIns="0" rIns="0" bIns="0" rtlCol="0" vert="horz">
            <a:spAutoFit/>
          </a:bodyPr>
          <a:lstStyle/>
          <a:p>
            <a:pPr marL="245110">
              <a:lnSpc>
                <a:spcPct val="100000"/>
              </a:lnSpc>
            </a:pPr>
            <a:r>
              <a:rPr dirty="0" sz="1000" spc="-5">
                <a:solidFill>
                  <a:srgbClr val="4F5560"/>
                </a:solidFill>
                <a:latin typeface="微软雅黑"/>
                <a:cs typeface="微软雅黑"/>
              </a:rPr>
              <a:t>在线教育</a:t>
            </a:r>
            <a:endParaRPr sz="1000">
              <a:latin typeface="微软雅黑"/>
              <a:cs typeface="微软雅黑"/>
            </a:endParaRPr>
          </a:p>
        </p:txBody>
      </p:sp>
      <p:sp>
        <p:nvSpPr>
          <p:cNvPr id="154" name="object 154"/>
          <p:cNvSpPr/>
          <p:nvPr/>
        </p:nvSpPr>
        <p:spPr>
          <a:xfrm>
            <a:off x="5280659" y="2385060"/>
            <a:ext cx="993775" cy="241300"/>
          </a:xfrm>
          <a:custGeom>
            <a:avLst/>
            <a:gdLst/>
            <a:ahLst/>
            <a:cxnLst/>
            <a:rect l="l" t="t" r="r" b="b"/>
            <a:pathLst>
              <a:path w="993775" h="241300">
                <a:moveTo>
                  <a:pt x="953515" y="0"/>
                </a:moveTo>
                <a:lnTo>
                  <a:pt x="40131" y="0"/>
                </a:lnTo>
                <a:lnTo>
                  <a:pt x="24485" y="3145"/>
                </a:lnTo>
                <a:lnTo>
                  <a:pt x="11731" y="11731"/>
                </a:lnTo>
                <a:lnTo>
                  <a:pt x="3145" y="24485"/>
                </a:lnTo>
                <a:lnTo>
                  <a:pt x="0" y="40131"/>
                </a:lnTo>
                <a:lnTo>
                  <a:pt x="0" y="200660"/>
                </a:lnTo>
                <a:lnTo>
                  <a:pt x="3145" y="216306"/>
                </a:lnTo>
                <a:lnTo>
                  <a:pt x="11731" y="229060"/>
                </a:lnTo>
                <a:lnTo>
                  <a:pt x="24485" y="237646"/>
                </a:lnTo>
                <a:lnTo>
                  <a:pt x="40131" y="240791"/>
                </a:lnTo>
                <a:lnTo>
                  <a:pt x="953515" y="240791"/>
                </a:lnTo>
                <a:lnTo>
                  <a:pt x="969162" y="237646"/>
                </a:lnTo>
                <a:lnTo>
                  <a:pt x="981916" y="229060"/>
                </a:lnTo>
                <a:lnTo>
                  <a:pt x="990502" y="216306"/>
                </a:lnTo>
                <a:lnTo>
                  <a:pt x="993648" y="200660"/>
                </a:lnTo>
                <a:lnTo>
                  <a:pt x="993648" y="40131"/>
                </a:lnTo>
                <a:lnTo>
                  <a:pt x="990502" y="24485"/>
                </a:lnTo>
                <a:lnTo>
                  <a:pt x="981916" y="11731"/>
                </a:lnTo>
                <a:lnTo>
                  <a:pt x="969162" y="3145"/>
                </a:lnTo>
                <a:lnTo>
                  <a:pt x="953515" y="0"/>
                </a:lnTo>
                <a:close/>
              </a:path>
            </a:pathLst>
          </a:custGeom>
          <a:solidFill>
            <a:srgbClr val="F9F9F9"/>
          </a:solidFill>
        </p:spPr>
        <p:txBody>
          <a:bodyPr wrap="square" lIns="0" tIns="0" rIns="0" bIns="0" rtlCol="0"/>
          <a:lstStyle/>
          <a:p/>
        </p:txBody>
      </p:sp>
      <p:sp>
        <p:nvSpPr>
          <p:cNvPr id="155" name="object 155"/>
          <p:cNvSpPr/>
          <p:nvPr/>
        </p:nvSpPr>
        <p:spPr>
          <a:xfrm>
            <a:off x="5280659" y="2385060"/>
            <a:ext cx="993775" cy="241300"/>
          </a:xfrm>
          <a:custGeom>
            <a:avLst/>
            <a:gdLst/>
            <a:ahLst/>
            <a:cxnLst/>
            <a:rect l="l" t="t" r="r" b="b"/>
            <a:pathLst>
              <a:path w="993775" h="241300">
                <a:moveTo>
                  <a:pt x="0" y="40131"/>
                </a:moveTo>
                <a:lnTo>
                  <a:pt x="3145" y="24485"/>
                </a:lnTo>
                <a:lnTo>
                  <a:pt x="11731" y="11731"/>
                </a:lnTo>
                <a:lnTo>
                  <a:pt x="24485" y="3145"/>
                </a:lnTo>
                <a:lnTo>
                  <a:pt x="40131" y="0"/>
                </a:lnTo>
                <a:lnTo>
                  <a:pt x="953515" y="0"/>
                </a:lnTo>
                <a:lnTo>
                  <a:pt x="969162" y="3145"/>
                </a:lnTo>
                <a:lnTo>
                  <a:pt x="981916" y="11731"/>
                </a:lnTo>
                <a:lnTo>
                  <a:pt x="990502" y="24485"/>
                </a:lnTo>
                <a:lnTo>
                  <a:pt x="993648" y="40131"/>
                </a:lnTo>
                <a:lnTo>
                  <a:pt x="993648" y="200660"/>
                </a:lnTo>
                <a:lnTo>
                  <a:pt x="990502" y="216306"/>
                </a:lnTo>
                <a:lnTo>
                  <a:pt x="981916" y="229060"/>
                </a:lnTo>
                <a:lnTo>
                  <a:pt x="969162" y="237646"/>
                </a:lnTo>
                <a:lnTo>
                  <a:pt x="953515" y="240791"/>
                </a:lnTo>
                <a:lnTo>
                  <a:pt x="40131" y="240791"/>
                </a:lnTo>
                <a:lnTo>
                  <a:pt x="24485" y="237646"/>
                </a:lnTo>
                <a:lnTo>
                  <a:pt x="11731" y="229060"/>
                </a:lnTo>
                <a:lnTo>
                  <a:pt x="3145" y="216306"/>
                </a:lnTo>
                <a:lnTo>
                  <a:pt x="0" y="200660"/>
                </a:lnTo>
                <a:lnTo>
                  <a:pt x="0" y="40131"/>
                </a:lnTo>
                <a:close/>
              </a:path>
            </a:pathLst>
          </a:custGeom>
          <a:ln w="12192">
            <a:solidFill>
              <a:srgbClr val="F7C000"/>
            </a:solidFill>
          </a:ln>
        </p:spPr>
        <p:txBody>
          <a:bodyPr wrap="square" lIns="0" tIns="0" rIns="0" bIns="0" rtlCol="0"/>
          <a:lstStyle/>
          <a:p/>
        </p:txBody>
      </p:sp>
      <p:sp>
        <p:nvSpPr>
          <p:cNvPr id="156" name="object 156"/>
          <p:cNvSpPr txBox="1"/>
          <p:nvPr/>
        </p:nvSpPr>
        <p:spPr>
          <a:xfrm>
            <a:off x="5280659" y="2425065"/>
            <a:ext cx="993775" cy="201295"/>
          </a:xfrm>
          <a:prstGeom prst="rect">
            <a:avLst/>
          </a:prstGeom>
        </p:spPr>
        <p:txBody>
          <a:bodyPr wrap="square" lIns="0" tIns="0" rIns="0" bIns="0" rtlCol="0" vert="horz">
            <a:spAutoFit/>
          </a:bodyPr>
          <a:lstStyle/>
          <a:p>
            <a:pPr marL="245110">
              <a:lnSpc>
                <a:spcPct val="100000"/>
              </a:lnSpc>
            </a:pPr>
            <a:r>
              <a:rPr dirty="0" sz="1000" spc="-5">
                <a:solidFill>
                  <a:srgbClr val="4F5560"/>
                </a:solidFill>
                <a:latin typeface="微软雅黑"/>
                <a:cs typeface="微软雅黑"/>
              </a:rPr>
              <a:t>在线旅游</a:t>
            </a:r>
            <a:endParaRPr sz="1000">
              <a:latin typeface="微软雅黑"/>
              <a:cs typeface="微软雅黑"/>
            </a:endParaRPr>
          </a:p>
        </p:txBody>
      </p:sp>
      <p:sp>
        <p:nvSpPr>
          <p:cNvPr id="157" name="object 157"/>
          <p:cNvSpPr/>
          <p:nvPr/>
        </p:nvSpPr>
        <p:spPr>
          <a:xfrm>
            <a:off x="4709159" y="2694432"/>
            <a:ext cx="382905" cy="658495"/>
          </a:xfrm>
          <a:custGeom>
            <a:avLst/>
            <a:gdLst/>
            <a:ahLst/>
            <a:cxnLst/>
            <a:rect l="l" t="t" r="r" b="b"/>
            <a:pathLst>
              <a:path w="382904" h="658495">
                <a:moveTo>
                  <a:pt x="191262" y="0"/>
                </a:moveTo>
                <a:lnTo>
                  <a:pt x="191262" y="164591"/>
                </a:lnTo>
                <a:lnTo>
                  <a:pt x="0" y="164591"/>
                </a:lnTo>
                <a:lnTo>
                  <a:pt x="0" y="493775"/>
                </a:lnTo>
                <a:lnTo>
                  <a:pt x="191262" y="493775"/>
                </a:lnTo>
                <a:lnTo>
                  <a:pt x="191262" y="658367"/>
                </a:lnTo>
                <a:lnTo>
                  <a:pt x="382524" y="329183"/>
                </a:lnTo>
                <a:lnTo>
                  <a:pt x="191262" y="0"/>
                </a:lnTo>
                <a:close/>
              </a:path>
            </a:pathLst>
          </a:custGeom>
          <a:solidFill>
            <a:srgbClr val="BAC3D1"/>
          </a:solidFill>
        </p:spPr>
        <p:txBody>
          <a:bodyPr wrap="square" lIns="0" tIns="0" rIns="0" bIns="0" rtlCol="0"/>
          <a:lstStyle/>
          <a:p/>
        </p:txBody>
      </p:sp>
      <p:sp>
        <p:nvSpPr>
          <p:cNvPr id="158" name="object 158"/>
          <p:cNvSpPr/>
          <p:nvPr/>
        </p:nvSpPr>
        <p:spPr>
          <a:xfrm>
            <a:off x="3224783" y="2694432"/>
            <a:ext cx="382905" cy="658495"/>
          </a:xfrm>
          <a:custGeom>
            <a:avLst/>
            <a:gdLst/>
            <a:ahLst/>
            <a:cxnLst/>
            <a:rect l="l" t="t" r="r" b="b"/>
            <a:pathLst>
              <a:path w="382904" h="658495">
                <a:moveTo>
                  <a:pt x="191262" y="0"/>
                </a:moveTo>
                <a:lnTo>
                  <a:pt x="0" y="329183"/>
                </a:lnTo>
                <a:lnTo>
                  <a:pt x="191262" y="658367"/>
                </a:lnTo>
                <a:lnTo>
                  <a:pt x="191262" y="493775"/>
                </a:lnTo>
                <a:lnTo>
                  <a:pt x="382524" y="493775"/>
                </a:lnTo>
                <a:lnTo>
                  <a:pt x="382524" y="164591"/>
                </a:lnTo>
                <a:lnTo>
                  <a:pt x="191262" y="164591"/>
                </a:lnTo>
                <a:lnTo>
                  <a:pt x="191262" y="0"/>
                </a:lnTo>
                <a:close/>
              </a:path>
            </a:pathLst>
          </a:custGeom>
          <a:solidFill>
            <a:srgbClr val="BAC3D1"/>
          </a:solidFill>
        </p:spPr>
        <p:txBody>
          <a:bodyPr wrap="square" lIns="0" tIns="0" rIns="0" bIns="0" rtlCol="0"/>
          <a:lstStyle/>
          <a:p/>
        </p:txBody>
      </p:sp>
      <p:sp>
        <p:nvSpPr>
          <p:cNvPr id="159" name="object 159"/>
          <p:cNvSpPr/>
          <p:nvPr/>
        </p:nvSpPr>
        <p:spPr>
          <a:xfrm>
            <a:off x="3709415" y="2572511"/>
            <a:ext cx="896619" cy="901065"/>
          </a:xfrm>
          <a:custGeom>
            <a:avLst/>
            <a:gdLst/>
            <a:ahLst/>
            <a:cxnLst/>
            <a:rect l="l" t="t" r="r" b="b"/>
            <a:pathLst>
              <a:path w="896620" h="901064">
                <a:moveTo>
                  <a:pt x="448056" y="0"/>
                </a:moveTo>
                <a:lnTo>
                  <a:pt x="399245" y="2643"/>
                </a:lnTo>
                <a:lnTo>
                  <a:pt x="351955" y="10389"/>
                </a:lnTo>
                <a:lnTo>
                  <a:pt x="306458" y="22963"/>
                </a:lnTo>
                <a:lnTo>
                  <a:pt x="263028" y="40090"/>
                </a:lnTo>
                <a:lnTo>
                  <a:pt x="221939" y="61496"/>
                </a:lnTo>
                <a:lnTo>
                  <a:pt x="183465" y="86904"/>
                </a:lnTo>
                <a:lnTo>
                  <a:pt x="147879" y="116040"/>
                </a:lnTo>
                <a:lnTo>
                  <a:pt x="115454" y="148630"/>
                </a:lnTo>
                <a:lnTo>
                  <a:pt x="86465" y="184397"/>
                </a:lnTo>
                <a:lnTo>
                  <a:pt x="61185" y="223068"/>
                </a:lnTo>
                <a:lnTo>
                  <a:pt x="39888" y="264367"/>
                </a:lnTo>
                <a:lnTo>
                  <a:pt x="22847" y="308018"/>
                </a:lnTo>
                <a:lnTo>
                  <a:pt x="10337" y="353748"/>
                </a:lnTo>
                <a:lnTo>
                  <a:pt x="2629" y="401281"/>
                </a:lnTo>
                <a:lnTo>
                  <a:pt x="0" y="450341"/>
                </a:lnTo>
                <a:lnTo>
                  <a:pt x="2629" y="499402"/>
                </a:lnTo>
                <a:lnTo>
                  <a:pt x="10337" y="546935"/>
                </a:lnTo>
                <a:lnTo>
                  <a:pt x="22847" y="592665"/>
                </a:lnTo>
                <a:lnTo>
                  <a:pt x="39888" y="636316"/>
                </a:lnTo>
                <a:lnTo>
                  <a:pt x="61185" y="677615"/>
                </a:lnTo>
                <a:lnTo>
                  <a:pt x="86465" y="716286"/>
                </a:lnTo>
                <a:lnTo>
                  <a:pt x="115454" y="752053"/>
                </a:lnTo>
                <a:lnTo>
                  <a:pt x="147879" y="784643"/>
                </a:lnTo>
                <a:lnTo>
                  <a:pt x="183465" y="813779"/>
                </a:lnTo>
                <a:lnTo>
                  <a:pt x="221939" y="839187"/>
                </a:lnTo>
                <a:lnTo>
                  <a:pt x="263028" y="860593"/>
                </a:lnTo>
                <a:lnTo>
                  <a:pt x="306458" y="877720"/>
                </a:lnTo>
                <a:lnTo>
                  <a:pt x="351955" y="890294"/>
                </a:lnTo>
                <a:lnTo>
                  <a:pt x="399245" y="898040"/>
                </a:lnTo>
                <a:lnTo>
                  <a:pt x="448056" y="900684"/>
                </a:lnTo>
                <a:lnTo>
                  <a:pt x="496866" y="898040"/>
                </a:lnTo>
                <a:lnTo>
                  <a:pt x="544156" y="890294"/>
                </a:lnTo>
                <a:lnTo>
                  <a:pt x="589653" y="877720"/>
                </a:lnTo>
                <a:lnTo>
                  <a:pt x="633083" y="860593"/>
                </a:lnTo>
                <a:lnTo>
                  <a:pt x="674172" y="839187"/>
                </a:lnTo>
                <a:lnTo>
                  <a:pt x="712646" y="813779"/>
                </a:lnTo>
                <a:lnTo>
                  <a:pt x="748232" y="784643"/>
                </a:lnTo>
                <a:lnTo>
                  <a:pt x="780657" y="752053"/>
                </a:lnTo>
                <a:lnTo>
                  <a:pt x="809646" y="716286"/>
                </a:lnTo>
                <a:lnTo>
                  <a:pt x="834926" y="677615"/>
                </a:lnTo>
                <a:lnTo>
                  <a:pt x="856223" y="636316"/>
                </a:lnTo>
                <a:lnTo>
                  <a:pt x="873264" y="592665"/>
                </a:lnTo>
                <a:lnTo>
                  <a:pt x="885774" y="546935"/>
                </a:lnTo>
                <a:lnTo>
                  <a:pt x="893482" y="499402"/>
                </a:lnTo>
                <a:lnTo>
                  <a:pt x="896112" y="450341"/>
                </a:lnTo>
                <a:lnTo>
                  <a:pt x="893482" y="401281"/>
                </a:lnTo>
                <a:lnTo>
                  <a:pt x="885774" y="353748"/>
                </a:lnTo>
                <a:lnTo>
                  <a:pt x="873264" y="308018"/>
                </a:lnTo>
                <a:lnTo>
                  <a:pt x="856223" y="264367"/>
                </a:lnTo>
                <a:lnTo>
                  <a:pt x="834926" y="223068"/>
                </a:lnTo>
                <a:lnTo>
                  <a:pt x="809646" y="184397"/>
                </a:lnTo>
                <a:lnTo>
                  <a:pt x="780657" y="148630"/>
                </a:lnTo>
                <a:lnTo>
                  <a:pt x="748232" y="116040"/>
                </a:lnTo>
                <a:lnTo>
                  <a:pt x="712646" y="86904"/>
                </a:lnTo>
                <a:lnTo>
                  <a:pt x="674172" y="61496"/>
                </a:lnTo>
                <a:lnTo>
                  <a:pt x="633083" y="40090"/>
                </a:lnTo>
                <a:lnTo>
                  <a:pt x="589653" y="22963"/>
                </a:lnTo>
                <a:lnTo>
                  <a:pt x="544156" y="10389"/>
                </a:lnTo>
                <a:lnTo>
                  <a:pt x="496866" y="2643"/>
                </a:lnTo>
                <a:lnTo>
                  <a:pt x="448056" y="0"/>
                </a:lnTo>
                <a:close/>
              </a:path>
            </a:pathLst>
          </a:custGeom>
          <a:solidFill>
            <a:srgbClr val="1F9ED2"/>
          </a:solidFill>
        </p:spPr>
        <p:txBody>
          <a:bodyPr wrap="square" lIns="0" tIns="0" rIns="0" bIns="0" rtlCol="0"/>
          <a:lstStyle/>
          <a:p/>
        </p:txBody>
      </p:sp>
      <p:sp>
        <p:nvSpPr>
          <p:cNvPr id="160" name="object 160"/>
          <p:cNvSpPr txBox="1"/>
          <p:nvPr/>
        </p:nvSpPr>
        <p:spPr>
          <a:xfrm>
            <a:off x="3918965" y="2896361"/>
            <a:ext cx="535305" cy="224790"/>
          </a:xfrm>
          <a:prstGeom prst="rect">
            <a:avLst/>
          </a:prstGeom>
        </p:spPr>
        <p:txBody>
          <a:bodyPr wrap="square" lIns="0" tIns="0" rIns="0" bIns="0" rtlCol="0" vert="horz">
            <a:spAutoFit/>
          </a:bodyPr>
          <a:lstStyle/>
          <a:p>
            <a:pPr marL="12700">
              <a:lnSpc>
                <a:spcPct val="100000"/>
              </a:lnSpc>
            </a:pPr>
            <a:r>
              <a:rPr dirty="0" sz="1400" spc="-5">
                <a:solidFill>
                  <a:srgbClr val="F9F9F9"/>
                </a:solidFill>
                <a:latin typeface="Arial"/>
                <a:cs typeface="Arial"/>
              </a:rPr>
              <a:t>SaaS</a:t>
            </a:r>
            <a:r>
              <a:rPr dirty="0" sz="1000" spc="-5">
                <a:solidFill>
                  <a:srgbClr val="F9F9F9"/>
                </a:solidFill>
                <a:latin typeface="Arial"/>
                <a:cs typeface="Arial"/>
              </a:rPr>
              <a:t>+</a:t>
            </a:r>
            <a:endParaRPr sz="1000">
              <a:latin typeface="Arial"/>
              <a:cs typeface="Arial"/>
            </a:endParaRPr>
          </a:p>
        </p:txBody>
      </p:sp>
      <p:sp>
        <p:nvSpPr>
          <p:cNvPr id="161" name="object 161"/>
          <p:cNvSpPr/>
          <p:nvPr/>
        </p:nvSpPr>
        <p:spPr>
          <a:xfrm>
            <a:off x="2014727" y="4165091"/>
            <a:ext cx="1969135" cy="433070"/>
          </a:xfrm>
          <a:custGeom>
            <a:avLst/>
            <a:gdLst/>
            <a:ahLst/>
            <a:cxnLst/>
            <a:rect l="l" t="t" r="r" b="b"/>
            <a:pathLst>
              <a:path w="1969135" h="433070">
                <a:moveTo>
                  <a:pt x="1575181" y="0"/>
                </a:moveTo>
                <a:lnTo>
                  <a:pt x="393827" y="0"/>
                </a:lnTo>
                <a:lnTo>
                  <a:pt x="0" y="216407"/>
                </a:lnTo>
                <a:lnTo>
                  <a:pt x="393827" y="432815"/>
                </a:lnTo>
                <a:lnTo>
                  <a:pt x="1575181" y="432815"/>
                </a:lnTo>
                <a:lnTo>
                  <a:pt x="1969008" y="216407"/>
                </a:lnTo>
                <a:lnTo>
                  <a:pt x="1575181" y="0"/>
                </a:lnTo>
                <a:close/>
              </a:path>
            </a:pathLst>
          </a:custGeom>
          <a:solidFill>
            <a:srgbClr val="62C2E3"/>
          </a:solidFill>
        </p:spPr>
        <p:txBody>
          <a:bodyPr wrap="square" lIns="0" tIns="0" rIns="0" bIns="0" rtlCol="0"/>
          <a:lstStyle/>
          <a:p/>
        </p:txBody>
      </p:sp>
      <p:sp>
        <p:nvSpPr>
          <p:cNvPr id="162" name="object 162"/>
          <p:cNvSpPr txBox="1"/>
          <p:nvPr/>
        </p:nvSpPr>
        <p:spPr>
          <a:xfrm>
            <a:off x="2530220" y="4184015"/>
            <a:ext cx="939800" cy="424180"/>
          </a:xfrm>
          <a:prstGeom prst="rect">
            <a:avLst/>
          </a:prstGeom>
        </p:spPr>
        <p:txBody>
          <a:bodyPr wrap="square" lIns="0" tIns="0" rIns="0" bIns="0" rtlCol="0" vert="horz">
            <a:spAutoFit/>
          </a:bodyPr>
          <a:lstStyle/>
          <a:p>
            <a:pPr algn="ctr">
              <a:lnSpc>
                <a:spcPct val="100000"/>
              </a:lnSpc>
            </a:pPr>
            <a:r>
              <a:rPr dirty="0" sz="1200">
                <a:solidFill>
                  <a:srgbClr val="F9F9F9"/>
                </a:solidFill>
                <a:latin typeface="微软雅黑"/>
                <a:cs typeface="微软雅黑"/>
              </a:rPr>
              <a:t>智能金融产品</a:t>
            </a:r>
            <a:endParaRPr sz="1200">
              <a:latin typeface="微软雅黑"/>
              <a:cs typeface="微软雅黑"/>
            </a:endParaRPr>
          </a:p>
          <a:p>
            <a:pPr algn="ctr">
              <a:lnSpc>
                <a:spcPct val="100000"/>
              </a:lnSpc>
              <a:spcBef>
                <a:spcPts val="359"/>
              </a:spcBef>
            </a:pPr>
            <a:r>
              <a:rPr dirty="0" sz="1200">
                <a:solidFill>
                  <a:srgbClr val="F9F9F9"/>
                </a:solidFill>
                <a:latin typeface="微软雅黑"/>
                <a:cs typeface="微软雅黑"/>
              </a:rPr>
              <a:t>（</a:t>
            </a:r>
            <a:r>
              <a:rPr dirty="0" sz="1200">
                <a:solidFill>
                  <a:srgbClr val="F9F9F9"/>
                </a:solidFill>
                <a:latin typeface="Arial"/>
                <a:cs typeface="Arial"/>
              </a:rPr>
              <a:t>SaaS</a:t>
            </a:r>
            <a:r>
              <a:rPr dirty="0" sz="1200">
                <a:solidFill>
                  <a:srgbClr val="F9F9F9"/>
                </a:solidFill>
                <a:latin typeface="微软雅黑"/>
                <a:cs typeface="微软雅黑"/>
              </a:rPr>
              <a:t>）</a:t>
            </a:r>
            <a:endParaRPr sz="1200">
              <a:latin typeface="微软雅黑"/>
              <a:cs typeface="微软雅黑"/>
            </a:endParaRPr>
          </a:p>
        </p:txBody>
      </p:sp>
      <p:sp>
        <p:nvSpPr>
          <p:cNvPr id="163" name="object 163"/>
          <p:cNvSpPr/>
          <p:nvPr/>
        </p:nvSpPr>
        <p:spPr>
          <a:xfrm>
            <a:off x="4131564" y="4165091"/>
            <a:ext cx="1969135" cy="433070"/>
          </a:xfrm>
          <a:custGeom>
            <a:avLst/>
            <a:gdLst/>
            <a:ahLst/>
            <a:cxnLst/>
            <a:rect l="l" t="t" r="r" b="b"/>
            <a:pathLst>
              <a:path w="1969135" h="433070">
                <a:moveTo>
                  <a:pt x="1575181" y="0"/>
                </a:moveTo>
                <a:lnTo>
                  <a:pt x="393826" y="0"/>
                </a:lnTo>
                <a:lnTo>
                  <a:pt x="0" y="216407"/>
                </a:lnTo>
                <a:lnTo>
                  <a:pt x="393826" y="432815"/>
                </a:lnTo>
                <a:lnTo>
                  <a:pt x="1575181" y="432815"/>
                </a:lnTo>
                <a:lnTo>
                  <a:pt x="1969008" y="216407"/>
                </a:lnTo>
                <a:lnTo>
                  <a:pt x="1575181" y="0"/>
                </a:lnTo>
                <a:close/>
              </a:path>
            </a:pathLst>
          </a:custGeom>
          <a:solidFill>
            <a:srgbClr val="9DD2E8"/>
          </a:solidFill>
        </p:spPr>
        <p:txBody>
          <a:bodyPr wrap="square" lIns="0" tIns="0" rIns="0" bIns="0" rtlCol="0"/>
          <a:lstStyle/>
          <a:p/>
        </p:txBody>
      </p:sp>
      <p:sp>
        <p:nvSpPr>
          <p:cNvPr id="164" name="object 164"/>
          <p:cNvSpPr txBox="1"/>
          <p:nvPr/>
        </p:nvSpPr>
        <p:spPr>
          <a:xfrm>
            <a:off x="4799838" y="4184015"/>
            <a:ext cx="635000" cy="4241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增值服务</a:t>
            </a:r>
            <a:endParaRPr sz="1200">
              <a:latin typeface="微软雅黑"/>
              <a:cs typeface="微软雅黑"/>
            </a:endParaRPr>
          </a:p>
          <a:p>
            <a:pPr marL="15240">
              <a:lnSpc>
                <a:spcPct val="100000"/>
              </a:lnSpc>
              <a:spcBef>
                <a:spcPts val="359"/>
              </a:spcBef>
            </a:pPr>
            <a:r>
              <a:rPr dirty="0" sz="1200">
                <a:solidFill>
                  <a:srgbClr val="F9F9F9"/>
                </a:solidFill>
                <a:latin typeface="微软雅黑"/>
                <a:cs typeface="微软雅黑"/>
              </a:rPr>
              <a:t>（</a:t>
            </a:r>
            <a:r>
              <a:rPr dirty="0" sz="1200">
                <a:solidFill>
                  <a:srgbClr val="F9F9F9"/>
                </a:solidFill>
                <a:latin typeface="Arial"/>
                <a:cs typeface="Arial"/>
              </a:rPr>
              <a:t>P</a:t>
            </a:r>
            <a:r>
              <a:rPr dirty="0" sz="1200" spc="-5">
                <a:solidFill>
                  <a:srgbClr val="F9F9F9"/>
                </a:solidFill>
                <a:latin typeface="Arial"/>
                <a:cs typeface="Arial"/>
              </a:rPr>
              <a:t>lus</a:t>
            </a:r>
            <a:r>
              <a:rPr dirty="0" sz="1200" spc="-5">
                <a:solidFill>
                  <a:srgbClr val="F9F9F9"/>
                </a:solidFill>
                <a:latin typeface="微软雅黑"/>
                <a:cs typeface="微软雅黑"/>
              </a:rPr>
              <a:t>）</a:t>
            </a:r>
            <a:endParaRPr sz="1200">
              <a:latin typeface="微软雅黑"/>
              <a:cs typeface="微软雅黑"/>
            </a:endParaRPr>
          </a:p>
        </p:txBody>
      </p:sp>
      <p:sp>
        <p:nvSpPr>
          <p:cNvPr id="165" name="object 165"/>
          <p:cNvSpPr/>
          <p:nvPr/>
        </p:nvSpPr>
        <p:spPr>
          <a:xfrm>
            <a:off x="5109717" y="4597908"/>
            <a:ext cx="1674495" cy="663575"/>
          </a:xfrm>
          <a:custGeom>
            <a:avLst/>
            <a:gdLst/>
            <a:ahLst/>
            <a:cxnLst/>
            <a:rect l="l" t="t" r="r" b="b"/>
            <a:pathLst>
              <a:path w="1674495" h="663575">
                <a:moveTo>
                  <a:pt x="1630045" y="587121"/>
                </a:moveTo>
                <a:lnTo>
                  <a:pt x="1598295" y="587121"/>
                </a:lnTo>
                <a:lnTo>
                  <a:pt x="1636395" y="663321"/>
                </a:lnTo>
                <a:lnTo>
                  <a:pt x="1668145" y="599821"/>
                </a:lnTo>
                <a:lnTo>
                  <a:pt x="1630045" y="599821"/>
                </a:lnTo>
                <a:lnTo>
                  <a:pt x="1630045" y="587121"/>
                </a:lnTo>
                <a:close/>
              </a:path>
              <a:path w="1674495" h="663575">
                <a:moveTo>
                  <a:pt x="1630045" y="331724"/>
                </a:moveTo>
                <a:lnTo>
                  <a:pt x="1630045" y="599821"/>
                </a:lnTo>
                <a:lnTo>
                  <a:pt x="1642745" y="599821"/>
                </a:lnTo>
                <a:lnTo>
                  <a:pt x="1642745" y="338074"/>
                </a:lnTo>
                <a:lnTo>
                  <a:pt x="1636395" y="338074"/>
                </a:lnTo>
                <a:lnTo>
                  <a:pt x="1630045" y="331724"/>
                </a:lnTo>
                <a:close/>
              </a:path>
              <a:path w="1674495" h="663575">
                <a:moveTo>
                  <a:pt x="1674495" y="587121"/>
                </a:moveTo>
                <a:lnTo>
                  <a:pt x="1642745" y="587121"/>
                </a:lnTo>
                <a:lnTo>
                  <a:pt x="1642745" y="599821"/>
                </a:lnTo>
                <a:lnTo>
                  <a:pt x="1668145" y="599821"/>
                </a:lnTo>
                <a:lnTo>
                  <a:pt x="1674495" y="587121"/>
                </a:lnTo>
                <a:close/>
              </a:path>
              <a:path w="1674495" h="663575">
                <a:moveTo>
                  <a:pt x="12700" y="0"/>
                </a:moveTo>
                <a:lnTo>
                  <a:pt x="0" y="0"/>
                </a:lnTo>
                <a:lnTo>
                  <a:pt x="0" y="338074"/>
                </a:lnTo>
                <a:lnTo>
                  <a:pt x="1630045" y="338074"/>
                </a:lnTo>
                <a:lnTo>
                  <a:pt x="1630045" y="331724"/>
                </a:lnTo>
                <a:lnTo>
                  <a:pt x="12700" y="331724"/>
                </a:lnTo>
                <a:lnTo>
                  <a:pt x="6350" y="325374"/>
                </a:lnTo>
                <a:lnTo>
                  <a:pt x="12700" y="325374"/>
                </a:lnTo>
                <a:lnTo>
                  <a:pt x="12700" y="0"/>
                </a:lnTo>
                <a:close/>
              </a:path>
              <a:path w="1674495" h="663575">
                <a:moveTo>
                  <a:pt x="1642745" y="325374"/>
                </a:moveTo>
                <a:lnTo>
                  <a:pt x="12700" y="325374"/>
                </a:lnTo>
                <a:lnTo>
                  <a:pt x="12700" y="331724"/>
                </a:lnTo>
                <a:lnTo>
                  <a:pt x="1630045" y="331724"/>
                </a:lnTo>
                <a:lnTo>
                  <a:pt x="1636395" y="338074"/>
                </a:lnTo>
                <a:lnTo>
                  <a:pt x="1642745" y="338074"/>
                </a:lnTo>
                <a:lnTo>
                  <a:pt x="1642745" y="325374"/>
                </a:lnTo>
                <a:close/>
              </a:path>
              <a:path w="1674495" h="663575">
                <a:moveTo>
                  <a:pt x="12700" y="325374"/>
                </a:moveTo>
                <a:lnTo>
                  <a:pt x="6350" y="325374"/>
                </a:lnTo>
                <a:lnTo>
                  <a:pt x="12700" y="331724"/>
                </a:lnTo>
                <a:lnTo>
                  <a:pt x="12700" y="325374"/>
                </a:lnTo>
                <a:close/>
              </a:path>
            </a:pathLst>
          </a:custGeom>
          <a:solidFill>
            <a:srgbClr val="BAC3D1"/>
          </a:solidFill>
        </p:spPr>
        <p:txBody>
          <a:bodyPr wrap="square" lIns="0" tIns="0" rIns="0" bIns="0" rtlCol="0"/>
          <a:lstStyle/>
          <a:p/>
        </p:txBody>
      </p:sp>
      <p:sp>
        <p:nvSpPr>
          <p:cNvPr id="166" name="object 166"/>
          <p:cNvSpPr/>
          <p:nvPr/>
        </p:nvSpPr>
        <p:spPr>
          <a:xfrm>
            <a:off x="3387852" y="4597908"/>
            <a:ext cx="1735455" cy="663575"/>
          </a:xfrm>
          <a:custGeom>
            <a:avLst/>
            <a:gdLst/>
            <a:ahLst/>
            <a:cxnLst/>
            <a:rect l="l" t="t" r="r" b="b"/>
            <a:pathLst>
              <a:path w="1735454" h="663575">
                <a:moveTo>
                  <a:pt x="31750" y="587121"/>
                </a:moveTo>
                <a:lnTo>
                  <a:pt x="0" y="587121"/>
                </a:lnTo>
                <a:lnTo>
                  <a:pt x="38100" y="663321"/>
                </a:lnTo>
                <a:lnTo>
                  <a:pt x="69850" y="599821"/>
                </a:lnTo>
                <a:lnTo>
                  <a:pt x="31750" y="599821"/>
                </a:lnTo>
                <a:lnTo>
                  <a:pt x="31750" y="587121"/>
                </a:lnTo>
                <a:close/>
              </a:path>
              <a:path w="1735454" h="663575">
                <a:moveTo>
                  <a:pt x="1722247" y="325374"/>
                </a:moveTo>
                <a:lnTo>
                  <a:pt x="31750" y="325374"/>
                </a:lnTo>
                <a:lnTo>
                  <a:pt x="31750" y="599821"/>
                </a:lnTo>
                <a:lnTo>
                  <a:pt x="44450" y="599821"/>
                </a:lnTo>
                <a:lnTo>
                  <a:pt x="44450" y="338074"/>
                </a:lnTo>
                <a:lnTo>
                  <a:pt x="38100" y="338074"/>
                </a:lnTo>
                <a:lnTo>
                  <a:pt x="44450" y="331724"/>
                </a:lnTo>
                <a:lnTo>
                  <a:pt x="1722247" y="331724"/>
                </a:lnTo>
                <a:lnTo>
                  <a:pt x="1722247" y="325374"/>
                </a:lnTo>
                <a:close/>
              </a:path>
              <a:path w="1735454" h="663575">
                <a:moveTo>
                  <a:pt x="76200" y="587121"/>
                </a:moveTo>
                <a:lnTo>
                  <a:pt x="44450" y="587121"/>
                </a:lnTo>
                <a:lnTo>
                  <a:pt x="44450" y="599821"/>
                </a:lnTo>
                <a:lnTo>
                  <a:pt x="69850" y="599821"/>
                </a:lnTo>
                <a:lnTo>
                  <a:pt x="76200" y="587121"/>
                </a:lnTo>
                <a:close/>
              </a:path>
              <a:path w="1735454" h="663575">
                <a:moveTo>
                  <a:pt x="44450" y="331724"/>
                </a:moveTo>
                <a:lnTo>
                  <a:pt x="38100" y="338074"/>
                </a:lnTo>
                <a:lnTo>
                  <a:pt x="44450" y="338074"/>
                </a:lnTo>
                <a:lnTo>
                  <a:pt x="44450" y="331724"/>
                </a:lnTo>
                <a:close/>
              </a:path>
              <a:path w="1735454" h="663575">
                <a:moveTo>
                  <a:pt x="1734947" y="325374"/>
                </a:moveTo>
                <a:lnTo>
                  <a:pt x="1728597" y="325374"/>
                </a:lnTo>
                <a:lnTo>
                  <a:pt x="1722247" y="331724"/>
                </a:lnTo>
                <a:lnTo>
                  <a:pt x="44450" y="331724"/>
                </a:lnTo>
                <a:lnTo>
                  <a:pt x="44450" y="338074"/>
                </a:lnTo>
                <a:lnTo>
                  <a:pt x="1734947" y="338074"/>
                </a:lnTo>
                <a:lnTo>
                  <a:pt x="1734947" y="325374"/>
                </a:lnTo>
                <a:close/>
              </a:path>
              <a:path w="1735454" h="663575">
                <a:moveTo>
                  <a:pt x="1734947" y="0"/>
                </a:moveTo>
                <a:lnTo>
                  <a:pt x="1722247" y="0"/>
                </a:lnTo>
                <a:lnTo>
                  <a:pt x="1722247" y="331724"/>
                </a:lnTo>
                <a:lnTo>
                  <a:pt x="1728597" y="325374"/>
                </a:lnTo>
                <a:lnTo>
                  <a:pt x="1734947" y="325374"/>
                </a:lnTo>
                <a:lnTo>
                  <a:pt x="1734947" y="0"/>
                </a:lnTo>
                <a:close/>
              </a:path>
            </a:pathLst>
          </a:custGeom>
          <a:solidFill>
            <a:srgbClr val="BAC3D1"/>
          </a:solidFill>
        </p:spPr>
        <p:txBody>
          <a:bodyPr wrap="square" lIns="0" tIns="0" rIns="0" bIns="0" rtlCol="0"/>
          <a:lstStyle/>
          <a:p/>
        </p:txBody>
      </p:sp>
      <p:sp>
        <p:nvSpPr>
          <p:cNvPr id="167" name="object 167"/>
          <p:cNvSpPr/>
          <p:nvPr/>
        </p:nvSpPr>
        <p:spPr>
          <a:xfrm>
            <a:off x="4422647" y="4597908"/>
            <a:ext cx="700405" cy="663575"/>
          </a:xfrm>
          <a:custGeom>
            <a:avLst/>
            <a:gdLst/>
            <a:ahLst/>
            <a:cxnLst/>
            <a:rect l="l" t="t" r="r" b="b"/>
            <a:pathLst>
              <a:path w="700404" h="663575">
                <a:moveTo>
                  <a:pt x="31750" y="587121"/>
                </a:moveTo>
                <a:lnTo>
                  <a:pt x="0" y="587121"/>
                </a:lnTo>
                <a:lnTo>
                  <a:pt x="38100" y="663321"/>
                </a:lnTo>
                <a:lnTo>
                  <a:pt x="69850" y="599821"/>
                </a:lnTo>
                <a:lnTo>
                  <a:pt x="31750" y="599821"/>
                </a:lnTo>
                <a:lnTo>
                  <a:pt x="31750" y="587121"/>
                </a:lnTo>
                <a:close/>
              </a:path>
              <a:path w="700404" h="663575">
                <a:moveTo>
                  <a:pt x="687451" y="325374"/>
                </a:moveTo>
                <a:lnTo>
                  <a:pt x="31750" y="325374"/>
                </a:lnTo>
                <a:lnTo>
                  <a:pt x="31750" y="599821"/>
                </a:lnTo>
                <a:lnTo>
                  <a:pt x="44450" y="599821"/>
                </a:lnTo>
                <a:lnTo>
                  <a:pt x="44450" y="338074"/>
                </a:lnTo>
                <a:lnTo>
                  <a:pt x="38100" y="338074"/>
                </a:lnTo>
                <a:lnTo>
                  <a:pt x="44450" y="331724"/>
                </a:lnTo>
                <a:lnTo>
                  <a:pt x="687451" y="331724"/>
                </a:lnTo>
                <a:lnTo>
                  <a:pt x="687451" y="325374"/>
                </a:lnTo>
                <a:close/>
              </a:path>
              <a:path w="700404" h="663575">
                <a:moveTo>
                  <a:pt x="76200" y="587121"/>
                </a:moveTo>
                <a:lnTo>
                  <a:pt x="44450" y="587121"/>
                </a:lnTo>
                <a:lnTo>
                  <a:pt x="44450" y="599821"/>
                </a:lnTo>
                <a:lnTo>
                  <a:pt x="69850" y="599821"/>
                </a:lnTo>
                <a:lnTo>
                  <a:pt x="76200" y="587121"/>
                </a:lnTo>
                <a:close/>
              </a:path>
              <a:path w="700404" h="663575">
                <a:moveTo>
                  <a:pt x="44450" y="331724"/>
                </a:moveTo>
                <a:lnTo>
                  <a:pt x="38100" y="338074"/>
                </a:lnTo>
                <a:lnTo>
                  <a:pt x="44450" y="338074"/>
                </a:lnTo>
                <a:lnTo>
                  <a:pt x="44450" y="331724"/>
                </a:lnTo>
                <a:close/>
              </a:path>
              <a:path w="700404" h="663575">
                <a:moveTo>
                  <a:pt x="700151" y="325374"/>
                </a:moveTo>
                <a:lnTo>
                  <a:pt x="693801" y="325374"/>
                </a:lnTo>
                <a:lnTo>
                  <a:pt x="687451" y="331724"/>
                </a:lnTo>
                <a:lnTo>
                  <a:pt x="44450" y="331724"/>
                </a:lnTo>
                <a:lnTo>
                  <a:pt x="44450" y="338074"/>
                </a:lnTo>
                <a:lnTo>
                  <a:pt x="700151" y="338074"/>
                </a:lnTo>
                <a:lnTo>
                  <a:pt x="700151" y="325374"/>
                </a:lnTo>
                <a:close/>
              </a:path>
              <a:path w="700404" h="663575">
                <a:moveTo>
                  <a:pt x="700151" y="0"/>
                </a:moveTo>
                <a:lnTo>
                  <a:pt x="687451" y="0"/>
                </a:lnTo>
                <a:lnTo>
                  <a:pt x="687451" y="331724"/>
                </a:lnTo>
                <a:lnTo>
                  <a:pt x="693801" y="325374"/>
                </a:lnTo>
                <a:lnTo>
                  <a:pt x="700151" y="325374"/>
                </a:lnTo>
                <a:lnTo>
                  <a:pt x="700151" y="0"/>
                </a:lnTo>
                <a:close/>
              </a:path>
            </a:pathLst>
          </a:custGeom>
          <a:solidFill>
            <a:srgbClr val="BAC3D1"/>
          </a:solidFill>
        </p:spPr>
        <p:txBody>
          <a:bodyPr wrap="square" lIns="0" tIns="0" rIns="0" bIns="0" rtlCol="0"/>
          <a:lstStyle/>
          <a:p/>
        </p:txBody>
      </p:sp>
      <p:sp>
        <p:nvSpPr>
          <p:cNvPr id="168" name="object 168"/>
          <p:cNvSpPr/>
          <p:nvPr/>
        </p:nvSpPr>
        <p:spPr>
          <a:xfrm>
            <a:off x="5109717" y="4597908"/>
            <a:ext cx="423545" cy="663575"/>
          </a:xfrm>
          <a:custGeom>
            <a:avLst/>
            <a:gdLst/>
            <a:ahLst/>
            <a:cxnLst/>
            <a:rect l="l" t="t" r="r" b="b"/>
            <a:pathLst>
              <a:path w="423545" h="663575">
                <a:moveTo>
                  <a:pt x="379095" y="587121"/>
                </a:moveTo>
                <a:lnTo>
                  <a:pt x="347345" y="587121"/>
                </a:lnTo>
                <a:lnTo>
                  <a:pt x="385445" y="663321"/>
                </a:lnTo>
                <a:lnTo>
                  <a:pt x="417195" y="599821"/>
                </a:lnTo>
                <a:lnTo>
                  <a:pt x="379095" y="599821"/>
                </a:lnTo>
                <a:lnTo>
                  <a:pt x="379095" y="587121"/>
                </a:lnTo>
                <a:close/>
              </a:path>
              <a:path w="423545" h="663575">
                <a:moveTo>
                  <a:pt x="379095" y="331724"/>
                </a:moveTo>
                <a:lnTo>
                  <a:pt x="379095" y="599821"/>
                </a:lnTo>
                <a:lnTo>
                  <a:pt x="391795" y="599821"/>
                </a:lnTo>
                <a:lnTo>
                  <a:pt x="391795" y="338074"/>
                </a:lnTo>
                <a:lnTo>
                  <a:pt x="385445" y="338074"/>
                </a:lnTo>
                <a:lnTo>
                  <a:pt x="379095" y="331724"/>
                </a:lnTo>
                <a:close/>
              </a:path>
              <a:path w="423545" h="663575">
                <a:moveTo>
                  <a:pt x="423545" y="587121"/>
                </a:moveTo>
                <a:lnTo>
                  <a:pt x="391795" y="587121"/>
                </a:lnTo>
                <a:lnTo>
                  <a:pt x="391795" y="599821"/>
                </a:lnTo>
                <a:lnTo>
                  <a:pt x="417195" y="599821"/>
                </a:lnTo>
                <a:lnTo>
                  <a:pt x="423545" y="587121"/>
                </a:lnTo>
                <a:close/>
              </a:path>
              <a:path w="423545" h="663575">
                <a:moveTo>
                  <a:pt x="12700" y="0"/>
                </a:moveTo>
                <a:lnTo>
                  <a:pt x="0" y="0"/>
                </a:lnTo>
                <a:lnTo>
                  <a:pt x="0" y="338074"/>
                </a:lnTo>
                <a:lnTo>
                  <a:pt x="379095" y="338074"/>
                </a:lnTo>
                <a:lnTo>
                  <a:pt x="379095" y="331724"/>
                </a:lnTo>
                <a:lnTo>
                  <a:pt x="12700" y="331724"/>
                </a:lnTo>
                <a:lnTo>
                  <a:pt x="6350" y="325374"/>
                </a:lnTo>
                <a:lnTo>
                  <a:pt x="12700" y="325374"/>
                </a:lnTo>
                <a:lnTo>
                  <a:pt x="12700" y="0"/>
                </a:lnTo>
                <a:close/>
              </a:path>
              <a:path w="423545" h="663575">
                <a:moveTo>
                  <a:pt x="391795" y="325374"/>
                </a:moveTo>
                <a:lnTo>
                  <a:pt x="12700" y="325374"/>
                </a:lnTo>
                <a:lnTo>
                  <a:pt x="12700" y="331724"/>
                </a:lnTo>
                <a:lnTo>
                  <a:pt x="379095" y="331724"/>
                </a:lnTo>
                <a:lnTo>
                  <a:pt x="385445" y="338074"/>
                </a:lnTo>
                <a:lnTo>
                  <a:pt x="391795" y="338074"/>
                </a:lnTo>
                <a:lnTo>
                  <a:pt x="391795" y="325374"/>
                </a:lnTo>
                <a:close/>
              </a:path>
              <a:path w="423545" h="663575">
                <a:moveTo>
                  <a:pt x="12700" y="325374"/>
                </a:moveTo>
                <a:lnTo>
                  <a:pt x="6350" y="325374"/>
                </a:lnTo>
                <a:lnTo>
                  <a:pt x="12700" y="331724"/>
                </a:lnTo>
                <a:lnTo>
                  <a:pt x="12700" y="325374"/>
                </a:lnTo>
                <a:close/>
              </a:path>
            </a:pathLst>
          </a:custGeom>
          <a:solidFill>
            <a:srgbClr val="BAC3D1"/>
          </a:solidFill>
        </p:spPr>
        <p:txBody>
          <a:bodyPr wrap="square" lIns="0" tIns="0" rIns="0" bIns="0" rtlCol="0"/>
          <a:lstStyle/>
          <a:p/>
        </p:txBody>
      </p:sp>
      <p:sp>
        <p:nvSpPr>
          <p:cNvPr id="169" name="object 169"/>
          <p:cNvSpPr/>
          <p:nvPr/>
        </p:nvSpPr>
        <p:spPr>
          <a:xfrm>
            <a:off x="1303019" y="4597908"/>
            <a:ext cx="1703070" cy="663575"/>
          </a:xfrm>
          <a:custGeom>
            <a:avLst/>
            <a:gdLst/>
            <a:ahLst/>
            <a:cxnLst/>
            <a:rect l="l" t="t" r="r" b="b"/>
            <a:pathLst>
              <a:path w="1703070" h="663575">
                <a:moveTo>
                  <a:pt x="31750" y="587121"/>
                </a:moveTo>
                <a:lnTo>
                  <a:pt x="0" y="587121"/>
                </a:lnTo>
                <a:lnTo>
                  <a:pt x="38100" y="663321"/>
                </a:lnTo>
                <a:lnTo>
                  <a:pt x="69850" y="599821"/>
                </a:lnTo>
                <a:lnTo>
                  <a:pt x="31750" y="599821"/>
                </a:lnTo>
                <a:lnTo>
                  <a:pt x="31750" y="587121"/>
                </a:lnTo>
                <a:close/>
              </a:path>
              <a:path w="1703070" h="663575">
                <a:moveTo>
                  <a:pt x="1690243" y="325374"/>
                </a:moveTo>
                <a:lnTo>
                  <a:pt x="31750" y="325374"/>
                </a:lnTo>
                <a:lnTo>
                  <a:pt x="31750" y="599821"/>
                </a:lnTo>
                <a:lnTo>
                  <a:pt x="44450" y="599821"/>
                </a:lnTo>
                <a:lnTo>
                  <a:pt x="44450" y="338074"/>
                </a:lnTo>
                <a:lnTo>
                  <a:pt x="38100" y="338074"/>
                </a:lnTo>
                <a:lnTo>
                  <a:pt x="44450" y="331724"/>
                </a:lnTo>
                <a:lnTo>
                  <a:pt x="1690243" y="331724"/>
                </a:lnTo>
                <a:lnTo>
                  <a:pt x="1690243" y="325374"/>
                </a:lnTo>
                <a:close/>
              </a:path>
              <a:path w="1703070" h="663575">
                <a:moveTo>
                  <a:pt x="76200" y="587121"/>
                </a:moveTo>
                <a:lnTo>
                  <a:pt x="44450" y="587121"/>
                </a:lnTo>
                <a:lnTo>
                  <a:pt x="44450" y="599821"/>
                </a:lnTo>
                <a:lnTo>
                  <a:pt x="69850" y="599821"/>
                </a:lnTo>
                <a:lnTo>
                  <a:pt x="76200" y="587121"/>
                </a:lnTo>
                <a:close/>
              </a:path>
              <a:path w="1703070" h="663575">
                <a:moveTo>
                  <a:pt x="44450" y="331724"/>
                </a:moveTo>
                <a:lnTo>
                  <a:pt x="38100" y="338074"/>
                </a:lnTo>
                <a:lnTo>
                  <a:pt x="44450" y="338074"/>
                </a:lnTo>
                <a:lnTo>
                  <a:pt x="44450" y="331724"/>
                </a:lnTo>
                <a:close/>
              </a:path>
              <a:path w="1703070" h="663575">
                <a:moveTo>
                  <a:pt x="1702943" y="325374"/>
                </a:moveTo>
                <a:lnTo>
                  <a:pt x="1696593" y="325374"/>
                </a:lnTo>
                <a:lnTo>
                  <a:pt x="1690243" y="331724"/>
                </a:lnTo>
                <a:lnTo>
                  <a:pt x="44450" y="331724"/>
                </a:lnTo>
                <a:lnTo>
                  <a:pt x="44450" y="338074"/>
                </a:lnTo>
                <a:lnTo>
                  <a:pt x="1702943" y="338074"/>
                </a:lnTo>
                <a:lnTo>
                  <a:pt x="1702943" y="325374"/>
                </a:lnTo>
                <a:close/>
              </a:path>
              <a:path w="1703070" h="663575">
                <a:moveTo>
                  <a:pt x="1702943" y="0"/>
                </a:moveTo>
                <a:lnTo>
                  <a:pt x="1690243" y="0"/>
                </a:lnTo>
                <a:lnTo>
                  <a:pt x="1690243" y="331724"/>
                </a:lnTo>
                <a:lnTo>
                  <a:pt x="1696593" y="325374"/>
                </a:lnTo>
                <a:lnTo>
                  <a:pt x="1702943" y="325374"/>
                </a:lnTo>
                <a:lnTo>
                  <a:pt x="1702943" y="0"/>
                </a:lnTo>
                <a:close/>
              </a:path>
            </a:pathLst>
          </a:custGeom>
          <a:solidFill>
            <a:srgbClr val="BAC3D1"/>
          </a:solidFill>
        </p:spPr>
        <p:txBody>
          <a:bodyPr wrap="square" lIns="0" tIns="0" rIns="0" bIns="0" rtlCol="0"/>
          <a:lstStyle/>
          <a:p/>
        </p:txBody>
      </p:sp>
      <p:sp>
        <p:nvSpPr>
          <p:cNvPr id="170" name="object 170"/>
          <p:cNvSpPr/>
          <p:nvPr/>
        </p:nvSpPr>
        <p:spPr>
          <a:xfrm>
            <a:off x="2337816" y="4597908"/>
            <a:ext cx="668655" cy="663575"/>
          </a:xfrm>
          <a:custGeom>
            <a:avLst/>
            <a:gdLst/>
            <a:ahLst/>
            <a:cxnLst/>
            <a:rect l="l" t="t" r="r" b="b"/>
            <a:pathLst>
              <a:path w="668655" h="663575">
                <a:moveTo>
                  <a:pt x="31750" y="587121"/>
                </a:moveTo>
                <a:lnTo>
                  <a:pt x="0" y="587121"/>
                </a:lnTo>
                <a:lnTo>
                  <a:pt x="38100" y="663321"/>
                </a:lnTo>
                <a:lnTo>
                  <a:pt x="69850" y="599821"/>
                </a:lnTo>
                <a:lnTo>
                  <a:pt x="31750" y="599821"/>
                </a:lnTo>
                <a:lnTo>
                  <a:pt x="31750" y="587121"/>
                </a:lnTo>
                <a:close/>
              </a:path>
              <a:path w="668655" h="663575">
                <a:moveTo>
                  <a:pt x="655446" y="325374"/>
                </a:moveTo>
                <a:lnTo>
                  <a:pt x="31750" y="325374"/>
                </a:lnTo>
                <a:lnTo>
                  <a:pt x="31750" y="599821"/>
                </a:lnTo>
                <a:lnTo>
                  <a:pt x="44450" y="599821"/>
                </a:lnTo>
                <a:lnTo>
                  <a:pt x="44450" y="338074"/>
                </a:lnTo>
                <a:lnTo>
                  <a:pt x="38100" y="338074"/>
                </a:lnTo>
                <a:lnTo>
                  <a:pt x="44450" y="331724"/>
                </a:lnTo>
                <a:lnTo>
                  <a:pt x="655446" y="331724"/>
                </a:lnTo>
                <a:lnTo>
                  <a:pt x="655446" y="325374"/>
                </a:lnTo>
                <a:close/>
              </a:path>
              <a:path w="668655" h="663575">
                <a:moveTo>
                  <a:pt x="76200" y="587121"/>
                </a:moveTo>
                <a:lnTo>
                  <a:pt x="44450" y="587121"/>
                </a:lnTo>
                <a:lnTo>
                  <a:pt x="44450" y="599821"/>
                </a:lnTo>
                <a:lnTo>
                  <a:pt x="69850" y="599821"/>
                </a:lnTo>
                <a:lnTo>
                  <a:pt x="76200" y="587121"/>
                </a:lnTo>
                <a:close/>
              </a:path>
              <a:path w="668655" h="663575">
                <a:moveTo>
                  <a:pt x="44450" y="331724"/>
                </a:moveTo>
                <a:lnTo>
                  <a:pt x="38100" y="338074"/>
                </a:lnTo>
                <a:lnTo>
                  <a:pt x="44450" y="338074"/>
                </a:lnTo>
                <a:lnTo>
                  <a:pt x="44450" y="331724"/>
                </a:lnTo>
                <a:close/>
              </a:path>
              <a:path w="668655" h="663575">
                <a:moveTo>
                  <a:pt x="668146" y="325374"/>
                </a:moveTo>
                <a:lnTo>
                  <a:pt x="661796" y="325374"/>
                </a:lnTo>
                <a:lnTo>
                  <a:pt x="655446" y="331724"/>
                </a:lnTo>
                <a:lnTo>
                  <a:pt x="44450" y="331724"/>
                </a:lnTo>
                <a:lnTo>
                  <a:pt x="44450" y="338074"/>
                </a:lnTo>
                <a:lnTo>
                  <a:pt x="668146" y="338074"/>
                </a:lnTo>
                <a:lnTo>
                  <a:pt x="668146" y="325374"/>
                </a:lnTo>
                <a:close/>
              </a:path>
              <a:path w="668655" h="663575">
                <a:moveTo>
                  <a:pt x="668146" y="0"/>
                </a:moveTo>
                <a:lnTo>
                  <a:pt x="655446" y="0"/>
                </a:lnTo>
                <a:lnTo>
                  <a:pt x="655446" y="331724"/>
                </a:lnTo>
                <a:lnTo>
                  <a:pt x="661796" y="325374"/>
                </a:lnTo>
                <a:lnTo>
                  <a:pt x="668146" y="325374"/>
                </a:lnTo>
                <a:lnTo>
                  <a:pt x="668146" y="0"/>
                </a:lnTo>
                <a:close/>
              </a:path>
            </a:pathLst>
          </a:custGeom>
          <a:solidFill>
            <a:srgbClr val="BAC3D1"/>
          </a:solidFill>
        </p:spPr>
        <p:txBody>
          <a:bodyPr wrap="square" lIns="0" tIns="0" rIns="0" bIns="0" rtlCol="0"/>
          <a:lstStyle/>
          <a:p/>
        </p:txBody>
      </p:sp>
      <p:sp>
        <p:nvSpPr>
          <p:cNvPr id="171" name="object 171"/>
          <p:cNvSpPr/>
          <p:nvPr/>
        </p:nvSpPr>
        <p:spPr>
          <a:xfrm>
            <a:off x="3212592" y="3712464"/>
            <a:ext cx="1885314" cy="355600"/>
          </a:xfrm>
          <a:custGeom>
            <a:avLst/>
            <a:gdLst/>
            <a:ahLst/>
            <a:cxnLst/>
            <a:rect l="l" t="t" r="r" b="b"/>
            <a:pathLst>
              <a:path w="1885314" h="355600">
                <a:moveTo>
                  <a:pt x="0" y="355092"/>
                </a:moveTo>
                <a:lnTo>
                  <a:pt x="2319" y="285988"/>
                </a:lnTo>
                <a:lnTo>
                  <a:pt x="8651" y="229552"/>
                </a:lnTo>
                <a:lnTo>
                  <a:pt x="18055" y="191500"/>
                </a:lnTo>
                <a:lnTo>
                  <a:pt x="29590" y="177546"/>
                </a:lnTo>
                <a:lnTo>
                  <a:pt x="899794" y="177546"/>
                </a:lnTo>
                <a:lnTo>
                  <a:pt x="911276" y="163591"/>
                </a:lnTo>
                <a:lnTo>
                  <a:pt x="920686" y="125539"/>
                </a:lnTo>
                <a:lnTo>
                  <a:pt x="927048" y="69103"/>
                </a:lnTo>
                <a:lnTo>
                  <a:pt x="929385" y="0"/>
                </a:lnTo>
                <a:lnTo>
                  <a:pt x="931705" y="69103"/>
                </a:lnTo>
                <a:lnTo>
                  <a:pt x="938037" y="125539"/>
                </a:lnTo>
                <a:lnTo>
                  <a:pt x="947441" y="163591"/>
                </a:lnTo>
                <a:lnTo>
                  <a:pt x="958977" y="177546"/>
                </a:lnTo>
                <a:lnTo>
                  <a:pt x="1855596" y="177546"/>
                </a:lnTo>
                <a:lnTo>
                  <a:pt x="1867132" y="191500"/>
                </a:lnTo>
                <a:lnTo>
                  <a:pt x="1876536" y="229552"/>
                </a:lnTo>
                <a:lnTo>
                  <a:pt x="1882868" y="285988"/>
                </a:lnTo>
                <a:lnTo>
                  <a:pt x="1885187" y="355092"/>
                </a:lnTo>
              </a:path>
            </a:pathLst>
          </a:custGeom>
          <a:ln w="6096">
            <a:solidFill>
              <a:srgbClr val="BAC3D1"/>
            </a:solidFill>
          </a:ln>
        </p:spPr>
        <p:txBody>
          <a:bodyPr wrap="square" lIns="0" tIns="0" rIns="0" bIns="0" rtlCol="0"/>
          <a:lstStyle/>
          <a:p/>
        </p:txBody>
      </p:sp>
      <p:sp>
        <p:nvSpPr>
          <p:cNvPr id="172" name="object 172"/>
          <p:cNvSpPr txBox="1"/>
          <p:nvPr/>
        </p:nvSpPr>
        <p:spPr>
          <a:xfrm>
            <a:off x="2961132" y="5163896"/>
            <a:ext cx="929640" cy="1412240"/>
          </a:xfrm>
          <a:prstGeom prst="rect">
            <a:avLst/>
          </a:prstGeom>
        </p:spPr>
        <p:txBody>
          <a:bodyPr wrap="square" lIns="0" tIns="110489" rIns="0" bIns="0" rtlCol="0" vert="horz">
            <a:spAutoFit/>
          </a:bodyPr>
          <a:lstStyle/>
          <a:p>
            <a:pPr algn="ctr">
              <a:lnSpc>
                <a:spcPct val="100000"/>
              </a:lnSpc>
              <a:spcBef>
                <a:spcPts val="869"/>
              </a:spcBef>
            </a:pPr>
            <a:r>
              <a:rPr dirty="0" sz="1000" spc="-5">
                <a:solidFill>
                  <a:srgbClr val="4F5560"/>
                </a:solidFill>
                <a:latin typeface="微软雅黑"/>
                <a:cs typeface="微软雅黑"/>
              </a:rPr>
              <a:t>流量运营</a:t>
            </a:r>
            <a:endParaRPr sz="1000">
              <a:latin typeface="微软雅黑"/>
              <a:cs typeface="微软雅黑"/>
            </a:endParaRPr>
          </a:p>
          <a:p>
            <a:pPr algn="ctr" marL="78740" marR="84455" indent="13335">
              <a:lnSpc>
                <a:spcPct val="168600"/>
              </a:lnSpc>
              <a:spcBef>
                <a:spcPts val="145"/>
              </a:spcBef>
            </a:pPr>
            <a:r>
              <a:rPr dirty="0" sz="1000" spc="-5">
                <a:solidFill>
                  <a:srgbClr val="F9F9F9"/>
                </a:solidFill>
                <a:latin typeface="微软雅黑"/>
                <a:cs typeface="微软雅黑"/>
              </a:rPr>
              <a:t>流量对接  存量转化  </a:t>
            </a:r>
            <a:r>
              <a:rPr dirty="0" sz="1000" spc="-5">
                <a:solidFill>
                  <a:srgbClr val="F9F9F9"/>
                </a:solidFill>
                <a:latin typeface="微软雅黑"/>
                <a:cs typeface="微软雅黑"/>
              </a:rPr>
              <a:t>自理流量品牌</a:t>
            </a:r>
            <a:endParaRPr sz="1000">
              <a:latin typeface="微软雅黑"/>
              <a:cs typeface="微软雅黑"/>
            </a:endParaRPr>
          </a:p>
        </p:txBody>
      </p:sp>
      <p:sp>
        <p:nvSpPr>
          <p:cNvPr id="173" name="object 173"/>
          <p:cNvSpPr txBox="1"/>
          <p:nvPr/>
        </p:nvSpPr>
        <p:spPr>
          <a:xfrm>
            <a:off x="7697851" y="2023109"/>
            <a:ext cx="3856354" cy="440055"/>
          </a:xfrm>
          <a:prstGeom prst="rect">
            <a:avLst/>
          </a:prstGeom>
        </p:spPr>
        <p:txBody>
          <a:bodyPr wrap="square" lIns="0" tIns="0" rIns="0" bIns="0" rtlCol="0" vert="horz">
            <a:spAutoFit/>
          </a:bodyPr>
          <a:lstStyle/>
          <a:p>
            <a:pPr marL="12700">
              <a:lnSpc>
                <a:spcPct val="100000"/>
              </a:lnSpc>
            </a:pPr>
            <a:r>
              <a:rPr dirty="0" sz="1400" spc="545">
                <a:solidFill>
                  <a:srgbClr val="1D9FD1"/>
                </a:solidFill>
                <a:latin typeface="Arial Unicode MS"/>
                <a:cs typeface="Arial Unicode MS"/>
              </a:rPr>
              <a:t>◆</a:t>
            </a:r>
            <a:r>
              <a:rPr dirty="0" sz="1400" spc="484">
                <a:solidFill>
                  <a:srgbClr val="1D9FD1"/>
                </a:solidFill>
                <a:latin typeface="Arial Unicode MS"/>
                <a:cs typeface="Arial Unicode MS"/>
              </a:rPr>
              <a:t> </a:t>
            </a:r>
            <a:r>
              <a:rPr dirty="0" sz="1400" spc="55">
                <a:solidFill>
                  <a:srgbClr val="5E666F"/>
                </a:solidFill>
                <a:latin typeface="微软雅黑"/>
                <a:cs typeface="微软雅黑"/>
              </a:rPr>
              <a:t>品钛</a:t>
            </a:r>
            <a:r>
              <a:rPr dirty="0" sz="1400" spc="55">
                <a:solidFill>
                  <a:srgbClr val="5E666F"/>
                </a:solidFill>
                <a:latin typeface="微软雅黑"/>
                <a:cs typeface="微软雅黑"/>
              </a:rPr>
              <a:t>SaaS+</a:t>
            </a:r>
            <a:r>
              <a:rPr dirty="0" sz="1400" spc="55">
                <a:solidFill>
                  <a:srgbClr val="5E666F"/>
                </a:solidFill>
                <a:latin typeface="微软雅黑"/>
                <a:cs typeface="微软雅黑"/>
              </a:rPr>
              <a:t>服务体系案例（某城商行智能信</a:t>
            </a:r>
            <a:endParaRPr sz="1400">
              <a:latin typeface="微软雅黑"/>
              <a:cs typeface="微软雅黑"/>
            </a:endParaRPr>
          </a:p>
          <a:p>
            <a:pPr marL="299085">
              <a:lnSpc>
                <a:spcPct val="100000"/>
              </a:lnSpc>
            </a:pPr>
            <a:r>
              <a:rPr dirty="0" sz="1400">
                <a:solidFill>
                  <a:srgbClr val="5E666F"/>
                </a:solidFill>
                <a:latin typeface="微软雅黑"/>
                <a:cs typeface="微软雅黑"/>
              </a:rPr>
              <a:t>贷业务）</a:t>
            </a:r>
            <a:endParaRPr sz="1400">
              <a:latin typeface="微软雅黑"/>
              <a:cs typeface="微软雅黑"/>
            </a:endParaRPr>
          </a:p>
        </p:txBody>
      </p:sp>
      <p:sp>
        <p:nvSpPr>
          <p:cNvPr id="174" name="object 174"/>
          <p:cNvSpPr/>
          <p:nvPr/>
        </p:nvSpPr>
        <p:spPr>
          <a:xfrm>
            <a:off x="2045207" y="3636264"/>
            <a:ext cx="992505" cy="242570"/>
          </a:xfrm>
          <a:custGeom>
            <a:avLst/>
            <a:gdLst/>
            <a:ahLst/>
            <a:cxnLst/>
            <a:rect l="l" t="t" r="r" b="b"/>
            <a:pathLst>
              <a:path w="992505" h="242570">
                <a:moveTo>
                  <a:pt x="951738" y="0"/>
                </a:moveTo>
                <a:lnTo>
                  <a:pt x="40386" y="0"/>
                </a:lnTo>
                <a:lnTo>
                  <a:pt x="24645" y="3167"/>
                </a:lnTo>
                <a:lnTo>
                  <a:pt x="11811" y="11811"/>
                </a:lnTo>
                <a:lnTo>
                  <a:pt x="3167" y="24645"/>
                </a:lnTo>
                <a:lnTo>
                  <a:pt x="0" y="40386"/>
                </a:lnTo>
                <a:lnTo>
                  <a:pt x="0" y="201930"/>
                </a:lnTo>
                <a:lnTo>
                  <a:pt x="3167" y="217670"/>
                </a:lnTo>
                <a:lnTo>
                  <a:pt x="11811" y="230505"/>
                </a:lnTo>
                <a:lnTo>
                  <a:pt x="24645" y="239148"/>
                </a:lnTo>
                <a:lnTo>
                  <a:pt x="40386" y="242316"/>
                </a:lnTo>
                <a:lnTo>
                  <a:pt x="951738" y="242316"/>
                </a:lnTo>
                <a:lnTo>
                  <a:pt x="967478" y="239148"/>
                </a:lnTo>
                <a:lnTo>
                  <a:pt x="980313" y="230505"/>
                </a:lnTo>
                <a:lnTo>
                  <a:pt x="988956" y="217670"/>
                </a:lnTo>
                <a:lnTo>
                  <a:pt x="992124" y="201930"/>
                </a:lnTo>
                <a:lnTo>
                  <a:pt x="992124" y="40386"/>
                </a:lnTo>
                <a:lnTo>
                  <a:pt x="988956" y="24645"/>
                </a:lnTo>
                <a:lnTo>
                  <a:pt x="980313" y="11811"/>
                </a:lnTo>
                <a:lnTo>
                  <a:pt x="967478" y="3167"/>
                </a:lnTo>
                <a:lnTo>
                  <a:pt x="951738" y="0"/>
                </a:lnTo>
                <a:close/>
              </a:path>
            </a:pathLst>
          </a:custGeom>
          <a:solidFill>
            <a:srgbClr val="F9F9F9"/>
          </a:solidFill>
        </p:spPr>
        <p:txBody>
          <a:bodyPr wrap="square" lIns="0" tIns="0" rIns="0" bIns="0" rtlCol="0"/>
          <a:lstStyle/>
          <a:p/>
        </p:txBody>
      </p:sp>
      <p:sp>
        <p:nvSpPr>
          <p:cNvPr id="175" name="object 175"/>
          <p:cNvSpPr/>
          <p:nvPr/>
        </p:nvSpPr>
        <p:spPr>
          <a:xfrm>
            <a:off x="2045207" y="3636264"/>
            <a:ext cx="992505" cy="242570"/>
          </a:xfrm>
          <a:custGeom>
            <a:avLst/>
            <a:gdLst/>
            <a:ahLst/>
            <a:cxnLst/>
            <a:rect l="l" t="t" r="r" b="b"/>
            <a:pathLst>
              <a:path w="992505" h="242570">
                <a:moveTo>
                  <a:pt x="0" y="40386"/>
                </a:moveTo>
                <a:lnTo>
                  <a:pt x="3167" y="24645"/>
                </a:lnTo>
                <a:lnTo>
                  <a:pt x="11811" y="11811"/>
                </a:lnTo>
                <a:lnTo>
                  <a:pt x="24645" y="3167"/>
                </a:lnTo>
                <a:lnTo>
                  <a:pt x="40386" y="0"/>
                </a:lnTo>
                <a:lnTo>
                  <a:pt x="951738" y="0"/>
                </a:lnTo>
                <a:lnTo>
                  <a:pt x="967478" y="3167"/>
                </a:lnTo>
                <a:lnTo>
                  <a:pt x="980313" y="11811"/>
                </a:lnTo>
                <a:lnTo>
                  <a:pt x="988956" y="24645"/>
                </a:lnTo>
                <a:lnTo>
                  <a:pt x="992124" y="40386"/>
                </a:lnTo>
                <a:lnTo>
                  <a:pt x="992124" y="201930"/>
                </a:lnTo>
                <a:lnTo>
                  <a:pt x="988956" y="217670"/>
                </a:lnTo>
                <a:lnTo>
                  <a:pt x="980313" y="230505"/>
                </a:lnTo>
                <a:lnTo>
                  <a:pt x="967478" y="239148"/>
                </a:lnTo>
                <a:lnTo>
                  <a:pt x="951738" y="242316"/>
                </a:lnTo>
                <a:lnTo>
                  <a:pt x="40386" y="242316"/>
                </a:lnTo>
                <a:lnTo>
                  <a:pt x="24645" y="239148"/>
                </a:lnTo>
                <a:lnTo>
                  <a:pt x="11811" y="230505"/>
                </a:lnTo>
                <a:lnTo>
                  <a:pt x="3167" y="217670"/>
                </a:lnTo>
                <a:lnTo>
                  <a:pt x="0" y="201930"/>
                </a:lnTo>
                <a:lnTo>
                  <a:pt x="0" y="40386"/>
                </a:lnTo>
                <a:close/>
              </a:path>
            </a:pathLst>
          </a:custGeom>
          <a:ln w="12192">
            <a:solidFill>
              <a:srgbClr val="F78B21"/>
            </a:solidFill>
          </a:ln>
        </p:spPr>
        <p:txBody>
          <a:bodyPr wrap="square" lIns="0" tIns="0" rIns="0" bIns="0" rtlCol="0"/>
          <a:lstStyle/>
          <a:p/>
        </p:txBody>
      </p:sp>
      <p:sp>
        <p:nvSpPr>
          <p:cNvPr id="176" name="object 176"/>
          <p:cNvSpPr txBox="1"/>
          <p:nvPr/>
        </p:nvSpPr>
        <p:spPr>
          <a:xfrm>
            <a:off x="2402204" y="3678428"/>
            <a:ext cx="278765" cy="16383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Arial"/>
                <a:cs typeface="Arial"/>
              </a:rPr>
              <a:t>……</a:t>
            </a:r>
            <a:endParaRPr sz="10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同盾科技：基于人工智能与大数据，打造“智能分析即服务”</a:t>
            </a:r>
          </a:p>
          <a:p>
            <a:pPr marL="12700">
              <a:lnSpc>
                <a:spcPts val="2735"/>
              </a:lnSpc>
            </a:pPr>
            <a:r>
              <a:rPr dirty="0" spc="-5">
                <a:solidFill>
                  <a:srgbClr val="1D9ED2"/>
                </a:solidFill>
              </a:rPr>
              <a:t>平台</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51</a:t>
            </a:r>
            <a:endParaRPr sz="1200">
              <a:latin typeface="Arial"/>
              <a:cs typeface="Arial"/>
            </a:endParaRPr>
          </a:p>
        </p:txBody>
      </p:sp>
      <p:sp>
        <p:nvSpPr>
          <p:cNvPr id="7" name="object 7"/>
          <p:cNvSpPr/>
          <p:nvPr/>
        </p:nvSpPr>
        <p:spPr>
          <a:xfrm>
            <a:off x="1545336" y="966216"/>
            <a:ext cx="1597660" cy="5892165"/>
          </a:xfrm>
          <a:custGeom>
            <a:avLst/>
            <a:gdLst/>
            <a:ahLst/>
            <a:cxnLst/>
            <a:rect l="l" t="t" r="r" b="b"/>
            <a:pathLst>
              <a:path w="1597660" h="5892165">
                <a:moveTo>
                  <a:pt x="860806" y="0"/>
                </a:moveTo>
                <a:lnTo>
                  <a:pt x="751332" y="0"/>
                </a:lnTo>
                <a:lnTo>
                  <a:pt x="751332" y="5172125"/>
                </a:lnTo>
                <a:lnTo>
                  <a:pt x="0" y="5835446"/>
                </a:lnTo>
                <a:lnTo>
                  <a:pt x="31495" y="5891783"/>
                </a:lnTo>
                <a:lnTo>
                  <a:pt x="751332" y="5246636"/>
                </a:lnTo>
                <a:lnTo>
                  <a:pt x="943519" y="5246636"/>
                </a:lnTo>
                <a:lnTo>
                  <a:pt x="860806" y="5172125"/>
                </a:lnTo>
                <a:lnTo>
                  <a:pt x="860806" y="0"/>
                </a:lnTo>
                <a:close/>
              </a:path>
              <a:path w="1597660" h="5892165">
                <a:moveTo>
                  <a:pt x="830833" y="5342953"/>
                </a:moveTo>
                <a:lnTo>
                  <a:pt x="767841" y="5342953"/>
                </a:lnTo>
                <a:lnTo>
                  <a:pt x="767841" y="5891783"/>
                </a:lnTo>
                <a:lnTo>
                  <a:pt x="830833" y="5891783"/>
                </a:lnTo>
                <a:lnTo>
                  <a:pt x="830833" y="5342953"/>
                </a:lnTo>
                <a:close/>
              </a:path>
              <a:path w="1597660" h="5892165">
                <a:moveTo>
                  <a:pt x="943519" y="5246636"/>
                </a:moveTo>
                <a:lnTo>
                  <a:pt x="860806" y="5246636"/>
                </a:lnTo>
                <a:lnTo>
                  <a:pt x="1565656" y="5871792"/>
                </a:lnTo>
                <a:lnTo>
                  <a:pt x="1597152" y="5835446"/>
                </a:lnTo>
                <a:lnTo>
                  <a:pt x="943519" y="5246636"/>
                </a:lnTo>
                <a:close/>
              </a:path>
              <a:path w="1597660" h="5892165">
                <a:moveTo>
                  <a:pt x="860806" y="5246636"/>
                </a:moveTo>
                <a:lnTo>
                  <a:pt x="751332" y="5246636"/>
                </a:lnTo>
                <a:lnTo>
                  <a:pt x="751332" y="5342953"/>
                </a:lnTo>
                <a:lnTo>
                  <a:pt x="860806" y="5342953"/>
                </a:lnTo>
                <a:lnTo>
                  <a:pt x="860806" y="5246636"/>
                </a:lnTo>
                <a:close/>
              </a:path>
            </a:pathLst>
          </a:custGeom>
          <a:solidFill>
            <a:srgbClr val="7E7E7E"/>
          </a:solidFill>
        </p:spPr>
        <p:txBody>
          <a:bodyPr wrap="square" lIns="0" tIns="0" rIns="0" bIns="0" rtlCol="0"/>
          <a:lstStyle/>
          <a:p/>
        </p:txBody>
      </p:sp>
      <p:sp>
        <p:nvSpPr>
          <p:cNvPr id="8" name="object 8"/>
          <p:cNvSpPr/>
          <p:nvPr/>
        </p:nvSpPr>
        <p:spPr>
          <a:xfrm>
            <a:off x="448055" y="1495044"/>
            <a:ext cx="3792220" cy="4333240"/>
          </a:xfrm>
          <a:custGeom>
            <a:avLst/>
            <a:gdLst/>
            <a:ahLst/>
            <a:cxnLst/>
            <a:rect l="l" t="t" r="r" b="b"/>
            <a:pathLst>
              <a:path w="3792220" h="4333240">
                <a:moveTo>
                  <a:pt x="0" y="4332732"/>
                </a:moveTo>
                <a:lnTo>
                  <a:pt x="3791712" y="4332732"/>
                </a:lnTo>
                <a:lnTo>
                  <a:pt x="3791712" y="0"/>
                </a:lnTo>
                <a:lnTo>
                  <a:pt x="0" y="0"/>
                </a:lnTo>
                <a:lnTo>
                  <a:pt x="0" y="4332732"/>
                </a:lnTo>
                <a:close/>
              </a:path>
            </a:pathLst>
          </a:custGeom>
          <a:solidFill>
            <a:srgbClr val="F9F9F9"/>
          </a:solidFill>
        </p:spPr>
        <p:txBody>
          <a:bodyPr wrap="square" lIns="0" tIns="0" rIns="0" bIns="0" rtlCol="0"/>
          <a:lstStyle/>
          <a:p/>
        </p:txBody>
      </p:sp>
      <p:sp>
        <p:nvSpPr>
          <p:cNvPr id="9" name="object 9"/>
          <p:cNvSpPr/>
          <p:nvPr/>
        </p:nvSpPr>
        <p:spPr>
          <a:xfrm>
            <a:off x="448055" y="1495044"/>
            <a:ext cx="3792220" cy="4333240"/>
          </a:xfrm>
          <a:custGeom>
            <a:avLst/>
            <a:gdLst/>
            <a:ahLst/>
            <a:cxnLst/>
            <a:rect l="l" t="t" r="r" b="b"/>
            <a:pathLst>
              <a:path w="3792220" h="4333240">
                <a:moveTo>
                  <a:pt x="0" y="4332732"/>
                </a:moveTo>
                <a:lnTo>
                  <a:pt x="3791712" y="4332732"/>
                </a:lnTo>
                <a:lnTo>
                  <a:pt x="3791712" y="0"/>
                </a:lnTo>
                <a:lnTo>
                  <a:pt x="0" y="0"/>
                </a:lnTo>
                <a:lnTo>
                  <a:pt x="0" y="4332732"/>
                </a:lnTo>
                <a:close/>
              </a:path>
            </a:pathLst>
          </a:custGeom>
          <a:ln w="9144">
            <a:solidFill>
              <a:srgbClr val="D3D3D3"/>
            </a:solidFill>
          </a:ln>
        </p:spPr>
        <p:txBody>
          <a:bodyPr wrap="square" lIns="0" tIns="0" rIns="0" bIns="0" rtlCol="0"/>
          <a:lstStyle/>
          <a:p/>
        </p:txBody>
      </p:sp>
      <p:sp>
        <p:nvSpPr>
          <p:cNvPr id="10" name="object 10"/>
          <p:cNvSpPr/>
          <p:nvPr/>
        </p:nvSpPr>
        <p:spPr>
          <a:xfrm>
            <a:off x="353568" y="1351788"/>
            <a:ext cx="3980815" cy="147955"/>
          </a:xfrm>
          <a:custGeom>
            <a:avLst/>
            <a:gdLst/>
            <a:ahLst/>
            <a:cxnLst/>
            <a:rect l="l" t="t" r="r" b="b"/>
            <a:pathLst>
              <a:path w="3980815" h="147955">
                <a:moveTo>
                  <a:pt x="0" y="147827"/>
                </a:moveTo>
                <a:lnTo>
                  <a:pt x="3980688" y="147827"/>
                </a:lnTo>
                <a:lnTo>
                  <a:pt x="3980688" y="0"/>
                </a:lnTo>
                <a:lnTo>
                  <a:pt x="0" y="0"/>
                </a:lnTo>
                <a:lnTo>
                  <a:pt x="0" y="147827"/>
                </a:lnTo>
                <a:close/>
              </a:path>
            </a:pathLst>
          </a:custGeom>
          <a:solidFill>
            <a:srgbClr val="7E7E7E"/>
          </a:solidFill>
        </p:spPr>
        <p:txBody>
          <a:bodyPr wrap="square" lIns="0" tIns="0" rIns="0" bIns="0" rtlCol="0"/>
          <a:lstStyle/>
          <a:p/>
        </p:txBody>
      </p:sp>
      <p:sp>
        <p:nvSpPr>
          <p:cNvPr id="11" name="object 11"/>
          <p:cNvSpPr/>
          <p:nvPr/>
        </p:nvSpPr>
        <p:spPr>
          <a:xfrm>
            <a:off x="353568" y="5827776"/>
            <a:ext cx="3980815" cy="147955"/>
          </a:xfrm>
          <a:custGeom>
            <a:avLst/>
            <a:gdLst/>
            <a:ahLst/>
            <a:cxnLst/>
            <a:rect l="l" t="t" r="r" b="b"/>
            <a:pathLst>
              <a:path w="3980815" h="147954">
                <a:moveTo>
                  <a:pt x="0" y="147828"/>
                </a:moveTo>
                <a:lnTo>
                  <a:pt x="3980688" y="147828"/>
                </a:lnTo>
                <a:lnTo>
                  <a:pt x="3980688" y="0"/>
                </a:lnTo>
                <a:lnTo>
                  <a:pt x="0" y="0"/>
                </a:lnTo>
                <a:lnTo>
                  <a:pt x="0" y="147828"/>
                </a:lnTo>
                <a:close/>
              </a:path>
            </a:pathLst>
          </a:custGeom>
          <a:solidFill>
            <a:srgbClr val="7E7E7E"/>
          </a:solidFill>
        </p:spPr>
        <p:txBody>
          <a:bodyPr wrap="square" lIns="0" tIns="0" rIns="0" bIns="0" rtlCol="0"/>
          <a:lstStyle/>
          <a:p/>
        </p:txBody>
      </p:sp>
      <p:sp>
        <p:nvSpPr>
          <p:cNvPr id="12" name="object 12"/>
          <p:cNvSpPr txBox="1"/>
          <p:nvPr/>
        </p:nvSpPr>
        <p:spPr>
          <a:xfrm>
            <a:off x="527100" y="1892173"/>
            <a:ext cx="3491865" cy="561340"/>
          </a:xfrm>
          <a:prstGeom prst="rect">
            <a:avLst/>
          </a:prstGeom>
        </p:spPr>
        <p:txBody>
          <a:bodyPr wrap="square" lIns="0" tIns="0" rIns="0" bIns="0" rtlCol="0" vert="horz">
            <a:spAutoFit/>
          </a:bodyPr>
          <a:lstStyle/>
          <a:p>
            <a:pPr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公司介绍：</a:t>
            </a:r>
            <a:r>
              <a:rPr dirty="0" sz="1200" spc="-5">
                <a:solidFill>
                  <a:srgbClr val="4F555F"/>
                </a:solidFill>
                <a:latin typeface="微软雅黑"/>
                <a:cs typeface="微软雅黑"/>
              </a:rPr>
              <a:t>同盾科技成立于</a:t>
            </a:r>
            <a:r>
              <a:rPr dirty="0" sz="1200" spc="-5">
                <a:solidFill>
                  <a:srgbClr val="4F555F"/>
                </a:solidFill>
                <a:latin typeface="Arial"/>
                <a:cs typeface="Arial"/>
              </a:rPr>
              <a:t>2013</a:t>
            </a:r>
            <a:r>
              <a:rPr dirty="0" sz="1200" spc="-5">
                <a:solidFill>
                  <a:srgbClr val="4F555F"/>
                </a:solidFill>
                <a:latin typeface="微软雅黑"/>
                <a:cs typeface="微软雅黑"/>
              </a:rPr>
              <a:t>年，总部位于浙  江杭州，</a:t>
            </a:r>
            <a:r>
              <a:rPr dirty="0" sz="1200" spc="-5">
                <a:solidFill>
                  <a:srgbClr val="4F555F"/>
                </a:solidFill>
                <a:latin typeface="Arial"/>
                <a:cs typeface="Arial"/>
              </a:rPr>
              <a:t>2019</a:t>
            </a:r>
            <a:r>
              <a:rPr dirty="0" sz="1200" spc="-5">
                <a:solidFill>
                  <a:srgbClr val="4F555F"/>
                </a:solidFill>
                <a:latin typeface="微软雅黑"/>
                <a:cs typeface="微软雅黑"/>
              </a:rPr>
              <a:t>年</a:t>
            </a:r>
            <a:r>
              <a:rPr dirty="0" sz="1200" spc="-5">
                <a:solidFill>
                  <a:srgbClr val="4F555F"/>
                </a:solidFill>
                <a:latin typeface="Arial"/>
                <a:cs typeface="Arial"/>
              </a:rPr>
              <a:t>4</a:t>
            </a:r>
            <a:r>
              <a:rPr dirty="0" sz="1200" spc="-5">
                <a:solidFill>
                  <a:srgbClr val="4F555F"/>
                </a:solidFill>
                <a:latin typeface="微软雅黑"/>
                <a:cs typeface="微软雅黑"/>
              </a:rPr>
              <a:t>月完成新一轮超一亿美元融资</a:t>
            </a:r>
            <a:endParaRPr sz="1200">
              <a:latin typeface="微软雅黑"/>
              <a:cs typeface="微软雅黑"/>
            </a:endParaRPr>
          </a:p>
        </p:txBody>
      </p:sp>
      <p:sp>
        <p:nvSpPr>
          <p:cNvPr id="13" name="object 13"/>
          <p:cNvSpPr txBox="1"/>
          <p:nvPr/>
        </p:nvSpPr>
        <p:spPr>
          <a:xfrm>
            <a:off x="527100" y="2517013"/>
            <a:ext cx="3625850" cy="835660"/>
          </a:xfrm>
          <a:prstGeom prst="rect">
            <a:avLst/>
          </a:prstGeom>
        </p:spPr>
        <p:txBody>
          <a:bodyPr wrap="square" lIns="0" tIns="0" rIns="0" bIns="0" rtlCol="0" vert="horz">
            <a:spAutoFit/>
          </a:bodyPr>
          <a:lstStyle/>
          <a:p>
            <a:pPr algn="just"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公司定位：</a:t>
            </a:r>
            <a:r>
              <a:rPr dirty="0" sz="1200" spc="-5">
                <a:solidFill>
                  <a:srgbClr val="4F555F"/>
                </a:solidFill>
                <a:latin typeface="微软雅黑"/>
                <a:cs typeface="微软雅黑"/>
              </a:rPr>
              <a:t>国内专业的智能风控和分析决策服务提  供商，坚持</a:t>
            </a:r>
            <a:r>
              <a:rPr dirty="0" sz="1200" spc="-5">
                <a:solidFill>
                  <a:srgbClr val="4F555F"/>
                </a:solidFill>
                <a:latin typeface="Arial"/>
                <a:cs typeface="Arial"/>
              </a:rPr>
              <a:t>AaaS(</a:t>
            </a:r>
            <a:r>
              <a:rPr dirty="0" sz="1200" spc="-5">
                <a:solidFill>
                  <a:srgbClr val="4F555F"/>
                </a:solidFill>
                <a:latin typeface="微软雅黑"/>
                <a:cs typeface="微软雅黑"/>
              </a:rPr>
              <a:t>智能分析即服务</a:t>
            </a:r>
            <a:r>
              <a:rPr dirty="0" sz="1200" spc="-5">
                <a:solidFill>
                  <a:srgbClr val="4F555F"/>
                </a:solidFill>
                <a:latin typeface="Arial"/>
                <a:cs typeface="Arial"/>
              </a:rPr>
              <a:t>)</a:t>
            </a:r>
            <a:r>
              <a:rPr dirty="0" sz="1200" spc="-5">
                <a:solidFill>
                  <a:srgbClr val="4F555F"/>
                </a:solidFill>
                <a:latin typeface="微软雅黑"/>
                <a:cs typeface="微软雅黑"/>
              </a:rPr>
              <a:t>的风控理念，将  人工智能与业务场景深度结合</a:t>
            </a:r>
            <a:endParaRPr sz="1200">
              <a:latin typeface="微软雅黑"/>
              <a:cs typeface="微软雅黑"/>
            </a:endParaRPr>
          </a:p>
        </p:txBody>
      </p:sp>
      <p:sp>
        <p:nvSpPr>
          <p:cNvPr id="14" name="object 14"/>
          <p:cNvSpPr txBox="1"/>
          <p:nvPr/>
        </p:nvSpPr>
        <p:spPr>
          <a:xfrm>
            <a:off x="527100" y="3416553"/>
            <a:ext cx="3606800" cy="561340"/>
          </a:xfrm>
          <a:prstGeom prst="rect">
            <a:avLst/>
          </a:prstGeom>
        </p:spPr>
        <p:txBody>
          <a:bodyPr wrap="square" lIns="0" tIns="0" rIns="0" bIns="0" rtlCol="0" vert="horz">
            <a:spAutoFit/>
          </a:bodyPr>
          <a:lstStyle/>
          <a:p>
            <a:pPr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核心产品：</a:t>
            </a:r>
            <a:r>
              <a:rPr dirty="0" sz="1200" spc="-5">
                <a:solidFill>
                  <a:srgbClr val="4F555F"/>
                </a:solidFill>
                <a:latin typeface="微软雅黑"/>
                <a:cs typeface="微软雅黑"/>
              </a:rPr>
              <a:t>提供智能用户分析、智能信贷风控、智  </a:t>
            </a:r>
            <a:r>
              <a:rPr dirty="0" sz="1200">
                <a:solidFill>
                  <a:srgbClr val="4F555F"/>
                </a:solidFill>
                <a:latin typeface="微软雅黑"/>
                <a:cs typeface="微软雅黑"/>
              </a:rPr>
              <a:t>能反欺诈、智能运营等服务</a:t>
            </a:r>
            <a:endParaRPr sz="1200">
              <a:latin typeface="微软雅黑"/>
              <a:cs typeface="微软雅黑"/>
            </a:endParaRPr>
          </a:p>
        </p:txBody>
      </p:sp>
      <p:sp>
        <p:nvSpPr>
          <p:cNvPr id="15" name="object 15"/>
          <p:cNvSpPr txBox="1"/>
          <p:nvPr/>
        </p:nvSpPr>
        <p:spPr>
          <a:xfrm>
            <a:off x="527100" y="4132833"/>
            <a:ext cx="3759200"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 </a:t>
            </a:r>
            <a:r>
              <a:rPr dirty="0" sz="1200" spc="165">
                <a:solidFill>
                  <a:srgbClr val="4F555F"/>
                </a:solidFill>
                <a:latin typeface="Arial Unicode MS"/>
                <a:cs typeface="Arial Unicode MS"/>
              </a:rPr>
              <a:t> </a:t>
            </a:r>
            <a:r>
              <a:rPr dirty="0" sz="1200" spc="-5" b="1" i="1">
                <a:solidFill>
                  <a:srgbClr val="4F555F"/>
                </a:solidFill>
                <a:latin typeface="微软雅黑"/>
                <a:cs typeface="微软雅黑"/>
              </a:rPr>
              <a:t>专攻领域</a:t>
            </a:r>
            <a:r>
              <a:rPr dirty="0" sz="1200" spc="-5">
                <a:solidFill>
                  <a:srgbClr val="4F555F"/>
                </a:solidFill>
                <a:latin typeface="微软雅黑"/>
                <a:cs typeface="微软雅黑"/>
              </a:rPr>
              <a:t>：人工智能、大数据处理、网络欺诈分析、</a:t>
            </a:r>
            <a:endParaRPr sz="1200">
              <a:latin typeface="微软雅黑"/>
              <a:cs typeface="微软雅黑"/>
            </a:endParaRPr>
          </a:p>
        </p:txBody>
      </p:sp>
      <p:sp>
        <p:nvSpPr>
          <p:cNvPr id="16" name="object 16"/>
          <p:cNvSpPr txBox="1"/>
          <p:nvPr/>
        </p:nvSpPr>
        <p:spPr>
          <a:xfrm>
            <a:off x="755700" y="4315531"/>
            <a:ext cx="3268979" cy="561975"/>
          </a:xfrm>
          <a:prstGeom prst="rect">
            <a:avLst/>
          </a:prstGeom>
        </p:spPr>
        <p:txBody>
          <a:bodyPr wrap="square" lIns="0" tIns="0" rIns="0" bIns="0" rtlCol="0" vert="horz">
            <a:spAutoFit/>
          </a:bodyPr>
          <a:lstStyle/>
          <a:p>
            <a:pPr marL="12700" marR="5080">
              <a:lnSpc>
                <a:spcPct val="150100"/>
              </a:lnSpc>
            </a:pPr>
            <a:r>
              <a:rPr dirty="0" sz="1200">
                <a:solidFill>
                  <a:srgbClr val="4F555F"/>
                </a:solidFill>
                <a:latin typeface="微软雅黑"/>
                <a:cs typeface="微软雅黑"/>
              </a:rPr>
              <a:t>机器学习、深度学习、联邦学习</a:t>
            </a:r>
            <a:r>
              <a:rPr dirty="0" sz="1200" spc="-120">
                <a:solidFill>
                  <a:srgbClr val="4F555F"/>
                </a:solidFill>
                <a:latin typeface="微软雅黑"/>
                <a:cs typeface="微软雅黑"/>
              </a:rPr>
              <a:t> </a:t>
            </a:r>
            <a:r>
              <a:rPr dirty="0" sz="1200">
                <a:solidFill>
                  <a:srgbClr val="4F555F"/>
                </a:solidFill>
                <a:latin typeface="微软雅黑"/>
                <a:cs typeface="微软雅黑"/>
              </a:rPr>
              <a:t>、区块链、自然 </a:t>
            </a:r>
            <a:r>
              <a:rPr dirty="0" sz="1200">
                <a:solidFill>
                  <a:srgbClr val="4F555F"/>
                </a:solidFill>
                <a:latin typeface="微软雅黑"/>
                <a:cs typeface="微软雅黑"/>
              </a:rPr>
              <a:t> 语言处理</a:t>
            </a:r>
            <a:endParaRPr sz="1200">
              <a:latin typeface="微软雅黑"/>
              <a:cs typeface="微软雅黑"/>
            </a:endParaRPr>
          </a:p>
        </p:txBody>
      </p:sp>
      <p:sp>
        <p:nvSpPr>
          <p:cNvPr id="17" name="object 17"/>
          <p:cNvSpPr txBox="1"/>
          <p:nvPr/>
        </p:nvSpPr>
        <p:spPr>
          <a:xfrm>
            <a:off x="527100" y="4940808"/>
            <a:ext cx="3625850" cy="835660"/>
          </a:xfrm>
          <a:prstGeom prst="rect">
            <a:avLst/>
          </a:prstGeom>
        </p:spPr>
        <p:txBody>
          <a:bodyPr wrap="square" lIns="0" tIns="0" rIns="0" bIns="0" rtlCol="0" vert="horz">
            <a:spAutoFit/>
          </a:bodyPr>
          <a:lstStyle/>
          <a:p>
            <a:pPr algn="just" marL="241300" marR="5080" indent="-228600">
              <a:lnSpc>
                <a:spcPct val="150000"/>
              </a:lnSpc>
            </a:pPr>
            <a:r>
              <a:rPr dirty="0" sz="1200" spc="35">
                <a:solidFill>
                  <a:srgbClr val="4F555F"/>
                </a:solidFill>
                <a:latin typeface="Arial Unicode MS"/>
                <a:cs typeface="Arial Unicode MS"/>
              </a:rPr>
              <a:t>✓ </a:t>
            </a:r>
            <a:r>
              <a:rPr dirty="0" sz="1200" spc="-5" b="1" i="1">
                <a:solidFill>
                  <a:srgbClr val="4F555F"/>
                </a:solidFill>
                <a:latin typeface="微软雅黑"/>
                <a:cs typeface="微软雅黑"/>
              </a:rPr>
              <a:t>应用行业：</a:t>
            </a:r>
            <a:r>
              <a:rPr dirty="0" sz="1200" spc="-5">
                <a:solidFill>
                  <a:srgbClr val="4F555F"/>
                </a:solidFill>
                <a:latin typeface="微软雅黑"/>
                <a:cs typeface="微软雅黑"/>
              </a:rPr>
              <a:t>银行、保险、汽车金融、新金融、基金  </a:t>
            </a:r>
            <a:r>
              <a:rPr dirty="0" sz="1200">
                <a:solidFill>
                  <a:srgbClr val="4F555F"/>
                </a:solidFill>
                <a:latin typeface="微软雅黑"/>
                <a:cs typeface="微软雅黑"/>
              </a:rPr>
              <a:t>理财、三方支付、航旅、电商、</a:t>
            </a:r>
            <a:r>
              <a:rPr dirty="0" sz="1200">
                <a:solidFill>
                  <a:srgbClr val="4F555F"/>
                </a:solidFill>
                <a:latin typeface="Arial"/>
                <a:cs typeface="Arial"/>
              </a:rPr>
              <a:t>O</a:t>
            </a:r>
            <a:r>
              <a:rPr dirty="0" sz="1200" spc="5">
                <a:solidFill>
                  <a:srgbClr val="4F555F"/>
                </a:solidFill>
                <a:latin typeface="Arial"/>
                <a:cs typeface="Arial"/>
              </a:rPr>
              <a:t>2</a:t>
            </a:r>
            <a:r>
              <a:rPr dirty="0" sz="1200">
                <a:solidFill>
                  <a:srgbClr val="4F555F"/>
                </a:solidFill>
                <a:latin typeface="Arial"/>
                <a:cs typeface="Arial"/>
              </a:rPr>
              <a:t>O</a:t>
            </a:r>
            <a:r>
              <a:rPr dirty="0" sz="1200">
                <a:solidFill>
                  <a:srgbClr val="4F555F"/>
                </a:solidFill>
                <a:latin typeface="微软雅黑"/>
                <a:cs typeface="微软雅黑"/>
              </a:rPr>
              <a:t>、游戏、社交  平台等十余个行业</a:t>
            </a:r>
            <a:endParaRPr sz="1200">
              <a:latin typeface="微软雅黑"/>
              <a:cs typeface="微软雅黑"/>
            </a:endParaRPr>
          </a:p>
        </p:txBody>
      </p:sp>
      <p:sp>
        <p:nvSpPr>
          <p:cNvPr id="18" name="object 18"/>
          <p:cNvSpPr/>
          <p:nvPr/>
        </p:nvSpPr>
        <p:spPr>
          <a:xfrm>
            <a:off x="1639823" y="1513332"/>
            <a:ext cx="1367027" cy="437388"/>
          </a:xfrm>
          <a:prstGeom prst="rect">
            <a:avLst/>
          </a:prstGeom>
          <a:blipFill>
            <a:blip r:embed="rId3" cstate="print"/>
            <a:stretch>
              <a:fillRect/>
            </a:stretch>
          </a:blipFill>
        </p:spPr>
        <p:txBody>
          <a:bodyPr wrap="square" lIns="0" tIns="0" rIns="0" bIns="0" rtlCol="0"/>
          <a:lstStyle/>
          <a:p/>
        </p:txBody>
      </p:sp>
      <p:sp>
        <p:nvSpPr>
          <p:cNvPr id="19" name="object 19"/>
          <p:cNvSpPr txBox="1"/>
          <p:nvPr/>
        </p:nvSpPr>
        <p:spPr>
          <a:xfrm>
            <a:off x="4744973" y="1215390"/>
            <a:ext cx="5473700" cy="226060"/>
          </a:xfrm>
          <a:prstGeom prst="rect">
            <a:avLst/>
          </a:prstGeom>
        </p:spPr>
        <p:txBody>
          <a:bodyPr wrap="square" lIns="0" tIns="0" rIns="0" bIns="0" rtlCol="0" vert="horz">
            <a:spAutoFit/>
          </a:bodyPr>
          <a:lstStyle/>
          <a:p>
            <a:pPr marL="12700">
              <a:lnSpc>
                <a:spcPct val="100000"/>
              </a:lnSpc>
            </a:pPr>
            <a:r>
              <a:rPr dirty="0" sz="1400" spc="540">
                <a:solidFill>
                  <a:srgbClr val="1A9FD2"/>
                </a:solidFill>
                <a:latin typeface="Arial Unicode MS"/>
                <a:cs typeface="Arial Unicode MS"/>
              </a:rPr>
              <a:t>◆</a:t>
            </a:r>
            <a:r>
              <a:rPr dirty="0" sz="1400" spc="405">
                <a:solidFill>
                  <a:srgbClr val="1A9FD2"/>
                </a:solidFill>
                <a:latin typeface="Arial Unicode MS"/>
                <a:cs typeface="Arial Unicode MS"/>
              </a:rPr>
              <a:t> </a:t>
            </a:r>
            <a:r>
              <a:rPr dirty="0" sz="1400">
                <a:solidFill>
                  <a:srgbClr val="4F555F"/>
                </a:solidFill>
                <a:latin typeface="微软雅黑"/>
                <a:cs typeface="微软雅黑"/>
              </a:rPr>
              <a:t>同盾科技基于人工智能与大数据，打造“智能分析即服务”平台。</a:t>
            </a:r>
            <a:endParaRPr sz="1400">
              <a:latin typeface="微软雅黑"/>
              <a:cs typeface="微软雅黑"/>
            </a:endParaRPr>
          </a:p>
        </p:txBody>
      </p:sp>
      <p:sp>
        <p:nvSpPr>
          <p:cNvPr id="20" name="object 20"/>
          <p:cNvSpPr/>
          <p:nvPr/>
        </p:nvSpPr>
        <p:spPr>
          <a:xfrm>
            <a:off x="4929378" y="1733550"/>
            <a:ext cx="1153795" cy="341630"/>
          </a:xfrm>
          <a:custGeom>
            <a:avLst/>
            <a:gdLst/>
            <a:ahLst/>
            <a:cxnLst/>
            <a:rect l="l" t="t" r="r" b="b"/>
            <a:pathLst>
              <a:path w="1153795" h="341630">
                <a:moveTo>
                  <a:pt x="1084072" y="0"/>
                </a:moveTo>
                <a:lnTo>
                  <a:pt x="69596" y="0"/>
                </a:lnTo>
                <a:lnTo>
                  <a:pt x="42487" y="5462"/>
                </a:lnTo>
                <a:lnTo>
                  <a:pt x="20367" y="20367"/>
                </a:lnTo>
                <a:lnTo>
                  <a:pt x="5462" y="42487"/>
                </a:lnTo>
                <a:lnTo>
                  <a:pt x="0" y="69596"/>
                </a:lnTo>
                <a:lnTo>
                  <a:pt x="0" y="271779"/>
                </a:lnTo>
                <a:lnTo>
                  <a:pt x="5462" y="298888"/>
                </a:lnTo>
                <a:lnTo>
                  <a:pt x="20367" y="321008"/>
                </a:lnTo>
                <a:lnTo>
                  <a:pt x="42487" y="335913"/>
                </a:lnTo>
                <a:lnTo>
                  <a:pt x="69596" y="341375"/>
                </a:lnTo>
                <a:lnTo>
                  <a:pt x="1084072" y="341375"/>
                </a:lnTo>
                <a:lnTo>
                  <a:pt x="1111180" y="335913"/>
                </a:lnTo>
                <a:lnTo>
                  <a:pt x="1133300" y="321008"/>
                </a:lnTo>
                <a:lnTo>
                  <a:pt x="1148205" y="298888"/>
                </a:lnTo>
                <a:lnTo>
                  <a:pt x="1153668" y="271779"/>
                </a:lnTo>
                <a:lnTo>
                  <a:pt x="1153668" y="69596"/>
                </a:lnTo>
                <a:lnTo>
                  <a:pt x="1148205" y="42487"/>
                </a:lnTo>
                <a:lnTo>
                  <a:pt x="1133300" y="20367"/>
                </a:lnTo>
                <a:lnTo>
                  <a:pt x="1111180" y="5462"/>
                </a:lnTo>
                <a:lnTo>
                  <a:pt x="1084072" y="0"/>
                </a:lnTo>
                <a:close/>
              </a:path>
            </a:pathLst>
          </a:custGeom>
          <a:solidFill>
            <a:srgbClr val="F9F9F9"/>
          </a:solidFill>
        </p:spPr>
        <p:txBody>
          <a:bodyPr wrap="square" lIns="0" tIns="0" rIns="0" bIns="0" rtlCol="0"/>
          <a:lstStyle/>
          <a:p/>
        </p:txBody>
      </p:sp>
      <p:sp>
        <p:nvSpPr>
          <p:cNvPr id="21" name="object 21"/>
          <p:cNvSpPr/>
          <p:nvPr/>
        </p:nvSpPr>
        <p:spPr>
          <a:xfrm>
            <a:off x="4929378" y="1733550"/>
            <a:ext cx="1153795" cy="341630"/>
          </a:xfrm>
          <a:custGeom>
            <a:avLst/>
            <a:gdLst/>
            <a:ahLst/>
            <a:cxnLst/>
            <a:rect l="l" t="t" r="r" b="b"/>
            <a:pathLst>
              <a:path w="1153795" h="341630">
                <a:moveTo>
                  <a:pt x="0" y="69596"/>
                </a:moveTo>
                <a:lnTo>
                  <a:pt x="5462" y="42487"/>
                </a:lnTo>
                <a:lnTo>
                  <a:pt x="20367" y="20367"/>
                </a:lnTo>
                <a:lnTo>
                  <a:pt x="42487" y="5462"/>
                </a:lnTo>
                <a:lnTo>
                  <a:pt x="69596" y="0"/>
                </a:lnTo>
                <a:lnTo>
                  <a:pt x="1084072" y="0"/>
                </a:lnTo>
                <a:lnTo>
                  <a:pt x="1111180" y="5462"/>
                </a:lnTo>
                <a:lnTo>
                  <a:pt x="1133300" y="20367"/>
                </a:lnTo>
                <a:lnTo>
                  <a:pt x="1148205" y="42487"/>
                </a:lnTo>
                <a:lnTo>
                  <a:pt x="1153668" y="69596"/>
                </a:lnTo>
                <a:lnTo>
                  <a:pt x="1153668" y="271779"/>
                </a:lnTo>
                <a:lnTo>
                  <a:pt x="1148205" y="298888"/>
                </a:lnTo>
                <a:lnTo>
                  <a:pt x="1133300" y="321008"/>
                </a:lnTo>
                <a:lnTo>
                  <a:pt x="1111180" y="335913"/>
                </a:lnTo>
                <a:lnTo>
                  <a:pt x="1084072" y="341375"/>
                </a:lnTo>
                <a:lnTo>
                  <a:pt x="69596" y="341375"/>
                </a:lnTo>
                <a:lnTo>
                  <a:pt x="42487" y="335913"/>
                </a:lnTo>
                <a:lnTo>
                  <a:pt x="20367" y="321008"/>
                </a:lnTo>
                <a:lnTo>
                  <a:pt x="5462" y="298888"/>
                </a:lnTo>
                <a:lnTo>
                  <a:pt x="0" y="271779"/>
                </a:lnTo>
                <a:lnTo>
                  <a:pt x="0" y="69596"/>
                </a:lnTo>
                <a:close/>
              </a:path>
            </a:pathLst>
          </a:custGeom>
          <a:ln w="19812">
            <a:solidFill>
              <a:srgbClr val="1D9ED2"/>
            </a:solidFill>
          </a:ln>
        </p:spPr>
        <p:txBody>
          <a:bodyPr wrap="square" lIns="0" tIns="0" rIns="0" bIns="0" rtlCol="0"/>
          <a:lstStyle/>
          <a:p/>
        </p:txBody>
      </p:sp>
      <p:sp>
        <p:nvSpPr>
          <p:cNvPr id="22" name="object 22"/>
          <p:cNvSpPr txBox="1"/>
          <p:nvPr/>
        </p:nvSpPr>
        <p:spPr>
          <a:xfrm>
            <a:off x="5308472" y="1791461"/>
            <a:ext cx="393065" cy="22479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Arial"/>
                <a:cs typeface="Arial"/>
              </a:rPr>
              <a:t>I</a:t>
            </a:r>
            <a:r>
              <a:rPr dirty="0" sz="1400" b="1" i="1">
                <a:solidFill>
                  <a:srgbClr val="4F555F"/>
                </a:solidFill>
                <a:latin typeface="Arial"/>
                <a:cs typeface="Arial"/>
              </a:rPr>
              <a:t>aaS</a:t>
            </a:r>
            <a:endParaRPr sz="1400">
              <a:latin typeface="Arial"/>
              <a:cs typeface="Arial"/>
            </a:endParaRPr>
          </a:p>
        </p:txBody>
      </p:sp>
      <p:sp>
        <p:nvSpPr>
          <p:cNvPr id="23" name="object 23"/>
          <p:cNvSpPr/>
          <p:nvPr/>
        </p:nvSpPr>
        <p:spPr>
          <a:xfrm>
            <a:off x="6645402" y="1733550"/>
            <a:ext cx="1155700" cy="341630"/>
          </a:xfrm>
          <a:custGeom>
            <a:avLst/>
            <a:gdLst/>
            <a:ahLst/>
            <a:cxnLst/>
            <a:rect l="l" t="t" r="r" b="b"/>
            <a:pathLst>
              <a:path w="1155700" h="341630">
                <a:moveTo>
                  <a:pt x="1085596" y="0"/>
                </a:moveTo>
                <a:lnTo>
                  <a:pt x="69596" y="0"/>
                </a:lnTo>
                <a:lnTo>
                  <a:pt x="42487" y="5462"/>
                </a:lnTo>
                <a:lnTo>
                  <a:pt x="20367" y="20367"/>
                </a:lnTo>
                <a:lnTo>
                  <a:pt x="5462" y="42487"/>
                </a:lnTo>
                <a:lnTo>
                  <a:pt x="0" y="69596"/>
                </a:lnTo>
                <a:lnTo>
                  <a:pt x="0" y="271779"/>
                </a:lnTo>
                <a:lnTo>
                  <a:pt x="5462" y="298888"/>
                </a:lnTo>
                <a:lnTo>
                  <a:pt x="20367" y="321008"/>
                </a:lnTo>
                <a:lnTo>
                  <a:pt x="42487" y="335913"/>
                </a:lnTo>
                <a:lnTo>
                  <a:pt x="69596" y="341375"/>
                </a:lnTo>
                <a:lnTo>
                  <a:pt x="1085596" y="341375"/>
                </a:lnTo>
                <a:lnTo>
                  <a:pt x="1112704" y="335913"/>
                </a:lnTo>
                <a:lnTo>
                  <a:pt x="1134824" y="321008"/>
                </a:lnTo>
                <a:lnTo>
                  <a:pt x="1149729" y="298888"/>
                </a:lnTo>
                <a:lnTo>
                  <a:pt x="1155192" y="271779"/>
                </a:lnTo>
                <a:lnTo>
                  <a:pt x="1155192" y="69596"/>
                </a:lnTo>
                <a:lnTo>
                  <a:pt x="1149729" y="42487"/>
                </a:lnTo>
                <a:lnTo>
                  <a:pt x="1134824" y="20367"/>
                </a:lnTo>
                <a:lnTo>
                  <a:pt x="1112704" y="5462"/>
                </a:lnTo>
                <a:lnTo>
                  <a:pt x="1085596" y="0"/>
                </a:lnTo>
                <a:close/>
              </a:path>
            </a:pathLst>
          </a:custGeom>
          <a:solidFill>
            <a:srgbClr val="F9F9F9"/>
          </a:solidFill>
        </p:spPr>
        <p:txBody>
          <a:bodyPr wrap="square" lIns="0" tIns="0" rIns="0" bIns="0" rtlCol="0"/>
          <a:lstStyle/>
          <a:p/>
        </p:txBody>
      </p:sp>
      <p:sp>
        <p:nvSpPr>
          <p:cNvPr id="24" name="object 24"/>
          <p:cNvSpPr/>
          <p:nvPr/>
        </p:nvSpPr>
        <p:spPr>
          <a:xfrm>
            <a:off x="6645402" y="1733550"/>
            <a:ext cx="1155700" cy="341630"/>
          </a:xfrm>
          <a:custGeom>
            <a:avLst/>
            <a:gdLst/>
            <a:ahLst/>
            <a:cxnLst/>
            <a:rect l="l" t="t" r="r" b="b"/>
            <a:pathLst>
              <a:path w="1155700" h="341630">
                <a:moveTo>
                  <a:pt x="0" y="69596"/>
                </a:moveTo>
                <a:lnTo>
                  <a:pt x="5462" y="42487"/>
                </a:lnTo>
                <a:lnTo>
                  <a:pt x="20367" y="20367"/>
                </a:lnTo>
                <a:lnTo>
                  <a:pt x="42487" y="5462"/>
                </a:lnTo>
                <a:lnTo>
                  <a:pt x="69596" y="0"/>
                </a:lnTo>
                <a:lnTo>
                  <a:pt x="1085596" y="0"/>
                </a:lnTo>
                <a:lnTo>
                  <a:pt x="1112704" y="5462"/>
                </a:lnTo>
                <a:lnTo>
                  <a:pt x="1134824" y="20367"/>
                </a:lnTo>
                <a:lnTo>
                  <a:pt x="1149729" y="42487"/>
                </a:lnTo>
                <a:lnTo>
                  <a:pt x="1155192" y="69596"/>
                </a:lnTo>
                <a:lnTo>
                  <a:pt x="1155192" y="271779"/>
                </a:lnTo>
                <a:lnTo>
                  <a:pt x="1149729" y="298888"/>
                </a:lnTo>
                <a:lnTo>
                  <a:pt x="1134824" y="321008"/>
                </a:lnTo>
                <a:lnTo>
                  <a:pt x="1112704" y="335913"/>
                </a:lnTo>
                <a:lnTo>
                  <a:pt x="1085596" y="341375"/>
                </a:lnTo>
                <a:lnTo>
                  <a:pt x="69596" y="341375"/>
                </a:lnTo>
                <a:lnTo>
                  <a:pt x="42487" y="335913"/>
                </a:lnTo>
                <a:lnTo>
                  <a:pt x="20367" y="321008"/>
                </a:lnTo>
                <a:lnTo>
                  <a:pt x="5462" y="298888"/>
                </a:lnTo>
                <a:lnTo>
                  <a:pt x="0" y="271779"/>
                </a:lnTo>
                <a:lnTo>
                  <a:pt x="0" y="69596"/>
                </a:lnTo>
                <a:close/>
              </a:path>
            </a:pathLst>
          </a:custGeom>
          <a:ln w="19811">
            <a:solidFill>
              <a:srgbClr val="1D9ED2"/>
            </a:solidFill>
          </a:ln>
        </p:spPr>
        <p:txBody>
          <a:bodyPr wrap="square" lIns="0" tIns="0" rIns="0" bIns="0" rtlCol="0"/>
          <a:lstStyle/>
          <a:p/>
        </p:txBody>
      </p:sp>
      <p:sp>
        <p:nvSpPr>
          <p:cNvPr id="25" name="object 25"/>
          <p:cNvSpPr txBox="1"/>
          <p:nvPr/>
        </p:nvSpPr>
        <p:spPr>
          <a:xfrm>
            <a:off x="6992239" y="1791461"/>
            <a:ext cx="461645" cy="224790"/>
          </a:xfrm>
          <a:prstGeom prst="rect">
            <a:avLst/>
          </a:prstGeom>
        </p:spPr>
        <p:txBody>
          <a:bodyPr wrap="square" lIns="0" tIns="0" rIns="0" bIns="0" rtlCol="0" vert="horz">
            <a:spAutoFit/>
          </a:bodyPr>
          <a:lstStyle/>
          <a:p>
            <a:pPr marL="12700">
              <a:lnSpc>
                <a:spcPct val="100000"/>
              </a:lnSpc>
            </a:pPr>
            <a:r>
              <a:rPr dirty="0" sz="1400" spc="-5" b="1" i="1">
                <a:solidFill>
                  <a:srgbClr val="4F555F"/>
                </a:solidFill>
                <a:latin typeface="Arial"/>
                <a:cs typeface="Arial"/>
              </a:rPr>
              <a:t>PaaS</a:t>
            </a:r>
            <a:endParaRPr sz="1400">
              <a:latin typeface="Arial"/>
              <a:cs typeface="Arial"/>
            </a:endParaRPr>
          </a:p>
        </p:txBody>
      </p:sp>
      <p:sp>
        <p:nvSpPr>
          <p:cNvPr id="26" name="object 26"/>
          <p:cNvSpPr txBox="1"/>
          <p:nvPr/>
        </p:nvSpPr>
        <p:spPr>
          <a:xfrm>
            <a:off x="6753225" y="2180463"/>
            <a:ext cx="939800" cy="1220470"/>
          </a:xfrm>
          <a:prstGeom prst="rect">
            <a:avLst/>
          </a:prstGeom>
        </p:spPr>
        <p:txBody>
          <a:bodyPr wrap="square" lIns="0" tIns="0" rIns="0" bIns="0" rtlCol="0" vert="horz">
            <a:spAutoFit/>
          </a:bodyPr>
          <a:lstStyle/>
          <a:p>
            <a:pPr algn="just" marL="12700" indent="10795">
              <a:lnSpc>
                <a:spcPct val="100000"/>
              </a:lnSpc>
            </a:pPr>
            <a:r>
              <a:rPr dirty="0" sz="1450" spc="-360" i="1" u="sng">
                <a:solidFill>
                  <a:srgbClr val="4F555F"/>
                </a:solidFill>
                <a:latin typeface="Times New Roman"/>
                <a:cs typeface="Times New Roman"/>
              </a:rPr>
              <a:t> </a:t>
            </a:r>
            <a:r>
              <a:rPr dirty="0" sz="1450" spc="-50" b="1" i="1" u="sng">
                <a:solidFill>
                  <a:srgbClr val="4F555F"/>
                </a:solidFill>
                <a:latin typeface="微软雅黑"/>
                <a:cs typeface="微软雅黑"/>
              </a:rPr>
              <a:t>平台即服务</a:t>
            </a:r>
            <a:endParaRPr sz="1450">
              <a:latin typeface="微软雅黑"/>
              <a:cs typeface="微软雅黑"/>
            </a:endParaRPr>
          </a:p>
          <a:p>
            <a:pPr algn="just" marL="12700" marR="5080">
              <a:lnSpc>
                <a:spcPct val="120000"/>
              </a:lnSpc>
              <a:spcBef>
                <a:spcPts val="855"/>
              </a:spcBef>
            </a:pPr>
            <a:r>
              <a:rPr dirty="0" sz="1200">
                <a:solidFill>
                  <a:srgbClr val="4F555F"/>
                </a:solidFill>
                <a:latin typeface="微软雅黑"/>
                <a:cs typeface="微软雅黑"/>
              </a:rPr>
              <a:t>应用开发平台  模型运行平台  </a:t>
            </a:r>
            <a:r>
              <a:rPr dirty="0" sz="1200" spc="-5">
                <a:solidFill>
                  <a:srgbClr val="4F555F"/>
                </a:solidFill>
                <a:latin typeface="微软雅黑"/>
                <a:cs typeface="微软雅黑"/>
              </a:rPr>
              <a:t>数据管理平台 </a:t>
            </a:r>
            <a:r>
              <a:rPr dirty="0" sz="1200" spc="-5">
                <a:solidFill>
                  <a:srgbClr val="4F555F"/>
                </a:solidFill>
                <a:latin typeface="微软雅黑"/>
                <a:cs typeface="微软雅黑"/>
              </a:rPr>
              <a:t> </a:t>
            </a:r>
            <a:r>
              <a:rPr dirty="0" sz="1200">
                <a:solidFill>
                  <a:srgbClr val="4F555F"/>
                </a:solidFill>
                <a:latin typeface="微软雅黑"/>
                <a:cs typeface="微软雅黑"/>
              </a:rPr>
              <a:t>机器学习平台</a:t>
            </a:r>
            <a:endParaRPr sz="1200">
              <a:latin typeface="微软雅黑"/>
              <a:cs typeface="微软雅黑"/>
            </a:endParaRPr>
          </a:p>
        </p:txBody>
      </p:sp>
      <p:sp>
        <p:nvSpPr>
          <p:cNvPr id="27" name="object 27"/>
          <p:cNvSpPr/>
          <p:nvPr/>
        </p:nvSpPr>
        <p:spPr>
          <a:xfrm>
            <a:off x="8362950" y="1733550"/>
            <a:ext cx="1155700" cy="341630"/>
          </a:xfrm>
          <a:custGeom>
            <a:avLst/>
            <a:gdLst/>
            <a:ahLst/>
            <a:cxnLst/>
            <a:rect l="l" t="t" r="r" b="b"/>
            <a:pathLst>
              <a:path w="1155700" h="341630">
                <a:moveTo>
                  <a:pt x="1085596" y="0"/>
                </a:moveTo>
                <a:lnTo>
                  <a:pt x="69596" y="0"/>
                </a:lnTo>
                <a:lnTo>
                  <a:pt x="42487" y="5462"/>
                </a:lnTo>
                <a:lnTo>
                  <a:pt x="20367" y="20367"/>
                </a:lnTo>
                <a:lnTo>
                  <a:pt x="5462" y="42487"/>
                </a:lnTo>
                <a:lnTo>
                  <a:pt x="0" y="69596"/>
                </a:lnTo>
                <a:lnTo>
                  <a:pt x="0" y="271779"/>
                </a:lnTo>
                <a:lnTo>
                  <a:pt x="5462" y="298888"/>
                </a:lnTo>
                <a:lnTo>
                  <a:pt x="20367" y="321008"/>
                </a:lnTo>
                <a:lnTo>
                  <a:pt x="42487" y="335913"/>
                </a:lnTo>
                <a:lnTo>
                  <a:pt x="69596" y="341375"/>
                </a:lnTo>
                <a:lnTo>
                  <a:pt x="1085596" y="341375"/>
                </a:lnTo>
                <a:lnTo>
                  <a:pt x="1112704" y="335913"/>
                </a:lnTo>
                <a:lnTo>
                  <a:pt x="1134824" y="321008"/>
                </a:lnTo>
                <a:lnTo>
                  <a:pt x="1149729" y="298888"/>
                </a:lnTo>
                <a:lnTo>
                  <a:pt x="1155192" y="271779"/>
                </a:lnTo>
                <a:lnTo>
                  <a:pt x="1155192" y="69596"/>
                </a:lnTo>
                <a:lnTo>
                  <a:pt x="1149729" y="42487"/>
                </a:lnTo>
                <a:lnTo>
                  <a:pt x="1134824" y="20367"/>
                </a:lnTo>
                <a:lnTo>
                  <a:pt x="1112704" y="5462"/>
                </a:lnTo>
                <a:lnTo>
                  <a:pt x="1085596" y="0"/>
                </a:lnTo>
                <a:close/>
              </a:path>
            </a:pathLst>
          </a:custGeom>
          <a:solidFill>
            <a:srgbClr val="F9F9F9"/>
          </a:solidFill>
        </p:spPr>
        <p:txBody>
          <a:bodyPr wrap="square" lIns="0" tIns="0" rIns="0" bIns="0" rtlCol="0"/>
          <a:lstStyle/>
          <a:p/>
        </p:txBody>
      </p:sp>
      <p:sp>
        <p:nvSpPr>
          <p:cNvPr id="28" name="object 28"/>
          <p:cNvSpPr/>
          <p:nvPr/>
        </p:nvSpPr>
        <p:spPr>
          <a:xfrm>
            <a:off x="8362950" y="1733550"/>
            <a:ext cx="1155700" cy="341630"/>
          </a:xfrm>
          <a:custGeom>
            <a:avLst/>
            <a:gdLst/>
            <a:ahLst/>
            <a:cxnLst/>
            <a:rect l="l" t="t" r="r" b="b"/>
            <a:pathLst>
              <a:path w="1155700" h="341630">
                <a:moveTo>
                  <a:pt x="0" y="69596"/>
                </a:moveTo>
                <a:lnTo>
                  <a:pt x="5462" y="42487"/>
                </a:lnTo>
                <a:lnTo>
                  <a:pt x="20367" y="20367"/>
                </a:lnTo>
                <a:lnTo>
                  <a:pt x="42487" y="5462"/>
                </a:lnTo>
                <a:lnTo>
                  <a:pt x="69596" y="0"/>
                </a:lnTo>
                <a:lnTo>
                  <a:pt x="1085596" y="0"/>
                </a:lnTo>
                <a:lnTo>
                  <a:pt x="1112704" y="5462"/>
                </a:lnTo>
                <a:lnTo>
                  <a:pt x="1134824" y="20367"/>
                </a:lnTo>
                <a:lnTo>
                  <a:pt x="1149729" y="42487"/>
                </a:lnTo>
                <a:lnTo>
                  <a:pt x="1155192" y="69596"/>
                </a:lnTo>
                <a:lnTo>
                  <a:pt x="1155192" y="271779"/>
                </a:lnTo>
                <a:lnTo>
                  <a:pt x="1149729" y="298888"/>
                </a:lnTo>
                <a:lnTo>
                  <a:pt x="1134824" y="321008"/>
                </a:lnTo>
                <a:lnTo>
                  <a:pt x="1112704" y="335913"/>
                </a:lnTo>
                <a:lnTo>
                  <a:pt x="1085596" y="341375"/>
                </a:lnTo>
                <a:lnTo>
                  <a:pt x="69596" y="341375"/>
                </a:lnTo>
                <a:lnTo>
                  <a:pt x="42487" y="335913"/>
                </a:lnTo>
                <a:lnTo>
                  <a:pt x="20367" y="321008"/>
                </a:lnTo>
                <a:lnTo>
                  <a:pt x="5462" y="298888"/>
                </a:lnTo>
                <a:lnTo>
                  <a:pt x="0" y="271779"/>
                </a:lnTo>
                <a:lnTo>
                  <a:pt x="0" y="69596"/>
                </a:lnTo>
                <a:close/>
              </a:path>
            </a:pathLst>
          </a:custGeom>
          <a:ln w="19811">
            <a:solidFill>
              <a:srgbClr val="1D9ED2"/>
            </a:solidFill>
          </a:ln>
        </p:spPr>
        <p:txBody>
          <a:bodyPr wrap="square" lIns="0" tIns="0" rIns="0" bIns="0" rtlCol="0"/>
          <a:lstStyle/>
          <a:p/>
        </p:txBody>
      </p:sp>
      <p:sp>
        <p:nvSpPr>
          <p:cNvPr id="29" name="object 29"/>
          <p:cNvSpPr txBox="1"/>
          <p:nvPr/>
        </p:nvSpPr>
        <p:spPr>
          <a:xfrm>
            <a:off x="8709786" y="1791461"/>
            <a:ext cx="461645" cy="224790"/>
          </a:xfrm>
          <a:prstGeom prst="rect">
            <a:avLst/>
          </a:prstGeom>
        </p:spPr>
        <p:txBody>
          <a:bodyPr wrap="square" lIns="0" tIns="0" rIns="0" bIns="0" rtlCol="0" vert="horz">
            <a:spAutoFit/>
          </a:bodyPr>
          <a:lstStyle/>
          <a:p>
            <a:pPr marL="12700">
              <a:lnSpc>
                <a:spcPct val="100000"/>
              </a:lnSpc>
            </a:pPr>
            <a:r>
              <a:rPr dirty="0" sz="1400" spc="-5" b="1" i="1">
                <a:solidFill>
                  <a:srgbClr val="4F555F"/>
                </a:solidFill>
                <a:latin typeface="Arial"/>
                <a:cs typeface="Arial"/>
              </a:rPr>
              <a:t>SaaS</a:t>
            </a:r>
            <a:endParaRPr sz="1400">
              <a:latin typeface="Arial"/>
              <a:cs typeface="Arial"/>
            </a:endParaRPr>
          </a:p>
        </p:txBody>
      </p:sp>
      <p:sp>
        <p:nvSpPr>
          <p:cNvPr id="30" name="object 30"/>
          <p:cNvSpPr txBox="1"/>
          <p:nvPr/>
        </p:nvSpPr>
        <p:spPr>
          <a:xfrm>
            <a:off x="8470518" y="2180463"/>
            <a:ext cx="939800" cy="1000760"/>
          </a:xfrm>
          <a:prstGeom prst="rect">
            <a:avLst/>
          </a:prstGeom>
        </p:spPr>
        <p:txBody>
          <a:bodyPr wrap="square" lIns="0" tIns="0" rIns="0" bIns="0" rtlCol="0" vert="horz">
            <a:spAutoFit/>
          </a:bodyPr>
          <a:lstStyle/>
          <a:p>
            <a:pPr algn="ctr">
              <a:lnSpc>
                <a:spcPct val="100000"/>
              </a:lnSpc>
            </a:pPr>
            <a:r>
              <a:rPr dirty="0" sz="1450" spc="-360" i="1" u="sng">
                <a:solidFill>
                  <a:srgbClr val="4F555F"/>
                </a:solidFill>
                <a:latin typeface="Times New Roman"/>
                <a:cs typeface="Times New Roman"/>
              </a:rPr>
              <a:t> </a:t>
            </a:r>
            <a:r>
              <a:rPr dirty="0" sz="1450" spc="-50" b="1" i="1" u="sng">
                <a:solidFill>
                  <a:srgbClr val="4F555F"/>
                </a:solidFill>
                <a:latin typeface="微软雅黑"/>
                <a:cs typeface="微软雅黑"/>
              </a:rPr>
              <a:t>软件即服务</a:t>
            </a:r>
            <a:endParaRPr sz="1450">
              <a:latin typeface="微软雅黑"/>
              <a:cs typeface="微软雅黑"/>
            </a:endParaRPr>
          </a:p>
          <a:p>
            <a:pPr algn="ctr">
              <a:lnSpc>
                <a:spcPct val="100000"/>
              </a:lnSpc>
              <a:spcBef>
                <a:spcPts val="1155"/>
              </a:spcBef>
            </a:pPr>
            <a:r>
              <a:rPr dirty="0" sz="1200" spc="-10">
                <a:solidFill>
                  <a:srgbClr val="4F555F"/>
                </a:solidFill>
                <a:latin typeface="Arial"/>
                <a:cs typeface="Arial"/>
              </a:rPr>
              <a:t>CRM</a:t>
            </a:r>
            <a:endParaRPr sz="1200">
              <a:latin typeface="Arial"/>
              <a:cs typeface="Arial"/>
            </a:endParaRPr>
          </a:p>
          <a:p>
            <a:pPr algn="ctr" marL="1270">
              <a:lnSpc>
                <a:spcPct val="100000"/>
              </a:lnSpc>
              <a:spcBef>
                <a:spcPts val="285"/>
              </a:spcBef>
            </a:pPr>
            <a:r>
              <a:rPr dirty="0" sz="1200" spc="-5">
                <a:solidFill>
                  <a:srgbClr val="4F555F"/>
                </a:solidFill>
                <a:latin typeface="Arial"/>
                <a:cs typeface="Arial"/>
              </a:rPr>
              <a:t>WebEx</a:t>
            </a:r>
            <a:endParaRPr sz="1200">
              <a:latin typeface="Arial"/>
              <a:cs typeface="Arial"/>
            </a:endParaRPr>
          </a:p>
          <a:p>
            <a:pPr algn="ctr">
              <a:lnSpc>
                <a:spcPct val="100000"/>
              </a:lnSpc>
              <a:spcBef>
                <a:spcPts val="275"/>
              </a:spcBef>
            </a:pPr>
            <a:r>
              <a:rPr dirty="0" sz="1200" spc="-5">
                <a:solidFill>
                  <a:srgbClr val="4F555F"/>
                </a:solidFill>
                <a:latin typeface="微软雅黑"/>
                <a:cs typeface="微软雅黑"/>
              </a:rPr>
              <a:t>风控管理系统</a:t>
            </a:r>
            <a:endParaRPr sz="1200">
              <a:latin typeface="微软雅黑"/>
              <a:cs typeface="微软雅黑"/>
            </a:endParaRPr>
          </a:p>
        </p:txBody>
      </p:sp>
      <p:sp>
        <p:nvSpPr>
          <p:cNvPr id="31" name="object 31"/>
          <p:cNvSpPr/>
          <p:nvPr/>
        </p:nvSpPr>
        <p:spPr>
          <a:xfrm>
            <a:off x="10059161" y="1733550"/>
            <a:ext cx="1153795" cy="341630"/>
          </a:xfrm>
          <a:custGeom>
            <a:avLst/>
            <a:gdLst/>
            <a:ahLst/>
            <a:cxnLst/>
            <a:rect l="l" t="t" r="r" b="b"/>
            <a:pathLst>
              <a:path w="1153795" h="341630">
                <a:moveTo>
                  <a:pt x="1084072" y="0"/>
                </a:moveTo>
                <a:lnTo>
                  <a:pt x="69596" y="0"/>
                </a:lnTo>
                <a:lnTo>
                  <a:pt x="42487" y="5462"/>
                </a:lnTo>
                <a:lnTo>
                  <a:pt x="20367" y="20367"/>
                </a:lnTo>
                <a:lnTo>
                  <a:pt x="5462" y="42487"/>
                </a:lnTo>
                <a:lnTo>
                  <a:pt x="0" y="69596"/>
                </a:lnTo>
                <a:lnTo>
                  <a:pt x="0" y="271779"/>
                </a:lnTo>
                <a:lnTo>
                  <a:pt x="5462" y="298888"/>
                </a:lnTo>
                <a:lnTo>
                  <a:pt x="20367" y="321008"/>
                </a:lnTo>
                <a:lnTo>
                  <a:pt x="42487" y="335913"/>
                </a:lnTo>
                <a:lnTo>
                  <a:pt x="69596" y="341375"/>
                </a:lnTo>
                <a:lnTo>
                  <a:pt x="1084072" y="341375"/>
                </a:lnTo>
                <a:lnTo>
                  <a:pt x="1111180" y="335913"/>
                </a:lnTo>
                <a:lnTo>
                  <a:pt x="1133300" y="321008"/>
                </a:lnTo>
                <a:lnTo>
                  <a:pt x="1148205" y="298888"/>
                </a:lnTo>
                <a:lnTo>
                  <a:pt x="1153668" y="271779"/>
                </a:lnTo>
                <a:lnTo>
                  <a:pt x="1153668" y="69596"/>
                </a:lnTo>
                <a:lnTo>
                  <a:pt x="1148205" y="42487"/>
                </a:lnTo>
                <a:lnTo>
                  <a:pt x="1133300" y="20367"/>
                </a:lnTo>
                <a:lnTo>
                  <a:pt x="1111180" y="5462"/>
                </a:lnTo>
                <a:lnTo>
                  <a:pt x="1084072" y="0"/>
                </a:lnTo>
                <a:close/>
              </a:path>
            </a:pathLst>
          </a:custGeom>
          <a:solidFill>
            <a:srgbClr val="F9F9F9"/>
          </a:solidFill>
        </p:spPr>
        <p:txBody>
          <a:bodyPr wrap="square" lIns="0" tIns="0" rIns="0" bIns="0" rtlCol="0"/>
          <a:lstStyle/>
          <a:p/>
        </p:txBody>
      </p:sp>
      <p:sp>
        <p:nvSpPr>
          <p:cNvPr id="32" name="object 32"/>
          <p:cNvSpPr/>
          <p:nvPr/>
        </p:nvSpPr>
        <p:spPr>
          <a:xfrm>
            <a:off x="10059161" y="1733550"/>
            <a:ext cx="1153795" cy="341630"/>
          </a:xfrm>
          <a:custGeom>
            <a:avLst/>
            <a:gdLst/>
            <a:ahLst/>
            <a:cxnLst/>
            <a:rect l="l" t="t" r="r" b="b"/>
            <a:pathLst>
              <a:path w="1153795" h="341630">
                <a:moveTo>
                  <a:pt x="0" y="69596"/>
                </a:moveTo>
                <a:lnTo>
                  <a:pt x="5462" y="42487"/>
                </a:lnTo>
                <a:lnTo>
                  <a:pt x="20367" y="20367"/>
                </a:lnTo>
                <a:lnTo>
                  <a:pt x="42487" y="5462"/>
                </a:lnTo>
                <a:lnTo>
                  <a:pt x="69596" y="0"/>
                </a:lnTo>
                <a:lnTo>
                  <a:pt x="1084072" y="0"/>
                </a:lnTo>
                <a:lnTo>
                  <a:pt x="1111180" y="5462"/>
                </a:lnTo>
                <a:lnTo>
                  <a:pt x="1133300" y="20367"/>
                </a:lnTo>
                <a:lnTo>
                  <a:pt x="1148205" y="42487"/>
                </a:lnTo>
                <a:lnTo>
                  <a:pt x="1153668" y="69596"/>
                </a:lnTo>
                <a:lnTo>
                  <a:pt x="1153668" y="271779"/>
                </a:lnTo>
                <a:lnTo>
                  <a:pt x="1148205" y="298888"/>
                </a:lnTo>
                <a:lnTo>
                  <a:pt x="1133300" y="321008"/>
                </a:lnTo>
                <a:lnTo>
                  <a:pt x="1111180" y="335913"/>
                </a:lnTo>
                <a:lnTo>
                  <a:pt x="1084072" y="341375"/>
                </a:lnTo>
                <a:lnTo>
                  <a:pt x="69596" y="341375"/>
                </a:lnTo>
                <a:lnTo>
                  <a:pt x="42487" y="335913"/>
                </a:lnTo>
                <a:lnTo>
                  <a:pt x="20367" y="321008"/>
                </a:lnTo>
                <a:lnTo>
                  <a:pt x="5462" y="298888"/>
                </a:lnTo>
                <a:lnTo>
                  <a:pt x="0" y="271779"/>
                </a:lnTo>
                <a:lnTo>
                  <a:pt x="0" y="69596"/>
                </a:lnTo>
                <a:close/>
              </a:path>
            </a:pathLst>
          </a:custGeom>
          <a:ln w="19812">
            <a:solidFill>
              <a:srgbClr val="1D9ED2"/>
            </a:solidFill>
          </a:ln>
        </p:spPr>
        <p:txBody>
          <a:bodyPr wrap="square" lIns="0" tIns="0" rIns="0" bIns="0" rtlCol="0"/>
          <a:lstStyle/>
          <a:p/>
        </p:txBody>
      </p:sp>
      <p:sp>
        <p:nvSpPr>
          <p:cNvPr id="33" name="object 33"/>
          <p:cNvSpPr txBox="1"/>
          <p:nvPr/>
        </p:nvSpPr>
        <p:spPr>
          <a:xfrm>
            <a:off x="10401045" y="1791461"/>
            <a:ext cx="471170" cy="224790"/>
          </a:xfrm>
          <a:prstGeom prst="rect">
            <a:avLst/>
          </a:prstGeom>
        </p:spPr>
        <p:txBody>
          <a:bodyPr wrap="square" lIns="0" tIns="0" rIns="0" bIns="0" rtlCol="0" vert="horz">
            <a:spAutoFit/>
          </a:bodyPr>
          <a:lstStyle/>
          <a:p>
            <a:pPr marL="12700">
              <a:lnSpc>
                <a:spcPct val="100000"/>
              </a:lnSpc>
            </a:pPr>
            <a:r>
              <a:rPr dirty="0" sz="1400" spc="-10" b="1" i="1">
                <a:solidFill>
                  <a:srgbClr val="4F555F"/>
                </a:solidFill>
                <a:latin typeface="Arial"/>
                <a:cs typeface="Arial"/>
              </a:rPr>
              <a:t>A</a:t>
            </a:r>
            <a:r>
              <a:rPr dirty="0" sz="1400" b="1" i="1">
                <a:solidFill>
                  <a:srgbClr val="4F555F"/>
                </a:solidFill>
                <a:latin typeface="Arial"/>
                <a:cs typeface="Arial"/>
              </a:rPr>
              <a:t>aaS</a:t>
            </a:r>
            <a:endParaRPr sz="1400">
              <a:latin typeface="Arial"/>
              <a:cs typeface="Arial"/>
            </a:endParaRPr>
          </a:p>
        </p:txBody>
      </p:sp>
      <p:sp>
        <p:nvSpPr>
          <p:cNvPr id="34" name="object 34"/>
          <p:cNvSpPr txBox="1"/>
          <p:nvPr/>
        </p:nvSpPr>
        <p:spPr>
          <a:xfrm>
            <a:off x="9998709" y="2180463"/>
            <a:ext cx="1275080" cy="1220470"/>
          </a:xfrm>
          <a:prstGeom prst="rect">
            <a:avLst/>
          </a:prstGeom>
        </p:spPr>
        <p:txBody>
          <a:bodyPr wrap="square" lIns="0" tIns="0" rIns="0" bIns="0" rtlCol="0" vert="horz">
            <a:spAutoFit/>
          </a:bodyPr>
          <a:lstStyle/>
          <a:p>
            <a:pPr algn="ctr">
              <a:lnSpc>
                <a:spcPct val="100000"/>
              </a:lnSpc>
            </a:pPr>
            <a:r>
              <a:rPr dirty="0" sz="1450" spc="-360" i="1" u="sng">
                <a:solidFill>
                  <a:srgbClr val="4F555F"/>
                </a:solidFill>
                <a:latin typeface="Times New Roman"/>
                <a:cs typeface="Times New Roman"/>
              </a:rPr>
              <a:t> </a:t>
            </a:r>
            <a:r>
              <a:rPr dirty="0" sz="1450" spc="-50" b="1" i="1" u="sng">
                <a:solidFill>
                  <a:srgbClr val="4F555F"/>
                </a:solidFill>
                <a:latin typeface="微软雅黑"/>
                <a:cs typeface="微软雅黑"/>
              </a:rPr>
              <a:t>智能分析即服务</a:t>
            </a:r>
            <a:endParaRPr sz="1450">
              <a:latin typeface="微软雅黑"/>
              <a:cs typeface="微软雅黑"/>
            </a:endParaRPr>
          </a:p>
          <a:p>
            <a:pPr algn="ctr" marL="27940" marR="19685">
              <a:lnSpc>
                <a:spcPct val="120000"/>
              </a:lnSpc>
              <a:spcBef>
                <a:spcPts val="855"/>
              </a:spcBef>
            </a:pPr>
            <a:r>
              <a:rPr dirty="0" sz="1200">
                <a:solidFill>
                  <a:srgbClr val="4F555F"/>
                </a:solidFill>
                <a:latin typeface="微软雅黑"/>
                <a:cs typeface="微软雅黑"/>
              </a:rPr>
              <a:t>信贷风险管理  交易欺诈风险分析  </a:t>
            </a:r>
            <a:r>
              <a:rPr dirty="0" sz="1200" spc="-5">
                <a:solidFill>
                  <a:srgbClr val="4F555F"/>
                </a:solidFill>
                <a:latin typeface="微软雅黑"/>
                <a:cs typeface="微软雅黑"/>
              </a:rPr>
              <a:t>营销作弊分析  </a:t>
            </a:r>
            <a:r>
              <a:rPr dirty="0" sz="1200">
                <a:solidFill>
                  <a:srgbClr val="4F555F"/>
                </a:solidFill>
                <a:latin typeface="微软雅黑"/>
                <a:cs typeface="微软雅黑"/>
              </a:rPr>
              <a:t>智能客户价值分析</a:t>
            </a:r>
            <a:endParaRPr sz="1200">
              <a:latin typeface="微软雅黑"/>
              <a:cs typeface="微软雅黑"/>
            </a:endParaRPr>
          </a:p>
        </p:txBody>
      </p:sp>
      <p:sp>
        <p:nvSpPr>
          <p:cNvPr id="35" name="object 35"/>
          <p:cNvSpPr/>
          <p:nvPr/>
        </p:nvSpPr>
        <p:spPr>
          <a:xfrm>
            <a:off x="7971281" y="1812798"/>
            <a:ext cx="220979" cy="222885"/>
          </a:xfrm>
          <a:custGeom>
            <a:avLst/>
            <a:gdLst/>
            <a:ahLst/>
            <a:cxnLst/>
            <a:rect l="l" t="t" r="r" b="b"/>
            <a:pathLst>
              <a:path w="220979" h="222885">
                <a:moveTo>
                  <a:pt x="110490" y="0"/>
                </a:moveTo>
                <a:lnTo>
                  <a:pt x="67508" y="8739"/>
                </a:lnTo>
                <a:lnTo>
                  <a:pt x="32385" y="32575"/>
                </a:lnTo>
                <a:lnTo>
                  <a:pt x="8691" y="67937"/>
                </a:lnTo>
                <a:lnTo>
                  <a:pt x="0" y="111251"/>
                </a:lnTo>
                <a:lnTo>
                  <a:pt x="8691" y="154566"/>
                </a:lnTo>
                <a:lnTo>
                  <a:pt x="32384" y="189928"/>
                </a:lnTo>
                <a:lnTo>
                  <a:pt x="67508" y="213764"/>
                </a:lnTo>
                <a:lnTo>
                  <a:pt x="110490" y="222503"/>
                </a:lnTo>
                <a:lnTo>
                  <a:pt x="153471" y="213764"/>
                </a:lnTo>
                <a:lnTo>
                  <a:pt x="188594" y="189928"/>
                </a:lnTo>
                <a:lnTo>
                  <a:pt x="212288" y="154566"/>
                </a:lnTo>
                <a:lnTo>
                  <a:pt x="220979" y="111251"/>
                </a:lnTo>
                <a:lnTo>
                  <a:pt x="212288" y="67937"/>
                </a:lnTo>
                <a:lnTo>
                  <a:pt x="188595" y="32575"/>
                </a:lnTo>
                <a:lnTo>
                  <a:pt x="153471" y="8739"/>
                </a:lnTo>
                <a:lnTo>
                  <a:pt x="110490" y="0"/>
                </a:lnTo>
                <a:close/>
              </a:path>
            </a:pathLst>
          </a:custGeom>
          <a:solidFill>
            <a:srgbClr val="7E7E7E"/>
          </a:solidFill>
        </p:spPr>
        <p:txBody>
          <a:bodyPr wrap="square" lIns="0" tIns="0" rIns="0" bIns="0" rtlCol="0"/>
          <a:lstStyle/>
          <a:p/>
        </p:txBody>
      </p:sp>
      <p:sp>
        <p:nvSpPr>
          <p:cNvPr id="36" name="object 36"/>
          <p:cNvSpPr/>
          <p:nvPr/>
        </p:nvSpPr>
        <p:spPr>
          <a:xfrm>
            <a:off x="7971281" y="1812798"/>
            <a:ext cx="220979" cy="222885"/>
          </a:xfrm>
          <a:custGeom>
            <a:avLst/>
            <a:gdLst/>
            <a:ahLst/>
            <a:cxnLst/>
            <a:rect l="l" t="t" r="r" b="b"/>
            <a:pathLst>
              <a:path w="220979" h="222885">
                <a:moveTo>
                  <a:pt x="0" y="111251"/>
                </a:moveTo>
                <a:lnTo>
                  <a:pt x="8691" y="67937"/>
                </a:lnTo>
                <a:lnTo>
                  <a:pt x="32385" y="32575"/>
                </a:lnTo>
                <a:lnTo>
                  <a:pt x="67508" y="8739"/>
                </a:lnTo>
                <a:lnTo>
                  <a:pt x="110490" y="0"/>
                </a:lnTo>
                <a:lnTo>
                  <a:pt x="153471" y="8739"/>
                </a:lnTo>
                <a:lnTo>
                  <a:pt x="188595" y="32575"/>
                </a:lnTo>
                <a:lnTo>
                  <a:pt x="212288" y="67937"/>
                </a:lnTo>
                <a:lnTo>
                  <a:pt x="220979" y="111251"/>
                </a:lnTo>
                <a:lnTo>
                  <a:pt x="212288" y="154566"/>
                </a:lnTo>
                <a:lnTo>
                  <a:pt x="188594" y="189928"/>
                </a:lnTo>
                <a:lnTo>
                  <a:pt x="153471" y="213764"/>
                </a:lnTo>
                <a:lnTo>
                  <a:pt x="110490" y="222503"/>
                </a:lnTo>
                <a:lnTo>
                  <a:pt x="67508" y="213764"/>
                </a:lnTo>
                <a:lnTo>
                  <a:pt x="32384" y="189928"/>
                </a:lnTo>
                <a:lnTo>
                  <a:pt x="8691" y="154566"/>
                </a:lnTo>
                <a:lnTo>
                  <a:pt x="0" y="111251"/>
                </a:lnTo>
                <a:close/>
              </a:path>
            </a:pathLst>
          </a:custGeom>
          <a:ln w="38100">
            <a:solidFill>
              <a:srgbClr val="F9F9F9"/>
            </a:solidFill>
          </a:ln>
        </p:spPr>
        <p:txBody>
          <a:bodyPr wrap="square" lIns="0" tIns="0" rIns="0" bIns="0" rtlCol="0"/>
          <a:lstStyle/>
          <a:p/>
        </p:txBody>
      </p:sp>
      <p:sp>
        <p:nvSpPr>
          <p:cNvPr id="37" name="object 37"/>
          <p:cNvSpPr/>
          <p:nvPr/>
        </p:nvSpPr>
        <p:spPr>
          <a:xfrm>
            <a:off x="8023859" y="1845564"/>
            <a:ext cx="114300" cy="154305"/>
          </a:xfrm>
          <a:custGeom>
            <a:avLst/>
            <a:gdLst/>
            <a:ahLst/>
            <a:cxnLst/>
            <a:rect l="l" t="t" r="r" b="b"/>
            <a:pathLst>
              <a:path w="114300" h="154305">
                <a:moveTo>
                  <a:pt x="57150" y="0"/>
                </a:moveTo>
                <a:lnTo>
                  <a:pt x="57150" y="38481"/>
                </a:lnTo>
                <a:lnTo>
                  <a:pt x="0" y="38481"/>
                </a:lnTo>
                <a:lnTo>
                  <a:pt x="0" y="115443"/>
                </a:lnTo>
                <a:lnTo>
                  <a:pt x="57150" y="115443"/>
                </a:lnTo>
                <a:lnTo>
                  <a:pt x="57150" y="153924"/>
                </a:lnTo>
                <a:lnTo>
                  <a:pt x="114300" y="76962"/>
                </a:lnTo>
                <a:lnTo>
                  <a:pt x="57150" y="0"/>
                </a:lnTo>
                <a:close/>
              </a:path>
            </a:pathLst>
          </a:custGeom>
          <a:solidFill>
            <a:srgbClr val="F9F9F9"/>
          </a:solidFill>
        </p:spPr>
        <p:txBody>
          <a:bodyPr wrap="square" lIns="0" tIns="0" rIns="0" bIns="0" rtlCol="0"/>
          <a:lstStyle/>
          <a:p/>
        </p:txBody>
      </p:sp>
      <p:sp>
        <p:nvSpPr>
          <p:cNvPr id="38" name="object 38"/>
          <p:cNvSpPr/>
          <p:nvPr/>
        </p:nvSpPr>
        <p:spPr>
          <a:xfrm>
            <a:off x="9688830" y="1812798"/>
            <a:ext cx="220979" cy="222885"/>
          </a:xfrm>
          <a:custGeom>
            <a:avLst/>
            <a:gdLst/>
            <a:ahLst/>
            <a:cxnLst/>
            <a:rect l="l" t="t" r="r" b="b"/>
            <a:pathLst>
              <a:path w="220979" h="222885">
                <a:moveTo>
                  <a:pt x="110490" y="0"/>
                </a:moveTo>
                <a:lnTo>
                  <a:pt x="67508" y="8739"/>
                </a:lnTo>
                <a:lnTo>
                  <a:pt x="32385" y="32575"/>
                </a:lnTo>
                <a:lnTo>
                  <a:pt x="8691" y="67937"/>
                </a:lnTo>
                <a:lnTo>
                  <a:pt x="0" y="111251"/>
                </a:lnTo>
                <a:lnTo>
                  <a:pt x="8691" y="154566"/>
                </a:lnTo>
                <a:lnTo>
                  <a:pt x="32384" y="189928"/>
                </a:lnTo>
                <a:lnTo>
                  <a:pt x="67508" y="213764"/>
                </a:lnTo>
                <a:lnTo>
                  <a:pt x="110490" y="222503"/>
                </a:lnTo>
                <a:lnTo>
                  <a:pt x="153471" y="213764"/>
                </a:lnTo>
                <a:lnTo>
                  <a:pt x="188594" y="189928"/>
                </a:lnTo>
                <a:lnTo>
                  <a:pt x="212288" y="154566"/>
                </a:lnTo>
                <a:lnTo>
                  <a:pt x="220979" y="111251"/>
                </a:lnTo>
                <a:lnTo>
                  <a:pt x="212288" y="67937"/>
                </a:lnTo>
                <a:lnTo>
                  <a:pt x="188595" y="32575"/>
                </a:lnTo>
                <a:lnTo>
                  <a:pt x="153471" y="8739"/>
                </a:lnTo>
                <a:lnTo>
                  <a:pt x="110490" y="0"/>
                </a:lnTo>
                <a:close/>
              </a:path>
            </a:pathLst>
          </a:custGeom>
          <a:solidFill>
            <a:srgbClr val="7E7E7E"/>
          </a:solidFill>
        </p:spPr>
        <p:txBody>
          <a:bodyPr wrap="square" lIns="0" tIns="0" rIns="0" bIns="0" rtlCol="0"/>
          <a:lstStyle/>
          <a:p/>
        </p:txBody>
      </p:sp>
      <p:sp>
        <p:nvSpPr>
          <p:cNvPr id="39" name="object 39"/>
          <p:cNvSpPr/>
          <p:nvPr/>
        </p:nvSpPr>
        <p:spPr>
          <a:xfrm>
            <a:off x="9688830" y="1812798"/>
            <a:ext cx="220979" cy="222885"/>
          </a:xfrm>
          <a:custGeom>
            <a:avLst/>
            <a:gdLst/>
            <a:ahLst/>
            <a:cxnLst/>
            <a:rect l="l" t="t" r="r" b="b"/>
            <a:pathLst>
              <a:path w="220979" h="222885">
                <a:moveTo>
                  <a:pt x="0" y="111251"/>
                </a:moveTo>
                <a:lnTo>
                  <a:pt x="8691" y="67937"/>
                </a:lnTo>
                <a:lnTo>
                  <a:pt x="32385" y="32575"/>
                </a:lnTo>
                <a:lnTo>
                  <a:pt x="67508" y="8739"/>
                </a:lnTo>
                <a:lnTo>
                  <a:pt x="110490" y="0"/>
                </a:lnTo>
                <a:lnTo>
                  <a:pt x="153471" y="8739"/>
                </a:lnTo>
                <a:lnTo>
                  <a:pt x="188595" y="32575"/>
                </a:lnTo>
                <a:lnTo>
                  <a:pt x="212288" y="67937"/>
                </a:lnTo>
                <a:lnTo>
                  <a:pt x="220979" y="111251"/>
                </a:lnTo>
                <a:lnTo>
                  <a:pt x="212288" y="154566"/>
                </a:lnTo>
                <a:lnTo>
                  <a:pt x="188594" y="189928"/>
                </a:lnTo>
                <a:lnTo>
                  <a:pt x="153471" y="213764"/>
                </a:lnTo>
                <a:lnTo>
                  <a:pt x="110490" y="222503"/>
                </a:lnTo>
                <a:lnTo>
                  <a:pt x="67508" y="213764"/>
                </a:lnTo>
                <a:lnTo>
                  <a:pt x="32384" y="189928"/>
                </a:lnTo>
                <a:lnTo>
                  <a:pt x="8691" y="154566"/>
                </a:lnTo>
                <a:lnTo>
                  <a:pt x="0" y="111251"/>
                </a:lnTo>
                <a:close/>
              </a:path>
            </a:pathLst>
          </a:custGeom>
          <a:ln w="38100">
            <a:solidFill>
              <a:srgbClr val="F9F9F9"/>
            </a:solidFill>
          </a:ln>
        </p:spPr>
        <p:txBody>
          <a:bodyPr wrap="square" lIns="0" tIns="0" rIns="0" bIns="0" rtlCol="0"/>
          <a:lstStyle/>
          <a:p/>
        </p:txBody>
      </p:sp>
      <p:sp>
        <p:nvSpPr>
          <p:cNvPr id="40" name="object 40"/>
          <p:cNvSpPr/>
          <p:nvPr/>
        </p:nvSpPr>
        <p:spPr>
          <a:xfrm>
            <a:off x="9741407" y="1845564"/>
            <a:ext cx="114300" cy="154305"/>
          </a:xfrm>
          <a:custGeom>
            <a:avLst/>
            <a:gdLst/>
            <a:ahLst/>
            <a:cxnLst/>
            <a:rect l="l" t="t" r="r" b="b"/>
            <a:pathLst>
              <a:path w="114300" h="154305">
                <a:moveTo>
                  <a:pt x="57150" y="0"/>
                </a:moveTo>
                <a:lnTo>
                  <a:pt x="57150" y="38481"/>
                </a:lnTo>
                <a:lnTo>
                  <a:pt x="0" y="38481"/>
                </a:lnTo>
                <a:lnTo>
                  <a:pt x="0" y="115443"/>
                </a:lnTo>
                <a:lnTo>
                  <a:pt x="57150" y="115443"/>
                </a:lnTo>
                <a:lnTo>
                  <a:pt x="57150" y="153924"/>
                </a:lnTo>
                <a:lnTo>
                  <a:pt x="114300" y="76962"/>
                </a:lnTo>
                <a:lnTo>
                  <a:pt x="57150" y="0"/>
                </a:lnTo>
                <a:close/>
              </a:path>
            </a:pathLst>
          </a:custGeom>
          <a:solidFill>
            <a:srgbClr val="F9F9F9"/>
          </a:solidFill>
        </p:spPr>
        <p:txBody>
          <a:bodyPr wrap="square" lIns="0" tIns="0" rIns="0" bIns="0" rtlCol="0"/>
          <a:lstStyle/>
          <a:p/>
        </p:txBody>
      </p:sp>
      <p:sp>
        <p:nvSpPr>
          <p:cNvPr id="41" name="object 41"/>
          <p:cNvSpPr/>
          <p:nvPr/>
        </p:nvSpPr>
        <p:spPr>
          <a:xfrm>
            <a:off x="6253734" y="1812798"/>
            <a:ext cx="220979" cy="222885"/>
          </a:xfrm>
          <a:custGeom>
            <a:avLst/>
            <a:gdLst/>
            <a:ahLst/>
            <a:cxnLst/>
            <a:rect l="l" t="t" r="r" b="b"/>
            <a:pathLst>
              <a:path w="220979" h="222885">
                <a:moveTo>
                  <a:pt x="110489" y="0"/>
                </a:moveTo>
                <a:lnTo>
                  <a:pt x="67508" y="8739"/>
                </a:lnTo>
                <a:lnTo>
                  <a:pt x="32384" y="32575"/>
                </a:lnTo>
                <a:lnTo>
                  <a:pt x="8691" y="67937"/>
                </a:lnTo>
                <a:lnTo>
                  <a:pt x="0" y="111251"/>
                </a:lnTo>
                <a:lnTo>
                  <a:pt x="8691" y="154566"/>
                </a:lnTo>
                <a:lnTo>
                  <a:pt x="32385" y="189928"/>
                </a:lnTo>
                <a:lnTo>
                  <a:pt x="67508" y="213764"/>
                </a:lnTo>
                <a:lnTo>
                  <a:pt x="110489" y="222503"/>
                </a:lnTo>
                <a:lnTo>
                  <a:pt x="153471" y="213764"/>
                </a:lnTo>
                <a:lnTo>
                  <a:pt x="188595" y="189928"/>
                </a:lnTo>
                <a:lnTo>
                  <a:pt x="212288" y="154566"/>
                </a:lnTo>
                <a:lnTo>
                  <a:pt x="220979" y="111251"/>
                </a:lnTo>
                <a:lnTo>
                  <a:pt x="212288" y="67937"/>
                </a:lnTo>
                <a:lnTo>
                  <a:pt x="188594" y="32575"/>
                </a:lnTo>
                <a:lnTo>
                  <a:pt x="153471" y="8739"/>
                </a:lnTo>
                <a:lnTo>
                  <a:pt x="110489" y="0"/>
                </a:lnTo>
                <a:close/>
              </a:path>
            </a:pathLst>
          </a:custGeom>
          <a:solidFill>
            <a:srgbClr val="7E7E7E"/>
          </a:solidFill>
        </p:spPr>
        <p:txBody>
          <a:bodyPr wrap="square" lIns="0" tIns="0" rIns="0" bIns="0" rtlCol="0"/>
          <a:lstStyle/>
          <a:p/>
        </p:txBody>
      </p:sp>
      <p:sp>
        <p:nvSpPr>
          <p:cNvPr id="42" name="object 42"/>
          <p:cNvSpPr/>
          <p:nvPr/>
        </p:nvSpPr>
        <p:spPr>
          <a:xfrm>
            <a:off x="6253734" y="1812798"/>
            <a:ext cx="220979" cy="222885"/>
          </a:xfrm>
          <a:custGeom>
            <a:avLst/>
            <a:gdLst/>
            <a:ahLst/>
            <a:cxnLst/>
            <a:rect l="l" t="t" r="r" b="b"/>
            <a:pathLst>
              <a:path w="220979" h="222885">
                <a:moveTo>
                  <a:pt x="0" y="111251"/>
                </a:moveTo>
                <a:lnTo>
                  <a:pt x="8691" y="67937"/>
                </a:lnTo>
                <a:lnTo>
                  <a:pt x="32384" y="32575"/>
                </a:lnTo>
                <a:lnTo>
                  <a:pt x="67508" y="8739"/>
                </a:lnTo>
                <a:lnTo>
                  <a:pt x="110489" y="0"/>
                </a:lnTo>
                <a:lnTo>
                  <a:pt x="153471" y="8739"/>
                </a:lnTo>
                <a:lnTo>
                  <a:pt x="188594" y="32575"/>
                </a:lnTo>
                <a:lnTo>
                  <a:pt x="212288" y="67937"/>
                </a:lnTo>
                <a:lnTo>
                  <a:pt x="220979" y="111251"/>
                </a:lnTo>
                <a:lnTo>
                  <a:pt x="212288" y="154566"/>
                </a:lnTo>
                <a:lnTo>
                  <a:pt x="188595" y="189928"/>
                </a:lnTo>
                <a:lnTo>
                  <a:pt x="153471" y="213764"/>
                </a:lnTo>
                <a:lnTo>
                  <a:pt x="110489" y="222503"/>
                </a:lnTo>
                <a:lnTo>
                  <a:pt x="67508" y="213764"/>
                </a:lnTo>
                <a:lnTo>
                  <a:pt x="32385" y="189928"/>
                </a:lnTo>
                <a:lnTo>
                  <a:pt x="8691" y="154566"/>
                </a:lnTo>
                <a:lnTo>
                  <a:pt x="0" y="111251"/>
                </a:lnTo>
                <a:close/>
              </a:path>
            </a:pathLst>
          </a:custGeom>
          <a:ln w="38100">
            <a:solidFill>
              <a:srgbClr val="F9F9F9"/>
            </a:solidFill>
          </a:ln>
        </p:spPr>
        <p:txBody>
          <a:bodyPr wrap="square" lIns="0" tIns="0" rIns="0" bIns="0" rtlCol="0"/>
          <a:lstStyle/>
          <a:p/>
        </p:txBody>
      </p:sp>
      <p:sp>
        <p:nvSpPr>
          <p:cNvPr id="43" name="object 43"/>
          <p:cNvSpPr/>
          <p:nvPr/>
        </p:nvSpPr>
        <p:spPr>
          <a:xfrm>
            <a:off x="6306311" y="1845564"/>
            <a:ext cx="114300" cy="154305"/>
          </a:xfrm>
          <a:custGeom>
            <a:avLst/>
            <a:gdLst/>
            <a:ahLst/>
            <a:cxnLst/>
            <a:rect l="l" t="t" r="r" b="b"/>
            <a:pathLst>
              <a:path w="114300" h="154305">
                <a:moveTo>
                  <a:pt x="57150" y="0"/>
                </a:moveTo>
                <a:lnTo>
                  <a:pt x="57150" y="38481"/>
                </a:lnTo>
                <a:lnTo>
                  <a:pt x="0" y="38481"/>
                </a:lnTo>
                <a:lnTo>
                  <a:pt x="0" y="115443"/>
                </a:lnTo>
                <a:lnTo>
                  <a:pt x="57150" y="115443"/>
                </a:lnTo>
                <a:lnTo>
                  <a:pt x="57150" y="153924"/>
                </a:lnTo>
                <a:lnTo>
                  <a:pt x="114300" y="76962"/>
                </a:lnTo>
                <a:lnTo>
                  <a:pt x="57150" y="0"/>
                </a:lnTo>
                <a:close/>
              </a:path>
            </a:pathLst>
          </a:custGeom>
          <a:solidFill>
            <a:srgbClr val="F9F9F9"/>
          </a:solidFill>
        </p:spPr>
        <p:txBody>
          <a:bodyPr wrap="square" lIns="0" tIns="0" rIns="0" bIns="0" rtlCol="0"/>
          <a:lstStyle/>
          <a:p/>
        </p:txBody>
      </p:sp>
      <p:sp>
        <p:nvSpPr>
          <p:cNvPr id="44" name="object 44"/>
          <p:cNvSpPr txBox="1"/>
          <p:nvPr/>
        </p:nvSpPr>
        <p:spPr>
          <a:xfrm>
            <a:off x="4868417" y="2179828"/>
            <a:ext cx="1273810" cy="1221105"/>
          </a:xfrm>
          <a:prstGeom prst="rect">
            <a:avLst/>
          </a:prstGeom>
        </p:spPr>
        <p:txBody>
          <a:bodyPr wrap="square" lIns="0" tIns="0" rIns="0" bIns="0" rtlCol="0" vert="horz">
            <a:spAutoFit/>
          </a:bodyPr>
          <a:lstStyle/>
          <a:p>
            <a:pPr algn="ctr">
              <a:lnSpc>
                <a:spcPct val="100000"/>
              </a:lnSpc>
            </a:pPr>
            <a:r>
              <a:rPr dirty="0" sz="1450" spc="-365" i="1" u="sng">
                <a:solidFill>
                  <a:srgbClr val="4F555F"/>
                </a:solidFill>
                <a:latin typeface="Times New Roman"/>
                <a:cs typeface="Times New Roman"/>
              </a:rPr>
              <a:t> </a:t>
            </a:r>
            <a:r>
              <a:rPr dirty="0" sz="1450" spc="-55" b="1" i="1" u="sng">
                <a:solidFill>
                  <a:srgbClr val="4F555F"/>
                </a:solidFill>
                <a:latin typeface="微软雅黑"/>
                <a:cs typeface="微软雅黑"/>
              </a:rPr>
              <a:t>基础设施即服务</a:t>
            </a:r>
            <a:endParaRPr sz="1450">
              <a:latin typeface="微软雅黑"/>
              <a:cs typeface="微软雅黑"/>
            </a:endParaRPr>
          </a:p>
          <a:p>
            <a:pPr algn="ctr" marL="255904" marR="247650">
              <a:lnSpc>
                <a:spcPct val="120000"/>
              </a:lnSpc>
              <a:spcBef>
                <a:spcPts val="860"/>
              </a:spcBef>
            </a:pPr>
            <a:r>
              <a:rPr dirty="0" sz="1200">
                <a:solidFill>
                  <a:srgbClr val="4F555F"/>
                </a:solidFill>
                <a:latin typeface="微软雅黑"/>
                <a:cs typeface="微软雅黑"/>
              </a:rPr>
              <a:t>服务器主机  计算能力  </a:t>
            </a:r>
            <a:r>
              <a:rPr dirty="0" sz="1200" spc="-5">
                <a:solidFill>
                  <a:srgbClr val="4F555F"/>
                </a:solidFill>
                <a:latin typeface="微软雅黑"/>
                <a:cs typeface="微软雅黑"/>
              </a:rPr>
              <a:t>网络硬件  </a:t>
            </a:r>
            <a:r>
              <a:rPr dirty="0" sz="1200">
                <a:solidFill>
                  <a:srgbClr val="4F555F"/>
                </a:solidFill>
                <a:latin typeface="微软雅黑"/>
                <a:cs typeface="微软雅黑"/>
              </a:rPr>
              <a:t>存储缓存</a:t>
            </a:r>
            <a:endParaRPr sz="1200">
              <a:latin typeface="微软雅黑"/>
              <a:cs typeface="微软雅黑"/>
            </a:endParaRPr>
          </a:p>
        </p:txBody>
      </p:sp>
      <p:sp>
        <p:nvSpPr>
          <p:cNvPr id="45" name="object 45"/>
          <p:cNvSpPr/>
          <p:nvPr/>
        </p:nvSpPr>
        <p:spPr>
          <a:xfrm>
            <a:off x="4788408" y="6062471"/>
            <a:ext cx="891540" cy="242570"/>
          </a:xfrm>
          <a:custGeom>
            <a:avLst/>
            <a:gdLst/>
            <a:ahLst/>
            <a:cxnLst/>
            <a:rect l="l" t="t" r="r" b="b"/>
            <a:pathLst>
              <a:path w="891539" h="242570">
                <a:moveTo>
                  <a:pt x="851153"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851153" y="242315"/>
                </a:lnTo>
                <a:lnTo>
                  <a:pt x="866894" y="239141"/>
                </a:lnTo>
                <a:lnTo>
                  <a:pt x="879728" y="230485"/>
                </a:lnTo>
                <a:lnTo>
                  <a:pt x="888372" y="217648"/>
                </a:lnTo>
                <a:lnTo>
                  <a:pt x="891539" y="201929"/>
                </a:lnTo>
                <a:lnTo>
                  <a:pt x="891539" y="40385"/>
                </a:lnTo>
                <a:lnTo>
                  <a:pt x="888372" y="24667"/>
                </a:lnTo>
                <a:lnTo>
                  <a:pt x="879728" y="11830"/>
                </a:lnTo>
                <a:lnTo>
                  <a:pt x="866894" y="3174"/>
                </a:lnTo>
                <a:lnTo>
                  <a:pt x="851153" y="0"/>
                </a:lnTo>
                <a:close/>
              </a:path>
            </a:pathLst>
          </a:custGeom>
          <a:solidFill>
            <a:srgbClr val="5FC2E3"/>
          </a:solidFill>
        </p:spPr>
        <p:txBody>
          <a:bodyPr wrap="square" lIns="0" tIns="0" rIns="0" bIns="0" rtlCol="0"/>
          <a:lstStyle/>
          <a:p/>
        </p:txBody>
      </p:sp>
      <p:sp>
        <p:nvSpPr>
          <p:cNvPr id="46" name="object 46"/>
          <p:cNvSpPr txBox="1"/>
          <p:nvPr/>
        </p:nvSpPr>
        <p:spPr>
          <a:xfrm>
            <a:off x="4916551" y="6087161"/>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核心技术</a:t>
            </a:r>
            <a:endParaRPr sz="1200">
              <a:latin typeface="微软雅黑"/>
              <a:cs typeface="微软雅黑"/>
            </a:endParaRPr>
          </a:p>
        </p:txBody>
      </p:sp>
      <p:sp>
        <p:nvSpPr>
          <p:cNvPr id="47" name="object 47"/>
          <p:cNvSpPr/>
          <p:nvPr/>
        </p:nvSpPr>
        <p:spPr>
          <a:xfrm>
            <a:off x="4788408" y="5722620"/>
            <a:ext cx="891540" cy="242570"/>
          </a:xfrm>
          <a:custGeom>
            <a:avLst/>
            <a:gdLst/>
            <a:ahLst/>
            <a:cxnLst/>
            <a:rect l="l" t="t" r="r" b="b"/>
            <a:pathLst>
              <a:path w="891539" h="242570">
                <a:moveTo>
                  <a:pt x="851153"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851153" y="242315"/>
                </a:lnTo>
                <a:lnTo>
                  <a:pt x="866894" y="239141"/>
                </a:lnTo>
                <a:lnTo>
                  <a:pt x="879728" y="230485"/>
                </a:lnTo>
                <a:lnTo>
                  <a:pt x="888372" y="217648"/>
                </a:lnTo>
                <a:lnTo>
                  <a:pt x="891539" y="201929"/>
                </a:lnTo>
                <a:lnTo>
                  <a:pt x="891539" y="40385"/>
                </a:lnTo>
                <a:lnTo>
                  <a:pt x="888372" y="24667"/>
                </a:lnTo>
                <a:lnTo>
                  <a:pt x="879728" y="11830"/>
                </a:lnTo>
                <a:lnTo>
                  <a:pt x="866894" y="3174"/>
                </a:lnTo>
                <a:lnTo>
                  <a:pt x="851153" y="0"/>
                </a:lnTo>
                <a:close/>
              </a:path>
            </a:pathLst>
          </a:custGeom>
          <a:solidFill>
            <a:srgbClr val="ACDAEC"/>
          </a:solidFill>
        </p:spPr>
        <p:txBody>
          <a:bodyPr wrap="square" lIns="0" tIns="0" rIns="0" bIns="0" rtlCol="0"/>
          <a:lstStyle/>
          <a:p/>
        </p:txBody>
      </p:sp>
      <p:sp>
        <p:nvSpPr>
          <p:cNvPr id="48" name="object 48"/>
          <p:cNvSpPr txBox="1"/>
          <p:nvPr/>
        </p:nvSpPr>
        <p:spPr>
          <a:xfrm>
            <a:off x="4916551" y="5747003"/>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解决方案</a:t>
            </a:r>
            <a:endParaRPr sz="1200">
              <a:latin typeface="微软雅黑"/>
              <a:cs typeface="微软雅黑"/>
            </a:endParaRPr>
          </a:p>
        </p:txBody>
      </p:sp>
      <p:sp>
        <p:nvSpPr>
          <p:cNvPr id="49" name="object 49"/>
          <p:cNvSpPr/>
          <p:nvPr/>
        </p:nvSpPr>
        <p:spPr>
          <a:xfrm>
            <a:off x="4788408" y="5381244"/>
            <a:ext cx="891540" cy="242570"/>
          </a:xfrm>
          <a:custGeom>
            <a:avLst/>
            <a:gdLst/>
            <a:ahLst/>
            <a:cxnLst/>
            <a:rect l="l" t="t" r="r" b="b"/>
            <a:pathLst>
              <a:path w="891539" h="242570">
                <a:moveTo>
                  <a:pt x="851153" y="0"/>
                </a:moveTo>
                <a:lnTo>
                  <a:pt x="40386" y="0"/>
                </a:lnTo>
                <a:lnTo>
                  <a:pt x="24645" y="3167"/>
                </a:lnTo>
                <a:lnTo>
                  <a:pt x="11810" y="11810"/>
                </a:lnTo>
                <a:lnTo>
                  <a:pt x="3167" y="24645"/>
                </a:lnTo>
                <a:lnTo>
                  <a:pt x="0" y="40385"/>
                </a:lnTo>
                <a:lnTo>
                  <a:pt x="0" y="201929"/>
                </a:lnTo>
                <a:lnTo>
                  <a:pt x="3167" y="217648"/>
                </a:lnTo>
                <a:lnTo>
                  <a:pt x="11811" y="230485"/>
                </a:lnTo>
                <a:lnTo>
                  <a:pt x="24645" y="239141"/>
                </a:lnTo>
                <a:lnTo>
                  <a:pt x="40386" y="242315"/>
                </a:lnTo>
                <a:lnTo>
                  <a:pt x="851153" y="242315"/>
                </a:lnTo>
                <a:lnTo>
                  <a:pt x="866894" y="239141"/>
                </a:lnTo>
                <a:lnTo>
                  <a:pt x="879728" y="230485"/>
                </a:lnTo>
                <a:lnTo>
                  <a:pt x="888372" y="217648"/>
                </a:lnTo>
                <a:lnTo>
                  <a:pt x="891539" y="201929"/>
                </a:lnTo>
                <a:lnTo>
                  <a:pt x="891539" y="40385"/>
                </a:lnTo>
                <a:lnTo>
                  <a:pt x="888372" y="24645"/>
                </a:lnTo>
                <a:lnTo>
                  <a:pt x="879728" y="11810"/>
                </a:lnTo>
                <a:lnTo>
                  <a:pt x="866894" y="3167"/>
                </a:lnTo>
                <a:lnTo>
                  <a:pt x="851153" y="0"/>
                </a:lnTo>
                <a:close/>
              </a:path>
            </a:pathLst>
          </a:custGeom>
          <a:solidFill>
            <a:srgbClr val="ACDAEC"/>
          </a:solidFill>
        </p:spPr>
        <p:txBody>
          <a:bodyPr wrap="square" lIns="0" tIns="0" rIns="0" bIns="0" rtlCol="0"/>
          <a:lstStyle/>
          <a:p/>
        </p:txBody>
      </p:sp>
      <p:sp>
        <p:nvSpPr>
          <p:cNvPr id="50" name="object 50"/>
          <p:cNvSpPr txBox="1"/>
          <p:nvPr/>
        </p:nvSpPr>
        <p:spPr>
          <a:xfrm>
            <a:off x="4916551" y="5406897"/>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实施服务</a:t>
            </a:r>
            <a:endParaRPr sz="1200">
              <a:latin typeface="微软雅黑"/>
              <a:cs typeface="微软雅黑"/>
            </a:endParaRPr>
          </a:p>
        </p:txBody>
      </p:sp>
      <p:sp>
        <p:nvSpPr>
          <p:cNvPr id="51" name="object 51"/>
          <p:cNvSpPr/>
          <p:nvPr/>
        </p:nvSpPr>
        <p:spPr>
          <a:xfrm>
            <a:off x="4788408" y="4610100"/>
            <a:ext cx="891540" cy="673735"/>
          </a:xfrm>
          <a:custGeom>
            <a:avLst/>
            <a:gdLst/>
            <a:ahLst/>
            <a:cxnLst/>
            <a:rect l="l" t="t" r="r" b="b"/>
            <a:pathLst>
              <a:path w="891539" h="673735">
                <a:moveTo>
                  <a:pt x="840486" y="0"/>
                </a:moveTo>
                <a:lnTo>
                  <a:pt x="51053" y="0"/>
                </a:lnTo>
                <a:lnTo>
                  <a:pt x="31182" y="4012"/>
                </a:lnTo>
                <a:lnTo>
                  <a:pt x="14954" y="14954"/>
                </a:lnTo>
                <a:lnTo>
                  <a:pt x="4012" y="31182"/>
                </a:lnTo>
                <a:lnTo>
                  <a:pt x="0" y="51054"/>
                </a:lnTo>
                <a:lnTo>
                  <a:pt x="0" y="622554"/>
                </a:lnTo>
                <a:lnTo>
                  <a:pt x="4012" y="642425"/>
                </a:lnTo>
                <a:lnTo>
                  <a:pt x="14954" y="658653"/>
                </a:lnTo>
                <a:lnTo>
                  <a:pt x="31182" y="669595"/>
                </a:lnTo>
                <a:lnTo>
                  <a:pt x="51053" y="673608"/>
                </a:lnTo>
                <a:lnTo>
                  <a:pt x="840486" y="673608"/>
                </a:lnTo>
                <a:lnTo>
                  <a:pt x="860357" y="669595"/>
                </a:lnTo>
                <a:lnTo>
                  <a:pt x="876585" y="658653"/>
                </a:lnTo>
                <a:lnTo>
                  <a:pt x="887527" y="642425"/>
                </a:lnTo>
                <a:lnTo>
                  <a:pt x="891539" y="622554"/>
                </a:lnTo>
                <a:lnTo>
                  <a:pt x="891539" y="51054"/>
                </a:lnTo>
                <a:lnTo>
                  <a:pt x="887527" y="31182"/>
                </a:lnTo>
                <a:lnTo>
                  <a:pt x="876585" y="14954"/>
                </a:lnTo>
                <a:lnTo>
                  <a:pt x="860357" y="4012"/>
                </a:lnTo>
                <a:lnTo>
                  <a:pt x="840486" y="0"/>
                </a:lnTo>
                <a:close/>
              </a:path>
            </a:pathLst>
          </a:custGeom>
          <a:solidFill>
            <a:srgbClr val="F78B21"/>
          </a:solidFill>
        </p:spPr>
        <p:txBody>
          <a:bodyPr wrap="square" lIns="0" tIns="0" rIns="0" bIns="0" rtlCol="0"/>
          <a:lstStyle/>
          <a:p/>
        </p:txBody>
      </p:sp>
      <p:sp>
        <p:nvSpPr>
          <p:cNvPr id="52" name="object 52"/>
          <p:cNvSpPr txBox="1"/>
          <p:nvPr/>
        </p:nvSpPr>
        <p:spPr>
          <a:xfrm>
            <a:off x="5068951" y="4759197"/>
            <a:ext cx="330200" cy="378460"/>
          </a:xfrm>
          <a:prstGeom prst="rect">
            <a:avLst/>
          </a:prstGeom>
        </p:spPr>
        <p:txBody>
          <a:bodyPr wrap="square" lIns="0" tIns="0" rIns="0" bIns="0" rtlCol="0" vert="horz">
            <a:spAutoFit/>
          </a:bodyPr>
          <a:lstStyle/>
          <a:p>
            <a:pPr marL="12700" marR="5080">
              <a:lnSpc>
                <a:spcPct val="100000"/>
              </a:lnSpc>
            </a:pPr>
            <a:r>
              <a:rPr dirty="0" sz="1200">
                <a:solidFill>
                  <a:srgbClr val="F9F9F9"/>
                </a:solidFill>
                <a:latin typeface="微软雅黑"/>
                <a:cs typeface="微软雅黑"/>
              </a:rPr>
              <a:t>行业  场景</a:t>
            </a:r>
            <a:endParaRPr sz="1200">
              <a:latin typeface="微软雅黑"/>
              <a:cs typeface="微软雅黑"/>
            </a:endParaRPr>
          </a:p>
        </p:txBody>
      </p:sp>
      <p:sp>
        <p:nvSpPr>
          <p:cNvPr id="53" name="object 53"/>
          <p:cNvSpPr/>
          <p:nvPr/>
        </p:nvSpPr>
        <p:spPr>
          <a:xfrm>
            <a:off x="5873496" y="6402323"/>
            <a:ext cx="5520055" cy="242570"/>
          </a:xfrm>
          <a:custGeom>
            <a:avLst/>
            <a:gdLst/>
            <a:ahLst/>
            <a:cxnLst/>
            <a:rect l="l" t="t" r="r" b="b"/>
            <a:pathLst>
              <a:path w="5520055" h="242570">
                <a:moveTo>
                  <a:pt x="5479542"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5479542" y="242315"/>
                </a:lnTo>
                <a:lnTo>
                  <a:pt x="5495282" y="239141"/>
                </a:lnTo>
                <a:lnTo>
                  <a:pt x="5508117" y="230485"/>
                </a:lnTo>
                <a:lnTo>
                  <a:pt x="5516760" y="217648"/>
                </a:lnTo>
                <a:lnTo>
                  <a:pt x="5519928" y="201929"/>
                </a:lnTo>
                <a:lnTo>
                  <a:pt x="5519928" y="40385"/>
                </a:lnTo>
                <a:lnTo>
                  <a:pt x="5516760" y="24667"/>
                </a:lnTo>
                <a:lnTo>
                  <a:pt x="5508117" y="11830"/>
                </a:lnTo>
                <a:lnTo>
                  <a:pt x="5495282" y="3174"/>
                </a:lnTo>
                <a:lnTo>
                  <a:pt x="5479542" y="0"/>
                </a:lnTo>
                <a:close/>
              </a:path>
            </a:pathLst>
          </a:custGeom>
          <a:solidFill>
            <a:srgbClr val="1D9ED2"/>
          </a:solidFill>
        </p:spPr>
        <p:txBody>
          <a:bodyPr wrap="square" lIns="0" tIns="0" rIns="0" bIns="0" rtlCol="0"/>
          <a:lstStyle/>
          <a:p/>
        </p:txBody>
      </p:sp>
      <p:sp>
        <p:nvSpPr>
          <p:cNvPr id="54" name="object 54"/>
          <p:cNvSpPr/>
          <p:nvPr/>
        </p:nvSpPr>
        <p:spPr>
          <a:xfrm>
            <a:off x="5873496" y="6062471"/>
            <a:ext cx="1736089" cy="242570"/>
          </a:xfrm>
          <a:custGeom>
            <a:avLst/>
            <a:gdLst/>
            <a:ahLst/>
            <a:cxnLst/>
            <a:rect l="l" t="t" r="r" b="b"/>
            <a:pathLst>
              <a:path w="1736090" h="242570">
                <a:moveTo>
                  <a:pt x="1695450"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1695450" y="242315"/>
                </a:lnTo>
                <a:lnTo>
                  <a:pt x="1711190" y="239141"/>
                </a:lnTo>
                <a:lnTo>
                  <a:pt x="1724025" y="230485"/>
                </a:lnTo>
                <a:lnTo>
                  <a:pt x="1732668" y="217648"/>
                </a:lnTo>
                <a:lnTo>
                  <a:pt x="1735835" y="201929"/>
                </a:lnTo>
                <a:lnTo>
                  <a:pt x="1735835" y="40385"/>
                </a:lnTo>
                <a:lnTo>
                  <a:pt x="1732668" y="24667"/>
                </a:lnTo>
                <a:lnTo>
                  <a:pt x="1724025" y="11830"/>
                </a:lnTo>
                <a:lnTo>
                  <a:pt x="1711190" y="3174"/>
                </a:lnTo>
                <a:lnTo>
                  <a:pt x="1695450" y="0"/>
                </a:lnTo>
                <a:close/>
              </a:path>
            </a:pathLst>
          </a:custGeom>
          <a:solidFill>
            <a:srgbClr val="5FC2E3"/>
          </a:solidFill>
        </p:spPr>
        <p:txBody>
          <a:bodyPr wrap="square" lIns="0" tIns="0" rIns="0" bIns="0" rtlCol="0"/>
          <a:lstStyle/>
          <a:p/>
        </p:txBody>
      </p:sp>
      <p:sp>
        <p:nvSpPr>
          <p:cNvPr id="55" name="object 55"/>
          <p:cNvSpPr/>
          <p:nvPr/>
        </p:nvSpPr>
        <p:spPr>
          <a:xfrm>
            <a:off x="7764780" y="6062471"/>
            <a:ext cx="1736089" cy="242570"/>
          </a:xfrm>
          <a:custGeom>
            <a:avLst/>
            <a:gdLst/>
            <a:ahLst/>
            <a:cxnLst/>
            <a:rect l="l" t="t" r="r" b="b"/>
            <a:pathLst>
              <a:path w="1736090" h="242570">
                <a:moveTo>
                  <a:pt x="1695450" y="0"/>
                </a:moveTo>
                <a:lnTo>
                  <a:pt x="40386" y="0"/>
                </a:lnTo>
                <a:lnTo>
                  <a:pt x="24645" y="3174"/>
                </a:lnTo>
                <a:lnTo>
                  <a:pt x="11811" y="11830"/>
                </a:lnTo>
                <a:lnTo>
                  <a:pt x="3167" y="24667"/>
                </a:lnTo>
                <a:lnTo>
                  <a:pt x="0" y="40385"/>
                </a:lnTo>
                <a:lnTo>
                  <a:pt x="0" y="201929"/>
                </a:lnTo>
                <a:lnTo>
                  <a:pt x="3167" y="217648"/>
                </a:lnTo>
                <a:lnTo>
                  <a:pt x="11811" y="230485"/>
                </a:lnTo>
                <a:lnTo>
                  <a:pt x="24645" y="239141"/>
                </a:lnTo>
                <a:lnTo>
                  <a:pt x="40386" y="242315"/>
                </a:lnTo>
                <a:lnTo>
                  <a:pt x="1695450" y="242315"/>
                </a:lnTo>
                <a:lnTo>
                  <a:pt x="1711190" y="239141"/>
                </a:lnTo>
                <a:lnTo>
                  <a:pt x="1724025" y="230485"/>
                </a:lnTo>
                <a:lnTo>
                  <a:pt x="1732668" y="217648"/>
                </a:lnTo>
                <a:lnTo>
                  <a:pt x="1735836" y="201929"/>
                </a:lnTo>
                <a:lnTo>
                  <a:pt x="1735836" y="40385"/>
                </a:lnTo>
                <a:lnTo>
                  <a:pt x="1732668" y="24667"/>
                </a:lnTo>
                <a:lnTo>
                  <a:pt x="1724025" y="11830"/>
                </a:lnTo>
                <a:lnTo>
                  <a:pt x="1711190" y="3174"/>
                </a:lnTo>
                <a:lnTo>
                  <a:pt x="1695450" y="0"/>
                </a:lnTo>
                <a:close/>
              </a:path>
            </a:pathLst>
          </a:custGeom>
          <a:solidFill>
            <a:srgbClr val="5FC2E3"/>
          </a:solidFill>
        </p:spPr>
        <p:txBody>
          <a:bodyPr wrap="square" lIns="0" tIns="0" rIns="0" bIns="0" rtlCol="0"/>
          <a:lstStyle/>
          <a:p/>
        </p:txBody>
      </p:sp>
      <p:sp>
        <p:nvSpPr>
          <p:cNvPr id="56" name="object 56"/>
          <p:cNvSpPr/>
          <p:nvPr/>
        </p:nvSpPr>
        <p:spPr>
          <a:xfrm>
            <a:off x="9657588" y="6062471"/>
            <a:ext cx="1736089" cy="242570"/>
          </a:xfrm>
          <a:custGeom>
            <a:avLst/>
            <a:gdLst/>
            <a:ahLst/>
            <a:cxnLst/>
            <a:rect l="l" t="t" r="r" b="b"/>
            <a:pathLst>
              <a:path w="1736090" h="242570">
                <a:moveTo>
                  <a:pt x="1695450" y="0"/>
                </a:moveTo>
                <a:lnTo>
                  <a:pt x="40385" y="0"/>
                </a:lnTo>
                <a:lnTo>
                  <a:pt x="24645" y="3174"/>
                </a:lnTo>
                <a:lnTo>
                  <a:pt x="11810" y="11830"/>
                </a:lnTo>
                <a:lnTo>
                  <a:pt x="3167" y="24667"/>
                </a:lnTo>
                <a:lnTo>
                  <a:pt x="0" y="40385"/>
                </a:lnTo>
                <a:lnTo>
                  <a:pt x="0" y="201929"/>
                </a:lnTo>
                <a:lnTo>
                  <a:pt x="3167" y="217648"/>
                </a:lnTo>
                <a:lnTo>
                  <a:pt x="11810" y="230485"/>
                </a:lnTo>
                <a:lnTo>
                  <a:pt x="24645" y="239141"/>
                </a:lnTo>
                <a:lnTo>
                  <a:pt x="40385" y="242315"/>
                </a:lnTo>
                <a:lnTo>
                  <a:pt x="1695450" y="242315"/>
                </a:lnTo>
                <a:lnTo>
                  <a:pt x="1711190" y="239141"/>
                </a:lnTo>
                <a:lnTo>
                  <a:pt x="1724025" y="230485"/>
                </a:lnTo>
                <a:lnTo>
                  <a:pt x="1732668" y="217648"/>
                </a:lnTo>
                <a:lnTo>
                  <a:pt x="1735835" y="201929"/>
                </a:lnTo>
                <a:lnTo>
                  <a:pt x="1735835" y="40385"/>
                </a:lnTo>
                <a:lnTo>
                  <a:pt x="1732668" y="24667"/>
                </a:lnTo>
                <a:lnTo>
                  <a:pt x="1724025" y="11830"/>
                </a:lnTo>
                <a:lnTo>
                  <a:pt x="1711190" y="3174"/>
                </a:lnTo>
                <a:lnTo>
                  <a:pt x="1695450" y="0"/>
                </a:lnTo>
                <a:close/>
              </a:path>
            </a:pathLst>
          </a:custGeom>
          <a:solidFill>
            <a:srgbClr val="5FC2E3"/>
          </a:solidFill>
        </p:spPr>
        <p:txBody>
          <a:bodyPr wrap="square" lIns="0" tIns="0" rIns="0" bIns="0" rtlCol="0"/>
          <a:lstStyle/>
          <a:p/>
        </p:txBody>
      </p:sp>
      <p:sp>
        <p:nvSpPr>
          <p:cNvPr id="57" name="object 57"/>
          <p:cNvSpPr/>
          <p:nvPr/>
        </p:nvSpPr>
        <p:spPr>
          <a:xfrm>
            <a:off x="5873496" y="5722620"/>
            <a:ext cx="1736089" cy="242570"/>
          </a:xfrm>
          <a:custGeom>
            <a:avLst/>
            <a:gdLst/>
            <a:ahLst/>
            <a:cxnLst/>
            <a:rect l="l" t="t" r="r" b="b"/>
            <a:pathLst>
              <a:path w="1736090" h="242570">
                <a:moveTo>
                  <a:pt x="1695450"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1695450" y="242315"/>
                </a:lnTo>
                <a:lnTo>
                  <a:pt x="1711190" y="239141"/>
                </a:lnTo>
                <a:lnTo>
                  <a:pt x="1724025" y="230485"/>
                </a:lnTo>
                <a:lnTo>
                  <a:pt x="1732668" y="217648"/>
                </a:lnTo>
                <a:lnTo>
                  <a:pt x="1735835" y="201929"/>
                </a:lnTo>
                <a:lnTo>
                  <a:pt x="1735835" y="40385"/>
                </a:lnTo>
                <a:lnTo>
                  <a:pt x="1732668" y="24667"/>
                </a:lnTo>
                <a:lnTo>
                  <a:pt x="1724025" y="11830"/>
                </a:lnTo>
                <a:lnTo>
                  <a:pt x="1711190" y="3174"/>
                </a:lnTo>
                <a:lnTo>
                  <a:pt x="1695450" y="0"/>
                </a:lnTo>
                <a:close/>
              </a:path>
            </a:pathLst>
          </a:custGeom>
          <a:solidFill>
            <a:srgbClr val="ACDAEC"/>
          </a:solidFill>
        </p:spPr>
        <p:txBody>
          <a:bodyPr wrap="square" lIns="0" tIns="0" rIns="0" bIns="0" rtlCol="0"/>
          <a:lstStyle/>
          <a:p/>
        </p:txBody>
      </p:sp>
      <p:sp>
        <p:nvSpPr>
          <p:cNvPr id="58" name="object 58"/>
          <p:cNvSpPr/>
          <p:nvPr/>
        </p:nvSpPr>
        <p:spPr>
          <a:xfrm>
            <a:off x="7764780" y="5722620"/>
            <a:ext cx="1736089" cy="242570"/>
          </a:xfrm>
          <a:custGeom>
            <a:avLst/>
            <a:gdLst/>
            <a:ahLst/>
            <a:cxnLst/>
            <a:rect l="l" t="t" r="r" b="b"/>
            <a:pathLst>
              <a:path w="1736090" h="242570">
                <a:moveTo>
                  <a:pt x="1695450" y="0"/>
                </a:moveTo>
                <a:lnTo>
                  <a:pt x="40386" y="0"/>
                </a:lnTo>
                <a:lnTo>
                  <a:pt x="24645" y="3174"/>
                </a:lnTo>
                <a:lnTo>
                  <a:pt x="11811" y="11830"/>
                </a:lnTo>
                <a:lnTo>
                  <a:pt x="3167" y="24667"/>
                </a:lnTo>
                <a:lnTo>
                  <a:pt x="0" y="40385"/>
                </a:lnTo>
                <a:lnTo>
                  <a:pt x="0" y="201929"/>
                </a:lnTo>
                <a:lnTo>
                  <a:pt x="3167" y="217648"/>
                </a:lnTo>
                <a:lnTo>
                  <a:pt x="11811" y="230485"/>
                </a:lnTo>
                <a:lnTo>
                  <a:pt x="24645" y="239141"/>
                </a:lnTo>
                <a:lnTo>
                  <a:pt x="40386" y="242315"/>
                </a:lnTo>
                <a:lnTo>
                  <a:pt x="1695450" y="242315"/>
                </a:lnTo>
                <a:lnTo>
                  <a:pt x="1711190" y="239141"/>
                </a:lnTo>
                <a:lnTo>
                  <a:pt x="1724025" y="230485"/>
                </a:lnTo>
                <a:lnTo>
                  <a:pt x="1732668" y="217648"/>
                </a:lnTo>
                <a:lnTo>
                  <a:pt x="1735836" y="201929"/>
                </a:lnTo>
                <a:lnTo>
                  <a:pt x="1735836" y="40385"/>
                </a:lnTo>
                <a:lnTo>
                  <a:pt x="1732668" y="24667"/>
                </a:lnTo>
                <a:lnTo>
                  <a:pt x="1724025" y="11830"/>
                </a:lnTo>
                <a:lnTo>
                  <a:pt x="1711190" y="3174"/>
                </a:lnTo>
                <a:lnTo>
                  <a:pt x="1695450" y="0"/>
                </a:lnTo>
                <a:close/>
              </a:path>
            </a:pathLst>
          </a:custGeom>
          <a:solidFill>
            <a:srgbClr val="ACDAEC"/>
          </a:solidFill>
        </p:spPr>
        <p:txBody>
          <a:bodyPr wrap="square" lIns="0" tIns="0" rIns="0" bIns="0" rtlCol="0"/>
          <a:lstStyle/>
          <a:p/>
        </p:txBody>
      </p:sp>
      <p:sp>
        <p:nvSpPr>
          <p:cNvPr id="59" name="object 59"/>
          <p:cNvSpPr/>
          <p:nvPr/>
        </p:nvSpPr>
        <p:spPr>
          <a:xfrm>
            <a:off x="9657588" y="5722620"/>
            <a:ext cx="1736089" cy="242570"/>
          </a:xfrm>
          <a:custGeom>
            <a:avLst/>
            <a:gdLst/>
            <a:ahLst/>
            <a:cxnLst/>
            <a:rect l="l" t="t" r="r" b="b"/>
            <a:pathLst>
              <a:path w="1736090" h="242570">
                <a:moveTo>
                  <a:pt x="1695450" y="0"/>
                </a:moveTo>
                <a:lnTo>
                  <a:pt x="40385" y="0"/>
                </a:lnTo>
                <a:lnTo>
                  <a:pt x="24645" y="3174"/>
                </a:lnTo>
                <a:lnTo>
                  <a:pt x="11810" y="11830"/>
                </a:lnTo>
                <a:lnTo>
                  <a:pt x="3167" y="24667"/>
                </a:lnTo>
                <a:lnTo>
                  <a:pt x="0" y="40385"/>
                </a:lnTo>
                <a:lnTo>
                  <a:pt x="0" y="201929"/>
                </a:lnTo>
                <a:lnTo>
                  <a:pt x="3167" y="217648"/>
                </a:lnTo>
                <a:lnTo>
                  <a:pt x="11810" y="230485"/>
                </a:lnTo>
                <a:lnTo>
                  <a:pt x="24645" y="239141"/>
                </a:lnTo>
                <a:lnTo>
                  <a:pt x="40385" y="242315"/>
                </a:lnTo>
                <a:lnTo>
                  <a:pt x="1695450" y="242315"/>
                </a:lnTo>
                <a:lnTo>
                  <a:pt x="1711190" y="239141"/>
                </a:lnTo>
                <a:lnTo>
                  <a:pt x="1724025" y="230485"/>
                </a:lnTo>
                <a:lnTo>
                  <a:pt x="1732668" y="217648"/>
                </a:lnTo>
                <a:lnTo>
                  <a:pt x="1735835" y="201929"/>
                </a:lnTo>
                <a:lnTo>
                  <a:pt x="1735835" y="40385"/>
                </a:lnTo>
                <a:lnTo>
                  <a:pt x="1732668" y="24667"/>
                </a:lnTo>
                <a:lnTo>
                  <a:pt x="1724025" y="11830"/>
                </a:lnTo>
                <a:lnTo>
                  <a:pt x="1711190" y="3174"/>
                </a:lnTo>
                <a:lnTo>
                  <a:pt x="1695450" y="0"/>
                </a:lnTo>
                <a:close/>
              </a:path>
            </a:pathLst>
          </a:custGeom>
          <a:solidFill>
            <a:srgbClr val="ACDAEC"/>
          </a:solidFill>
        </p:spPr>
        <p:txBody>
          <a:bodyPr wrap="square" lIns="0" tIns="0" rIns="0" bIns="0" rtlCol="0"/>
          <a:lstStyle/>
          <a:p/>
        </p:txBody>
      </p:sp>
      <p:sp>
        <p:nvSpPr>
          <p:cNvPr id="60" name="object 60"/>
          <p:cNvSpPr txBox="1"/>
          <p:nvPr/>
        </p:nvSpPr>
        <p:spPr>
          <a:xfrm>
            <a:off x="6347840" y="5627115"/>
            <a:ext cx="4648200" cy="995680"/>
          </a:xfrm>
          <a:prstGeom prst="rect">
            <a:avLst/>
          </a:prstGeom>
        </p:spPr>
        <p:txBody>
          <a:bodyPr wrap="square" lIns="0" tIns="0" rIns="0" bIns="0" rtlCol="0" vert="horz">
            <a:spAutoFit/>
          </a:bodyPr>
          <a:lstStyle/>
          <a:p>
            <a:pPr marL="88900" marR="5080" indent="-76200">
              <a:lnSpc>
                <a:spcPts val="2680"/>
              </a:lnSpc>
              <a:tabLst>
                <a:tab pos="1828164" algn="l"/>
                <a:tab pos="2056764" algn="l"/>
                <a:tab pos="3720465" algn="l"/>
                <a:tab pos="3949065" algn="l"/>
              </a:tabLst>
            </a:pPr>
            <a:r>
              <a:rPr dirty="0" sz="1200">
                <a:solidFill>
                  <a:srgbClr val="F9F9F9"/>
                </a:solidFill>
                <a:latin typeface="微软雅黑"/>
                <a:cs typeface="微软雅黑"/>
              </a:rPr>
              <a:t>反欺诈服务	信贷风控服务	用户增长服务  人工智能		大数据		云计算</a:t>
            </a:r>
            <a:endParaRPr sz="1200">
              <a:latin typeface="微软雅黑"/>
              <a:cs typeface="微软雅黑"/>
            </a:endParaRPr>
          </a:p>
          <a:p>
            <a:pPr marL="684530">
              <a:lnSpc>
                <a:spcPct val="100000"/>
              </a:lnSpc>
              <a:spcBef>
                <a:spcPts val="940"/>
              </a:spcBef>
            </a:pPr>
            <a:r>
              <a:rPr dirty="0" sz="1200">
                <a:solidFill>
                  <a:srgbClr val="F9F9F9"/>
                </a:solidFill>
                <a:latin typeface="微软雅黑"/>
                <a:cs typeface="微软雅黑"/>
              </a:rPr>
              <a:t>大数据平台（一方数据、公开数据、三方数据）</a:t>
            </a:r>
            <a:endParaRPr sz="1200">
              <a:latin typeface="微软雅黑"/>
              <a:cs typeface="微软雅黑"/>
            </a:endParaRPr>
          </a:p>
        </p:txBody>
      </p:sp>
      <p:sp>
        <p:nvSpPr>
          <p:cNvPr id="61" name="object 61"/>
          <p:cNvSpPr/>
          <p:nvPr/>
        </p:nvSpPr>
        <p:spPr>
          <a:xfrm>
            <a:off x="5873496" y="5381244"/>
            <a:ext cx="2670175" cy="242570"/>
          </a:xfrm>
          <a:custGeom>
            <a:avLst/>
            <a:gdLst/>
            <a:ahLst/>
            <a:cxnLst/>
            <a:rect l="l" t="t" r="r" b="b"/>
            <a:pathLst>
              <a:path w="2670175" h="242570">
                <a:moveTo>
                  <a:pt x="2629661" y="0"/>
                </a:moveTo>
                <a:lnTo>
                  <a:pt x="40386" y="0"/>
                </a:lnTo>
                <a:lnTo>
                  <a:pt x="24645" y="3167"/>
                </a:lnTo>
                <a:lnTo>
                  <a:pt x="11810" y="11810"/>
                </a:lnTo>
                <a:lnTo>
                  <a:pt x="3167" y="24645"/>
                </a:lnTo>
                <a:lnTo>
                  <a:pt x="0" y="40385"/>
                </a:lnTo>
                <a:lnTo>
                  <a:pt x="0" y="201929"/>
                </a:lnTo>
                <a:lnTo>
                  <a:pt x="3167" y="217648"/>
                </a:lnTo>
                <a:lnTo>
                  <a:pt x="11811" y="230485"/>
                </a:lnTo>
                <a:lnTo>
                  <a:pt x="24645" y="239141"/>
                </a:lnTo>
                <a:lnTo>
                  <a:pt x="40386" y="242315"/>
                </a:lnTo>
                <a:lnTo>
                  <a:pt x="2629661" y="242315"/>
                </a:lnTo>
                <a:lnTo>
                  <a:pt x="2645402" y="239141"/>
                </a:lnTo>
                <a:lnTo>
                  <a:pt x="2658236" y="230485"/>
                </a:lnTo>
                <a:lnTo>
                  <a:pt x="2666880" y="217648"/>
                </a:lnTo>
                <a:lnTo>
                  <a:pt x="2670048" y="201929"/>
                </a:lnTo>
                <a:lnTo>
                  <a:pt x="2670048" y="40385"/>
                </a:lnTo>
                <a:lnTo>
                  <a:pt x="2666880" y="24645"/>
                </a:lnTo>
                <a:lnTo>
                  <a:pt x="2658236" y="11810"/>
                </a:lnTo>
                <a:lnTo>
                  <a:pt x="2645402" y="3167"/>
                </a:lnTo>
                <a:lnTo>
                  <a:pt x="2629661" y="0"/>
                </a:lnTo>
                <a:close/>
              </a:path>
            </a:pathLst>
          </a:custGeom>
          <a:solidFill>
            <a:srgbClr val="ACDAEC"/>
          </a:solidFill>
        </p:spPr>
        <p:txBody>
          <a:bodyPr wrap="square" lIns="0" tIns="0" rIns="0" bIns="0" rtlCol="0"/>
          <a:lstStyle/>
          <a:p/>
        </p:txBody>
      </p:sp>
      <p:sp>
        <p:nvSpPr>
          <p:cNvPr id="62" name="object 62"/>
          <p:cNvSpPr/>
          <p:nvPr/>
        </p:nvSpPr>
        <p:spPr>
          <a:xfrm>
            <a:off x="8723376" y="5381244"/>
            <a:ext cx="2670175" cy="242570"/>
          </a:xfrm>
          <a:custGeom>
            <a:avLst/>
            <a:gdLst/>
            <a:ahLst/>
            <a:cxnLst/>
            <a:rect l="l" t="t" r="r" b="b"/>
            <a:pathLst>
              <a:path w="2670175" h="242570">
                <a:moveTo>
                  <a:pt x="2629662" y="0"/>
                </a:moveTo>
                <a:lnTo>
                  <a:pt x="40385" y="0"/>
                </a:lnTo>
                <a:lnTo>
                  <a:pt x="24645" y="3167"/>
                </a:lnTo>
                <a:lnTo>
                  <a:pt x="11810" y="11810"/>
                </a:lnTo>
                <a:lnTo>
                  <a:pt x="3167" y="24645"/>
                </a:lnTo>
                <a:lnTo>
                  <a:pt x="0" y="40385"/>
                </a:lnTo>
                <a:lnTo>
                  <a:pt x="0" y="201929"/>
                </a:lnTo>
                <a:lnTo>
                  <a:pt x="3167" y="217648"/>
                </a:lnTo>
                <a:lnTo>
                  <a:pt x="11810" y="230485"/>
                </a:lnTo>
                <a:lnTo>
                  <a:pt x="24645" y="239141"/>
                </a:lnTo>
                <a:lnTo>
                  <a:pt x="40385" y="242315"/>
                </a:lnTo>
                <a:lnTo>
                  <a:pt x="2629662" y="242315"/>
                </a:lnTo>
                <a:lnTo>
                  <a:pt x="2645402" y="239141"/>
                </a:lnTo>
                <a:lnTo>
                  <a:pt x="2658237" y="230485"/>
                </a:lnTo>
                <a:lnTo>
                  <a:pt x="2666880" y="217648"/>
                </a:lnTo>
                <a:lnTo>
                  <a:pt x="2670048" y="201929"/>
                </a:lnTo>
                <a:lnTo>
                  <a:pt x="2670048" y="40385"/>
                </a:lnTo>
                <a:lnTo>
                  <a:pt x="2666880" y="24645"/>
                </a:lnTo>
                <a:lnTo>
                  <a:pt x="2658237" y="11810"/>
                </a:lnTo>
                <a:lnTo>
                  <a:pt x="2645402" y="3167"/>
                </a:lnTo>
                <a:lnTo>
                  <a:pt x="2629662" y="0"/>
                </a:lnTo>
                <a:close/>
              </a:path>
            </a:pathLst>
          </a:custGeom>
          <a:solidFill>
            <a:srgbClr val="ACDAEC"/>
          </a:solidFill>
        </p:spPr>
        <p:txBody>
          <a:bodyPr wrap="square" lIns="0" tIns="0" rIns="0" bIns="0" rtlCol="0"/>
          <a:lstStyle/>
          <a:p/>
        </p:txBody>
      </p:sp>
      <p:sp>
        <p:nvSpPr>
          <p:cNvPr id="63" name="object 63"/>
          <p:cNvSpPr/>
          <p:nvPr/>
        </p:nvSpPr>
        <p:spPr>
          <a:xfrm>
            <a:off x="5873496" y="5041391"/>
            <a:ext cx="822960" cy="242570"/>
          </a:xfrm>
          <a:custGeom>
            <a:avLst/>
            <a:gdLst/>
            <a:ahLst/>
            <a:cxnLst/>
            <a:rect l="l" t="t" r="r" b="b"/>
            <a:pathLst>
              <a:path w="822959" h="242570">
                <a:moveTo>
                  <a:pt x="782574" y="0"/>
                </a:moveTo>
                <a:lnTo>
                  <a:pt x="40386" y="0"/>
                </a:lnTo>
                <a:lnTo>
                  <a:pt x="24645" y="3167"/>
                </a:lnTo>
                <a:lnTo>
                  <a:pt x="11810" y="11810"/>
                </a:lnTo>
                <a:lnTo>
                  <a:pt x="3167" y="24645"/>
                </a:lnTo>
                <a:lnTo>
                  <a:pt x="0" y="40385"/>
                </a:lnTo>
                <a:lnTo>
                  <a:pt x="0" y="201929"/>
                </a:lnTo>
                <a:lnTo>
                  <a:pt x="3167" y="217670"/>
                </a:lnTo>
                <a:lnTo>
                  <a:pt x="11811" y="230504"/>
                </a:lnTo>
                <a:lnTo>
                  <a:pt x="24645" y="239148"/>
                </a:lnTo>
                <a:lnTo>
                  <a:pt x="40386" y="242315"/>
                </a:lnTo>
                <a:lnTo>
                  <a:pt x="782574" y="242315"/>
                </a:lnTo>
                <a:lnTo>
                  <a:pt x="798314" y="239148"/>
                </a:lnTo>
                <a:lnTo>
                  <a:pt x="811149" y="230504"/>
                </a:lnTo>
                <a:lnTo>
                  <a:pt x="819792" y="217670"/>
                </a:lnTo>
                <a:lnTo>
                  <a:pt x="822959" y="201929"/>
                </a:lnTo>
                <a:lnTo>
                  <a:pt x="822959" y="40385"/>
                </a:lnTo>
                <a:lnTo>
                  <a:pt x="819792" y="24645"/>
                </a:lnTo>
                <a:lnTo>
                  <a:pt x="811149" y="11810"/>
                </a:lnTo>
                <a:lnTo>
                  <a:pt x="798314" y="3167"/>
                </a:lnTo>
                <a:lnTo>
                  <a:pt x="782574" y="0"/>
                </a:lnTo>
                <a:close/>
              </a:path>
            </a:pathLst>
          </a:custGeom>
          <a:solidFill>
            <a:srgbClr val="F78B21"/>
          </a:solidFill>
        </p:spPr>
        <p:txBody>
          <a:bodyPr wrap="square" lIns="0" tIns="0" rIns="0" bIns="0" rtlCol="0"/>
          <a:lstStyle/>
          <a:p/>
        </p:txBody>
      </p:sp>
      <p:sp>
        <p:nvSpPr>
          <p:cNvPr id="64" name="object 64"/>
          <p:cNvSpPr txBox="1"/>
          <p:nvPr/>
        </p:nvSpPr>
        <p:spPr>
          <a:xfrm>
            <a:off x="6043421" y="5066665"/>
            <a:ext cx="4826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新金融</a:t>
            </a:r>
            <a:endParaRPr sz="1200">
              <a:latin typeface="微软雅黑"/>
              <a:cs typeface="微软雅黑"/>
            </a:endParaRPr>
          </a:p>
        </p:txBody>
      </p:sp>
      <p:sp>
        <p:nvSpPr>
          <p:cNvPr id="65" name="object 65"/>
          <p:cNvSpPr/>
          <p:nvPr/>
        </p:nvSpPr>
        <p:spPr>
          <a:xfrm>
            <a:off x="6830568" y="5041391"/>
            <a:ext cx="822960" cy="242570"/>
          </a:xfrm>
          <a:custGeom>
            <a:avLst/>
            <a:gdLst/>
            <a:ahLst/>
            <a:cxnLst/>
            <a:rect l="l" t="t" r="r" b="b"/>
            <a:pathLst>
              <a:path w="822959" h="242570">
                <a:moveTo>
                  <a:pt x="782574" y="0"/>
                </a:moveTo>
                <a:lnTo>
                  <a:pt x="40385" y="0"/>
                </a:lnTo>
                <a:lnTo>
                  <a:pt x="24645" y="3167"/>
                </a:lnTo>
                <a:lnTo>
                  <a:pt x="11810" y="11810"/>
                </a:lnTo>
                <a:lnTo>
                  <a:pt x="3167" y="24645"/>
                </a:lnTo>
                <a:lnTo>
                  <a:pt x="0" y="40385"/>
                </a:lnTo>
                <a:lnTo>
                  <a:pt x="0" y="201929"/>
                </a:lnTo>
                <a:lnTo>
                  <a:pt x="3167" y="217670"/>
                </a:lnTo>
                <a:lnTo>
                  <a:pt x="11810" y="230504"/>
                </a:lnTo>
                <a:lnTo>
                  <a:pt x="24645" y="239148"/>
                </a:lnTo>
                <a:lnTo>
                  <a:pt x="40385" y="242315"/>
                </a:lnTo>
                <a:lnTo>
                  <a:pt x="782574" y="242315"/>
                </a:lnTo>
                <a:lnTo>
                  <a:pt x="798314" y="239148"/>
                </a:lnTo>
                <a:lnTo>
                  <a:pt x="811149" y="230504"/>
                </a:lnTo>
                <a:lnTo>
                  <a:pt x="819792" y="217670"/>
                </a:lnTo>
                <a:lnTo>
                  <a:pt x="822959" y="201929"/>
                </a:lnTo>
                <a:lnTo>
                  <a:pt x="822959" y="40385"/>
                </a:lnTo>
                <a:lnTo>
                  <a:pt x="819792" y="24645"/>
                </a:lnTo>
                <a:lnTo>
                  <a:pt x="811149" y="11810"/>
                </a:lnTo>
                <a:lnTo>
                  <a:pt x="798314" y="3167"/>
                </a:lnTo>
                <a:lnTo>
                  <a:pt x="782574" y="0"/>
                </a:lnTo>
                <a:close/>
              </a:path>
            </a:pathLst>
          </a:custGeom>
          <a:solidFill>
            <a:srgbClr val="F78B21"/>
          </a:solidFill>
        </p:spPr>
        <p:txBody>
          <a:bodyPr wrap="square" lIns="0" tIns="0" rIns="0" bIns="0" rtlCol="0"/>
          <a:lstStyle/>
          <a:p/>
        </p:txBody>
      </p:sp>
      <p:sp>
        <p:nvSpPr>
          <p:cNvPr id="66" name="object 66"/>
          <p:cNvSpPr/>
          <p:nvPr/>
        </p:nvSpPr>
        <p:spPr>
          <a:xfrm>
            <a:off x="7766304" y="5041391"/>
            <a:ext cx="821690" cy="242570"/>
          </a:xfrm>
          <a:custGeom>
            <a:avLst/>
            <a:gdLst/>
            <a:ahLst/>
            <a:cxnLst/>
            <a:rect l="l" t="t" r="r" b="b"/>
            <a:pathLst>
              <a:path w="821690" h="242570">
                <a:moveTo>
                  <a:pt x="781050" y="0"/>
                </a:moveTo>
                <a:lnTo>
                  <a:pt x="40386" y="0"/>
                </a:lnTo>
                <a:lnTo>
                  <a:pt x="24645" y="3167"/>
                </a:lnTo>
                <a:lnTo>
                  <a:pt x="11811" y="11810"/>
                </a:lnTo>
                <a:lnTo>
                  <a:pt x="3167" y="24645"/>
                </a:lnTo>
                <a:lnTo>
                  <a:pt x="0" y="40385"/>
                </a:lnTo>
                <a:lnTo>
                  <a:pt x="0" y="201929"/>
                </a:lnTo>
                <a:lnTo>
                  <a:pt x="3167" y="217670"/>
                </a:lnTo>
                <a:lnTo>
                  <a:pt x="11811" y="230504"/>
                </a:lnTo>
                <a:lnTo>
                  <a:pt x="24645" y="239148"/>
                </a:lnTo>
                <a:lnTo>
                  <a:pt x="40386" y="242315"/>
                </a:lnTo>
                <a:lnTo>
                  <a:pt x="781050" y="242315"/>
                </a:lnTo>
                <a:lnTo>
                  <a:pt x="796790" y="239148"/>
                </a:lnTo>
                <a:lnTo>
                  <a:pt x="809625" y="230504"/>
                </a:lnTo>
                <a:lnTo>
                  <a:pt x="818268" y="217670"/>
                </a:lnTo>
                <a:lnTo>
                  <a:pt x="821436" y="201929"/>
                </a:lnTo>
                <a:lnTo>
                  <a:pt x="821436" y="40385"/>
                </a:lnTo>
                <a:lnTo>
                  <a:pt x="818268" y="24645"/>
                </a:lnTo>
                <a:lnTo>
                  <a:pt x="809625" y="11810"/>
                </a:lnTo>
                <a:lnTo>
                  <a:pt x="796790" y="3167"/>
                </a:lnTo>
                <a:lnTo>
                  <a:pt x="781050" y="0"/>
                </a:lnTo>
                <a:close/>
              </a:path>
            </a:pathLst>
          </a:custGeom>
          <a:solidFill>
            <a:srgbClr val="F78B21"/>
          </a:solidFill>
        </p:spPr>
        <p:txBody>
          <a:bodyPr wrap="square" lIns="0" tIns="0" rIns="0" bIns="0" rtlCol="0"/>
          <a:lstStyle/>
          <a:p/>
        </p:txBody>
      </p:sp>
      <p:sp>
        <p:nvSpPr>
          <p:cNvPr id="67" name="object 67"/>
          <p:cNvSpPr/>
          <p:nvPr/>
        </p:nvSpPr>
        <p:spPr>
          <a:xfrm>
            <a:off x="8700516" y="5041391"/>
            <a:ext cx="822960" cy="242570"/>
          </a:xfrm>
          <a:custGeom>
            <a:avLst/>
            <a:gdLst/>
            <a:ahLst/>
            <a:cxnLst/>
            <a:rect l="l" t="t" r="r" b="b"/>
            <a:pathLst>
              <a:path w="822959" h="242570">
                <a:moveTo>
                  <a:pt x="782574" y="0"/>
                </a:moveTo>
                <a:lnTo>
                  <a:pt x="40385" y="0"/>
                </a:lnTo>
                <a:lnTo>
                  <a:pt x="24645" y="3167"/>
                </a:lnTo>
                <a:lnTo>
                  <a:pt x="11810" y="11810"/>
                </a:lnTo>
                <a:lnTo>
                  <a:pt x="3167" y="24645"/>
                </a:lnTo>
                <a:lnTo>
                  <a:pt x="0" y="40385"/>
                </a:lnTo>
                <a:lnTo>
                  <a:pt x="0" y="201929"/>
                </a:lnTo>
                <a:lnTo>
                  <a:pt x="3167" y="217670"/>
                </a:lnTo>
                <a:lnTo>
                  <a:pt x="11810" y="230504"/>
                </a:lnTo>
                <a:lnTo>
                  <a:pt x="24645" y="239148"/>
                </a:lnTo>
                <a:lnTo>
                  <a:pt x="40385" y="242315"/>
                </a:lnTo>
                <a:lnTo>
                  <a:pt x="782574" y="242315"/>
                </a:lnTo>
                <a:lnTo>
                  <a:pt x="798314" y="239148"/>
                </a:lnTo>
                <a:lnTo>
                  <a:pt x="811149" y="230504"/>
                </a:lnTo>
                <a:lnTo>
                  <a:pt x="819792" y="217670"/>
                </a:lnTo>
                <a:lnTo>
                  <a:pt x="822959" y="201929"/>
                </a:lnTo>
                <a:lnTo>
                  <a:pt x="822959" y="40385"/>
                </a:lnTo>
                <a:lnTo>
                  <a:pt x="819792" y="24645"/>
                </a:lnTo>
                <a:lnTo>
                  <a:pt x="811149" y="11810"/>
                </a:lnTo>
                <a:lnTo>
                  <a:pt x="798314" y="3167"/>
                </a:lnTo>
                <a:lnTo>
                  <a:pt x="782574" y="0"/>
                </a:lnTo>
                <a:close/>
              </a:path>
            </a:pathLst>
          </a:custGeom>
          <a:solidFill>
            <a:srgbClr val="F78B21"/>
          </a:solidFill>
        </p:spPr>
        <p:txBody>
          <a:bodyPr wrap="square" lIns="0" tIns="0" rIns="0" bIns="0" rtlCol="0"/>
          <a:lstStyle/>
          <a:p/>
        </p:txBody>
      </p:sp>
      <p:sp>
        <p:nvSpPr>
          <p:cNvPr id="68" name="object 68"/>
          <p:cNvSpPr/>
          <p:nvPr/>
        </p:nvSpPr>
        <p:spPr>
          <a:xfrm>
            <a:off x="9636252" y="5041391"/>
            <a:ext cx="821690" cy="242570"/>
          </a:xfrm>
          <a:custGeom>
            <a:avLst/>
            <a:gdLst/>
            <a:ahLst/>
            <a:cxnLst/>
            <a:rect l="l" t="t" r="r" b="b"/>
            <a:pathLst>
              <a:path w="821690" h="242570">
                <a:moveTo>
                  <a:pt x="781050" y="0"/>
                </a:moveTo>
                <a:lnTo>
                  <a:pt x="40386" y="0"/>
                </a:lnTo>
                <a:lnTo>
                  <a:pt x="24645" y="3167"/>
                </a:lnTo>
                <a:lnTo>
                  <a:pt x="11810" y="11810"/>
                </a:lnTo>
                <a:lnTo>
                  <a:pt x="3167" y="24645"/>
                </a:lnTo>
                <a:lnTo>
                  <a:pt x="0" y="40385"/>
                </a:lnTo>
                <a:lnTo>
                  <a:pt x="0" y="201929"/>
                </a:lnTo>
                <a:lnTo>
                  <a:pt x="3167" y="217670"/>
                </a:lnTo>
                <a:lnTo>
                  <a:pt x="11810" y="230504"/>
                </a:lnTo>
                <a:lnTo>
                  <a:pt x="24645" y="239148"/>
                </a:lnTo>
                <a:lnTo>
                  <a:pt x="40386" y="242315"/>
                </a:lnTo>
                <a:lnTo>
                  <a:pt x="781050" y="242315"/>
                </a:lnTo>
                <a:lnTo>
                  <a:pt x="796790" y="239148"/>
                </a:lnTo>
                <a:lnTo>
                  <a:pt x="809625" y="230504"/>
                </a:lnTo>
                <a:lnTo>
                  <a:pt x="818268" y="217670"/>
                </a:lnTo>
                <a:lnTo>
                  <a:pt x="821436" y="201929"/>
                </a:lnTo>
                <a:lnTo>
                  <a:pt x="821436" y="40385"/>
                </a:lnTo>
                <a:lnTo>
                  <a:pt x="818268" y="24645"/>
                </a:lnTo>
                <a:lnTo>
                  <a:pt x="809625" y="11810"/>
                </a:lnTo>
                <a:lnTo>
                  <a:pt x="796790" y="3167"/>
                </a:lnTo>
                <a:lnTo>
                  <a:pt x="781050" y="0"/>
                </a:lnTo>
                <a:close/>
              </a:path>
            </a:pathLst>
          </a:custGeom>
          <a:solidFill>
            <a:srgbClr val="F78B21"/>
          </a:solidFill>
        </p:spPr>
        <p:txBody>
          <a:bodyPr wrap="square" lIns="0" tIns="0" rIns="0" bIns="0" rtlCol="0"/>
          <a:lstStyle/>
          <a:p/>
        </p:txBody>
      </p:sp>
      <p:sp>
        <p:nvSpPr>
          <p:cNvPr id="69" name="object 69"/>
          <p:cNvSpPr/>
          <p:nvPr/>
        </p:nvSpPr>
        <p:spPr>
          <a:xfrm>
            <a:off x="10570464" y="5041391"/>
            <a:ext cx="822960" cy="242570"/>
          </a:xfrm>
          <a:custGeom>
            <a:avLst/>
            <a:gdLst/>
            <a:ahLst/>
            <a:cxnLst/>
            <a:rect l="l" t="t" r="r" b="b"/>
            <a:pathLst>
              <a:path w="822959" h="242570">
                <a:moveTo>
                  <a:pt x="782574" y="0"/>
                </a:moveTo>
                <a:lnTo>
                  <a:pt x="40385" y="0"/>
                </a:lnTo>
                <a:lnTo>
                  <a:pt x="24645" y="3167"/>
                </a:lnTo>
                <a:lnTo>
                  <a:pt x="11810" y="11810"/>
                </a:lnTo>
                <a:lnTo>
                  <a:pt x="3167" y="24645"/>
                </a:lnTo>
                <a:lnTo>
                  <a:pt x="0" y="40385"/>
                </a:lnTo>
                <a:lnTo>
                  <a:pt x="0" y="201929"/>
                </a:lnTo>
                <a:lnTo>
                  <a:pt x="3167" y="217670"/>
                </a:lnTo>
                <a:lnTo>
                  <a:pt x="11810" y="230504"/>
                </a:lnTo>
                <a:lnTo>
                  <a:pt x="24645" y="239148"/>
                </a:lnTo>
                <a:lnTo>
                  <a:pt x="40385" y="242315"/>
                </a:lnTo>
                <a:lnTo>
                  <a:pt x="782574" y="242315"/>
                </a:lnTo>
                <a:lnTo>
                  <a:pt x="798314" y="239148"/>
                </a:lnTo>
                <a:lnTo>
                  <a:pt x="811149" y="230504"/>
                </a:lnTo>
                <a:lnTo>
                  <a:pt x="819792" y="217670"/>
                </a:lnTo>
                <a:lnTo>
                  <a:pt x="822959" y="201929"/>
                </a:lnTo>
                <a:lnTo>
                  <a:pt x="822959" y="40385"/>
                </a:lnTo>
                <a:lnTo>
                  <a:pt x="819792" y="24645"/>
                </a:lnTo>
                <a:lnTo>
                  <a:pt x="811149" y="11810"/>
                </a:lnTo>
                <a:lnTo>
                  <a:pt x="798314" y="3167"/>
                </a:lnTo>
                <a:lnTo>
                  <a:pt x="782574" y="0"/>
                </a:lnTo>
                <a:close/>
              </a:path>
            </a:pathLst>
          </a:custGeom>
          <a:solidFill>
            <a:srgbClr val="F78B21"/>
          </a:solidFill>
        </p:spPr>
        <p:txBody>
          <a:bodyPr wrap="square" lIns="0" tIns="0" rIns="0" bIns="0" rtlCol="0"/>
          <a:lstStyle/>
          <a:p/>
        </p:txBody>
      </p:sp>
      <p:sp>
        <p:nvSpPr>
          <p:cNvPr id="70" name="object 70"/>
          <p:cNvSpPr/>
          <p:nvPr/>
        </p:nvSpPr>
        <p:spPr>
          <a:xfrm>
            <a:off x="4788408" y="6402323"/>
            <a:ext cx="891540" cy="242570"/>
          </a:xfrm>
          <a:custGeom>
            <a:avLst/>
            <a:gdLst/>
            <a:ahLst/>
            <a:cxnLst/>
            <a:rect l="l" t="t" r="r" b="b"/>
            <a:pathLst>
              <a:path w="891539" h="242570">
                <a:moveTo>
                  <a:pt x="851153" y="0"/>
                </a:moveTo>
                <a:lnTo>
                  <a:pt x="40386" y="0"/>
                </a:lnTo>
                <a:lnTo>
                  <a:pt x="24645" y="3174"/>
                </a:lnTo>
                <a:lnTo>
                  <a:pt x="11810" y="11830"/>
                </a:lnTo>
                <a:lnTo>
                  <a:pt x="3167" y="24667"/>
                </a:lnTo>
                <a:lnTo>
                  <a:pt x="0" y="40385"/>
                </a:lnTo>
                <a:lnTo>
                  <a:pt x="0" y="201929"/>
                </a:lnTo>
                <a:lnTo>
                  <a:pt x="3167" y="217648"/>
                </a:lnTo>
                <a:lnTo>
                  <a:pt x="11811" y="230485"/>
                </a:lnTo>
                <a:lnTo>
                  <a:pt x="24645" y="239141"/>
                </a:lnTo>
                <a:lnTo>
                  <a:pt x="40386" y="242315"/>
                </a:lnTo>
                <a:lnTo>
                  <a:pt x="851153" y="242315"/>
                </a:lnTo>
                <a:lnTo>
                  <a:pt x="866894" y="239141"/>
                </a:lnTo>
                <a:lnTo>
                  <a:pt x="879728" y="230485"/>
                </a:lnTo>
                <a:lnTo>
                  <a:pt x="888372" y="217648"/>
                </a:lnTo>
                <a:lnTo>
                  <a:pt x="891539" y="201929"/>
                </a:lnTo>
                <a:lnTo>
                  <a:pt x="891539" y="40385"/>
                </a:lnTo>
                <a:lnTo>
                  <a:pt x="888372" y="24667"/>
                </a:lnTo>
                <a:lnTo>
                  <a:pt x="879728" y="11830"/>
                </a:lnTo>
                <a:lnTo>
                  <a:pt x="866894" y="3174"/>
                </a:lnTo>
                <a:lnTo>
                  <a:pt x="851153" y="0"/>
                </a:lnTo>
                <a:close/>
              </a:path>
            </a:pathLst>
          </a:custGeom>
          <a:solidFill>
            <a:srgbClr val="1D9ED2"/>
          </a:solidFill>
        </p:spPr>
        <p:txBody>
          <a:bodyPr wrap="square" lIns="0" tIns="0" rIns="0" bIns="0" rtlCol="0"/>
          <a:lstStyle/>
          <a:p/>
        </p:txBody>
      </p:sp>
      <p:sp>
        <p:nvSpPr>
          <p:cNvPr id="71" name="object 71"/>
          <p:cNvSpPr txBox="1"/>
          <p:nvPr/>
        </p:nvSpPr>
        <p:spPr>
          <a:xfrm>
            <a:off x="4916551" y="6427317"/>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基础平台</a:t>
            </a:r>
            <a:endParaRPr sz="1200">
              <a:latin typeface="微软雅黑"/>
              <a:cs typeface="微软雅黑"/>
            </a:endParaRPr>
          </a:p>
        </p:txBody>
      </p:sp>
      <p:sp>
        <p:nvSpPr>
          <p:cNvPr id="72" name="object 72"/>
          <p:cNvSpPr/>
          <p:nvPr/>
        </p:nvSpPr>
        <p:spPr>
          <a:xfrm>
            <a:off x="6830568" y="4613147"/>
            <a:ext cx="4563110" cy="243840"/>
          </a:xfrm>
          <a:custGeom>
            <a:avLst/>
            <a:gdLst/>
            <a:ahLst/>
            <a:cxnLst/>
            <a:rect l="l" t="t" r="r" b="b"/>
            <a:pathLst>
              <a:path w="4563109" h="243839">
                <a:moveTo>
                  <a:pt x="4522215" y="0"/>
                </a:moveTo>
                <a:lnTo>
                  <a:pt x="40639" y="0"/>
                </a:lnTo>
                <a:lnTo>
                  <a:pt x="24806" y="3188"/>
                </a:lnTo>
                <a:lnTo>
                  <a:pt x="11890" y="11890"/>
                </a:lnTo>
                <a:lnTo>
                  <a:pt x="3188" y="24806"/>
                </a:lnTo>
                <a:lnTo>
                  <a:pt x="0" y="40639"/>
                </a:lnTo>
                <a:lnTo>
                  <a:pt x="0" y="203200"/>
                </a:lnTo>
                <a:lnTo>
                  <a:pt x="3188" y="219033"/>
                </a:lnTo>
                <a:lnTo>
                  <a:pt x="11890" y="231949"/>
                </a:lnTo>
                <a:lnTo>
                  <a:pt x="24806" y="240651"/>
                </a:lnTo>
                <a:lnTo>
                  <a:pt x="40639" y="243839"/>
                </a:lnTo>
                <a:lnTo>
                  <a:pt x="4522215" y="243839"/>
                </a:lnTo>
                <a:lnTo>
                  <a:pt x="4538049" y="240651"/>
                </a:lnTo>
                <a:lnTo>
                  <a:pt x="4550965" y="231949"/>
                </a:lnTo>
                <a:lnTo>
                  <a:pt x="4559667" y="219033"/>
                </a:lnTo>
                <a:lnTo>
                  <a:pt x="4562856" y="203200"/>
                </a:lnTo>
                <a:lnTo>
                  <a:pt x="4562856" y="40639"/>
                </a:lnTo>
                <a:lnTo>
                  <a:pt x="4559667" y="24806"/>
                </a:lnTo>
                <a:lnTo>
                  <a:pt x="4550965" y="11890"/>
                </a:lnTo>
                <a:lnTo>
                  <a:pt x="4538049" y="3188"/>
                </a:lnTo>
                <a:lnTo>
                  <a:pt x="4522215" y="0"/>
                </a:lnTo>
                <a:close/>
              </a:path>
            </a:pathLst>
          </a:custGeom>
          <a:solidFill>
            <a:srgbClr val="F6C100"/>
          </a:solidFill>
        </p:spPr>
        <p:txBody>
          <a:bodyPr wrap="square" lIns="0" tIns="0" rIns="0" bIns="0" rtlCol="0"/>
          <a:lstStyle/>
          <a:p/>
        </p:txBody>
      </p:sp>
      <p:sp>
        <p:nvSpPr>
          <p:cNvPr id="73" name="object 73"/>
          <p:cNvSpPr txBox="1"/>
          <p:nvPr/>
        </p:nvSpPr>
        <p:spPr>
          <a:xfrm>
            <a:off x="6780403" y="4639055"/>
            <a:ext cx="4366895" cy="963294"/>
          </a:xfrm>
          <a:prstGeom prst="rect">
            <a:avLst/>
          </a:prstGeom>
        </p:spPr>
        <p:txBody>
          <a:bodyPr wrap="square" lIns="0" tIns="0" rIns="0" bIns="0" rtlCol="0" vert="horz">
            <a:spAutoFit/>
          </a:bodyPr>
          <a:lstStyle/>
          <a:p>
            <a:pPr marL="308610" indent="60325">
              <a:lnSpc>
                <a:spcPct val="100000"/>
              </a:lnSpc>
            </a:pPr>
            <a:r>
              <a:rPr dirty="0" sz="1200">
                <a:solidFill>
                  <a:srgbClr val="F9F9F9"/>
                </a:solidFill>
                <a:latin typeface="微软雅黑"/>
                <a:cs typeface="微软雅黑"/>
              </a:rPr>
              <a:t>电商 </a:t>
            </a:r>
            <a:r>
              <a:rPr dirty="0" sz="1200">
                <a:solidFill>
                  <a:srgbClr val="F9F9F9"/>
                </a:solidFill>
                <a:latin typeface="Arial"/>
                <a:cs typeface="Arial"/>
              </a:rPr>
              <a:t>| O2O |</a:t>
            </a:r>
            <a:r>
              <a:rPr dirty="0" sz="1200" spc="-114">
                <a:solidFill>
                  <a:srgbClr val="F9F9F9"/>
                </a:solidFill>
                <a:latin typeface="Arial"/>
                <a:cs typeface="Arial"/>
              </a:rPr>
              <a:t> </a:t>
            </a:r>
            <a:r>
              <a:rPr dirty="0" sz="1200">
                <a:solidFill>
                  <a:srgbClr val="F9F9F9"/>
                </a:solidFill>
                <a:latin typeface="微软雅黑"/>
                <a:cs typeface="微软雅黑"/>
              </a:rPr>
              <a:t>游戏丨社交丨航旅丨直播丨支付丨理财丨</a:t>
            </a:r>
            <a:r>
              <a:rPr dirty="0" sz="1200">
                <a:solidFill>
                  <a:srgbClr val="F9F9F9"/>
                </a:solidFill>
                <a:latin typeface="Arial"/>
                <a:cs typeface="Arial"/>
              </a:rPr>
              <a:t>……</a:t>
            </a:r>
            <a:endParaRPr sz="1200">
              <a:latin typeface="Arial"/>
              <a:cs typeface="Arial"/>
            </a:endParaRPr>
          </a:p>
          <a:p>
            <a:pPr>
              <a:lnSpc>
                <a:spcPct val="100000"/>
              </a:lnSpc>
              <a:spcBef>
                <a:spcPts val="29"/>
              </a:spcBef>
            </a:pPr>
            <a:endParaRPr sz="1650">
              <a:latin typeface="Times New Roman"/>
              <a:cs typeface="Times New Roman"/>
            </a:endParaRPr>
          </a:p>
          <a:p>
            <a:pPr marL="308610">
              <a:lnSpc>
                <a:spcPct val="100000"/>
              </a:lnSpc>
              <a:tabLst>
                <a:tab pos="1243965" algn="l"/>
                <a:tab pos="2026285" algn="l"/>
                <a:tab pos="2961640" algn="l"/>
                <a:tab pos="4048760" algn="l"/>
              </a:tabLst>
            </a:pPr>
            <a:r>
              <a:rPr dirty="0" sz="1200">
                <a:solidFill>
                  <a:srgbClr val="F9F9F9"/>
                </a:solidFill>
                <a:latin typeface="微软雅黑"/>
                <a:cs typeface="微软雅黑"/>
              </a:rPr>
              <a:t>银行	保险	汽车金融	泛互联网	政府</a:t>
            </a:r>
            <a:endParaRPr sz="1200">
              <a:latin typeface="微软雅黑"/>
              <a:cs typeface="微软雅黑"/>
            </a:endParaRPr>
          </a:p>
          <a:p>
            <a:pPr>
              <a:lnSpc>
                <a:spcPct val="100000"/>
              </a:lnSpc>
              <a:spcBef>
                <a:spcPts val="31"/>
              </a:spcBef>
            </a:pPr>
            <a:endParaRPr sz="1050">
              <a:latin typeface="Times New Roman"/>
              <a:cs typeface="Times New Roman"/>
            </a:endParaRPr>
          </a:p>
          <a:p>
            <a:pPr marL="12700">
              <a:lnSpc>
                <a:spcPct val="100000"/>
              </a:lnSpc>
              <a:tabLst>
                <a:tab pos="2898140" algn="l"/>
              </a:tabLst>
            </a:pPr>
            <a:r>
              <a:rPr dirty="0" sz="1200">
                <a:solidFill>
                  <a:srgbClr val="F9F9F9"/>
                </a:solidFill>
                <a:latin typeface="Arial"/>
                <a:cs typeface="Arial"/>
              </a:rPr>
              <a:t>SaaS</a:t>
            </a:r>
            <a:r>
              <a:rPr dirty="0" sz="1200">
                <a:solidFill>
                  <a:srgbClr val="F9F9F9"/>
                </a:solidFill>
                <a:latin typeface="微软雅黑"/>
                <a:cs typeface="微软雅黑"/>
              </a:rPr>
              <a:t>云服务	私有云服务</a:t>
            </a:r>
            <a:endParaRPr sz="1200">
              <a:latin typeface="微软雅黑"/>
              <a:cs typeface="微软雅黑"/>
            </a:endParaRPr>
          </a:p>
        </p:txBody>
      </p:sp>
      <p:sp>
        <p:nvSpPr>
          <p:cNvPr id="74" name="object 74"/>
          <p:cNvSpPr/>
          <p:nvPr/>
        </p:nvSpPr>
        <p:spPr>
          <a:xfrm>
            <a:off x="9991343" y="4892040"/>
            <a:ext cx="160020" cy="90170"/>
          </a:xfrm>
          <a:custGeom>
            <a:avLst/>
            <a:gdLst/>
            <a:ahLst/>
            <a:cxnLst/>
            <a:rect l="l" t="t" r="r" b="b"/>
            <a:pathLst>
              <a:path w="160020" h="90170">
                <a:moveTo>
                  <a:pt x="120014" y="44958"/>
                </a:moveTo>
                <a:lnTo>
                  <a:pt x="40004" y="44958"/>
                </a:lnTo>
                <a:lnTo>
                  <a:pt x="40004" y="89916"/>
                </a:lnTo>
                <a:lnTo>
                  <a:pt x="120014" y="89916"/>
                </a:lnTo>
                <a:lnTo>
                  <a:pt x="120014" y="44958"/>
                </a:lnTo>
                <a:close/>
              </a:path>
              <a:path w="160020" h="90170">
                <a:moveTo>
                  <a:pt x="80009" y="0"/>
                </a:moveTo>
                <a:lnTo>
                  <a:pt x="0" y="44958"/>
                </a:lnTo>
                <a:lnTo>
                  <a:pt x="160020" y="44958"/>
                </a:lnTo>
                <a:lnTo>
                  <a:pt x="80009" y="0"/>
                </a:lnTo>
                <a:close/>
              </a:path>
            </a:pathLst>
          </a:custGeom>
          <a:solidFill>
            <a:srgbClr val="919AA4"/>
          </a:solidFill>
        </p:spPr>
        <p:txBody>
          <a:bodyPr wrap="square" lIns="0" tIns="0" rIns="0" bIns="0" rtlCol="0"/>
          <a:lstStyle/>
          <a:p/>
        </p:txBody>
      </p:sp>
      <p:sp>
        <p:nvSpPr>
          <p:cNvPr id="75" name="object 75"/>
          <p:cNvSpPr txBox="1"/>
          <p:nvPr/>
        </p:nvSpPr>
        <p:spPr>
          <a:xfrm>
            <a:off x="4744973" y="3753865"/>
            <a:ext cx="7029450" cy="652780"/>
          </a:xfrm>
          <a:prstGeom prst="rect">
            <a:avLst/>
          </a:prstGeom>
        </p:spPr>
        <p:txBody>
          <a:bodyPr wrap="square" lIns="0" tIns="0" rIns="0" bIns="0" rtlCol="0" vert="horz">
            <a:spAutoFit/>
          </a:bodyPr>
          <a:lstStyle/>
          <a:p>
            <a:pPr marL="299085" marR="5080" indent="-287020">
              <a:lnSpc>
                <a:spcPct val="150000"/>
              </a:lnSpc>
            </a:pPr>
            <a:r>
              <a:rPr dirty="0" sz="1400" spc="540">
                <a:solidFill>
                  <a:srgbClr val="1C9ED2"/>
                </a:solidFill>
                <a:latin typeface="Arial Unicode MS"/>
                <a:cs typeface="Arial Unicode MS"/>
              </a:rPr>
              <a:t>◆ </a:t>
            </a:r>
            <a:r>
              <a:rPr dirty="0" sz="1400" spc="20">
                <a:solidFill>
                  <a:srgbClr val="5E666F"/>
                </a:solidFill>
                <a:latin typeface="微软雅黑"/>
                <a:cs typeface="微软雅黑"/>
              </a:rPr>
              <a:t>同盾科技</a:t>
            </a:r>
            <a:r>
              <a:rPr dirty="0" sz="1400" spc="20" b="1" i="1">
                <a:solidFill>
                  <a:srgbClr val="1A9FD2"/>
                </a:solidFill>
                <a:latin typeface="微软雅黑"/>
                <a:cs typeface="微软雅黑"/>
              </a:rPr>
              <a:t>以人工智能技术为驱动力，以大数据分析服务为基础</a:t>
            </a:r>
            <a:r>
              <a:rPr dirty="0" sz="1400" spc="20">
                <a:solidFill>
                  <a:srgbClr val="5E666F"/>
                </a:solidFill>
                <a:latin typeface="微软雅黑"/>
                <a:cs typeface="微软雅黑"/>
              </a:rPr>
              <a:t>，为包括金融、互联  网、物流、大健康、零售、智慧城市在内的多个行业和场景输出智能分析决策服务。</a:t>
            </a:r>
            <a:endParaRPr sz="1400">
              <a:latin typeface="微软雅黑"/>
              <a:cs typeface="微软雅黑"/>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48260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100">
                <a:solidFill>
                  <a:srgbClr val="ACB6C5"/>
                </a:solidFill>
                <a:latin typeface="微软雅黑"/>
                <a:cs typeface="微软雅黑"/>
              </a:rPr>
              <a:t> </a:t>
            </a:r>
            <a:r>
              <a:rPr dirty="0" sz="1400" spc="-5">
                <a:solidFill>
                  <a:srgbClr val="ACB6C5"/>
                </a:solidFill>
                <a:latin typeface="微软雅黑"/>
                <a:cs typeface="微软雅黑"/>
              </a:rPr>
              <a:t>In</a:t>
            </a:r>
            <a:endParaRPr sz="1400">
              <a:latin typeface="微软雅黑"/>
              <a:cs typeface="微软雅黑"/>
            </a:endParaRPr>
          </a:p>
        </p:txBody>
      </p:sp>
      <p:sp>
        <p:nvSpPr>
          <p:cNvPr id="3" name="object 3"/>
          <p:cNvSpPr txBox="1"/>
          <p:nvPr/>
        </p:nvSpPr>
        <p:spPr>
          <a:xfrm>
            <a:off x="568451" y="5814059"/>
            <a:ext cx="1359535" cy="923925"/>
          </a:xfrm>
          <a:prstGeom prst="rect">
            <a:avLst/>
          </a:prstGeom>
        </p:spPr>
        <p:txBody>
          <a:bodyPr wrap="square" lIns="0" tIns="0" rIns="0" bIns="0" rtlCol="0" vert="horz">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64769">
              <a:lnSpc>
                <a:spcPct val="100000"/>
              </a:lnSpc>
              <a:spcBef>
                <a:spcPts val="910"/>
              </a:spcBef>
            </a:pPr>
            <a:r>
              <a:rPr dirty="0" sz="1400" spc="-5">
                <a:solidFill>
                  <a:srgbClr val="ACB6C5"/>
                </a:solidFill>
                <a:latin typeface="微软雅黑"/>
                <a:cs typeface="微软雅黑"/>
              </a:rPr>
              <a:t>telligence</a:t>
            </a:r>
            <a:endParaRPr sz="1400">
              <a:latin typeface="微软雅黑"/>
              <a:cs typeface="微软雅黑"/>
            </a:endParaRPr>
          </a:p>
        </p:txBody>
      </p:sp>
      <p:sp>
        <p:nvSpPr>
          <p:cNvPr id="4" name="object 4"/>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5" name="object 5"/>
          <p:cNvSpPr txBox="1"/>
          <p:nvPr/>
        </p:nvSpPr>
        <p:spPr>
          <a:xfrm>
            <a:off x="10157841" y="443484"/>
            <a:ext cx="1860550" cy="378460"/>
          </a:xfrm>
          <a:prstGeom prst="rect">
            <a:avLst/>
          </a:prstGeom>
        </p:spPr>
        <p:txBody>
          <a:bodyPr wrap="square" lIns="0" tIns="0" rIns="0" bIns="0" rtlCol="0" vert="horz">
            <a:spAutoFit/>
          </a:bodyPr>
          <a:lstStyle/>
          <a:p>
            <a:pPr marL="323215" marR="5080" indent="-311150">
              <a:lnSpc>
                <a:spcPct val="100000"/>
              </a:lnSpc>
            </a:pPr>
            <a:r>
              <a:rPr dirty="0" sz="1200" spc="-5">
                <a:solidFill>
                  <a:srgbClr val="5E666F"/>
                </a:solidFill>
                <a:latin typeface="微软雅黑"/>
                <a:cs typeface="微软雅黑"/>
              </a:rPr>
              <a:t>Part.2</a:t>
            </a:r>
            <a:r>
              <a:rPr dirty="0" sz="1200" spc="-75">
                <a:solidFill>
                  <a:srgbClr val="5E666F"/>
                </a:solidFill>
                <a:latin typeface="微软雅黑"/>
                <a:cs typeface="微软雅黑"/>
              </a:rPr>
              <a:t> </a:t>
            </a:r>
            <a:r>
              <a:rPr dirty="0" sz="1200">
                <a:solidFill>
                  <a:srgbClr val="5E666F"/>
                </a:solidFill>
                <a:latin typeface="微软雅黑"/>
                <a:cs typeface="微软雅黑"/>
              </a:rPr>
              <a:t>开放银行与金融科技  金融科技助力开放银行</a:t>
            </a:r>
            <a:endParaRPr sz="1200">
              <a:latin typeface="微软雅黑"/>
              <a:cs typeface="微软雅黑"/>
            </a:endParaRPr>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同盾科技：开放银行的连接器，实现商业银行“一键场景化”</a:t>
            </a:r>
          </a:p>
          <a:p>
            <a:pPr marL="12700">
              <a:lnSpc>
                <a:spcPts val="2735"/>
              </a:lnSpc>
            </a:pPr>
            <a:r>
              <a:rPr dirty="0" spc="-5">
                <a:solidFill>
                  <a:srgbClr val="1D9ED2"/>
                </a:solidFill>
              </a:rPr>
              <a:t>和场景平台“一键金融化”</a:t>
            </a:r>
          </a:p>
        </p:txBody>
      </p:sp>
      <p:sp>
        <p:nvSpPr>
          <p:cNvPr id="7" name="object 7"/>
          <p:cNvSpPr txBox="1">
            <a:spLocks noGrp="1"/>
          </p:cNvSpPr>
          <p:nvPr>
            <p:ph type="body" idx="1"/>
          </p:nvPr>
        </p:nvSpPr>
        <p:spPr>
          <a:prstGeom prst="rect"/>
        </p:spPr>
        <p:txBody>
          <a:bodyPr wrap="square" lIns="0" tIns="0" rIns="0" bIns="0" rtlCol="0" vert="horz">
            <a:spAutoFit/>
          </a:bodyPr>
          <a:lstStyle/>
          <a:p>
            <a:pPr marL="589280" marR="5080" indent="-287020">
              <a:lnSpc>
                <a:spcPct val="150000"/>
              </a:lnSpc>
            </a:pPr>
            <a:r>
              <a:rPr dirty="0" spc="540">
                <a:solidFill>
                  <a:srgbClr val="1C9ED2"/>
                </a:solidFill>
                <a:latin typeface="Arial Unicode MS"/>
                <a:cs typeface="Arial Unicode MS"/>
              </a:rPr>
              <a:t>◆ </a:t>
            </a:r>
            <a:r>
              <a:rPr dirty="0" spc="15"/>
              <a:t>同盾科技基于深厚的数据积累和业务场景，构建开放的技术平台。深度契合场景，将行业经验整合至各技术平台，帮助商业银行更好  </a:t>
            </a:r>
            <a:r>
              <a:rPr dirty="0"/>
              <a:t>地结合具体场景解决实际业务问题；同时结合海量数据使平台上的模型得到了充分持续的训练，具有更优的性能表现。</a:t>
            </a:r>
          </a:p>
          <a:p>
            <a:pPr marL="589280" marR="5080" indent="-287020">
              <a:lnSpc>
                <a:spcPct val="150000"/>
              </a:lnSpc>
            </a:pPr>
            <a:r>
              <a:rPr dirty="0" spc="540">
                <a:solidFill>
                  <a:srgbClr val="1C9ED2"/>
                </a:solidFill>
                <a:latin typeface="Arial Unicode MS"/>
                <a:cs typeface="Arial Unicode MS"/>
              </a:rPr>
              <a:t>◆ </a:t>
            </a:r>
            <a:r>
              <a:rPr dirty="0" spc="15"/>
              <a:t>在开放银行生态中，同盾科技一方面为商业银行提供智能风控技术支持，另一方面，通过其多行业和多场景服务经验担任商业银行与  </a:t>
            </a:r>
            <a:r>
              <a:rPr dirty="0" spc="5"/>
              <a:t>场景端“连接器”，</a:t>
            </a:r>
            <a:r>
              <a:rPr dirty="0" spc="5" b="1" i="1">
                <a:solidFill>
                  <a:srgbClr val="1A9FD2"/>
                </a:solidFill>
                <a:latin typeface="微软雅黑"/>
                <a:cs typeface="微软雅黑"/>
              </a:rPr>
              <a:t>实现商业银行的“一键场景化”和场景平台的“一键金融化”</a:t>
            </a:r>
            <a:r>
              <a:rPr dirty="0" spc="5">
                <a:solidFill>
                  <a:srgbClr val="1A9FD2"/>
                </a:solidFill>
              </a:rPr>
              <a:t>。</a:t>
            </a:r>
            <a:r>
              <a:rPr dirty="0" spc="5"/>
              <a:t>基于客户的</a:t>
            </a:r>
            <a:r>
              <a:rPr dirty="0" spc="5">
                <a:latin typeface="Arial"/>
                <a:cs typeface="Arial"/>
              </a:rPr>
              <a:t>360</a:t>
            </a:r>
            <a:r>
              <a:rPr dirty="0" spc="5"/>
              <a:t>度画像以及客户风险等级的划分，</a:t>
            </a:r>
          </a:p>
          <a:p>
            <a:pPr marL="589280">
              <a:lnSpc>
                <a:spcPct val="100000"/>
              </a:lnSpc>
              <a:spcBef>
                <a:spcPts val="840"/>
              </a:spcBef>
            </a:pPr>
            <a:r>
              <a:rPr dirty="0"/>
              <a:t>同盾科技提高商业银行银行的</a:t>
            </a:r>
            <a:r>
              <a:rPr dirty="0">
                <a:latin typeface="Arial"/>
                <a:cs typeface="Arial"/>
              </a:rPr>
              <a:t>KYC</a:t>
            </a:r>
            <a:r>
              <a:rPr dirty="0"/>
              <a:t>能力，反过来，也为开放银行生态中的场景端提高金融渗透率。</a:t>
            </a:r>
          </a:p>
        </p:txBody>
      </p:sp>
      <p:sp>
        <p:nvSpPr>
          <p:cNvPr id="8" name="object 8"/>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52</a:t>
            </a:r>
            <a:endParaRPr sz="1200">
              <a:latin typeface="Arial"/>
              <a:cs typeface="Arial"/>
            </a:endParaRPr>
          </a:p>
        </p:txBody>
      </p:sp>
      <p:sp>
        <p:nvSpPr>
          <p:cNvPr id="9" name="object 9"/>
          <p:cNvSpPr/>
          <p:nvPr/>
        </p:nvSpPr>
        <p:spPr>
          <a:xfrm>
            <a:off x="6705600" y="5326379"/>
            <a:ext cx="4996180" cy="180340"/>
          </a:xfrm>
          <a:custGeom>
            <a:avLst/>
            <a:gdLst/>
            <a:ahLst/>
            <a:cxnLst/>
            <a:rect l="l" t="t" r="r" b="b"/>
            <a:pathLst>
              <a:path w="4996180" h="180339">
                <a:moveTo>
                  <a:pt x="4995672" y="0"/>
                </a:moveTo>
                <a:lnTo>
                  <a:pt x="4994491" y="34998"/>
                </a:lnTo>
                <a:lnTo>
                  <a:pt x="4991274" y="63579"/>
                </a:lnTo>
                <a:lnTo>
                  <a:pt x="4986510" y="82849"/>
                </a:lnTo>
                <a:lnTo>
                  <a:pt x="4980685" y="89916"/>
                </a:lnTo>
                <a:lnTo>
                  <a:pt x="2512822" y="89916"/>
                </a:lnTo>
                <a:lnTo>
                  <a:pt x="2506997" y="96982"/>
                </a:lnTo>
                <a:lnTo>
                  <a:pt x="2502233" y="116252"/>
                </a:lnTo>
                <a:lnTo>
                  <a:pt x="2499016" y="144833"/>
                </a:lnTo>
                <a:lnTo>
                  <a:pt x="2497835" y="179832"/>
                </a:lnTo>
                <a:lnTo>
                  <a:pt x="2496655" y="144833"/>
                </a:lnTo>
                <a:lnTo>
                  <a:pt x="2493438" y="116252"/>
                </a:lnTo>
                <a:lnTo>
                  <a:pt x="2488674" y="96982"/>
                </a:lnTo>
                <a:lnTo>
                  <a:pt x="2482850" y="89916"/>
                </a:lnTo>
                <a:lnTo>
                  <a:pt x="14985" y="89916"/>
                </a:lnTo>
                <a:lnTo>
                  <a:pt x="9161" y="82849"/>
                </a:lnTo>
                <a:lnTo>
                  <a:pt x="4397" y="63579"/>
                </a:lnTo>
                <a:lnTo>
                  <a:pt x="1180" y="34998"/>
                </a:lnTo>
                <a:lnTo>
                  <a:pt x="0" y="0"/>
                </a:lnTo>
              </a:path>
            </a:pathLst>
          </a:custGeom>
          <a:ln w="6096">
            <a:solidFill>
              <a:srgbClr val="1A9FD2"/>
            </a:solidFill>
          </a:ln>
        </p:spPr>
        <p:txBody>
          <a:bodyPr wrap="square" lIns="0" tIns="0" rIns="0" bIns="0" rtlCol="0"/>
          <a:lstStyle/>
          <a:p/>
        </p:txBody>
      </p:sp>
      <p:sp>
        <p:nvSpPr>
          <p:cNvPr id="10" name="object 10"/>
          <p:cNvSpPr/>
          <p:nvPr/>
        </p:nvSpPr>
        <p:spPr>
          <a:xfrm>
            <a:off x="3540252" y="3671315"/>
            <a:ext cx="1361440" cy="326390"/>
          </a:xfrm>
          <a:custGeom>
            <a:avLst/>
            <a:gdLst/>
            <a:ahLst/>
            <a:cxnLst/>
            <a:rect l="l" t="t" r="r" b="b"/>
            <a:pathLst>
              <a:path w="1361439" h="326389">
                <a:moveTo>
                  <a:pt x="0" y="54355"/>
                </a:moveTo>
                <a:lnTo>
                  <a:pt x="4278" y="33218"/>
                </a:lnTo>
                <a:lnTo>
                  <a:pt x="15938" y="15938"/>
                </a:lnTo>
                <a:lnTo>
                  <a:pt x="33218" y="4278"/>
                </a:lnTo>
                <a:lnTo>
                  <a:pt x="54356" y="0"/>
                </a:lnTo>
                <a:lnTo>
                  <a:pt x="1306576" y="0"/>
                </a:lnTo>
                <a:lnTo>
                  <a:pt x="1327713" y="4278"/>
                </a:lnTo>
                <a:lnTo>
                  <a:pt x="1344993" y="15938"/>
                </a:lnTo>
                <a:lnTo>
                  <a:pt x="1356653" y="33218"/>
                </a:lnTo>
                <a:lnTo>
                  <a:pt x="1360932" y="54355"/>
                </a:lnTo>
                <a:lnTo>
                  <a:pt x="1360932" y="271779"/>
                </a:lnTo>
                <a:lnTo>
                  <a:pt x="1356653" y="292917"/>
                </a:lnTo>
                <a:lnTo>
                  <a:pt x="1344993" y="310197"/>
                </a:lnTo>
                <a:lnTo>
                  <a:pt x="1327713" y="321857"/>
                </a:lnTo>
                <a:lnTo>
                  <a:pt x="1306576" y="326135"/>
                </a:lnTo>
                <a:lnTo>
                  <a:pt x="54356" y="326135"/>
                </a:lnTo>
                <a:lnTo>
                  <a:pt x="33218" y="321857"/>
                </a:lnTo>
                <a:lnTo>
                  <a:pt x="15938" y="310197"/>
                </a:lnTo>
                <a:lnTo>
                  <a:pt x="4278" y="292917"/>
                </a:lnTo>
                <a:lnTo>
                  <a:pt x="0" y="271779"/>
                </a:lnTo>
                <a:lnTo>
                  <a:pt x="0" y="54355"/>
                </a:lnTo>
                <a:close/>
              </a:path>
            </a:pathLst>
          </a:custGeom>
          <a:ln w="9144">
            <a:solidFill>
              <a:srgbClr val="1A9FD2"/>
            </a:solidFill>
          </a:ln>
        </p:spPr>
        <p:txBody>
          <a:bodyPr wrap="square" lIns="0" tIns="0" rIns="0" bIns="0" rtlCol="0"/>
          <a:lstStyle/>
          <a:p/>
        </p:txBody>
      </p:sp>
      <p:sp>
        <p:nvSpPr>
          <p:cNvPr id="11" name="object 11"/>
          <p:cNvSpPr txBox="1"/>
          <p:nvPr/>
        </p:nvSpPr>
        <p:spPr>
          <a:xfrm>
            <a:off x="3540252" y="3753992"/>
            <a:ext cx="1361440" cy="243840"/>
          </a:xfrm>
          <a:prstGeom prst="rect">
            <a:avLst/>
          </a:prstGeom>
        </p:spPr>
        <p:txBody>
          <a:bodyPr wrap="square" lIns="0" tIns="0" rIns="0" bIns="0" rtlCol="0" vert="horz">
            <a:spAutoFit/>
          </a:bodyPr>
          <a:lstStyle/>
          <a:p>
            <a:pPr marL="427355">
              <a:lnSpc>
                <a:spcPct val="100000"/>
              </a:lnSpc>
            </a:pPr>
            <a:r>
              <a:rPr dirty="0" sz="1000" spc="-5">
                <a:solidFill>
                  <a:srgbClr val="4F5560"/>
                </a:solidFill>
                <a:latin typeface="微软雅黑"/>
                <a:cs typeface="微软雅黑"/>
              </a:rPr>
              <a:t>工程管理</a:t>
            </a:r>
            <a:endParaRPr sz="1000">
              <a:latin typeface="微软雅黑"/>
              <a:cs typeface="微软雅黑"/>
            </a:endParaRPr>
          </a:p>
        </p:txBody>
      </p:sp>
      <p:sp>
        <p:nvSpPr>
          <p:cNvPr id="12" name="object 12"/>
          <p:cNvSpPr/>
          <p:nvPr/>
        </p:nvSpPr>
        <p:spPr>
          <a:xfrm>
            <a:off x="3540252" y="4544567"/>
            <a:ext cx="1361440" cy="325120"/>
          </a:xfrm>
          <a:custGeom>
            <a:avLst/>
            <a:gdLst/>
            <a:ahLst/>
            <a:cxnLst/>
            <a:rect l="l" t="t" r="r" b="b"/>
            <a:pathLst>
              <a:path w="1361439" h="325120">
                <a:moveTo>
                  <a:pt x="0" y="54101"/>
                </a:moveTo>
                <a:lnTo>
                  <a:pt x="4256" y="33057"/>
                </a:lnTo>
                <a:lnTo>
                  <a:pt x="15859" y="15859"/>
                </a:lnTo>
                <a:lnTo>
                  <a:pt x="33057" y="4256"/>
                </a:lnTo>
                <a:lnTo>
                  <a:pt x="54101" y="0"/>
                </a:lnTo>
                <a:lnTo>
                  <a:pt x="1306830" y="0"/>
                </a:lnTo>
                <a:lnTo>
                  <a:pt x="1327874" y="4256"/>
                </a:lnTo>
                <a:lnTo>
                  <a:pt x="1345072" y="15859"/>
                </a:lnTo>
                <a:lnTo>
                  <a:pt x="1356675" y="33057"/>
                </a:lnTo>
                <a:lnTo>
                  <a:pt x="1360932" y="54101"/>
                </a:lnTo>
                <a:lnTo>
                  <a:pt x="1360932" y="270509"/>
                </a:lnTo>
                <a:lnTo>
                  <a:pt x="1356675" y="291554"/>
                </a:lnTo>
                <a:lnTo>
                  <a:pt x="1345072" y="308752"/>
                </a:lnTo>
                <a:lnTo>
                  <a:pt x="1327874" y="320355"/>
                </a:lnTo>
                <a:lnTo>
                  <a:pt x="1306830" y="324611"/>
                </a:lnTo>
                <a:lnTo>
                  <a:pt x="54101" y="324611"/>
                </a:lnTo>
                <a:lnTo>
                  <a:pt x="33057" y="320355"/>
                </a:lnTo>
                <a:lnTo>
                  <a:pt x="15859" y="308752"/>
                </a:lnTo>
                <a:lnTo>
                  <a:pt x="4256" y="291554"/>
                </a:lnTo>
                <a:lnTo>
                  <a:pt x="0" y="270509"/>
                </a:lnTo>
                <a:lnTo>
                  <a:pt x="0" y="54101"/>
                </a:lnTo>
                <a:close/>
              </a:path>
            </a:pathLst>
          </a:custGeom>
          <a:ln w="9144">
            <a:solidFill>
              <a:srgbClr val="1A9FD2"/>
            </a:solidFill>
          </a:ln>
        </p:spPr>
        <p:txBody>
          <a:bodyPr wrap="square" lIns="0" tIns="0" rIns="0" bIns="0" rtlCol="0"/>
          <a:lstStyle/>
          <a:p/>
        </p:txBody>
      </p:sp>
      <p:sp>
        <p:nvSpPr>
          <p:cNvPr id="13" name="object 13"/>
          <p:cNvSpPr txBox="1"/>
          <p:nvPr/>
        </p:nvSpPr>
        <p:spPr>
          <a:xfrm>
            <a:off x="3543411" y="4114292"/>
            <a:ext cx="2856230" cy="317500"/>
          </a:xfrm>
          <a:prstGeom prst="rect">
            <a:avLst/>
          </a:prstGeom>
        </p:spPr>
        <p:txBody>
          <a:bodyPr wrap="square" lIns="0" tIns="0" rIns="0" bIns="0" rtlCol="0" vert="horz">
            <a:spAutoFit/>
          </a:bodyPr>
          <a:lstStyle/>
          <a:p>
            <a:pPr marL="297815">
              <a:lnSpc>
                <a:spcPct val="100000"/>
              </a:lnSpc>
            </a:pPr>
            <a:r>
              <a:rPr dirty="0" sz="1000" spc="-5">
                <a:solidFill>
                  <a:srgbClr val="4F5560"/>
                </a:solidFill>
                <a:latin typeface="微软雅黑"/>
                <a:cs typeface="微软雅黑"/>
              </a:rPr>
              <a:t>学习流建模和</a:t>
            </a:r>
            <a:endParaRPr sz="1000">
              <a:latin typeface="微软雅黑"/>
              <a:cs typeface="微软雅黑"/>
            </a:endParaRPr>
          </a:p>
          <a:p>
            <a:pPr marL="12700">
              <a:lnSpc>
                <a:spcPct val="100000"/>
              </a:lnSpc>
              <a:tabLst>
                <a:tab pos="436245" algn="l"/>
                <a:tab pos="1341755" algn="l"/>
                <a:tab pos="1480185" algn="l"/>
                <a:tab pos="2842895" algn="l"/>
              </a:tabLst>
            </a:pPr>
            <a:r>
              <a:rPr dirty="0" sz="1000" spc="-5" u="sng">
                <a:solidFill>
                  <a:srgbClr val="4F5560"/>
                </a:solidFill>
                <a:latin typeface="微软雅黑"/>
                <a:cs typeface="微软雅黑"/>
              </a:rPr>
              <a:t> </a:t>
            </a:r>
            <a:r>
              <a:rPr dirty="0" sz="1000" spc="-5" u="sng">
                <a:solidFill>
                  <a:srgbClr val="4F5560"/>
                </a:solidFill>
                <a:latin typeface="微软雅黑"/>
                <a:cs typeface="微软雅黑"/>
              </a:rPr>
              <a:t>	</a:t>
            </a:r>
            <a:r>
              <a:rPr dirty="0" sz="1000" spc="-10" u="sng">
                <a:solidFill>
                  <a:srgbClr val="4F5560"/>
                </a:solidFill>
                <a:latin typeface="微软雅黑"/>
                <a:cs typeface="微软雅黑"/>
              </a:rPr>
              <a:t>WebIDE	</a:t>
            </a:r>
            <a:r>
              <a:rPr dirty="0" sz="1000" spc="-10">
                <a:solidFill>
                  <a:srgbClr val="4F5560"/>
                </a:solidFill>
                <a:latin typeface="微软雅黑"/>
                <a:cs typeface="微软雅黑"/>
              </a:rPr>
              <a:t>	</a:t>
            </a:r>
            <a:r>
              <a:rPr dirty="0" sz="1000" spc="-15" u="sng">
                <a:solidFill>
                  <a:srgbClr val="4F5560"/>
                </a:solidFill>
                <a:latin typeface="微软雅黑"/>
                <a:cs typeface="微软雅黑"/>
              </a:rPr>
              <a:t> </a:t>
            </a:r>
            <a:r>
              <a:rPr dirty="0" sz="1000" spc="-10" u="sng">
                <a:solidFill>
                  <a:srgbClr val="4F5560"/>
                </a:solidFill>
                <a:latin typeface="微软雅黑"/>
                <a:cs typeface="微软雅黑"/>
              </a:rPr>
              <a:t>	</a:t>
            </a:r>
            <a:endParaRPr sz="1000">
              <a:latin typeface="微软雅黑"/>
              <a:cs typeface="微软雅黑"/>
            </a:endParaRPr>
          </a:p>
        </p:txBody>
      </p:sp>
      <p:sp>
        <p:nvSpPr>
          <p:cNvPr id="14" name="object 14"/>
          <p:cNvSpPr txBox="1"/>
          <p:nvPr/>
        </p:nvSpPr>
        <p:spPr>
          <a:xfrm>
            <a:off x="3540252" y="4626991"/>
            <a:ext cx="1361440" cy="242570"/>
          </a:xfrm>
          <a:prstGeom prst="rect">
            <a:avLst/>
          </a:prstGeom>
        </p:spPr>
        <p:txBody>
          <a:bodyPr wrap="square" lIns="0" tIns="0" rIns="0" bIns="0" rtlCol="0" vert="horz">
            <a:spAutoFit/>
          </a:bodyPr>
          <a:lstStyle/>
          <a:p>
            <a:pPr marL="427355">
              <a:lnSpc>
                <a:spcPct val="100000"/>
              </a:lnSpc>
            </a:pPr>
            <a:r>
              <a:rPr dirty="0" sz="1000" spc="-5">
                <a:solidFill>
                  <a:srgbClr val="4F5560"/>
                </a:solidFill>
                <a:latin typeface="微软雅黑"/>
                <a:cs typeface="微软雅黑"/>
              </a:rPr>
              <a:t>数据管理</a:t>
            </a:r>
            <a:endParaRPr sz="1000">
              <a:latin typeface="微软雅黑"/>
              <a:cs typeface="微软雅黑"/>
            </a:endParaRPr>
          </a:p>
        </p:txBody>
      </p:sp>
      <p:sp>
        <p:nvSpPr>
          <p:cNvPr id="15" name="object 15"/>
          <p:cNvSpPr/>
          <p:nvPr/>
        </p:nvSpPr>
        <p:spPr>
          <a:xfrm>
            <a:off x="3540252" y="5417820"/>
            <a:ext cx="1361440" cy="325120"/>
          </a:xfrm>
          <a:custGeom>
            <a:avLst/>
            <a:gdLst/>
            <a:ahLst/>
            <a:cxnLst/>
            <a:rect l="l" t="t" r="r" b="b"/>
            <a:pathLst>
              <a:path w="1361439" h="325120">
                <a:moveTo>
                  <a:pt x="0" y="54101"/>
                </a:moveTo>
                <a:lnTo>
                  <a:pt x="4256" y="33057"/>
                </a:lnTo>
                <a:lnTo>
                  <a:pt x="15859" y="15859"/>
                </a:lnTo>
                <a:lnTo>
                  <a:pt x="33057" y="4256"/>
                </a:lnTo>
                <a:lnTo>
                  <a:pt x="54101" y="0"/>
                </a:lnTo>
                <a:lnTo>
                  <a:pt x="1306830" y="0"/>
                </a:lnTo>
                <a:lnTo>
                  <a:pt x="1327874" y="4256"/>
                </a:lnTo>
                <a:lnTo>
                  <a:pt x="1345072" y="15859"/>
                </a:lnTo>
                <a:lnTo>
                  <a:pt x="1356675" y="33057"/>
                </a:lnTo>
                <a:lnTo>
                  <a:pt x="1360932" y="54101"/>
                </a:lnTo>
                <a:lnTo>
                  <a:pt x="1360932" y="270509"/>
                </a:lnTo>
                <a:lnTo>
                  <a:pt x="1356675" y="291570"/>
                </a:lnTo>
                <a:lnTo>
                  <a:pt x="1345072" y="308767"/>
                </a:lnTo>
                <a:lnTo>
                  <a:pt x="1327874" y="320360"/>
                </a:lnTo>
                <a:lnTo>
                  <a:pt x="1306830" y="324611"/>
                </a:lnTo>
                <a:lnTo>
                  <a:pt x="54101" y="324611"/>
                </a:lnTo>
                <a:lnTo>
                  <a:pt x="33057" y="320360"/>
                </a:lnTo>
                <a:lnTo>
                  <a:pt x="15859" y="308767"/>
                </a:lnTo>
                <a:lnTo>
                  <a:pt x="4256" y="291570"/>
                </a:lnTo>
                <a:lnTo>
                  <a:pt x="0" y="270509"/>
                </a:lnTo>
                <a:lnTo>
                  <a:pt x="0" y="54101"/>
                </a:lnTo>
                <a:close/>
              </a:path>
            </a:pathLst>
          </a:custGeom>
          <a:ln w="9144">
            <a:solidFill>
              <a:srgbClr val="1A9FD2"/>
            </a:solidFill>
          </a:ln>
        </p:spPr>
        <p:txBody>
          <a:bodyPr wrap="square" lIns="0" tIns="0" rIns="0" bIns="0" rtlCol="0"/>
          <a:lstStyle/>
          <a:p/>
        </p:txBody>
      </p:sp>
      <p:sp>
        <p:nvSpPr>
          <p:cNvPr id="16" name="object 16"/>
          <p:cNvSpPr txBox="1"/>
          <p:nvPr/>
        </p:nvSpPr>
        <p:spPr>
          <a:xfrm>
            <a:off x="3540252" y="5500217"/>
            <a:ext cx="1361440" cy="242570"/>
          </a:xfrm>
          <a:prstGeom prst="rect">
            <a:avLst/>
          </a:prstGeom>
        </p:spPr>
        <p:txBody>
          <a:bodyPr wrap="square" lIns="0" tIns="0" rIns="0" bIns="0" rtlCol="0" vert="horz">
            <a:spAutoFit/>
          </a:bodyPr>
          <a:lstStyle/>
          <a:p>
            <a:pPr marL="427355">
              <a:lnSpc>
                <a:spcPct val="100000"/>
              </a:lnSpc>
            </a:pPr>
            <a:r>
              <a:rPr dirty="0" sz="1000" spc="-5">
                <a:solidFill>
                  <a:srgbClr val="4F5560"/>
                </a:solidFill>
                <a:latin typeface="微软雅黑"/>
                <a:cs typeface="微软雅黑"/>
              </a:rPr>
              <a:t>模型管理</a:t>
            </a:r>
            <a:endParaRPr sz="1000">
              <a:latin typeface="微软雅黑"/>
              <a:cs typeface="微软雅黑"/>
            </a:endParaRPr>
          </a:p>
        </p:txBody>
      </p:sp>
      <p:sp>
        <p:nvSpPr>
          <p:cNvPr id="17" name="object 17"/>
          <p:cNvSpPr/>
          <p:nvPr/>
        </p:nvSpPr>
        <p:spPr>
          <a:xfrm>
            <a:off x="3540252" y="4980432"/>
            <a:ext cx="1361440" cy="326390"/>
          </a:xfrm>
          <a:custGeom>
            <a:avLst/>
            <a:gdLst/>
            <a:ahLst/>
            <a:cxnLst/>
            <a:rect l="l" t="t" r="r" b="b"/>
            <a:pathLst>
              <a:path w="1361439" h="326389">
                <a:moveTo>
                  <a:pt x="0" y="54356"/>
                </a:moveTo>
                <a:lnTo>
                  <a:pt x="4278" y="33218"/>
                </a:lnTo>
                <a:lnTo>
                  <a:pt x="15938" y="15938"/>
                </a:lnTo>
                <a:lnTo>
                  <a:pt x="33218" y="4278"/>
                </a:lnTo>
                <a:lnTo>
                  <a:pt x="54356" y="0"/>
                </a:lnTo>
                <a:lnTo>
                  <a:pt x="1306576" y="0"/>
                </a:lnTo>
                <a:lnTo>
                  <a:pt x="1327713" y="4278"/>
                </a:lnTo>
                <a:lnTo>
                  <a:pt x="1344993" y="15938"/>
                </a:lnTo>
                <a:lnTo>
                  <a:pt x="1356653" y="33218"/>
                </a:lnTo>
                <a:lnTo>
                  <a:pt x="1360932" y="54356"/>
                </a:lnTo>
                <a:lnTo>
                  <a:pt x="1360932" y="271780"/>
                </a:lnTo>
                <a:lnTo>
                  <a:pt x="1356653" y="292917"/>
                </a:lnTo>
                <a:lnTo>
                  <a:pt x="1344993" y="310197"/>
                </a:lnTo>
                <a:lnTo>
                  <a:pt x="1327713" y="321857"/>
                </a:lnTo>
                <a:lnTo>
                  <a:pt x="1306576" y="326136"/>
                </a:lnTo>
                <a:lnTo>
                  <a:pt x="54356" y="326136"/>
                </a:lnTo>
                <a:lnTo>
                  <a:pt x="33218" y="321857"/>
                </a:lnTo>
                <a:lnTo>
                  <a:pt x="15938" y="310197"/>
                </a:lnTo>
                <a:lnTo>
                  <a:pt x="4278" y="292917"/>
                </a:lnTo>
                <a:lnTo>
                  <a:pt x="0" y="271780"/>
                </a:lnTo>
                <a:lnTo>
                  <a:pt x="0" y="54356"/>
                </a:lnTo>
                <a:close/>
              </a:path>
            </a:pathLst>
          </a:custGeom>
          <a:ln w="9144">
            <a:solidFill>
              <a:srgbClr val="1A9FD2"/>
            </a:solidFill>
          </a:ln>
        </p:spPr>
        <p:txBody>
          <a:bodyPr wrap="square" lIns="0" tIns="0" rIns="0" bIns="0" rtlCol="0"/>
          <a:lstStyle/>
          <a:p/>
        </p:txBody>
      </p:sp>
      <p:sp>
        <p:nvSpPr>
          <p:cNvPr id="18" name="object 18"/>
          <p:cNvSpPr txBox="1"/>
          <p:nvPr/>
        </p:nvSpPr>
        <p:spPr>
          <a:xfrm>
            <a:off x="3540252" y="5063490"/>
            <a:ext cx="1361440" cy="227329"/>
          </a:xfrm>
          <a:prstGeom prst="rect">
            <a:avLst/>
          </a:prstGeom>
        </p:spPr>
        <p:txBody>
          <a:bodyPr wrap="square" lIns="0" tIns="0" rIns="0" bIns="0" rtlCol="0" vert="horz">
            <a:spAutoFit/>
          </a:bodyPr>
          <a:lstStyle/>
          <a:p>
            <a:pPr marL="427355">
              <a:lnSpc>
                <a:spcPct val="100000"/>
              </a:lnSpc>
            </a:pPr>
            <a:r>
              <a:rPr dirty="0" sz="1000" spc="-5">
                <a:solidFill>
                  <a:srgbClr val="4F5560"/>
                </a:solidFill>
                <a:latin typeface="微软雅黑"/>
                <a:cs typeface="微软雅黑"/>
              </a:rPr>
              <a:t>算法管理</a:t>
            </a:r>
            <a:endParaRPr sz="1000">
              <a:latin typeface="微软雅黑"/>
              <a:cs typeface="微软雅黑"/>
            </a:endParaRPr>
          </a:p>
        </p:txBody>
      </p:sp>
      <p:sp>
        <p:nvSpPr>
          <p:cNvPr id="19" name="object 19"/>
          <p:cNvSpPr/>
          <p:nvPr/>
        </p:nvSpPr>
        <p:spPr>
          <a:xfrm>
            <a:off x="4123944" y="3439667"/>
            <a:ext cx="195580" cy="120650"/>
          </a:xfrm>
          <a:custGeom>
            <a:avLst/>
            <a:gdLst/>
            <a:ahLst/>
            <a:cxnLst/>
            <a:rect l="l" t="t" r="r" b="b"/>
            <a:pathLst>
              <a:path w="195579" h="120650">
                <a:moveTo>
                  <a:pt x="195071" y="0"/>
                </a:moveTo>
                <a:lnTo>
                  <a:pt x="0" y="0"/>
                </a:lnTo>
                <a:lnTo>
                  <a:pt x="97535" y="120396"/>
                </a:lnTo>
                <a:lnTo>
                  <a:pt x="195071" y="0"/>
                </a:lnTo>
                <a:close/>
              </a:path>
            </a:pathLst>
          </a:custGeom>
          <a:solidFill>
            <a:srgbClr val="1A9FD2"/>
          </a:solidFill>
        </p:spPr>
        <p:txBody>
          <a:bodyPr wrap="square" lIns="0" tIns="0" rIns="0" bIns="0" rtlCol="0"/>
          <a:lstStyle/>
          <a:p/>
        </p:txBody>
      </p:sp>
      <p:sp>
        <p:nvSpPr>
          <p:cNvPr id="20" name="object 20"/>
          <p:cNvSpPr/>
          <p:nvPr/>
        </p:nvSpPr>
        <p:spPr>
          <a:xfrm>
            <a:off x="4123944" y="3439667"/>
            <a:ext cx="195580" cy="120650"/>
          </a:xfrm>
          <a:custGeom>
            <a:avLst/>
            <a:gdLst/>
            <a:ahLst/>
            <a:cxnLst/>
            <a:rect l="l" t="t" r="r" b="b"/>
            <a:pathLst>
              <a:path w="195579" h="120650">
                <a:moveTo>
                  <a:pt x="195071" y="0"/>
                </a:moveTo>
                <a:lnTo>
                  <a:pt x="97535" y="120396"/>
                </a:lnTo>
                <a:lnTo>
                  <a:pt x="0" y="0"/>
                </a:lnTo>
                <a:lnTo>
                  <a:pt x="195071" y="0"/>
                </a:lnTo>
                <a:close/>
              </a:path>
            </a:pathLst>
          </a:custGeom>
          <a:ln w="12192">
            <a:solidFill>
              <a:srgbClr val="1A9FD2"/>
            </a:solidFill>
          </a:ln>
        </p:spPr>
        <p:txBody>
          <a:bodyPr wrap="square" lIns="0" tIns="0" rIns="0" bIns="0" rtlCol="0"/>
          <a:lstStyle/>
          <a:p/>
        </p:txBody>
      </p:sp>
      <p:sp>
        <p:nvSpPr>
          <p:cNvPr id="21" name="object 21"/>
          <p:cNvSpPr/>
          <p:nvPr/>
        </p:nvSpPr>
        <p:spPr>
          <a:xfrm>
            <a:off x="568451" y="5814059"/>
            <a:ext cx="1359535" cy="923925"/>
          </a:xfrm>
          <a:custGeom>
            <a:avLst/>
            <a:gdLst/>
            <a:ahLst/>
            <a:cxnLst/>
            <a:rect l="l" t="t" r="r" b="b"/>
            <a:pathLst>
              <a:path w="1359535" h="923925">
                <a:moveTo>
                  <a:pt x="0" y="923543"/>
                </a:moveTo>
                <a:lnTo>
                  <a:pt x="1359408" y="923543"/>
                </a:lnTo>
                <a:lnTo>
                  <a:pt x="1359408" y="0"/>
                </a:lnTo>
                <a:lnTo>
                  <a:pt x="0" y="0"/>
                </a:lnTo>
                <a:lnTo>
                  <a:pt x="0" y="923543"/>
                </a:lnTo>
                <a:close/>
              </a:path>
            </a:pathLst>
          </a:custGeom>
          <a:solidFill>
            <a:srgbClr val="1A9FD2"/>
          </a:solidFill>
        </p:spPr>
        <p:txBody>
          <a:bodyPr wrap="square" lIns="0" tIns="0" rIns="0" bIns="0" rtlCol="0"/>
          <a:lstStyle/>
          <a:p/>
        </p:txBody>
      </p:sp>
      <p:sp>
        <p:nvSpPr>
          <p:cNvPr id="22" name="object 22"/>
          <p:cNvSpPr/>
          <p:nvPr/>
        </p:nvSpPr>
        <p:spPr>
          <a:xfrm>
            <a:off x="568451" y="5814059"/>
            <a:ext cx="1359535" cy="923925"/>
          </a:xfrm>
          <a:custGeom>
            <a:avLst/>
            <a:gdLst/>
            <a:ahLst/>
            <a:cxnLst/>
            <a:rect l="l" t="t" r="r" b="b"/>
            <a:pathLst>
              <a:path w="1359535" h="923925">
                <a:moveTo>
                  <a:pt x="0" y="923543"/>
                </a:moveTo>
                <a:lnTo>
                  <a:pt x="1359408" y="923543"/>
                </a:lnTo>
                <a:lnTo>
                  <a:pt x="1359408" y="0"/>
                </a:lnTo>
                <a:lnTo>
                  <a:pt x="0" y="0"/>
                </a:lnTo>
                <a:lnTo>
                  <a:pt x="0" y="923543"/>
                </a:lnTo>
                <a:close/>
              </a:path>
            </a:pathLst>
          </a:custGeom>
          <a:ln w="9144">
            <a:solidFill>
              <a:srgbClr val="1A9FD2"/>
            </a:solidFill>
          </a:ln>
        </p:spPr>
        <p:txBody>
          <a:bodyPr wrap="square" lIns="0" tIns="0" rIns="0" bIns="0" rtlCol="0"/>
          <a:lstStyle/>
          <a:p/>
        </p:txBody>
      </p:sp>
      <p:sp>
        <p:nvSpPr>
          <p:cNvPr id="23" name="object 23"/>
          <p:cNvSpPr txBox="1"/>
          <p:nvPr/>
        </p:nvSpPr>
        <p:spPr>
          <a:xfrm>
            <a:off x="665480" y="5978753"/>
            <a:ext cx="1163955" cy="584200"/>
          </a:xfrm>
          <a:prstGeom prst="rect">
            <a:avLst/>
          </a:prstGeom>
        </p:spPr>
        <p:txBody>
          <a:bodyPr wrap="square" lIns="0" tIns="0" rIns="0" bIns="0" rtlCol="0" vert="horz">
            <a:spAutoFit/>
          </a:bodyPr>
          <a:lstStyle/>
          <a:p>
            <a:pPr algn="ctr" marL="12700" marR="5080">
              <a:lnSpc>
                <a:spcPct val="125000"/>
              </a:lnSpc>
            </a:pPr>
            <a:r>
              <a:rPr dirty="0" sz="1000" spc="-5">
                <a:solidFill>
                  <a:srgbClr val="F9F9F9"/>
                </a:solidFill>
                <a:latin typeface="微软雅黑"/>
                <a:cs typeface="微软雅黑"/>
              </a:rPr>
              <a:t>提供全生命周期策略  管理和高效实时决策  </a:t>
            </a:r>
            <a:r>
              <a:rPr dirty="0" sz="1000" spc="-5">
                <a:solidFill>
                  <a:srgbClr val="F9F9F9"/>
                </a:solidFill>
                <a:latin typeface="微软雅黑"/>
                <a:cs typeface="微软雅黑"/>
              </a:rPr>
              <a:t>的风控引擎</a:t>
            </a:r>
            <a:endParaRPr sz="1000">
              <a:latin typeface="微软雅黑"/>
              <a:cs typeface="微软雅黑"/>
            </a:endParaRPr>
          </a:p>
        </p:txBody>
      </p:sp>
      <p:sp>
        <p:nvSpPr>
          <p:cNvPr id="24" name="object 24"/>
          <p:cNvSpPr/>
          <p:nvPr/>
        </p:nvSpPr>
        <p:spPr>
          <a:xfrm>
            <a:off x="2074164" y="5814059"/>
            <a:ext cx="1361440" cy="923925"/>
          </a:xfrm>
          <a:custGeom>
            <a:avLst/>
            <a:gdLst/>
            <a:ahLst/>
            <a:cxnLst/>
            <a:rect l="l" t="t" r="r" b="b"/>
            <a:pathLst>
              <a:path w="1361439" h="923925">
                <a:moveTo>
                  <a:pt x="0" y="923543"/>
                </a:moveTo>
                <a:lnTo>
                  <a:pt x="1360932" y="923543"/>
                </a:lnTo>
                <a:lnTo>
                  <a:pt x="1360932" y="0"/>
                </a:lnTo>
                <a:lnTo>
                  <a:pt x="0" y="0"/>
                </a:lnTo>
                <a:lnTo>
                  <a:pt x="0" y="923543"/>
                </a:lnTo>
                <a:close/>
              </a:path>
            </a:pathLst>
          </a:custGeom>
          <a:solidFill>
            <a:srgbClr val="1A9FD2"/>
          </a:solidFill>
        </p:spPr>
        <p:txBody>
          <a:bodyPr wrap="square" lIns="0" tIns="0" rIns="0" bIns="0" rtlCol="0"/>
          <a:lstStyle/>
          <a:p/>
        </p:txBody>
      </p:sp>
      <p:sp>
        <p:nvSpPr>
          <p:cNvPr id="25" name="object 25"/>
          <p:cNvSpPr/>
          <p:nvPr/>
        </p:nvSpPr>
        <p:spPr>
          <a:xfrm>
            <a:off x="2074164" y="5814059"/>
            <a:ext cx="1361440" cy="923925"/>
          </a:xfrm>
          <a:custGeom>
            <a:avLst/>
            <a:gdLst/>
            <a:ahLst/>
            <a:cxnLst/>
            <a:rect l="l" t="t" r="r" b="b"/>
            <a:pathLst>
              <a:path w="1361439" h="923925">
                <a:moveTo>
                  <a:pt x="0" y="923543"/>
                </a:moveTo>
                <a:lnTo>
                  <a:pt x="1360932" y="923543"/>
                </a:lnTo>
                <a:lnTo>
                  <a:pt x="1360932" y="0"/>
                </a:lnTo>
                <a:lnTo>
                  <a:pt x="0" y="0"/>
                </a:lnTo>
                <a:lnTo>
                  <a:pt x="0" y="923543"/>
                </a:lnTo>
                <a:close/>
              </a:path>
            </a:pathLst>
          </a:custGeom>
          <a:ln w="9144">
            <a:solidFill>
              <a:srgbClr val="1A9FD2"/>
            </a:solidFill>
          </a:ln>
        </p:spPr>
        <p:txBody>
          <a:bodyPr wrap="square" lIns="0" tIns="0" rIns="0" bIns="0" rtlCol="0"/>
          <a:lstStyle/>
          <a:p/>
        </p:txBody>
      </p:sp>
      <p:sp>
        <p:nvSpPr>
          <p:cNvPr id="26" name="object 26"/>
          <p:cNvSpPr txBox="1"/>
          <p:nvPr/>
        </p:nvSpPr>
        <p:spPr>
          <a:xfrm>
            <a:off x="2171826" y="5978753"/>
            <a:ext cx="1163955" cy="584200"/>
          </a:xfrm>
          <a:prstGeom prst="rect">
            <a:avLst/>
          </a:prstGeom>
        </p:spPr>
        <p:txBody>
          <a:bodyPr wrap="square" lIns="0" tIns="0" rIns="0" bIns="0" rtlCol="0" vert="horz">
            <a:spAutoFit/>
          </a:bodyPr>
          <a:lstStyle/>
          <a:p>
            <a:pPr algn="ctr" marL="12700" marR="5080">
              <a:lnSpc>
                <a:spcPct val="125000"/>
              </a:lnSpc>
            </a:pPr>
            <a:r>
              <a:rPr dirty="0" sz="1000" spc="-5">
                <a:solidFill>
                  <a:srgbClr val="F9F9F9"/>
                </a:solidFill>
                <a:latin typeface="微软雅黑"/>
                <a:cs typeface="微软雅黑"/>
              </a:rPr>
              <a:t>基于百亿级业务数据  的流式实时指标计算  </a:t>
            </a:r>
            <a:r>
              <a:rPr dirty="0" sz="1000" spc="-5">
                <a:solidFill>
                  <a:srgbClr val="F9F9F9"/>
                </a:solidFill>
                <a:latin typeface="微软雅黑"/>
                <a:cs typeface="微软雅黑"/>
              </a:rPr>
              <a:t>平台</a:t>
            </a:r>
            <a:endParaRPr sz="1000">
              <a:latin typeface="微软雅黑"/>
              <a:cs typeface="微软雅黑"/>
            </a:endParaRPr>
          </a:p>
        </p:txBody>
      </p:sp>
      <p:sp>
        <p:nvSpPr>
          <p:cNvPr id="27" name="object 27"/>
          <p:cNvSpPr/>
          <p:nvPr/>
        </p:nvSpPr>
        <p:spPr>
          <a:xfrm>
            <a:off x="3540252" y="5814059"/>
            <a:ext cx="1361440" cy="923925"/>
          </a:xfrm>
          <a:custGeom>
            <a:avLst/>
            <a:gdLst/>
            <a:ahLst/>
            <a:cxnLst/>
            <a:rect l="l" t="t" r="r" b="b"/>
            <a:pathLst>
              <a:path w="1361439" h="923925">
                <a:moveTo>
                  <a:pt x="0" y="923543"/>
                </a:moveTo>
                <a:lnTo>
                  <a:pt x="1360931" y="923543"/>
                </a:lnTo>
                <a:lnTo>
                  <a:pt x="1360931" y="0"/>
                </a:lnTo>
                <a:lnTo>
                  <a:pt x="0" y="0"/>
                </a:lnTo>
                <a:lnTo>
                  <a:pt x="0" y="923543"/>
                </a:lnTo>
                <a:close/>
              </a:path>
            </a:pathLst>
          </a:custGeom>
          <a:solidFill>
            <a:srgbClr val="1A9FD2"/>
          </a:solidFill>
        </p:spPr>
        <p:txBody>
          <a:bodyPr wrap="square" lIns="0" tIns="0" rIns="0" bIns="0" rtlCol="0"/>
          <a:lstStyle/>
          <a:p/>
        </p:txBody>
      </p:sp>
      <p:sp>
        <p:nvSpPr>
          <p:cNvPr id="28" name="object 28"/>
          <p:cNvSpPr/>
          <p:nvPr/>
        </p:nvSpPr>
        <p:spPr>
          <a:xfrm>
            <a:off x="3540252" y="5814059"/>
            <a:ext cx="1361440" cy="923925"/>
          </a:xfrm>
          <a:custGeom>
            <a:avLst/>
            <a:gdLst/>
            <a:ahLst/>
            <a:cxnLst/>
            <a:rect l="l" t="t" r="r" b="b"/>
            <a:pathLst>
              <a:path w="1361439" h="923925">
                <a:moveTo>
                  <a:pt x="0" y="923543"/>
                </a:moveTo>
                <a:lnTo>
                  <a:pt x="1360931" y="923543"/>
                </a:lnTo>
                <a:lnTo>
                  <a:pt x="1360931" y="0"/>
                </a:lnTo>
                <a:lnTo>
                  <a:pt x="0" y="0"/>
                </a:lnTo>
                <a:lnTo>
                  <a:pt x="0" y="923543"/>
                </a:lnTo>
                <a:close/>
              </a:path>
            </a:pathLst>
          </a:custGeom>
          <a:ln w="9144">
            <a:solidFill>
              <a:srgbClr val="1A9FD2"/>
            </a:solidFill>
          </a:ln>
        </p:spPr>
        <p:txBody>
          <a:bodyPr wrap="square" lIns="0" tIns="0" rIns="0" bIns="0" rtlCol="0"/>
          <a:lstStyle/>
          <a:p/>
        </p:txBody>
      </p:sp>
      <p:sp>
        <p:nvSpPr>
          <p:cNvPr id="29" name="object 29"/>
          <p:cNvSpPr txBox="1"/>
          <p:nvPr/>
        </p:nvSpPr>
        <p:spPr>
          <a:xfrm>
            <a:off x="3639058" y="5883198"/>
            <a:ext cx="1163955" cy="775335"/>
          </a:xfrm>
          <a:prstGeom prst="rect">
            <a:avLst/>
          </a:prstGeom>
        </p:spPr>
        <p:txBody>
          <a:bodyPr wrap="square" lIns="0" tIns="0" rIns="0" bIns="0" rtlCol="0" vert="horz">
            <a:spAutoFit/>
          </a:bodyPr>
          <a:lstStyle/>
          <a:p>
            <a:pPr algn="ctr" marL="12700" marR="5080">
              <a:lnSpc>
                <a:spcPct val="125099"/>
              </a:lnSpc>
            </a:pPr>
            <a:r>
              <a:rPr dirty="0" sz="1000" spc="-10">
                <a:solidFill>
                  <a:srgbClr val="F9F9F9"/>
                </a:solidFill>
                <a:latin typeface="微软雅黑"/>
                <a:cs typeface="微软雅黑"/>
              </a:rPr>
              <a:t>从建模、特征工程、  </a:t>
            </a:r>
            <a:r>
              <a:rPr dirty="0" sz="1000" spc="-5">
                <a:solidFill>
                  <a:srgbClr val="F9F9F9"/>
                </a:solidFill>
                <a:latin typeface="微软雅黑"/>
                <a:cs typeface="微软雅黑"/>
              </a:rPr>
              <a:t>预测到在线学习的全 </a:t>
            </a:r>
            <a:r>
              <a:rPr dirty="0" sz="1000" spc="-5">
                <a:solidFill>
                  <a:srgbClr val="F9F9F9"/>
                </a:solidFill>
                <a:latin typeface="微软雅黑"/>
                <a:cs typeface="微软雅黑"/>
              </a:rPr>
              <a:t> 流程全体系机器学习  </a:t>
            </a:r>
            <a:r>
              <a:rPr dirty="0" sz="1000" spc="-10">
                <a:solidFill>
                  <a:srgbClr val="F9F9F9"/>
                </a:solidFill>
                <a:latin typeface="Arial"/>
                <a:cs typeface="Arial"/>
              </a:rPr>
              <a:t>AI</a:t>
            </a:r>
            <a:r>
              <a:rPr dirty="0" sz="1000" spc="-10">
                <a:solidFill>
                  <a:srgbClr val="F9F9F9"/>
                </a:solidFill>
                <a:latin typeface="微软雅黑"/>
                <a:cs typeface="微软雅黑"/>
              </a:rPr>
              <a:t>平台</a:t>
            </a:r>
            <a:endParaRPr sz="1000">
              <a:latin typeface="微软雅黑"/>
              <a:cs typeface="微软雅黑"/>
            </a:endParaRPr>
          </a:p>
        </p:txBody>
      </p:sp>
      <p:sp>
        <p:nvSpPr>
          <p:cNvPr id="30" name="object 30"/>
          <p:cNvSpPr/>
          <p:nvPr/>
        </p:nvSpPr>
        <p:spPr>
          <a:xfrm>
            <a:off x="3572255" y="2953511"/>
            <a:ext cx="1332230" cy="434340"/>
          </a:xfrm>
          <a:custGeom>
            <a:avLst/>
            <a:gdLst/>
            <a:ahLst/>
            <a:cxnLst/>
            <a:rect l="l" t="t" r="r" b="b"/>
            <a:pathLst>
              <a:path w="1332229" h="434339">
                <a:moveTo>
                  <a:pt x="0" y="217170"/>
                </a:moveTo>
                <a:lnTo>
                  <a:pt x="266446" y="0"/>
                </a:lnTo>
                <a:lnTo>
                  <a:pt x="1065530" y="0"/>
                </a:lnTo>
                <a:lnTo>
                  <a:pt x="1331976" y="217170"/>
                </a:lnTo>
                <a:lnTo>
                  <a:pt x="1065530" y="434339"/>
                </a:lnTo>
                <a:lnTo>
                  <a:pt x="266446" y="434339"/>
                </a:lnTo>
                <a:lnTo>
                  <a:pt x="0" y="217170"/>
                </a:lnTo>
                <a:close/>
              </a:path>
            </a:pathLst>
          </a:custGeom>
          <a:ln w="12192">
            <a:solidFill>
              <a:srgbClr val="1A9FD2"/>
            </a:solidFill>
          </a:ln>
        </p:spPr>
        <p:txBody>
          <a:bodyPr wrap="square" lIns="0" tIns="0" rIns="0" bIns="0" rtlCol="0"/>
          <a:lstStyle/>
          <a:p/>
        </p:txBody>
      </p:sp>
      <p:sp>
        <p:nvSpPr>
          <p:cNvPr id="31" name="object 31"/>
          <p:cNvSpPr txBox="1"/>
          <p:nvPr/>
        </p:nvSpPr>
        <p:spPr>
          <a:xfrm>
            <a:off x="3920997" y="2982721"/>
            <a:ext cx="635000" cy="378460"/>
          </a:xfrm>
          <a:prstGeom prst="rect">
            <a:avLst/>
          </a:prstGeom>
        </p:spPr>
        <p:txBody>
          <a:bodyPr wrap="square" lIns="0" tIns="0" rIns="0" bIns="0" rtlCol="0" vert="horz">
            <a:spAutoFit/>
          </a:bodyPr>
          <a:lstStyle/>
          <a:p>
            <a:pPr marL="165100" marR="5080" indent="-152400">
              <a:lnSpc>
                <a:spcPct val="100000"/>
              </a:lnSpc>
            </a:pPr>
            <a:r>
              <a:rPr dirty="0" sz="1200">
                <a:solidFill>
                  <a:srgbClr val="4F5560"/>
                </a:solidFill>
                <a:latin typeface="微软雅黑"/>
                <a:cs typeface="微软雅黑"/>
              </a:rPr>
              <a:t>机器学习  平台</a:t>
            </a:r>
            <a:endParaRPr sz="1200">
              <a:latin typeface="微软雅黑"/>
              <a:cs typeface="微软雅黑"/>
            </a:endParaRPr>
          </a:p>
        </p:txBody>
      </p:sp>
      <p:sp>
        <p:nvSpPr>
          <p:cNvPr id="32" name="object 32"/>
          <p:cNvSpPr/>
          <p:nvPr/>
        </p:nvSpPr>
        <p:spPr>
          <a:xfrm>
            <a:off x="5007864" y="5814059"/>
            <a:ext cx="1361440" cy="923925"/>
          </a:xfrm>
          <a:custGeom>
            <a:avLst/>
            <a:gdLst/>
            <a:ahLst/>
            <a:cxnLst/>
            <a:rect l="l" t="t" r="r" b="b"/>
            <a:pathLst>
              <a:path w="1361439" h="923925">
                <a:moveTo>
                  <a:pt x="0" y="923543"/>
                </a:moveTo>
                <a:lnTo>
                  <a:pt x="1360932" y="923543"/>
                </a:lnTo>
                <a:lnTo>
                  <a:pt x="1360932" y="0"/>
                </a:lnTo>
                <a:lnTo>
                  <a:pt x="0" y="0"/>
                </a:lnTo>
                <a:lnTo>
                  <a:pt x="0" y="923543"/>
                </a:lnTo>
                <a:close/>
              </a:path>
            </a:pathLst>
          </a:custGeom>
          <a:solidFill>
            <a:srgbClr val="1A9FD2"/>
          </a:solidFill>
        </p:spPr>
        <p:txBody>
          <a:bodyPr wrap="square" lIns="0" tIns="0" rIns="0" bIns="0" rtlCol="0"/>
          <a:lstStyle/>
          <a:p/>
        </p:txBody>
      </p:sp>
      <p:sp>
        <p:nvSpPr>
          <p:cNvPr id="33" name="object 33"/>
          <p:cNvSpPr/>
          <p:nvPr/>
        </p:nvSpPr>
        <p:spPr>
          <a:xfrm>
            <a:off x="5007864" y="5814059"/>
            <a:ext cx="1361440" cy="923925"/>
          </a:xfrm>
          <a:custGeom>
            <a:avLst/>
            <a:gdLst/>
            <a:ahLst/>
            <a:cxnLst/>
            <a:rect l="l" t="t" r="r" b="b"/>
            <a:pathLst>
              <a:path w="1361439" h="923925">
                <a:moveTo>
                  <a:pt x="0" y="923543"/>
                </a:moveTo>
                <a:lnTo>
                  <a:pt x="1360932" y="923543"/>
                </a:lnTo>
                <a:lnTo>
                  <a:pt x="1360932" y="0"/>
                </a:lnTo>
                <a:lnTo>
                  <a:pt x="0" y="0"/>
                </a:lnTo>
                <a:lnTo>
                  <a:pt x="0" y="923543"/>
                </a:lnTo>
                <a:close/>
              </a:path>
            </a:pathLst>
          </a:custGeom>
          <a:ln w="9144">
            <a:solidFill>
              <a:srgbClr val="1A9FD2"/>
            </a:solidFill>
          </a:ln>
        </p:spPr>
        <p:txBody>
          <a:bodyPr wrap="square" lIns="0" tIns="0" rIns="0" bIns="0" rtlCol="0"/>
          <a:lstStyle/>
          <a:p/>
        </p:txBody>
      </p:sp>
      <p:sp>
        <p:nvSpPr>
          <p:cNvPr id="34" name="object 34"/>
          <p:cNvSpPr txBox="1"/>
          <p:nvPr/>
        </p:nvSpPr>
        <p:spPr>
          <a:xfrm>
            <a:off x="5040884" y="5978753"/>
            <a:ext cx="1293495" cy="584200"/>
          </a:xfrm>
          <a:prstGeom prst="rect">
            <a:avLst/>
          </a:prstGeom>
        </p:spPr>
        <p:txBody>
          <a:bodyPr wrap="square" lIns="0" tIns="0" rIns="0" bIns="0" rtlCol="0" vert="horz">
            <a:spAutoFit/>
          </a:bodyPr>
          <a:lstStyle/>
          <a:p>
            <a:pPr marL="12700" marR="5080" indent="17780">
              <a:lnSpc>
                <a:spcPct val="125000"/>
              </a:lnSpc>
            </a:pPr>
            <a:r>
              <a:rPr dirty="0" sz="1000" spc="-5">
                <a:solidFill>
                  <a:srgbClr val="F9F9F9"/>
                </a:solidFill>
                <a:latin typeface="微软雅黑"/>
                <a:cs typeface="微软雅黑"/>
              </a:rPr>
              <a:t>分布式大数据的图存  </a:t>
            </a:r>
            <a:r>
              <a:rPr dirty="0" sz="1000" spc="-5">
                <a:solidFill>
                  <a:srgbClr val="F9F9F9"/>
                </a:solidFill>
                <a:latin typeface="微软雅黑"/>
                <a:cs typeface="微软雅黑"/>
              </a:rPr>
              <a:t>储、图</a:t>
            </a:r>
            <a:r>
              <a:rPr dirty="0" sz="1000" spc="0">
                <a:solidFill>
                  <a:srgbClr val="F9F9F9"/>
                </a:solidFill>
                <a:latin typeface="微软雅黑"/>
                <a:cs typeface="微软雅黑"/>
              </a:rPr>
              <a:t>分</a:t>
            </a:r>
            <a:r>
              <a:rPr dirty="0" sz="1000" spc="-5">
                <a:solidFill>
                  <a:srgbClr val="F9F9F9"/>
                </a:solidFill>
                <a:latin typeface="微软雅黑"/>
                <a:cs typeface="微软雅黑"/>
              </a:rPr>
              <a:t>析、</a:t>
            </a:r>
            <a:r>
              <a:rPr dirty="0" sz="1000" spc="0">
                <a:solidFill>
                  <a:srgbClr val="F9F9F9"/>
                </a:solidFill>
                <a:latin typeface="微软雅黑"/>
                <a:cs typeface="微软雅黑"/>
              </a:rPr>
              <a:t>图</a:t>
            </a:r>
            <a:r>
              <a:rPr dirty="0" sz="1000" spc="-5">
                <a:solidFill>
                  <a:srgbClr val="F9F9F9"/>
                </a:solidFill>
                <a:latin typeface="微软雅黑"/>
                <a:cs typeface="微软雅黑"/>
              </a:rPr>
              <a:t>计算、</a:t>
            </a:r>
            <a:endParaRPr sz="1000">
              <a:latin typeface="微软雅黑"/>
              <a:cs typeface="微软雅黑"/>
            </a:endParaRPr>
          </a:p>
          <a:p>
            <a:pPr marL="283845">
              <a:lnSpc>
                <a:spcPct val="100000"/>
              </a:lnSpc>
              <a:spcBef>
                <a:spcPts val="300"/>
              </a:spcBef>
            </a:pPr>
            <a:r>
              <a:rPr dirty="0" sz="1000" spc="-5">
                <a:solidFill>
                  <a:srgbClr val="F9F9F9"/>
                </a:solidFill>
                <a:latin typeface="微软雅黑"/>
                <a:cs typeface="微软雅黑"/>
              </a:rPr>
              <a:t>图挖掘平台</a:t>
            </a:r>
            <a:endParaRPr sz="1000">
              <a:latin typeface="微软雅黑"/>
              <a:cs typeface="微软雅黑"/>
            </a:endParaRPr>
          </a:p>
        </p:txBody>
      </p:sp>
      <p:sp>
        <p:nvSpPr>
          <p:cNvPr id="35" name="object 35"/>
          <p:cNvSpPr/>
          <p:nvPr/>
        </p:nvSpPr>
        <p:spPr>
          <a:xfrm>
            <a:off x="2104644" y="2953511"/>
            <a:ext cx="1332230" cy="434340"/>
          </a:xfrm>
          <a:custGeom>
            <a:avLst/>
            <a:gdLst/>
            <a:ahLst/>
            <a:cxnLst/>
            <a:rect l="l" t="t" r="r" b="b"/>
            <a:pathLst>
              <a:path w="1332229" h="434339">
                <a:moveTo>
                  <a:pt x="0" y="217170"/>
                </a:moveTo>
                <a:lnTo>
                  <a:pt x="266445" y="0"/>
                </a:lnTo>
                <a:lnTo>
                  <a:pt x="1065530" y="0"/>
                </a:lnTo>
                <a:lnTo>
                  <a:pt x="1331976" y="217170"/>
                </a:lnTo>
                <a:lnTo>
                  <a:pt x="1065530" y="434339"/>
                </a:lnTo>
                <a:lnTo>
                  <a:pt x="266445" y="434339"/>
                </a:lnTo>
                <a:lnTo>
                  <a:pt x="0" y="217170"/>
                </a:lnTo>
                <a:close/>
              </a:path>
            </a:pathLst>
          </a:custGeom>
          <a:ln w="12192">
            <a:solidFill>
              <a:srgbClr val="1A9FD2"/>
            </a:solidFill>
          </a:ln>
        </p:spPr>
        <p:txBody>
          <a:bodyPr wrap="square" lIns="0" tIns="0" rIns="0" bIns="0" rtlCol="0"/>
          <a:lstStyle/>
          <a:p/>
        </p:txBody>
      </p:sp>
      <p:sp>
        <p:nvSpPr>
          <p:cNvPr id="36" name="object 36"/>
          <p:cNvSpPr txBox="1"/>
          <p:nvPr/>
        </p:nvSpPr>
        <p:spPr>
          <a:xfrm>
            <a:off x="2530220" y="2982721"/>
            <a:ext cx="482600" cy="378460"/>
          </a:xfrm>
          <a:prstGeom prst="rect">
            <a:avLst/>
          </a:prstGeom>
        </p:spPr>
        <p:txBody>
          <a:bodyPr wrap="square" lIns="0" tIns="0" rIns="0" bIns="0" rtlCol="0" vert="horz">
            <a:spAutoFit/>
          </a:bodyPr>
          <a:lstStyle/>
          <a:p>
            <a:pPr marL="88900" marR="5080" indent="-76200">
              <a:lnSpc>
                <a:spcPct val="100000"/>
              </a:lnSpc>
            </a:pPr>
            <a:r>
              <a:rPr dirty="0" sz="1200">
                <a:solidFill>
                  <a:srgbClr val="4F5560"/>
                </a:solidFill>
                <a:latin typeface="微软雅黑"/>
                <a:cs typeface="微软雅黑"/>
              </a:rPr>
              <a:t>流计算  平台</a:t>
            </a:r>
            <a:endParaRPr sz="1200">
              <a:latin typeface="微软雅黑"/>
              <a:cs typeface="微软雅黑"/>
            </a:endParaRPr>
          </a:p>
        </p:txBody>
      </p:sp>
      <p:sp>
        <p:nvSpPr>
          <p:cNvPr id="37" name="object 37"/>
          <p:cNvSpPr/>
          <p:nvPr/>
        </p:nvSpPr>
        <p:spPr>
          <a:xfrm>
            <a:off x="5039867" y="2953511"/>
            <a:ext cx="1332230" cy="434340"/>
          </a:xfrm>
          <a:custGeom>
            <a:avLst/>
            <a:gdLst/>
            <a:ahLst/>
            <a:cxnLst/>
            <a:rect l="l" t="t" r="r" b="b"/>
            <a:pathLst>
              <a:path w="1332229" h="434339">
                <a:moveTo>
                  <a:pt x="0" y="217170"/>
                </a:moveTo>
                <a:lnTo>
                  <a:pt x="266446" y="0"/>
                </a:lnTo>
                <a:lnTo>
                  <a:pt x="1065530" y="0"/>
                </a:lnTo>
                <a:lnTo>
                  <a:pt x="1331976" y="217170"/>
                </a:lnTo>
                <a:lnTo>
                  <a:pt x="1065530" y="434339"/>
                </a:lnTo>
                <a:lnTo>
                  <a:pt x="266446" y="434339"/>
                </a:lnTo>
                <a:lnTo>
                  <a:pt x="0" y="217170"/>
                </a:lnTo>
                <a:close/>
              </a:path>
            </a:pathLst>
          </a:custGeom>
          <a:ln w="12192">
            <a:solidFill>
              <a:srgbClr val="1A9FD2"/>
            </a:solidFill>
          </a:ln>
        </p:spPr>
        <p:txBody>
          <a:bodyPr wrap="square" lIns="0" tIns="0" rIns="0" bIns="0" rtlCol="0"/>
          <a:lstStyle/>
          <a:p/>
        </p:txBody>
      </p:sp>
      <p:sp>
        <p:nvSpPr>
          <p:cNvPr id="38" name="object 38"/>
          <p:cNvSpPr txBox="1"/>
          <p:nvPr/>
        </p:nvSpPr>
        <p:spPr>
          <a:xfrm>
            <a:off x="5464302" y="2982721"/>
            <a:ext cx="482600" cy="378460"/>
          </a:xfrm>
          <a:prstGeom prst="rect">
            <a:avLst/>
          </a:prstGeom>
        </p:spPr>
        <p:txBody>
          <a:bodyPr wrap="square" lIns="0" tIns="0" rIns="0" bIns="0" rtlCol="0" vert="horz">
            <a:spAutoFit/>
          </a:bodyPr>
          <a:lstStyle/>
          <a:p>
            <a:pPr marL="88900" marR="5080" indent="-76200">
              <a:lnSpc>
                <a:spcPct val="100000"/>
              </a:lnSpc>
            </a:pPr>
            <a:r>
              <a:rPr dirty="0" sz="1200">
                <a:solidFill>
                  <a:srgbClr val="4F5560"/>
                </a:solidFill>
                <a:latin typeface="微软雅黑"/>
                <a:cs typeface="微软雅黑"/>
              </a:rPr>
              <a:t>图计算  平台</a:t>
            </a:r>
            <a:endParaRPr sz="1200">
              <a:latin typeface="微软雅黑"/>
              <a:cs typeface="微软雅黑"/>
            </a:endParaRPr>
          </a:p>
        </p:txBody>
      </p:sp>
      <p:sp>
        <p:nvSpPr>
          <p:cNvPr id="39" name="object 39"/>
          <p:cNvSpPr/>
          <p:nvPr/>
        </p:nvSpPr>
        <p:spPr>
          <a:xfrm>
            <a:off x="598931" y="2953511"/>
            <a:ext cx="1332230" cy="434340"/>
          </a:xfrm>
          <a:custGeom>
            <a:avLst/>
            <a:gdLst/>
            <a:ahLst/>
            <a:cxnLst/>
            <a:rect l="l" t="t" r="r" b="b"/>
            <a:pathLst>
              <a:path w="1332230" h="434339">
                <a:moveTo>
                  <a:pt x="0" y="217170"/>
                </a:moveTo>
                <a:lnTo>
                  <a:pt x="266395" y="0"/>
                </a:lnTo>
                <a:lnTo>
                  <a:pt x="1065530" y="0"/>
                </a:lnTo>
                <a:lnTo>
                  <a:pt x="1331976" y="217170"/>
                </a:lnTo>
                <a:lnTo>
                  <a:pt x="1065530" y="434339"/>
                </a:lnTo>
                <a:lnTo>
                  <a:pt x="266395" y="434339"/>
                </a:lnTo>
                <a:lnTo>
                  <a:pt x="0" y="217170"/>
                </a:lnTo>
                <a:close/>
              </a:path>
            </a:pathLst>
          </a:custGeom>
          <a:ln w="12192">
            <a:solidFill>
              <a:srgbClr val="1A9FD2"/>
            </a:solidFill>
          </a:ln>
        </p:spPr>
        <p:txBody>
          <a:bodyPr wrap="square" lIns="0" tIns="0" rIns="0" bIns="0" rtlCol="0"/>
          <a:lstStyle/>
          <a:p/>
        </p:txBody>
      </p:sp>
      <p:sp>
        <p:nvSpPr>
          <p:cNvPr id="40" name="object 40"/>
          <p:cNvSpPr txBox="1"/>
          <p:nvPr/>
        </p:nvSpPr>
        <p:spPr>
          <a:xfrm>
            <a:off x="947724" y="3074161"/>
            <a:ext cx="635000" cy="195580"/>
          </a:xfrm>
          <a:prstGeom prst="rect">
            <a:avLst/>
          </a:prstGeom>
        </p:spPr>
        <p:txBody>
          <a:bodyPr wrap="square" lIns="0" tIns="0" rIns="0" bIns="0" rtlCol="0" vert="horz">
            <a:spAutoFit/>
          </a:bodyPr>
          <a:lstStyle/>
          <a:p>
            <a:pPr marL="12700">
              <a:lnSpc>
                <a:spcPct val="100000"/>
              </a:lnSpc>
            </a:pPr>
            <a:r>
              <a:rPr dirty="0" sz="1200">
                <a:solidFill>
                  <a:srgbClr val="4F5560"/>
                </a:solidFill>
                <a:latin typeface="微软雅黑"/>
                <a:cs typeface="微软雅黑"/>
              </a:rPr>
              <a:t>决策引擎</a:t>
            </a:r>
            <a:endParaRPr sz="1200">
              <a:latin typeface="微软雅黑"/>
              <a:cs typeface="微软雅黑"/>
            </a:endParaRPr>
          </a:p>
        </p:txBody>
      </p:sp>
      <p:sp>
        <p:nvSpPr>
          <p:cNvPr id="41" name="object 41"/>
          <p:cNvSpPr/>
          <p:nvPr/>
        </p:nvSpPr>
        <p:spPr>
          <a:xfrm>
            <a:off x="2074164" y="3665220"/>
            <a:ext cx="1361440" cy="323215"/>
          </a:xfrm>
          <a:custGeom>
            <a:avLst/>
            <a:gdLst/>
            <a:ahLst/>
            <a:cxnLst/>
            <a:rect l="l" t="t" r="r" b="b"/>
            <a:pathLst>
              <a:path w="1361439" h="323214">
                <a:moveTo>
                  <a:pt x="0" y="53847"/>
                </a:moveTo>
                <a:lnTo>
                  <a:pt x="4234" y="32896"/>
                </a:lnTo>
                <a:lnTo>
                  <a:pt x="15779" y="15779"/>
                </a:lnTo>
                <a:lnTo>
                  <a:pt x="32896" y="4234"/>
                </a:lnTo>
                <a:lnTo>
                  <a:pt x="53848" y="0"/>
                </a:lnTo>
                <a:lnTo>
                  <a:pt x="1307084" y="0"/>
                </a:lnTo>
                <a:lnTo>
                  <a:pt x="1328035" y="4234"/>
                </a:lnTo>
                <a:lnTo>
                  <a:pt x="1345152" y="15779"/>
                </a:lnTo>
                <a:lnTo>
                  <a:pt x="1356697" y="32896"/>
                </a:lnTo>
                <a:lnTo>
                  <a:pt x="1360932" y="53847"/>
                </a:lnTo>
                <a:lnTo>
                  <a:pt x="1360932" y="269239"/>
                </a:lnTo>
                <a:lnTo>
                  <a:pt x="1356697" y="290191"/>
                </a:lnTo>
                <a:lnTo>
                  <a:pt x="1345152" y="307308"/>
                </a:lnTo>
                <a:lnTo>
                  <a:pt x="1328035" y="318853"/>
                </a:lnTo>
                <a:lnTo>
                  <a:pt x="1307084" y="323087"/>
                </a:lnTo>
                <a:lnTo>
                  <a:pt x="53848" y="323087"/>
                </a:lnTo>
                <a:lnTo>
                  <a:pt x="32896" y="318853"/>
                </a:lnTo>
                <a:lnTo>
                  <a:pt x="15779" y="307308"/>
                </a:lnTo>
                <a:lnTo>
                  <a:pt x="4234" y="290191"/>
                </a:lnTo>
                <a:lnTo>
                  <a:pt x="0" y="269239"/>
                </a:lnTo>
                <a:lnTo>
                  <a:pt x="0" y="53847"/>
                </a:lnTo>
                <a:close/>
              </a:path>
            </a:pathLst>
          </a:custGeom>
          <a:ln w="9144">
            <a:solidFill>
              <a:srgbClr val="1A9FD2"/>
            </a:solidFill>
          </a:ln>
        </p:spPr>
        <p:txBody>
          <a:bodyPr wrap="square" lIns="0" tIns="0" rIns="0" bIns="0" rtlCol="0"/>
          <a:lstStyle/>
          <a:p/>
        </p:txBody>
      </p:sp>
      <p:sp>
        <p:nvSpPr>
          <p:cNvPr id="42" name="object 42"/>
          <p:cNvSpPr txBox="1"/>
          <p:nvPr/>
        </p:nvSpPr>
        <p:spPr>
          <a:xfrm>
            <a:off x="2074164" y="3746372"/>
            <a:ext cx="1361440" cy="241935"/>
          </a:xfrm>
          <a:prstGeom prst="rect">
            <a:avLst/>
          </a:prstGeom>
        </p:spPr>
        <p:txBody>
          <a:bodyPr wrap="square" lIns="0" tIns="0" rIns="0" bIns="0" rtlCol="0" vert="horz">
            <a:spAutoFit/>
          </a:bodyPr>
          <a:lstStyle/>
          <a:p>
            <a:pPr marL="426084">
              <a:lnSpc>
                <a:spcPct val="100000"/>
              </a:lnSpc>
            </a:pPr>
            <a:r>
              <a:rPr dirty="0" sz="1000" spc="-5">
                <a:solidFill>
                  <a:srgbClr val="4F5560"/>
                </a:solidFill>
                <a:latin typeface="微软雅黑"/>
                <a:cs typeface="微软雅黑"/>
              </a:rPr>
              <a:t>指标管理</a:t>
            </a:r>
            <a:endParaRPr sz="1000">
              <a:latin typeface="微软雅黑"/>
              <a:cs typeface="微软雅黑"/>
            </a:endParaRPr>
          </a:p>
        </p:txBody>
      </p:sp>
      <p:sp>
        <p:nvSpPr>
          <p:cNvPr id="43" name="object 43"/>
          <p:cNvSpPr/>
          <p:nvPr/>
        </p:nvSpPr>
        <p:spPr>
          <a:xfrm>
            <a:off x="2074164" y="4099559"/>
            <a:ext cx="1361440" cy="323215"/>
          </a:xfrm>
          <a:custGeom>
            <a:avLst/>
            <a:gdLst/>
            <a:ahLst/>
            <a:cxnLst/>
            <a:rect l="l" t="t" r="r" b="b"/>
            <a:pathLst>
              <a:path w="1361439" h="323214">
                <a:moveTo>
                  <a:pt x="0" y="53847"/>
                </a:moveTo>
                <a:lnTo>
                  <a:pt x="4234" y="32896"/>
                </a:lnTo>
                <a:lnTo>
                  <a:pt x="15779" y="15779"/>
                </a:lnTo>
                <a:lnTo>
                  <a:pt x="32896" y="4234"/>
                </a:lnTo>
                <a:lnTo>
                  <a:pt x="53848" y="0"/>
                </a:lnTo>
                <a:lnTo>
                  <a:pt x="1307084" y="0"/>
                </a:lnTo>
                <a:lnTo>
                  <a:pt x="1328035" y="4234"/>
                </a:lnTo>
                <a:lnTo>
                  <a:pt x="1345152" y="15779"/>
                </a:lnTo>
                <a:lnTo>
                  <a:pt x="1356697" y="32896"/>
                </a:lnTo>
                <a:lnTo>
                  <a:pt x="1360932" y="53847"/>
                </a:lnTo>
                <a:lnTo>
                  <a:pt x="1360932" y="269239"/>
                </a:lnTo>
                <a:lnTo>
                  <a:pt x="1356697" y="290191"/>
                </a:lnTo>
                <a:lnTo>
                  <a:pt x="1345152" y="307308"/>
                </a:lnTo>
                <a:lnTo>
                  <a:pt x="1328035" y="318853"/>
                </a:lnTo>
                <a:lnTo>
                  <a:pt x="1307084" y="323088"/>
                </a:lnTo>
                <a:lnTo>
                  <a:pt x="53848" y="323088"/>
                </a:lnTo>
                <a:lnTo>
                  <a:pt x="32896" y="318853"/>
                </a:lnTo>
                <a:lnTo>
                  <a:pt x="15779" y="307308"/>
                </a:lnTo>
                <a:lnTo>
                  <a:pt x="4234" y="290191"/>
                </a:lnTo>
                <a:lnTo>
                  <a:pt x="0" y="269239"/>
                </a:lnTo>
                <a:lnTo>
                  <a:pt x="0" y="53847"/>
                </a:lnTo>
                <a:close/>
              </a:path>
            </a:pathLst>
          </a:custGeom>
          <a:ln w="9144">
            <a:solidFill>
              <a:srgbClr val="1A9FD2"/>
            </a:solidFill>
          </a:ln>
        </p:spPr>
        <p:txBody>
          <a:bodyPr wrap="square" lIns="0" tIns="0" rIns="0" bIns="0" rtlCol="0"/>
          <a:lstStyle/>
          <a:p/>
        </p:txBody>
      </p:sp>
      <p:sp>
        <p:nvSpPr>
          <p:cNvPr id="44" name="object 44"/>
          <p:cNvSpPr txBox="1"/>
          <p:nvPr/>
        </p:nvSpPr>
        <p:spPr>
          <a:xfrm>
            <a:off x="2074164" y="4181094"/>
            <a:ext cx="1361440" cy="241935"/>
          </a:xfrm>
          <a:prstGeom prst="rect">
            <a:avLst/>
          </a:prstGeom>
        </p:spPr>
        <p:txBody>
          <a:bodyPr wrap="square" lIns="0" tIns="0" rIns="0" bIns="0" rtlCol="0" vert="horz">
            <a:spAutoFit/>
          </a:bodyPr>
          <a:lstStyle/>
          <a:p>
            <a:pPr marL="426084">
              <a:lnSpc>
                <a:spcPct val="100000"/>
              </a:lnSpc>
            </a:pPr>
            <a:r>
              <a:rPr dirty="0" sz="1000" spc="-5">
                <a:solidFill>
                  <a:srgbClr val="4F5560"/>
                </a:solidFill>
                <a:latin typeface="微软雅黑"/>
                <a:cs typeface="微软雅黑"/>
              </a:rPr>
              <a:t>指标运营</a:t>
            </a:r>
            <a:endParaRPr sz="1000">
              <a:latin typeface="微软雅黑"/>
              <a:cs typeface="微软雅黑"/>
            </a:endParaRPr>
          </a:p>
        </p:txBody>
      </p:sp>
      <p:sp>
        <p:nvSpPr>
          <p:cNvPr id="45" name="object 45"/>
          <p:cNvSpPr/>
          <p:nvPr/>
        </p:nvSpPr>
        <p:spPr>
          <a:xfrm>
            <a:off x="2074164" y="4533900"/>
            <a:ext cx="1361440" cy="325120"/>
          </a:xfrm>
          <a:custGeom>
            <a:avLst/>
            <a:gdLst/>
            <a:ahLst/>
            <a:cxnLst/>
            <a:rect l="l" t="t" r="r" b="b"/>
            <a:pathLst>
              <a:path w="1361439" h="325120">
                <a:moveTo>
                  <a:pt x="0" y="54101"/>
                </a:moveTo>
                <a:lnTo>
                  <a:pt x="4256" y="33057"/>
                </a:lnTo>
                <a:lnTo>
                  <a:pt x="15859" y="15859"/>
                </a:lnTo>
                <a:lnTo>
                  <a:pt x="33057" y="4256"/>
                </a:lnTo>
                <a:lnTo>
                  <a:pt x="54102" y="0"/>
                </a:lnTo>
                <a:lnTo>
                  <a:pt x="1306830" y="0"/>
                </a:lnTo>
                <a:lnTo>
                  <a:pt x="1327874" y="4256"/>
                </a:lnTo>
                <a:lnTo>
                  <a:pt x="1345072" y="15859"/>
                </a:lnTo>
                <a:lnTo>
                  <a:pt x="1356675" y="33057"/>
                </a:lnTo>
                <a:lnTo>
                  <a:pt x="1360932" y="54101"/>
                </a:lnTo>
                <a:lnTo>
                  <a:pt x="1360932" y="270510"/>
                </a:lnTo>
                <a:lnTo>
                  <a:pt x="1356675" y="291554"/>
                </a:lnTo>
                <a:lnTo>
                  <a:pt x="1345072" y="308752"/>
                </a:lnTo>
                <a:lnTo>
                  <a:pt x="1327874" y="320355"/>
                </a:lnTo>
                <a:lnTo>
                  <a:pt x="1306830" y="324612"/>
                </a:lnTo>
                <a:lnTo>
                  <a:pt x="54102" y="324612"/>
                </a:lnTo>
                <a:lnTo>
                  <a:pt x="33057" y="320355"/>
                </a:lnTo>
                <a:lnTo>
                  <a:pt x="15859" y="308752"/>
                </a:lnTo>
                <a:lnTo>
                  <a:pt x="4256" y="291554"/>
                </a:lnTo>
                <a:lnTo>
                  <a:pt x="0" y="270510"/>
                </a:lnTo>
                <a:lnTo>
                  <a:pt x="0" y="54101"/>
                </a:lnTo>
                <a:close/>
              </a:path>
            </a:pathLst>
          </a:custGeom>
          <a:ln w="9144">
            <a:solidFill>
              <a:srgbClr val="1A9FD2"/>
            </a:solidFill>
          </a:ln>
        </p:spPr>
        <p:txBody>
          <a:bodyPr wrap="square" lIns="0" tIns="0" rIns="0" bIns="0" rtlCol="0"/>
          <a:lstStyle/>
          <a:p/>
        </p:txBody>
      </p:sp>
      <p:sp>
        <p:nvSpPr>
          <p:cNvPr id="46" name="object 46"/>
          <p:cNvSpPr txBox="1"/>
          <p:nvPr/>
        </p:nvSpPr>
        <p:spPr>
          <a:xfrm>
            <a:off x="2074164" y="4615688"/>
            <a:ext cx="1361440" cy="243204"/>
          </a:xfrm>
          <a:prstGeom prst="rect">
            <a:avLst/>
          </a:prstGeom>
        </p:spPr>
        <p:txBody>
          <a:bodyPr wrap="square" lIns="0" tIns="0" rIns="0" bIns="0" rtlCol="0" vert="horz">
            <a:spAutoFit/>
          </a:bodyPr>
          <a:lstStyle/>
          <a:p>
            <a:pPr marL="173355">
              <a:lnSpc>
                <a:spcPct val="100000"/>
              </a:lnSpc>
            </a:pPr>
            <a:r>
              <a:rPr dirty="0" sz="1000" spc="-10">
                <a:solidFill>
                  <a:srgbClr val="4F5560"/>
                </a:solidFill>
                <a:latin typeface="微软雅黑"/>
                <a:cs typeface="微软雅黑"/>
              </a:rPr>
              <a:t>流式实时指标计算</a:t>
            </a:r>
            <a:endParaRPr sz="1000">
              <a:latin typeface="微软雅黑"/>
              <a:cs typeface="微软雅黑"/>
            </a:endParaRPr>
          </a:p>
        </p:txBody>
      </p:sp>
      <p:sp>
        <p:nvSpPr>
          <p:cNvPr id="47" name="object 47"/>
          <p:cNvSpPr/>
          <p:nvPr/>
        </p:nvSpPr>
        <p:spPr>
          <a:xfrm>
            <a:off x="2074164" y="5404103"/>
            <a:ext cx="1361440" cy="323215"/>
          </a:xfrm>
          <a:custGeom>
            <a:avLst/>
            <a:gdLst/>
            <a:ahLst/>
            <a:cxnLst/>
            <a:rect l="l" t="t" r="r" b="b"/>
            <a:pathLst>
              <a:path w="1361439" h="323214">
                <a:moveTo>
                  <a:pt x="0" y="53848"/>
                </a:moveTo>
                <a:lnTo>
                  <a:pt x="4234" y="32896"/>
                </a:lnTo>
                <a:lnTo>
                  <a:pt x="15779" y="15779"/>
                </a:lnTo>
                <a:lnTo>
                  <a:pt x="32896" y="4234"/>
                </a:lnTo>
                <a:lnTo>
                  <a:pt x="53848" y="0"/>
                </a:lnTo>
                <a:lnTo>
                  <a:pt x="1307084" y="0"/>
                </a:lnTo>
                <a:lnTo>
                  <a:pt x="1328035" y="4234"/>
                </a:lnTo>
                <a:lnTo>
                  <a:pt x="1345152" y="15779"/>
                </a:lnTo>
                <a:lnTo>
                  <a:pt x="1356697" y="32896"/>
                </a:lnTo>
                <a:lnTo>
                  <a:pt x="1360932" y="53848"/>
                </a:lnTo>
                <a:lnTo>
                  <a:pt x="1360932" y="269240"/>
                </a:lnTo>
                <a:lnTo>
                  <a:pt x="1356697" y="290201"/>
                </a:lnTo>
                <a:lnTo>
                  <a:pt x="1345152" y="307317"/>
                </a:lnTo>
                <a:lnTo>
                  <a:pt x="1328035" y="318856"/>
                </a:lnTo>
                <a:lnTo>
                  <a:pt x="1307084" y="323088"/>
                </a:lnTo>
                <a:lnTo>
                  <a:pt x="53848" y="323088"/>
                </a:lnTo>
                <a:lnTo>
                  <a:pt x="32896" y="318856"/>
                </a:lnTo>
                <a:lnTo>
                  <a:pt x="15779" y="307317"/>
                </a:lnTo>
                <a:lnTo>
                  <a:pt x="4234" y="290201"/>
                </a:lnTo>
                <a:lnTo>
                  <a:pt x="0" y="269240"/>
                </a:lnTo>
                <a:lnTo>
                  <a:pt x="0" y="53848"/>
                </a:lnTo>
                <a:close/>
              </a:path>
            </a:pathLst>
          </a:custGeom>
          <a:ln w="9144">
            <a:solidFill>
              <a:srgbClr val="1A9FD2"/>
            </a:solidFill>
          </a:ln>
        </p:spPr>
        <p:txBody>
          <a:bodyPr wrap="square" lIns="0" tIns="0" rIns="0" bIns="0" rtlCol="0"/>
          <a:lstStyle/>
          <a:p/>
        </p:txBody>
      </p:sp>
      <p:sp>
        <p:nvSpPr>
          <p:cNvPr id="48" name="object 48"/>
          <p:cNvSpPr txBox="1"/>
          <p:nvPr/>
        </p:nvSpPr>
        <p:spPr>
          <a:xfrm>
            <a:off x="2074164" y="5485282"/>
            <a:ext cx="1361440" cy="241935"/>
          </a:xfrm>
          <a:prstGeom prst="rect">
            <a:avLst/>
          </a:prstGeom>
        </p:spPr>
        <p:txBody>
          <a:bodyPr wrap="square" lIns="0" tIns="0" rIns="0" bIns="0" rtlCol="0" vert="horz">
            <a:spAutoFit/>
          </a:bodyPr>
          <a:lstStyle/>
          <a:p>
            <a:pPr marL="237490">
              <a:lnSpc>
                <a:spcPct val="100000"/>
              </a:lnSpc>
            </a:pPr>
            <a:r>
              <a:rPr dirty="0" sz="1000" spc="-5">
                <a:solidFill>
                  <a:srgbClr val="4F5560"/>
                </a:solidFill>
                <a:latin typeface="微软雅黑"/>
                <a:cs typeface="微软雅黑"/>
              </a:rPr>
              <a:t>指标分析和监控</a:t>
            </a:r>
            <a:endParaRPr sz="1000">
              <a:latin typeface="微软雅黑"/>
              <a:cs typeface="微软雅黑"/>
            </a:endParaRPr>
          </a:p>
        </p:txBody>
      </p:sp>
      <p:sp>
        <p:nvSpPr>
          <p:cNvPr id="49" name="object 49"/>
          <p:cNvSpPr/>
          <p:nvPr/>
        </p:nvSpPr>
        <p:spPr>
          <a:xfrm>
            <a:off x="2074164" y="4968240"/>
            <a:ext cx="1361440" cy="325120"/>
          </a:xfrm>
          <a:custGeom>
            <a:avLst/>
            <a:gdLst/>
            <a:ahLst/>
            <a:cxnLst/>
            <a:rect l="l" t="t" r="r" b="b"/>
            <a:pathLst>
              <a:path w="1361439" h="325120">
                <a:moveTo>
                  <a:pt x="0" y="54102"/>
                </a:moveTo>
                <a:lnTo>
                  <a:pt x="4256" y="33057"/>
                </a:lnTo>
                <a:lnTo>
                  <a:pt x="15859" y="15859"/>
                </a:lnTo>
                <a:lnTo>
                  <a:pt x="33057" y="4256"/>
                </a:lnTo>
                <a:lnTo>
                  <a:pt x="54102" y="0"/>
                </a:lnTo>
                <a:lnTo>
                  <a:pt x="1306830" y="0"/>
                </a:lnTo>
                <a:lnTo>
                  <a:pt x="1327874" y="4256"/>
                </a:lnTo>
                <a:lnTo>
                  <a:pt x="1345072" y="15859"/>
                </a:lnTo>
                <a:lnTo>
                  <a:pt x="1356675" y="33057"/>
                </a:lnTo>
                <a:lnTo>
                  <a:pt x="1360932" y="54102"/>
                </a:lnTo>
                <a:lnTo>
                  <a:pt x="1360932" y="270510"/>
                </a:lnTo>
                <a:lnTo>
                  <a:pt x="1356675" y="291554"/>
                </a:lnTo>
                <a:lnTo>
                  <a:pt x="1345072" y="308752"/>
                </a:lnTo>
                <a:lnTo>
                  <a:pt x="1327874" y="320355"/>
                </a:lnTo>
                <a:lnTo>
                  <a:pt x="1306830" y="324612"/>
                </a:lnTo>
                <a:lnTo>
                  <a:pt x="54102" y="324612"/>
                </a:lnTo>
                <a:lnTo>
                  <a:pt x="33057" y="320355"/>
                </a:lnTo>
                <a:lnTo>
                  <a:pt x="15859" y="308752"/>
                </a:lnTo>
                <a:lnTo>
                  <a:pt x="4256" y="291554"/>
                </a:lnTo>
                <a:lnTo>
                  <a:pt x="0" y="270510"/>
                </a:lnTo>
                <a:lnTo>
                  <a:pt x="0" y="54102"/>
                </a:lnTo>
                <a:close/>
              </a:path>
            </a:pathLst>
          </a:custGeom>
          <a:ln w="9144">
            <a:solidFill>
              <a:srgbClr val="1A9FD2"/>
            </a:solidFill>
          </a:ln>
        </p:spPr>
        <p:txBody>
          <a:bodyPr wrap="square" lIns="0" tIns="0" rIns="0" bIns="0" rtlCol="0"/>
          <a:lstStyle/>
          <a:p/>
        </p:txBody>
      </p:sp>
      <p:sp>
        <p:nvSpPr>
          <p:cNvPr id="50" name="object 50"/>
          <p:cNvSpPr txBox="1"/>
          <p:nvPr/>
        </p:nvSpPr>
        <p:spPr>
          <a:xfrm>
            <a:off x="2074164" y="5050663"/>
            <a:ext cx="1361440" cy="242570"/>
          </a:xfrm>
          <a:prstGeom prst="rect">
            <a:avLst/>
          </a:prstGeom>
        </p:spPr>
        <p:txBody>
          <a:bodyPr wrap="square" lIns="0" tIns="0" rIns="0" bIns="0" rtlCol="0" vert="horz">
            <a:spAutoFit/>
          </a:bodyPr>
          <a:lstStyle/>
          <a:p>
            <a:pPr marL="179070">
              <a:lnSpc>
                <a:spcPct val="100000"/>
              </a:lnSpc>
            </a:pPr>
            <a:r>
              <a:rPr dirty="0" sz="1000" spc="-5">
                <a:solidFill>
                  <a:srgbClr val="4F5560"/>
                </a:solidFill>
                <a:latin typeface="微软雅黑"/>
                <a:cs typeface="微软雅黑"/>
              </a:rPr>
              <a:t>T+1</a:t>
            </a:r>
            <a:r>
              <a:rPr dirty="0" sz="1000" spc="-5">
                <a:solidFill>
                  <a:srgbClr val="4F5560"/>
                </a:solidFill>
                <a:latin typeface="微软雅黑"/>
                <a:cs typeface="微软雅黑"/>
              </a:rPr>
              <a:t>离线指标计算</a:t>
            </a:r>
            <a:endParaRPr sz="1000">
              <a:latin typeface="微软雅黑"/>
              <a:cs typeface="微软雅黑"/>
            </a:endParaRPr>
          </a:p>
        </p:txBody>
      </p:sp>
      <p:sp>
        <p:nvSpPr>
          <p:cNvPr id="51" name="object 51"/>
          <p:cNvSpPr/>
          <p:nvPr/>
        </p:nvSpPr>
        <p:spPr>
          <a:xfrm>
            <a:off x="1170432" y="3439667"/>
            <a:ext cx="195580" cy="120650"/>
          </a:xfrm>
          <a:custGeom>
            <a:avLst/>
            <a:gdLst/>
            <a:ahLst/>
            <a:cxnLst/>
            <a:rect l="l" t="t" r="r" b="b"/>
            <a:pathLst>
              <a:path w="195580" h="120650">
                <a:moveTo>
                  <a:pt x="195072" y="0"/>
                </a:moveTo>
                <a:lnTo>
                  <a:pt x="0" y="0"/>
                </a:lnTo>
                <a:lnTo>
                  <a:pt x="97536" y="120396"/>
                </a:lnTo>
                <a:lnTo>
                  <a:pt x="195072" y="0"/>
                </a:lnTo>
                <a:close/>
              </a:path>
            </a:pathLst>
          </a:custGeom>
          <a:solidFill>
            <a:srgbClr val="1A9FD2"/>
          </a:solidFill>
        </p:spPr>
        <p:txBody>
          <a:bodyPr wrap="square" lIns="0" tIns="0" rIns="0" bIns="0" rtlCol="0"/>
          <a:lstStyle/>
          <a:p/>
        </p:txBody>
      </p:sp>
      <p:sp>
        <p:nvSpPr>
          <p:cNvPr id="52" name="object 52"/>
          <p:cNvSpPr/>
          <p:nvPr/>
        </p:nvSpPr>
        <p:spPr>
          <a:xfrm>
            <a:off x="1170432" y="3439667"/>
            <a:ext cx="195580" cy="120650"/>
          </a:xfrm>
          <a:custGeom>
            <a:avLst/>
            <a:gdLst/>
            <a:ahLst/>
            <a:cxnLst/>
            <a:rect l="l" t="t" r="r" b="b"/>
            <a:pathLst>
              <a:path w="195580" h="120650">
                <a:moveTo>
                  <a:pt x="195072" y="0"/>
                </a:moveTo>
                <a:lnTo>
                  <a:pt x="97536" y="120396"/>
                </a:lnTo>
                <a:lnTo>
                  <a:pt x="0" y="0"/>
                </a:lnTo>
                <a:lnTo>
                  <a:pt x="195072" y="0"/>
                </a:lnTo>
                <a:close/>
              </a:path>
            </a:pathLst>
          </a:custGeom>
          <a:ln w="12192">
            <a:solidFill>
              <a:srgbClr val="1A9FD2"/>
            </a:solidFill>
          </a:ln>
        </p:spPr>
        <p:txBody>
          <a:bodyPr wrap="square" lIns="0" tIns="0" rIns="0" bIns="0" rtlCol="0"/>
          <a:lstStyle/>
          <a:p/>
        </p:txBody>
      </p:sp>
      <p:sp>
        <p:nvSpPr>
          <p:cNvPr id="53" name="object 53"/>
          <p:cNvSpPr/>
          <p:nvPr/>
        </p:nvSpPr>
        <p:spPr>
          <a:xfrm>
            <a:off x="606551" y="3662171"/>
            <a:ext cx="1361440" cy="323215"/>
          </a:xfrm>
          <a:custGeom>
            <a:avLst/>
            <a:gdLst/>
            <a:ahLst/>
            <a:cxnLst/>
            <a:rect l="l" t="t" r="r" b="b"/>
            <a:pathLst>
              <a:path w="1361439" h="323214">
                <a:moveTo>
                  <a:pt x="0" y="53847"/>
                </a:moveTo>
                <a:lnTo>
                  <a:pt x="4231" y="32896"/>
                </a:lnTo>
                <a:lnTo>
                  <a:pt x="15770" y="15779"/>
                </a:lnTo>
                <a:lnTo>
                  <a:pt x="32886" y="4234"/>
                </a:lnTo>
                <a:lnTo>
                  <a:pt x="53848" y="0"/>
                </a:lnTo>
                <a:lnTo>
                  <a:pt x="1307084" y="0"/>
                </a:lnTo>
                <a:lnTo>
                  <a:pt x="1328035" y="4234"/>
                </a:lnTo>
                <a:lnTo>
                  <a:pt x="1345152" y="15779"/>
                </a:lnTo>
                <a:lnTo>
                  <a:pt x="1356697" y="32896"/>
                </a:lnTo>
                <a:lnTo>
                  <a:pt x="1360932" y="53847"/>
                </a:lnTo>
                <a:lnTo>
                  <a:pt x="1360932" y="269239"/>
                </a:lnTo>
                <a:lnTo>
                  <a:pt x="1356697" y="290191"/>
                </a:lnTo>
                <a:lnTo>
                  <a:pt x="1345152" y="307308"/>
                </a:lnTo>
                <a:lnTo>
                  <a:pt x="1328035" y="318853"/>
                </a:lnTo>
                <a:lnTo>
                  <a:pt x="1307084" y="323088"/>
                </a:lnTo>
                <a:lnTo>
                  <a:pt x="53848" y="323088"/>
                </a:lnTo>
                <a:lnTo>
                  <a:pt x="32886" y="318853"/>
                </a:lnTo>
                <a:lnTo>
                  <a:pt x="15770" y="307308"/>
                </a:lnTo>
                <a:lnTo>
                  <a:pt x="4231" y="290191"/>
                </a:lnTo>
                <a:lnTo>
                  <a:pt x="0" y="269239"/>
                </a:lnTo>
                <a:lnTo>
                  <a:pt x="0" y="53847"/>
                </a:lnTo>
                <a:close/>
              </a:path>
            </a:pathLst>
          </a:custGeom>
          <a:ln w="9144">
            <a:solidFill>
              <a:srgbClr val="1A9FD2"/>
            </a:solidFill>
          </a:ln>
        </p:spPr>
        <p:txBody>
          <a:bodyPr wrap="square" lIns="0" tIns="0" rIns="0" bIns="0" rtlCol="0"/>
          <a:lstStyle/>
          <a:p/>
        </p:txBody>
      </p:sp>
      <p:sp>
        <p:nvSpPr>
          <p:cNvPr id="54" name="object 54"/>
          <p:cNvSpPr txBox="1"/>
          <p:nvPr/>
        </p:nvSpPr>
        <p:spPr>
          <a:xfrm>
            <a:off x="606551" y="3743705"/>
            <a:ext cx="1361440" cy="241935"/>
          </a:xfrm>
          <a:prstGeom prst="rect">
            <a:avLst/>
          </a:prstGeom>
        </p:spPr>
        <p:txBody>
          <a:bodyPr wrap="square" lIns="0" tIns="0" rIns="0" bIns="0" rtlCol="0" vert="horz">
            <a:spAutoFit/>
          </a:bodyPr>
          <a:lstStyle/>
          <a:p>
            <a:pPr marL="111125">
              <a:lnSpc>
                <a:spcPct val="100000"/>
              </a:lnSpc>
            </a:pPr>
            <a:r>
              <a:rPr dirty="0" sz="1000" spc="-5">
                <a:solidFill>
                  <a:srgbClr val="4F5560"/>
                </a:solidFill>
                <a:latin typeface="微软雅黑"/>
                <a:cs typeface="微软雅黑"/>
              </a:rPr>
              <a:t>全生命周期策略管理</a:t>
            </a:r>
            <a:endParaRPr sz="1000">
              <a:latin typeface="微软雅黑"/>
              <a:cs typeface="微软雅黑"/>
            </a:endParaRPr>
          </a:p>
        </p:txBody>
      </p:sp>
      <p:sp>
        <p:nvSpPr>
          <p:cNvPr id="55" name="object 55"/>
          <p:cNvSpPr/>
          <p:nvPr/>
        </p:nvSpPr>
        <p:spPr>
          <a:xfrm>
            <a:off x="606551" y="4096511"/>
            <a:ext cx="1361440" cy="325120"/>
          </a:xfrm>
          <a:custGeom>
            <a:avLst/>
            <a:gdLst/>
            <a:ahLst/>
            <a:cxnLst/>
            <a:rect l="l" t="t" r="r" b="b"/>
            <a:pathLst>
              <a:path w="1361439" h="325120">
                <a:moveTo>
                  <a:pt x="0" y="54101"/>
                </a:moveTo>
                <a:lnTo>
                  <a:pt x="4251" y="33057"/>
                </a:lnTo>
                <a:lnTo>
                  <a:pt x="15844" y="15859"/>
                </a:lnTo>
                <a:lnTo>
                  <a:pt x="33041" y="4256"/>
                </a:lnTo>
                <a:lnTo>
                  <a:pt x="54102" y="0"/>
                </a:lnTo>
                <a:lnTo>
                  <a:pt x="1306830" y="0"/>
                </a:lnTo>
                <a:lnTo>
                  <a:pt x="1327874" y="4256"/>
                </a:lnTo>
                <a:lnTo>
                  <a:pt x="1345072" y="15859"/>
                </a:lnTo>
                <a:lnTo>
                  <a:pt x="1356675" y="33057"/>
                </a:lnTo>
                <a:lnTo>
                  <a:pt x="1360932" y="54101"/>
                </a:lnTo>
                <a:lnTo>
                  <a:pt x="1360932" y="270510"/>
                </a:lnTo>
                <a:lnTo>
                  <a:pt x="1356675" y="291554"/>
                </a:lnTo>
                <a:lnTo>
                  <a:pt x="1345072" y="308752"/>
                </a:lnTo>
                <a:lnTo>
                  <a:pt x="1327874" y="320355"/>
                </a:lnTo>
                <a:lnTo>
                  <a:pt x="1306830" y="324612"/>
                </a:lnTo>
                <a:lnTo>
                  <a:pt x="54102" y="324612"/>
                </a:lnTo>
                <a:lnTo>
                  <a:pt x="33041" y="320355"/>
                </a:lnTo>
                <a:lnTo>
                  <a:pt x="15844" y="308752"/>
                </a:lnTo>
                <a:lnTo>
                  <a:pt x="4251" y="291554"/>
                </a:lnTo>
                <a:lnTo>
                  <a:pt x="0" y="270510"/>
                </a:lnTo>
                <a:lnTo>
                  <a:pt x="0" y="54101"/>
                </a:lnTo>
                <a:close/>
              </a:path>
            </a:pathLst>
          </a:custGeom>
          <a:ln w="9144">
            <a:solidFill>
              <a:srgbClr val="1A9FD2"/>
            </a:solidFill>
          </a:ln>
        </p:spPr>
        <p:txBody>
          <a:bodyPr wrap="square" lIns="0" tIns="0" rIns="0" bIns="0" rtlCol="0"/>
          <a:lstStyle/>
          <a:p/>
        </p:txBody>
      </p:sp>
      <p:sp>
        <p:nvSpPr>
          <p:cNvPr id="56" name="object 56"/>
          <p:cNvSpPr txBox="1"/>
          <p:nvPr/>
        </p:nvSpPr>
        <p:spPr>
          <a:xfrm>
            <a:off x="606551" y="4178300"/>
            <a:ext cx="1361440" cy="243204"/>
          </a:xfrm>
          <a:prstGeom prst="rect">
            <a:avLst/>
          </a:prstGeom>
        </p:spPr>
        <p:txBody>
          <a:bodyPr wrap="square" lIns="0" tIns="0" rIns="0" bIns="0" rtlCol="0" vert="horz">
            <a:spAutoFit/>
          </a:bodyPr>
          <a:lstStyle/>
          <a:p>
            <a:pPr marL="111125">
              <a:lnSpc>
                <a:spcPct val="100000"/>
              </a:lnSpc>
            </a:pPr>
            <a:r>
              <a:rPr dirty="0" sz="1000" spc="-5">
                <a:solidFill>
                  <a:srgbClr val="4F5560"/>
                </a:solidFill>
                <a:latin typeface="微软雅黑"/>
                <a:cs typeface="微软雅黑"/>
              </a:rPr>
              <a:t>毫秒级实时决策服务</a:t>
            </a:r>
            <a:endParaRPr sz="1000">
              <a:latin typeface="微软雅黑"/>
              <a:cs typeface="微软雅黑"/>
            </a:endParaRPr>
          </a:p>
        </p:txBody>
      </p:sp>
      <p:sp>
        <p:nvSpPr>
          <p:cNvPr id="57" name="object 57"/>
          <p:cNvSpPr/>
          <p:nvPr/>
        </p:nvSpPr>
        <p:spPr>
          <a:xfrm>
            <a:off x="606551" y="4530852"/>
            <a:ext cx="1361440" cy="325120"/>
          </a:xfrm>
          <a:custGeom>
            <a:avLst/>
            <a:gdLst/>
            <a:ahLst/>
            <a:cxnLst/>
            <a:rect l="l" t="t" r="r" b="b"/>
            <a:pathLst>
              <a:path w="1361439" h="325120">
                <a:moveTo>
                  <a:pt x="0" y="54102"/>
                </a:moveTo>
                <a:lnTo>
                  <a:pt x="4251" y="33057"/>
                </a:lnTo>
                <a:lnTo>
                  <a:pt x="15844" y="15859"/>
                </a:lnTo>
                <a:lnTo>
                  <a:pt x="33041" y="4256"/>
                </a:lnTo>
                <a:lnTo>
                  <a:pt x="54102" y="0"/>
                </a:lnTo>
                <a:lnTo>
                  <a:pt x="1306830" y="0"/>
                </a:lnTo>
                <a:lnTo>
                  <a:pt x="1327874" y="4256"/>
                </a:lnTo>
                <a:lnTo>
                  <a:pt x="1345072" y="15859"/>
                </a:lnTo>
                <a:lnTo>
                  <a:pt x="1356675" y="33057"/>
                </a:lnTo>
                <a:lnTo>
                  <a:pt x="1360932" y="54102"/>
                </a:lnTo>
                <a:lnTo>
                  <a:pt x="1360932" y="270510"/>
                </a:lnTo>
                <a:lnTo>
                  <a:pt x="1356675" y="291554"/>
                </a:lnTo>
                <a:lnTo>
                  <a:pt x="1345072" y="308752"/>
                </a:lnTo>
                <a:lnTo>
                  <a:pt x="1327874" y="320355"/>
                </a:lnTo>
                <a:lnTo>
                  <a:pt x="1306830" y="324612"/>
                </a:lnTo>
                <a:lnTo>
                  <a:pt x="54102" y="324612"/>
                </a:lnTo>
                <a:lnTo>
                  <a:pt x="33041" y="320355"/>
                </a:lnTo>
                <a:lnTo>
                  <a:pt x="15844" y="308752"/>
                </a:lnTo>
                <a:lnTo>
                  <a:pt x="4251" y="291554"/>
                </a:lnTo>
                <a:lnTo>
                  <a:pt x="0" y="270510"/>
                </a:lnTo>
                <a:lnTo>
                  <a:pt x="0" y="54102"/>
                </a:lnTo>
                <a:close/>
              </a:path>
            </a:pathLst>
          </a:custGeom>
          <a:ln w="9144">
            <a:solidFill>
              <a:srgbClr val="1A9FD2"/>
            </a:solidFill>
          </a:ln>
        </p:spPr>
        <p:txBody>
          <a:bodyPr wrap="square" lIns="0" tIns="0" rIns="0" bIns="0" rtlCol="0"/>
          <a:lstStyle/>
          <a:p/>
        </p:txBody>
      </p:sp>
      <p:sp>
        <p:nvSpPr>
          <p:cNvPr id="58" name="object 58"/>
          <p:cNvSpPr txBox="1"/>
          <p:nvPr/>
        </p:nvSpPr>
        <p:spPr>
          <a:xfrm>
            <a:off x="606551" y="4613275"/>
            <a:ext cx="1361440" cy="242570"/>
          </a:xfrm>
          <a:prstGeom prst="rect">
            <a:avLst/>
          </a:prstGeom>
        </p:spPr>
        <p:txBody>
          <a:bodyPr wrap="square" lIns="0" tIns="0" rIns="0" bIns="0" rtlCol="0" vert="horz">
            <a:spAutoFit/>
          </a:bodyPr>
          <a:lstStyle/>
          <a:p>
            <a:pPr marL="237490">
              <a:lnSpc>
                <a:spcPct val="100000"/>
              </a:lnSpc>
            </a:pPr>
            <a:r>
              <a:rPr dirty="0" sz="1000" spc="-5">
                <a:solidFill>
                  <a:srgbClr val="4F5560"/>
                </a:solidFill>
                <a:latin typeface="微软雅黑"/>
                <a:cs typeface="微软雅黑"/>
              </a:rPr>
              <a:t>可编排式决策流</a:t>
            </a:r>
            <a:endParaRPr sz="1000">
              <a:latin typeface="微软雅黑"/>
              <a:cs typeface="微软雅黑"/>
            </a:endParaRPr>
          </a:p>
        </p:txBody>
      </p:sp>
      <p:sp>
        <p:nvSpPr>
          <p:cNvPr id="59" name="object 59"/>
          <p:cNvSpPr/>
          <p:nvPr/>
        </p:nvSpPr>
        <p:spPr>
          <a:xfrm>
            <a:off x="586740" y="5401055"/>
            <a:ext cx="1361440" cy="323215"/>
          </a:xfrm>
          <a:custGeom>
            <a:avLst/>
            <a:gdLst/>
            <a:ahLst/>
            <a:cxnLst/>
            <a:rect l="l" t="t" r="r" b="b"/>
            <a:pathLst>
              <a:path w="1361439" h="323214">
                <a:moveTo>
                  <a:pt x="0" y="53848"/>
                </a:moveTo>
                <a:lnTo>
                  <a:pt x="4231" y="32896"/>
                </a:lnTo>
                <a:lnTo>
                  <a:pt x="15770" y="15779"/>
                </a:lnTo>
                <a:lnTo>
                  <a:pt x="32886" y="4234"/>
                </a:lnTo>
                <a:lnTo>
                  <a:pt x="53847" y="0"/>
                </a:lnTo>
                <a:lnTo>
                  <a:pt x="1307084" y="0"/>
                </a:lnTo>
                <a:lnTo>
                  <a:pt x="1328035" y="4234"/>
                </a:lnTo>
                <a:lnTo>
                  <a:pt x="1345152" y="15779"/>
                </a:lnTo>
                <a:lnTo>
                  <a:pt x="1356697" y="32896"/>
                </a:lnTo>
                <a:lnTo>
                  <a:pt x="1360932" y="53848"/>
                </a:lnTo>
                <a:lnTo>
                  <a:pt x="1360932" y="269240"/>
                </a:lnTo>
                <a:lnTo>
                  <a:pt x="1356697" y="290201"/>
                </a:lnTo>
                <a:lnTo>
                  <a:pt x="1345152" y="307317"/>
                </a:lnTo>
                <a:lnTo>
                  <a:pt x="1328035" y="318856"/>
                </a:lnTo>
                <a:lnTo>
                  <a:pt x="1307084" y="323088"/>
                </a:lnTo>
                <a:lnTo>
                  <a:pt x="53847" y="323088"/>
                </a:lnTo>
                <a:lnTo>
                  <a:pt x="32886" y="318856"/>
                </a:lnTo>
                <a:lnTo>
                  <a:pt x="15770" y="307317"/>
                </a:lnTo>
                <a:lnTo>
                  <a:pt x="4231" y="290201"/>
                </a:lnTo>
                <a:lnTo>
                  <a:pt x="0" y="269240"/>
                </a:lnTo>
                <a:lnTo>
                  <a:pt x="0" y="53848"/>
                </a:lnTo>
                <a:close/>
              </a:path>
            </a:pathLst>
          </a:custGeom>
          <a:ln w="9144">
            <a:solidFill>
              <a:srgbClr val="1A9FD2"/>
            </a:solidFill>
          </a:ln>
        </p:spPr>
        <p:txBody>
          <a:bodyPr wrap="square" lIns="0" tIns="0" rIns="0" bIns="0" rtlCol="0"/>
          <a:lstStyle/>
          <a:p/>
        </p:txBody>
      </p:sp>
      <p:sp>
        <p:nvSpPr>
          <p:cNvPr id="60" name="object 60"/>
          <p:cNvSpPr txBox="1"/>
          <p:nvPr/>
        </p:nvSpPr>
        <p:spPr>
          <a:xfrm>
            <a:off x="685901" y="5482538"/>
            <a:ext cx="116395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精准的策略评价机制</a:t>
            </a:r>
            <a:endParaRPr sz="1000">
              <a:latin typeface="微软雅黑"/>
              <a:cs typeface="微软雅黑"/>
            </a:endParaRPr>
          </a:p>
        </p:txBody>
      </p:sp>
      <p:sp>
        <p:nvSpPr>
          <p:cNvPr id="61" name="object 61"/>
          <p:cNvSpPr/>
          <p:nvPr/>
        </p:nvSpPr>
        <p:spPr>
          <a:xfrm>
            <a:off x="606551" y="4966715"/>
            <a:ext cx="1361440" cy="323215"/>
          </a:xfrm>
          <a:custGeom>
            <a:avLst/>
            <a:gdLst/>
            <a:ahLst/>
            <a:cxnLst/>
            <a:rect l="l" t="t" r="r" b="b"/>
            <a:pathLst>
              <a:path w="1361439" h="323214">
                <a:moveTo>
                  <a:pt x="0" y="53847"/>
                </a:moveTo>
                <a:lnTo>
                  <a:pt x="4231" y="32896"/>
                </a:lnTo>
                <a:lnTo>
                  <a:pt x="15770" y="15779"/>
                </a:lnTo>
                <a:lnTo>
                  <a:pt x="32886" y="4234"/>
                </a:lnTo>
                <a:lnTo>
                  <a:pt x="53848" y="0"/>
                </a:lnTo>
                <a:lnTo>
                  <a:pt x="1307084" y="0"/>
                </a:lnTo>
                <a:lnTo>
                  <a:pt x="1328035" y="4234"/>
                </a:lnTo>
                <a:lnTo>
                  <a:pt x="1345152" y="15779"/>
                </a:lnTo>
                <a:lnTo>
                  <a:pt x="1356697" y="32896"/>
                </a:lnTo>
                <a:lnTo>
                  <a:pt x="1360932" y="53847"/>
                </a:lnTo>
                <a:lnTo>
                  <a:pt x="1360932" y="269239"/>
                </a:lnTo>
                <a:lnTo>
                  <a:pt x="1356697" y="290191"/>
                </a:lnTo>
                <a:lnTo>
                  <a:pt x="1345152" y="307308"/>
                </a:lnTo>
                <a:lnTo>
                  <a:pt x="1328035" y="318853"/>
                </a:lnTo>
                <a:lnTo>
                  <a:pt x="1307084" y="323087"/>
                </a:lnTo>
                <a:lnTo>
                  <a:pt x="53848" y="323087"/>
                </a:lnTo>
                <a:lnTo>
                  <a:pt x="32886" y="318853"/>
                </a:lnTo>
                <a:lnTo>
                  <a:pt x="15770" y="307308"/>
                </a:lnTo>
                <a:lnTo>
                  <a:pt x="4231" y="290191"/>
                </a:lnTo>
                <a:lnTo>
                  <a:pt x="0" y="269239"/>
                </a:lnTo>
                <a:lnTo>
                  <a:pt x="0" y="53847"/>
                </a:lnTo>
                <a:close/>
              </a:path>
            </a:pathLst>
          </a:custGeom>
          <a:ln w="9144">
            <a:solidFill>
              <a:srgbClr val="1A9FD2"/>
            </a:solidFill>
          </a:ln>
        </p:spPr>
        <p:txBody>
          <a:bodyPr wrap="square" lIns="0" tIns="0" rIns="0" bIns="0" rtlCol="0"/>
          <a:lstStyle/>
          <a:p/>
        </p:txBody>
      </p:sp>
      <p:sp>
        <p:nvSpPr>
          <p:cNvPr id="62" name="object 62"/>
          <p:cNvSpPr txBox="1"/>
          <p:nvPr/>
        </p:nvSpPr>
        <p:spPr>
          <a:xfrm>
            <a:off x="606551" y="5047869"/>
            <a:ext cx="1361440" cy="241935"/>
          </a:xfrm>
          <a:prstGeom prst="rect">
            <a:avLst/>
          </a:prstGeom>
        </p:spPr>
        <p:txBody>
          <a:bodyPr wrap="square" lIns="0" tIns="0" rIns="0" bIns="0" rtlCol="0" vert="horz">
            <a:spAutoFit/>
          </a:bodyPr>
          <a:lstStyle/>
          <a:p>
            <a:pPr marL="173990">
              <a:lnSpc>
                <a:spcPct val="100000"/>
              </a:lnSpc>
            </a:pPr>
            <a:r>
              <a:rPr dirty="0" sz="1000" spc="-5">
                <a:solidFill>
                  <a:srgbClr val="4F5560"/>
                </a:solidFill>
                <a:latin typeface="微软雅黑"/>
                <a:cs typeface="微软雅黑"/>
              </a:rPr>
              <a:t>实时在线策略仿真</a:t>
            </a:r>
            <a:endParaRPr sz="1000">
              <a:latin typeface="微软雅黑"/>
              <a:cs typeface="微软雅黑"/>
            </a:endParaRPr>
          </a:p>
        </p:txBody>
      </p:sp>
      <p:sp>
        <p:nvSpPr>
          <p:cNvPr id="63" name="object 63"/>
          <p:cNvSpPr/>
          <p:nvPr/>
        </p:nvSpPr>
        <p:spPr>
          <a:xfrm>
            <a:off x="5590032" y="3439667"/>
            <a:ext cx="195580" cy="120650"/>
          </a:xfrm>
          <a:custGeom>
            <a:avLst/>
            <a:gdLst/>
            <a:ahLst/>
            <a:cxnLst/>
            <a:rect l="l" t="t" r="r" b="b"/>
            <a:pathLst>
              <a:path w="195579" h="120650">
                <a:moveTo>
                  <a:pt x="195071" y="0"/>
                </a:moveTo>
                <a:lnTo>
                  <a:pt x="0" y="0"/>
                </a:lnTo>
                <a:lnTo>
                  <a:pt x="97535" y="120396"/>
                </a:lnTo>
                <a:lnTo>
                  <a:pt x="195071" y="0"/>
                </a:lnTo>
                <a:close/>
              </a:path>
            </a:pathLst>
          </a:custGeom>
          <a:solidFill>
            <a:srgbClr val="1A9FD2"/>
          </a:solidFill>
        </p:spPr>
        <p:txBody>
          <a:bodyPr wrap="square" lIns="0" tIns="0" rIns="0" bIns="0" rtlCol="0"/>
          <a:lstStyle/>
          <a:p/>
        </p:txBody>
      </p:sp>
      <p:sp>
        <p:nvSpPr>
          <p:cNvPr id="64" name="object 64"/>
          <p:cNvSpPr/>
          <p:nvPr/>
        </p:nvSpPr>
        <p:spPr>
          <a:xfrm>
            <a:off x="5590032" y="3439667"/>
            <a:ext cx="195580" cy="120650"/>
          </a:xfrm>
          <a:custGeom>
            <a:avLst/>
            <a:gdLst/>
            <a:ahLst/>
            <a:cxnLst/>
            <a:rect l="l" t="t" r="r" b="b"/>
            <a:pathLst>
              <a:path w="195579" h="120650">
                <a:moveTo>
                  <a:pt x="195071" y="0"/>
                </a:moveTo>
                <a:lnTo>
                  <a:pt x="97535" y="120396"/>
                </a:lnTo>
                <a:lnTo>
                  <a:pt x="0" y="0"/>
                </a:lnTo>
                <a:lnTo>
                  <a:pt x="195071" y="0"/>
                </a:lnTo>
                <a:close/>
              </a:path>
            </a:pathLst>
          </a:custGeom>
          <a:ln w="12192">
            <a:solidFill>
              <a:srgbClr val="1A9FD2"/>
            </a:solidFill>
          </a:ln>
        </p:spPr>
        <p:txBody>
          <a:bodyPr wrap="square" lIns="0" tIns="0" rIns="0" bIns="0" rtlCol="0"/>
          <a:lstStyle/>
          <a:p/>
        </p:txBody>
      </p:sp>
      <p:sp>
        <p:nvSpPr>
          <p:cNvPr id="65" name="object 65"/>
          <p:cNvSpPr/>
          <p:nvPr/>
        </p:nvSpPr>
        <p:spPr>
          <a:xfrm>
            <a:off x="5007864" y="3672840"/>
            <a:ext cx="1361440" cy="323215"/>
          </a:xfrm>
          <a:custGeom>
            <a:avLst/>
            <a:gdLst/>
            <a:ahLst/>
            <a:cxnLst/>
            <a:rect l="l" t="t" r="r" b="b"/>
            <a:pathLst>
              <a:path w="1361439" h="323214">
                <a:moveTo>
                  <a:pt x="0" y="53848"/>
                </a:moveTo>
                <a:lnTo>
                  <a:pt x="4234" y="32896"/>
                </a:lnTo>
                <a:lnTo>
                  <a:pt x="15779" y="15779"/>
                </a:lnTo>
                <a:lnTo>
                  <a:pt x="32896" y="4234"/>
                </a:lnTo>
                <a:lnTo>
                  <a:pt x="53848" y="0"/>
                </a:lnTo>
                <a:lnTo>
                  <a:pt x="1307084" y="0"/>
                </a:lnTo>
                <a:lnTo>
                  <a:pt x="1328035" y="4234"/>
                </a:lnTo>
                <a:lnTo>
                  <a:pt x="1345152" y="15779"/>
                </a:lnTo>
                <a:lnTo>
                  <a:pt x="1356697" y="32896"/>
                </a:lnTo>
                <a:lnTo>
                  <a:pt x="1360932" y="53848"/>
                </a:lnTo>
                <a:lnTo>
                  <a:pt x="1360932" y="269240"/>
                </a:lnTo>
                <a:lnTo>
                  <a:pt x="1356697" y="290191"/>
                </a:lnTo>
                <a:lnTo>
                  <a:pt x="1345152" y="307308"/>
                </a:lnTo>
                <a:lnTo>
                  <a:pt x="1328035" y="318853"/>
                </a:lnTo>
                <a:lnTo>
                  <a:pt x="1307084" y="323088"/>
                </a:lnTo>
                <a:lnTo>
                  <a:pt x="53848" y="323088"/>
                </a:lnTo>
                <a:lnTo>
                  <a:pt x="32896" y="318853"/>
                </a:lnTo>
                <a:lnTo>
                  <a:pt x="15779" y="307308"/>
                </a:lnTo>
                <a:lnTo>
                  <a:pt x="4234" y="290191"/>
                </a:lnTo>
                <a:lnTo>
                  <a:pt x="0" y="269240"/>
                </a:lnTo>
                <a:lnTo>
                  <a:pt x="0" y="53848"/>
                </a:lnTo>
                <a:close/>
              </a:path>
            </a:pathLst>
          </a:custGeom>
          <a:ln w="9144">
            <a:solidFill>
              <a:srgbClr val="1A9FD2"/>
            </a:solidFill>
          </a:ln>
        </p:spPr>
        <p:txBody>
          <a:bodyPr wrap="square" lIns="0" tIns="0" rIns="0" bIns="0" rtlCol="0"/>
          <a:lstStyle/>
          <a:p/>
        </p:txBody>
      </p:sp>
      <p:sp>
        <p:nvSpPr>
          <p:cNvPr id="66" name="object 66"/>
          <p:cNvSpPr txBox="1"/>
          <p:nvPr/>
        </p:nvSpPr>
        <p:spPr>
          <a:xfrm>
            <a:off x="5007864" y="3754373"/>
            <a:ext cx="1361440" cy="241935"/>
          </a:xfrm>
          <a:prstGeom prst="rect">
            <a:avLst/>
          </a:prstGeom>
        </p:spPr>
        <p:txBody>
          <a:bodyPr wrap="square" lIns="0" tIns="0" rIns="0" bIns="0" rtlCol="0" vert="horz">
            <a:spAutoFit/>
          </a:bodyPr>
          <a:lstStyle/>
          <a:p>
            <a:pPr marL="363855">
              <a:lnSpc>
                <a:spcPct val="100000"/>
              </a:lnSpc>
            </a:pPr>
            <a:r>
              <a:rPr dirty="0" sz="1000" spc="-5">
                <a:solidFill>
                  <a:srgbClr val="4F5560"/>
                </a:solidFill>
                <a:latin typeface="微软雅黑"/>
                <a:cs typeface="微软雅黑"/>
              </a:rPr>
              <a:t>关联风险分</a:t>
            </a:r>
            <a:endParaRPr sz="1000">
              <a:latin typeface="微软雅黑"/>
              <a:cs typeface="微软雅黑"/>
            </a:endParaRPr>
          </a:p>
        </p:txBody>
      </p:sp>
      <p:sp>
        <p:nvSpPr>
          <p:cNvPr id="67" name="object 67"/>
          <p:cNvSpPr txBox="1"/>
          <p:nvPr/>
        </p:nvSpPr>
        <p:spPr>
          <a:xfrm>
            <a:off x="5295646" y="4188967"/>
            <a:ext cx="784860"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智能调查工具</a:t>
            </a:r>
            <a:endParaRPr sz="1000">
              <a:latin typeface="微软雅黑"/>
              <a:cs typeface="微软雅黑"/>
            </a:endParaRPr>
          </a:p>
        </p:txBody>
      </p:sp>
      <p:sp>
        <p:nvSpPr>
          <p:cNvPr id="68" name="object 68"/>
          <p:cNvSpPr/>
          <p:nvPr/>
        </p:nvSpPr>
        <p:spPr>
          <a:xfrm>
            <a:off x="5007864" y="4541520"/>
            <a:ext cx="1361440" cy="325120"/>
          </a:xfrm>
          <a:custGeom>
            <a:avLst/>
            <a:gdLst/>
            <a:ahLst/>
            <a:cxnLst/>
            <a:rect l="l" t="t" r="r" b="b"/>
            <a:pathLst>
              <a:path w="1361439" h="325120">
                <a:moveTo>
                  <a:pt x="0" y="54101"/>
                </a:moveTo>
                <a:lnTo>
                  <a:pt x="4256" y="33057"/>
                </a:lnTo>
                <a:lnTo>
                  <a:pt x="15859" y="15859"/>
                </a:lnTo>
                <a:lnTo>
                  <a:pt x="33057" y="4256"/>
                </a:lnTo>
                <a:lnTo>
                  <a:pt x="54101" y="0"/>
                </a:lnTo>
                <a:lnTo>
                  <a:pt x="1306830" y="0"/>
                </a:lnTo>
                <a:lnTo>
                  <a:pt x="1327874" y="4256"/>
                </a:lnTo>
                <a:lnTo>
                  <a:pt x="1345072" y="15859"/>
                </a:lnTo>
                <a:lnTo>
                  <a:pt x="1356675" y="33057"/>
                </a:lnTo>
                <a:lnTo>
                  <a:pt x="1360932" y="54101"/>
                </a:lnTo>
                <a:lnTo>
                  <a:pt x="1360932" y="270509"/>
                </a:lnTo>
                <a:lnTo>
                  <a:pt x="1356675" y="291554"/>
                </a:lnTo>
                <a:lnTo>
                  <a:pt x="1345072" y="308752"/>
                </a:lnTo>
                <a:lnTo>
                  <a:pt x="1327874" y="320355"/>
                </a:lnTo>
                <a:lnTo>
                  <a:pt x="1306830" y="324611"/>
                </a:lnTo>
                <a:lnTo>
                  <a:pt x="54101" y="324611"/>
                </a:lnTo>
                <a:lnTo>
                  <a:pt x="33057" y="320355"/>
                </a:lnTo>
                <a:lnTo>
                  <a:pt x="15859" y="308752"/>
                </a:lnTo>
                <a:lnTo>
                  <a:pt x="4256" y="291554"/>
                </a:lnTo>
                <a:lnTo>
                  <a:pt x="0" y="270509"/>
                </a:lnTo>
                <a:lnTo>
                  <a:pt x="0" y="54101"/>
                </a:lnTo>
                <a:close/>
              </a:path>
            </a:pathLst>
          </a:custGeom>
          <a:ln w="9144">
            <a:solidFill>
              <a:srgbClr val="1A9FD2"/>
            </a:solidFill>
          </a:ln>
        </p:spPr>
        <p:txBody>
          <a:bodyPr wrap="square" lIns="0" tIns="0" rIns="0" bIns="0" rtlCol="0"/>
          <a:lstStyle/>
          <a:p/>
        </p:txBody>
      </p:sp>
      <p:sp>
        <p:nvSpPr>
          <p:cNvPr id="69" name="object 69"/>
          <p:cNvSpPr txBox="1"/>
          <p:nvPr/>
        </p:nvSpPr>
        <p:spPr>
          <a:xfrm>
            <a:off x="5007864" y="4623942"/>
            <a:ext cx="1361440" cy="242570"/>
          </a:xfrm>
          <a:prstGeom prst="rect">
            <a:avLst/>
          </a:prstGeom>
        </p:spPr>
        <p:txBody>
          <a:bodyPr wrap="square" lIns="0" tIns="0" rIns="0" bIns="0" rtlCol="0" vert="horz">
            <a:spAutoFit/>
          </a:bodyPr>
          <a:lstStyle/>
          <a:p>
            <a:pPr marL="111125">
              <a:lnSpc>
                <a:spcPct val="100000"/>
              </a:lnSpc>
            </a:pPr>
            <a:r>
              <a:rPr dirty="0" sz="1000" spc="-5">
                <a:solidFill>
                  <a:srgbClr val="4F5560"/>
                </a:solidFill>
                <a:latin typeface="微软雅黑"/>
                <a:cs typeface="微软雅黑"/>
              </a:rPr>
              <a:t>异常行为和群体识别</a:t>
            </a:r>
            <a:endParaRPr sz="1000">
              <a:latin typeface="微软雅黑"/>
              <a:cs typeface="微软雅黑"/>
            </a:endParaRPr>
          </a:p>
        </p:txBody>
      </p:sp>
      <p:sp>
        <p:nvSpPr>
          <p:cNvPr id="70" name="object 70"/>
          <p:cNvSpPr/>
          <p:nvPr/>
        </p:nvSpPr>
        <p:spPr>
          <a:xfrm>
            <a:off x="5007864" y="5411723"/>
            <a:ext cx="1361440" cy="323215"/>
          </a:xfrm>
          <a:custGeom>
            <a:avLst/>
            <a:gdLst/>
            <a:ahLst/>
            <a:cxnLst/>
            <a:rect l="l" t="t" r="r" b="b"/>
            <a:pathLst>
              <a:path w="1361439" h="323214">
                <a:moveTo>
                  <a:pt x="0" y="53847"/>
                </a:moveTo>
                <a:lnTo>
                  <a:pt x="4234" y="32896"/>
                </a:lnTo>
                <a:lnTo>
                  <a:pt x="15779" y="15779"/>
                </a:lnTo>
                <a:lnTo>
                  <a:pt x="32896" y="4234"/>
                </a:lnTo>
                <a:lnTo>
                  <a:pt x="53848" y="0"/>
                </a:lnTo>
                <a:lnTo>
                  <a:pt x="1307084" y="0"/>
                </a:lnTo>
                <a:lnTo>
                  <a:pt x="1328035" y="4234"/>
                </a:lnTo>
                <a:lnTo>
                  <a:pt x="1345152" y="15779"/>
                </a:lnTo>
                <a:lnTo>
                  <a:pt x="1356697" y="32896"/>
                </a:lnTo>
                <a:lnTo>
                  <a:pt x="1360932" y="53847"/>
                </a:lnTo>
                <a:lnTo>
                  <a:pt x="1360932" y="269239"/>
                </a:lnTo>
                <a:lnTo>
                  <a:pt x="1356697" y="290201"/>
                </a:lnTo>
                <a:lnTo>
                  <a:pt x="1345152" y="307317"/>
                </a:lnTo>
                <a:lnTo>
                  <a:pt x="1328035" y="318856"/>
                </a:lnTo>
                <a:lnTo>
                  <a:pt x="1307084" y="323088"/>
                </a:lnTo>
                <a:lnTo>
                  <a:pt x="53848" y="323088"/>
                </a:lnTo>
                <a:lnTo>
                  <a:pt x="32896" y="318856"/>
                </a:lnTo>
                <a:lnTo>
                  <a:pt x="15779" y="307317"/>
                </a:lnTo>
                <a:lnTo>
                  <a:pt x="4234" y="290201"/>
                </a:lnTo>
                <a:lnTo>
                  <a:pt x="0" y="269239"/>
                </a:lnTo>
                <a:lnTo>
                  <a:pt x="0" y="53847"/>
                </a:lnTo>
                <a:close/>
              </a:path>
            </a:pathLst>
          </a:custGeom>
          <a:ln w="9144">
            <a:solidFill>
              <a:srgbClr val="1A9FD2"/>
            </a:solidFill>
          </a:ln>
        </p:spPr>
        <p:txBody>
          <a:bodyPr wrap="square" lIns="0" tIns="0" rIns="0" bIns="0" rtlCol="0"/>
          <a:lstStyle/>
          <a:p/>
        </p:txBody>
      </p:sp>
      <p:sp>
        <p:nvSpPr>
          <p:cNvPr id="71" name="object 71"/>
          <p:cNvSpPr txBox="1"/>
          <p:nvPr/>
        </p:nvSpPr>
        <p:spPr>
          <a:xfrm>
            <a:off x="5007864" y="5493207"/>
            <a:ext cx="1361440" cy="241935"/>
          </a:xfrm>
          <a:prstGeom prst="rect">
            <a:avLst/>
          </a:prstGeom>
        </p:spPr>
        <p:txBody>
          <a:bodyPr wrap="square" lIns="0" tIns="0" rIns="0" bIns="0" rtlCol="0" vert="horz">
            <a:spAutoFit/>
          </a:bodyPr>
          <a:lstStyle/>
          <a:p>
            <a:pPr marL="173355">
              <a:lnSpc>
                <a:spcPct val="100000"/>
              </a:lnSpc>
            </a:pPr>
            <a:r>
              <a:rPr dirty="0" sz="1000" spc="-5">
                <a:solidFill>
                  <a:srgbClr val="4F5560"/>
                </a:solidFill>
                <a:latin typeface="微软雅黑"/>
                <a:cs typeface="微软雅黑"/>
              </a:rPr>
              <a:t>图指标计算和服务</a:t>
            </a:r>
            <a:endParaRPr sz="1000">
              <a:latin typeface="微软雅黑"/>
              <a:cs typeface="微软雅黑"/>
            </a:endParaRPr>
          </a:p>
        </p:txBody>
      </p:sp>
      <p:sp>
        <p:nvSpPr>
          <p:cNvPr id="72" name="object 72"/>
          <p:cNvSpPr/>
          <p:nvPr/>
        </p:nvSpPr>
        <p:spPr>
          <a:xfrm>
            <a:off x="5007864" y="4977384"/>
            <a:ext cx="1361440" cy="323215"/>
          </a:xfrm>
          <a:custGeom>
            <a:avLst/>
            <a:gdLst/>
            <a:ahLst/>
            <a:cxnLst/>
            <a:rect l="l" t="t" r="r" b="b"/>
            <a:pathLst>
              <a:path w="1361439" h="323214">
                <a:moveTo>
                  <a:pt x="0" y="53848"/>
                </a:moveTo>
                <a:lnTo>
                  <a:pt x="4234" y="32896"/>
                </a:lnTo>
                <a:lnTo>
                  <a:pt x="15779" y="15779"/>
                </a:lnTo>
                <a:lnTo>
                  <a:pt x="32896" y="4234"/>
                </a:lnTo>
                <a:lnTo>
                  <a:pt x="53848" y="0"/>
                </a:lnTo>
                <a:lnTo>
                  <a:pt x="1307084" y="0"/>
                </a:lnTo>
                <a:lnTo>
                  <a:pt x="1328035" y="4234"/>
                </a:lnTo>
                <a:lnTo>
                  <a:pt x="1345152" y="15779"/>
                </a:lnTo>
                <a:lnTo>
                  <a:pt x="1356697" y="32896"/>
                </a:lnTo>
                <a:lnTo>
                  <a:pt x="1360932" y="53848"/>
                </a:lnTo>
                <a:lnTo>
                  <a:pt x="1360932" y="269240"/>
                </a:lnTo>
                <a:lnTo>
                  <a:pt x="1356697" y="290191"/>
                </a:lnTo>
                <a:lnTo>
                  <a:pt x="1345152" y="307308"/>
                </a:lnTo>
                <a:lnTo>
                  <a:pt x="1328035" y="318853"/>
                </a:lnTo>
                <a:lnTo>
                  <a:pt x="1307084" y="323088"/>
                </a:lnTo>
                <a:lnTo>
                  <a:pt x="53848" y="323088"/>
                </a:lnTo>
                <a:lnTo>
                  <a:pt x="32896" y="318853"/>
                </a:lnTo>
                <a:lnTo>
                  <a:pt x="15779" y="307308"/>
                </a:lnTo>
                <a:lnTo>
                  <a:pt x="4234" y="290191"/>
                </a:lnTo>
                <a:lnTo>
                  <a:pt x="0" y="269240"/>
                </a:lnTo>
                <a:lnTo>
                  <a:pt x="0" y="53848"/>
                </a:lnTo>
                <a:close/>
              </a:path>
            </a:pathLst>
          </a:custGeom>
          <a:ln w="9144">
            <a:solidFill>
              <a:srgbClr val="1A9FD2"/>
            </a:solidFill>
          </a:ln>
        </p:spPr>
        <p:txBody>
          <a:bodyPr wrap="square" lIns="0" tIns="0" rIns="0" bIns="0" rtlCol="0"/>
          <a:lstStyle/>
          <a:p/>
        </p:txBody>
      </p:sp>
      <p:sp>
        <p:nvSpPr>
          <p:cNvPr id="73" name="object 73"/>
          <p:cNvSpPr txBox="1"/>
          <p:nvPr/>
        </p:nvSpPr>
        <p:spPr>
          <a:xfrm>
            <a:off x="5007864" y="5058536"/>
            <a:ext cx="1361440" cy="241935"/>
          </a:xfrm>
          <a:prstGeom prst="rect">
            <a:avLst/>
          </a:prstGeom>
        </p:spPr>
        <p:txBody>
          <a:bodyPr wrap="square" lIns="0" tIns="0" rIns="0" bIns="0" rtlCol="0" vert="horz">
            <a:spAutoFit/>
          </a:bodyPr>
          <a:lstStyle/>
          <a:p>
            <a:pPr marL="300355">
              <a:lnSpc>
                <a:spcPct val="100000"/>
              </a:lnSpc>
            </a:pPr>
            <a:r>
              <a:rPr dirty="0" sz="1000" spc="-5">
                <a:solidFill>
                  <a:srgbClr val="4F5560"/>
                </a:solidFill>
                <a:latin typeface="微软雅黑"/>
                <a:cs typeface="微软雅黑"/>
              </a:rPr>
              <a:t>群体欺诈报告</a:t>
            </a:r>
            <a:endParaRPr sz="1000">
              <a:latin typeface="微软雅黑"/>
              <a:cs typeface="微软雅黑"/>
            </a:endParaRPr>
          </a:p>
        </p:txBody>
      </p:sp>
      <p:sp>
        <p:nvSpPr>
          <p:cNvPr id="74" name="object 74"/>
          <p:cNvSpPr/>
          <p:nvPr/>
        </p:nvSpPr>
        <p:spPr>
          <a:xfrm>
            <a:off x="2656332" y="3439667"/>
            <a:ext cx="195580" cy="120650"/>
          </a:xfrm>
          <a:custGeom>
            <a:avLst/>
            <a:gdLst/>
            <a:ahLst/>
            <a:cxnLst/>
            <a:rect l="l" t="t" r="r" b="b"/>
            <a:pathLst>
              <a:path w="195580" h="120650">
                <a:moveTo>
                  <a:pt x="195072" y="0"/>
                </a:moveTo>
                <a:lnTo>
                  <a:pt x="0" y="0"/>
                </a:lnTo>
                <a:lnTo>
                  <a:pt x="97536" y="120396"/>
                </a:lnTo>
                <a:lnTo>
                  <a:pt x="195072" y="0"/>
                </a:lnTo>
                <a:close/>
              </a:path>
            </a:pathLst>
          </a:custGeom>
          <a:solidFill>
            <a:srgbClr val="1A9FD2"/>
          </a:solidFill>
        </p:spPr>
        <p:txBody>
          <a:bodyPr wrap="square" lIns="0" tIns="0" rIns="0" bIns="0" rtlCol="0"/>
          <a:lstStyle/>
          <a:p/>
        </p:txBody>
      </p:sp>
      <p:sp>
        <p:nvSpPr>
          <p:cNvPr id="75" name="object 75"/>
          <p:cNvSpPr/>
          <p:nvPr/>
        </p:nvSpPr>
        <p:spPr>
          <a:xfrm>
            <a:off x="2656332" y="3439667"/>
            <a:ext cx="195580" cy="120650"/>
          </a:xfrm>
          <a:custGeom>
            <a:avLst/>
            <a:gdLst/>
            <a:ahLst/>
            <a:cxnLst/>
            <a:rect l="l" t="t" r="r" b="b"/>
            <a:pathLst>
              <a:path w="195580" h="120650">
                <a:moveTo>
                  <a:pt x="195072" y="0"/>
                </a:moveTo>
                <a:lnTo>
                  <a:pt x="97536" y="120396"/>
                </a:lnTo>
                <a:lnTo>
                  <a:pt x="0" y="0"/>
                </a:lnTo>
                <a:lnTo>
                  <a:pt x="195072" y="0"/>
                </a:lnTo>
                <a:close/>
              </a:path>
            </a:pathLst>
          </a:custGeom>
          <a:ln w="12192">
            <a:solidFill>
              <a:srgbClr val="1A9FD2"/>
            </a:solidFill>
          </a:ln>
        </p:spPr>
        <p:txBody>
          <a:bodyPr wrap="square" lIns="0" tIns="0" rIns="0" bIns="0" rtlCol="0"/>
          <a:lstStyle/>
          <a:p/>
        </p:txBody>
      </p:sp>
      <p:sp>
        <p:nvSpPr>
          <p:cNvPr id="76" name="object 76"/>
          <p:cNvSpPr/>
          <p:nvPr/>
        </p:nvSpPr>
        <p:spPr>
          <a:xfrm>
            <a:off x="6629400" y="3002279"/>
            <a:ext cx="376555" cy="2284730"/>
          </a:xfrm>
          <a:custGeom>
            <a:avLst/>
            <a:gdLst/>
            <a:ahLst/>
            <a:cxnLst/>
            <a:rect l="l" t="t" r="r" b="b"/>
            <a:pathLst>
              <a:path w="376554" h="2284729">
                <a:moveTo>
                  <a:pt x="0" y="62737"/>
                </a:moveTo>
                <a:lnTo>
                  <a:pt x="4927" y="38308"/>
                </a:lnTo>
                <a:lnTo>
                  <a:pt x="18367" y="18367"/>
                </a:lnTo>
                <a:lnTo>
                  <a:pt x="38308" y="4927"/>
                </a:lnTo>
                <a:lnTo>
                  <a:pt x="62738" y="0"/>
                </a:lnTo>
                <a:lnTo>
                  <a:pt x="313690" y="0"/>
                </a:lnTo>
                <a:lnTo>
                  <a:pt x="338119" y="4927"/>
                </a:lnTo>
                <a:lnTo>
                  <a:pt x="358060" y="18367"/>
                </a:lnTo>
                <a:lnTo>
                  <a:pt x="371500" y="38308"/>
                </a:lnTo>
                <a:lnTo>
                  <a:pt x="376427" y="62737"/>
                </a:lnTo>
                <a:lnTo>
                  <a:pt x="376427" y="2221738"/>
                </a:lnTo>
                <a:lnTo>
                  <a:pt x="371500" y="2246167"/>
                </a:lnTo>
                <a:lnTo>
                  <a:pt x="358060" y="2266108"/>
                </a:lnTo>
                <a:lnTo>
                  <a:pt x="338119" y="2279548"/>
                </a:lnTo>
                <a:lnTo>
                  <a:pt x="313690" y="2284476"/>
                </a:lnTo>
                <a:lnTo>
                  <a:pt x="62738" y="2284476"/>
                </a:lnTo>
                <a:lnTo>
                  <a:pt x="38308" y="2279548"/>
                </a:lnTo>
                <a:lnTo>
                  <a:pt x="18367" y="2266108"/>
                </a:lnTo>
                <a:lnTo>
                  <a:pt x="4927" y="2246167"/>
                </a:lnTo>
                <a:lnTo>
                  <a:pt x="0" y="2221738"/>
                </a:lnTo>
                <a:lnTo>
                  <a:pt x="0" y="62737"/>
                </a:lnTo>
                <a:close/>
              </a:path>
            </a:pathLst>
          </a:custGeom>
          <a:ln w="12192">
            <a:solidFill>
              <a:srgbClr val="5FCA4A"/>
            </a:solidFill>
          </a:ln>
        </p:spPr>
        <p:txBody>
          <a:bodyPr wrap="square" lIns="0" tIns="0" rIns="0" bIns="0" rtlCol="0"/>
          <a:lstStyle/>
          <a:p/>
        </p:txBody>
      </p:sp>
      <p:sp>
        <p:nvSpPr>
          <p:cNvPr id="77" name="object 77"/>
          <p:cNvSpPr txBox="1"/>
          <p:nvPr/>
        </p:nvSpPr>
        <p:spPr>
          <a:xfrm>
            <a:off x="6716648" y="3391448"/>
            <a:ext cx="203835" cy="1508125"/>
          </a:xfrm>
          <a:prstGeom prst="rect">
            <a:avLst/>
          </a:prstGeom>
        </p:spPr>
        <p:txBody>
          <a:bodyPr wrap="square" lIns="0" tIns="0" rIns="0" bIns="0" rtlCol="0" vert="horz">
            <a:spAutoFit/>
          </a:bodyPr>
          <a:lstStyle/>
          <a:p>
            <a:pPr algn="just" marL="12700" marR="5080">
              <a:lnSpc>
                <a:spcPct val="100099"/>
              </a:lnSpc>
            </a:pPr>
            <a:r>
              <a:rPr dirty="0" sz="1400">
                <a:solidFill>
                  <a:srgbClr val="4F5560"/>
                </a:solidFill>
                <a:latin typeface="微软雅黑"/>
                <a:cs typeface="微软雅黑"/>
              </a:rPr>
              <a:t>某  线  上  引  流  平  台</a:t>
            </a:r>
            <a:endParaRPr sz="1400">
              <a:latin typeface="微软雅黑"/>
              <a:cs typeface="微软雅黑"/>
            </a:endParaRPr>
          </a:p>
        </p:txBody>
      </p:sp>
      <p:sp>
        <p:nvSpPr>
          <p:cNvPr id="78" name="object 78"/>
          <p:cNvSpPr/>
          <p:nvPr/>
        </p:nvSpPr>
        <p:spPr>
          <a:xfrm>
            <a:off x="7347204" y="3002279"/>
            <a:ext cx="1229995" cy="2284730"/>
          </a:xfrm>
          <a:custGeom>
            <a:avLst/>
            <a:gdLst/>
            <a:ahLst/>
            <a:cxnLst/>
            <a:rect l="l" t="t" r="r" b="b"/>
            <a:pathLst>
              <a:path w="1229995" h="2284729">
                <a:moveTo>
                  <a:pt x="0" y="121412"/>
                </a:moveTo>
                <a:lnTo>
                  <a:pt x="9540" y="74152"/>
                </a:lnTo>
                <a:lnTo>
                  <a:pt x="35560" y="35560"/>
                </a:lnTo>
                <a:lnTo>
                  <a:pt x="74152" y="9540"/>
                </a:lnTo>
                <a:lnTo>
                  <a:pt x="121412" y="0"/>
                </a:lnTo>
                <a:lnTo>
                  <a:pt x="1108455" y="0"/>
                </a:lnTo>
                <a:lnTo>
                  <a:pt x="1155715" y="9540"/>
                </a:lnTo>
                <a:lnTo>
                  <a:pt x="1194308" y="35560"/>
                </a:lnTo>
                <a:lnTo>
                  <a:pt x="1220327" y="74152"/>
                </a:lnTo>
                <a:lnTo>
                  <a:pt x="1229868" y="121412"/>
                </a:lnTo>
                <a:lnTo>
                  <a:pt x="1229868" y="2163064"/>
                </a:lnTo>
                <a:lnTo>
                  <a:pt x="1220327" y="2210323"/>
                </a:lnTo>
                <a:lnTo>
                  <a:pt x="1194307" y="2248916"/>
                </a:lnTo>
                <a:lnTo>
                  <a:pt x="1155715" y="2274935"/>
                </a:lnTo>
                <a:lnTo>
                  <a:pt x="1108455" y="2284476"/>
                </a:lnTo>
                <a:lnTo>
                  <a:pt x="121412" y="2284476"/>
                </a:lnTo>
                <a:lnTo>
                  <a:pt x="74152" y="2274935"/>
                </a:lnTo>
                <a:lnTo>
                  <a:pt x="35559" y="2248916"/>
                </a:lnTo>
                <a:lnTo>
                  <a:pt x="9540" y="2210323"/>
                </a:lnTo>
                <a:lnTo>
                  <a:pt x="0" y="2163064"/>
                </a:lnTo>
                <a:lnTo>
                  <a:pt x="0" y="121412"/>
                </a:lnTo>
                <a:close/>
              </a:path>
            </a:pathLst>
          </a:custGeom>
          <a:ln w="12192">
            <a:solidFill>
              <a:srgbClr val="F78B21"/>
            </a:solidFill>
          </a:ln>
        </p:spPr>
        <p:txBody>
          <a:bodyPr wrap="square" lIns="0" tIns="0" rIns="0" bIns="0" rtlCol="0"/>
          <a:lstStyle/>
          <a:p/>
        </p:txBody>
      </p:sp>
      <p:sp>
        <p:nvSpPr>
          <p:cNvPr id="79" name="object 79"/>
          <p:cNvSpPr/>
          <p:nvPr/>
        </p:nvSpPr>
        <p:spPr>
          <a:xfrm>
            <a:off x="7449311" y="3336035"/>
            <a:ext cx="1026160" cy="216535"/>
          </a:xfrm>
          <a:custGeom>
            <a:avLst/>
            <a:gdLst/>
            <a:ahLst/>
            <a:cxnLst/>
            <a:rect l="l" t="t" r="r" b="b"/>
            <a:pathLst>
              <a:path w="1026159" h="216535">
                <a:moveTo>
                  <a:pt x="989584"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8"/>
                </a:lnTo>
                <a:lnTo>
                  <a:pt x="989584" y="216408"/>
                </a:lnTo>
                <a:lnTo>
                  <a:pt x="1003631" y="213576"/>
                </a:lnTo>
                <a:lnTo>
                  <a:pt x="1015095" y="205851"/>
                </a:lnTo>
                <a:lnTo>
                  <a:pt x="1022820" y="194387"/>
                </a:lnTo>
                <a:lnTo>
                  <a:pt x="1025652" y="180339"/>
                </a:lnTo>
                <a:lnTo>
                  <a:pt x="1025652" y="36067"/>
                </a:lnTo>
                <a:lnTo>
                  <a:pt x="1022820" y="22020"/>
                </a:lnTo>
                <a:lnTo>
                  <a:pt x="1015095" y="10556"/>
                </a:lnTo>
                <a:lnTo>
                  <a:pt x="1003631" y="2831"/>
                </a:lnTo>
                <a:lnTo>
                  <a:pt x="989584" y="0"/>
                </a:lnTo>
                <a:close/>
              </a:path>
            </a:pathLst>
          </a:custGeom>
          <a:solidFill>
            <a:srgbClr val="F78B21"/>
          </a:solidFill>
        </p:spPr>
        <p:txBody>
          <a:bodyPr wrap="square" lIns="0" tIns="0" rIns="0" bIns="0" rtlCol="0"/>
          <a:lstStyle/>
          <a:p/>
        </p:txBody>
      </p:sp>
      <p:sp>
        <p:nvSpPr>
          <p:cNvPr id="80" name="object 80"/>
          <p:cNvSpPr/>
          <p:nvPr/>
        </p:nvSpPr>
        <p:spPr>
          <a:xfrm>
            <a:off x="7449311" y="3747515"/>
            <a:ext cx="1026160" cy="216535"/>
          </a:xfrm>
          <a:custGeom>
            <a:avLst/>
            <a:gdLst/>
            <a:ahLst/>
            <a:cxnLst/>
            <a:rect l="l" t="t" r="r" b="b"/>
            <a:pathLst>
              <a:path w="1026159" h="216535">
                <a:moveTo>
                  <a:pt x="989584"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989584" y="216407"/>
                </a:lnTo>
                <a:lnTo>
                  <a:pt x="1003631" y="213576"/>
                </a:lnTo>
                <a:lnTo>
                  <a:pt x="1015095" y="205851"/>
                </a:lnTo>
                <a:lnTo>
                  <a:pt x="1022820" y="194387"/>
                </a:lnTo>
                <a:lnTo>
                  <a:pt x="1025652" y="180339"/>
                </a:lnTo>
                <a:lnTo>
                  <a:pt x="1025652" y="36067"/>
                </a:lnTo>
                <a:lnTo>
                  <a:pt x="1022820" y="22020"/>
                </a:lnTo>
                <a:lnTo>
                  <a:pt x="1015095" y="10556"/>
                </a:lnTo>
                <a:lnTo>
                  <a:pt x="1003631" y="2831"/>
                </a:lnTo>
                <a:lnTo>
                  <a:pt x="989584" y="0"/>
                </a:lnTo>
                <a:close/>
              </a:path>
            </a:pathLst>
          </a:custGeom>
          <a:solidFill>
            <a:srgbClr val="F7C000"/>
          </a:solidFill>
        </p:spPr>
        <p:txBody>
          <a:bodyPr wrap="square" lIns="0" tIns="0" rIns="0" bIns="0" rtlCol="0"/>
          <a:lstStyle/>
          <a:p/>
        </p:txBody>
      </p:sp>
      <p:sp>
        <p:nvSpPr>
          <p:cNvPr id="81" name="object 81"/>
          <p:cNvSpPr txBox="1"/>
          <p:nvPr/>
        </p:nvSpPr>
        <p:spPr>
          <a:xfrm>
            <a:off x="7582027" y="3759072"/>
            <a:ext cx="76327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Arial"/>
                <a:cs typeface="Arial"/>
              </a:rPr>
              <a:t>PBOC</a:t>
            </a:r>
            <a:r>
              <a:rPr dirty="0" sz="1200">
                <a:solidFill>
                  <a:srgbClr val="F9F9F9"/>
                </a:solidFill>
                <a:latin typeface="微软雅黑"/>
                <a:cs typeface="微软雅黑"/>
              </a:rPr>
              <a:t>模型</a:t>
            </a:r>
            <a:endParaRPr sz="1200">
              <a:latin typeface="微软雅黑"/>
              <a:cs typeface="微软雅黑"/>
            </a:endParaRPr>
          </a:p>
        </p:txBody>
      </p:sp>
      <p:sp>
        <p:nvSpPr>
          <p:cNvPr id="82" name="object 82"/>
          <p:cNvSpPr/>
          <p:nvPr/>
        </p:nvSpPr>
        <p:spPr>
          <a:xfrm>
            <a:off x="7449311" y="4158996"/>
            <a:ext cx="1026160" cy="215265"/>
          </a:xfrm>
          <a:custGeom>
            <a:avLst/>
            <a:gdLst/>
            <a:ahLst/>
            <a:cxnLst/>
            <a:rect l="l" t="t" r="r" b="b"/>
            <a:pathLst>
              <a:path w="1026159" h="215264">
                <a:moveTo>
                  <a:pt x="989838" y="0"/>
                </a:moveTo>
                <a:lnTo>
                  <a:pt x="35814" y="0"/>
                </a:lnTo>
                <a:lnTo>
                  <a:pt x="21859" y="2809"/>
                </a:lnTo>
                <a:lnTo>
                  <a:pt x="10477" y="10477"/>
                </a:lnTo>
                <a:lnTo>
                  <a:pt x="2809" y="21859"/>
                </a:lnTo>
                <a:lnTo>
                  <a:pt x="0" y="35813"/>
                </a:lnTo>
                <a:lnTo>
                  <a:pt x="0" y="179069"/>
                </a:lnTo>
                <a:lnTo>
                  <a:pt x="2809" y="193024"/>
                </a:lnTo>
                <a:lnTo>
                  <a:pt x="10477" y="204406"/>
                </a:lnTo>
                <a:lnTo>
                  <a:pt x="21859" y="212074"/>
                </a:lnTo>
                <a:lnTo>
                  <a:pt x="35814" y="214883"/>
                </a:lnTo>
                <a:lnTo>
                  <a:pt x="989838" y="214883"/>
                </a:lnTo>
                <a:lnTo>
                  <a:pt x="1003792" y="212074"/>
                </a:lnTo>
                <a:lnTo>
                  <a:pt x="1015174" y="204406"/>
                </a:lnTo>
                <a:lnTo>
                  <a:pt x="1022842" y="193024"/>
                </a:lnTo>
                <a:lnTo>
                  <a:pt x="1025652" y="179069"/>
                </a:lnTo>
                <a:lnTo>
                  <a:pt x="1025652" y="35813"/>
                </a:lnTo>
                <a:lnTo>
                  <a:pt x="1022842" y="21859"/>
                </a:lnTo>
                <a:lnTo>
                  <a:pt x="1015174" y="10477"/>
                </a:lnTo>
                <a:lnTo>
                  <a:pt x="1003792" y="2809"/>
                </a:lnTo>
                <a:lnTo>
                  <a:pt x="989838" y="0"/>
                </a:lnTo>
                <a:close/>
              </a:path>
            </a:pathLst>
          </a:custGeom>
          <a:solidFill>
            <a:srgbClr val="F7C000"/>
          </a:solidFill>
        </p:spPr>
        <p:txBody>
          <a:bodyPr wrap="square" lIns="0" tIns="0" rIns="0" bIns="0" rtlCol="0"/>
          <a:lstStyle/>
          <a:p/>
        </p:txBody>
      </p:sp>
      <p:sp>
        <p:nvSpPr>
          <p:cNvPr id="83" name="object 83"/>
          <p:cNvSpPr txBox="1"/>
          <p:nvPr/>
        </p:nvSpPr>
        <p:spPr>
          <a:xfrm>
            <a:off x="7646034" y="4169917"/>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模型融合</a:t>
            </a:r>
            <a:endParaRPr sz="1200">
              <a:latin typeface="微软雅黑"/>
              <a:cs typeface="微软雅黑"/>
            </a:endParaRPr>
          </a:p>
        </p:txBody>
      </p:sp>
      <p:sp>
        <p:nvSpPr>
          <p:cNvPr id="84" name="object 84"/>
          <p:cNvSpPr/>
          <p:nvPr/>
        </p:nvSpPr>
        <p:spPr>
          <a:xfrm>
            <a:off x="7449311" y="4980432"/>
            <a:ext cx="1026160" cy="216535"/>
          </a:xfrm>
          <a:custGeom>
            <a:avLst/>
            <a:gdLst/>
            <a:ahLst/>
            <a:cxnLst/>
            <a:rect l="l" t="t" r="r" b="b"/>
            <a:pathLst>
              <a:path w="1026159" h="216535">
                <a:moveTo>
                  <a:pt x="989584" y="0"/>
                </a:moveTo>
                <a:lnTo>
                  <a:pt x="36068" y="0"/>
                </a:lnTo>
                <a:lnTo>
                  <a:pt x="22020" y="2831"/>
                </a:lnTo>
                <a:lnTo>
                  <a:pt x="10556" y="10556"/>
                </a:lnTo>
                <a:lnTo>
                  <a:pt x="2831" y="22020"/>
                </a:lnTo>
                <a:lnTo>
                  <a:pt x="0" y="36068"/>
                </a:lnTo>
                <a:lnTo>
                  <a:pt x="0" y="180340"/>
                </a:lnTo>
                <a:lnTo>
                  <a:pt x="2831" y="194387"/>
                </a:lnTo>
                <a:lnTo>
                  <a:pt x="10556" y="205851"/>
                </a:lnTo>
                <a:lnTo>
                  <a:pt x="22020" y="213576"/>
                </a:lnTo>
                <a:lnTo>
                  <a:pt x="36068" y="216408"/>
                </a:lnTo>
                <a:lnTo>
                  <a:pt x="989584" y="216408"/>
                </a:lnTo>
                <a:lnTo>
                  <a:pt x="1003631" y="213576"/>
                </a:lnTo>
                <a:lnTo>
                  <a:pt x="1015095" y="205851"/>
                </a:lnTo>
                <a:lnTo>
                  <a:pt x="1022820" y="194387"/>
                </a:lnTo>
                <a:lnTo>
                  <a:pt x="1025652" y="180340"/>
                </a:lnTo>
                <a:lnTo>
                  <a:pt x="1025652" y="36068"/>
                </a:lnTo>
                <a:lnTo>
                  <a:pt x="1022820" y="22020"/>
                </a:lnTo>
                <a:lnTo>
                  <a:pt x="1015095" y="10556"/>
                </a:lnTo>
                <a:lnTo>
                  <a:pt x="1003631" y="2831"/>
                </a:lnTo>
                <a:lnTo>
                  <a:pt x="989584" y="0"/>
                </a:lnTo>
                <a:close/>
              </a:path>
            </a:pathLst>
          </a:custGeom>
          <a:solidFill>
            <a:srgbClr val="F78B21"/>
          </a:solidFill>
        </p:spPr>
        <p:txBody>
          <a:bodyPr wrap="square" lIns="0" tIns="0" rIns="0" bIns="0" rtlCol="0"/>
          <a:lstStyle/>
          <a:p/>
        </p:txBody>
      </p:sp>
      <p:sp>
        <p:nvSpPr>
          <p:cNvPr id="85" name="object 85"/>
          <p:cNvSpPr txBox="1"/>
          <p:nvPr/>
        </p:nvSpPr>
        <p:spPr>
          <a:xfrm>
            <a:off x="7646034" y="4991989"/>
            <a:ext cx="635000" cy="19558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微软雅黑"/>
                <a:cs typeface="微软雅黑"/>
              </a:rPr>
              <a:t>业务系统</a:t>
            </a:r>
            <a:endParaRPr sz="1200">
              <a:latin typeface="微软雅黑"/>
              <a:cs typeface="微软雅黑"/>
            </a:endParaRPr>
          </a:p>
        </p:txBody>
      </p:sp>
      <p:sp>
        <p:nvSpPr>
          <p:cNvPr id="86" name="object 86"/>
          <p:cNvSpPr/>
          <p:nvPr/>
        </p:nvSpPr>
        <p:spPr>
          <a:xfrm>
            <a:off x="7449311" y="4568952"/>
            <a:ext cx="1026160" cy="216535"/>
          </a:xfrm>
          <a:custGeom>
            <a:avLst/>
            <a:gdLst/>
            <a:ahLst/>
            <a:cxnLst/>
            <a:rect l="l" t="t" r="r" b="b"/>
            <a:pathLst>
              <a:path w="1026159" h="216535">
                <a:moveTo>
                  <a:pt x="989584" y="0"/>
                </a:moveTo>
                <a:lnTo>
                  <a:pt x="36068" y="0"/>
                </a:lnTo>
                <a:lnTo>
                  <a:pt x="22020" y="2831"/>
                </a:lnTo>
                <a:lnTo>
                  <a:pt x="10556" y="10556"/>
                </a:lnTo>
                <a:lnTo>
                  <a:pt x="2831" y="22020"/>
                </a:lnTo>
                <a:lnTo>
                  <a:pt x="0" y="36068"/>
                </a:lnTo>
                <a:lnTo>
                  <a:pt x="0" y="180340"/>
                </a:lnTo>
                <a:lnTo>
                  <a:pt x="2831" y="194387"/>
                </a:lnTo>
                <a:lnTo>
                  <a:pt x="10556" y="205851"/>
                </a:lnTo>
                <a:lnTo>
                  <a:pt x="22020" y="213576"/>
                </a:lnTo>
                <a:lnTo>
                  <a:pt x="36068" y="216408"/>
                </a:lnTo>
                <a:lnTo>
                  <a:pt x="989584" y="216408"/>
                </a:lnTo>
                <a:lnTo>
                  <a:pt x="1003631" y="213576"/>
                </a:lnTo>
                <a:lnTo>
                  <a:pt x="1015095" y="205851"/>
                </a:lnTo>
                <a:lnTo>
                  <a:pt x="1022820" y="194387"/>
                </a:lnTo>
                <a:lnTo>
                  <a:pt x="1025652" y="180340"/>
                </a:lnTo>
                <a:lnTo>
                  <a:pt x="1025652" y="36068"/>
                </a:lnTo>
                <a:lnTo>
                  <a:pt x="1022820" y="22020"/>
                </a:lnTo>
                <a:lnTo>
                  <a:pt x="1015095" y="10556"/>
                </a:lnTo>
                <a:lnTo>
                  <a:pt x="1003631" y="2831"/>
                </a:lnTo>
                <a:lnTo>
                  <a:pt x="989584" y="0"/>
                </a:lnTo>
                <a:close/>
              </a:path>
            </a:pathLst>
          </a:custGeom>
          <a:solidFill>
            <a:srgbClr val="F78B21"/>
          </a:solidFill>
        </p:spPr>
        <p:txBody>
          <a:bodyPr wrap="square" lIns="0" tIns="0" rIns="0" bIns="0" rtlCol="0"/>
          <a:lstStyle/>
          <a:p/>
        </p:txBody>
      </p:sp>
      <p:sp>
        <p:nvSpPr>
          <p:cNvPr id="87" name="object 87"/>
          <p:cNvSpPr txBox="1"/>
          <p:nvPr/>
        </p:nvSpPr>
        <p:spPr>
          <a:xfrm>
            <a:off x="7646034" y="4581144"/>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授信系统</a:t>
            </a:r>
            <a:endParaRPr sz="1200">
              <a:latin typeface="微软雅黑"/>
              <a:cs typeface="微软雅黑"/>
            </a:endParaRPr>
          </a:p>
        </p:txBody>
      </p:sp>
      <p:sp>
        <p:nvSpPr>
          <p:cNvPr id="88" name="object 88"/>
          <p:cNvSpPr/>
          <p:nvPr/>
        </p:nvSpPr>
        <p:spPr>
          <a:xfrm>
            <a:off x="7883652" y="3989832"/>
            <a:ext cx="157480" cy="143510"/>
          </a:xfrm>
          <a:custGeom>
            <a:avLst/>
            <a:gdLst/>
            <a:ahLst/>
            <a:cxnLst/>
            <a:rect l="l" t="t" r="r" b="b"/>
            <a:pathLst>
              <a:path w="157479" h="143510">
                <a:moveTo>
                  <a:pt x="156972" y="71628"/>
                </a:moveTo>
                <a:lnTo>
                  <a:pt x="0" y="71628"/>
                </a:lnTo>
                <a:lnTo>
                  <a:pt x="78486" y="143256"/>
                </a:lnTo>
                <a:lnTo>
                  <a:pt x="156972" y="71628"/>
                </a:lnTo>
                <a:close/>
              </a:path>
              <a:path w="157479" h="143510">
                <a:moveTo>
                  <a:pt x="117728" y="0"/>
                </a:moveTo>
                <a:lnTo>
                  <a:pt x="39243" y="0"/>
                </a:lnTo>
                <a:lnTo>
                  <a:pt x="39243" y="71628"/>
                </a:lnTo>
                <a:lnTo>
                  <a:pt x="117728" y="71628"/>
                </a:lnTo>
                <a:lnTo>
                  <a:pt x="117728" y="0"/>
                </a:lnTo>
                <a:close/>
              </a:path>
            </a:pathLst>
          </a:custGeom>
          <a:solidFill>
            <a:srgbClr val="F7C000"/>
          </a:solidFill>
        </p:spPr>
        <p:txBody>
          <a:bodyPr wrap="square" lIns="0" tIns="0" rIns="0" bIns="0" rtlCol="0"/>
          <a:lstStyle/>
          <a:p/>
        </p:txBody>
      </p:sp>
      <p:sp>
        <p:nvSpPr>
          <p:cNvPr id="89" name="object 89"/>
          <p:cNvSpPr/>
          <p:nvPr/>
        </p:nvSpPr>
        <p:spPr>
          <a:xfrm>
            <a:off x="7883652" y="4399788"/>
            <a:ext cx="157480" cy="144780"/>
          </a:xfrm>
          <a:custGeom>
            <a:avLst/>
            <a:gdLst/>
            <a:ahLst/>
            <a:cxnLst/>
            <a:rect l="l" t="t" r="r" b="b"/>
            <a:pathLst>
              <a:path w="157479" h="144779">
                <a:moveTo>
                  <a:pt x="156972" y="72389"/>
                </a:moveTo>
                <a:lnTo>
                  <a:pt x="0" y="72389"/>
                </a:lnTo>
                <a:lnTo>
                  <a:pt x="78486" y="144780"/>
                </a:lnTo>
                <a:lnTo>
                  <a:pt x="156972" y="72389"/>
                </a:lnTo>
                <a:close/>
              </a:path>
              <a:path w="157479" h="144779">
                <a:moveTo>
                  <a:pt x="117728" y="0"/>
                </a:moveTo>
                <a:lnTo>
                  <a:pt x="39243" y="0"/>
                </a:lnTo>
                <a:lnTo>
                  <a:pt x="39243" y="72389"/>
                </a:lnTo>
                <a:lnTo>
                  <a:pt x="117728" y="72389"/>
                </a:lnTo>
                <a:lnTo>
                  <a:pt x="117728" y="0"/>
                </a:lnTo>
                <a:close/>
              </a:path>
            </a:pathLst>
          </a:custGeom>
          <a:solidFill>
            <a:srgbClr val="F7C000"/>
          </a:solidFill>
        </p:spPr>
        <p:txBody>
          <a:bodyPr wrap="square" lIns="0" tIns="0" rIns="0" bIns="0" rtlCol="0"/>
          <a:lstStyle/>
          <a:p/>
        </p:txBody>
      </p:sp>
      <p:sp>
        <p:nvSpPr>
          <p:cNvPr id="90" name="object 90"/>
          <p:cNvSpPr/>
          <p:nvPr/>
        </p:nvSpPr>
        <p:spPr>
          <a:xfrm>
            <a:off x="7883652" y="4811267"/>
            <a:ext cx="157480" cy="143510"/>
          </a:xfrm>
          <a:custGeom>
            <a:avLst/>
            <a:gdLst/>
            <a:ahLst/>
            <a:cxnLst/>
            <a:rect l="l" t="t" r="r" b="b"/>
            <a:pathLst>
              <a:path w="157479" h="143510">
                <a:moveTo>
                  <a:pt x="156972" y="71627"/>
                </a:moveTo>
                <a:lnTo>
                  <a:pt x="0" y="71627"/>
                </a:lnTo>
                <a:lnTo>
                  <a:pt x="78486" y="143255"/>
                </a:lnTo>
                <a:lnTo>
                  <a:pt x="156972" y="71627"/>
                </a:lnTo>
                <a:close/>
              </a:path>
              <a:path w="157479" h="143510">
                <a:moveTo>
                  <a:pt x="117728" y="0"/>
                </a:moveTo>
                <a:lnTo>
                  <a:pt x="39243" y="0"/>
                </a:lnTo>
                <a:lnTo>
                  <a:pt x="39243" y="71627"/>
                </a:lnTo>
                <a:lnTo>
                  <a:pt x="117728" y="71627"/>
                </a:lnTo>
                <a:lnTo>
                  <a:pt x="117728" y="0"/>
                </a:lnTo>
                <a:close/>
              </a:path>
            </a:pathLst>
          </a:custGeom>
          <a:solidFill>
            <a:srgbClr val="F78B21"/>
          </a:solidFill>
        </p:spPr>
        <p:txBody>
          <a:bodyPr wrap="square" lIns="0" tIns="0" rIns="0" bIns="0" rtlCol="0"/>
          <a:lstStyle/>
          <a:p/>
        </p:txBody>
      </p:sp>
      <p:sp>
        <p:nvSpPr>
          <p:cNvPr id="91" name="object 91"/>
          <p:cNvSpPr/>
          <p:nvPr/>
        </p:nvSpPr>
        <p:spPr>
          <a:xfrm>
            <a:off x="8418576" y="4347083"/>
            <a:ext cx="630555" cy="600075"/>
          </a:xfrm>
          <a:custGeom>
            <a:avLst/>
            <a:gdLst/>
            <a:ahLst/>
            <a:cxnLst/>
            <a:rect l="l" t="t" r="r" b="b"/>
            <a:pathLst>
              <a:path w="630554" h="600075">
                <a:moveTo>
                  <a:pt x="145714" y="86360"/>
                </a:moveTo>
                <a:lnTo>
                  <a:pt x="30479" y="86360"/>
                </a:lnTo>
                <a:lnTo>
                  <a:pt x="575945" y="599694"/>
                </a:lnTo>
                <a:lnTo>
                  <a:pt x="630047" y="542163"/>
                </a:lnTo>
                <a:lnTo>
                  <a:pt x="145714" y="86360"/>
                </a:lnTo>
                <a:close/>
              </a:path>
              <a:path w="630554" h="600075">
                <a:moveTo>
                  <a:pt x="111632" y="0"/>
                </a:moveTo>
                <a:lnTo>
                  <a:pt x="0" y="3429"/>
                </a:lnTo>
                <a:lnTo>
                  <a:pt x="3428" y="115062"/>
                </a:lnTo>
                <a:lnTo>
                  <a:pt x="30479" y="86360"/>
                </a:lnTo>
                <a:lnTo>
                  <a:pt x="145714" y="86360"/>
                </a:lnTo>
                <a:lnTo>
                  <a:pt x="84581" y="28829"/>
                </a:lnTo>
                <a:lnTo>
                  <a:pt x="111632" y="0"/>
                </a:lnTo>
                <a:close/>
              </a:path>
            </a:pathLst>
          </a:custGeom>
          <a:solidFill>
            <a:srgbClr val="ACDAED"/>
          </a:solidFill>
        </p:spPr>
        <p:txBody>
          <a:bodyPr wrap="square" lIns="0" tIns="0" rIns="0" bIns="0" rtlCol="0"/>
          <a:lstStyle/>
          <a:p/>
        </p:txBody>
      </p:sp>
      <p:sp>
        <p:nvSpPr>
          <p:cNvPr id="92" name="object 92"/>
          <p:cNvSpPr/>
          <p:nvPr/>
        </p:nvSpPr>
        <p:spPr>
          <a:xfrm>
            <a:off x="6963156" y="3372611"/>
            <a:ext cx="541020" cy="144780"/>
          </a:xfrm>
          <a:custGeom>
            <a:avLst/>
            <a:gdLst/>
            <a:ahLst/>
            <a:cxnLst/>
            <a:rect l="l" t="t" r="r" b="b"/>
            <a:pathLst>
              <a:path w="541020" h="144779">
                <a:moveTo>
                  <a:pt x="468629" y="0"/>
                </a:moveTo>
                <a:lnTo>
                  <a:pt x="468629" y="36195"/>
                </a:lnTo>
                <a:lnTo>
                  <a:pt x="0" y="36195"/>
                </a:lnTo>
                <a:lnTo>
                  <a:pt x="0" y="108585"/>
                </a:lnTo>
                <a:lnTo>
                  <a:pt x="468629" y="108585"/>
                </a:lnTo>
                <a:lnTo>
                  <a:pt x="468629" y="144779"/>
                </a:lnTo>
                <a:lnTo>
                  <a:pt x="541020" y="72389"/>
                </a:lnTo>
                <a:lnTo>
                  <a:pt x="468629" y="0"/>
                </a:lnTo>
                <a:close/>
              </a:path>
            </a:pathLst>
          </a:custGeom>
          <a:solidFill>
            <a:srgbClr val="5FCA4A"/>
          </a:solidFill>
        </p:spPr>
        <p:txBody>
          <a:bodyPr wrap="square" lIns="0" tIns="0" rIns="0" bIns="0" rtlCol="0"/>
          <a:lstStyle/>
          <a:p/>
        </p:txBody>
      </p:sp>
      <p:sp>
        <p:nvSpPr>
          <p:cNvPr id="93" name="object 93"/>
          <p:cNvSpPr/>
          <p:nvPr/>
        </p:nvSpPr>
        <p:spPr>
          <a:xfrm>
            <a:off x="6975347" y="4611623"/>
            <a:ext cx="539750" cy="143510"/>
          </a:xfrm>
          <a:custGeom>
            <a:avLst/>
            <a:gdLst/>
            <a:ahLst/>
            <a:cxnLst/>
            <a:rect l="l" t="t" r="r" b="b"/>
            <a:pathLst>
              <a:path w="539750" h="143510">
                <a:moveTo>
                  <a:pt x="467868" y="0"/>
                </a:moveTo>
                <a:lnTo>
                  <a:pt x="467868" y="35813"/>
                </a:lnTo>
                <a:lnTo>
                  <a:pt x="0" y="35813"/>
                </a:lnTo>
                <a:lnTo>
                  <a:pt x="0" y="107442"/>
                </a:lnTo>
                <a:lnTo>
                  <a:pt x="467868" y="107442"/>
                </a:lnTo>
                <a:lnTo>
                  <a:pt x="467868" y="143256"/>
                </a:lnTo>
                <a:lnTo>
                  <a:pt x="539496" y="71627"/>
                </a:lnTo>
                <a:lnTo>
                  <a:pt x="467868" y="0"/>
                </a:lnTo>
                <a:close/>
              </a:path>
            </a:pathLst>
          </a:custGeom>
          <a:solidFill>
            <a:srgbClr val="5FCA4A"/>
          </a:solidFill>
        </p:spPr>
        <p:txBody>
          <a:bodyPr wrap="square" lIns="0" tIns="0" rIns="0" bIns="0" rtlCol="0"/>
          <a:lstStyle/>
          <a:p/>
        </p:txBody>
      </p:sp>
      <p:sp>
        <p:nvSpPr>
          <p:cNvPr id="94" name="object 94"/>
          <p:cNvSpPr/>
          <p:nvPr/>
        </p:nvSpPr>
        <p:spPr>
          <a:xfrm>
            <a:off x="8918447" y="3002279"/>
            <a:ext cx="2705100" cy="2284730"/>
          </a:xfrm>
          <a:custGeom>
            <a:avLst/>
            <a:gdLst/>
            <a:ahLst/>
            <a:cxnLst/>
            <a:rect l="l" t="t" r="r" b="b"/>
            <a:pathLst>
              <a:path w="2705100" h="2284729">
                <a:moveTo>
                  <a:pt x="0" y="117094"/>
                </a:moveTo>
                <a:lnTo>
                  <a:pt x="9205" y="71526"/>
                </a:lnTo>
                <a:lnTo>
                  <a:pt x="34305" y="34305"/>
                </a:lnTo>
                <a:lnTo>
                  <a:pt x="71526" y="9205"/>
                </a:lnTo>
                <a:lnTo>
                  <a:pt x="117094" y="0"/>
                </a:lnTo>
                <a:lnTo>
                  <a:pt x="2588005" y="0"/>
                </a:lnTo>
                <a:lnTo>
                  <a:pt x="2633573" y="9205"/>
                </a:lnTo>
                <a:lnTo>
                  <a:pt x="2670794" y="34305"/>
                </a:lnTo>
                <a:lnTo>
                  <a:pt x="2695894" y="71526"/>
                </a:lnTo>
                <a:lnTo>
                  <a:pt x="2705100" y="117094"/>
                </a:lnTo>
                <a:lnTo>
                  <a:pt x="2705100" y="2167382"/>
                </a:lnTo>
                <a:lnTo>
                  <a:pt x="2695894" y="2212949"/>
                </a:lnTo>
                <a:lnTo>
                  <a:pt x="2670794" y="2250170"/>
                </a:lnTo>
                <a:lnTo>
                  <a:pt x="2633573" y="2275270"/>
                </a:lnTo>
                <a:lnTo>
                  <a:pt x="2588005" y="2284476"/>
                </a:lnTo>
                <a:lnTo>
                  <a:pt x="117094" y="2284476"/>
                </a:lnTo>
                <a:lnTo>
                  <a:pt x="71526" y="2275270"/>
                </a:lnTo>
                <a:lnTo>
                  <a:pt x="34305" y="2250170"/>
                </a:lnTo>
                <a:lnTo>
                  <a:pt x="9205" y="2212949"/>
                </a:lnTo>
                <a:lnTo>
                  <a:pt x="0" y="2167382"/>
                </a:lnTo>
                <a:lnTo>
                  <a:pt x="0" y="117094"/>
                </a:lnTo>
                <a:close/>
              </a:path>
            </a:pathLst>
          </a:custGeom>
          <a:ln w="12192">
            <a:solidFill>
              <a:srgbClr val="1A9FD2"/>
            </a:solidFill>
          </a:ln>
        </p:spPr>
        <p:txBody>
          <a:bodyPr wrap="square" lIns="0" tIns="0" rIns="0" bIns="0" rtlCol="0"/>
          <a:lstStyle/>
          <a:p/>
        </p:txBody>
      </p:sp>
      <p:sp>
        <p:nvSpPr>
          <p:cNvPr id="95" name="object 95"/>
          <p:cNvSpPr/>
          <p:nvPr/>
        </p:nvSpPr>
        <p:spPr>
          <a:xfrm>
            <a:off x="10276331" y="3288791"/>
            <a:ext cx="1263650" cy="1908175"/>
          </a:xfrm>
          <a:custGeom>
            <a:avLst/>
            <a:gdLst/>
            <a:ahLst/>
            <a:cxnLst/>
            <a:rect l="l" t="t" r="r" b="b"/>
            <a:pathLst>
              <a:path w="1263650" h="1908175">
                <a:moveTo>
                  <a:pt x="0" y="1908048"/>
                </a:moveTo>
                <a:lnTo>
                  <a:pt x="1263396" y="1908048"/>
                </a:lnTo>
                <a:lnTo>
                  <a:pt x="1263396" y="0"/>
                </a:lnTo>
                <a:lnTo>
                  <a:pt x="0" y="0"/>
                </a:lnTo>
                <a:lnTo>
                  <a:pt x="0" y="1908048"/>
                </a:lnTo>
                <a:close/>
              </a:path>
            </a:pathLst>
          </a:custGeom>
          <a:solidFill>
            <a:srgbClr val="60C2E3"/>
          </a:solidFill>
        </p:spPr>
        <p:txBody>
          <a:bodyPr wrap="square" lIns="0" tIns="0" rIns="0" bIns="0" rtlCol="0"/>
          <a:lstStyle/>
          <a:p/>
        </p:txBody>
      </p:sp>
      <p:sp>
        <p:nvSpPr>
          <p:cNvPr id="96" name="object 96"/>
          <p:cNvSpPr/>
          <p:nvPr/>
        </p:nvSpPr>
        <p:spPr>
          <a:xfrm>
            <a:off x="8988552" y="4358640"/>
            <a:ext cx="1066800" cy="215265"/>
          </a:xfrm>
          <a:custGeom>
            <a:avLst/>
            <a:gdLst/>
            <a:ahLst/>
            <a:cxnLst/>
            <a:rect l="l" t="t" r="r" b="b"/>
            <a:pathLst>
              <a:path w="1066800" h="215264">
                <a:moveTo>
                  <a:pt x="1030986" y="0"/>
                </a:moveTo>
                <a:lnTo>
                  <a:pt x="35814" y="0"/>
                </a:lnTo>
                <a:lnTo>
                  <a:pt x="21859" y="2809"/>
                </a:lnTo>
                <a:lnTo>
                  <a:pt x="10477" y="10477"/>
                </a:lnTo>
                <a:lnTo>
                  <a:pt x="2809" y="21859"/>
                </a:lnTo>
                <a:lnTo>
                  <a:pt x="0" y="35814"/>
                </a:lnTo>
                <a:lnTo>
                  <a:pt x="0" y="179070"/>
                </a:lnTo>
                <a:lnTo>
                  <a:pt x="2809" y="193024"/>
                </a:lnTo>
                <a:lnTo>
                  <a:pt x="10477" y="204406"/>
                </a:lnTo>
                <a:lnTo>
                  <a:pt x="21859" y="212074"/>
                </a:lnTo>
                <a:lnTo>
                  <a:pt x="35814" y="214884"/>
                </a:lnTo>
                <a:lnTo>
                  <a:pt x="1030986" y="214884"/>
                </a:lnTo>
                <a:lnTo>
                  <a:pt x="1044940" y="212074"/>
                </a:lnTo>
                <a:lnTo>
                  <a:pt x="1056322" y="204406"/>
                </a:lnTo>
                <a:lnTo>
                  <a:pt x="1063990" y="193024"/>
                </a:lnTo>
                <a:lnTo>
                  <a:pt x="1066800" y="179070"/>
                </a:lnTo>
                <a:lnTo>
                  <a:pt x="1066800" y="35814"/>
                </a:lnTo>
                <a:lnTo>
                  <a:pt x="1063990" y="21859"/>
                </a:lnTo>
                <a:lnTo>
                  <a:pt x="1056322" y="10477"/>
                </a:lnTo>
                <a:lnTo>
                  <a:pt x="1044940" y="2809"/>
                </a:lnTo>
                <a:lnTo>
                  <a:pt x="1030986" y="0"/>
                </a:lnTo>
                <a:close/>
              </a:path>
            </a:pathLst>
          </a:custGeom>
          <a:solidFill>
            <a:srgbClr val="9DD1E8"/>
          </a:solidFill>
        </p:spPr>
        <p:txBody>
          <a:bodyPr wrap="square" lIns="0" tIns="0" rIns="0" bIns="0" rtlCol="0"/>
          <a:lstStyle/>
          <a:p/>
        </p:txBody>
      </p:sp>
      <p:sp>
        <p:nvSpPr>
          <p:cNvPr id="97" name="object 97"/>
          <p:cNvSpPr txBox="1"/>
          <p:nvPr/>
        </p:nvSpPr>
        <p:spPr>
          <a:xfrm>
            <a:off x="9205721" y="4369561"/>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三方核验</a:t>
            </a:r>
            <a:endParaRPr sz="1200">
              <a:latin typeface="微软雅黑"/>
              <a:cs typeface="微软雅黑"/>
            </a:endParaRPr>
          </a:p>
        </p:txBody>
      </p:sp>
      <p:sp>
        <p:nvSpPr>
          <p:cNvPr id="98" name="object 98"/>
          <p:cNvSpPr/>
          <p:nvPr/>
        </p:nvSpPr>
        <p:spPr>
          <a:xfrm>
            <a:off x="8988552" y="3848100"/>
            <a:ext cx="1066800" cy="215265"/>
          </a:xfrm>
          <a:custGeom>
            <a:avLst/>
            <a:gdLst/>
            <a:ahLst/>
            <a:cxnLst/>
            <a:rect l="l" t="t" r="r" b="b"/>
            <a:pathLst>
              <a:path w="1066800" h="215264">
                <a:moveTo>
                  <a:pt x="1030986" y="0"/>
                </a:moveTo>
                <a:lnTo>
                  <a:pt x="35814" y="0"/>
                </a:lnTo>
                <a:lnTo>
                  <a:pt x="21859" y="2809"/>
                </a:lnTo>
                <a:lnTo>
                  <a:pt x="10477" y="10477"/>
                </a:lnTo>
                <a:lnTo>
                  <a:pt x="2809" y="21859"/>
                </a:lnTo>
                <a:lnTo>
                  <a:pt x="0" y="35813"/>
                </a:lnTo>
                <a:lnTo>
                  <a:pt x="0" y="179069"/>
                </a:lnTo>
                <a:lnTo>
                  <a:pt x="2809" y="193024"/>
                </a:lnTo>
                <a:lnTo>
                  <a:pt x="10477" y="204406"/>
                </a:lnTo>
                <a:lnTo>
                  <a:pt x="21859" y="212074"/>
                </a:lnTo>
                <a:lnTo>
                  <a:pt x="35814" y="214883"/>
                </a:lnTo>
                <a:lnTo>
                  <a:pt x="1030986" y="214883"/>
                </a:lnTo>
                <a:lnTo>
                  <a:pt x="1044940" y="212074"/>
                </a:lnTo>
                <a:lnTo>
                  <a:pt x="1056322" y="204406"/>
                </a:lnTo>
                <a:lnTo>
                  <a:pt x="1063990" y="193024"/>
                </a:lnTo>
                <a:lnTo>
                  <a:pt x="1066800" y="179069"/>
                </a:lnTo>
                <a:lnTo>
                  <a:pt x="1066800" y="35813"/>
                </a:lnTo>
                <a:lnTo>
                  <a:pt x="1063990" y="21859"/>
                </a:lnTo>
                <a:lnTo>
                  <a:pt x="1056322" y="10477"/>
                </a:lnTo>
                <a:lnTo>
                  <a:pt x="1044940" y="2809"/>
                </a:lnTo>
                <a:lnTo>
                  <a:pt x="1030986" y="0"/>
                </a:lnTo>
                <a:close/>
              </a:path>
            </a:pathLst>
          </a:custGeom>
          <a:solidFill>
            <a:srgbClr val="9DD1E8"/>
          </a:solidFill>
        </p:spPr>
        <p:txBody>
          <a:bodyPr wrap="square" lIns="0" tIns="0" rIns="0" bIns="0" rtlCol="0"/>
          <a:lstStyle/>
          <a:p/>
        </p:txBody>
      </p:sp>
      <p:sp>
        <p:nvSpPr>
          <p:cNvPr id="99" name="object 99"/>
          <p:cNvSpPr txBox="1"/>
          <p:nvPr/>
        </p:nvSpPr>
        <p:spPr>
          <a:xfrm>
            <a:off x="9129521" y="3858767"/>
            <a:ext cx="787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反欺诈模型</a:t>
            </a:r>
            <a:endParaRPr sz="1200">
              <a:latin typeface="微软雅黑"/>
              <a:cs typeface="微软雅黑"/>
            </a:endParaRPr>
          </a:p>
        </p:txBody>
      </p:sp>
      <p:sp>
        <p:nvSpPr>
          <p:cNvPr id="100" name="object 100"/>
          <p:cNvSpPr/>
          <p:nvPr/>
        </p:nvSpPr>
        <p:spPr>
          <a:xfrm>
            <a:off x="8988552" y="3336035"/>
            <a:ext cx="1066800" cy="216535"/>
          </a:xfrm>
          <a:custGeom>
            <a:avLst/>
            <a:gdLst/>
            <a:ahLst/>
            <a:cxnLst/>
            <a:rect l="l" t="t" r="r" b="b"/>
            <a:pathLst>
              <a:path w="1066800" h="216535">
                <a:moveTo>
                  <a:pt x="1030731"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8"/>
                </a:lnTo>
                <a:lnTo>
                  <a:pt x="1030731" y="216408"/>
                </a:lnTo>
                <a:lnTo>
                  <a:pt x="1044779" y="213576"/>
                </a:lnTo>
                <a:lnTo>
                  <a:pt x="1056243" y="205851"/>
                </a:lnTo>
                <a:lnTo>
                  <a:pt x="1063968" y="194387"/>
                </a:lnTo>
                <a:lnTo>
                  <a:pt x="1066800" y="180339"/>
                </a:lnTo>
                <a:lnTo>
                  <a:pt x="1066800" y="36067"/>
                </a:lnTo>
                <a:lnTo>
                  <a:pt x="1063968" y="22020"/>
                </a:lnTo>
                <a:lnTo>
                  <a:pt x="1056243" y="10556"/>
                </a:lnTo>
                <a:lnTo>
                  <a:pt x="1044779" y="2831"/>
                </a:lnTo>
                <a:lnTo>
                  <a:pt x="1030731" y="0"/>
                </a:lnTo>
                <a:close/>
              </a:path>
            </a:pathLst>
          </a:custGeom>
          <a:solidFill>
            <a:srgbClr val="9DD1E8"/>
          </a:solidFill>
        </p:spPr>
        <p:txBody>
          <a:bodyPr wrap="square" lIns="0" tIns="0" rIns="0" bIns="0" rtlCol="0"/>
          <a:lstStyle/>
          <a:p/>
        </p:txBody>
      </p:sp>
      <p:sp>
        <p:nvSpPr>
          <p:cNvPr id="101" name="object 101"/>
          <p:cNvSpPr/>
          <p:nvPr/>
        </p:nvSpPr>
        <p:spPr>
          <a:xfrm>
            <a:off x="8988552" y="4869179"/>
            <a:ext cx="1066800" cy="216535"/>
          </a:xfrm>
          <a:custGeom>
            <a:avLst/>
            <a:gdLst/>
            <a:ahLst/>
            <a:cxnLst/>
            <a:rect l="l" t="t" r="r" b="b"/>
            <a:pathLst>
              <a:path w="1066800" h="216535">
                <a:moveTo>
                  <a:pt x="1030731" y="0"/>
                </a:moveTo>
                <a:lnTo>
                  <a:pt x="36068" y="0"/>
                </a:lnTo>
                <a:lnTo>
                  <a:pt x="22020" y="2831"/>
                </a:lnTo>
                <a:lnTo>
                  <a:pt x="10556" y="10556"/>
                </a:lnTo>
                <a:lnTo>
                  <a:pt x="2831" y="22020"/>
                </a:lnTo>
                <a:lnTo>
                  <a:pt x="0" y="36068"/>
                </a:lnTo>
                <a:lnTo>
                  <a:pt x="0" y="180340"/>
                </a:lnTo>
                <a:lnTo>
                  <a:pt x="2831" y="194387"/>
                </a:lnTo>
                <a:lnTo>
                  <a:pt x="10556" y="205851"/>
                </a:lnTo>
                <a:lnTo>
                  <a:pt x="22020" y="213576"/>
                </a:lnTo>
                <a:lnTo>
                  <a:pt x="36068" y="216408"/>
                </a:lnTo>
                <a:lnTo>
                  <a:pt x="1030731" y="216408"/>
                </a:lnTo>
                <a:lnTo>
                  <a:pt x="1044779" y="213576"/>
                </a:lnTo>
                <a:lnTo>
                  <a:pt x="1056243" y="205851"/>
                </a:lnTo>
                <a:lnTo>
                  <a:pt x="1063968" y="194387"/>
                </a:lnTo>
                <a:lnTo>
                  <a:pt x="1066800" y="180340"/>
                </a:lnTo>
                <a:lnTo>
                  <a:pt x="1066800" y="36068"/>
                </a:lnTo>
                <a:lnTo>
                  <a:pt x="1063968" y="22020"/>
                </a:lnTo>
                <a:lnTo>
                  <a:pt x="1056243" y="10556"/>
                </a:lnTo>
                <a:lnTo>
                  <a:pt x="1044779" y="2831"/>
                </a:lnTo>
                <a:lnTo>
                  <a:pt x="1030731" y="0"/>
                </a:lnTo>
                <a:close/>
              </a:path>
            </a:pathLst>
          </a:custGeom>
          <a:solidFill>
            <a:srgbClr val="9DD1E8"/>
          </a:solidFill>
        </p:spPr>
        <p:txBody>
          <a:bodyPr wrap="square" lIns="0" tIns="0" rIns="0" bIns="0" rtlCol="0"/>
          <a:lstStyle/>
          <a:p/>
        </p:txBody>
      </p:sp>
      <p:sp>
        <p:nvSpPr>
          <p:cNvPr id="102" name="object 102"/>
          <p:cNvSpPr txBox="1"/>
          <p:nvPr/>
        </p:nvSpPr>
        <p:spPr>
          <a:xfrm>
            <a:off x="9205721" y="4880736"/>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信用模型</a:t>
            </a:r>
            <a:endParaRPr sz="1200">
              <a:latin typeface="微软雅黑"/>
              <a:cs typeface="微软雅黑"/>
            </a:endParaRPr>
          </a:p>
        </p:txBody>
      </p:sp>
      <p:sp>
        <p:nvSpPr>
          <p:cNvPr id="103" name="object 103"/>
          <p:cNvSpPr/>
          <p:nvPr/>
        </p:nvSpPr>
        <p:spPr>
          <a:xfrm>
            <a:off x="10375392" y="4357115"/>
            <a:ext cx="1065530" cy="216535"/>
          </a:xfrm>
          <a:custGeom>
            <a:avLst/>
            <a:gdLst/>
            <a:ahLst/>
            <a:cxnLst/>
            <a:rect l="l" t="t" r="r" b="b"/>
            <a:pathLst>
              <a:path w="1065529" h="216535">
                <a:moveTo>
                  <a:pt x="1029207"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1029207" y="216407"/>
                </a:lnTo>
                <a:lnTo>
                  <a:pt x="1043255" y="213576"/>
                </a:lnTo>
                <a:lnTo>
                  <a:pt x="1054719" y="205851"/>
                </a:lnTo>
                <a:lnTo>
                  <a:pt x="1062444" y="194387"/>
                </a:lnTo>
                <a:lnTo>
                  <a:pt x="1065276" y="180339"/>
                </a:lnTo>
                <a:lnTo>
                  <a:pt x="1065276" y="36067"/>
                </a:lnTo>
                <a:lnTo>
                  <a:pt x="1062444" y="22020"/>
                </a:lnTo>
                <a:lnTo>
                  <a:pt x="1054719" y="10556"/>
                </a:lnTo>
                <a:lnTo>
                  <a:pt x="1043255" y="2831"/>
                </a:lnTo>
                <a:lnTo>
                  <a:pt x="1029207" y="0"/>
                </a:lnTo>
                <a:close/>
              </a:path>
            </a:pathLst>
          </a:custGeom>
          <a:solidFill>
            <a:srgbClr val="9DD1E8"/>
          </a:solidFill>
        </p:spPr>
        <p:txBody>
          <a:bodyPr wrap="square" lIns="0" tIns="0" rIns="0" bIns="0" rtlCol="0"/>
          <a:lstStyle/>
          <a:p/>
        </p:txBody>
      </p:sp>
      <p:sp>
        <p:nvSpPr>
          <p:cNvPr id="104" name="object 104"/>
          <p:cNvSpPr txBox="1"/>
          <p:nvPr/>
        </p:nvSpPr>
        <p:spPr>
          <a:xfrm>
            <a:off x="10591927" y="4369307"/>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专家调优</a:t>
            </a:r>
            <a:endParaRPr sz="1200">
              <a:latin typeface="微软雅黑"/>
              <a:cs typeface="微软雅黑"/>
            </a:endParaRPr>
          </a:p>
        </p:txBody>
      </p:sp>
      <p:sp>
        <p:nvSpPr>
          <p:cNvPr id="105" name="object 105"/>
          <p:cNvSpPr/>
          <p:nvPr/>
        </p:nvSpPr>
        <p:spPr>
          <a:xfrm>
            <a:off x="10375392" y="3846576"/>
            <a:ext cx="1065530" cy="216535"/>
          </a:xfrm>
          <a:custGeom>
            <a:avLst/>
            <a:gdLst/>
            <a:ahLst/>
            <a:cxnLst/>
            <a:rect l="l" t="t" r="r" b="b"/>
            <a:pathLst>
              <a:path w="1065529" h="216535">
                <a:moveTo>
                  <a:pt x="1029207" y="0"/>
                </a:moveTo>
                <a:lnTo>
                  <a:pt x="36067" y="0"/>
                </a:lnTo>
                <a:lnTo>
                  <a:pt x="22020" y="2831"/>
                </a:lnTo>
                <a:lnTo>
                  <a:pt x="10556" y="10556"/>
                </a:lnTo>
                <a:lnTo>
                  <a:pt x="2831" y="22020"/>
                </a:lnTo>
                <a:lnTo>
                  <a:pt x="0" y="36068"/>
                </a:lnTo>
                <a:lnTo>
                  <a:pt x="0" y="180340"/>
                </a:lnTo>
                <a:lnTo>
                  <a:pt x="2831" y="194387"/>
                </a:lnTo>
                <a:lnTo>
                  <a:pt x="10556" y="205851"/>
                </a:lnTo>
                <a:lnTo>
                  <a:pt x="22020" y="213576"/>
                </a:lnTo>
                <a:lnTo>
                  <a:pt x="36067" y="216407"/>
                </a:lnTo>
                <a:lnTo>
                  <a:pt x="1029207" y="216407"/>
                </a:lnTo>
                <a:lnTo>
                  <a:pt x="1043255" y="213576"/>
                </a:lnTo>
                <a:lnTo>
                  <a:pt x="1054719" y="205851"/>
                </a:lnTo>
                <a:lnTo>
                  <a:pt x="1062444" y="194387"/>
                </a:lnTo>
                <a:lnTo>
                  <a:pt x="1065276" y="180340"/>
                </a:lnTo>
                <a:lnTo>
                  <a:pt x="1065276" y="36068"/>
                </a:lnTo>
                <a:lnTo>
                  <a:pt x="1062444" y="22020"/>
                </a:lnTo>
                <a:lnTo>
                  <a:pt x="1054719" y="10556"/>
                </a:lnTo>
                <a:lnTo>
                  <a:pt x="1043255" y="2831"/>
                </a:lnTo>
                <a:lnTo>
                  <a:pt x="1029207" y="0"/>
                </a:lnTo>
                <a:close/>
              </a:path>
            </a:pathLst>
          </a:custGeom>
          <a:solidFill>
            <a:srgbClr val="9DD1E8"/>
          </a:solidFill>
        </p:spPr>
        <p:txBody>
          <a:bodyPr wrap="square" lIns="0" tIns="0" rIns="0" bIns="0" rtlCol="0"/>
          <a:lstStyle/>
          <a:p/>
        </p:txBody>
      </p:sp>
      <p:sp>
        <p:nvSpPr>
          <p:cNvPr id="106" name="object 106"/>
          <p:cNvSpPr txBox="1"/>
          <p:nvPr/>
        </p:nvSpPr>
        <p:spPr>
          <a:xfrm>
            <a:off x="10591927" y="3857879"/>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拒客分析</a:t>
            </a:r>
            <a:endParaRPr sz="1200">
              <a:latin typeface="微软雅黑"/>
              <a:cs typeface="微软雅黑"/>
            </a:endParaRPr>
          </a:p>
        </p:txBody>
      </p:sp>
      <p:sp>
        <p:nvSpPr>
          <p:cNvPr id="107" name="object 107"/>
          <p:cNvSpPr/>
          <p:nvPr/>
        </p:nvSpPr>
        <p:spPr>
          <a:xfrm>
            <a:off x="10375392" y="4869179"/>
            <a:ext cx="1065530" cy="216535"/>
          </a:xfrm>
          <a:custGeom>
            <a:avLst/>
            <a:gdLst/>
            <a:ahLst/>
            <a:cxnLst/>
            <a:rect l="l" t="t" r="r" b="b"/>
            <a:pathLst>
              <a:path w="1065529" h="216535">
                <a:moveTo>
                  <a:pt x="1029207" y="0"/>
                </a:moveTo>
                <a:lnTo>
                  <a:pt x="36067" y="0"/>
                </a:lnTo>
                <a:lnTo>
                  <a:pt x="22020" y="2831"/>
                </a:lnTo>
                <a:lnTo>
                  <a:pt x="10556" y="10556"/>
                </a:lnTo>
                <a:lnTo>
                  <a:pt x="2831" y="22020"/>
                </a:lnTo>
                <a:lnTo>
                  <a:pt x="0" y="36068"/>
                </a:lnTo>
                <a:lnTo>
                  <a:pt x="0" y="180340"/>
                </a:lnTo>
                <a:lnTo>
                  <a:pt x="2831" y="194387"/>
                </a:lnTo>
                <a:lnTo>
                  <a:pt x="10556" y="205851"/>
                </a:lnTo>
                <a:lnTo>
                  <a:pt x="22020" y="213576"/>
                </a:lnTo>
                <a:lnTo>
                  <a:pt x="36067" y="216408"/>
                </a:lnTo>
                <a:lnTo>
                  <a:pt x="1029207" y="216408"/>
                </a:lnTo>
                <a:lnTo>
                  <a:pt x="1043255" y="213576"/>
                </a:lnTo>
                <a:lnTo>
                  <a:pt x="1054719" y="205851"/>
                </a:lnTo>
                <a:lnTo>
                  <a:pt x="1062444" y="194387"/>
                </a:lnTo>
                <a:lnTo>
                  <a:pt x="1065276" y="180340"/>
                </a:lnTo>
                <a:lnTo>
                  <a:pt x="1065276" y="36068"/>
                </a:lnTo>
                <a:lnTo>
                  <a:pt x="1062444" y="22020"/>
                </a:lnTo>
                <a:lnTo>
                  <a:pt x="1054719" y="10556"/>
                </a:lnTo>
                <a:lnTo>
                  <a:pt x="1043255" y="2831"/>
                </a:lnTo>
                <a:lnTo>
                  <a:pt x="1029207" y="0"/>
                </a:lnTo>
                <a:close/>
              </a:path>
            </a:pathLst>
          </a:custGeom>
          <a:solidFill>
            <a:srgbClr val="9DD1E8"/>
          </a:solidFill>
        </p:spPr>
        <p:txBody>
          <a:bodyPr wrap="square" lIns="0" tIns="0" rIns="0" bIns="0" rtlCol="0"/>
          <a:lstStyle/>
          <a:p/>
        </p:txBody>
      </p:sp>
      <p:sp>
        <p:nvSpPr>
          <p:cNvPr id="108" name="object 108"/>
          <p:cNvSpPr txBox="1"/>
          <p:nvPr/>
        </p:nvSpPr>
        <p:spPr>
          <a:xfrm>
            <a:off x="10515727" y="4880736"/>
            <a:ext cx="7874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冠军挑战者</a:t>
            </a:r>
            <a:endParaRPr sz="1200">
              <a:latin typeface="微软雅黑"/>
              <a:cs typeface="微软雅黑"/>
            </a:endParaRPr>
          </a:p>
        </p:txBody>
      </p:sp>
      <p:sp>
        <p:nvSpPr>
          <p:cNvPr id="109" name="object 109"/>
          <p:cNvSpPr txBox="1"/>
          <p:nvPr/>
        </p:nvSpPr>
        <p:spPr>
          <a:xfrm>
            <a:off x="7503921" y="3021965"/>
            <a:ext cx="3898900" cy="521334"/>
          </a:xfrm>
          <a:prstGeom prst="rect">
            <a:avLst/>
          </a:prstGeom>
        </p:spPr>
        <p:txBody>
          <a:bodyPr wrap="square" lIns="0" tIns="0" rIns="0" bIns="0" rtlCol="0" vert="horz">
            <a:spAutoFit/>
          </a:bodyPr>
          <a:lstStyle/>
          <a:p>
            <a:pPr marL="12700">
              <a:lnSpc>
                <a:spcPct val="100000"/>
              </a:lnSpc>
              <a:tabLst>
                <a:tab pos="2321560" algn="l"/>
              </a:tabLst>
            </a:pPr>
            <a:r>
              <a:rPr dirty="0" sz="1400">
                <a:solidFill>
                  <a:srgbClr val="4F5560"/>
                </a:solidFill>
                <a:latin typeface="微软雅黑"/>
                <a:cs typeface="微软雅黑"/>
              </a:rPr>
              <a:t>银行方系统	</a:t>
            </a:r>
            <a:r>
              <a:rPr dirty="0" baseline="3968" sz="2100">
                <a:solidFill>
                  <a:srgbClr val="4F5560"/>
                </a:solidFill>
                <a:latin typeface="微软雅黑"/>
                <a:cs typeface="微软雅黑"/>
              </a:rPr>
              <a:t>同盾私有云</a:t>
            </a:r>
            <a:endParaRPr baseline="3968" sz="2100">
              <a:latin typeface="微软雅黑"/>
              <a:cs typeface="微软雅黑"/>
            </a:endParaRPr>
          </a:p>
          <a:p>
            <a:pPr marL="154305">
              <a:lnSpc>
                <a:spcPct val="100000"/>
              </a:lnSpc>
              <a:spcBef>
                <a:spcPts val="885"/>
              </a:spcBef>
              <a:tabLst>
                <a:tab pos="1637664" algn="l"/>
                <a:tab pos="2971165" algn="l"/>
              </a:tabLst>
            </a:pPr>
            <a:r>
              <a:rPr dirty="0" sz="1200">
                <a:solidFill>
                  <a:srgbClr val="F9F9F9"/>
                </a:solidFill>
                <a:latin typeface="微软雅黑"/>
                <a:cs typeface="微软雅黑"/>
              </a:rPr>
              <a:t>申请系统	反欺诈策略	同盾运营平台</a:t>
            </a:r>
            <a:endParaRPr sz="1200">
              <a:latin typeface="微软雅黑"/>
              <a:cs typeface="微软雅黑"/>
            </a:endParaRPr>
          </a:p>
        </p:txBody>
      </p:sp>
      <p:sp>
        <p:nvSpPr>
          <p:cNvPr id="110" name="object 110"/>
          <p:cNvSpPr/>
          <p:nvPr/>
        </p:nvSpPr>
        <p:spPr>
          <a:xfrm>
            <a:off x="9442704" y="3592067"/>
            <a:ext cx="158750" cy="216535"/>
          </a:xfrm>
          <a:custGeom>
            <a:avLst/>
            <a:gdLst/>
            <a:ahLst/>
            <a:cxnLst/>
            <a:rect l="l" t="t" r="r" b="b"/>
            <a:pathLst>
              <a:path w="158750" h="216535">
                <a:moveTo>
                  <a:pt x="158496" y="137160"/>
                </a:moveTo>
                <a:lnTo>
                  <a:pt x="0" y="137160"/>
                </a:lnTo>
                <a:lnTo>
                  <a:pt x="79248" y="216408"/>
                </a:lnTo>
                <a:lnTo>
                  <a:pt x="158496" y="137160"/>
                </a:lnTo>
                <a:close/>
              </a:path>
              <a:path w="158750" h="216535">
                <a:moveTo>
                  <a:pt x="118872" y="0"/>
                </a:moveTo>
                <a:lnTo>
                  <a:pt x="39624" y="0"/>
                </a:lnTo>
                <a:lnTo>
                  <a:pt x="39624" y="137160"/>
                </a:lnTo>
                <a:lnTo>
                  <a:pt x="118872" y="137160"/>
                </a:lnTo>
                <a:lnTo>
                  <a:pt x="118872" y="0"/>
                </a:lnTo>
                <a:close/>
              </a:path>
            </a:pathLst>
          </a:custGeom>
          <a:solidFill>
            <a:srgbClr val="ACDAED"/>
          </a:solidFill>
        </p:spPr>
        <p:txBody>
          <a:bodyPr wrap="square" lIns="0" tIns="0" rIns="0" bIns="0" rtlCol="0"/>
          <a:lstStyle/>
          <a:p/>
        </p:txBody>
      </p:sp>
      <p:sp>
        <p:nvSpPr>
          <p:cNvPr id="111" name="object 111"/>
          <p:cNvSpPr/>
          <p:nvPr/>
        </p:nvSpPr>
        <p:spPr>
          <a:xfrm>
            <a:off x="9442704" y="4613147"/>
            <a:ext cx="158750" cy="216535"/>
          </a:xfrm>
          <a:custGeom>
            <a:avLst/>
            <a:gdLst/>
            <a:ahLst/>
            <a:cxnLst/>
            <a:rect l="l" t="t" r="r" b="b"/>
            <a:pathLst>
              <a:path w="158750" h="216535">
                <a:moveTo>
                  <a:pt x="158496" y="137159"/>
                </a:moveTo>
                <a:lnTo>
                  <a:pt x="0" y="137159"/>
                </a:lnTo>
                <a:lnTo>
                  <a:pt x="79248" y="216407"/>
                </a:lnTo>
                <a:lnTo>
                  <a:pt x="158496" y="137159"/>
                </a:lnTo>
                <a:close/>
              </a:path>
              <a:path w="158750" h="216535">
                <a:moveTo>
                  <a:pt x="118872" y="0"/>
                </a:moveTo>
                <a:lnTo>
                  <a:pt x="39624" y="0"/>
                </a:lnTo>
                <a:lnTo>
                  <a:pt x="39624" y="137159"/>
                </a:lnTo>
                <a:lnTo>
                  <a:pt x="118872" y="137159"/>
                </a:lnTo>
                <a:lnTo>
                  <a:pt x="118872" y="0"/>
                </a:lnTo>
                <a:close/>
              </a:path>
            </a:pathLst>
          </a:custGeom>
          <a:solidFill>
            <a:srgbClr val="ACDAED"/>
          </a:solidFill>
        </p:spPr>
        <p:txBody>
          <a:bodyPr wrap="square" lIns="0" tIns="0" rIns="0" bIns="0" rtlCol="0"/>
          <a:lstStyle/>
          <a:p/>
        </p:txBody>
      </p:sp>
      <p:sp>
        <p:nvSpPr>
          <p:cNvPr id="112" name="object 112"/>
          <p:cNvSpPr/>
          <p:nvPr/>
        </p:nvSpPr>
        <p:spPr>
          <a:xfrm>
            <a:off x="9442704" y="4102608"/>
            <a:ext cx="158750" cy="216535"/>
          </a:xfrm>
          <a:custGeom>
            <a:avLst/>
            <a:gdLst/>
            <a:ahLst/>
            <a:cxnLst/>
            <a:rect l="l" t="t" r="r" b="b"/>
            <a:pathLst>
              <a:path w="158750" h="216535">
                <a:moveTo>
                  <a:pt x="158496" y="137160"/>
                </a:moveTo>
                <a:lnTo>
                  <a:pt x="0" y="137160"/>
                </a:lnTo>
                <a:lnTo>
                  <a:pt x="79248" y="216408"/>
                </a:lnTo>
                <a:lnTo>
                  <a:pt x="158496" y="137160"/>
                </a:lnTo>
                <a:close/>
              </a:path>
              <a:path w="158750" h="216535">
                <a:moveTo>
                  <a:pt x="118872" y="0"/>
                </a:moveTo>
                <a:lnTo>
                  <a:pt x="39624" y="0"/>
                </a:lnTo>
                <a:lnTo>
                  <a:pt x="39624" y="137160"/>
                </a:lnTo>
                <a:lnTo>
                  <a:pt x="118872" y="137160"/>
                </a:lnTo>
                <a:lnTo>
                  <a:pt x="118872" y="0"/>
                </a:lnTo>
                <a:close/>
              </a:path>
            </a:pathLst>
          </a:custGeom>
          <a:solidFill>
            <a:srgbClr val="ACDAED"/>
          </a:solidFill>
        </p:spPr>
        <p:txBody>
          <a:bodyPr wrap="square" lIns="0" tIns="0" rIns="0" bIns="0" rtlCol="0"/>
          <a:lstStyle/>
          <a:p/>
        </p:txBody>
      </p:sp>
      <p:sp>
        <p:nvSpPr>
          <p:cNvPr id="113" name="object 113"/>
          <p:cNvSpPr/>
          <p:nvPr/>
        </p:nvSpPr>
        <p:spPr>
          <a:xfrm>
            <a:off x="9988295" y="3372611"/>
            <a:ext cx="434340" cy="144780"/>
          </a:xfrm>
          <a:custGeom>
            <a:avLst/>
            <a:gdLst/>
            <a:ahLst/>
            <a:cxnLst/>
            <a:rect l="l" t="t" r="r" b="b"/>
            <a:pathLst>
              <a:path w="434340" h="144779">
                <a:moveTo>
                  <a:pt x="72389" y="0"/>
                </a:moveTo>
                <a:lnTo>
                  <a:pt x="0" y="72389"/>
                </a:lnTo>
                <a:lnTo>
                  <a:pt x="72389" y="144779"/>
                </a:lnTo>
                <a:lnTo>
                  <a:pt x="72389" y="108585"/>
                </a:lnTo>
                <a:lnTo>
                  <a:pt x="398144" y="108585"/>
                </a:lnTo>
                <a:lnTo>
                  <a:pt x="434339" y="72389"/>
                </a:lnTo>
                <a:lnTo>
                  <a:pt x="398145" y="36195"/>
                </a:lnTo>
                <a:lnTo>
                  <a:pt x="72389" y="36195"/>
                </a:lnTo>
                <a:lnTo>
                  <a:pt x="72389" y="0"/>
                </a:lnTo>
                <a:close/>
              </a:path>
              <a:path w="434340" h="144779">
                <a:moveTo>
                  <a:pt x="398144" y="108585"/>
                </a:moveTo>
                <a:lnTo>
                  <a:pt x="361950" y="108585"/>
                </a:lnTo>
                <a:lnTo>
                  <a:pt x="361950" y="144779"/>
                </a:lnTo>
                <a:lnTo>
                  <a:pt x="398144" y="108585"/>
                </a:lnTo>
                <a:close/>
              </a:path>
              <a:path w="434340" h="144779">
                <a:moveTo>
                  <a:pt x="361950" y="0"/>
                </a:moveTo>
                <a:lnTo>
                  <a:pt x="361950" y="36195"/>
                </a:lnTo>
                <a:lnTo>
                  <a:pt x="398145" y="36195"/>
                </a:lnTo>
                <a:lnTo>
                  <a:pt x="361950" y="0"/>
                </a:lnTo>
                <a:close/>
              </a:path>
            </a:pathLst>
          </a:custGeom>
          <a:solidFill>
            <a:srgbClr val="1A9FD2"/>
          </a:solidFill>
        </p:spPr>
        <p:txBody>
          <a:bodyPr wrap="square" lIns="0" tIns="0" rIns="0" bIns="0" rtlCol="0"/>
          <a:lstStyle/>
          <a:p/>
        </p:txBody>
      </p:sp>
      <p:sp>
        <p:nvSpPr>
          <p:cNvPr id="114" name="object 114"/>
          <p:cNvSpPr/>
          <p:nvPr/>
        </p:nvSpPr>
        <p:spPr>
          <a:xfrm>
            <a:off x="9988295" y="3887723"/>
            <a:ext cx="434340" cy="143510"/>
          </a:xfrm>
          <a:custGeom>
            <a:avLst/>
            <a:gdLst/>
            <a:ahLst/>
            <a:cxnLst/>
            <a:rect l="l" t="t" r="r" b="b"/>
            <a:pathLst>
              <a:path w="434340" h="143510">
                <a:moveTo>
                  <a:pt x="71627" y="0"/>
                </a:moveTo>
                <a:lnTo>
                  <a:pt x="0" y="71627"/>
                </a:lnTo>
                <a:lnTo>
                  <a:pt x="71627" y="143256"/>
                </a:lnTo>
                <a:lnTo>
                  <a:pt x="71627" y="107442"/>
                </a:lnTo>
                <a:lnTo>
                  <a:pt x="398525" y="107442"/>
                </a:lnTo>
                <a:lnTo>
                  <a:pt x="434339" y="71627"/>
                </a:lnTo>
                <a:lnTo>
                  <a:pt x="398525" y="35813"/>
                </a:lnTo>
                <a:lnTo>
                  <a:pt x="71627" y="35813"/>
                </a:lnTo>
                <a:lnTo>
                  <a:pt x="71627" y="0"/>
                </a:lnTo>
                <a:close/>
              </a:path>
              <a:path w="434340" h="143510">
                <a:moveTo>
                  <a:pt x="398525" y="107442"/>
                </a:moveTo>
                <a:lnTo>
                  <a:pt x="362711" y="107442"/>
                </a:lnTo>
                <a:lnTo>
                  <a:pt x="362711" y="143256"/>
                </a:lnTo>
                <a:lnTo>
                  <a:pt x="398525" y="107442"/>
                </a:lnTo>
                <a:close/>
              </a:path>
              <a:path w="434340" h="143510">
                <a:moveTo>
                  <a:pt x="362711" y="0"/>
                </a:moveTo>
                <a:lnTo>
                  <a:pt x="362711" y="35813"/>
                </a:lnTo>
                <a:lnTo>
                  <a:pt x="398525" y="35813"/>
                </a:lnTo>
                <a:lnTo>
                  <a:pt x="362711" y="0"/>
                </a:lnTo>
                <a:close/>
              </a:path>
            </a:pathLst>
          </a:custGeom>
          <a:solidFill>
            <a:srgbClr val="1A9FD2"/>
          </a:solidFill>
        </p:spPr>
        <p:txBody>
          <a:bodyPr wrap="square" lIns="0" tIns="0" rIns="0" bIns="0" rtlCol="0"/>
          <a:lstStyle/>
          <a:p/>
        </p:txBody>
      </p:sp>
      <p:sp>
        <p:nvSpPr>
          <p:cNvPr id="115" name="object 115"/>
          <p:cNvSpPr/>
          <p:nvPr/>
        </p:nvSpPr>
        <p:spPr>
          <a:xfrm>
            <a:off x="9988295" y="4401311"/>
            <a:ext cx="434340" cy="144780"/>
          </a:xfrm>
          <a:custGeom>
            <a:avLst/>
            <a:gdLst/>
            <a:ahLst/>
            <a:cxnLst/>
            <a:rect l="l" t="t" r="r" b="b"/>
            <a:pathLst>
              <a:path w="434340" h="144779">
                <a:moveTo>
                  <a:pt x="72389" y="0"/>
                </a:moveTo>
                <a:lnTo>
                  <a:pt x="0" y="72389"/>
                </a:lnTo>
                <a:lnTo>
                  <a:pt x="72389" y="144780"/>
                </a:lnTo>
                <a:lnTo>
                  <a:pt x="72389" y="108585"/>
                </a:lnTo>
                <a:lnTo>
                  <a:pt x="398144" y="108585"/>
                </a:lnTo>
                <a:lnTo>
                  <a:pt x="434339" y="72389"/>
                </a:lnTo>
                <a:lnTo>
                  <a:pt x="398144" y="36194"/>
                </a:lnTo>
                <a:lnTo>
                  <a:pt x="72389" y="36194"/>
                </a:lnTo>
                <a:lnTo>
                  <a:pt x="72389" y="0"/>
                </a:lnTo>
                <a:close/>
              </a:path>
              <a:path w="434340" h="144779">
                <a:moveTo>
                  <a:pt x="398144" y="108585"/>
                </a:moveTo>
                <a:lnTo>
                  <a:pt x="361950" y="108585"/>
                </a:lnTo>
                <a:lnTo>
                  <a:pt x="361950" y="144780"/>
                </a:lnTo>
                <a:lnTo>
                  <a:pt x="398144" y="108585"/>
                </a:lnTo>
                <a:close/>
              </a:path>
              <a:path w="434340" h="144779">
                <a:moveTo>
                  <a:pt x="361950" y="0"/>
                </a:moveTo>
                <a:lnTo>
                  <a:pt x="361950" y="36194"/>
                </a:lnTo>
                <a:lnTo>
                  <a:pt x="398144" y="36194"/>
                </a:lnTo>
                <a:lnTo>
                  <a:pt x="361950" y="0"/>
                </a:lnTo>
                <a:close/>
              </a:path>
            </a:pathLst>
          </a:custGeom>
          <a:solidFill>
            <a:srgbClr val="1A9FD2"/>
          </a:solidFill>
        </p:spPr>
        <p:txBody>
          <a:bodyPr wrap="square" lIns="0" tIns="0" rIns="0" bIns="0" rtlCol="0"/>
          <a:lstStyle/>
          <a:p/>
        </p:txBody>
      </p:sp>
      <p:sp>
        <p:nvSpPr>
          <p:cNvPr id="116" name="object 116"/>
          <p:cNvSpPr/>
          <p:nvPr/>
        </p:nvSpPr>
        <p:spPr>
          <a:xfrm>
            <a:off x="9988295" y="4916423"/>
            <a:ext cx="434340" cy="144780"/>
          </a:xfrm>
          <a:custGeom>
            <a:avLst/>
            <a:gdLst/>
            <a:ahLst/>
            <a:cxnLst/>
            <a:rect l="l" t="t" r="r" b="b"/>
            <a:pathLst>
              <a:path w="434340" h="144779">
                <a:moveTo>
                  <a:pt x="72389" y="0"/>
                </a:moveTo>
                <a:lnTo>
                  <a:pt x="0" y="72389"/>
                </a:lnTo>
                <a:lnTo>
                  <a:pt x="72389" y="144780"/>
                </a:lnTo>
                <a:lnTo>
                  <a:pt x="72389" y="108584"/>
                </a:lnTo>
                <a:lnTo>
                  <a:pt x="398145" y="108584"/>
                </a:lnTo>
                <a:lnTo>
                  <a:pt x="434339" y="72389"/>
                </a:lnTo>
                <a:lnTo>
                  <a:pt x="398144" y="36194"/>
                </a:lnTo>
                <a:lnTo>
                  <a:pt x="72389" y="36194"/>
                </a:lnTo>
                <a:lnTo>
                  <a:pt x="72389" y="0"/>
                </a:lnTo>
                <a:close/>
              </a:path>
              <a:path w="434340" h="144779">
                <a:moveTo>
                  <a:pt x="398145" y="108584"/>
                </a:moveTo>
                <a:lnTo>
                  <a:pt x="361950" y="108584"/>
                </a:lnTo>
                <a:lnTo>
                  <a:pt x="361950" y="144780"/>
                </a:lnTo>
                <a:lnTo>
                  <a:pt x="398145" y="108584"/>
                </a:lnTo>
                <a:close/>
              </a:path>
              <a:path w="434340" h="144779">
                <a:moveTo>
                  <a:pt x="361950" y="0"/>
                </a:moveTo>
                <a:lnTo>
                  <a:pt x="361950" y="36194"/>
                </a:lnTo>
                <a:lnTo>
                  <a:pt x="398144" y="36194"/>
                </a:lnTo>
                <a:lnTo>
                  <a:pt x="361950" y="0"/>
                </a:lnTo>
                <a:close/>
              </a:path>
            </a:pathLst>
          </a:custGeom>
          <a:solidFill>
            <a:srgbClr val="1A9FD2"/>
          </a:solidFill>
        </p:spPr>
        <p:txBody>
          <a:bodyPr wrap="square" lIns="0" tIns="0" rIns="0" bIns="0" rtlCol="0"/>
          <a:lstStyle/>
          <a:p/>
        </p:txBody>
      </p:sp>
      <p:sp>
        <p:nvSpPr>
          <p:cNvPr id="117" name="object 117"/>
          <p:cNvSpPr txBox="1"/>
          <p:nvPr/>
        </p:nvSpPr>
        <p:spPr>
          <a:xfrm>
            <a:off x="9480804" y="5666232"/>
            <a:ext cx="1628139" cy="757555"/>
          </a:xfrm>
          <a:prstGeom prst="rect">
            <a:avLst/>
          </a:prstGeom>
          <a:solidFill>
            <a:srgbClr val="CAE8F3"/>
          </a:solidFill>
        </p:spPr>
        <p:txBody>
          <a:bodyPr wrap="square" lIns="0" tIns="92075" rIns="0" bIns="0" rtlCol="0" vert="horz">
            <a:spAutoFit/>
          </a:bodyPr>
          <a:lstStyle/>
          <a:p>
            <a:pPr marL="92075">
              <a:lnSpc>
                <a:spcPct val="100000"/>
              </a:lnSpc>
              <a:spcBef>
                <a:spcPts val="725"/>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自动化系统</a:t>
            </a:r>
            <a:endParaRPr sz="1000">
              <a:latin typeface="微软雅黑"/>
              <a:cs typeface="微软雅黑"/>
            </a:endParaRPr>
          </a:p>
          <a:p>
            <a:pPr marL="92075">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提升审核准确性</a:t>
            </a:r>
            <a:endParaRPr sz="1000">
              <a:latin typeface="微软雅黑"/>
              <a:cs typeface="微软雅黑"/>
            </a:endParaRPr>
          </a:p>
          <a:p>
            <a:pPr marL="92075">
              <a:lnSpc>
                <a:spcPct val="100000"/>
              </a:lnSpc>
              <a:spcBef>
                <a:spcPts val="600"/>
              </a:spcBef>
            </a:pPr>
            <a:r>
              <a:rPr dirty="0" sz="1000" spc="25">
                <a:solidFill>
                  <a:srgbClr val="4F5560"/>
                </a:solidFill>
                <a:latin typeface="Arial Unicode MS"/>
                <a:cs typeface="Arial Unicode MS"/>
              </a:rPr>
              <a:t>✓</a:t>
            </a:r>
            <a:r>
              <a:rPr dirty="0" sz="1000" spc="200">
                <a:solidFill>
                  <a:srgbClr val="4F5560"/>
                </a:solidFill>
                <a:latin typeface="Arial Unicode MS"/>
                <a:cs typeface="Arial Unicode MS"/>
              </a:rPr>
              <a:t> </a:t>
            </a:r>
            <a:r>
              <a:rPr dirty="0" sz="1000" spc="-5">
                <a:solidFill>
                  <a:srgbClr val="4F5560"/>
                </a:solidFill>
                <a:latin typeface="微软雅黑"/>
                <a:cs typeface="微软雅黑"/>
              </a:rPr>
              <a:t>降低行方成本</a:t>
            </a:r>
            <a:endParaRPr sz="1000">
              <a:latin typeface="微软雅黑"/>
              <a:cs typeface="微软雅黑"/>
            </a:endParaRPr>
          </a:p>
        </p:txBody>
      </p:sp>
      <p:sp>
        <p:nvSpPr>
          <p:cNvPr id="118" name="object 118"/>
          <p:cNvSpPr txBox="1"/>
          <p:nvPr/>
        </p:nvSpPr>
        <p:spPr>
          <a:xfrm>
            <a:off x="6862698" y="5457240"/>
            <a:ext cx="2095500" cy="469900"/>
          </a:xfrm>
          <a:prstGeom prst="rect">
            <a:avLst/>
          </a:prstGeom>
        </p:spPr>
        <p:txBody>
          <a:bodyPr wrap="square" lIns="0" tIns="0" rIns="0" bIns="0" rtlCol="0" vert="horz">
            <a:spAutoFit/>
          </a:bodyPr>
          <a:lstStyle/>
          <a:p>
            <a:pPr marL="184785" marR="5080" indent="-172720">
              <a:lnSpc>
                <a:spcPct val="150000"/>
              </a:lnSpc>
            </a:pPr>
            <a:r>
              <a:rPr dirty="0" sz="1000" spc="-135">
                <a:solidFill>
                  <a:srgbClr val="1C9ED2"/>
                </a:solidFill>
                <a:latin typeface="Arial Unicode MS"/>
                <a:cs typeface="Arial Unicode MS"/>
              </a:rPr>
              <a:t>➢</a:t>
            </a:r>
            <a:r>
              <a:rPr dirty="0" sz="1000" spc="5">
                <a:solidFill>
                  <a:srgbClr val="1C9ED2"/>
                </a:solidFill>
                <a:latin typeface="Arial Unicode MS"/>
                <a:cs typeface="Arial Unicode MS"/>
              </a:rPr>
              <a:t> </a:t>
            </a:r>
            <a:r>
              <a:rPr dirty="0" sz="1000" spc="-5">
                <a:solidFill>
                  <a:srgbClr val="4F5560"/>
                </a:solidFill>
                <a:latin typeface="微软雅黑"/>
                <a:cs typeface="微软雅黑"/>
              </a:rPr>
              <a:t>对引流平台的客户进行自动化信用  审核，给出决策建议</a:t>
            </a:r>
            <a:endParaRPr sz="1000">
              <a:latin typeface="微软雅黑"/>
              <a:cs typeface="微软雅黑"/>
            </a:endParaRPr>
          </a:p>
        </p:txBody>
      </p:sp>
      <p:sp>
        <p:nvSpPr>
          <p:cNvPr id="119" name="object 119"/>
          <p:cNvSpPr txBox="1"/>
          <p:nvPr/>
        </p:nvSpPr>
        <p:spPr>
          <a:xfrm>
            <a:off x="6862698" y="5990488"/>
            <a:ext cx="2095500" cy="699135"/>
          </a:xfrm>
          <a:prstGeom prst="rect">
            <a:avLst/>
          </a:prstGeom>
        </p:spPr>
        <p:txBody>
          <a:bodyPr wrap="square" lIns="0" tIns="0" rIns="0" bIns="0" rtlCol="0" vert="horz">
            <a:spAutoFit/>
          </a:bodyPr>
          <a:lstStyle/>
          <a:p>
            <a:pPr algn="just" marL="184785" marR="5080" indent="-172720">
              <a:lnSpc>
                <a:spcPct val="150100"/>
              </a:lnSpc>
            </a:pPr>
            <a:r>
              <a:rPr dirty="0" sz="1000" spc="-135">
                <a:solidFill>
                  <a:srgbClr val="1C9ED2"/>
                </a:solidFill>
                <a:latin typeface="Arial Unicode MS"/>
                <a:cs typeface="Arial Unicode MS"/>
              </a:rPr>
              <a:t>➢</a:t>
            </a:r>
            <a:r>
              <a:rPr dirty="0" sz="1000" spc="5">
                <a:solidFill>
                  <a:srgbClr val="1C9ED2"/>
                </a:solidFill>
                <a:latin typeface="Arial Unicode MS"/>
                <a:cs typeface="Arial Unicode MS"/>
              </a:rPr>
              <a:t> </a:t>
            </a:r>
            <a:r>
              <a:rPr dirty="0" sz="1000" spc="-5">
                <a:solidFill>
                  <a:srgbClr val="4F5560"/>
                </a:solidFill>
                <a:latin typeface="微软雅黑"/>
                <a:cs typeface="微软雅黑"/>
              </a:rPr>
              <a:t>对引流平台风控模型通过但银行方  </a:t>
            </a:r>
            <a:r>
              <a:rPr dirty="0" sz="1000" spc="-10">
                <a:solidFill>
                  <a:srgbClr val="4F5560"/>
                </a:solidFill>
                <a:latin typeface="微软雅黑"/>
                <a:cs typeface="微软雅黑"/>
              </a:rPr>
              <a:t>风控拒绝的人群进行深度挖掘，辨 </a:t>
            </a:r>
            <a:r>
              <a:rPr dirty="0" sz="1000" spc="-10">
                <a:solidFill>
                  <a:srgbClr val="4F5560"/>
                </a:solidFill>
                <a:latin typeface="微软雅黑"/>
                <a:cs typeface="微软雅黑"/>
              </a:rPr>
              <a:t> </a:t>
            </a:r>
            <a:r>
              <a:rPr dirty="0" sz="1000" spc="-5">
                <a:solidFill>
                  <a:srgbClr val="4F5560"/>
                </a:solidFill>
                <a:latin typeface="微软雅黑"/>
                <a:cs typeface="微软雅黑"/>
              </a:rPr>
              <a:t>识原因和可授信人群</a:t>
            </a:r>
            <a:endParaRPr sz="1000">
              <a:latin typeface="微软雅黑"/>
              <a:cs typeface="微软雅黑"/>
            </a:endParaRPr>
          </a:p>
        </p:txBody>
      </p:sp>
      <p:sp>
        <p:nvSpPr>
          <p:cNvPr id="120" name="object 120"/>
          <p:cNvSpPr/>
          <p:nvPr/>
        </p:nvSpPr>
        <p:spPr>
          <a:xfrm>
            <a:off x="9019031" y="5900928"/>
            <a:ext cx="356870" cy="288290"/>
          </a:xfrm>
          <a:custGeom>
            <a:avLst/>
            <a:gdLst/>
            <a:ahLst/>
            <a:cxnLst/>
            <a:rect l="l" t="t" r="r" b="b"/>
            <a:pathLst>
              <a:path w="356870" h="288289">
                <a:moveTo>
                  <a:pt x="212598" y="0"/>
                </a:moveTo>
                <a:lnTo>
                  <a:pt x="212598" y="72009"/>
                </a:lnTo>
                <a:lnTo>
                  <a:pt x="0" y="72009"/>
                </a:lnTo>
                <a:lnTo>
                  <a:pt x="0" y="216027"/>
                </a:lnTo>
                <a:lnTo>
                  <a:pt x="212598" y="216027"/>
                </a:lnTo>
                <a:lnTo>
                  <a:pt x="212598" y="288036"/>
                </a:lnTo>
                <a:lnTo>
                  <a:pt x="356616" y="144018"/>
                </a:lnTo>
                <a:lnTo>
                  <a:pt x="212598" y="0"/>
                </a:lnTo>
                <a:close/>
              </a:path>
            </a:pathLst>
          </a:custGeom>
          <a:solidFill>
            <a:srgbClr val="BAC3D1"/>
          </a:solidFill>
        </p:spPr>
        <p:txBody>
          <a:bodyPr wrap="square" lIns="0" tIns="0" rIns="0" bIns="0" rtlCol="0"/>
          <a:lstStyle/>
          <a:p/>
        </p:txBody>
      </p:sp>
      <p:sp>
        <p:nvSpPr>
          <p:cNvPr id="121" name="object 121"/>
          <p:cNvSpPr/>
          <p:nvPr/>
        </p:nvSpPr>
        <p:spPr>
          <a:xfrm>
            <a:off x="8464295" y="3372611"/>
            <a:ext cx="576580" cy="144780"/>
          </a:xfrm>
          <a:custGeom>
            <a:avLst/>
            <a:gdLst/>
            <a:ahLst/>
            <a:cxnLst/>
            <a:rect l="l" t="t" r="r" b="b"/>
            <a:pathLst>
              <a:path w="576579" h="144779">
                <a:moveTo>
                  <a:pt x="503681" y="0"/>
                </a:moveTo>
                <a:lnTo>
                  <a:pt x="503681" y="36195"/>
                </a:lnTo>
                <a:lnTo>
                  <a:pt x="0" y="36195"/>
                </a:lnTo>
                <a:lnTo>
                  <a:pt x="0" y="108585"/>
                </a:lnTo>
                <a:lnTo>
                  <a:pt x="503681" y="108585"/>
                </a:lnTo>
                <a:lnTo>
                  <a:pt x="503681" y="144779"/>
                </a:lnTo>
                <a:lnTo>
                  <a:pt x="576072" y="72389"/>
                </a:lnTo>
                <a:lnTo>
                  <a:pt x="503681" y="0"/>
                </a:lnTo>
                <a:close/>
              </a:path>
            </a:pathLst>
          </a:custGeom>
          <a:solidFill>
            <a:srgbClr val="F78B21"/>
          </a:solidFill>
        </p:spPr>
        <p:txBody>
          <a:bodyPr wrap="square" lIns="0" tIns="0" rIns="0" bIns="0" rtlCol="0"/>
          <a:lstStyle/>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6" name="object 6"/>
          <p:cNvSpPr txBox="1">
            <a:spLocks noGrp="1"/>
          </p:cNvSpPr>
          <p:nvPr>
            <p:ph type="title"/>
          </p:nvPr>
        </p:nvSpPr>
        <p:spPr>
          <a:xfrm>
            <a:off x="5018659" y="2937764"/>
            <a:ext cx="2156460"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开放银行形态</a:t>
            </a:r>
            <a:endParaRPr sz="2800"/>
          </a:p>
        </p:txBody>
      </p:sp>
      <p:sp>
        <p:nvSpPr>
          <p:cNvPr id="7" name="object 7"/>
          <p:cNvSpPr txBox="1"/>
          <p:nvPr/>
        </p:nvSpPr>
        <p:spPr>
          <a:xfrm>
            <a:off x="4878451" y="3471417"/>
            <a:ext cx="2437765" cy="274320"/>
          </a:xfrm>
          <a:prstGeom prst="rect">
            <a:avLst/>
          </a:prstGeom>
        </p:spPr>
        <p:txBody>
          <a:bodyPr wrap="square" lIns="0" tIns="0" rIns="0" bIns="0" rtlCol="0" vert="horz">
            <a:spAutoFit/>
          </a:bodyPr>
          <a:lstStyle/>
          <a:p>
            <a:pPr marL="12700">
              <a:lnSpc>
                <a:spcPct val="100000"/>
              </a:lnSpc>
            </a:pPr>
            <a:r>
              <a:rPr dirty="0" sz="1800">
                <a:solidFill>
                  <a:srgbClr val="949B9B"/>
                </a:solidFill>
                <a:latin typeface="Arial"/>
                <a:cs typeface="Arial"/>
              </a:rPr>
              <a:t>States </a:t>
            </a:r>
            <a:r>
              <a:rPr dirty="0" sz="1800" spc="-5">
                <a:solidFill>
                  <a:srgbClr val="949B9B"/>
                </a:solidFill>
                <a:latin typeface="Arial"/>
                <a:cs typeface="Arial"/>
              </a:rPr>
              <a:t>of Open</a:t>
            </a:r>
            <a:r>
              <a:rPr dirty="0" sz="1800" spc="-65">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8" name="object 8"/>
          <p:cNvSpPr txBox="1"/>
          <p:nvPr/>
        </p:nvSpPr>
        <p:spPr>
          <a:xfrm>
            <a:off x="10157206" y="518159"/>
            <a:ext cx="18605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p:txBody>
      </p:sp>
      <p:sp>
        <p:nvSpPr>
          <p:cNvPr id="9" name="object 9"/>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53</a:t>
            </a:r>
            <a:endParaRPr sz="12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ct val="100000"/>
              </a:lnSpc>
            </a:pPr>
            <a:r>
              <a:rPr dirty="0" spc="-5">
                <a:solidFill>
                  <a:srgbClr val="1D9ED2"/>
                </a:solidFill>
              </a:rPr>
              <a:t>开放银行业务生态图谱——业务篇</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54</a:t>
            </a:r>
            <a:endParaRPr sz="1200">
              <a:latin typeface="Arial"/>
              <a:cs typeface="Arial"/>
            </a:endParaRPr>
          </a:p>
        </p:txBody>
      </p:sp>
      <p:sp>
        <p:nvSpPr>
          <p:cNvPr id="7" name="object 7"/>
          <p:cNvSpPr/>
          <p:nvPr/>
        </p:nvSpPr>
        <p:spPr>
          <a:xfrm>
            <a:off x="3098292" y="5599938"/>
            <a:ext cx="86995" cy="360045"/>
          </a:xfrm>
          <a:custGeom>
            <a:avLst/>
            <a:gdLst/>
            <a:ahLst/>
            <a:cxnLst/>
            <a:rect l="l" t="t" r="r" b="b"/>
            <a:pathLst>
              <a:path w="86994" h="360045">
                <a:moveTo>
                  <a:pt x="28956" y="273126"/>
                </a:moveTo>
                <a:lnTo>
                  <a:pt x="0" y="273126"/>
                </a:lnTo>
                <a:lnTo>
                  <a:pt x="43433" y="359994"/>
                </a:lnTo>
                <a:lnTo>
                  <a:pt x="79629" y="287604"/>
                </a:lnTo>
                <a:lnTo>
                  <a:pt x="28956" y="287604"/>
                </a:lnTo>
                <a:lnTo>
                  <a:pt x="28956" y="273126"/>
                </a:lnTo>
                <a:close/>
              </a:path>
              <a:path w="86994" h="360045">
                <a:moveTo>
                  <a:pt x="57912" y="0"/>
                </a:moveTo>
                <a:lnTo>
                  <a:pt x="28956" y="0"/>
                </a:lnTo>
                <a:lnTo>
                  <a:pt x="28956" y="287604"/>
                </a:lnTo>
                <a:lnTo>
                  <a:pt x="57912" y="287604"/>
                </a:lnTo>
                <a:lnTo>
                  <a:pt x="57912" y="0"/>
                </a:lnTo>
                <a:close/>
              </a:path>
              <a:path w="86994" h="360045">
                <a:moveTo>
                  <a:pt x="86868" y="273126"/>
                </a:moveTo>
                <a:lnTo>
                  <a:pt x="57912" y="273126"/>
                </a:lnTo>
                <a:lnTo>
                  <a:pt x="57912" y="287604"/>
                </a:lnTo>
                <a:lnTo>
                  <a:pt x="79629" y="287604"/>
                </a:lnTo>
                <a:lnTo>
                  <a:pt x="86868" y="273126"/>
                </a:lnTo>
                <a:close/>
              </a:path>
            </a:pathLst>
          </a:custGeom>
          <a:solidFill>
            <a:srgbClr val="F78A22"/>
          </a:solidFill>
        </p:spPr>
        <p:txBody>
          <a:bodyPr wrap="square" lIns="0" tIns="0" rIns="0" bIns="0" rtlCol="0"/>
          <a:lstStyle/>
          <a:p/>
        </p:txBody>
      </p:sp>
      <p:sp>
        <p:nvSpPr>
          <p:cNvPr id="8" name="object 8"/>
          <p:cNvSpPr txBox="1"/>
          <p:nvPr/>
        </p:nvSpPr>
        <p:spPr>
          <a:xfrm>
            <a:off x="1540255" y="5723331"/>
            <a:ext cx="1290320" cy="165100"/>
          </a:xfrm>
          <a:prstGeom prst="rect">
            <a:avLst/>
          </a:prstGeom>
        </p:spPr>
        <p:txBody>
          <a:bodyPr wrap="square" lIns="0" tIns="0" rIns="0" bIns="0" rtlCol="0" vert="horz">
            <a:spAutoFit/>
          </a:bodyPr>
          <a:lstStyle/>
          <a:p>
            <a:pPr marL="12700">
              <a:lnSpc>
                <a:spcPct val="100000"/>
              </a:lnSpc>
            </a:pPr>
            <a:r>
              <a:rPr dirty="0" sz="1000" spc="-5">
                <a:latin typeface="微软雅黑"/>
                <a:cs typeface="微软雅黑"/>
              </a:rPr>
              <a:t>银行数据、产品、服务</a:t>
            </a:r>
            <a:endParaRPr sz="1000">
              <a:latin typeface="微软雅黑"/>
              <a:cs typeface="微软雅黑"/>
            </a:endParaRPr>
          </a:p>
        </p:txBody>
      </p:sp>
      <p:sp>
        <p:nvSpPr>
          <p:cNvPr id="9" name="object 9"/>
          <p:cNvSpPr/>
          <p:nvPr/>
        </p:nvSpPr>
        <p:spPr>
          <a:xfrm>
            <a:off x="874013" y="998982"/>
            <a:ext cx="4436745" cy="4537075"/>
          </a:xfrm>
          <a:custGeom>
            <a:avLst/>
            <a:gdLst/>
            <a:ahLst/>
            <a:cxnLst/>
            <a:rect l="l" t="t" r="r" b="b"/>
            <a:pathLst>
              <a:path w="4436745" h="4537075">
                <a:moveTo>
                  <a:pt x="0" y="75691"/>
                </a:moveTo>
                <a:lnTo>
                  <a:pt x="5951" y="46237"/>
                </a:lnTo>
                <a:lnTo>
                  <a:pt x="22182" y="22177"/>
                </a:lnTo>
                <a:lnTo>
                  <a:pt x="46253" y="5951"/>
                </a:lnTo>
                <a:lnTo>
                  <a:pt x="75730" y="0"/>
                </a:lnTo>
                <a:lnTo>
                  <a:pt x="4360672" y="0"/>
                </a:lnTo>
                <a:lnTo>
                  <a:pt x="4390126" y="5951"/>
                </a:lnTo>
                <a:lnTo>
                  <a:pt x="4414186" y="22177"/>
                </a:lnTo>
                <a:lnTo>
                  <a:pt x="4430412" y="46237"/>
                </a:lnTo>
                <a:lnTo>
                  <a:pt x="4436364" y="75691"/>
                </a:lnTo>
                <a:lnTo>
                  <a:pt x="4436364" y="4461256"/>
                </a:lnTo>
                <a:lnTo>
                  <a:pt x="4430412" y="4490710"/>
                </a:lnTo>
                <a:lnTo>
                  <a:pt x="4414186" y="4514770"/>
                </a:lnTo>
                <a:lnTo>
                  <a:pt x="4390126" y="4530996"/>
                </a:lnTo>
                <a:lnTo>
                  <a:pt x="4360672" y="4536948"/>
                </a:lnTo>
                <a:lnTo>
                  <a:pt x="75730" y="4536948"/>
                </a:lnTo>
                <a:lnTo>
                  <a:pt x="46253" y="4530996"/>
                </a:lnTo>
                <a:lnTo>
                  <a:pt x="22182" y="4514770"/>
                </a:lnTo>
                <a:lnTo>
                  <a:pt x="5951" y="4490710"/>
                </a:lnTo>
                <a:lnTo>
                  <a:pt x="0" y="4461256"/>
                </a:lnTo>
                <a:lnTo>
                  <a:pt x="0" y="75691"/>
                </a:lnTo>
                <a:close/>
              </a:path>
            </a:pathLst>
          </a:custGeom>
          <a:ln w="28956">
            <a:solidFill>
              <a:srgbClr val="F78A22"/>
            </a:solidFill>
          </a:ln>
        </p:spPr>
        <p:txBody>
          <a:bodyPr wrap="square" lIns="0" tIns="0" rIns="0" bIns="0" rtlCol="0"/>
          <a:lstStyle/>
          <a:p/>
        </p:txBody>
      </p:sp>
      <p:sp>
        <p:nvSpPr>
          <p:cNvPr id="10" name="object 10"/>
          <p:cNvSpPr/>
          <p:nvPr/>
        </p:nvSpPr>
        <p:spPr>
          <a:xfrm>
            <a:off x="867155" y="999744"/>
            <a:ext cx="4436745" cy="154305"/>
          </a:xfrm>
          <a:custGeom>
            <a:avLst/>
            <a:gdLst/>
            <a:ahLst/>
            <a:cxnLst/>
            <a:rect l="l" t="t" r="r" b="b"/>
            <a:pathLst>
              <a:path w="4436745" h="154305">
                <a:moveTo>
                  <a:pt x="4383405" y="0"/>
                </a:moveTo>
                <a:lnTo>
                  <a:pt x="52959" y="0"/>
                </a:lnTo>
                <a:lnTo>
                  <a:pt x="32345" y="4167"/>
                </a:lnTo>
                <a:lnTo>
                  <a:pt x="15511" y="15525"/>
                </a:lnTo>
                <a:lnTo>
                  <a:pt x="4161" y="32361"/>
                </a:lnTo>
                <a:lnTo>
                  <a:pt x="0" y="52958"/>
                </a:lnTo>
                <a:lnTo>
                  <a:pt x="0" y="100964"/>
                </a:lnTo>
                <a:lnTo>
                  <a:pt x="4161" y="121562"/>
                </a:lnTo>
                <a:lnTo>
                  <a:pt x="15511" y="138398"/>
                </a:lnTo>
                <a:lnTo>
                  <a:pt x="32345" y="149756"/>
                </a:lnTo>
                <a:lnTo>
                  <a:pt x="52959" y="153923"/>
                </a:lnTo>
                <a:lnTo>
                  <a:pt x="4383405" y="153923"/>
                </a:lnTo>
                <a:lnTo>
                  <a:pt x="4404002" y="149756"/>
                </a:lnTo>
                <a:lnTo>
                  <a:pt x="4420838" y="138398"/>
                </a:lnTo>
                <a:lnTo>
                  <a:pt x="4432196" y="121562"/>
                </a:lnTo>
                <a:lnTo>
                  <a:pt x="4436364" y="100964"/>
                </a:lnTo>
                <a:lnTo>
                  <a:pt x="4436364" y="52958"/>
                </a:lnTo>
                <a:lnTo>
                  <a:pt x="4432196" y="32361"/>
                </a:lnTo>
                <a:lnTo>
                  <a:pt x="4420838" y="15525"/>
                </a:lnTo>
                <a:lnTo>
                  <a:pt x="4404002" y="4167"/>
                </a:lnTo>
                <a:lnTo>
                  <a:pt x="4383405" y="0"/>
                </a:lnTo>
                <a:close/>
              </a:path>
            </a:pathLst>
          </a:custGeom>
          <a:solidFill>
            <a:srgbClr val="F78A22"/>
          </a:solidFill>
        </p:spPr>
        <p:txBody>
          <a:bodyPr wrap="square" lIns="0" tIns="0" rIns="0" bIns="0" rtlCol="0"/>
          <a:lstStyle/>
          <a:p/>
        </p:txBody>
      </p:sp>
      <p:sp>
        <p:nvSpPr>
          <p:cNvPr id="11" name="object 11"/>
          <p:cNvSpPr/>
          <p:nvPr/>
        </p:nvSpPr>
        <p:spPr>
          <a:xfrm>
            <a:off x="931163" y="1242060"/>
            <a:ext cx="2141220" cy="140335"/>
          </a:xfrm>
          <a:custGeom>
            <a:avLst/>
            <a:gdLst/>
            <a:ahLst/>
            <a:cxnLst/>
            <a:rect l="l" t="t" r="r" b="b"/>
            <a:pathLst>
              <a:path w="2141220" h="140334">
                <a:moveTo>
                  <a:pt x="2113280" y="0"/>
                </a:moveTo>
                <a:lnTo>
                  <a:pt x="27940" y="0"/>
                </a:lnTo>
                <a:lnTo>
                  <a:pt x="17064" y="2186"/>
                </a:lnTo>
                <a:lnTo>
                  <a:pt x="8183" y="8159"/>
                </a:lnTo>
                <a:lnTo>
                  <a:pt x="2195" y="17037"/>
                </a:lnTo>
                <a:lnTo>
                  <a:pt x="0" y="27939"/>
                </a:lnTo>
                <a:lnTo>
                  <a:pt x="0" y="112267"/>
                </a:lnTo>
                <a:lnTo>
                  <a:pt x="2195" y="123170"/>
                </a:lnTo>
                <a:lnTo>
                  <a:pt x="8183" y="132048"/>
                </a:lnTo>
                <a:lnTo>
                  <a:pt x="17064" y="138021"/>
                </a:lnTo>
                <a:lnTo>
                  <a:pt x="27940" y="140207"/>
                </a:lnTo>
                <a:lnTo>
                  <a:pt x="2113280" y="140207"/>
                </a:lnTo>
                <a:lnTo>
                  <a:pt x="2124182" y="138021"/>
                </a:lnTo>
                <a:lnTo>
                  <a:pt x="2133060" y="132048"/>
                </a:lnTo>
                <a:lnTo>
                  <a:pt x="2139033" y="123170"/>
                </a:lnTo>
                <a:lnTo>
                  <a:pt x="2141220" y="112267"/>
                </a:lnTo>
                <a:lnTo>
                  <a:pt x="2141220" y="27939"/>
                </a:lnTo>
                <a:lnTo>
                  <a:pt x="2139033" y="17037"/>
                </a:lnTo>
                <a:lnTo>
                  <a:pt x="2133060" y="8159"/>
                </a:lnTo>
                <a:lnTo>
                  <a:pt x="2124182" y="2186"/>
                </a:lnTo>
                <a:lnTo>
                  <a:pt x="2113280" y="0"/>
                </a:lnTo>
                <a:close/>
              </a:path>
            </a:pathLst>
          </a:custGeom>
          <a:solidFill>
            <a:srgbClr val="F7C000"/>
          </a:solidFill>
        </p:spPr>
        <p:txBody>
          <a:bodyPr wrap="square" lIns="0" tIns="0" rIns="0" bIns="0" rtlCol="0"/>
          <a:lstStyle/>
          <a:p/>
        </p:txBody>
      </p:sp>
      <p:sp>
        <p:nvSpPr>
          <p:cNvPr id="12" name="object 12"/>
          <p:cNvSpPr/>
          <p:nvPr/>
        </p:nvSpPr>
        <p:spPr>
          <a:xfrm>
            <a:off x="928877" y="1241297"/>
            <a:ext cx="2147570" cy="988060"/>
          </a:xfrm>
          <a:custGeom>
            <a:avLst/>
            <a:gdLst/>
            <a:ahLst/>
            <a:cxnLst/>
            <a:rect l="l" t="t" r="r" b="b"/>
            <a:pathLst>
              <a:path w="2147570" h="988060">
                <a:moveTo>
                  <a:pt x="0" y="40766"/>
                </a:moveTo>
                <a:lnTo>
                  <a:pt x="3205" y="24913"/>
                </a:lnTo>
                <a:lnTo>
                  <a:pt x="11949" y="11953"/>
                </a:lnTo>
                <a:lnTo>
                  <a:pt x="24919" y="3208"/>
                </a:lnTo>
                <a:lnTo>
                  <a:pt x="40805" y="0"/>
                </a:lnTo>
                <a:lnTo>
                  <a:pt x="2106549" y="0"/>
                </a:lnTo>
                <a:lnTo>
                  <a:pt x="2122402" y="3208"/>
                </a:lnTo>
                <a:lnTo>
                  <a:pt x="2135362" y="11953"/>
                </a:lnTo>
                <a:lnTo>
                  <a:pt x="2144107" y="24913"/>
                </a:lnTo>
                <a:lnTo>
                  <a:pt x="2147316" y="40766"/>
                </a:lnTo>
                <a:lnTo>
                  <a:pt x="2147316" y="946785"/>
                </a:lnTo>
                <a:lnTo>
                  <a:pt x="2144107" y="962638"/>
                </a:lnTo>
                <a:lnTo>
                  <a:pt x="2135362" y="975598"/>
                </a:lnTo>
                <a:lnTo>
                  <a:pt x="2122402" y="984343"/>
                </a:lnTo>
                <a:lnTo>
                  <a:pt x="2106549" y="987551"/>
                </a:lnTo>
                <a:lnTo>
                  <a:pt x="40805" y="987551"/>
                </a:lnTo>
                <a:lnTo>
                  <a:pt x="24919" y="984343"/>
                </a:lnTo>
                <a:lnTo>
                  <a:pt x="11949" y="975598"/>
                </a:lnTo>
                <a:lnTo>
                  <a:pt x="3205" y="962638"/>
                </a:lnTo>
                <a:lnTo>
                  <a:pt x="0" y="946785"/>
                </a:lnTo>
                <a:lnTo>
                  <a:pt x="0" y="40766"/>
                </a:lnTo>
                <a:close/>
              </a:path>
            </a:pathLst>
          </a:custGeom>
          <a:ln w="19812">
            <a:solidFill>
              <a:srgbClr val="F7C000"/>
            </a:solidFill>
          </a:ln>
        </p:spPr>
        <p:txBody>
          <a:bodyPr wrap="square" lIns="0" tIns="0" rIns="0" bIns="0" rtlCol="0"/>
          <a:lstStyle/>
          <a:p/>
        </p:txBody>
      </p:sp>
      <p:sp>
        <p:nvSpPr>
          <p:cNvPr id="13" name="object 13"/>
          <p:cNvSpPr/>
          <p:nvPr/>
        </p:nvSpPr>
        <p:spPr>
          <a:xfrm>
            <a:off x="1965960" y="1394460"/>
            <a:ext cx="1031748" cy="234696"/>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2100072" y="1702307"/>
            <a:ext cx="960119" cy="182879"/>
          </a:xfrm>
          <a:prstGeom prst="rect">
            <a:avLst/>
          </a:prstGeom>
          <a:blipFill>
            <a:blip r:embed="rId4" cstate="print"/>
            <a:stretch>
              <a:fillRect/>
            </a:stretch>
          </a:blipFill>
        </p:spPr>
        <p:txBody>
          <a:bodyPr wrap="square" lIns="0" tIns="0" rIns="0" bIns="0" rtlCol="0"/>
          <a:lstStyle/>
          <a:p/>
        </p:txBody>
      </p:sp>
      <p:sp>
        <p:nvSpPr>
          <p:cNvPr id="15" name="object 15"/>
          <p:cNvSpPr/>
          <p:nvPr/>
        </p:nvSpPr>
        <p:spPr>
          <a:xfrm>
            <a:off x="949452" y="1935479"/>
            <a:ext cx="780287" cy="234696"/>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955547" y="1671827"/>
            <a:ext cx="1117092" cy="234696"/>
          </a:xfrm>
          <a:prstGeom prst="rect">
            <a:avLst/>
          </a:prstGeom>
          <a:blipFill>
            <a:blip r:embed="rId6" cstate="print"/>
            <a:stretch>
              <a:fillRect/>
            </a:stretch>
          </a:blipFill>
        </p:spPr>
        <p:txBody>
          <a:bodyPr wrap="square" lIns="0" tIns="0" rIns="0" bIns="0" rtlCol="0"/>
          <a:lstStyle/>
          <a:p/>
        </p:txBody>
      </p:sp>
      <p:sp>
        <p:nvSpPr>
          <p:cNvPr id="17" name="object 17"/>
          <p:cNvSpPr/>
          <p:nvPr/>
        </p:nvSpPr>
        <p:spPr>
          <a:xfrm>
            <a:off x="944880" y="1388363"/>
            <a:ext cx="925068" cy="236220"/>
          </a:xfrm>
          <a:prstGeom prst="rect">
            <a:avLst/>
          </a:prstGeom>
          <a:blipFill>
            <a:blip r:embed="rId7" cstate="print"/>
            <a:stretch>
              <a:fillRect/>
            </a:stretch>
          </a:blipFill>
        </p:spPr>
        <p:txBody>
          <a:bodyPr wrap="square" lIns="0" tIns="0" rIns="0" bIns="0" rtlCol="0"/>
          <a:lstStyle/>
          <a:p/>
        </p:txBody>
      </p:sp>
      <p:sp>
        <p:nvSpPr>
          <p:cNvPr id="18" name="object 18"/>
          <p:cNvSpPr/>
          <p:nvPr/>
        </p:nvSpPr>
        <p:spPr>
          <a:xfrm>
            <a:off x="1751076" y="1947672"/>
            <a:ext cx="1362456" cy="208787"/>
          </a:xfrm>
          <a:prstGeom prst="rect">
            <a:avLst/>
          </a:prstGeom>
          <a:blipFill>
            <a:blip r:embed="rId8" cstate="print"/>
            <a:stretch>
              <a:fillRect/>
            </a:stretch>
          </a:blipFill>
        </p:spPr>
        <p:txBody>
          <a:bodyPr wrap="square" lIns="0" tIns="0" rIns="0" bIns="0" rtlCol="0"/>
          <a:lstStyle/>
          <a:p/>
        </p:txBody>
      </p:sp>
      <p:sp>
        <p:nvSpPr>
          <p:cNvPr id="19" name="object 19"/>
          <p:cNvSpPr/>
          <p:nvPr/>
        </p:nvSpPr>
        <p:spPr>
          <a:xfrm>
            <a:off x="3165348" y="1242060"/>
            <a:ext cx="2085339" cy="140335"/>
          </a:xfrm>
          <a:custGeom>
            <a:avLst/>
            <a:gdLst/>
            <a:ahLst/>
            <a:cxnLst/>
            <a:rect l="l" t="t" r="r" b="b"/>
            <a:pathLst>
              <a:path w="2085339" h="140334">
                <a:moveTo>
                  <a:pt x="2078609" y="0"/>
                </a:moveTo>
                <a:lnTo>
                  <a:pt x="6222" y="0"/>
                </a:lnTo>
                <a:lnTo>
                  <a:pt x="0" y="6223"/>
                </a:lnTo>
                <a:lnTo>
                  <a:pt x="0" y="133985"/>
                </a:lnTo>
                <a:lnTo>
                  <a:pt x="6222" y="140207"/>
                </a:lnTo>
                <a:lnTo>
                  <a:pt x="2078609" y="140207"/>
                </a:lnTo>
                <a:lnTo>
                  <a:pt x="2084831" y="133985"/>
                </a:lnTo>
                <a:lnTo>
                  <a:pt x="2084831" y="6223"/>
                </a:lnTo>
                <a:lnTo>
                  <a:pt x="2078609" y="0"/>
                </a:lnTo>
                <a:close/>
              </a:path>
            </a:pathLst>
          </a:custGeom>
          <a:solidFill>
            <a:srgbClr val="F7C000"/>
          </a:solidFill>
        </p:spPr>
        <p:txBody>
          <a:bodyPr wrap="square" lIns="0" tIns="0" rIns="0" bIns="0" rtlCol="0"/>
          <a:lstStyle/>
          <a:p/>
        </p:txBody>
      </p:sp>
      <p:sp>
        <p:nvSpPr>
          <p:cNvPr id="20" name="object 20"/>
          <p:cNvSpPr txBox="1"/>
          <p:nvPr/>
        </p:nvSpPr>
        <p:spPr>
          <a:xfrm>
            <a:off x="1258061" y="979678"/>
            <a:ext cx="3665220" cy="404495"/>
          </a:xfrm>
          <a:prstGeom prst="rect">
            <a:avLst/>
          </a:prstGeom>
        </p:spPr>
        <p:txBody>
          <a:bodyPr wrap="square" lIns="0" tIns="0" rIns="0" bIns="0" rtlCol="0" vert="horz">
            <a:spAutoFit/>
          </a:bodyPr>
          <a:lstStyle/>
          <a:p>
            <a:pPr algn="ctr" marR="1905">
              <a:lnSpc>
                <a:spcPct val="100000"/>
              </a:lnSpc>
            </a:pPr>
            <a:r>
              <a:rPr dirty="0" sz="1200">
                <a:solidFill>
                  <a:srgbClr val="F9F9F9"/>
                </a:solidFill>
                <a:latin typeface="微软雅黑"/>
                <a:cs typeface="微软雅黑"/>
              </a:rPr>
              <a:t>商业银行</a:t>
            </a:r>
            <a:endParaRPr sz="1200">
              <a:latin typeface="微软雅黑"/>
              <a:cs typeface="微软雅黑"/>
            </a:endParaRPr>
          </a:p>
          <a:p>
            <a:pPr algn="ctr">
              <a:lnSpc>
                <a:spcPct val="100000"/>
              </a:lnSpc>
              <a:spcBef>
                <a:spcPts val="540"/>
              </a:spcBef>
              <a:tabLst>
                <a:tab pos="2233295" algn="l"/>
              </a:tabLst>
            </a:pPr>
            <a:r>
              <a:rPr dirty="0" sz="1000" spc="-5">
                <a:solidFill>
                  <a:srgbClr val="F9F9F9"/>
                </a:solidFill>
                <a:latin typeface="微软雅黑"/>
                <a:cs typeface="微软雅黑"/>
              </a:rPr>
              <a:t>国有大型商业银行（</a:t>
            </a:r>
            <a:r>
              <a:rPr dirty="0" sz="1000" spc="-10">
                <a:solidFill>
                  <a:srgbClr val="F9F9F9"/>
                </a:solidFill>
                <a:latin typeface="Arial"/>
                <a:cs typeface="Arial"/>
              </a:rPr>
              <a:t>6</a:t>
            </a:r>
            <a:r>
              <a:rPr dirty="0" sz="1000" spc="-5">
                <a:solidFill>
                  <a:srgbClr val="F9F9F9"/>
                </a:solidFill>
                <a:latin typeface="微软雅黑"/>
                <a:cs typeface="微软雅黑"/>
              </a:rPr>
              <a:t>家）</a:t>
            </a:r>
            <a:r>
              <a:rPr dirty="0" sz="1000">
                <a:solidFill>
                  <a:srgbClr val="F9F9F9"/>
                </a:solidFill>
                <a:latin typeface="微软雅黑"/>
                <a:cs typeface="微软雅黑"/>
              </a:rPr>
              <a:t>	</a:t>
            </a:r>
            <a:r>
              <a:rPr dirty="0" sz="1000" spc="-5">
                <a:solidFill>
                  <a:srgbClr val="F9F9F9"/>
                </a:solidFill>
                <a:latin typeface="微软雅黑"/>
                <a:cs typeface="微软雅黑"/>
              </a:rPr>
              <a:t>股份制商业银行（</a:t>
            </a:r>
            <a:r>
              <a:rPr dirty="0" sz="1000" spc="-10">
                <a:solidFill>
                  <a:srgbClr val="F9F9F9"/>
                </a:solidFill>
                <a:latin typeface="Arial"/>
                <a:cs typeface="Arial"/>
              </a:rPr>
              <a:t>1</a:t>
            </a:r>
            <a:r>
              <a:rPr dirty="0" sz="1000" spc="-5">
                <a:solidFill>
                  <a:srgbClr val="F9F9F9"/>
                </a:solidFill>
                <a:latin typeface="Arial"/>
                <a:cs typeface="Arial"/>
              </a:rPr>
              <a:t>2</a:t>
            </a:r>
            <a:r>
              <a:rPr dirty="0" sz="1000" spc="-5">
                <a:solidFill>
                  <a:srgbClr val="F9F9F9"/>
                </a:solidFill>
                <a:latin typeface="微软雅黑"/>
                <a:cs typeface="微软雅黑"/>
              </a:rPr>
              <a:t>家）</a:t>
            </a:r>
            <a:endParaRPr sz="1000">
              <a:latin typeface="微软雅黑"/>
              <a:cs typeface="微软雅黑"/>
            </a:endParaRPr>
          </a:p>
        </p:txBody>
      </p:sp>
      <p:sp>
        <p:nvSpPr>
          <p:cNvPr id="21" name="object 21"/>
          <p:cNvSpPr/>
          <p:nvPr/>
        </p:nvSpPr>
        <p:spPr>
          <a:xfrm>
            <a:off x="3163061" y="1238250"/>
            <a:ext cx="2091055" cy="988060"/>
          </a:xfrm>
          <a:custGeom>
            <a:avLst/>
            <a:gdLst/>
            <a:ahLst/>
            <a:cxnLst/>
            <a:rect l="l" t="t" r="r" b="b"/>
            <a:pathLst>
              <a:path w="2091054" h="988060">
                <a:moveTo>
                  <a:pt x="0" y="40766"/>
                </a:moveTo>
                <a:lnTo>
                  <a:pt x="3208" y="24913"/>
                </a:lnTo>
                <a:lnTo>
                  <a:pt x="11953" y="11953"/>
                </a:lnTo>
                <a:lnTo>
                  <a:pt x="24913" y="3208"/>
                </a:lnTo>
                <a:lnTo>
                  <a:pt x="40767" y="0"/>
                </a:lnTo>
                <a:lnTo>
                  <a:pt x="2050161" y="0"/>
                </a:lnTo>
                <a:lnTo>
                  <a:pt x="2066014" y="3208"/>
                </a:lnTo>
                <a:lnTo>
                  <a:pt x="2078974" y="11953"/>
                </a:lnTo>
                <a:lnTo>
                  <a:pt x="2087719" y="24913"/>
                </a:lnTo>
                <a:lnTo>
                  <a:pt x="2090927" y="40766"/>
                </a:lnTo>
                <a:lnTo>
                  <a:pt x="2090927" y="946785"/>
                </a:lnTo>
                <a:lnTo>
                  <a:pt x="2087719" y="962638"/>
                </a:lnTo>
                <a:lnTo>
                  <a:pt x="2078974" y="975598"/>
                </a:lnTo>
                <a:lnTo>
                  <a:pt x="2066014" y="984343"/>
                </a:lnTo>
                <a:lnTo>
                  <a:pt x="2050161" y="987551"/>
                </a:lnTo>
                <a:lnTo>
                  <a:pt x="40767" y="987551"/>
                </a:lnTo>
                <a:lnTo>
                  <a:pt x="24913" y="984343"/>
                </a:lnTo>
                <a:lnTo>
                  <a:pt x="11953" y="975598"/>
                </a:lnTo>
                <a:lnTo>
                  <a:pt x="3208" y="962638"/>
                </a:lnTo>
                <a:lnTo>
                  <a:pt x="0" y="946785"/>
                </a:lnTo>
                <a:lnTo>
                  <a:pt x="0" y="40766"/>
                </a:lnTo>
                <a:close/>
              </a:path>
            </a:pathLst>
          </a:custGeom>
          <a:ln w="19812">
            <a:solidFill>
              <a:srgbClr val="F7C000"/>
            </a:solidFill>
          </a:ln>
        </p:spPr>
        <p:txBody>
          <a:bodyPr wrap="square" lIns="0" tIns="0" rIns="0" bIns="0" rtlCol="0"/>
          <a:lstStyle/>
          <a:p/>
        </p:txBody>
      </p:sp>
      <p:sp>
        <p:nvSpPr>
          <p:cNvPr id="22" name="object 22"/>
          <p:cNvSpPr/>
          <p:nvPr/>
        </p:nvSpPr>
        <p:spPr>
          <a:xfrm>
            <a:off x="3182111" y="1443227"/>
            <a:ext cx="746760" cy="182879"/>
          </a:xfrm>
          <a:prstGeom prst="rect">
            <a:avLst/>
          </a:prstGeom>
          <a:blipFill>
            <a:blip r:embed="rId9" cstate="print"/>
            <a:stretch>
              <a:fillRect/>
            </a:stretch>
          </a:blipFill>
        </p:spPr>
        <p:txBody>
          <a:bodyPr wrap="square" lIns="0" tIns="0" rIns="0" bIns="0" rtlCol="0"/>
          <a:lstStyle/>
          <a:p/>
        </p:txBody>
      </p:sp>
      <p:sp>
        <p:nvSpPr>
          <p:cNvPr id="23" name="object 23"/>
          <p:cNvSpPr/>
          <p:nvPr/>
        </p:nvSpPr>
        <p:spPr>
          <a:xfrm>
            <a:off x="4480559" y="1452372"/>
            <a:ext cx="766572" cy="155448"/>
          </a:xfrm>
          <a:prstGeom prst="rect">
            <a:avLst/>
          </a:prstGeom>
          <a:blipFill>
            <a:blip r:embed="rId10" cstate="print"/>
            <a:stretch>
              <a:fillRect/>
            </a:stretch>
          </a:blipFill>
        </p:spPr>
        <p:txBody>
          <a:bodyPr wrap="square" lIns="0" tIns="0" rIns="0" bIns="0" rtlCol="0"/>
          <a:lstStyle/>
          <a:p/>
        </p:txBody>
      </p:sp>
      <p:sp>
        <p:nvSpPr>
          <p:cNvPr id="24" name="object 24"/>
          <p:cNvSpPr/>
          <p:nvPr/>
        </p:nvSpPr>
        <p:spPr>
          <a:xfrm>
            <a:off x="3838955" y="1844039"/>
            <a:ext cx="588263" cy="156972"/>
          </a:xfrm>
          <a:prstGeom prst="rect">
            <a:avLst/>
          </a:prstGeom>
          <a:blipFill>
            <a:blip r:embed="rId11" cstate="print"/>
            <a:stretch>
              <a:fillRect/>
            </a:stretch>
          </a:blipFill>
        </p:spPr>
        <p:txBody>
          <a:bodyPr wrap="square" lIns="0" tIns="0" rIns="0" bIns="0" rtlCol="0"/>
          <a:lstStyle/>
          <a:p/>
        </p:txBody>
      </p:sp>
      <p:sp>
        <p:nvSpPr>
          <p:cNvPr id="25" name="object 25"/>
          <p:cNvSpPr/>
          <p:nvPr/>
        </p:nvSpPr>
        <p:spPr>
          <a:xfrm>
            <a:off x="3186683" y="1638300"/>
            <a:ext cx="824483" cy="155448"/>
          </a:xfrm>
          <a:prstGeom prst="rect">
            <a:avLst/>
          </a:prstGeom>
          <a:blipFill>
            <a:blip r:embed="rId12" cstate="print"/>
            <a:stretch>
              <a:fillRect/>
            </a:stretch>
          </a:blipFill>
        </p:spPr>
        <p:txBody>
          <a:bodyPr wrap="square" lIns="0" tIns="0" rIns="0" bIns="0" rtlCol="0"/>
          <a:lstStyle/>
          <a:p/>
        </p:txBody>
      </p:sp>
      <p:sp>
        <p:nvSpPr>
          <p:cNvPr id="26" name="object 26"/>
          <p:cNvSpPr/>
          <p:nvPr/>
        </p:nvSpPr>
        <p:spPr>
          <a:xfrm>
            <a:off x="3970020" y="1443227"/>
            <a:ext cx="469391" cy="182879"/>
          </a:xfrm>
          <a:prstGeom prst="rect">
            <a:avLst/>
          </a:prstGeom>
          <a:blipFill>
            <a:blip r:embed="rId13" cstate="print"/>
            <a:stretch>
              <a:fillRect/>
            </a:stretch>
          </a:blipFill>
        </p:spPr>
        <p:txBody>
          <a:bodyPr wrap="square" lIns="0" tIns="0" rIns="0" bIns="0" rtlCol="0"/>
          <a:lstStyle/>
          <a:p/>
        </p:txBody>
      </p:sp>
      <p:sp>
        <p:nvSpPr>
          <p:cNvPr id="27" name="object 27"/>
          <p:cNvSpPr/>
          <p:nvPr/>
        </p:nvSpPr>
        <p:spPr>
          <a:xfrm>
            <a:off x="4029455" y="1676400"/>
            <a:ext cx="719327" cy="129539"/>
          </a:xfrm>
          <a:prstGeom prst="rect">
            <a:avLst/>
          </a:prstGeom>
          <a:blipFill>
            <a:blip r:embed="rId14" cstate="print"/>
            <a:stretch>
              <a:fillRect/>
            </a:stretch>
          </a:blipFill>
        </p:spPr>
        <p:txBody>
          <a:bodyPr wrap="square" lIns="0" tIns="0" rIns="0" bIns="0" rtlCol="0"/>
          <a:lstStyle/>
          <a:p/>
        </p:txBody>
      </p:sp>
      <p:sp>
        <p:nvSpPr>
          <p:cNvPr id="28" name="object 28"/>
          <p:cNvSpPr/>
          <p:nvPr/>
        </p:nvSpPr>
        <p:spPr>
          <a:xfrm>
            <a:off x="3182111" y="1837944"/>
            <a:ext cx="615696" cy="182879"/>
          </a:xfrm>
          <a:prstGeom prst="rect">
            <a:avLst/>
          </a:prstGeom>
          <a:blipFill>
            <a:blip r:embed="rId15" cstate="print"/>
            <a:stretch>
              <a:fillRect/>
            </a:stretch>
          </a:blipFill>
        </p:spPr>
        <p:txBody>
          <a:bodyPr wrap="square" lIns="0" tIns="0" rIns="0" bIns="0" rtlCol="0"/>
          <a:lstStyle/>
          <a:p/>
        </p:txBody>
      </p:sp>
      <p:sp>
        <p:nvSpPr>
          <p:cNvPr id="29" name="object 29"/>
          <p:cNvSpPr/>
          <p:nvPr/>
        </p:nvSpPr>
        <p:spPr>
          <a:xfrm>
            <a:off x="4084320" y="2031492"/>
            <a:ext cx="490727" cy="143255"/>
          </a:xfrm>
          <a:prstGeom prst="rect">
            <a:avLst/>
          </a:prstGeom>
          <a:blipFill>
            <a:blip r:embed="rId16" cstate="print"/>
            <a:stretch>
              <a:fillRect/>
            </a:stretch>
          </a:blipFill>
        </p:spPr>
        <p:txBody>
          <a:bodyPr wrap="square" lIns="0" tIns="0" rIns="0" bIns="0" rtlCol="0"/>
          <a:lstStyle/>
          <a:p/>
        </p:txBody>
      </p:sp>
      <p:sp>
        <p:nvSpPr>
          <p:cNvPr id="30" name="object 30"/>
          <p:cNvSpPr/>
          <p:nvPr/>
        </p:nvSpPr>
        <p:spPr>
          <a:xfrm>
            <a:off x="3183635" y="2031492"/>
            <a:ext cx="890015" cy="156972"/>
          </a:xfrm>
          <a:prstGeom prst="rect">
            <a:avLst/>
          </a:prstGeom>
          <a:blipFill>
            <a:blip r:embed="rId17" cstate="print"/>
            <a:stretch>
              <a:fillRect/>
            </a:stretch>
          </a:blipFill>
        </p:spPr>
        <p:txBody>
          <a:bodyPr wrap="square" lIns="0" tIns="0" rIns="0" bIns="0" rtlCol="0"/>
          <a:lstStyle/>
          <a:p/>
        </p:txBody>
      </p:sp>
      <p:sp>
        <p:nvSpPr>
          <p:cNvPr id="31" name="object 31"/>
          <p:cNvSpPr/>
          <p:nvPr/>
        </p:nvSpPr>
        <p:spPr>
          <a:xfrm>
            <a:off x="4468367" y="1860804"/>
            <a:ext cx="752856" cy="143255"/>
          </a:xfrm>
          <a:prstGeom prst="rect">
            <a:avLst/>
          </a:prstGeom>
          <a:blipFill>
            <a:blip r:embed="rId18" cstate="print"/>
            <a:stretch>
              <a:fillRect/>
            </a:stretch>
          </a:blipFill>
        </p:spPr>
        <p:txBody>
          <a:bodyPr wrap="square" lIns="0" tIns="0" rIns="0" bIns="0" rtlCol="0"/>
          <a:lstStyle/>
          <a:p/>
        </p:txBody>
      </p:sp>
      <p:sp>
        <p:nvSpPr>
          <p:cNvPr id="32" name="object 32"/>
          <p:cNvSpPr/>
          <p:nvPr/>
        </p:nvSpPr>
        <p:spPr>
          <a:xfrm>
            <a:off x="4585715" y="2031492"/>
            <a:ext cx="638556" cy="143255"/>
          </a:xfrm>
          <a:prstGeom prst="rect">
            <a:avLst/>
          </a:prstGeom>
          <a:blipFill>
            <a:blip r:embed="rId19" cstate="print"/>
            <a:stretch>
              <a:fillRect/>
            </a:stretch>
          </a:blipFill>
        </p:spPr>
        <p:txBody>
          <a:bodyPr wrap="square" lIns="0" tIns="0" rIns="0" bIns="0" rtlCol="0"/>
          <a:lstStyle/>
          <a:p/>
        </p:txBody>
      </p:sp>
      <p:sp>
        <p:nvSpPr>
          <p:cNvPr id="33" name="object 33"/>
          <p:cNvSpPr/>
          <p:nvPr/>
        </p:nvSpPr>
        <p:spPr>
          <a:xfrm>
            <a:off x="4767071" y="1667255"/>
            <a:ext cx="461772" cy="131063"/>
          </a:xfrm>
          <a:prstGeom prst="rect">
            <a:avLst/>
          </a:prstGeom>
          <a:blipFill>
            <a:blip r:embed="rId20" cstate="print"/>
            <a:stretch>
              <a:fillRect/>
            </a:stretch>
          </a:blipFill>
        </p:spPr>
        <p:txBody>
          <a:bodyPr wrap="square" lIns="0" tIns="0" rIns="0" bIns="0" rtlCol="0"/>
          <a:lstStyle/>
          <a:p/>
        </p:txBody>
      </p:sp>
      <p:sp>
        <p:nvSpPr>
          <p:cNvPr id="34" name="object 34"/>
          <p:cNvSpPr/>
          <p:nvPr/>
        </p:nvSpPr>
        <p:spPr>
          <a:xfrm>
            <a:off x="937260" y="2287523"/>
            <a:ext cx="2141220" cy="142240"/>
          </a:xfrm>
          <a:custGeom>
            <a:avLst/>
            <a:gdLst/>
            <a:ahLst/>
            <a:cxnLst/>
            <a:rect l="l" t="t" r="r" b="b"/>
            <a:pathLst>
              <a:path w="2141220" h="142239">
                <a:moveTo>
                  <a:pt x="2122424" y="0"/>
                </a:moveTo>
                <a:lnTo>
                  <a:pt x="18821" y="0"/>
                </a:lnTo>
                <a:lnTo>
                  <a:pt x="11497" y="1472"/>
                </a:lnTo>
                <a:lnTo>
                  <a:pt x="5514" y="5492"/>
                </a:lnTo>
                <a:lnTo>
                  <a:pt x="1479" y="11465"/>
                </a:lnTo>
                <a:lnTo>
                  <a:pt x="0" y="18796"/>
                </a:lnTo>
                <a:lnTo>
                  <a:pt x="0" y="122936"/>
                </a:lnTo>
                <a:lnTo>
                  <a:pt x="1479" y="130266"/>
                </a:lnTo>
                <a:lnTo>
                  <a:pt x="5514" y="136239"/>
                </a:lnTo>
                <a:lnTo>
                  <a:pt x="11497" y="140259"/>
                </a:lnTo>
                <a:lnTo>
                  <a:pt x="18821" y="141731"/>
                </a:lnTo>
                <a:lnTo>
                  <a:pt x="2122424" y="141731"/>
                </a:lnTo>
                <a:lnTo>
                  <a:pt x="2129754" y="140259"/>
                </a:lnTo>
                <a:lnTo>
                  <a:pt x="2135727" y="136239"/>
                </a:lnTo>
                <a:lnTo>
                  <a:pt x="2139747" y="130266"/>
                </a:lnTo>
                <a:lnTo>
                  <a:pt x="2141220" y="122936"/>
                </a:lnTo>
                <a:lnTo>
                  <a:pt x="2141220" y="18796"/>
                </a:lnTo>
                <a:lnTo>
                  <a:pt x="2139747" y="11465"/>
                </a:lnTo>
                <a:lnTo>
                  <a:pt x="2135727" y="5492"/>
                </a:lnTo>
                <a:lnTo>
                  <a:pt x="2129754" y="1472"/>
                </a:lnTo>
                <a:lnTo>
                  <a:pt x="2122424" y="0"/>
                </a:lnTo>
                <a:close/>
              </a:path>
            </a:pathLst>
          </a:custGeom>
          <a:solidFill>
            <a:srgbClr val="F7C000"/>
          </a:solidFill>
        </p:spPr>
        <p:txBody>
          <a:bodyPr wrap="square" lIns="0" tIns="0" rIns="0" bIns="0" rtlCol="0"/>
          <a:lstStyle/>
          <a:p/>
        </p:txBody>
      </p:sp>
      <p:sp>
        <p:nvSpPr>
          <p:cNvPr id="35" name="object 35"/>
          <p:cNvSpPr txBox="1"/>
          <p:nvPr/>
        </p:nvSpPr>
        <p:spPr>
          <a:xfrm>
            <a:off x="1481074" y="2277617"/>
            <a:ext cx="10515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民营银行（</a:t>
            </a:r>
            <a:r>
              <a:rPr dirty="0" sz="1000" spc="-10">
                <a:solidFill>
                  <a:srgbClr val="F9F9F9"/>
                </a:solidFill>
                <a:latin typeface="Arial"/>
                <a:cs typeface="Arial"/>
              </a:rPr>
              <a:t>18</a:t>
            </a:r>
            <a:r>
              <a:rPr dirty="0" sz="1000" spc="-5">
                <a:solidFill>
                  <a:srgbClr val="F9F9F9"/>
                </a:solidFill>
                <a:latin typeface="微软雅黑"/>
                <a:cs typeface="微软雅黑"/>
              </a:rPr>
              <a:t>家）</a:t>
            </a:r>
            <a:endParaRPr sz="1000">
              <a:latin typeface="微软雅黑"/>
              <a:cs typeface="微软雅黑"/>
            </a:endParaRPr>
          </a:p>
        </p:txBody>
      </p:sp>
      <p:sp>
        <p:nvSpPr>
          <p:cNvPr id="36" name="object 36"/>
          <p:cNvSpPr/>
          <p:nvPr/>
        </p:nvSpPr>
        <p:spPr>
          <a:xfrm>
            <a:off x="934974" y="2285238"/>
            <a:ext cx="2147570" cy="1102360"/>
          </a:xfrm>
          <a:custGeom>
            <a:avLst/>
            <a:gdLst/>
            <a:ahLst/>
            <a:cxnLst/>
            <a:rect l="l" t="t" r="r" b="b"/>
            <a:pathLst>
              <a:path w="2147570" h="1102360">
                <a:moveTo>
                  <a:pt x="0" y="45465"/>
                </a:moveTo>
                <a:lnTo>
                  <a:pt x="3577" y="27807"/>
                </a:lnTo>
                <a:lnTo>
                  <a:pt x="13334" y="13350"/>
                </a:lnTo>
                <a:lnTo>
                  <a:pt x="27807" y="3585"/>
                </a:lnTo>
                <a:lnTo>
                  <a:pt x="45529" y="0"/>
                </a:lnTo>
                <a:lnTo>
                  <a:pt x="2101723" y="0"/>
                </a:lnTo>
                <a:lnTo>
                  <a:pt x="2119455" y="3585"/>
                </a:lnTo>
                <a:lnTo>
                  <a:pt x="2133949" y="13350"/>
                </a:lnTo>
                <a:lnTo>
                  <a:pt x="2143728" y="27807"/>
                </a:lnTo>
                <a:lnTo>
                  <a:pt x="2147316" y="45465"/>
                </a:lnTo>
                <a:lnTo>
                  <a:pt x="2147316" y="1056259"/>
                </a:lnTo>
                <a:lnTo>
                  <a:pt x="2143728" y="1073991"/>
                </a:lnTo>
                <a:lnTo>
                  <a:pt x="2133949" y="1088485"/>
                </a:lnTo>
                <a:lnTo>
                  <a:pt x="2119455" y="1098264"/>
                </a:lnTo>
                <a:lnTo>
                  <a:pt x="2101723" y="1101852"/>
                </a:lnTo>
                <a:lnTo>
                  <a:pt x="45529" y="1101852"/>
                </a:lnTo>
                <a:lnTo>
                  <a:pt x="27807" y="1098264"/>
                </a:lnTo>
                <a:lnTo>
                  <a:pt x="13334" y="1088485"/>
                </a:lnTo>
                <a:lnTo>
                  <a:pt x="3577" y="1073991"/>
                </a:lnTo>
                <a:lnTo>
                  <a:pt x="0" y="1056259"/>
                </a:lnTo>
                <a:lnTo>
                  <a:pt x="0" y="45465"/>
                </a:lnTo>
                <a:close/>
              </a:path>
            </a:pathLst>
          </a:custGeom>
          <a:ln w="19811">
            <a:solidFill>
              <a:srgbClr val="F7C000"/>
            </a:solidFill>
          </a:ln>
        </p:spPr>
        <p:txBody>
          <a:bodyPr wrap="square" lIns="0" tIns="0" rIns="0" bIns="0" rtlCol="0"/>
          <a:lstStyle/>
          <a:p/>
        </p:txBody>
      </p:sp>
      <p:sp>
        <p:nvSpPr>
          <p:cNvPr id="37" name="object 37"/>
          <p:cNvSpPr/>
          <p:nvPr/>
        </p:nvSpPr>
        <p:spPr>
          <a:xfrm>
            <a:off x="3168395" y="2293620"/>
            <a:ext cx="2085339" cy="140335"/>
          </a:xfrm>
          <a:custGeom>
            <a:avLst/>
            <a:gdLst/>
            <a:ahLst/>
            <a:cxnLst/>
            <a:rect l="l" t="t" r="r" b="b"/>
            <a:pathLst>
              <a:path w="2085339" h="140335">
                <a:moveTo>
                  <a:pt x="2056892" y="0"/>
                </a:moveTo>
                <a:lnTo>
                  <a:pt x="27940" y="0"/>
                </a:lnTo>
                <a:lnTo>
                  <a:pt x="17037" y="2186"/>
                </a:lnTo>
                <a:lnTo>
                  <a:pt x="8159" y="8159"/>
                </a:lnTo>
                <a:lnTo>
                  <a:pt x="2186" y="17037"/>
                </a:lnTo>
                <a:lnTo>
                  <a:pt x="0" y="27939"/>
                </a:lnTo>
                <a:lnTo>
                  <a:pt x="0" y="112267"/>
                </a:lnTo>
                <a:lnTo>
                  <a:pt x="2186" y="123170"/>
                </a:lnTo>
                <a:lnTo>
                  <a:pt x="8159" y="132048"/>
                </a:lnTo>
                <a:lnTo>
                  <a:pt x="17037" y="138021"/>
                </a:lnTo>
                <a:lnTo>
                  <a:pt x="27940" y="140207"/>
                </a:lnTo>
                <a:lnTo>
                  <a:pt x="2056892" y="140207"/>
                </a:lnTo>
                <a:lnTo>
                  <a:pt x="2067794" y="138021"/>
                </a:lnTo>
                <a:lnTo>
                  <a:pt x="2076672" y="132048"/>
                </a:lnTo>
                <a:lnTo>
                  <a:pt x="2082645" y="123170"/>
                </a:lnTo>
                <a:lnTo>
                  <a:pt x="2084832" y="112267"/>
                </a:lnTo>
                <a:lnTo>
                  <a:pt x="2084832" y="27939"/>
                </a:lnTo>
                <a:lnTo>
                  <a:pt x="2082645" y="17037"/>
                </a:lnTo>
                <a:lnTo>
                  <a:pt x="2076672" y="8159"/>
                </a:lnTo>
                <a:lnTo>
                  <a:pt x="2067794" y="2186"/>
                </a:lnTo>
                <a:lnTo>
                  <a:pt x="2056892" y="0"/>
                </a:lnTo>
                <a:close/>
              </a:path>
            </a:pathLst>
          </a:custGeom>
          <a:solidFill>
            <a:srgbClr val="F7C000"/>
          </a:solidFill>
        </p:spPr>
        <p:txBody>
          <a:bodyPr wrap="square" lIns="0" tIns="0" rIns="0" bIns="0" rtlCol="0"/>
          <a:lstStyle/>
          <a:p/>
        </p:txBody>
      </p:sp>
      <p:sp>
        <p:nvSpPr>
          <p:cNvPr id="38" name="object 38"/>
          <p:cNvSpPr txBox="1"/>
          <p:nvPr/>
        </p:nvSpPr>
        <p:spPr>
          <a:xfrm>
            <a:off x="3685413" y="2283078"/>
            <a:ext cx="10515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外资银行（</a:t>
            </a:r>
            <a:r>
              <a:rPr dirty="0" sz="1000" spc="-10">
                <a:solidFill>
                  <a:srgbClr val="F9F9F9"/>
                </a:solidFill>
                <a:latin typeface="Arial"/>
                <a:cs typeface="Arial"/>
              </a:rPr>
              <a:t>41</a:t>
            </a:r>
            <a:r>
              <a:rPr dirty="0" sz="1000" spc="-5">
                <a:solidFill>
                  <a:srgbClr val="F9F9F9"/>
                </a:solidFill>
                <a:latin typeface="微软雅黑"/>
                <a:cs typeface="微软雅黑"/>
              </a:rPr>
              <a:t>家）</a:t>
            </a:r>
            <a:endParaRPr sz="1000">
              <a:latin typeface="微软雅黑"/>
              <a:cs typeface="微软雅黑"/>
            </a:endParaRPr>
          </a:p>
        </p:txBody>
      </p:sp>
      <p:sp>
        <p:nvSpPr>
          <p:cNvPr id="39" name="object 39"/>
          <p:cNvSpPr/>
          <p:nvPr/>
        </p:nvSpPr>
        <p:spPr>
          <a:xfrm>
            <a:off x="3166110" y="2289810"/>
            <a:ext cx="2091055" cy="1097280"/>
          </a:xfrm>
          <a:custGeom>
            <a:avLst/>
            <a:gdLst/>
            <a:ahLst/>
            <a:cxnLst/>
            <a:rect l="l" t="t" r="r" b="b"/>
            <a:pathLst>
              <a:path w="2091054" h="1097279">
                <a:moveTo>
                  <a:pt x="0" y="45338"/>
                </a:moveTo>
                <a:lnTo>
                  <a:pt x="3565" y="27699"/>
                </a:lnTo>
                <a:lnTo>
                  <a:pt x="13287" y="13287"/>
                </a:lnTo>
                <a:lnTo>
                  <a:pt x="27699" y="3565"/>
                </a:lnTo>
                <a:lnTo>
                  <a:pt x="45338" y="0"/>
                </a:lnTo>
                <a:lnTo>
                  <a:pt x="2045589" y="0"/>
                </a:lnTo>
                <a:lnTo>
                  <a:pt x="2063228" y="3565"/>
                </a:lnTo>
                <a:lnTo>
                  <a:pt x="2077640" y="13287"/>
                </a:lnTo>
                <a:lnTo>
                  <a:pt x="2087362" y="27699"/>
                </a:lnTo>
                <a:lnTo>
                  <a:pt x="2090927" y="45338"/>
                </a:lnTo>
                <a:lnTo>
                  <a:pt x="2090927" y="1051940"/>
                </a:lnTo>
                <a:lnTo>
                  <a:pt x="2087362" y="1069580"/>
                </a:lnTo>
                <a:lnTo>
                  <a:pt x="2077640" y="1083992"/>
                </a:lnTo>
                <a:lnTo>
                  <a:pt x="2063228" y="1093714"/>
                </a:lnTo>
                <a:lnTo>
                  <a:pt x="2045589" y="1097279"/>
                </a:lnTo>
                <a:lnTo>
                  <a:pt x="45338" y="1097279"/>
                </a:lnTo>
                <a:lnTo>
                  <a:pt x="27699" y="1093714"/>
                </a:lnTo>
                <a:lnTo>
                  <a:pt x="13287" y="1083992"/>
                </a:lnTo>
                <a:lnTo>
                  <a:pt x="3565" y="1069580"/>
                </a:lnTo>
                <a:lnTo>
                  <a:pt x="0" y="1051940"/>
                </a:lnTo>
                <a:lnTo>
                  <a:pt x="0" y="45338"/>
                </a:lnTo>
                <a:close/>
              </a:path>
            </a:pathLst>
          </a:custGeom>
          <a:ln w="19811">
            <a:solidFill>
              <a:srgbClr val="F7C000"/>
            </a:solidFill>
          </a:ln>
        </p:spPr>
        <p:txBody>
          <a:bodyPr wrap="square" lIns="0" tIns="0" rIns="0" bIns="0" rtlCol="0"/>
          <a:lstStyle/>
          <a:p/>
        </p:txBody>
      </p:sp>
      <p:sp>
        <p:nvSpPr>
          <p:cNvPr id="40" name="object 40"/>
          <p:cNvSpPr/>
          <p:nvPr/>
        </p:nvSpPr>
        <p:spPr>
          <a:xfrm>
            <a:off x="2508504" y="2447544"/>
            <a:ext cx="547116" cy="156972"/>
          </a:xfrm>
          <a:prstGeom prst="rect">
            <a:avLst/>
          </a:prstGeom>
          <a:blipFill>
            <a:blip r:embed="rId21" cstate="print"/>
            <a:stretch>
              <a:fillRect/>
            </a:stretch>
          </a:blipFill>
        </p:spPr>
        <p:txBody>
          <a:bodyPr wrap="square" lIns="0" tIns="0" rIns="0" bIns="0" rtlCol="0"/>
          <a:lstStyle/>
          <a:p/>
        </p:txBody>
      </p:sp>
      <p:sp>
        <p:nvSpPr>
          <p:cNvPr id="41" name="object 41"/>
          <p:cNvSpPr/>
          <p:nvPr/>
        </p:nvSpPr>
        <p:spPr>
          <a:xfrm>
            <a:off x="2500883" y="2645664"/>
            <a:ext cx="534924" cy="155448"/>
          </a:xfrm>
          <a:prstGeom prst="rect">
            <a:avLst/>
          </a:prstGeom>
          <a:blipFill>
            <a:blip r:embed="rId22" cstate="print"/>
            <a:stretch>
              <a:fillRect/>
            </a:stretch>
          </a:blipFill>
        </p:spPr>
        <p:txBody>
          <a:bodyPr wrap="square" lIns="0" tIns="0" rIns="0" bIns="0" rtlCol="0"/>
          <a:lstStyle/>
          <a:p/>
        </p:txBody>
      </p:sp>
      <p:sp>
        <p:nvSpPr>
          <p:cNvPr id="42" name="object 42"/>
          <p:cNvSpPr/>
          <p:nvPr/>
        </p:nvSpPr>
        <p:spPr>
          <a:xfrm>
            <a:off x="970788" y="2639567"/>
            <a:ext cx="1370076" cy="156972"/>
          </a:xfrm>
          <a:prstGeom prst="rect">
            <a:avLst/>
          </a:prstGeom>
          <a:blipFill>
            <a:blip r:embed="rId23" cstate="print"/>
            <a:stretch>
              <a:fillRect/>
            </a:stretch>
          </a:blipFill>
        </p:spPr>
        <p:txBody>
          <a:bodyPr wrap="square" lIns="0" tIns="0" rIns="0" bIns="0" rtlCol="0"/>
          <a:lstStyle/>
          <a:p/>
        </p:txBody>
      </p:sp>
      <p:sp>
        <p:nvSpPr>
          <p:cNvPr id="43" name="object 43"/>
          <p:cNvSpPr/>
          <p:nvPr/>
        </p:nvSpPr>
        <p:spPr>
          <a:xfrm>
            <a:off x="1400555" y="2447544"/>
            <a:ext cx="1045463" cy="144779"/>
          </a:xfrm>
          <a:prstGeom prst="rect">
            <a:avLst/>
          </a:prstGeom>
          <a:blipFill>
            <a:blip r:embed="rId24" cstate="print"/>
            <a:stretch>
              <a:fillRect/>
            </a:stretch>
          </a:blipFill>
        </p:spPr>
        <p:txBody>
          <a:bodyPr wrap="square" lIns="0" tIns="0" rIns="0" bIns="0" rtlCol="0"/>
          <a:lstStyle/>
          <a:p/>
        </p:txBody>
      </p:sp>
      <p:sp>
        <p:nvSpPr>
          <p:cNvPr id="44" name="object 44"/>
          <p:cNvSpPr/>
          <p:nvPr/>
        </p:nvSpPr>
        <p:spPr>
          <a:xfrm>
            <a:off x="969263" y="2828544"/>
            <a:ext cx="806195" cy="156972"/>
          </a:xfrm>
          <a:prstGeom prst="rect">
            <a:avLst/>
          </a:prstGeom>
          <a:blipFill>
            <a:blip r:embed="rId25" cstate="print"/>
            <a:stretch>
              <a:fillRect/>
            </a:stretch>
          </a:blipFill>
        </p:spPr>
        <p:txBody>
          <a:bodyPr wrap="square" lIns="0" tIns="0" rIns="0" bIns="0" rtlCol="0"/>
          <a:lstStyle/>
          <a:p/>
        </p:txBody>
      </p:sp>
      <p:sp>
        <p:nvSpPr>
          <p:cNvPr id="45" name="object 45"/>
          <p:cNvSpPr/>
          <p:nvPr/>
        </p:nvSpPr>
        <p:spPr>
          <a:xfrm>
            <a:off x="946403" y="2447544"/>
            <a:ext cx="448056" cy="156972"/>
          </a:xfrm>
          <a:prstGeom prst="rect">
            <a:avLst/>
          </a:prstGeom>
          <a:blipFill>
            <a:blip r:embed="rId26" cstate="print"/>
            <a:stretch>
              <a:fillRect/>
            </a:stretch>
          </a:blipFill>
        </p:spPr>
        <p:txBody>
          <a:bodyPr wrap="square" lIns="0" tIns="0" rIns="0" bIns="0" rtlCol="0"/>
          <a:lstStyle/>
          <a:p/>
        </p:txBody>
      </p:sp>
      <p:sp>
        <p:nvSpPr>
          <p:cNvPr id="46" name="object 46"/>
          <p:cNvSpPr/>
          <p:nvPr/>
        </p:nvSpPr>
        <p:spPr>
          <a:xfrm>
            <a:off x="949452" y="3015995"/>
            <a:ext cx="1566672" cy="155448"/>
          </a:xfrm>
          <a:prstGeom prst="rect">
            <a:avLst/>
          </a:prstGeom>
          <a:blipFill>
            <a:blip r:embed="rId27" cstate="print"/>
            <a:stretch>
              <a:fillRect/>
            </a:stretch>
          </a:blipFill>
        </p:spPr>
        <p:txBody>
          <a:bodyPr wrap="square" lIns="0" tIns="0" rIns="0" bIns="0" rtlCol="0"/>
          <a:lstStyle/>
          <a:p/>
        </p:txBody>
      </p:sp>
      <p:sp>
        <p:nvSpPr>
          <p:cNvPr id="47" name="object 47"/>
          <p:cNvSpPr/>
          <p:nvPr/>
        </p:nvSpPr>
        <p:spPr>
          <a:xfrm>
            <a:off x="1798320" y="2828544"/>
            <a:ext cx="733044" cy="156972"/>
          </a:xfrm>
          <a:prstGeom prst="rect">
            <a:avLst/>
          </a:prstGeom>
          <a:blipFill>
            <a:blip r:embed="rId28" cstate="print"/>
            <a:stretch>
              <a:fillRect/>
            </a:stretch>
          </a:blipFill>
        </p:spPr>
        <p:txBody>
          <a:bodyPr wrap="square" lIns="0" tIns="0" rIns="0" bIns="0" rtlCol="0"/>
          <a:lstStyle/>
          <a:p/>
        </p:txBody>
      </p:sp>
      <p:sp>
        <p:nvSpPr>
          <p:cNvPr id="48" name="object 48"/>
          <p:cNvSpPr/>
          <p:nvPr/>
        </p:nvSpPr>
        <p:spPr>
          <a:xfrm>
            <a:off x="938783" y="3186683"/>
            <a:ext cx="1082040" cy="156972"/>
          </a:xfrm>
          <a:prstGeom prst="rect">
            <a:avLst/>
          </a:prstGeom>
          <a:blipFill>
            <a:blip r:embed="rId29" cstate="print"/>
            <a:stretch>
              <a:fillRect/>
            </a:stretch>
          </a:blipFill>
        </p:spPr>
        <p:txBody>
          <a:bodyPr wrap="square" lIns="0" tIns="0" rIns="0" bIns="0" rtlCol="0"/>
          <a:lstStyle/>
          <a:p/>
        </p:txBody>
      </p:sp>
      <p:sp>
        <p:nvSpPr>
          <p:cNvPr id="49" name="object 49"/>
          <p:cNvSpPr/>
          <p:nvPr/>
        </p:nvSpPr>
        <p:spPr>
          <a:xfrm>
            <a:off x="2503932" y="3015995"/>
            <a:ext cx="556259" cy="155448"/>
          </a:xfrm>
          <a:prstGeom prst="rect">
            <a:avLst/>
          </a:prstGeom>
          <a:blipFill>
            <a:blip r:embed="rId30" cstate="print"/>
            <a:stretch>
              <a:fillRect/>
            </a:stretch>
          </a:blipFill>
        </p:spPr>
        <p:txBody>
          <a:bodyPr wrap="square" lIns="0" tIns="0" rIns="0" bIns="0" rtlCol="0"/>
          <a:lstStyle/>
          <a:p/>
        </p:txBody>
      </p:sp>
      <p:sp>
        <p:nvSpPr>
          <p:cNvPr id="50" name="object 50"/>
          <p:cNvSpPr/>
          <p:nvPr/>
        </p:nvSpPr>
        <p:spPr>
          <a:xfrm>
            <a:off x="2554223" y="2828544"/>
            <a:ext cx="509015" cy="156972"/>
          </a:xfrm>
          <a:prstGeom prst="rect">
            <a:avLst/>
          </a:prstGeom>
          <a:blipFill>
            <a:blip r:embed="rId31" cstate="print"/>
            <a:stretch>
              <a:fillRect/>
            </a:stretch>
          </a:blipFill>
        </p:spPr>
        <p:txBody>
          <a:bodyPr wrap="square" lIns="0" tIns="0" rIns="0" bIns="0" rtlCol="0"/>
          <a:lstStyle/>
          <a:p/>
        </p:txBody>
      </p:sp>
      <p:sp>
        <p:nvSpPr>
          <p:cNvPr id="51" name="object 51"/>
          <p:cNvSpPr/>
          <p:nvPr/>
        </p:nvSpPr>
        <p:spPr>
          <a:xfrm>
            <a:off x="2788791" y="3186970"/>
            <a:ext cx="247081" cy="154741"/>
          </a:xfrm>
          <a:prstGeom prst="rect">
            <a:avLst/>
          </a:prstGeom>
          <a:blipFill>
            <a:blip r:embed="rId32" cstate="print"/>
            <a:stretch>
              <a:fillRect/>
            </a:stretch>
          </a:blipFill>
        </p:spPr>
        <p:txBody>
          <a:bodyPr wrap="square" lIns="0" tIns="0" rIns="0" bIns="0" rtlCol="0"/>
          <a:lstStyle/>
          <a:p/>
        </p:txBody>
      </p:sp>
      <p:sp>
        <p:nvSpPr>
          <p:cNvPr id="52" name="object 52"/>
          <p:cNvSpPr/>
          <p:nvPr/>
        </p:nvSpPr>
        <p:spPr>
          <a:xfrm>
            <a:off x="2080260" y="3186683"/>
            <a:ext cx="647700" cy="156972"/>
          </a:xfrm>
          <a:prstGeom prst="rect">
            <a:avLst/>
          </a:prstGeom>
          <a:blipFill>
            <a:blip r:embed="rId33" cstate="print"/>
            <a:stretch>
              <a:fillRect/>
            </a:stretch>
          </a:blipFill>
        </p:spPr>
        <p:txBody>
          <a:bodyPr wrap="square" lIns="0" tIns="0" rIns="0" bIns="0" rtlCol="0"/>
          <a:lstStyle/>
          <a:p/>
        </p:txBody>
      </p:sp>
      <p:sp>
        <p:nvSpPr>
          <p:cNvPr id="53" name="object 53"/>
          <p:cNvSpPr/>
          <p:nvPr/>
        </p:nvSpPr>
        <p:spPr>
          <a:xfrm>
            <a:off x="3198876" y="2625851"/>
            <a:ext cx="665988" cy="156972"/>
          </a:xfrm>
          <a:prstGeom prst="rect">
            <a:avLst/>
          </a:prstGeom>
          <a:blipFill>
            <a:blip r:embed="rId34" cstate="print"/>
            <a:stretch>
              <a:fillRect/>
            </a:stretch>
          </a:blipFill>
        </p:spPr>
        <p:txBody>
          <a:bodyPr wrap="square" lIns="0" tIns="0" rIns="0" bIns="0" rtlCol="0"/>
          <a:lstStyle/>
          <a:p/>
        </p:txBody>
      </p:sp>
      <p:sp>
        <p:nvSpPr>
          <p:cNvPr id="54" name="object 54"/>
          <p:cNvSpPr/>
          <p:nvPr/>
        </p:nvSpPr>
        <p:spPr>
          <a:xfrm>
            <a:off x="3206495" y="2455164"/>
            <a:ext cx="943356" cy="144779"/>
          </a:xfrm>
          <a:prstGeom prst="rect">
            <a:avLst/>
          </a:prstGeom>
          <a:blipFill>
            <a:blip r:embed="rId35" cstate="print"/>
            <a:stretch>
              <a:fillRect/>
            </a:stretch>
          </a:blipFill>
        </p:spPr>
        <p:txBody>
          <a:bodyPr wrap="square" lIns="0" tIns="0" rIns="0" bIns="0" rtlCol="0"/>
          <a:lstStyle/>
          <a:p/>
        </p:txBody>
      </p:sp>
      <p:sp>
        <p:nvSpPr>
          <p:cNvPr id="55" name="object 55"/>
          <p:cNvSpPr/>
          <p:nvPr/>
        </p:nvSpPr>
        <p:spPr>
          <a:xfrm>
            <a:off x="3183635" y="3177539"/>
            <a:ext cx="594360" cy="156972"/>
          </a:xfrm>
          <a:prstGeom prst="rect">
            <a:avLst/>
          </a:prstGeom>
          <a:blipFill>
            <a:blip r:embed="rId36" cstate="print"/>
            <a:stretch>
              <a:fillRect/>
            </a:stretch>
          </a:blipFill>
        </p:spPr>
        <p:txBody>
          <a:bodyPr wrap="square" lIns="0" tIns="0" rIns="0" bIns="0" rtlCol="0"/>
          <a:lstStyle/>
          <a:p/>
        </p:txBody>
      </p:sp>
      <p:sp>
        <p:nvSpPr>
          <p:cNvPr id="56" name="object 56"/>
          <p:cNvSpPr/>
          <p:nvPr/>
        </p:nvSpPr>
        <p:spPr>
          <a:xfrm>
            <a:off x="4195571" y="2462783"/>
            <a:ext cx="1025651" cy="156972"/>
          </a:xfrm>
          <a:prstGeom prst="rect">
            <a:avLst/>
          </a:prstGeom>
          <a:blipFill>
            <a:blip r:embed="rId37" cstate="print"/>
            <a:stretch>
              <a:fillRect/>
            </a:stretch>
          </a:blipFill>
        </p:spPr>
        <p:txBody>
          <a:bodyPr wrap="square" lIns="0" tIns="0" rIns="0" bIns="0" rtlCol="0"/>
          <a:lstStyle/>
          <a:p/>
        </p:txBody>
      </p:sp>
      <p:sp>
        <p:nvSpPr>
          <p:cNvPr id="57" name="object 57"/>
          <p:cNvSpPr/>
          <p:nvPr/>
        </p:nvSpPr>
        <p:spPr>
          <a:xfrm>
            <a:off x="3183635" y="2798064"/>
            <a:ext cx="973836" cy="156972"/>
          </a:xfrm>
          <a:prstGeom prst="rect">
            <a:avLst/>
          </a:prstGeom>
          <a:blipFill>
            <a:blip r:embed="rId38" cstate="print"/>
            <a:stretch>
              <a:fillRect/>
            </a:stretch>
          </a:blipFill>
        </p:spPr>
        <p:txBody>
          <a:bodyPr wrap="square" lIns="0" tIns="0" rIns="0" bIns="0" rtlCol="0"/>
          <a:lstStyle/>
          <a:p/>
        </p:txBody>
      </p:sp>
      <p:sp>
        <p:nvSpPr>
          <p:cNvPr id="58" name="object 58"/>
          <p:cNvSpPr/>
          <p:nvPr/>
        </p:nvSpPr>
        <p:spPr>
          <a:xfrm>
            <a:off x="3186683" y="2988564"/>
            <a:ext cx="979932" cy="156972"/>
          </a:xfrm>
          <a:prstGeom prst="rect">
            <a:avLst/>
          </a:prstGeom>
          <a:blipFill>
            <a:blip r:embed="rId39" cstate="print"/>
            <a:stretch>
              <a:fillRect/>
            </a:stretch>
          </a:blipFill>
        </p:spPr>
        <p:txBody>
          <a:bodyPr wrap="square" lIns="0" tIns="0" rIns="0" bIns="0" rtlCol="0"/>
          <a:lstStyle/>
          <a:p/>
        </p:txBody>
      </p:sp>
      <p:sp>
        <p:nvSpPr>
          <p:cNvPr id="59" name="object 59"/>
          <p:cNvSpPr/>
          <p:nvPr/>
        </p:nvSpPr>
        <p:spPr>
          <a:xfrm>
            <a:off x="3950208" y="2625851"/>
            <a:ext cx="675132" cy="155448"/>
          </a:xfrm>
          <a:prstGeom prst="rect">
            <a:avLst/>
          </a:prstGeom>
          <a:blipFill>
            <a:blip r:embed="rId40" cstate="print"/>
            <a:stretch>
              <a:fillRect/>
            </a:stretch>
          </a:blipFill>
        </p:spPr>
        <p:txBody>
          <a:bodyPr wrap="square" lIns="0" tIns="0" rIns="0" bIns="0" rtlCol="0"/>
          <a:lstStyle/>
          <a:p/>
        </p:txBody>
      </p:sp>
      <p:sp>
        <p:nvSpPr>
          <p:cNvPr id="60" name="object 60"/>
          <p:cNvSpPr/>
          <p:nvPr/>
        </p:nvSpPr>
        <p:spPr>
          <a:xfrm>
            <a:off x="3838955" y="3186683"/>
            <a:ext cx="469391" cy="156972"/>
          </a:xfrm>
          <a:prstGeom prst="rect">
            <a:avLst/>
          </a:prstGeom>
          <a:blipFill>
            <a:blip r:embed="rId41" cstate="print"/>
            <a:stretch>
              <a:fillRect/>
            </a:stretch>
          </a:blipFill>
        </p:spPr>
        <p:txBody>
          <a:bodyPr wrap="square" lIns="0" tIns="0" rIns="0" bIns="0" rtlCol="0"/>
          <a:lstStyle/>
          <a:p/>
        </p:txBody>
      </p:sp>
      <p:sp>
        <p:nvSpPr>
          <p:cNvPr id="61" name="object 61"/>
          <p:cNvSpPr/>
          <p:nvPr/>
        </p:nvSpPr>
        <p:spPr>
          <a:xfrm>
            <a:off x="4256532" y="2988564"/>
            <a:ext cx="868680" cy="155448"/>
          </a:xfrm>
          <a:prstGeom prst="rect">
            <a:avLst/>
          </a:prstGeom>
          <a:blipFill>
            <a:blip r:embed="rId42" cstate="print"/>
            <a:stretch>
              <a:fillRect/>
            </a:stretch>
          </a:blipFill>
        </p:spPr>
        <p:txBody>
          <a:bodyPr wrap="square" lIns="0" tIns="0" rIns="0" bIns="0" rtlCol="0"/>
          <a:lstStyle/>
          <a:p/>
        </p:txBody>
      </p:sp>
      <p:sp>
        <p:nvSpPr>
          <p:cNvPr id="62" name="object 62"/>
          <p:cNvSpPr/>
          <p:nvPr/>
        </p:nvSpPr>
        <p:spPr>
          <a:xfrm>
            <a:off x="4721352" y="2634995"/>
            <a:ext cx="454151" cy="143255"/>
          </a:xfrm>
          <a:prstGeom prst="rect">
            <a:avLst/>
          </a:prstGeom>
          <a:blipFill>
            <a:blip r:embed="rId43" cstate="print"/>
            <a:stretch>
              <a:fillRect/>
            </a:stretch>
          </a:blipFill>
        </p:spPr>
        <p:txBody>
          <a:bodyPr wrap="square" lIns="0" tIns="0" rIns="0" bIns="0" rtlCol="0"/>
          <a:lstStyle/>
          <a:p/>
        </p:txBody>
      </p:sp>
      <p:sp>
        <p:nvSpPr>
          <p:cNvPr id="63" name="object 63"/>
          <p:cNvSpPr/>
          <p:nvPr/>
        </p:nvSpPr>
        <p:spPr>
          <a:xfrm>
            <a:off x="4219955" y="2801111"/>
            <a:ext cx="1008888" cy="156972"/>
          </a:xfrm>
          <a:prstGeom prst="rect">
            <a:avLst/>
          </a:prstGeom>
          <a:blipFill>
            <a:blip r:embed="rId44" cstate="print"/>
            <a:stretch>
              <a:fillRect/>
            </a:stretch>
          </a:blipFill>
        </p:spPr>
        <p:txBody>
          <a:bodyPr wrap="square" lIns="0" tIns="0" rIns="0" bIns="0" rtlCol="0"/>
          <a:lstStyle/>
          <a:p/>
        </p:txBody>
      </p:sp>
      <p:sp>
        <p:nvSpPr>
          <p:cNvPr id="64" name="object 64"/>
          <p:cNvSpPr/>
          <p:nvPr/>
        </p:nvSpPr>
        <p:spPr>
          <a:xfrm>
            <a:off x="4433315" y="3186683"/>
            <a:ext cx="667512" cy="156972"/>
          </a:xfrm>
          <a:prstGeom prst="rect">
            <a:avLst/>
          </a:prstGeom>
          <a:blipFill>
            <a:blip r:embed="rId45" cstate="print"/>
            <a:stretch>
              <a:fillRect/>
            </a:stretch>
          </a:blipFill>
        </p:spPr>
        <p:txBody>
          <a:bodyPr wrap="square" lIns="0" tIns="0" rIns="0" bIns="0" rtlCol="0"/>
          <a:lstStyle/>
          <a:p/>
        </p:txBody>
      </p:sp>
      <p:sp>
        <p:nvSpPr>
          <p:cNvPr id="65" name="object 65"/>
          <p:cNvSpPr/>
          <p:nvPr/>
        </p:nvSpPr>
        <p:spPr>
          <a:xfrm>
            <a:off x="938783" y="3688079"/>
            <a:ext cx="4305300" cy="140335"/>
          </a:xfrm>
          <a:custGeom>
            <a:avLst/>
            <a:gdLst/>
            <a:ahLst/>
            <a:cxnLst/>
            <a:rect l="l" t="t" r="r" b="b"/>
            <a:pathLst>
              <a:path w="4305300" h="140335">
                <a:moveTo>
                  <a:pt x="4281805" y="0"/>
                </a:moveTo>
                <a:lnTo>
                  <a:pt x="23507" y="0"/>
                </a:lnTo>
                <a:lnTo>
                  <a:pt x="14358" y="1849"/>
                </a:lnTo>
                <a:lnTo>
                  <a:pt x="6886" y="6889"/>
                </a:lnTo>
                <a:lnTo>
                  <a:pt x="1847" y="14358"/>
                </a:lnTo>
                <a:lnTo>
                  <a:pt x="0" y="23495"/>
                </a:lnTo>
                <a:lnTo>
                  <a:pt x="0" y="116713"/>
                </a:lnTo>
                <a:lnTo>
                  <a:pt x="1847" y="125849"/>
                </a:lnTo>
                <a:lnTo>
                  <a:pt x="6886" y="133318"/>
                </a:lnTo>
                <a:lnTo>
                  <a:pt x="14358" y="138358"/>
                </a:lnTo>
                <a:lnTo>
                  <a:pt x="23507" y="140208"/>
                </a:lnTo>
                <a:lnTo>
                  <a:pt x="4281805" y="140208"/>
                </a:lnTo>
                <a:lnTo>
                  <a:pt x="4290941" y="138358"/>
                </a:lnTo>
                <a:lnTo>
                  <a:pt x="4298410" y="133318"/>
                </a:lnTo>
                <a:lnTo>
                  <a:pt x="4303450" y="125849"/>
                </a:lnTo>
                <a:lnTo>
                  <a:pt x="4305300" y="116713"/>
                </a:lnTo>
                <a:lnTo>
                  <a:pt x="4305300" y="23495"/>
                </a:lnTo>
                <a:lnTo>
                  <a:pt x="4303450" y="14358"/>
                </a:lnTo>
                <a:lnTo>
                  <a:pt x="4298410" y="6889"/>
                </a:lnTo>
                <a:lnTo>
                  <a:pt x="4290941" y="1849"/>
                </a:lnTo>
                <a:lnTo>
                  <a:pt x="4281805" y="0"/>
                </a:lnTo>
                <a:close/>
              </a:path>
            </a:pathLst>
          </a:custGeom>
          <a:solidFill>
            <a:srgbClr val="F7C000"/>
          </a:solidFill>
        </p:spPr>
        <p:txBody>
          <a:bodyPr wrap="square" lIns="0" tIns="0" rIns="0" bIns="0" rtlCol="0"/>
          <a:lstStyle/>
          <a:p/>
        </p:txBody>
      </p:sp>
      <p:sp>
        <p:nvSpPr>
          <p:cNvPr id="66" name="object 66"/>
          <p:cNvSpPr txBox="1"/>
          <p:nvPr/>
        </p:nvSpPr>
        <p:spPr>
          <a:xfrm>
            <a:off x="2404617" y="3678428"/>
            <a:ext cx="137477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城市商业银行（</a:t>
            </a:r>
            <a:r>
              <a:rPr dirty="0" sz="1000" spc="-10">
                <a:solidFill>
                  <a:srgbClr val="F9F9F9"/>
                </a:solidFill>
                <a:latin typeface="Arial"/>
                <a:cs typeface="Arial"/>
              </a:rPr>
              <a:t>134</a:t>
            </a:r>
            <a:r>
              <a:rPr dirty="0" sz="1000" spc="-5">
                <a:solidFill>
                  <a:srgbClr val="F9F9F9"/>
                </a:solidFill>
                <a:latin typeface="微软雅黑"/>
                <a:cs typeface="微软雅黑"/>
              </a:rPr>
              <a:t>家）</a:t>
            </a:r>
            <a:endParaRPr sz="1000">
              <a:latin typeface="微软雅黑"/>
              <a:cs typeface="微软雅黑"/>
            </a:endParaRPr>
          </a:p>
        </p:txBody>
      </p:sp>
      <p:sp>
        <p:nvSpPr>
          <p:cNvPr id="67" name="object 67"/>
          <p:cNvSpPr/>
          <p:nvPr/>
        </p:nvSpPr>
        <p:spPr>
          <a:xfrm>
            <a:off x="931925" y="3685794"/>
            <a:ext cx="4319270" cy="904240"/>
          </a:xfrm>
          <a:custGeom>
            <a:avLst/>
            <a:gdLst/>
            <a:ahLst/>
            <a:cxnLst/>
            <a:rect l="l" t="t" r="r" b="b"/>
            <a:pathLst>
              <a:path w="4319270" h="904239">
                <a:moveTo>
                  <a:pt x="0" y="37337"/>
                </a:moveTo>
                <a:lnTo>
                  <a:pt x="2933" y="22824"/>
                </a:lnTo>
                <a:lnTo>
                  <a:pt x="10934" y="10953"/>
                </a:lnTo>
                <a:lnTo>
                  <a:pt x="22802" y="2940"/>
                </a:lnTo>
                <a:lnTo>
                  <a:pt x="37337" y="0"/>
                </a:lnTo>
                <a:lnTo>
                  <a:pt x="4281678" y="0"/>
                </a:lnTo>
                <a:lnTo>
                  <a:pt x="4296191" y="2940"/>
                </a:lnTo>
                <a:lnTo>
                  <a:pt x="4308062" y="10953"/>
                </a:lnTo>
                <a:lnTo>
                  <a:pt x="4316075" y="22824"/>
                </a:lnTo>
                <a:lnTo>
                  <a:pt x="4319016" y="37337"/>
                </a:lnTo>
                <a:lnTo>
                  <a:pt x="4319016" y="866393"/>
                </a:lnTo>
                <a:lnTo>
                  <a:pt x="4316075" y="880907"/>
                </a:lnTo>
                <a:lnTo>
                  <a:pt x="4308062" y="892778"/>
                </a:lnTo>
                <a:lnTo>
                  <a:pt x="4296191" y="900791"/>
                </a:lnTo>
                <a:lnTo>
                  <a:pt x="4281678" y="903731"/>
                </a:lnTo>
                <a:lnTo>
                  <a:pt x="37337" y="903731"/>
                </a:lnTo>
                <a:lnTo>
                  <a:pt x="22802" y="900791"/>
                </a:lnTo>
                <a:lnTo>
                  <a:pt x="10934" y="892778"/>
                </a:lnTo>
                <a:lnTo>
                  <a:pt x="2933" y="880907"/>
                </a:lnTo>
                <a:lnTo>
                  <a:pt x="0" y="866393"/>
                </a:lnTo>
                <a:lnTo>
                  <a:pt x="0" y="37337"/>
                </a:lnTo>
                <a:close/>
              </a:path>
            </a:pathLst>
          </a:custGeom>
          <a:ln w="19812">
            <a:solidFill>
              <a:srgbClr val="F7C000"/>
            </a:solidFill>
          </a:ln>
        </p:spPr>
        <p:txBody>
          <a:bodyPr wrap="square" lIns="0" tIns="0" rIns="0" bIns="0" rtlCol="0"/>
          <a:lstStyle/>
          <a:p/>
        </p:txBody>
      </p:sp>
      <p:sp>
        <p:nvSpPr>
          <p:cNvPr id="68" name="object 68"/>
          <p:cNvSpPr/>
          <p:nvPr/>
        </p:nvSpPr>
        <p:spPr>
          <a:xfrm>
            <a:off x="957072" y="3834384"/>
            <a:ext cx="733043" cy="182880"/>
          </a:xfrm>
          <a:prstGeom prst="rect">
            <a:avLst/>
          </a:prstGeom>
          <a:blipFill>
            <a:blip r:embed="rId46" cstate="print"/>
            <a:stretch>
              <a:fillRect/>
            </a:stretch>
          </a:blipFill>
        </p:spPr>
        <p:txBody>
          <a:bodyPr wrap="square" lIns="0" tIns="0" rIns="0" bIns="0" rtlCol="0"/>
          <a:lstStyle/>
          <a:p/>
        </p:txBody>
      </p:sp>
      <p:sp>
        <p:nvSpPr>
          <p:cNvPr id="69" name="object 69"/>
          <p:cNvSpPr/>
          <p:nvPr/>
        </p:nvSpPr>
        <p:spPr>
          <a:xfrm>
            <a:off x="1723644" y="3834384"/>
            <a:ext cx="513588" cy="182880"/>
          </a:xfrm>
          <a:prstGeom prst="rect">
            <a:avLst/>
          </a:prstGeom>
          <a:blipFill>
            <a:blip r:embed="rId47" cstate="print"/>
            <a:stretch>
              <a:fillRect/>
            </a:stretch>
          </a:blipFill>
        </p:spPr>
        <p:txBody>
          <a:bodyPr wrap="square" lIns="0" tIns="0" rIns="0" bIns="0" rtlCol="0"/>
          <a:lstStyle/>
          <a:p/>
        </p:txBody>
      </p:sp>
      <p:sp>
        <p:nvSpPr>
          <p:cNvPr id="70" name="object 70"/>
          <p:cNvSpPr/>
          <p:nvPr/>
        </p:nvSpPr>
        <p:spPr>
          <a:xfrm>
            <a:off x="2272283" y="3834384"/>
            <a:ext cx="592836" cy="182880"/>
          </a:xfrm>
          <a:prstGeom prst="rect">
            <a:avLst/>
          </a:prstGeom>
          <a:blipFill>
            <a:blip r:embed="rId48" cstate="print"/>
            <a:stretch>
              <a:fillRect/>
            </a:stretch>
          </a:blipFill>
        </p:spPr>
        <p:txBody>
          <a:bodyPr wrap="square" lIns="0" tIns="0" rIns="0" bIns="0" rtlCol="0"/>
          <a:lstStyle/>
          <a:p/>
        </p:txBody>
      </p:sp>
      <p:sp>
        <p:nvSpPr>
          <p:cNvPr id="71" name="object 71"/>
          <p:cNvSpPr/>
          <p:nvPr/>
        </p:nvSpPr>
        <p:spPr>
          <a:xfrm>
            <a:off x="2900172" y="3834384"/>
            <a:ext cx="605027" cy="182880"/>
          </a:xfrm>
          <a:prstGeom prst="rect">
            <a:avLst/>
          </a:prstGeom>
          <a:blipFill>
            <a:blip r:embed="rId49" cstate="print"/>
            <a:stretch>
              <a:fillRect/>
            </a:stretch>
          </a:blipFill>
        </p:spPr>
        <p:txBody>
          <a:bodyPr wrap="square" lIns="0" tIns="0" rIns="0" bIns="0" rtlCol="0"/>
          <a:lstStyle/>
          <a:p/>
        </p:txBody>
      </p:sp>
      <p:sp>
        <p:nvSpPr>
          <p:cNvPr id="72" name="object 72"/>
          <p:cNvSpPr/>
          <p:nvPr/>
        </p:nvSpPr>
        <p:spPr>
          <a:xfrm>
            <a:off x="3540252" y="3834384"/>
            <a:ext cx="562355" cy="182880"/>
          </a:xfrm>
          <a:prstGeom prst="rect">
            <a:avLst/>
          </a:prstGeom>
          <a:blipFill>
            <a:blip r:embed="rId50" cstate="print"/>
            <a:stretch>
              <a:fillRect/>
            </a:stretch>
          </a:blipFill>
        </p:spPr>
        <p:txBody>
          <a:bodyPr wrap="square" lIns="0" tIns="0" rIns="0" bIns="0" rtlCol="0"/>
          <a:lstStyle/>
          <a:p/>
        </p:txBody>
      </p:sp>
      <p:sp>
        <p:nvSpPr>
          <p:cNvPr id="73" name="object 73"/>
          <p:cNvSpPr/>
          <p:nvPr/>
        </p:nvSpPr>
        <p:spPr>
          <a:xfrm>
            <a:off x="1714500" y="4018788"/>
            <a:ext cx="589788" cy="182880"/>
          </a:xfrm>
          <a:prstGeom prst="rect">
            <a:avLst/>
          </a:prstGeom>
          <a:blipFill>
            <a:blip r:embed="rId51" cstate="print"/>
            <a:stretch>
              <a:fillRect/>
            </a:stretch>
          </a:blipFill>
        </p:spPr>
        <p:txBody>
          <a:bodyPr wrap="square" lIns="0" tIns="0" rIns="0" bIns="0" rtlCol="0"/>
          <a:lstStyle/>
          <a:p/>
        </p:txBody>
      </p:sp>
      <p:sp>
        <p:nvSpPr>
          <p:cNvPr id="74" name="object 74"/>
          <p:cNvSpPr/>
          <p:nvPr/>
        </p:nvSpPr>
        <p:spPr>
          <a:xfrm>
            <a:off x="2316479" y="4018788"/>
            <a:ext cx="702563" cy="182880"/>
          </a:xfrm>
          <a:prstGeom prst="rect">
            <a:avLst/>
          </a:prstGeom>
          <a:blipFill>
            <a:blip r:embed="rId52" cstate="print"/>
            <a:stretch>
              <a:fillRect/>
            </a:stretch>
          </a:blipFill>
        </p:spPr>
        <p:txBody>
          <a:bodyPr wrap="square" lIns="0" tIns="0" rIns="0" bIns="0" rtlCol="0"/>
          <a:lstStyle/>
          <a:p/>
        </p:txBody>
      </p:sp>
      <p:sp>
        <p:nvSpPr>
          <p:cNvPr id="75" name="object 75"/>
          <p:cNvSpPr/>
          <p:nvPr/>
        </p:nvSpPr>
        <p:spPr>
          <a:xfrm>
            <a:off x="4137659" y="3834384"/>
            <a:ext cx="1074419" cy="156971"/>
          </a:xfrm>
          <a:prstGeom prst="rect">
            <a:avLst/>
          </a:prstGeom>
          <a:blipFill>
            <a:blip r:embed="rId53" cstate="print"/>
            <a:stretch>
              <a:fillRect/>
            </a:stretch>
          </a:blipFill>
        </p:spPr>
        <p:txBody>
          <a:bodyPr wrap="square" lIns="0" tIns="0" rIns="0" bIns="0" rtlCol="0"/>
          <a:lstStyle/>
          <a:p/>
        </p:txBody>
      </p:sp>
      <p:sp>
        <p:nvSpPr>
          <p:cNvPr id="76" name="object 76"/>
          <p:cNvSpPr/>
          <p:nvPr/>
        </p:nvSpPr>
        <p:spPr>
          <a:xfrm>
            <a:off x="972311" y="4018788"/>
            <a:ext cx="729995" cy="182880"/>
          </a:xfrm>
          <a:prstGeom prst="rect">
            <a:avLst/>
          </a:prstGeom>
          <a:blipFill>
            <a:blip r:embed="rId54" cstate="print"/>
            <a:stretch>
              <a:fillRect/>
            </a:stretch>
          </a:blipFill>
        </p:spPr>
        <p:txBody>
          <a:bodyPr wrap="square" lIns="0" tIns="0" rIns="0" bIns="0" rtlCol="0"/>
          <a:lstStyle/>
          <a:p/>
        </p:txBody>
      </p:sp>
      <p:sp>
        <p:nvSpPr>
          <p:cNvPr id="77" name="object 77"/>
          <p:cNvSpPr/>
          <p:nvPr/>
        </p:nvSpPr>
        <p:spPr>
          <a:xfrm>
            <a:off x="3029711" y="4018788"/>
            <a:ext cx="702563" cy="182880"/>
          </a:xfrm>
          <a:prstGeom prst="rect">
            <a:avLst/>
          </a:prstGeom>
          <a:blipFill>
            <a:blip r:embed="rId55" cstate="print"/>
            <a:stretch>
              <a:fillRect/>
            </a:stretch>
          </a:blipFill>
        </p:spPr>
        <p:txBody>
          <a:bodyPr wrap="square" lIns="0" tIns="0" rIns="0" bIns="0" rtlCol="0"/>
          <a:lstStyle/>
          <a:p/>
        </p:txBody>
      </p:sp>
      <p:sp>
        <p:nvSpPr>
          <p:cNvPr id="78" name="object 78"/>
          <p:cNvSpPr/>
          <p:nvPr/>
        </p:nvSpPr>
        <p:spPr>
          <a:xfrm>
            <a:off x="3742944" y="4018788"/>
            <a:ext cx="810768" cy="182880"/>
          </a:xfrm>
          <a:prstGeom prst="rect">
            <a:avLst/>
          </a:prstGeom>
          <a:blipFill>
            <a:blip r:embed="rId56" cstate="print"/>
            <a:stretch>
              <a:fillRect/>
            </a:stretch>
          </a:blipFill>
        </p:spPr>
        <p:txBody>
          <a:bodyPr wrap="square" lIns="0" tIns="0" rIns="0" bIns="0" rtlCol="0"/>
          <a:lstStyle/>
          <a:p/>
        </p:txBody>
      </p:sp>
      <p:sp>
        <p:nvSpPr>
          <p:cNvPr id="79" name="object 79"/>
          <p:cNvSpPr/>
          <p:nvPr/>
        </p:nvSpPr>
        <p:spPr>
          <a:xfrm>
            <a:off x="4565903" y="4018838"/>
            <a:ext cx="704088" cy="169240"/>
          </a:xfrm>
          <a:prstGeom prst="rect">
            <a:avLst/>
          </a:prstGeom>
          <a:blipFill>
            <a:blip r:embed="rId57" cstate="print"/>
            <a:stretch>
              <a:fillRect/>
            </a:stretch>
          </a:blipFill>
        </p:spPr>
        <p:txBody>
          <a:bodyPr wrap="square" lIns="0" tIns="0" rIns="0" bIns="0" rtlCol="0"/>
          <a:lstStyle/>
          <a:p/>
        </p:txBody>
      </p:sp>
      <p:sp>
        <p:nvSpPr>
          <p:cNvPr id="80" name="object 80"/>
          <p:cNvSpPr/>
          <p:nvPr/>
        </p:nvSpPr>
        <p:spPr>
          <a:xfrm>
            <a:off x="954024" y="4209288"/>
            <a:ext cx="3688079" cy="182880"/>
          </a:xfrm>
          <a:prstGeom prst="rect">
            <a:avLst/>
          </a:prstGeom>
          <a:blipFill>
            <a:blip r:embed="rId58" cstate="print"/>
            <a:stretch>
              <a:fillRect/>
            </a:stretch>
          </a:blipFill>
        </p:spPr>
        <p:txBody>
          <a:bodyPr wrap="square" lIns="0" tIns="0" rIns="0" bIns="0" rtlCol="0"/>
          <a:lstStyle/>
          <a:p/>
        </p:txBody>
      </p:sp>
      <p:sp>
        <p:nvSpPr>
          <p:cNvPr id="81" name="object 81"/>
          <p:cNvSpPr/>
          <p:nvPr/>
        </p:nvSpPr>
        <p:spPr>
          <a:xfrm>
            <a:off x="978408" y="4401311"/>
            <a:ext cx="673608" cy="182880"/>
          </a:xfrm>
          <a:prstGeom prst="rect">
            <a:avLst/>
          </a:prstGeom>
          <a:blipFill>
            <a:blip r:embed="rId59" cstate="print"/>
            <a:stretch>
              <a:fillRect/>
            </a:stretch>
          </a:blipFill>
        </p:spPr>
        <p:txBody>
          <a:bodyPr wrap="square" lIns="0" tIns="0" rIns="0" bIns="0" rtlCol="0"/>
          <a:lstStyle/>
          <a:p/>
        </p:txBody>
      </p:sp>
      <p:sp>
        <p:nvSpPr>
          <p:cNvPr id="82" name="object 82"/>
          <p:cNvSpPr/>
          <p:nvPr/>
        </p:nvSpPr>
        <p:spPr>
          <a:xfrm>
            <a:off x="1719072" y="4401311"/>
            <a:ext cx="883919" cy="182880"/>
          </a:xfrm>
          <a:prstGeom prst="rect">
            <a:avLst/>
          </a:prstGeom>
          <a:blipFill>
            <a:blip r:embed="rId60" cstate="print"/>
            <a:stretch>
              <a:fillRect/>
            </a:stretch>
          </a:blipFill>
        </p:spPr>
        <p:txBody>
          <a:bodyPr wrap="square" lIns="0" tIns="0" rIns="0" bIns="0" rtlCol="0"/>
          <a:lstStyle/>
          <a:p/>
        </p:txBody>
      </p:sp>
      <p:sp>
        <p:nvSpPr>
          <p:cNvPr id="83" name="object 83"/>
          <p:cNvSpPr/>
          <p:nvPr/>
        </p:nvSpPr>
        <p:spPr>
          <a:xfrm>
            <a:off x="4646676" y="4209288"/>
            <a:ext cx="565403" cy="182880"/>
          </a:xfrm>
          <a:prstGeom prst="rect">
            <a:avLst/>
          </a:prstGeom>
          <a:blipFill>
            <a:blip r:embed="rId61" cstate="print"/>
            <a:stretch>
              <a:fillRect/>
            </a:stretch>
          </a:blipFill>
        </p:spPr>
        <p:txBody>
          <a:bodyPr wrap="square" lIns="0" tIns="0" rIns="0" bIns="0" rtlCol="0"/>
          <a:lstStyle/>
          <a:p/>
        </p:txBody>
      </p:sp>
      <p:sp>
        <p:nvSpPr>
          <p:cNvPr id="84" name="object 84"/>
          <p:cNvSpPr/>
          <p:nvPr/>
        </p:nvSpPr>
        <p:spPr>
          <a:xfrm>
            <a:off x="2670048" y="4401311"/>
            <a:ext cx="722376" cy="182880"/>
          </a:xfrm>
          <a:prstGeom prst="rect">
            <a:avLst/>
          </a:prstGeom>
          <a:blipFill>
            <a:blip r:embed="rId62" cstate="print"/>
            <a:stretch>
              <a:fillRect/>
            </a:stretch>
          </a:blipFill>
        </p:spPr>
        <p:txBody>
          <a:bodyPr wrap="square" lIns="0" tIns="0" rIns="0" bIns="0" rtlCol="0"/>
          <a:lstStyle/>
          <a:p/>
        </p:txBody>
      </p:sp>
      <p:sp>
        <p:nvSpPr>
          <p:cNvPr id="85" name="object 85"/>
          <p:cNvSpPr/>
          <p:nvPr/>
        </p:nvSpPr>
        <p:spPr>
          <a:xfrm>
            <a:off x="3459479" y="4401311"/>
            <a:ext cx="766572" cy="182880"/>
          </a:xfrm>
          <a:prstGeom prst="rect">
            <a:avLst/>
          </a:prstGeom>
          <a:blipFill>
            <a:blip r:embed="rId63" cstate="print"/>
            <a:stretch>
              <a:fillRect/>
            </a:stretch>
          </a:blipFill>
        </p:spPr>
        <p:txBody>
          <a:bodyPr wrap="square" lIns="0" tIns="0" rIns="0" bIns="0" rtlCol="0"/>
          <a:lstStyle/>
          <a:p/>
        </p:txBody>
      </p:sp>
      <p:sp>
        <p:nvSpPr>
          <p:cNvPr id="86" name="object 86"/>
          <p:cNvSpPr/>
          <p:nvPr/>
        </p:nvSpPr>
        <p:spPr>
          <a:xfrm>
            <a:off x="4293108" y="4401311"/>
            <a:ext cx="922019" cy="182880"/>
          </a:xfrm>
          <a:prstGeom prst="rect">
            <a:avLst/>
          </a:prstGeom>
          <a:blipFill>
            <a:blip r:embed="rId64" cstate="print"/>
            <a:stretch>
              <a:fillRect/>
            </a:stretch>
          </a:blipFill>
        </p:spPr>
        <p:txBody>
          <a:bodyPr wrap="square" lIns="0" tIns="0" rIns="0" bIns="0" rtlCol="0"/>
          <a:lstStyle/>
          <a:p/>
        </p:txBody>
      </p:sp>
      <p:sp>
        <p:nvSpPr>
          <p:cNvPr id="87" name="object 87"/>
          <p:cNvSpPr/>
          <p:nvPr/>
        </p:nvSpPr>
        <p:spPr>
          <a:xfrm>
            <a:off x="941832" y="4664964"/>
            <a:ext cx="4305300" cy="140335"/>
          </a:xfrm>
          <a:custGeom>
            <a:avLst/>
            <a:gdLst/>
            <a:ahLst/>
            <a:cxnLst/>
            <a:rect l="l" t="t" r="r" b="b"/>
            <a:pathLst>
              <a:path w="4305300" h="140335">
                <a:moveTo>
                  <a:pt x="4282058" y="0"/>
                </a:moveTo>
                <a:lnTo>
                  <a:pt x="23279" y="0"/>
                </a:lnTo>
                <a:lnTo>
                  <a:pt x="14219" y="1827"/>
                </a:lnTo>
                <a:lnTo>
                  <a:pt x="6819" y="6810"/>
                </a:lnTo>
                <a:lnTo>
                  <a:pt x="1829" y="14198"/>
                </a:lnTo>
                <a:lnTo>
                  <a:pt x="0" y="23241"/>
                </a:lnTo>
                <a:lnTo>
                  <a:pt x="0" y="116967"/>
                </a:lnTo>
                <a:lnTo>
                  <a:pt x="1829" y="126009"/>
                </a:lnTo>
                <a:lnTo>
                  <a:pt x="6819" y="133397"/>
                </a:lnTo>
                <a:lnTo>
                  <a:pt x="14219" y="138380"/>
                </a:lnTo>
                <a:lnTo>
                  <a:pt x="23279" y="140208"/>
                </a:lnTo>
                <a:lnTo>
                  <a:pt x="4282058" y="140208"/>
                </a:lnTo>
                <a:lnTo>
                  <a:pt x="4291101" y="138380"/>
                </a:lnTo>
                <a:lnTo>
                  <a:pt x="4298489" y="133397"/>
                </a:lnTo>
                <a:lnTo>
                  <a:pt x="4303472" y="126009"/>
                </a:lnTo>
                <a:lnTo>
                  <a:pt x="4305300" y="116967"/>
                </a:lnTo>
                <a:lnTo>
                  <a:pt x="4305300" y="23241"/>
                </a:lnTo>
                <a:lnTo>
                  <a:pt x="4303472" y="14198"/>
                </a:lnTo>
                <a:lnTo>
                  <a:pt x="4298489" y="6810"/>
                </a:lnTo>
                <a:lnTo>
                  <a:pt x="4291101" y="1827"/>
                </a:lnTo>
                <a:lnTo>
                  <a:pt x="4282058" y="0"/>
                </a:lnTo>
                <a:close/>
              </a:path>
            </a:pathLst>
          </a:custGeom>
          <a:solidFill>
            <a:srgbClr val="F7C000"/>
          </a:solidFill>
        </p:spPr>
        <p:txBody>
          <a:bodyPr wrap="square" lIns="0" tIns="0" rIns="0" bIns="0" rtlCol="0"/>
          <a:lstStyle/>
          <a:p/>
        </p:txBody>
      </p:sp>
      <p:sp>
        <p:nvSpPr>
          <p:cNvPr id="88" name="object 88"/>
          <p:cNvSpPr txBox="1"/>
          <p:nvPr/>
        </p:nvSpPr>
        <p:spPr>
          <a:xfrm>
            <a:off x="2372105" y="4655566"/>
            <a:ext cx="1444625"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农村商业银行（</a:t>
            </a:r>
            <a:r>
              <a:rPr dirty="0" sz="1000" spc="-10">
                <a:solidFill>
                  <a:srgbClr val="F9F9F9"/>
                </a:solidFill>
                <a:latin typeface="Arial"/>
                <a:cs typeface="Arial"/>
              </a:rPr>
              <a:t>1427</a:t>
            </a:r>
            <a:r>
              <a:rPr dirty="0" sz="1000" spc="-5">
                <a:solidFill>
                  <a:srgbClr val="F9F9F9"/>
                </a:solidFill>
                <a:latin typeface="微软雅黑"/>
                <a:cs typeface="微软雅黑"/>
              </a:rPr>
              <a:t>家）</a:t>
            </a:r>
            <a:endParaRPr sz="1000">
              <a:latin typeface="微软雅黑"/>
              <a:cs typeface="微软雅黑"/>
            </a:endParaRPr>
          </a:p>
        </p:txBody>
      </p:sp>
      <p:sp>
        <p:nvSpPr>
          <p:cNvPr id="89" name="object 89"/>
          <p:cNvSpPr/>
          <p:nvPr/>
        </p:nvSpPr>
        <p:spPr>
          <a:xfrm>
            <a:off x="934974" y="4662678"/>
            <a:ext cx="4319270" cy="802005"/>
          </a:xfrm>
          <a:custGeom>
            <a:avLst/>
            <a:gdLst/>
            <a:ahLst/>
            <a:cxnLst/>
            <a:rect l="l" t="t" r="r" b="b"/>
            <a:pathLst>
              <a:path w="4319270" h="802004">
                <a:moveTo>
                  <a:pt x="0" y="33147"/>
                </a:moveTo>
                <a:lnTo>
                  <a:pt x="2603" y="20252"/>
                </a:lnTo>
                <a:lnTo>
                  <a:pt x="9702" y="9715"/>
                </a:lnTo>
                <a:lnTo>
                  <a:pt x="20231" y="2607"/>
                </a:lnTo>
                <a:lnTo>
                  <a:pt x="33121" y="0"/>
                </a:lnTo>
                <a:lnTo>
                  <a:pt x="4285869" y="0"/>
                </a:lnTo>
                <a:lnTo>
                  <a:pt x="4298763" y="2607"/>
                </a:lnTo>
                <a:lnTo>
                  <a:pt x="4309300" y="9715"/>
                </a:lnTo>
                <a:lnTo>
                  <a:pt x="4316408" y="20252"/>
                </a:lnTo>
                <a:lnTo>
                  <a:pt x="4319016" y="33147"/>
                </a:lnTo>
                <a:lnTo>
                  <a:pt x="4319016" y="768477"/>
                </a:lnTo>
                <a:lnTo>
                  <a:pt x="4316408" y="781371"/>
                </a:lnTo>
                <a:lnTo>
                  <a:pt x="4309300" y="791908"/>
                </a:lnTo>
                <a:lnTo>
                  <a:pt x="4298763" y="799016"/>
                </a:lnTo>
                <a:lnTo>
                  <a:pt x="4285869" y="801624"/>
                </a:lnTo>
                <a:lnTo>
                  <a:pt x="33121" y="801624"/>
                </a:lnTo>
                <a:lnTo>
                  <a:pt x="20231" y="799016"/>
                </a:lnTo>
                <a:lnTo>
                  <a:pt x="9702" y="791908"/>
                </a:lnTo>
                <a:lnTo>
                  <a:pt x="2603" y="781371"/>
                </a:lnTo>
                <a:lnTo>
                  <a:pt x="0" y="768477"/>
                </a:lnTo>
                <a:lnTo>
                  <a:pt x="0" y="33147"/>
                </a:lnTo>
                <a:close/>
              </a:path>
            </a:pathLst>
          </a:custGeom>
          <a:ln w="19812">
            <a:solidFill>
              <a:srgbClr val="F7C000"/>
            </a:solidFill>
          </a:ln>
        </p:spPr>
        <p:txBody>
          <a:bodyPr wrap="square" lIns="0" tIns="0" rIns="0" bIns="0" rtlCol="0"/>
          <a:lstStyle/>
          <a:p/>
        </p:txBody>
      </p:sp>
      <p:sp>
        <p:nvSpPr>
          <p:cNvPr id="90" name="object 90"/>
          <p:cNvSpPr/>
          <p:nvPr/>
        </p:nvSpPr>
        <p:spPr>
          <a:xfrm>
            <a:off x="975360" y="4818888"/>
            <a:ext cx="981455" cy="182880"/>
          </a:xfrm>
          <a:prstGeom prst="rect">
            <a:avLst/>
          </a:prstGeom>
          <a:blipFill>
            <a:blip r:embed="rId65" cstate="print"/>
            <a:stretch>
              <a:fillRect/>
            </a:stretch>
          </a:blipFill>
        </p:spPr>
        <p:txBody>
          <a:bodyPr wrap="square" lIns="0" tIns="0" rIns="0" bIns="0" rtlCol="0"/>
          <a:lstStyle/>
          <a:p/>
        </p:txBody>
      </p:sp>
      <p:sp>
        <p:nvSpPr>
          <p:cNvPr id="91" name="object 91"/>
          <p:cNvSpPr/>
          <p:nvPr/>
        </p:nvSpPr>
        <p:spPr>
          <a:xfrm>
            <a:off x="2031492" y="4818888"/>
            <a:ext cx="952500" cy="182880"/>
          </a:xfrm>
          <a:prstGeom prst="rect">
            <a:avLst/>
          </a:prstGeom>
          <a:blipFill>
            <a:blip r:embed="rId66" cstate="print"/>
            <a:stretch>
              <a:fillRect/>
            </a:stretch>
          </a:blipFill>
        </p:spPr>
        <p:txBody>
          <a:bodyPr wrap="square" lIns="0" tIns="0" rIns="0" bIns="0" rtlCol="0"/>
          <a:lstStyle/>
          <a:p/>
        </p:txBody>
      </p:sp>
      <p:sp>
        <p:nvSpPr>
          <p:cNvPr id="92" name="object 92"/>
          <p:cNvSpPr/>
          <p:nvPr/>
        </p:nvSpPr>
        <p:spPr>
          <a:xfrm>
            <a:off x="3057144" y="4818888"/>
            <a:ext cx="850392" cy="182880"/>
          </a:xfrm>
          <a:prstGeom prst="rect">
            <a:avLst/>
          </a:prstGeom>
          <a:blipFill>
            <a:blip r:embed="rId67" cstate="print"/>
            <a:stretch>
              <a:fillRect/>
            </a:stretch>
          </a:blipFill>
        </p:spPr>
        <p:txBody>
          <a:bodyPr wrap="square" lIns="0" tIns="0" rIns="0" bIns="0" rtlCol="0"/>
          <a:lstStyle/>
          <a:p/>
        </p:txBody>
      </p:sp>
      <p:sp>
        <p:nvSpPr>
          <p:cNvPr id="93" name="object 93"/>
          <p:cNvSpPr/>
          <p:nvPr/>
        </p:nvSpPr>
        <p:spPr>
          <a:xfrm>
            <a:off x="3980688" y="4818888"/>
            <a:ext cx="281939" cy="182880"/>
          </a:xfrm>
          <a:prstGeom prst="rect">
            <a:avLst/>
          </a:prstGeom>
          <a:blipFill>
            <a:blip r:embed="rId68" cstate="print"/>
            <a:stretch>
              <a:fillRect/>
            </a:stretch>
          </a:blipFill>
        </p:spPr>
        <p:txBody>
          <a:bodyPr wrap="square" lIns="0" tIns="0" rIns="0" bIns="0" rtlCol="0"/>
          <a:lstStyle/>
          <a:p/>
        </p:txBody>
      </p:sp>
      <p:sp>
        <p:nvSpPr>
          <p:cNvPr id="94" name="object 94"/>
          <p:cNvSpPr/>
          <p:nvPr/>
        </p:nvSpPr>
        <p:spPr>
          <a:xfrm>
            <a:off x="4335779" y="4818888"/>
            <a:ext cx="877824" cy="182880"/>
          </a:xfrm>
          <a:prstGeom prst="rect">
            <a:avLst/>
          </a:prstGeom>
          <a:blipFill>
            <a:blip r:embed="rId69" cstate="print"/>
            <a:stretch>
              <a:fillRect/>
            </a:stretch>
          </a:blipFill>
        </p:spPr>
        <p:txBody>
          <a:bodyPr wrap="square" lIns="0" tIns="0" rIns="0" bIns="0" rtlCol="0"/>
          <a:lstStyle/>
          <a:p/>
        </p:txBody>
      </p:sp>
      <p:sp>
        <p:nvSpPr>
          <p:cNvPr id="95" name="object 95"/>
          <p:cNvSpPr/>
          <p:nvPr/>
        </p:nvSpPr>
        <p:spPr>
          <a:xfrm>
            <a:off x="992124" y="5050535"/>
            <a:ext cx="368807" cy="181356"/>
          </a:xfrm>
          <a:prstGeom prst="rect">
            <a:avLst/>
          </a:prstGeom>
          <a:blipFill>
            <a:blip r:embed="rId70" cstate="print"/>
            <a:stretch>
              <a:fillRect/>
            </a:stretch>
          </a:blipFill>
        </p:spPr>
        <p:txBody>
          <a:bodyPr wrap="square" lIns="0" tIns="0" rIns="0" bIns="0" rtlCol="0"/>
          <a:lstStyle/>
          <a:p/>
        </p:txBody>
      </p:sp>
      <p:sp>
        <p:nvSpPr>
          <p:cNvPr id="96" name="object 96"/>
          <p:cNvSpPr/>
          <p:nvPr/>
        </p:nvSpPr>
        <p:spPr>
          <a:xfrm>
            <a:off x="1386839" y="5050535"/>
            <a:ext cx="894587" cy="181356"/>
          </a:xfrm>
          <a:prstGeom prst="rect">
            <a:avLst/>
          </a:prstGeom>
          <a:blipFill>
            <a:blip r:embed="rId71" cstate="print"/>
            <a:stretch>
              <a:fillRect/>
            </a:stretch>
          </a:blipFill>
        </p:spPr>
        <p:txBody>
          <a:bodyPr wrap="square" lIns="0" tIns="0" rIns="0" bIns="0" rtlCol="0"/>
          <a:lstStyle/>
          <a:p/>
        </p:txBody>
      </p:sp>
      <p:sp>
        <p:nvSpPr>
          <p:cNvPr id="97" name="object 97"/>
          <p:cNvSpPr/>
          <p:nvPr/>
        </p:nvSpPr>
        <p:spPr>
          <a:xfrm>
            <a:off x="2307335" y="5050535"/>
            <a:ext cx="696468" cy="181356"/>
          </a:xfrm>
          <a:prstGeom prst="rect">
            <a:avLst/>
          </a:prstGeom>
          <a:blipFill>
            <a:blip r:embed="rId72" cstate="print"/>
            <a:stretch>
              <a:fillRect/>
            </a:stretch>
          </a:blipFill>
        </p:spPr>
        <p:txBody>
          <a:bodyPr wrap="square" lIns="0" tIns="0" rIns="0" bIns="0" rtlCol="0"/>
          <a:lstStyle/>
          <a:p/>
        </p:txBody>
      </p:sp>
      <p:sp>
        <p:nvSpPr>
          <p:cNvPr id="98" name="object 98"/>
          <p:cNvSpPr/>
          <p:nvPr/>
        </p:nvSpPr>
        <p:spPr>
          <a:xfrm>
            <a:off x="3029711" y="5050535"/>
            <a:ext cx="1101852" cy="181356"/>
          </a:xfrm>
          <a:prstGeom prst="rect">
            <a:avLst/>
          </a:prstGeom>
          <a:blipFill>
            <a:blip r:embed="rId73" cstate="print"/>
            <a:stretch>
              <a:fillRect/>
            </a:stretch>
          </a:blipFill>
        </p:spPr>
        <p:txBody>
          <a:bodyPr wrap="square" lIns="0" tIns="0" rIns="0" bIns="0" rtlCol="0"/>
          <a:lstStyle/>
          <a:p/>
        </p:txBody>
      </p:sp>
      <p:sp>
        <p:nvSpPr>
          <p:cNvPr id="99" name="object 99"/>
          <p:cNvSpPr/>
          <p:nvPr/>
        </p:nvSpPr>
        <p:spPr>
          <a:xfrm>
            <a:off x="2231135" y="5280659"/>
            <a:ext cx="829056" cy="182880"/>
          </a:xfrm>
          <a:prstGeom prst="rect">
            <a:avLst/>
          </a:prstGeom>
          <a:blipFill>
            <a:blip r:embed="rId74" cstate="print"/>
            <a:stretch>
              <a:fillRect/>
            </a:stretch>
          </a:blipFill>
        </p:spPr>
        <p:txBody>
          <a:bodyPr wrap="square" lIns="0" tIns="0" rIns="0" bIns="0" rtlCol="0"/>
          <a:lstStyle/>
          <a:p/>
        </p:txBody>
      </p:sp>
      <p:sp>
        <p:nvSpPr>
          <p:cNvPr id="100" name="object 100"/>
          <p:cNvSpPr/>
          <p:nvPr/>
        </p:nvSpPr>
        <p:spPr>
          <a:xfrm>
            <a:off x="4157471" y="5050535"/>
            <a:ext cx="1095755" cy="181356"/>
          </a:xfrm>
          <a:prstGeom prst="rect">
            <a:avLst/>
          </a:prstGeom>
          <a:blipFill>
            <a:blip r:embed="rId75" cstate="print"/>
            <a:stretch>
              <a:fillRect/>
            </a:stretch>
          </a:blipFill>
        </p:spPr>
        <p:txBody>
          <a:bodyPr wrap="square" lIns="0" tIns="0" rIns="0" bIns="0" rtlCol="0"/>
          <a:lstStyle/>
          <a:p/>
        </p:txBody>
      </p:sp>
      <p:sp>
        <p:nvSpPr>
          <p:cNvPr id="101" name="object 101"/>
          <p:cNvSpPr/>
          <p:nvPr/>
        </p:nvSpPr>
        <p:spPr>
          <a:xfrm>
            <a:off x="978408" y="5280659"/>
            <a:ext cx="1237488" cy="182880"/>
          </a:xfrm>
          <a:prstGeom prst="rect">
            <a:avLst/>
          </a:prstGeom>
          <a:blipFill>
            <a:blip r:embed="rId76" cstate="print"/>
            <a:stretch>
              <a:fillRect/>
            </a:stretch>
          </a:blipFill>
        </p:spPr>
        <p:txBody>
          <a:bodyPr wrap="square" lIns="0" tIns="0" rIns="0" bIns="0" rtlCol="0"/>
          <a:lstStyle/>
          <a:p/>
        </p:txBody>
      </p:sp>
      <p:sp>
        <p:nvSpPr>
          <p:cNvPr id="102" name="object 102"/>
          <p:cNvSpPr/>
          <p:nvPr/>
        </p:nvSpPr>
        <p:spPr>
          <a:xfrm>
            <a:off x="3075432" y="5280659"/>
            <a:ext cx="941832" cy="182880"/>
          </a:xfrm>
          <a:prstGeom prst="rect">
            <a:avLst/>
          </a:prstGeom>
          <a:blipFill>
            <a:blip r:embed="rId77" cstate="print"/>
            <a:stretch>
              <a:fillRect/>
            </a:stretch>
          </a:blipFill>
        </p:spPr>
        <p:txBody>
          <a:bodyPr wrap="square" lIns="0" tIns="0" rIns="0" bIns="0" rtlCol="0"/>
          <a:lstStyle/>
          <a:p/>
        </p:txBody>
      </p:sp>
      <p:sp>
        <p:nvSpPr>
          <p:cNvPr id="103" name="object 103"/>
          <p:cNvSpPr/>
          <p:nvPr/>
        </p:nvSpPr>
        <p:spPr>
          <a:xfrm>
            <a:off x="4032503" y="5280659"/>
            <a:ext cx="1205484" cy="182880"/>
          </a:xfrm>
          <a:prstGeom prst="rect">
            <a:avLst/>
          </a:prstGeom>
          <a:blipFill>
            <a:blip r:embed="rId78" cstate="print"/>
            <a:stretch>
              <a:fillRect/>
            </a:stretch>
          </a:blipFill>
        </p:spPr>
        <p:txBody>
          <a:bodyPr wrap="square" lIns="0" tIns="0" rIns="0" bIns="0" rtlCol="0"/>
          <a:lstStyle/>
          <a:p/>
        </p:txBody>
      </p:sp>
      <p:sp>
        <p:nvSpPr>
          <p:cNvPr id="104" name="object 104"/>
          <p:cNvSpPr/>
          <p:nvPr/>
        </p:nvSpPr>
        <p:spPr>
          <a:xfrm>
            <a:off x="3893820" y="3470147"/>
            <a:ext cx="876300" cy="129539"/>
          </a:xfrm>
          <a:prstGeom prst="rect">
            <a:avLst/>
          </a:prstGeom>
          <a:blipFill>
            <a:blip r:embed="rId79" cstate="print"/>
            <a:stretch>
              <a:fillRect/>
            </a:stretch>
          </a:blipFill>
        </p:spPr>
        <p:txBody>
          <a:bodyPr wrap="square" lIns="0" tIns="0" rIns="0" bIns="0" rtlCol="0"/>
          <a:lstStyle/>
          <a:p/>
        </p:txBody>
      </p:sp>
      <p:sp>
        <p:nvSpPr>
          <p:cNvPr id="105" name="object 105"/>
          <p:cNvSpPr/>
          <p:nvPr/>
        </p:nvSpPr>
        <p:spPr>
          <a:xfrm>
            <a:off x="940308" y="3454908"/>
            <a:ext cx="2152015" cy="180340"/>
          </a:xfrm>
          <a:custGeom>
            <a:avLst/>
            <a:gdLst/>
            <a:ahLst/>
            <a:cxnLst/>
            <a:rect l="l" t="t" r="r" b="b"/>
            <a:pathLst>
              <a:path w="2152015" h="180339">
                <a:moveTo>
                  <a:pt x="2125979" y="0"/>
                </a:moveTo>
                <a:lnTo>
                  <a:pt x="25895" y="0"/>
                </a:lnTo>
                <a:lnTo>
                  <a:pt x="15816" y="2030"/>
                </a:lnTo>
                <a:lnTo>
                  <a:pt x="7585" y="7572"/>
                </a:lnTo>
                <a:lnTo>
                  <a:pt x="2035" y="15805"/>
                </a:lnTo>
                <a:lnTo>
                  <a:pt x="0" y="25907"/>
                </a:lnTo>
                <a:lnTo>
                  <a:pt x="0" y="153923"/>
                </a:lnTo>
                <a:lnTo>
                  <a:pt x="2035" y="164026"/>
                </a:lnTo>
                <a:lnTo>
                  <a:pt x="7585" y="172259"/>
                </a:lnTo>
                <a:lnTo>
                  <a:pt x="15816" y="177801"/>
                </a:lnTo>
                <a:lnTo>
                  <a:pt x="25895" y="179831"/>
                </a:lnTo>
                <a:lnTo>
                  <a:pt x="2125979" y="179831"/>
                </a:lnTo>
                <a:lnTo>
                  <a:pt x="2136082" y="177801"/>
                </a:lnTo>
                <a:lnTo>
                  <a:pt x="2144315" y="172259"/>
                </a:lnTo>
                <a:lnTo>
                  <a:pt x="2149857" y="164026"/>
                </a:lnTo>
                <a:lnTo>
                  <a:pt x="2151888" y="153923"/>
                </a:lnTo>
                <a:lnTo>
                  <a:pt x="2151888" y="25907"/>
                </a:lnTo>
                <a:lnTo>
                  <a:pt x="2149857" y="15805"/>
                </a:lnTo>
                <a:lnTo>
                  <a:pt x="2144315" y="7572"/>
                </a:lnTo>
                <a:lnTo>
                  <a:pt x="2136082" y="2030"/>
                </a:lnTo>
                <a:lnTo>
                  <a:pt x="2125979" y="0"/>
                </a:lnTo>
                <a:close/>
              </a:path>
            </a:pathLst>
          </a:custGeom>
          <a:solidFill>
            <a:srgbClr val="F7C000"/>
          </a:solidFill>
        </p:spPr>
        <p:txBody>
          <a:bodyPr wrap="square" lIns="0" tIns="0" rIns="0" bIns="0" rtlCol="0"/>
          <a:lstStyle/>
          <a:p/>
        </p:txBody>
      </p:sp>
      <p:sp>
        <p:nvSpPr>
          <p:cNvPr id="106" name="object 106"/>
          <p:cNvSpPr txBox="1"/>
          <p:nvPr/>
        </p:nvSpPr>
        <p:spPr>
          <a:xfrm>
            <a:off x="1308353" y="3464814"/>
            <a:ext cx="141732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独立法人形式的直销银行</a:t>
            </a:r>
            <a:endParaRPr sz="1000">
              <a:latin typeface="微软雅黑"/>
              <a:cs typeface="微软雅黑"/>
            </a:endParaRPr>
          </a:p>
        </p:txBody>
      </p:sp>
      <p:sp>
        <p:nvSpPr>
          <p:cNvPr id="107" name="object 107"/>
          <p:cNvSpPr/>
          <p:nvPr/>
        </p:nvSpPr>
        <p:spPr>
          <a:xfrm>
            <a:off x="941069" y="3445002"/>
            <a:ext cx="4316095" cy="180340"/>
          </a:xfrm>
          <a:custGeom>
            <a:avLst/>
            <a:gdLst/>
            <a:ahLst/>
            <a:cxnLst/>
            <a:rect l="l" t="t" r="r" b="b"/>
            <a:pathLst>
              <a:path w="4316095" h="180339">
                <a:moveTo>
                  <a:pt x="0" y="22225"/>
                </a:moveTo>
                <a:lnTo>
                  <a:pt x="1745" y="13555"/>
                </a:lnTo>
                <a:lnTo>
                  <a:pt x="6505" y="6492"/>
                </a:lnTo>
                <a:lnTo>
                  <a:pt x="13565" y="1740"/>
                </a:lnTo>
                <a:lnTo>
                  <a:pt x="22212" y="0"/>
                </a:lnTo>
                <a:lnTo>
                  <a:pt x="4293743" y="0"/>
                </a:lnTo>
                <a:lnTo>
                  <a:pt x="4302412" y="1740"/>
                </a:lnTo>
                <a:lnTo>
                  <a:pt x="4309475" y="6492"/>
                </a:lnTo>
                <a:lnTo>
                  <a:pt x="4314227" y="13555"/>
                </a:lnTo>
                <a:lnTo>
                  <a:pt x="4315968" y="22225"/>
                </a:lnTo>
                <a:lnTo>
                  <a:pt x="4315968" y="157607"/>
                </a:lnTo>
                <a:lnTo>
                  <a:pt x="4314227" y="166276"/>
                </a:lnTo>
                <a:lnTo>
                  <a:pt x="4309475" y="173339"/>
                </a:lnTo>
                <a:lnTo>
                  <a:pt x="4302412" y="178091"/>
                </a:lnTo>
                <a:lnTo>
                  <a:pt x="4293743" y="179831"/>
                </a:lnTo>
                <a:lnTo>
                  <a:pt x="22212" y="179831"/>
                </a:lnTo>
                <a:lnTo>
                  <a:pt x="13565" y="178091"/>
                </a:lnTo>
                <a:lnTo>
                  <a:pt x="6505" y="173339"/>
                </a:lnTo>
                <a:lnTo>
                  <a:pt x="1745" y="166276"/>
                </a:lnTo>
                <a:lnTo>
                  <a:pt x="0" y="157607"/>
                </a:lnTo>
                <a:lnTo>
                  <a:pt x="0" y="22225"/>
                </a:lnTo>
                <a:close/>
              </a:path>
            </a:pathLst>
          </a:custGeom>
          <a:ln w="19812">
            <a:solidFill>
              <a:srgbClr val="F7C000"/>
            </a:solidFill>
          </a:ln>
        </p:spPr>
        <p:txBody>
          <a:bodyPr wrap="square" lIns="0" tIns="0" rIns="0" bIns="0" rtlCol="0"/>
          <a:lstStyle/>
          <a:p/>
        </p:txBody>
      </p:sp>
      <p:sp>
        <p:nvSpPr>
          <p:cNvPr id="108" name="object 108"/>
          <p:cNvSpPr/>
          <p:nvPr/>
        </p:nvSpPr>
        <p:spPr>
          <a:xfrm>
            <a:off x="10873740" y="1203960"/>
            <a:ext cx="320040" cy="1373505"/>
          </a:xfrm>
          <a:custGeom>
            <a:avLst/>
            <a:gdLst/>
            <a:ahLst/>
            <a:cxnLst/>
            <a:rect l="l" t="t" r="r" b="b"/>
            <a:pathLst>
              <a:path w="320040" h="1373505">
                <a:moveTo>
                  <a:pt x="266700" y="0"/>
                </a:moveTo>
                <a:lnTo>
                  <a:pt x="53339" y="0"/>
                </a:lnTo>
                <a:lnTo>
                  <a:pt x="32575" y="4191"/>
                </a:lnTo>
                <a:lnTo>
                  <a:pt x="15621" y="15621"/>
                </a:lnTo>
                <a:lnTo>
                  <a:pt x="4191" y="32575"/>
                </a:lnTo>
                <a:lnTo>
                  <a:pt x="0" y="53339"/>
                </a:lnTo>
                <a:lnTo>
                  <a:pt x="0" y="1319784"/>
                </a:lnTo>
                <a:lnTo>
                  <a:pt x="4191" y="1340548"/>
                </a:lnTo>
                <a:lnTo>
                  <a:pt x="15621" y="1357503"/>
                </a:lnTo>
                <a:lnTo>
                  <a:pt x="32575" y="1368933"/>
                </a:lnTo>
                <a:lnTo>
                  <a:pt x="53339" y="1373124"/>
                </a:lnTo>
                <a:lnTo>
                  <a:pt x="266700" y="1373124"/>
                </a:lnTo>
                <a:lnTo>
                  <a:pt x="287464" y="1368932"/>
                </a:lnTo>
                <a:lnTo>
                  <a:pt x="304418" y="1357502"/>
                </a:lnTo>
                <a:lnTo>
                  <a:pt x="315848" y="1340548"/>
                </a:lnTo>
                <a:lnTo>
                  <a:pt x="320039" y="1319784"/>
                </a:lnTo>
                <a:lnTo>
                  <a:pt x="320039" y="53339"/>
                </a:lnTo>
                <a:lnTo>
                  <a:pt x="315849" y="32575"/>
                </a:lnTo>
                <a:lnTo>
                  <a:pt x="304419" y="15620"/>
                </a:lnTo>
                <a:lnTo>
                  <a:pt x="287464" y="4190"/>
                </a:lnTo>
                <a:lnTo>
                  <a:pt x="266700" y="0"/>
                </a:lnTo>
                <a:close/>
              </a:path>
            </a:pathLst>
          </a:custGeom>
          <a:solidFill>
            <a:srgbClr val="7E8793"/>
          </a:solidFill>
        </p:spPr>
        <p:txBody>
          <a:bodyPr wrap="square" lIns="0" tIns="0" rIns="0" bIns="0" rtlCol="0"/>
          <a:lstStyle/>
          <a:p/>
        </p:txBody>
      </p:sp>
      <p:sp>
        <p:nvSpPr>
          <p:cNvPr id="109" name="object 109"/>
          <p:cNvSpPr txBox="1"/>
          <p:nvPr/>
        </p:nvSpPr>
        <p:spPr>
          <a:xfrm>
            <a:off x="10959210" y="1582292"/>
            <a:ext cx="152400" cy="621030"/>
          </a:xfrm>
          <a:prstGeom prst="rect">
            <a:avLst/>
          </a:prstGeom>
        </p:spPr>
        <p:txBody>
          <a:bodyPr wrap="square" lIns="0" tIns="0" rIns="0" bIns="0" rtlCol="0" vert="horz">
            <a:spAutoFit/>
          </a:bodyPr>
          <a:lstStyle/>
          <a:p>
            <a:pPr algn="just" marL="15240">
              <a:lnSpc>
                <a:spcPts val="1195"/>
              </a:lnSpc>
            </a:pPr>
            <a:r>
              <a:rPr dirty="0" sz="1000" spc="-5" b="1">
                <a:solidFill>
                  <a:srgbClr val="F9F9F9"/>
                </a:solidFill>
                <a:latin typeface="Arial"/>
                <a:cs typeface="Arial"/>
              </a:rPr>
              <a:t>G</a:t>
            </a:r>
            <a:endParaRPr sz="1000">
              <a:latin typeface="Arial"/>
              <a:cs typeface="Arial"/>
            </a:endParaRPr>
          </a:p>
          <a:p>
            <a:pPr algn="just" marL="12700" marR="5080">
              <a:lnSpc>
                <a:spcPts val="1200"/>
              </a:lnSpc>
              <a:spcBef>
                <a:spcPts val="35"/>
              </a:spcBef>
            </a:pPr>
            <a:r>
              <a:rPr dirty="0" sz="1000" spc="-5" b="1" i="1">
                <a:solidFill>
                  <a:srgbClr val="F9F9F9"/>
                </a:solidFill>
                <a:latin typeface="微软雅黑"/>
                <a:cs typeface="微软雅黑"/>
              </a:rPr>
              <a:t>端  用  </a:t>
            </a:r>
            <a:r>
              <a:rPr dirty="0" sz="1000" spc="-5" b="1" i="1">
                <a:solidFill>
                  <a:srgbClr val="F9F9F9"/>
                </a:solidFill>
                <a:latin typeface="微软雅黑"/>
                <a:cs typeface="微软雅黑"/>
              </a:rPr>
              <a:t>户</a:t>
            </a:r>
            <a:endParaRPr sz="1000">
              <a:latin typeface="微软雅黑"/>
              <a:cs typeface="微软雅黑"/>
            </a:endParaRPr>
          </a:p>
        </p:txBody>
      </p:sp>
      <p:sp>
        <p:nvSpPr>
          <p:cNvPr id="110" name="object 110"/>
          <p:cNvSpPr/>
          <p:nvPr/>
        </p:nvSpPr>
        <p:spPr>
          <a:xfrm>
            <a:off x="10870692" y="3118104"/>
            <a:ext cx="327660" cy="1373505"/>
          </a:xfrm>
          <a:custGeom>
            <a:avLst/>
            <a:gdLst/>
            <a:ahLst/>
            <a:cxnLst/>
            <a:rect l="l" t="t" r="r" b="b"/>
            <a:pathLst>
              <a:path w="327659" h="1373504">
                <a:moveTo>
                  <a:pt x="273050" y="0"/>
                </a:moveTo>
                <a:lnTo>
                  <a:pt x="54609" y="0"/>
                </a:lnTo>
                <a:lnTo>
                  <a:pt x="33379" y="4300"/>
                </a:lnTo>
                <a:lnTo>
                  <a:pt x="16017" y="16017"/>
                </a:lnTo>
                <a:lnTo>
                  <a:pt x="4300" y="33379"/>
                </a:lnTo>
                <a:lnTo>
                  <a:pt x="0" y="54610"/>
                </a:lnTo>
                <a:lnTo>
                  <a:pt x="0" y="1318514"/>
                </a:lnTo>
                <a:lnTo>
                  <a:pt x="4300" y="1339744"/>
                </a:lnTo>
                <a:lnTo>
                  <a:pt x="16017" y="1357106"/>
                </a:lnTo>
                <a:lnTo>
                  <a:pt x="33379" y="1368823"/>
                </a:lnTo>
                <a:lnTo>
                  <a:pt x="54609" y="1373124"/>
                </a:lnTo>
                <a:lnTo>
                  <a:pt x="273050" y="1373124"/>
                </a:lnTo>
                <a:lnTo>
                  <a:pt x="294280" y="1368823"/>
                </a:lnTo>
                <a:lnTo>
                  <a:pt x="311642" y="1357106"/>
                </a:lnTo>
                <a:lnTo>
                  <a:pt x="323359" y="1339744"/>
                </a:lnTo>
                <a:lnTo>
                  <a:pt x="327659" y="1318514"/>
                </a:lnTo>
                <a:lnTo>
                  <a:pt x="327659" y="54610"/>
                </a:lnTo>
                <a:lnTo>
                  <a:pt x="323359" y="33379"/>
                </a:lnTo>
                <a:lnTo>
                  <a:pt x="311642" y="16017"/>
                </a:lnTo>
                <a:lnTo>
                  <a:pt x="294280" y="4300"/>
                </a:lnTo>
                <a:lnTo>
                  <a:pt x="273050" y="0"/>
                </a:lnTo>
                <a:close/>
              </a:path>
            </a:pathLst>
          </a:custGeom>
          <a:solidFill>
            <a:srgbClr val="7E8793"/>
          </a:solidFill>
        </p:spPr>
        <p:txBody>
          <a:bodyPr wrap="square" lIns="0" tIns="0" rIns="0" bIns="0" rtlCol="0"/>
          <a:lstStyle/>
          <a:p/>
        </p:txBody>
      </p:sp>
      <p:sp>
        <p:nvSpPr>
          <p:cNvPr id="111" name="object 111"/>
          <p:cNvSpPr txBox="1"/>
          <p:nvPr/>
        </p:nvSpPr>
        <p:spPr>
          <a:xfrm>
            <a:off x="10959210" y="3497071"/>
            <a:ext cx="152400" cy="621030"/>
          </a:xfrm>
          <a:prstGeom prst="rect">
            <a:avLst/>
          </a:prstGeom>
        </p:spPr>
        <p:txBody>
          <a:bodyPr wrap="square" lIns="0" tIns="0" rIns="0" bIns="0" rtlCol="0" vert="horz">
            <a:spAutoFit/>
          </a:bodyPr>
          <a:lstStyle/>
          <a:p>
            <a:pPr algn="just" marL="22860">
              <a:lnSpc>
                <a:spcPts val="1195"/>
              </a:lnSpc>
            </a:pPr>
            <a:r>
              <a:rPr dirty="0" sz="1000" spc="-5" b="1">
                <a:solidFill>
                  <a:srgbClr val="F9F9F9"/>
                </a:solidFill>
                <a:latin typeface="Arial"/>
                <a:cs typeface="Arial"/>
              </a:rPr>
              <a:t>B</a:t>
            </a:r>
            <a:endParaRPr sz="1000">
              <a:latin typeface="Arial"/>
              <a:cs typeface="Arial"/>
            </a:endParaRPr>
          </a:p>
          <a:p>
            <a:pPr algn="just" marL="12700" marR="5080">
              <a:lnSpc>
                <a:spcPts val="1200"/>
              </a:lnSpc>
              <a:spcBef>
                <a:spcPts val="35"/>
              </a:spcBef>
            </a:pPr>
            <a:r>
              <a:rPr dirty="0" sz="1000" spc="-5" b="1" i="1">
                <a:solidFill>
                  <a:srgbClr val="F9F9F9"/>
                </a:solidFill>
                <a:latin typeface="微软雅黑"/>
                <a:cs typeface="微软雅黑"/>
              </a:rPr>
              <a:t>端  用  户</a:t>
            </a:r>
            <a:endParaRPr sz="1000">
              <a:latin typeface="微软雅黑"/>
              <a:cs typeface="微软雅黑"/>
            </a:endParaRPr>
          </a:p>
        </p:txBody>
      </p:sp>
      <p:sp>
        <p:nvSpPr>
          <p:cNvPr id="112" name="object 112"/>
          <p:cNvSpPr/>
          <p:nvPr/>
        </p:nvSpPr>
        <p:spPr>
          <a:xfrm>
            <a:off x="10870692" y="5032247"/>
            <a:ext cx="327660" cy="1373505"/>
          </a:xfrm>
          <a:custGeom>
            <a:avLst/>
            <a:gdLst/>
            <a:ahLst/>
            <a:cxnLst/>
            <a:rect l="l" t="t" r="r" b="b"/>
            <a:pathLst>
              <a:path w="327659" h="1373504">
                <a:moveTo>
                  <a:pt x="273050" y="0"/>
                </a:moveTo>
                <a:lnTo>
                  <a:pt x="54609" y="0"/>
                </a:lnTo>
                <a:lnTo>
                  <a:pt x="33379" y="4300"/>
                </a:lnTo>
                <a:lnTo>
                  <a:pt x="16017" y="16017"/>
                </a:lnTo>
                <a:lnTo>
                  <a:pt x="4300" y="33379"/>
                </a:lnTo>
                <a:lnTo>
                  <a:pt x="0" y="54609"/>
                </a:lnTo>
                <a:lnTo>
                  <a:pt x="0" y="1318514"/>
                </a:lnTo>
                <a:lnTo>
                  <a:pt x="4300" y="1339771"/>
                </a:lnTo>
                <a:lnTo>
                  <a:pt x="16017" y="1357129"/>
                </a:lnTo>
                <a:lnTo>
                  <a:pt x="33379" y="1368832"/>
                </a:lnTo>
                <a:lnTo>
                  <a:pt x="54609" y="1373123"/>
                </a:lnTo>
                <a:lnTo>
                  <a:pt x="273050" y="1373123"/>
                </a:lnTo>
                <a:lnTo>
                  <a:pt x="294280" y="1368832"/>
                </a:lnTo>
                <a:lnTo>
                  <a:pt x="311642" y="1357129"/>
                </a:lnTo>
                <a:lnTo>
                  <a:pt x="323359" y="1339771"/>
                </a:lnTo>
                <a:lnTo>
                  <a:pt x="327659" y="1318514"/>
                </a:lnTo>
                <a:lnTo>
                  <a:pt x="327659" y="54609"/>
                </a:lnTo>
                <a:lnTo>
                  <a:pt x="323359" y="33379"/>
                </a:lnTo>
                <a:lnTo>
                  <a:pt x="311642" y="16017"/>
                </a:lnTo>
                <a:lnTo>
                  <a:pt x="294280" y="4300"/>
                </a:lnTo>
                <a:lnTo>
                  <a:pt x="273050" y="0"/>
                </a:lnTo>
                <a:close/>
              </a:path>
            </a:pathLst>
          </a:custGeom>
          <a:solidFill>
            <a:srgbClr val="7E8793"/>
          </a:solidFill>
        </p:spPr>
        <p:txBody>
          <a:bodyPr wrap="square" lIns="0" tIns="0" rIns="0" bIns="0" rtlCol="0"/>
          <a:lstStyle/>
          <a:p/>
        </p:txBody>
      </p:sp>
      <p:sp>
        <p:nvSpPr>
          <p:cNvPr id="113" name="object 113"/>
          <p:cNvSpPr txBox="1"/>
          <p:nvPr/>
        </p:nvSpPr>
        <p:spPr>
          <a:xfrm>
            <a:off x="10959210" y="5411470"/>
            <a:ext cx="152400" cy="621030"/>
          </a:xfrm>
          <a:prstGeom prst="rect">
            <a:avLst/>
          </a:prstGeom>
        </p:spPr>
        <p:txBody>
          <a:bodyPr wrap="square" lIns="0" tIns="0" rIns="0" bIns="0" rtlCol="0" vert="horz">
            <a:spAutoFit/>
          </a:bodyPr>
          <a:lstStyle/>
          <a:p>
            <a:pPr marL="22860">
              <a:lnSpc>
                <a:spcPts val="1195"/>
              </a:lnSpc>
            </a:pPr>
            <a:r>
              <a:rPr dirty="0" sz="1000" spc="-5" b="1">
                <a:solidFill>
                  <a:srgbClr val="F9F9F9"/>
                </a:solidFill>
                <a:latin typeface="Arial"/>
                <a:cs typeface="Arial"/>
              </a:rPr>
              <a:t>C</a:t>
            </a:r>
            <a:endParaRPr sz="1000">
              <a:latin typeface="Arial"/>
              <a:cs typeface="Arial"/>
            </a:endParaRPr>
          </a:p>
          <a:p>
            <a:pPr marL="12700">
              <a:lnSpc>
                <a:spcPts val="1195"/>
              </a:lnSpc>
            </a:pPr>
            <a:r>
              <a:rPr dirty="0" sz="1000" spc="-5" b="1" i="1">
                <a:solidFill>
                  <a:srgbClr val="F9F9F9"/>
                </a:solidFill>
                <a:latin typeface="微软雅黑"/>
                <a:cs typeface="微软雅黑"/>
              </a:rPr>
              <a:t>端</a:t>
            </a:r>
            <a:endParaRPr sz="1000">
              <a:latin typeface="微软雅黑"/>
              <a:cs typeface="微软雅黑"/>
            </a:endParaRPr>
          </a:p>
          <a:p>
            <a:pPr marL="12700" marR="5080">
              <a:lnSpc>
                <a:spcPct val="100000"/>
              </a:lnSpc>
            </a:pPr>
            <a:r>
              <a:rPr dirty="0" sz="1000" spc="-5" b="1" i="1">
                <a:solidFill>
                  <a:srgbClr val="F9F9F9"/>
                </a:solidFill>
                <a:latin typeface="微软雅黑"/>
                <a:cs typeface="微软雅黑"/>
              </a:rPr>
              <a:t>用  户</a:t>
            </a:r>
            <a:endParaRPr sz="1000">
              <a:latin typeface="微软雅黑"/>
              <a:cs typeface="微软雅黑"/>
            </a:endParaRPr>
          </a:p>
        </p:txBody>
      </p:sp>
      <p:sp>
        <p:nvSpPr>
          <p:cNvPr id="114" name="object 114"/>
          <p:cNvSpPr/>
          <p:nvPr/>
        </p:nvSpPr>
        <p:spPr>
          <a:xfrm>
            <a:off x="10757154" y="992886"/>
            <a:ext cx="568960" cy="5614670"/>
          </a:xfrm>
          <a:custGeom>
            <a:avLst/>
            <a:gdLst/>
            <a:ahLst/>
            <a:cxnLst/>
            <a:rect l="l" t="t" r="r" b="b"/>
            <a:pathLst>
              <a:path w="568959" h="5614670">
                <a:moveTo>
                  <a:pt x="0" y="49911"/>
                </a:moveTo>
                <a:lnTo>
                  <a:pt x="3923" y="30485"/>
                </a:lnTo>
                <a:lnTo>
                  <a:pt x="14620" y="14620"/>
                </a:lnTo>
                <a:lnTo>
                  <a:pt x="30485" y="3923"/>
                </a:lnTo>
                <a:lnTo>
                  <a:pt x="49911" y="0"/>
                </a:lnTo>
                <a:lnTo>
                  <a:pt x="518541" y="0"/>
                </a:lnTo>
                <a:lnTo>
                  <a:pt x="537966" y="3923"/>
                </a:lnTo>
                <a:lnTo>
                  <a:pt x="553831" y="14620"/>
                </a:lnTo>
                <a:lnTo>
                  <a:pt x="564528" y="30485"/>
                </a:lnTo>
                <a:lnTo>
                  <a:pt x="568451" y="49911"/>
                </a:lnTo>
                <a:lnTo>
                  <a:pt x="568451" y="5564517"/>
                </a:lnTo>
                <a:lnTo>
                  <a:pt x="564528" y="5583940"/>
                </a:lnTo>
                <a:lnTo>
                  <a:pt x="553831" y="5599801"/>
                </a:lnTo>
                <a:lnTo>
                  <a:pt x="537966" y="5610494"/>
                </a:lnTo>
                <a:lnTo>
                  <a:pt x="518541" y="5614416"/>
                </a:lnTo>
                <a:lnTo>
                  <a:pt x="49911" y="5614416"/>
                </a:lnTo>
                <a:lnTo>
                  <a:pt x="30485" y="5610494"/>
                </a:lnTo>
                <a:lnTo>
                  <a:pt x="14620" y="5599801"/>
                </a:lnTo>
                <a:lnTo>
                  <a:pt x="3923" y="5583940"/>
                </a:lnTo>
                <a:lnTo>
                  <a:pt x="0" y="5564517"/>
                </a:lnTo>
                <a:lnTo>
                  <a:pt x="0" y="49911"/>
                </a:lnTo>
                <a:close/>
              </a:path>
            </a:pathLst>
          </a:custGeom>
          <a:ln w="28956">
            <a:solidFill>
              <a:srgbClr val="7D8892"/>
            </a:solidFill>
          </a:ln>
        </p:spPr>
        <p:txBody>
          <a:bodyPr wrap="square" lIns="0" tIns="0" rIns="0" bIns="0" rtlCol="0"/>
          <a:lstStyle/>
          <a:p/>
        </p:txBody>
      </p:sp>
      <p:sp>
        <p:nvSpPr>
          <p:cNvPr id="115" name="object 115"/>
          <p:cNvSpPr/>
          <p:nvPr/>
        </p:nvSpPr>
        <p:spPr>
          <a:xfrm>
            <a:off x="5348478" y="2674620"/>
            <a:ext cx="416559" cy="86995"/>
          </a:xfrm>
          <a:custGeom>
            <a:avLst/>
            <a:gdLst/>
            <a:ahLst/>
            <a:cxnLst/>
            <a:rect l="l" t="t" r="r" b="b"/>
            <a:pathLst>
              <a:path w="416560" h="86994">
                <a:moveTo>
                  <a:pt x="86868" y="0"/>
                </a:moveTo>
                <a:lnTo>
                  <a:pt x="0" y="43433"/>
                </a:lnTo>
                <a:lnTo>
                  <a:pt x="86868" y="86867"/>
                </a:lnTo>
                <a:lnTo>
                  <a:pt x="86868" y="57912"/>
                </a:lnTo>
                <a:lnTo>
                  <a:pt x="72389" y="57912"/>
                </a:lnTo>
                <a:lnTo>
                  <a:pt x="72389" y="28955"/>
                </a:lnTo>
                <a:lnTo>
                  <a:pt x="86868" y="28955"/>
                </a:lnTo>
                <a:lnTo>
                  <a:pt x="86868" y="0"/>
                </a:lnTo>
                <a:close/>
              </a:path>
              <a:path w="416560" h="86994">
                <a:moveTo>
                  <a:pt x="86868" y="28955"/>
                </a:moveTo>
                <a:lnTo>
                  <a:pt x="72389" y="28955"/>
                </a:lnTo>
                <a:lnTo>
                  <a:pt x="72389" y="57912"/>
                </a:lnTo>
                <a:lnTo>
                  <a:pt x="86868" y="57912"/>
                </a:lnTo>
                <a:lnTo>
                  <a:pt x="86868" y="28955"/>
                </a:lnTo>
                <a:close/>
              </a:path>
              <a:path w="416560" h="86994">
                <a:moveTo>
                  <a:pt x="416179" y="28955"/>
                </a:moveTo>
                <a:lnTo>
                  <a:pt x="86868" y="28955"/>
                </a:lnTo>
                <a:lnTo>
                  <a:pt x="86868" y="57912"/>
                </a:lnTo>
                <a:lnTo>
                  <a:pt x="416179" y="57912"/>
                </a:lnTo>
                <a:lnTo>
                  <a:pt x="416179" y="28955"/>
                </a:lnTo>
                <a:close/>
              </a:path>
            </a:pathLst>
          </a:custGeom>
          <a:solidFill>
            <a:srgbClr val="1D9ED2"/>
          </a:solidFill>
        </p:spPr>
        <p:txBody>
          <a:bodyPr wrap="square" lIns="0" tIns="0" rIns="0" bIns="0" rtlCol="0"/>
          <a:lstStyle/>
          <a:p/>
        </p:txBody>
      </p:sp>
      <p:sp>
        <p:nvSpPr>
          <p:cNvPr id="116" name="object 116"/>
          <p:cNvSpPr txBox="1"/>
          <p:nvPr/>
        </p:nvSpPr>
        <p:spPr>
          <a:xfrm>
            <a:off x="5397500" y="2172157"/>
            <a:ext cx="405130" cy="470534"/>
          </a:xfrm>
          <a:prstGeom prst="rect">
            <a:avLst/>
          </a:prstGeom>
        </p:spPr>
        <p:txBody>
          <a:bodyPr wrap="square" lIns="0" tIns="0" rIns="0" bIns="0" rtlCol="0" vert="horz">
            <a:spAutoFit/>
          </a:bodyPr>
          <a:lstStyle/>
          <a:p>
            <a:pPr marL="12700" marR="5080">
              <a:lnSpc>
                <a:spcPct val="150200"/>
              </a:lnSpc>
            </a:pPr>
            <a:r>
              <a:rPr dirty="0" sz="1000" spc="-5">
                <a:solidFill>
                  <a:srgbClr val="4F5560"/>
                </a:solidFill>
                <a:latin typeface="微软雅黑"/>
                <a:cs typeface="微软雅黑"/>
              </a:rPr>
              <a:t>场景、  </a:t>
            </a:r>
            <a:r>
              <a:rPr dirty="0" sz="1000" spc="-5">
                <a:solidFill>
                  <a:srgbClr val="4F5560"/>
                </a:solidFill>
                <a:latin typeface="微软雅黑"/>
                <a:cs typeface="微软雅黑"/>
              </a:rPr>
              <a:t>流量</a:t>
            </a:r>
            <a:endParaRPr sz="1000">
              <a:latin typeface="微软雅黑"/>
              <a:cs typeface="微软雅黑"/>
            </a:endParaRPr>
          </a:p>
        </p:txBody>
      </p:sp>
      <p:sp>
        <p:nvSpPr>
          <p:cNvPr id="117" name="object 117"/>
          <p:cNvSpPr/>
          <p:nvPr/>
        </p:nvSpPr>
        <p:spPr>
          <a:xfrm>
            <a:off x="5378958" y="2982467"/>
            <a:ext cx="422909" cy="86995"/>
          </a:xfrm>
          <a:custGeom>
            <a:avLst/>
            <a:gdLst/>
            <a:ahLst/>
            <a:cxnLst/>
            <a:rect l="l" t="t" r="r" b="b"/>
            <a:pathLst>
              <a:path w="422910" h="86994">
                <a:moveTo>
                  <a:pt x="335914" y="0"/>
                </a:moveTo>
                <a:lnTo>
                  <a:pt x="335914" y="86868"/>
                </a:lnTo>
                <a:lnTo>
                  <a:pt x="393826" y="57912"/>
                </a:lnTo>
                <a:lnTo>
                  <a:pt x="350392" y="57912"/>
                </a:lnTo>
                <a:lnTo>
                  <a:pt x="350392" y="28956"/>
                </a:lnTo>
                <a:lnTo>
                  <a:pt x="393826" y="28956"/>
                </a:lnTo>
                <a:lnTo>
                  <a:pt x="335914" y="0"/>
                </a:lnTo>
                <a:close/>
              </a:path>
              <a:path w="422910" h="86994">
                <a:moveTo>
                  <a:pt x="335914" y="28956"/>
                </a:moveTo>
                <a:lnTo>
                  <a:pt x="0" y="28956"/>
                </a:lnTo>
                <a:lnTo>
                  <a:pt x="0" y="57912"/>
                </a:lnTo>
                <a:lnTo>
                  <a:pt x="335914" y="57912"/>
                </a:lnTo>
                <a:lnTo>
                  <a:pt x="335914" y="28956"/>
                </a:lnTo>
                <a:close/>
              </a:path>
              <a:path w="422910" h="86994">
                <a:moveTo>
                  <a:pt x="393826" y="28956"/>
                </a:moveTo>
                <a:lnTo>
                  <a:pt x="350392" y="28956"/>
                </a:lnTo>
                <a:lnTo>
                  <a:pt x="350392" y="57912"/>
                </a:lnTo>
                <a:lnTo>
                  <a:pt x="393826" y="57912"/>
                </a:lnTo>
                <a:lnTo>
                  <a:pt x="422782" y="43434"/>
                </a:lnTo>
                <a:lnTo>
                  <a:pt x="393826" y="28956"/>
                </a:lnTo>
                <a:close/>
              </a:path>
            </a:pathLst>
          </a:custGeom>
          <a:solidFill>
            <a:srgbClr val="F78A22"/>
          </a:solidFill>
        </p:spPr>
        <p:txBody>
          <a:bodyPr wrap="square" lIns="0" tIns="0" rIns="0" bIns="0" rtlCol="0"/>
          <a:lstStyle/>
          <a:p/>
        </p:txBody>
      </p:sp>
      <p:sp>
        <p:nvSpPr>
          <p:cNvPr id="118" name="object 118"/>
          <p:cNvSpPr/>
          <p:nvPr/>
        </p:nvSpPr>
        <p:spPr>
          <a:xfrm>
            <a:off x="10388345" y="3569208"/>
            <a:ext cx="324485" cy="86995"/>
          </a:xfrm>
          <a:custGeom>
            <a:avLst/>
            <a:gdLst/>
            <a:ahLst/>
            <a:cxnLst/>
            <a:rect l="l" t="t" r="r" b="b"/>
            <a:pathLst>
              <a:path w="324484" h="86995">
                <a:moveTo>
                  <a:pt x="237108" y="0"/>
                </a:moveTo>
                <a:lnTo>
                  <a:pt x="237108" y="86867"/>
                </a:lnTo>
                <a:lnTo>
                  <a:pt x="295021" y="57911"/>
                </a:lnTo>
                <a:lnTo>
                  <a:pt x="251586" y="57911"/>
                </a:lnTo>
                <a:lnTo>
                  <a:pt x="251586" y="28955"/>
                </a:lnTo>
                <a:lnTo>
                  <a:pt x="295020" y="28955"/>
                </a:lnTo>
                <a:lnTo>
                  <a:pt x="237108" y="0"/>
                </a:lnTo>
                <a:close/>
              </a:path>
              <a:path w="324484" h="86995">
                <a:moveTo>
                  <a:pt x="237108" y="28955"/>
                </a:moveTo>
                <a:lnTo>
                  <a:pt x="0" y="28955"/>
                </a:lnTo>
                <a:lnTo>
                  <a:pt x="0" y="57911"/>
                </a:lnTo>
                <a:lnTo>
                  <a:pt x="237108" y="57911"/>
                </a:lnTo>
                <a:lnTo>
                  <a:pt x="237108" y="28955"/>
                </a:lnTo>
                <a:close/>
              </a:path>
              <a:path w="324484" h="86995">
                <a:moveTo>
                  <a:pt x="295020" y="28955"/>
                </a:moveTo>
                <a:lnTo>
                  <a:pt x="251586" y="28955"/>
                </a:lnTo>
                <a:lnTo>
                  <a:pt x="251586" y="57911"/>
                </a:lnTo>
                <a:lnTo>
                  <a:pt x="295021" y="57911"/>
                </a:lnTo>
                <a:lnTo>
                  <a:pt x="323976" y="43433"/>
                </a:lnTo>
                <a:lnTo>
                  <a:pt x="295020" y="28955"/>
                </a:lnTo>
                <a:close/>
              </a:path>
            </a:pathLst>
          </a:custGeom>
          <a:solidFill>
            <a:srgbClr val="1D9ED2"/>
          </a:solidFill>
        </p:spPr>
        <p:txBody>
          <a:bodyPr wrap="square" lIns="0" tIns="0" rIns="0" bIns="0" rtlCol="0"/>
          <a:lstStyle/>
          <a:p/>
        </p:txBody>
      </p:sp>
      <p:sp>
        <p:nvSpPr>
          <p:cNvPr id="119" name="object 119"/>
          <p:cNvSpPr txBox="1"/>
          <p:nvPr/>
        </p:nvSpPr>
        <p:spPr>
          <a:xfrm>
            <a:off x="10412983" y="3035934"/>
            <a:ext cx="278765" cy="469900"/>
          </a:xfrm>
          <a:prstGeom prst="rect">
            <a:avLst/>
          </a:prstGeom>
        </p:spPr>
        <p:txBody>
          <a:bodyPr wrap="square" lIns="0" tIns="0" rIns="0" bIns="0" rtlCol="0" vert="horz">
            <a:spAutoFit/>
          </a:bodyPr>
          <a:lstStyle/>
          <a:p>
            <a:pPr marL="12700" marR="5080">
              <a:lnSpc>
                <a:spcPct val="150000"/>
              </a:lnSpc>
            </a:pPr>
            <a:r>
              <a:rPr dirty="0" sz="1000" spc="-5">
                <a:solidFill>
                  <a:srgbClr val="4F5560"/>
                </a:solidFill>
                <a:latin typeface="微软雅黑"/>
                <a:cs typeface="微软雅黑"/>
              </a:rPr>
              <a:t>消费  服务</a:t>
            </a:r>
            <a:endParaRPr sz="1000">
              <a:latin typeface="微软雅黑"/>
              <a:cs typeface="微软雅黑"/>
            </a:endParaRPr>
          </a:p>
        </p:txBody>
      </p:sp>
      <p:sp>
        <p:nvSpPr>
          <p:cNvPr id="120" name="object 120"/>
          <p:cNvSpPr/>
          <p:nvPr/>
        </p:nvSpPr>
        <p:spPr>
          <a:xfrm>
            <a:off x="10388345" y="3808476"/>
            <a:ext cx="324485" cy="86995"/>
          </a:xfrm>
          <a:custGeom>
            <a:avLst/>
            <a:gdLst/>
            <a:ahLst/>
            <a:cxnLst/>
            <a:rect l="l" t="t" r="r" b="b"/>
            <a:pathLst>
              <a:path w="324484" h="86995">
                <a:moveTo>
                  <a:pt x="237108" y="0"/>
                </a:moveTo>
                <a:lnTo>
                  <a:pt x="237108" y="86868"/>
                </a:lnTo>
                <a:lnTo>
                  <a:pt x="295021" y="57912"/>
                </a:lnTo>
                <a:lnTo>
                  <a:pt x="251586" y="57912"/>
                </a:lnTo>
                <a:lnTo>
                  <a:pt x="251586" y="28956"/>
                </a:lnTo>
                <a:lnTo>
                  <a:pt x="295021" y="28956"/>
                </a:lnTo>
                <a:lnTo>
                  <a:pt x="237108" y="0"/>
                </a:lnTo>
                <a:close/>
              </a:path>
              <a:path w="324484" h="86995">
                <a:moveTo>
                  <a:pt x="237108" y="28956"/>
                </a:moveTo>
                <a:lnTo>
                  <a:pt x="0" y="28956"/>
                </a:lnTo>
                <a:lnTo>
                  <a:pt x="0" y="57912"/>
                </a:lnTo>
                <a:lnTo>
                  <a:pt x="237108" y="57912"/>
                </a:lnTo>
                <a:lnTo>
                  <a:pt x="237108" y="28956"/>
                </a:lnTo>
                <a:close/>
              </a:path>
              <a:path w="324484" h="86995">
                <a:moveTo>
                  <a:pt x="295021" y="28956"/>
                </a:moveTo>
                <a:lnTo>
                  <a:pt x="251586" y="28956"/>
                </a:lnTo>
                <a:lnTo>
                  <a:pt x="251586" y="57912"/>
                </a:lnTo>
                <a:lnTo>
                  <a:pt x="295021" y="57912"/>
                </a:lnTo>
                <a:lnTo>
                  <a:pt x="323976" y="43434"/>
                </a:lnTo>
                <a:lnTo>
                  <a:pt x="295021" y="28956"/>
                </a:lnTo>
                <a:close/>
              </a:path>
            </a:pathLst>
          </a:custGeom>
          <a:solidFill>
            <a:srgbClr val="1D9ED2"/>
          </a:solidFill>
        </p:spPr>
        <p:txBody>
          <a:bodyPr wrap="square" lIns="0" tIns="0" rIns="0" bIns="0" rtlCol="0"/>
          <a:lstStyle/>
          <a:p/>
        </p:txBody>
      </p:sp>
      <p:sp>
        <p:nvSpPr>
          <p:cNvPr id="121" name="object 121"/>
          <p:cNvSpPr txBox="1"/>
          <p:nvPr/>
        </p:nvSpPr>
        <p:spPr>
          <a:xfrm>
            <a:off x="10416031" y="4026154"/>
            <a:ext cx="278765" cy="394335"/>
          </a:xfrm>
          <a:prstGeom prst="rect">
            <a:avLst/>
          </a:prstGeom>
        </p:spPr>
        <p:txBody>
          <a:bodyPr wrap="square" lIns="0" tIns="0" rIns="0" bIns="0" rtlCol="0" vert="horz">
            <a:spAutoFit/>
          </a:bodyPr>
          <a:lstStyle/>
          <a:p>
            <a:pPr marL="12700">
              <a:lnSpc>
                <a:spcPct val="100000"/>
              </a:lnSpc>
            </a:pPr>
            <a:r>
              <a:rPr dirty="0" sz="1000" spc="-10">
                <a:solidFill>
                  <a:srgbClr val="4F5560"/>
                </a:solidFill>
                <a:latin typeface="微软雅黑"/>
                <a:cs typeface="微软雅黑"/>
              </a:rPr>
              <a:t>金融</a:t>
            </a:r>
            <a:endParaRPr sz="1000">
              <a:latin typeface="微软雅黑"/>
              <a:cs typeface="微软雅黑"/>
            </a:endParaRPr>
          </a:p>
          <a:p>
            <a:pPr marL="12700">
              <a:lnSpc>
                <a:spcPct val="100000"/>
              </a:lnSpc>
              <a:spcBef>
                <a:spcPts val="600"/>
              </a:spcBef>
            </a:pPr>
            <a:r>
              <a:rPr dirty="0" sz="1000" spc="-5">
                <a:solidFill>
                  <a:srgbClr val="4F5560"/>
                </a:solidFill>
                <a:latin typeface="微软雅黑"/>
                <a:cs typeface="微软雅黑"/>
              </a:rPr>
              <a:t>服务</a:t>
            </a:r>
            <a:endParaRPr sz="1000">
              <a:latin typeface="微软雅黑"/>
              <a:cs typeface="微软雅黑"/>
            </a:endParaRPr>
          </a:p>
        </p:txBody>
      </p:sp>
      <p:sp>
        <p:nvSpPr>
          <p:cNvPr id="122" name="object 122"/>
          <p:cNvSpPr/>
          <p:nvPr/>
        </p:nvSpPr>
        <p:spPr>
          <a:xfrm>
            <a:off x="3255264" y="5590794"/>
            <a:ext cx="86995" cy="360045"/>
          </a:xfrm>
          <a:custGeom>
            <a:avLst/>
            <a:gdLst/>
            <a:ahLst/>
            <a:cxnLst/>
            <a:rect l="l" t="t" r="r" b="b"/>
            <a:pathLst>
              <a:path w="86995" h="360045">
                <a:moveTo>
                  <a:pt x="57912" y="72389"/>
                </a:moveTo>
                <a:lnTo>
                  <a:pt x="28956" y="72389"/>
                </a:lnTo>
                <a:lnTo>
                  <a:pt x="28956" y="359994"/>
                </a:lnTo>
                <a:lnTo>
                  <a:pt x="57912" y="359994"/>
                </a:lnTo>
                <a:lnTo>
                  <a:pt x="57912" y="72389"/>
                </a:lnTo>
                <a:close/>
              </a:path>
              <a:path w="86995" h="360045">
                <a:moveTo>
                  <a:pt x="43434" y="0"/>
                </a:moveTo>
                <a:lnTo>
                  <a:pt x="0" y="86867"/>
                </a:lnTo>
                <a:lnTo>
                  <a:pt x="28956" y="86867"/>
                </a:lnTo>
                <a:lnTo>
                  <a:pt x="28956" y="72389"/>
                </a:lnTo>
                <a:lnTo>
                  <a:pt x="79629" y="72389"/>
                </a:lnTo>
                <a:lnTo>
                  <a:pt x="43434" y="0"/>
                </a:lnTo>
                <a:close/>
              </a:path>
              <a:path w="86995" h="360045">
                <a:moveTo>
                  <a:pt x="79629" y="72389"/>
                </a:moveTo>
                <a:lnTo>
                  <a:pt x="57912" y="72389"/>
                </a:lnTo>
                <a:lnTo>
                  <a:pt x="57912" y="86867"/>
                </a:lnTo>
                <a:lnTo>
                  <a:pt x="86868" y="86867"/>
                </a:lnTo>
                <a:lnTo>
                  <a:pt x="79629" y="72389"/>
                </a:lnTo>
                <a:close/>
              </a:path>
            </a:pathLst>
          </a:custGeom>
          <a:solidFill>
            <a:srgbClr val="5FCA49"/>
          </a:solidFill>
        </p:spPr>
        <p:txBody>
          <a:bodyPr wrap="square" lIns="0" tIns="0" rIns="0" bIns="0" rtlCol="0"/>
          <a:lstStyle/>
          <a:p/>
        </p:txBody>
      </p:sp>
      <p:sp>
        <p:nvSpPr>
          <p:cNvPr id="123" name="object 123"/>
          <p:cNvSpPr txBox="1"/>
          <p:nvPr/>
        </p:nvSpPr>
        <p:spPr>
          <a:xfrm>
            <a:off x="3507104" y="5690412"/>
            <a:ext cx="657860" cy="165100"/>
          </a:xfrm>
          <a:prstGeom prst="rect">
            <a:avLst/>
          </a:prstGeom>
        </p:spPr>
        <p:txBody>
          <a:bodyPr wrap="square" lIns="0" tIns="0" rIns="0" bIns="0" rtlCol="0" vert="horz">
            <a:spAutoFit/>
          </a:bodyPr>
          <a:lstStyle/>
          <a:p>
            <a:pPr marL="12700">
              <a:lnSpc>
                <a:spcPct val="100000"/>
              </a:lnSpc>
            </a:pPr>
            <a:r>
              <a:rPr dirty="0" sz="1000" spc="-5">
                <a:latin typeface="微软雅黑"/>
                <a:cs typeface="微软雅黑"/>
              </a:rPr>
              <a:t>场景、流量</a:t>
            </a:r>
            <a:endParaRPr sz="1000">
              <a:latin typeface="微软雅黑"/>
              <a:cs typeface="微软雅黑"/>
            </a:endParaRPr>
          </a:p>
        </p:txBody>
      </p:sp>
      <p:sp>
        <p:nvSpPr>
          <p:cNvPr id="124" name="object 124"/>
          <p:cNvSpPr/>
          <p:nvPr/>
        </p:nvSpPr>
        <p:spPr>
          <a:xfrm>
            <a:off x="3125723" y="6249923"/>
            <a:ext cx="835151" cy="260603"/>
          </a:xfrm>
          <a:prstGeom prst="rect">
            <a:avLst/>
          </a:prstGeom>
          <a:blipFill>
            <a:blip r:embed="rId80" cstate="print"/>
            <a:stretch>
              <a:fillRect/>
            </a:stretch>
          </a:blipFill>
        </p:spPr>
        <p:txBody>
          <a:bodyPr wrap="square" lIns="0" tIns="0" rIns="0" bIns="0" rtlCol="0"/>
          <a:lstStyle/>
          <a:p/>
        </p:txBody>
      </p:sp>
      <p:sp>
        <p:nvSpPr>
          <p:cNvPr id="125" name="object 125"/>
          <p:cNvSpPr/>
          <p:nvPr/>
        </p:nvSpPr>
        <p:spPr>
          <a:xfrm>
            <a:off x="874013" y="6066282"/>
            <a:ext cx="4434840" cy="561340"/>
          </a:xfrm>
          <a:custGeom>
            <a:avLst/>
            <a:gdLst/>
            <a:ahLst/>
            <a:cxnLst/>
            <a:rect l="l" t="t" r="r" b="b"/>
            <a:pathLst>
              <a:path w="4434840" h="561340">
                <a:moveTo>
                  <a:pt x="0" y="16649"/>
                </a:moveTo>
                <a:lnTo>
                  <a:pt x="0" y="7454"/>
                </a:lnTo>
                <a:lnTo>
                  <a:pt x="7454" y="0"/>
                </a:lnTo>
                <a:lnTo>
                  <a:pt x="16649" y="0"/>
                </a:lnTo>
                <a:lnTo>
                  <a:pt x="4418203" y="0"/>
                </a:lnTo>
                <a:lnTo>
                  <a:pt x="4427347" y="0"/>
                </a:lnTo>
                <a:lnTo>
                  <a:pt x="4434840" y="7454"/>
                </a:lnTo>
                <a:lnTo>
                  <a:pt x="4434840" y="16649"/>
                </a:lnTo>
                <a:lnTo>
                  <a:pt x="4434840" y="544182"/>
                </a:lnTo>
                <a:lnTo>
                  <a:pt x="4434840" y="553377"/>
                </a:lnTo>
                <a:lnTo>
                  <a:pt x="4427347" y="560832"/>
                </a:lnTo>
                <a:lnTo>
                  <a:pt x="4418203" y="560832"/>
                </a:lnTo>
                <a:lnTo>
                  <a:pt x="16649" y="560832"/>
                </a:lnTo>
                <a:lnTo>
                  <a:pt x="7454" y="560832"/>
                </a:lnTo>
                <a:lnTo>
                  <a:pt x="0" y="553377"/>
                </a:lnTo>
                <a:lnTo>
                  <a:pt x="0" y="544182"/>
                </a:lnTo>
                <a:lnTo>
                  <a:pt x="0" y="16649"/>
                </a:lnTo>
                <a:close/>
              </a:path>
            </a:pathLst>
          </a:custGeom>
          <a:ln w="28956">
            <a:solidFill>
              <a:srgbClr val="5FCA49"/>
            </a:solidFill>
          </a:ln>
        </p:spPr>
        <p:txBody>
          <a:bodyPr wrap="square" lIns="0" tIns="0" rIns="0" bIns="0" rtlCol="0"/>
          <a:lstStyle/>
          <a:p/>
        </p:txBody>
      </p:sp>
      <p:sp>
        <p:nvSpPr>
          <p:cNvPr id="126" name="object 126"/>
          <p:cNvSpPr/>
          <p:nvPr/>
        </p:nvSpPr>
        <p:spPr>
          <a:xfrm>
            <a:off x="879347" y="6047232"/>
            <a:ext cx="4434840" cy="154305"/>
          </a:xfrm>
          <a:custGeom>
            <a:avLst/>
            <a:gdLst/>
            <a:ahLst/>
            <a:cxnLst/>
            <a:rect l="l" t="t" r="r" b="b"/>
            <a:pathLst>
              <a:path w="4434840" h="154304">
                <a:moveTo>
                  <a:pt x="4393057" y="0"/>
                </a:moveTo>
                <a:lnTo>
                  <a:pt x="41719" y="0"/>
                </a:lnTo>
                <a:lnTo>
                  <a:pt x="25481" y="3278"/>
                </a:lnTo>
                <a:lnTo>
                  <a:pt x="12220" y="12220"/>
                </a:lnTo>
                <a:lnTo>
                  <a:pt x="3278" y="25481"/>
                </a:lnTo>
                <a:lnTo>
                  <a:pt x="0" y="41719"/>
                </a:lnTo>
                <a:lnTo>
                  <a:pt x="0" y="112204"/>
                </a:lnTo>
                <a:lnTo>
                  <a:pt x="3278" y="128442"/>
                </a:lnTo>
                <a:lnTo>
                  <a:pt x="12220" y="141703"/>
                </a:lnTo>
                <a:lnTo>
                  <a:pt x="25481" y="150645"/>
                </a:lnTo>
                <a:lnTo>
                  <a:pt x="41719" y="153924"/>
                </a:lnTo>
                <a:lnTo>
                  <a:pt x="4393057" y="153924"/>
                </a:lnTo>
                <a:lnTo>
                  <a:pt x="4409336" y="150645"/>
                </a:lnTo>
                <a:lnTo>
                  <a:pt x="4422616" y="141703"/>
                </a:lnTo>
                <a:lnTo>
                  <a:pt x="4431561" y="128442"/>
                </a:lnTo>
                <a:lnTo>
                  <a:pt x="4434840" y="112204"/>
                </a:lnTo>
                <a:lnTo>
                  <a:pt x="4434840" y="41719"/>
                </a:lnTo>
                <a:lnTo>
                  <a:pt x="4431561" y="25481"/>
                </a:lnTo>
                <a:lnTo>
                  <a:pt x="4422616" y="12220"/>
                </a:lnTo>
                <a:lnTo>
                  <a:pt x="4409336" y="3278"/>
                </a:lnTo>
                <a:lnTo>
                  <a:pt x="4393057" y="0"/>
                </a:lnTo>
                <a:close/>
              </a:path>
            </a:pathLst>
          </a:custGeom>
          <a:solidFill>
            <a:srgbClr val="5FCA49"/>
          </a:solidFill>
        </p:spPr>
        <p:txBody>
          <a:bodyPr wrap="square" lIns="0" tIns="0" rIns="0" bIns="0" rtlCol="0"/>
          <a:lstStyle/>
          <a:p/>
        </p:txBody>
      </p:sp>
      <p:sp>
        <p:nvSpPr>
          <p:cNvPr id="127" name="object 127"/>
          <p:cNvSpPr txBox="1"/>
          <p:nvPr/>
        </p:nvSpPr>
        <p:spPr>
          <a:xfrm>
            <a:off x="2398014" y="6027724"/>
            <a:ext cx="1397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第三方开放银行平台</a:t>
            </a:r>
            <a:endParaRPr sz="1200">
              <a:latin typeface="微软雅黑"/>
              <a:cs typeface="微软雅黑"/>
            </a:endParaRPr>
          </a:p>
        </p:txBody>
      </p:sp>
      <p:sp>
        <p:nvSpPr>
          <p:cNvPr id="128" name="object 128"/>
          <p:cNvSpPr/>
          <p:nvPr/>
        </p:nvSpPr>
        <p:spPr>
          <a:xfrm>
            <a:off x="4030979" y="6286500"/>
            <a:ext cx="1175003" cy="208788"/>
          </a:xfrm>
          <a:prstGeom prst="rect">
            <a:avLst/>
          </a:prstGeom>
          <a:blipFill>
            <a:blip r:embed="rId81" cstate="print"/>
            <a:stretch>
              <a:fillRect/>
            </a:stretch>
          </a:blipFill>
        </p:spPr>
        <p:txBody>
          <a:bodyPr wrap="square" lIns="0" tIns="0" rIns="0" bIns="0" rtlCol="0"/>
          <a:lstStyle/>
          <a:p/>
        </p:txBody>
      </p:sp>
      <p:sp>
        <p:nvSpPr>
          <p:cNvPr id="129" name="object 129"/>
          <p:cNvSpPr/>
          <p:nvPr/>
        </p:nvSpPr>
        <p:spPr>
          <a:xfrm>
            <a:off x="2080260" y="6326123"/>
            <a:ext cx="861060" cy="208788"/>
          </a:xfrm>
          <a:prstGeom prst="rect">
            <a:avLst/>
          </a:prstGeom>
          <a:blipFill>
            <a:blip r:embed="rId82" cstate="print"/>
            <a:stretch>
              <a:fillRect/>
            </a:stretch>
          </a:blipFill>
        </p:spPr>
        <p:txBody>
          <a:bodyPr wrap="square" lIns="0" tIns="0" rIns="0" bIns="0" rtlCol="0"/>
          <a:lstStyle/>
          <a:p/>
        </p:txBody>
      </p:sp>
      <p:sp>
        <p:nvSpPr>
          <p:cNvPr id="130" name="object 130"/>
          <p:cNvSpPr/>
          <p:nvPr/>
        </p:nvSpPr>
        <p:spPr>
          <a:xfrm>
            <a:off x="1004316" y="6333744"/>
            <a:ext cx="841247" cy="208788"/>
          </a:xfrm>
          <a:prstGeom prst="rect">
            <a:avLst/>
          </a:prstGeom>
          <a:blipFill>
            <a:blip r:embed="rId83" cstate="print"/>
            <a:stretch>
              <a:fillRect/>
            </a:stretch>
          </a:blipFill>
        </p:spPr>
        <p:txBody>
          <a:bodyPr wrap="square" lIns="0" tIns="0" rIns="0" bIns="0" rtlCol="0"/>
          <a:lstStyle/>
          <a:p/>
        </p:txBody>
      </p:sp>
      <p:sp>
        <p:nvSpPr>
          <p:cNvPr id="131" name="object 131"/>
          <p:cNvSpPr/>
          <p:nvPr/>
        </p:nvSpPr>
        <p:spPr>
          <a:xfrm>
            <a:off x="5378958" y="5911596"/>
            <a:ext cx="422909" cy="86995"/>
          </a:xfrm>
          <a:custGeom>
            <a:avLst/>
            <a:gdLst/>
            <a:ahLst/>
            <a:cxnLst/>
            <a:rect l="l" t="t" r="r" b="b"/>
            <a:pathLst>
              <a:path w="422910" h="86995">
                <a:moveTo>
                  <a:pt x="335914" y="0"/>
                </a:moveTo>
                <a:lnTo>
                  <a:pt x="335914" y="86867"/>
                </a:lnTo>
                <a:lnTo>
                  <a:pt x="393826" y="57911"/>
                </a:lnTo>
                <a:lnTo>
                  <a:pt x="350392" y="57911"/>
                </a:lnTo>
                <a:lnTo>
                  <a:pt x="350392" y="28955"/>
                </a:lnTo>
                <a:lnTo>
                  <a:pt x="393826" y="28955"/>
                </a:lnTo>
                <a:lnTo>
                  <a:pt x="335914" y="0"/>
                </a:lnTo>
                <a:close/>
              </a:path>
              <a:path w="422910" h="86995">
                <a:moveTo>
                  <a:pt x="335914" y="28955"/>
                </a:moveTo>
                <a:lnTo>
                  <a:pt x="0" y="28955"/>
                </a:lnTo>
                <a:lnTo>
                  <a:pt x="0" y="57911"/>
                </a:lnTo>
                <a:lnTo>
                  <a:pt x="335914" y="57911"/>
                </a:lnTo>
                <a:lnTo>
                  <a:pt x="335914" y="28955"/>
                </a:lnTo>
                <a:close/>
              </a:path>
              <a:path w="422910" h="86995">
                <a:moveTo>
                  <a:pt x="393826" y="28955"/>
                </a:moveTo>
                <a:lnTo>
                  <a:pt x="350392" y="28955"/>
                </a:lnTo>
                <a:lnTo>
                  <a:pt x="350392" y="57911"/>
                </a:lnTo>
                <a:lnTo>
                  <a:pt x="393826" y="57911"/>
                </a:lnTo>
                <a:lnTo>
                  <a:pt x="422782" y="43433"/>
                </a:lnTo>
                <a:lnTo>
                  <a:pt x="393826" y="28955"/>
                </a:lnTo>
                <a:close/>
              </a:path>
            </a:pathLst>
          </a:custGeom>
          <a:solidFill>
            <a:srgbClr val="5FCA49"/>
          </a:solidFill>
        </p:spPr>
        <p:txBody>
          <a:bodyPr wrap="square" lIns="0" tIns="0" rIns="0" bIns="0" rtlCol="0"/>
          <a:lstStyle/>
          <a:p/>
        </p:txBody>
      </p:sp>
      <p:sp>
        <p:nvSpPr>
          <p:cNvPr id="132" name="object 132"/>
          <p:cNvSpPr txBox="1"/>
          <p:nvPr/>
        </p:nvSpPr>
        <p:spPr>
          <a:xfrm>
            <a:off x="5393182" y="3093694"/>
            <a:ext cx="405130" cy="927735"/>
          </a:xfrm>
          <a:prstGeom prst="rect">
            <a:avLst/>
          </a:prstGeom>
        </p:spPr>
        <p:txBody>
          <a:bodyPr wrap="square" lIns="0" tIns="0" rIns="0" bIns="0" rtlCol="0" vert="horz">
            <a:spAutoFit/>
          </a:bodyPr>
          <a:lstStyle/>
          <a:p>
            <a:pPr marL="12700" marR="5080">
              <a:lnSpc>
                <a:spcPct val="150100"/>
              </a:lnSpc>
            </a:pPr>
            <a:r>
              <a:rPr dirty="0" sz="1000" spc="-10">
                <a:solidFill>
                  <a:srgbClr val="4F5560"/>
                </a:solidFill>
                <a:latin typeface="微软雅黑"/>
                <a:cs typeface="微软雅黑"/>
              </a:rPr>
              <a:t>银行  </a:t>
            </a:r>
            <a:r>
              <a:rPr dirty="0" sz="1000" spc="-5">
                <a:solidFill>
                  <a:srgbClr val="4F5560"/>
                </a:solidFill>
                <a:latin typeface="微软雅黑"/>
                <a:cs typeface="微软雅黑"/>
              </a:rPr>
              <a:t>数据、 </a:t>
            </a:r>
            <a:r>
              <a:rPr dirty="0" sz="1000" spc="-5">
                <a:solidFill>
                  <a:srgbClr val="4F5560"/>
                </a:solidFill>
                <a:latin typeface="微软雅黑"/>
                <a:cs typeface="微软雅黑"/>
              </a:rPr>
              <a:t> 产品、  </a:t>
            </a:r>
            <a:r>
              <a:rPr dirty="0" sz="1000" spc="-5">
                <a:solidFill>
                  <a:srgbClr val="4F5560"/>
                </a:solidFill>
                <a:latin typeface="微软雅黑"/>
                <a:cs typeface="微软雅黑"/>
              </a:rPr>
              <a:t>服务</a:t>
            </a:r>
            <a:endParaRPr sz="1000">
              <a:latin typeface="微软雅黑"/>
              <a:cs typeface="微软雅黑"/>
            </a:endParaRPr>
          </a:p>
        </p:txBody>
      </p:sp>
      <p:sp>
        <p:nvSpPr>
          <p:cNvPr id="133" name="object 133"/>
          <p:cNvSpPr/>
          <p:nvPr/>
        </p:nvSpPr>
        <p:spPr>
          <a:xfrm>
            <a:off x="5378958" y="6033515"/>
            <a:ext cx="416559" cy="86995"/>
          </a:xfrm>
          <a:custGeom>
            <a:avLst/>
            <a:gdLst/>
            <a:ahLst/>
            <a:cxnLst/>
            <a:rect l="l" t="t" r="r" b="b"/>
            <a:pathLst>
              <a:path w="416560" h="86995">
                <a:moveTo>
                  <a:pt x="86867" y="0"/>
                </a:moveTo>
                <a:lnTo>
                  <a:pt x="0" y="43434"/>
                </a:lnTo>
                <a:lnTo>
                  <a:pt x="86867" y="86868"/>
                </a:lnTo>
                <a:lnTo>
                  <a:pt x="86867" y="57912"/>
                </a:lnTo>
                <a:lnTo>
                  <a:pt x="72389" y="57912"/>
                </a:lnTo>
                <a:lnTo>
                  <a:pt x="72389" y="28956"/>
                </a:lnTo>
                <a:lnTo>
                  <a:pt x="86867" y="28956"/>
                </a:lnTo>
                <a:lnTo>
                  <a:pt x="86867" y="0"/>
                </a:lnTo>
                <a:close/>
              </a:path>
              <a:path w="416560" h="86995">
                <a:moveTo>
                  <a:pt x="86867" y="28956"/>
                </a:moveTo>
                <a:lnTo>
                  <a:pt x="72389" y="28956"/>
                </a:lnTo>
                <a:lnTo>
                  <a:pt x="72389" y="57912"/>
                </a:lnTo>
                <a:lnTo>
                  <a:pt x="86867" y="57912"/>
                </a:lnTo>
                <a:lnTo>
                  <a:pt x="86867" y="28956"/>
                </a:lnTo>
                <a:close/>
              </a:path>
              <a:path w="416560" h="86995">
                <a:moveTo>
                  <a:pt x="416178" y="28956"/>
                </a:moveTo>
                <a:lnTo>
                  <a:pt x="86867" y="28956"/>
                </a:lnTo>
                <a:lnTo>
                  <a:pt x="86867" y="57912"/>
                </a:lnTo>
                <a:lnTo>
                  <a:pt x="416178" y="57912"/>
                </a:lnTo>
                <a:lnTo>
                  <a:pt x="416178" y="28956"/>
                </a:lnTo>
                <a:close/>
              </a:path>
            </a:pathLst>
          </a:custGeom>
          <a:solidFill>
            <a:srgbClr val="1D9ED2"/>
          </a:solidFill>
        </p:spPr>
        <p:txBody>
          <a:bodyPr wrap="square" lIns="0" tIns="0" rIns="0" bIns="0" rtlCol="0"/>
          <a:lstStyle/>
          <a:p/>
        </p:txBody>
      </p:sp>
      <p:sp>
        <p:nvSpPr>
          <p:cNvPr id="134" name="object 134"/>
          <p:cNvSpPr txBox="1"/>
          <p:nvPr/>
        </p:nvSpPr>
        <p:spPr>
          <a:xfrm>
            <a:off x="5456935" y="6462471"/>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流量</a:t>
            </a:r>
            <a:endParaRPr sz="1000">
              <a:latin typeface="微软雅黑"/>
              <a:cs typeface="微软雅黑"/>
            </a:endParaRPr>
          </a:p>
        </p:txBody>
      </p:sp>
      <p:sp>
        <p:nvSpPr>
          <p:cNvPr id="135" name="object 135"/>
          <p:cNvSpPr/>
          <p:nvPr/>
        </p:nvSpPr>
        <p:spPr>
          <a:xfrm>
            <a:off x="3076955" y="860297"/>
            <a:ext cx="8007350" cy="136525"/>
          </a:xfrm>
          <a:custGeom>
            <a:avLst/>
            <a:gdLst/>
            <a:ahLst/>
            <a:cxnLst/>
            <a:rect l="l" t="t" r="r" b="b"/>
            <a:pathLst>
              <a:path w="8007350" h="136525">
                <a:moveTo>
                  <a:pt x="7978267" y="0"/>
                </a:moveTo>
                <a:lnTo>
                  <a:pt x="0" y="0"/>
                </a:lnTo>
                <a:lnTo>
                  <a:pt x="0" y="136143"/>
                </a:lnTo>
                <a:lnTo>
                  <a:pt x="28956" y="136143"/>
                </a:lnTo>
                <a:lnTo>
                  <a:pt x="28956" y="28955"/>
                </a:lnTo>
                <a:lnTo>
                  <a:pt x="14477" y="28955"/>
                </a:lnTo>
                <a:lnTo>
                  <a:pt x="28956" y="14477"/>
                </a:lnTo>
                <a:lnTo>
                  <a:pt x="7978267" y="14477"/>
                </a:lnTo>
                <a:lnTo>
                  <a:pt x="7978267" y="0"/>
                </a:lnTo>
                <a:close/>
              </a:path>
              <a:path w="8007350" h="136525">
                <a:moveTo>
                  <a:pt x="7949311" y="45719"/>
                </a:moveTo>
                <a:lnTo>
                  <a:pt x="7920355" y="45719"/>
                </a:lnTo>
                <a:lnTo>
                  <a:pt x="7963789" y="132587"/>
                </a:lnTo>
                <a:lnTo>
                  <a:pt x="7999983" y="60198"/>
                </a:lnTo>
                <a:lnTo>
                  <a:pt x="7949311" y="60198"/>
                </a:lnTo>
                <a:lnTo>
                  <a:pt x="7949311" y="45719"/>
                </a:lnTo>
                <a:close/>
              </a:path>
              <a:path w="8007350" h="136525">
                <a:moveTo>
                  <a:pt x="7949311" y="14477"/>
                </a:moveTo>
                <a:lnTo>
                  <a:pt x="7949311" y="60198"/>
                </a:lnTo>
                <a:lnTo>
                  <a:pt x="7978267" y="60198"/>
                </a:lnTo>
                <a:lnTo>
                  <a:pt x="7978267" y="28955"/>
                </a:lnTo>
                <a:lnTo>
                  <a:pt x="7963789" y="28955"/>
                </a:lnTo>
                <a:lnTo>
                  <a:pt x="7949311" y="14477"/>
                </a:lnTo>
                <a:close/>
              </a:path>
              <a:path w="8007350" h="136525">
                <a:moveTo>
                  <a:pt x="8007223" y="45719"/>
                </a:moveTo>
                <a:lnTo>
                  <a:pt x="7978267" y="45719"/>
                </a:lnTo>
                <a:lnTo>
                  <a:pt x="7978267" y="60198"/>
                </a:lnTo>
                <a:lnTo>
                  <a:pt x="7999983" y="60198"/>
                </a:lnTo>
                <a:lnTo>
                  <a:pt x="8007223" y="45719"/>
                </a:lnTo>
                <a:close/>
              </a:path>
              <a:path w="8007350" h="136525">
                <a:moveTo>
                  <a:pt x="28956" y="14477"/>
                </a:moveTo>
                <a:lnTo>
                  <a:pt x="14477" y="28955"/>
                </a:lnTo>
                <a:lnTo>
                  <a:pt x="28956" y="28955"/>
                </a:lnTo>
                <a:lnTo>
                  <a:pt x="28956" y="14477"/>
                </a:lnTo>
                <a:close/>
              </a:path>
              <a:path w="8007350" h="136525">
                <a:moveTo>
                  <a:pt x="7949311" y="14477"/>
                </a:moveTo>
                <a:lnTo>
                  <a:pt x="28956" y="14477"/>
                </a:lnTo>
                <a:lnTo>
                  <a:pt x="28956" y="28955"/>
                </a:lnTo>
                <a:lnTo>
                  <a:pt x="7949311" y="28955"/>
                </a:lnTo>
                <a:lnTo>
                  <a:pt x="7949311" y="14477"/>
                </a:lnTo>
                <a:close/>
              </a:path>
              <a:path w="8007350" h="136525">
                <a:moveTo>
                  <a:pt x="7978267" y="14477"/>
                </a:moveTo>
                <a:lnTo>
                  <a:pt x="7949311" y="14477"/>
                </a:lnTo>
                <a:lnTo>
                  <a:pt x="7963789" y="28955"/>
                </a:lnTo>
                <a:lnTo>
                  <a:pt x="7978267" y="28955"/>
                </a:lnTo>
                <a:lnTo>
                  <a:pt x="7978267" y="14477"/>
                </a:lnTo>
                <a:close/>
              </a:path>
            </a:pathLst>
          </a:custGeom>
          <a:solidFill>
            <a:srgbClr val="F78A22"/>
          </a:solidFill>
        </p:spPr>
        <p:txBody>
          <a:bodyPr wrap="square" lIns="0" tIns="0" rIns="0" bIns="0" rtlCol="0"/>
          <a:lstStyle/>
          <a:p/>
        </p:txBody>
      </p:sp>
      <p:sp>
        <p:nvSpPr>
          <p:cNvPr id="136" name="object 136"/>
          <p:cNvSpPr txBox="1"/>
          <p:nvPr/>
        </p:nvSpPr>
        <p:spPr>
          <a:xfrm>
            <a:off x="6553961" y="664590"/>
            <a:ext cx="116395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消费服务、金融服务</a:t>
            </a:r>
            <a:endParaRPr sz="1000">
              <a:latin typeface="微软雅黑"/>
              <a:cs typeface="微软雅黑"/>
            </a:endParaRPr>
          </a:p>
        </p:txBody>
      </p:sp>
      <p:sp>
        <p:nvSpPr>
          <p:cNvPr id="137" name="object 137"/>
          <p:cNvSpPr/>
          <p:nvPr/>
        </p:nvSpPr>
        <p:spPr>
          <a:xfrm>
            <a:off x="7025640" y="6262115"/>
            <a:ext cx="798576" cy="268224"/>
          </a:xfrm>
          <a:prstGeom prst="rect">
            <a:avLst/>
          </a:prstGeom>
          <a:blipFill>
            <a:blip r:embed="rId84" cstate="print"/>
            <a:stretch>
              <a:fillRect/>
            </a:stretch>
          </a:blipFill>
        </p:spPr>
        <p:txBody>
          <a:bodyPr wrap="square" lIns="0" tIns="0" rIns="0" bIns="0" rtlCol="0"/>
          <a:lstStyle/>
          <a:p/>
        </p:txBody>
      </p:sp>
      <p:sp>
        <p:nvSpPr>
          <p:cNvPr id="138" name="object 138"/>
          <p:cNvSpPr/>
          <p:nvPr/>
        </p:nvSpPr>
        <p:spPr>
          <a:xfrm>
            <a:off x="5910834" y="5084826"/>
            <a:ext cx="4356100" cy="1445260"/>
          </a:xfrm>
          <a:custGeom>
            <a:avLst/>
            <a:gdLst/>
            <a:ahLst/>
            <a:cxnLst/>
            <a:rect l="l" t="t" r="r" b="b"/>
            <a:pathLst>
              <a:path w="4356100" h="1445259">
                <a:moveTo>
                  <a:pt x="0" y="42925"/>
                </a:moveTo>
                <a:lnTo>
                  <a:pt x="3367" y="26199"/>
                </a:lnTo>
                <a:lnTo>
                  <a:pt x="12557" y="12557"/>
                </a:lnTo>
                <a:lnTo>
                  <a:pt x="26199" y="3367"/>
                </a:lnTo>
                <a:lnTo>
                  <a:pt x="42925" y="0"/>
                </a:lnTo>
                <a:lnTo>
                  <a:pt x="4312666" y="0"/>
                </a:lnTo>
                <a:lnTo>
                  <a:pt x="4329392" y="3367"/>
                </a:lnTo>
                <a:lnTo>
                  <a:pt x="4343034" y="12557"/>
                </a:lnTo>
                <a:lnTo>
                  <a:pt x="4352224" y="26199"/>
                </a:lnTo>
                <a:lnTo>
                  <a:pt x="4355592" y="42925"/>
                </a:lnTo>
                <a:lnTo>
                  <a:pt x="4355592" y="1401851"/>
                </a:lnTo>
                <a:lnTo>
                  <a:pt x="4352224" y="1418552"/>
                </a:lnTo>
                <a:lnTo>
                  <a:pt x="4343034" y="1432188"/>
                </a:lnTo>
                <a:lnTo>
                  <a:pt x="4329392" y="1441381"/>
                </a:lnTo>
                <a:lnTo>
                  <a:pt x="4312666" y="1444752"/>
                </a:lnTo>
                <a:lnTo>
                  <a:pt x="42925" y="1444752"/>
                </a:lnTo>
                <a:lnTo>
                  <a:pt x="26199" y="1441381"/>
                </a:lnTo>
                <a:lnTo>
                  <a:pt x="12557" y="1432188"/>
                </a:lnTo>
                <a:lnTo>
                  <a:pt x="3367" y="1418552"/>
                </a:lnTo>
                <a:lnTo>
                  <a:pt x="0" y="1401851"/>
                </a:lnTo>
                <a:lnTo>
                  <a:pt x="0" y="42925"/>
                </a:lnTo>
                <a:close/>
              </a:path>
            </a:pathLst>
          </a:custGeom>
          <a:ln w="19812">
            <a:solidFill>
              <a:srgbClr val="9DD2E8"/>
            </a:solidFill>
          </a:ln>
        </p:spPr>
        <p:txBody>
          <a:bodyPr wrap="square" lIns="0" tIns="0" rIns="0" bIns="0" rtlCol="0"/>
          <a:lstStyle/>
          <a:p/>
        </p:txBody>
      </p:sp>
      <p:sp>
        <p:nvSpPr>
          <p:cNvPr id="139" name="object 139"/>
          <p:cNvSpPr/>
          <p:nvPr/>
        </p:nvSpPr>
        <p:spPr>
          <a:xfrm>
            <a:off x="5914644" y="5091684"/>
            <a:ext cx="154305" cy="1437640"/>
          </a:xfrm>
          <a:custGeom>
            <a:avLst/>
            <a:gdLst/>
            <a:ahLst/>
            <a:cxnLst/>
            <a:rect l="l" t="t" r="r" b="b"/>
            <a:pathLst>
              <a:path w="154304" h="1437640">
                <a:moveTo>
                  <a:pt x="148843" y="0"/>
                </a:moveTo>
                <a:lnTo>
                  <a:pt x="5079" y="0"/>
                </a:lnTo>
                <a:lnTo>
                  <a:pt x="0" y="5080"/>
                </a:lnTo>
                <a:lnTo>
                  <a:pt x="0" y="1432013"/>
                </a:lnTo>
                <a:lnTo>
                  <a:pt x="5079" y="1437132"/>
                </a:lnTo>
                <a:lnTo>
                  <a:pt x="148843" y="1437132"/>
                </a:lnTo>
                <a:lnTo>
                  <a:pt x="153923" y="1432013"/>
                </a:lnTo>
                <a:lnTo>
                  <a:pt x="153923" y="5080"/>
                </a:lnTo>
                <a:lnTo>
                  <a:pt x="148843" y="0"/>
                </a:lnTo>
                <a:close/>
              </a:path>
            </a:pathLst>
          </a:custGeom>
          <a:solidFill>
            <a:srgbClr val="9DD2E8"/>
          </a:solidFill>
        </p:spPr>
        <p:txBody>
          <a:bodyPr wrap="square" lIns="0" tIns="0" rIns="0" bIns="0" rtlCol="0"/>
          <a:lstStyle/>
          <a:p/>
        </p:txBody>
      </p:sp>
      <p:sp>
        <p:nvSpPr>
          <p:cNvPr id="140" name="object 140"/>
          <p:cNvSpPr txBox="1"/>
          <p:nvPr/>
        </p:nvSpPr>
        <p:spPr>
          <a:xfrm>
            <a:off x="5910198" y="5303139"/>
            <a:ext cx="165735" cy="850900"/>
          </a:xfrm>
          <a:prstGeom prst="rect">
            <a:avLst/>
          </a:prstGeom>
        </p:spPr>
        <p:txBody>
          <a:bodyPr wrap="square" lIns="0" tIns="0" rIns="0" bIns="0" rtlCol="0" vert="horz">
            <a:spAutoFit/>
          </a:bodyPr>
          <a:lstStyle/>
          <a:p>
            <a:pPr algn="just" marL="12700" marR="5080">
              <a:lnSpc>
                <a:spcPct val="100000"/>
              </a:lnSpc>
            </a:pPr>
            <a:r>
              <a:rPr dirty="0" sz="1100">
                <a:solidFill>
                  <a:srgbClr val="F9F9F9"/>
                </a:solidFill>
                <a:latin typeface="微软雅黑"/>
                <a:cs typeface="微软雅黑"/>
              </a:rPr>
              <a:t>消  费  场  景  平</a:t>
            </a:r>
            <a:endParaRPr sz="1100">
              <a:latin typeface="微软雅黑"/>
              <a:cs typeface="微软雅黑"/>
            </a:endParaRPr>
          </a:p>
        </p:txBody>
      </p:sp>
      <p:sp>
        <p:nvSpPr>
          <p:cNvPr id="141" name="object 141"/>
          <p:cNvSpPr txBox="1"/>
          <p:nvPr/>
        </p:nvSpPr>
        <p:spPr>
          <a:xfrm>
            <a:off x="5456935" y="6221171"/>
            <a:ext cx="619125" cy="1778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场景、</a:t>
            </a:r>
            <a:r>
              <a:rPr dirty="0" sz="1000" spc="185">
                <a:solidFill>
                  <a:srgbClr val="4F5560"/>
                </a:solidFill>
                <a:latin typeface="微软雅黑"/>
                <a:cs typeface="微软雅黑"/>
              </a:rPr>
              <a:t> </a:t>
            </a:r>
            <a:r>
              <a:rPr dirty="0" baseline="32828" sz="1650">
                <a:solidFill>
                  <a:srgbClr val="F9F9F9"/>
                </a:solidFill>
                <a:latin typeface="微软雅黑"/>
                <a:cs typeface="微软雅黑"/>
              </a:rPr>
              <a:t>台</a:t>
            </a:r>
            <a:endParaRPr baseline="32828" sz="1650">
              <a:latin typeface="微软雅黑"/>
              <a:cs typeface="微软雅黑"/>
            </a:endParaRPr>
          </a:p>
        </p:txBody>
      </p:sp>
      <p:sp>
        <p:nvSpPr>
          <p:cNvPr id="142" name="object 142"/>
          <p:cNvSpPr/>
          <p:nvPr/>
        </p:nvSpPr>
        <p:spPr>
          <a:xfrm>
            <a:off x="7615034" y="5844590"/>
            <a:ext cx="203200" cy="116205"/>
          </a:xfrm>
          <a:custGeom>
            <a:avLst/>
            <a:gdLst/>
            <a:ahLst/>
            <a:cxnLst/>
            <a:rect l="l" t="t" r="r" b="b"/>
            <a:pathLst>
              <a:path w="203200" h="116204">
                <a:moveTo>
                  <a:pt x="203164" y="0"/>
                </a:moveTo>
                <a:lnTo>
                  <a:pt x="31892" y="0"/>
                </a:lnTo>
                <a:lnTo>
                  <a:pt x="0" y="115586"/>
                </a:lnTo>
                <a:lnTo>
                  <a:pt x="159303" y="115586"/>
                </a:lnTo>
                <a:lnTo>
                  <a:pt x="175800" y="98944"/>
                </a:lnTo>
                <a:lnTo>
                  <a:pt x="203164" y="0"/>
                </a:lnTo>
                <a:close/>
              </a:path>
            </a:pathLst>
          </a:custGeom>
          <a:solidFill>
            <a:srgbClr val="FFCE00"/>
          </a:solidFill>
        </p:spPr>
        <p:txBody>
          <a:bodyPr wrap="square" lIns="0" tIns="0" rIns="0" bIns="0" rtlCol="0"/>
          <a:lstStyle/>
          <a:p/>
        </p:txBody>
      </p:sp>
      <p:sp>
        <p:nvSpPr>
          <p:cNvPr id="143" name="object 143"/>
          <p:cNvSpPr/>
          <p:nvPr/>
        </p:nvSpPr>
        <p:spPr>
          <a:xfrm>
            <a:off x="6778752" y="5844590"/>
            <a:ext cx="132715" cy="69850"/>
          </a:xfrm>
          <a:custGeom>
            <a:avLst/>
            <a:gdLst/>
            <a:ahLst/>
            <a:cxnLst/>
            <a:rect l="l" t="t" r="r" b="b"/>
            <a:pathLst>
              <a:path w="132715" h="69850">
                <a:moveTo>
                  <a:pt x="59283" y="56591"/>
                </a:moveTo>
                <a:lnTo>
                  <a:pt x="31590" y="56591"/>
                </a:lnTo>
                <a:lnTo>
                  <a:pt x="17441" y="69352"/>
                </a:lnTo>
                <a:lnTo>
                  <a:pt x="45129" y="69352"/>
                </a:lnTo>
                <a:lnTo>
                  <a:pt x="59283" y="56591"/>
                </a:lnTo>
                <a:close/>
              </a:path>
              <a:path w="132715" h="69850">
                <a:moveTo>
                  <a:pt x="86971" y="56591"/>
                </a:moveTo>
                <a:lnTo>
                  <a:pt x="59283" y="56591"/>
                </a:lnTo>
                <a:lnTo>
                  <a:pt x="67449" y="69352"/>
                </a:lnTo>
                <a:lnTo>
                  <a:pt x="95144" y="69352"/>
                </a:lnTo>
                <a:lnTo>
                  <a:pt x="86971" y="56591"/>
                </a:lnTo>
                <a:close/>
              </a:path>
              <a:path w="132715" h="69850">
                <a:moveTo>
                  <a:pt x="119371" y="49660"/>
                </a:moveTo>
                <a:lnTo>
                  <a:pt x="0" y="49660"/>
                </a:lnTo>
                <a:lnTo>
                  <a:pt x="4403" y="56591"/>
                </a:lnTo>
                <a:lnTo>
                  <a:pt x="117303" y="56591"/>
                </a:lnTo>
                <a:lnTo>
                  <a:pt x="119371" y="49660"/>
                </a:lnTo>
                <a:close/>
              </a:path>
              <a:path w="132715" h="69850">
                <a:moveTo>
                  <a:pt x="77497" y="41889"/>
                </a:moveTo>
                <a:lnTo>
                  <a:pt x="49810" y="41889"/>
                </a:lnTo>
                <a:lnTo>
                  <a:pt x="47499" y="49660"/>
                </a:lnTo>
                <a:lnTo>
                  <a:pt x="75186" y="49660"/>
                </a:lnTo>
                <a:lnTo>
                  <a:pt x="77497" y="41889"/>
                </a:lnTo>
                <a:close/>
              </a:path>
              <a:path w="132715" h="69850">
                <a:moveTo>
                  <a:pt x="123678" y="34957"/>
                </a:moveTo>
                <a:lnTo>
                  <a:pt x="4301" y="34957"/>
                </a:lnTo>
                <a:lnTo>
                  <a:pt x="8704" y="41889"/>
                </a:lnTo>
                <a:lnTo>
                  <a:pt x="121619" y="41889"/>
                </a:lnTo>
                <a:lnTo>
                  <a:pt x="123678" y="34957"/>
                </a:lnTo>
                <a:close/>
              </a:path>
              <a:path w="132715" h="69850">
                <a:moveTo>
                  <a:pt x="81868" y="27182"/>
                </a:moveTo>
                <a:lnTo>
                  <a:pt x="54173" y="27182"/>
                </a:lnTo>
                <a:lnTo>
                  <a:pt x="51862" y="34957"/>
                </a:lnTo>
                <a:lnTo>
                  <a:pt x="79557" y="34957"/>
                </a:lnTo>
                <a:lnTo>
                  <a:pt x="81868" y="27182"/>
                </a:lnTo>
                <a:close/>
              </a:path>
              <a:path w="132715" h="69850">
                <a:moveTo>
                  <a:pt x="127985" y="20247"/>
                </a:moveTo>
                <a:lnTo>
                  <a:pt x="8614" y="20247"/>
                </a:lnTo>
                <a:lnTo>
                  <a:pt x="13012" y="27182"/>
                </a:lnTo>
                <a:lnTo>
                  <a:pt x="125918" y="27182"/>
                </a:lnTo>
                <a:lnTo>
                  <a:pt x="127985" y="20247"/>
                </a:lnTo>
                <a:close/>
              </a:path>
              <a:path w="132715" h="69850">
                <a:moveTo>
                  <a:pt x="86234" y="12479"/>
                </a:moveTo>
                <a:lnTo>
                  <a:pt x="58547" y="12479"/>
                </a:lnTo>
                <a:lnTo>
                  <a:pt x="56236" y="20247"/>
                </a:lnTo>
                <a:lnTo>
                  <a:pt x="83923" y="20247"/>
                </a:lnTo>
                <a:lnTo>
                  <a:pt x="86234" y="12479"/>
                </a:lnTo>
                <a:close/>
              </a:path>
              <a:path w="132715" h="69850">
                <a:moveTo>
                  <a:pt x="132293" y="5544"/>
                </a:moveTo>
                <a:lnTo>
                  <a:pt x="12915" y="5544"/>
                </a:lnTo>
                <a:lnTo>
                  <a:pt x="17319" y="12479"/>
                </a:lnTo>
                <a:lnTo>
                  <a:pt x="130234" y="12479"/>
                </a:lnTo>
                <a:lnTo>
                  <a:pt x="132293" y="5544"/>
                </a:lnTo>
                <a:close/>
              </a:path>
              <a:path w="132715" h="69850">
                <a:moveTo>
                  <a:pt x="57055" y="0"/>
                </a:moveTo>
                <a:lnTo>
                  <a:pt x="29369" y="0"/>
                </a:lnTo>
                <a:lnTo>
                  <a:pt x="32919" y="5544"/>
                </a:lnTo>
                <a:lnTo>
                  <a:pt x="60606" y="5544"/>
                </a:lnTo>
                <a:lnTo>
                  <a:pt x="57055" y="0"/>
                </a:lnTo>
                <a:close/>
              </a:path>
              <a:path w="132715" h="69850">
                <a:moveTo>
                  <a:pt x="122138" y="0"/>
                </a:moveTo>
                <a:lnTo>
                  <a:pt x="94451" y="0"/>
                </a:lnTo>
                <a:lnTo>
                  <a:pt x="88301" y="5544"/>
                </a:lnTo>
                <a:lnTo>
                  <a:pt x="115981" y="5544"/>
                </a:lnTo>
                <a:lnTo>
                  <a:pt x="122138" y="0"/>
                </a:lnTo>
                <a:close/>
              </a:path>
            </a:pathLst>
          </a:custGeom>
          <a:solidFill>
            <a:srgbClr val="004996"/>
          </a:solidFill>
        </p:spPr>
        <p:txBody>
          <a:bodyPr wrap="square" lIns="0" tIns="0" rIns="0" bIns="0" rtlCol="0"/>
          <a:lstStyle/>
          <a:p/>
        </p:txBody>
      </p:sp>
      <p:sp>
        <p:nvSpPr>
          <p:cNvPr id="144" name="object 144"/>
          <p:cNvSpPr/>
          <p:nvPr/>
        </p:nvSpPr>
        <p:spPr>
          <a:xfrm>
            <a:off x="6967742" y="5849214"/>
            <a:ext cx="33655" cy="60325"/>
          </a:xfrm>
          <a:custGeom>
            <a:avLst/>
            <a:gdLst/>
            <a:ahLst/>
            <a:cxnLst/>
            <a:rect l="l" t="t" r="r" b="b"/>
            <a:pathLst>
              <a:path w="33654" h="60325">
                <a:moveTo>
                  <a:pt x="33073" y="0"/>
                </a:moveTo>
                <a:lnTo>
                  <a:pt x="14953" y="0"/>
                </a:lnTo>
                <a:lnTo>
                  <a:pt x="0" y="60105"/>
                </a:lnTo>
                <a:lnTo>
                  <a:pt x="18119" y="60105"/>
                </a:lnTo>
                <a:lnTo>
                  <a:pt x="33073" y="0"/>
                </a:lnTo>
                <a:close/>
              </a:path>
            </a:pathLst>
          </a:custGeom>
          <a:solidFill>
            <a:srgbClr val="004996"/>
          </a:solidFill>
        </p:spPr>
        <p:txBody>
          <a:bodyPr wrap="square" lIns="0" tIns="0" rIns="0" bIns="0" rtlCol="0"/>
          <a:lstStyle/>
          <a:p/>
        </p:txBody>
      </p:sp>
      <p:sp>
        <p:nvSpPr>
          <p:cNvPr id="145" name="object 145"/>
          <p:cNvSpPr/>
          <p:nvPr/>
        </p:nvSpPr>
        <p:spPr>
          <a:xfrm>
            <a:off x="6901595" y="5844590"/>
            <a:ext cx="71120" cy="69850"/>
          </a:xfrm>
          <a:custGeom>
            <a:avLst/>
            <a:gdLst/>
            <a:ahLst/>
            <a:cxnLst/>
            <a:rect l="l" t="t" r="r" b="b"/>
            <a:pathLst>
              <a:path w="71120" h="69850">
                <a:moveTo>
                  <a:pt x="49133" y="27182"/>
                </a:moveTo>
                <a:lnTo>
                  <a:pt x="27765" y="27182"/>
                </a:lnTo>
                <a:lnTo>
                  <a:pt x="26876" y="30430"/>
                </a:lnTo>
                <a:lnTo>
                  <a:pt x="0" y="56591"/>
                </a:lnTo>
                <a:lnTo>
                  <a:pt x="19674" y="56591"/>
                </a:lnTo>
                <a:lnTo>
                  <a:pt x="16158" y="69352"/>
                </a:lnTo>
                <a:lnTo>
                  <a:pt x="37530" y="69352"/>
                </a:lnTo>
                <a:lnTo>
                  <a:pt x="43290" y="48427"/>
                </a:lnTo>
                <a:lnTo>
                  <a:pt x="57541" y="48427"/>
                </a:lnTo>
                <a:lnTo>
                  <a:pt x="59342" y="41889"/>
                </a:lnTo>
                <a:lnTo>
                  <a:pt x="48098" y="30950"/>
                </a:lnTo>
                <a:lnTo>
                  <a:pt x="49133" y="27182"/>
                </a:lnTo>
                <a:close/>
              </a:path>
              <a:path w="71120" h="69850">
                <a:moveTo>
                  <a:pt x="57541" y="48427"/>
                </a:moveTo>
                <a:lnTo>
                  <a:pt x="43290" y="48427"/>
                </a:lnTo>
                <a:lnTo>
                  <a:pt x="54527" y="59366"/>
                </a:lnTo>
                <a:lnTo>
                  <a:pt x="57541" y="48427"/>
                </a:lnTo>
                <a:close/>
              </a:path>
              <a:path w="71120" h="69850">
                <a:moveTo>
                  <a:pt x="65296" y="20247"/>
                </a:moveTo>
                <a:lnTo>
                  <a:pt x="10012" y="20247"/>
                </a:lnTo>
                <a:lnTo>
                  <a:pt x="14233" y="27182"/>
                </a:lnTo>
                <a:lnTo>
                  <a:pt x="63386" y="27182"/>
                </a:lnTo>
                <a:lnTo>
                  <a:pt x="65296" y="20247"/>
                </a:lnTo>
                <a:close/>
              </a:path>
              <a:path w="71120" h="69850">
                <a:moveTo>
                  <a:pt x="53607" y="10946"/>
                </a:moveTo>
                <a:lnTo>
                  <a:pt x="32238" y="10946"/>
                </a:lnTo>
                <a:lnTo>
                  <a:pt x="29679" y="20247"/>
                </a:lnTo>
                <a:lnTo>
                  <a:pt x="51043" y="20247"/>
                </a:lnTo>
                <a:lnTo>
                  <a:pt x="53607" y="10946"/>
                </a:lnTo>
                <a:close/>
              </a:path>
              <a:path w="71120" h="69850">
                <a:moveTo>
                  <a:pt x="70871" y="0"/>
                </a:moveTo>
                <a:lnTo>
                  <a:pt x="13882" y="5544"/>
                </a:lnTo>
                <a:lnTo>
                  <a:pt x="17989" y="12479"/>
                </a:lnTo>
                <a:lnTo>
                  <a:pt x="32238" y="10946"/>
                </a:lnTo>
                <a:lnTo>
                  <a:pt x="53607" y="10946"/>
                </a:lnTo>
                <a:lnTo>
                  <a:pt x="54271" y="8538"/>
                </a:lnTo>
                <a:lnTo>
                  <a:pt x="68961" y="6935"/>
                </a:lnTo>
                <a:lnTo>
                  <a:pt x="70871" y="0"/>
                </a:lnTo>
                <a:close/>
              </a:path>
            </a:pathLst>
          </a:custGeom>
          <a:solidFill>
            <a:srgbClr val="004996"/>
          </a:solidFill>
        </p:spPr>
        <p:txBody>
          <a:bodyPr wrap="square" lIns="0" tIns="0" rIns="0" bIns="0" rtlCol="0"/>
          <a:lstStyle/>
          <a:p/>
        </p:txBody>
      </p:sp>
      <p:sp>
        <p:nvSpPr>
          <p:cNvPr id="146" name="object 146"/>
          <p:cNvSpPr/>
          <p:nvPr/>
        </p:nvSpPr>
        <p:spPr>
          <a:xfrm>
            <a:off x="6981916" y="5844590"/>
            <a:ext cx="52069" cy="69850"/>
          </a:xfrm>
          <a:custGeom>
            <a:avLst/>
            <a:gdLst/>
            <a:ahLst/>
            <a:cxnLst/>
            <a:rect l="l" t="t" r="r" b="b"/>
            <a:pathLst>
              <a:path w="52070" h="69850">
                <a:moveTo>
                  <a:pt x="51972" y="0"/>
                </a:moveTo>
                <a:lnTo>
                  <a:pt x="28769" y="0"/>
                </a:lnTo>
                <a:lnTo>
                  <a:pt x="11020" y="59366"/>
                </a:lnTo>
                <a:lnTo>
                  <a:pt x="0" y="69352"/>
                </a:lnTo>
                <a:lnTo>
                  <a:pt x="23198" y="69352"/>
                </a:lnTo>
                <a:lnTo>
                  <a:pt x="34228" y="59362"/>
                </a:lnTo>
                <a:lnTo>
                  <a:pt x="51972" y="0"/>
                </a:lnTo>
                <a:close/>
              </a:path>
            </a:pathLst>
          </a:custGeom>
          <a:solidFill>
            <a:srgbClr val="004996"/>
          </a:solidFill>
        </p:spPr>
        <p:txBody>
          <a:bodyPr wrap="square" lIns="0" tIns="0" rIns="0" bIns="0" rtlCol="0"/>
          <a:lstStyle/>
          <a:p/>
        </p:txBody>
      </p:sp>
      <p:sp>
        <p:nvSpPr>
          <p:cNvPr id="147" name="object 147"/>
          <p:cNvSpPr/>
          <p:nvPr/>
        </p:nvSpPr>
        <p:spPr>
          <a:xfrm>
            <a:off x="7454392" y="5844590"/>
            <a:ext cx="94615" cy="13970"/>
          </a:xfrm>
          <a:custGeom>
            <a:avLst/>
            <a:gdLst/>
            <a:ahLst/>
            <a:cxnLst/>
            <a:rect l="l" t="t" r="r" b="b"/>
            <a:pathLst>
              <a:path w="94615" h="13970">
                <a:moveTo>
                  <a:pt x="94495" y="0"/>
                </a:moveTo>
                <a:lnTo>
                  <a:pt x="0" y="0"/>
                </a:lnTo>
                <a:lnTo>
                  <a:pt x="8780" y="13870"/>
                </a:lnTo>
                <a:lnTo>
                  <a:pt x="91266" y="13870"/>
                </a:lnTo>
                <a:lnTo>
                  <a:pt x="94495" y="0"/>
                </a:lnTo>
                <a:close/>
              </a:path>
            </a:pathLst>
          </a:custGeom>
          <a:solidFill>
            <a:srgbClr val="004996"/>
          </a:solidFill>
        </p:spPr>
        <p:txBody>
          <a:bodyPr wrap="square" lIns="0" tIns="0" rIns="0" bIns="0" rtlCol="0"/>
          <a:lstStyle/>
          <a:p/>
        </p:txBody>
      </p:sp>
      <p:sp>
        <p:nvSpPr>
          <p:cNvPr id="148" name="object 148"/>
          <p:cNvSpPr/>
          <p:nvPr/>
        </p:nvSpPr>
        <p:spPr>
          <a:xfrm>
            <a:off x="7521878" y="5840946"/>
            <a:ext cx="121920" cy="114935"/>
          </a:xfrm>
          <a:custGeom>
            <a:avLst/>
            <a:gdLst/>
            <a:ahLst/>
            <a:cxnLst/>
            <a:rect l="l" t="t" r="r" b="b"/>
            <a:pathLst>
              <a:path w="121920" h="114935">
                <a:moveTo>
                  <a:pt x="93865" y="97562"/>
                </a:moveTo>
                <a:lnTo>
                  <a:pt x="71225" y="97562"/>
                </a:lnTo>
                <a:lnTo>
                  <a:pt x="69611" y="103298"/>
                </a:lnTo>
                <a:lnTo>
                  <a:pt x="0" y="103298"/>
                </a:lnTo>
                <a:lnTo>
                  <a:pt x="8819" y="114777"/>
                </a:lnTo>
                <a:lnTo>
                  <a:pt x="88982" y="114777"/>
                </a:lnTo>
                <a:lnTo>
                  <a:pt x="93865" y="97562"/>
                </a:lnTo>
                <a:close/>
              </a:path>
              <a:path w="121920" h="114935">
                <a:moveTo>
                  <a:pt x="63351" y="93257"/>
                </a:moveTo>
                <a:lnTo>
                  <a:pt x="36223" y="93257"/>
                </a:lnTo>
                <a:lnTo>
                  <a:pt x="33427" y="103298"/>
                </a:lnTo>
                <a:lnTo>
                  <a:pt x="60555" y="103298"/>
                </a:lnTo>
                <a:lnTo>
                  <a:pt x="63351" y="93257"/>
                </a:lnTo>
                <a:close/>
              </a:path>
              <a:path w="121920" h="114935">
                <a:moveTo>
                  <a:pt x="121347" y="0"/>
                </a:moveTo>
                <a:lnTo>
                  <a:pt x="92644" y="5737"/>
                </a:lnTo>
                <a:lnTo>
                  <a:pt x="29254" y="5737"/>
                </a:lnTo>
                <a:lnTo>
                  <a:pt x="4567" y="93257"/>
                </a:lnTo>
                <a:lnTo>
                  <a:pt x="95046" y="93257"/>
                </a:lnTo>
                <a:lnTo>
                  <a:pt x="98274" y="81779"/>
                </a:lnTo>
                <a:lnTo>
                  <a:pt x="34884" y="81779"/>
                </a:lnTo>
                <a:lnTo>
                  <a:pt x="53114" y="17214"/>
                </a:lnTo>
                <a:lnTo>
                  <a:pt x="116482" y="17214"/>
                </a:lnTo>
                <a:lnTo>
                  <a:pt x="121347" y="0"/>
                </a:lnTo>
                <a:close/>
              </a:path>
              <a:path w="121920" h="114935">
                <a:moveTo>
                  <a:pt x="80281" y="17214"/>
                </a:moveTo>
                <a:lnTo>
                  <a:pt x="62169" y="17214"/>
                </a:lnTo>
                <a:lnTo>
                  <a:pt x="43979" y="81779"/>
                </a:lnTo>
                <a:lnTo>
                  <a:pt x="62091" y="81779"/>
                </a:lnTo>
                <a:lnTo>
                  <a:pt x="80281" y="17214"/>
                </a:lnTo>
                <a:close/>
              </a:path>
              <a:path w="121920" h="114935">
                <a:moveTo>
                  <a:pt x="116482" y="17214"/>
                </a:moveTo>
                <a:lnTo>
                  <a:pt x="89376" y="17214"/>
                </a:lnTo>
                <a:lnTo>
                  <a:pt x="71146" y="81779"/>
                </a:lnTo>
                <a:lnTo>
                  <a:pt x="98235" y="81779"/>
                </a:lnTo>
                <a:lnTo>
                  <a:pt x="116482" y="17214"/>
                </a:lnTo>
                <a:close/>
              </a:path>
              <a:path w="121920" h="114935">
                <a:moveTo>
                  <a:pt x="89652" y="0"/>
                </a:moveTo>
                <a:lnTo>
                  <a:pt x="62524" y="0"/>
                </a:lnTo>
                <a:lnTo>
                  <a:pt x="60910" y="5737"/>
                </a:lnTo>
                <a:lnTo>
                  <a:pt x="88038" y="5737"/>
                </a:lnTo>
                <a:lnTo>
                  <a:pt x="89652" y="0"/>
                </a:lnTo>
                <a:close/>
              </a:path>
            </a:pathLst>
          </a:custGeom>
          <a:solidFill>
            <a:srgbClr val="004996"/>
          </a:solidFill>
        </p:spPr>
        <p:txBody>
          <a:bodyPr wrap="square" lIns="0" tIns="0" rIns="0" bIns="0" rtlCol="0"/>
          <a:lstStyle/>
          <a:p/>
        </p:txBody>
      </p:sp>
      <p:sp>
        <p:nvSpPr>
          <p:cNvPr id="149" name="object 149"/>
          <p:cNvSpPr/>
          <p:nvPr/>
        </p:nvSpPr>
        <p:spPr>
          <a:xfrm>
            <a:off x="7448211" y="5861031"/>
            <a:ext cx="87630" cy="31750"/>
          </a:xfrm>
          <a:custGeom>
            <a:avLst/>
            <a:gdLst/>
            <a:ahLst/>
            <a:cxnLst/>
            <a:rect l="l" t="t" r="r" b="b"/>
            <a:pathLst>
              <a:path w="87629" h="31750">
                <a:moveTo>
                  <a:pt x="87329" y="0"/>
                </a:moveTo>
                <a:lnTo>
                  <a:pt x="8898" y="0"/>
                </a:lnTo>
                <a:lnTo>
                  <a:pt x="0" y="31563"/>
                </a:lnTo>
                <a:lnTo>
                  <a:pt x="78431" y="31563"/>
                </a:lnTo>
                <a:lnTo>
                  <a:pt x="81666" y="20085"/>
                </a:lnTo>
                <a:lnTo>
                  <a:pt x="27364" y="20085"/>
                </a:lnTo>
                <a:lnTo>
                  <a:pt x="29765" y="11477"/>
                </a:lnTo>
                <a:lnTo>
                  <a:pt x="84093" y="11477"/>
                </a:lnTo>
                <a:lnTo>
                  <a:pt x="87329" y="0"/>
                </a:lnTo>
                <a:close/>
              </a:path>
              <a:path w="87629" h="31750">
                <a:moveTo>
                  <a:pt x="84093" y="11477"/>
                </a:moveTo>
                <a:lnTo>
                  <a:pt x="59965" y="11477"/>
                </a:lnTo>
                <a:lnTo>
                  <a:pt x="57523" y="20085"/>
                </a:lnTo>
                <a:lnTo>
                  <a:pt x="81666" y="20085"/>
                </a:lnTo>
                <a:lnTo>
                  <a:pt x="84093" y="11477"/>
                </a:lnTo>
                <a:close/>
              </a:path>
            </a:pathLst>
          </a:custGeom>
          <a:solidFill>
            <a:srgbClr val="004996"/>
          </a:solidFill>
        </p:spPr>
        <p:txBody>
          <a:bodyPr wrap="square" lIns="0" tIns="0" rIns="0" bIns="0" rtlCol="0"/>
          <a:lstStyle/>
          <a:p/>
        </p:txBody>
      </p:sp>
      <p:sp>
        <p:nvSpPr>
          <p:cNvPr id="150" name="object 150"/>
          <p:cNvSpPr/>
          <p:nvPr/>
        </p:nvSpPr>
        <p:spPr>
          <a:xfrm>
            <a:off x="6778752" y="5839967"/>
            <a:ext cx="753599" cy="117898"/>
          </a:xfrm>
          <a:prstGeom prst="rect">
            <a:avLst/>
          </a:prstGeom>
          <a:blipFill>
            <a:blip r:embed="rId85" cstate="print"/>
            <a:stretch>
              <a:fillRect/>
            </a:stretch>
          </a:blipFill>
        </p:spPr>
        <p:txBody>
          <a:bodyPr wrap="square" lIns="0" tIns="0" rIns="0" bIns="0" rtlCol="0"/>
          <a:lstStyle/>
          <a:p/>
        </p:txBody>
      </p:sp>
      <p:sp>
        <p:nvSpPr>
          <p:cNvPr id="151" name="object 151"/>
          <p:cNvSpPr/>
          <p:nvPr/>
        </p:nvSpPr>
        <p:spPr>
          <a:xfrm>
            <a:off x="6810756" y="5471159"/>
            <a:ext cx="588264" cy="239268"/>
          </a:xfrm>
          <a:prstGeom prst="rect">
            <a:avLst/>
          </a:prstGeom>
          <a:blipFill>
            <a:blip r:embed="rId86" cstate="print"/>
            <a:stretch>
              <a:fillRect/>
            </a:stretch>
          </a:blipFill>
        </p:spPr>
        <p:txBody>
          <a:bodyPr wrap="square" lIns="0" tIns="0" rIns="0" bIns="0" rtlCol="0"/>
          <a:lstStyle/>
          <a:p/>
        </p:txBody>
      </p:sp>
      <p:sp>
        <p:nvSpPr>
          <p:cNvPr id="152" name="object 152"/>
          <p:cNvSpPr/>
          <p:nvPr/>
        </p:nvSpPr>
        <p:spPr>
          <a:xfrm>
            <a:off x="8145780" y="6031991"/>
            <a:ext cx="518159" cy="158496"/>
          </a:xfrm>
          <a:prstGeom prst="rect">
            <a:avLst/>
          </a:prstGeom>
          <a:blipFill>
            <a:blip r:embed="rId87" cstate="print"/>
            <a:stretch>
              <a:fillRect/>
            </a:stretch>
          </a:blipFill>
        </p:spPr>
        <p:txBody>
          <a:bodyPr wrap="square" lIns="0" tIns="0" rIns="0" bIns="0" rtlCol="0"/>
          <a:lstStyle/>
          <a:p/>
        </p:txBody>
      </p:sp>
      <p:sp>
        <p:nvSpPr>
          <p:cNvPr id="153" name="object 153"/>
          <p:cNvSpPr/>
          <p:nvPr/>
        </p:nvSpPr>
        <p:spPr>
          <a:xfrm>
            <a:off x="7296911" y="6047232"/>
            <a:ext cx="717803" cy="216408"/>
          </a:xfrm>
          <a:prstGeom prst="rect">
            <a:avLst/>
          </a:prstGeom>
          <a:blipFill>
            <a:blip r:embed="rId88" cstate="print"/>
            <a:stretch>
              <a:fillRect/>
            </a:stretch>
          </a:blipFill>
        </p:spPr>
        <p:txBody>
          <a:bodyPr wrap="square" lIns="0" tIns="0" rIns="0" bIns="0" rtlCol="0"/>
          <a:lstStyle/>
          <a:p/>
        </p:txBody>
      </p:sp>
      <p:sp>
        <p:nvSpPr>
          <p:cNvPr id="154" name="object 154"/>
          <p:cNvSpPr/>
          <p:nvPr/>
        </p:nvSpPr>
        <p:spPr>
          <a:xfrm>
            <a:off x="9055607" y="5739384"/>
            <a:ext cx="432816" cy="277368"/>
          </a:xfrm>
          <a:prstGeom prst="rect">
            <a:avLst/>
          </a:prstGeom>
          <a:blipFill>
            <a:blip r:embed="rId89" cstate="print"/>
            <a:stretch>
              <a:fillRect/>
            </a:stretch>
          </a:blipFill>
        </p:spPr>
        <p:txBody>
          <a:bodyPr wrap="square" lIns="0" tIns="0" rIns="0" bIns="0" rtlCol="0"/>
          <a:lstStyle/>
          <a:p/>
        </p:txBody>
      </p:sp>
      <p:sp>
        <p:nvSpPr>
          <p:cNvPr id="155" name="object 155"/>
          <p:cNvSpPr/>
          <p:nvPr/>
        </p:nvSpPr>
        <p:spPr>
          <a:xfrm>
            <a:off x="8343900" y="5186171"/>
            <a:ext cx="409955" cy="239267"/>
          </a:xfrm>
          <a:prstGeom prst="rect">
            <a:avLst/>
          </a:prstGeom>
          <a:blipFill>
            <a:blip r:embed="rId90" cstate="print"/>
            <a:stretch>
              <a:fillRect/>
            </a:stretch>
          </a:blipFill>
        </p:spPr>
        <p:txBody>
          <a:bodyPr wrap="square" lIns="0" tIns="0" rIns="0" bIns="0" rtlCol="0"/>
          <a:lstStyle/>
          <a:p/>
        </p:txBody>
      </p:sp>
      <p:sp>
        <p:nvSpPr>
          <p:cNvPr id="156" name="object 156"/>
          <p:cNvSpPr/>
          <p:nvPr/>
        </p:nvSpPr>
        <p:spPr>
          <a:xfrm>
            <a:off x="8447531" y="5492496"/>
            <a:ext cx="601979" cy="239268"/>
          </a:xfrm>
          <a:prstGeom prst="rect">
            <a:avLst/>
          </a:prstGeom>
          <a:blipFill>
            <a:blip r:embed="rId91" cstate="print"/>
            <a:stretch>
              <a:fillRect/>
            </a:stretch>
          </a:blipFill>
        </p:spPr>
        <p:txBody>
          <a:bodyPr wrap="square" lIns="0" tIns="0" rIns="0" bIns="0" rtlCol="0"/>
          <a:lstStyle/>
          <a:p/>
        </p:txBody>
      </p:sp>
      <p:sp>
        <p:nvSpPr>
          <p:cNvPr id="157" name="object 157"/>
          <p:cNvSpPr/>
          <p:nvPr/>
        </p:nvSpPr>
        <p:spPr>
          <a:xfrm>
            <a:off x="9122664" y="5489447"/>
            <a:ext cx="516635" cy="199644"/>
          </a:xfrm>
          <a:prstGeom prst="rect">
            <a:avLst/>
          </a:prstGeom>
          <a:blipFill>
            <a:blip r:embed="rId92" cstate="print"/>
            <a:stretch>
              <a:fillRect/>
            </a:stretch>
          </a:blipFill>
        </p:spPr>
        <p:txBody>
          <a:bodyPr wrap="square" lIns="0" tIns="0" rIns="0" bIns="0" rtlCol="0"/>
          <a:lstStyle/>
          <a:p/>
        </p:txBody>
      </p:sp>
      <p:sp>
        <p:nvSpPr>
          <p:cNvPr id="158" name="object 158"/>
          <p:cNvSpPr/>
          <p:nvPr/>
        </p:nvSpPr>
        <p:spPr>
          <a:xfrm>
            <a:off x="7522464" y="5463540"/>
            <a:ext cx="848868" cy="239268"/>
          </a:xfrm>
          <a:prstGeom prst="rect">
            <a:avLst/>
          </a:prstGeom>
          <a:blipFill>
            <a:blip r:embed="rId93" cstate="print"/>
            <a:stretch>
              <a:fillRect/>
            </a:stretch>
          </a:blipFill>
        </p:spPr>
        <p:txBody>
          <a:bodyPr wrap="square" lIns="0" tIns="0" rIns="0" bIns="0" rtlCol="0"/>
          <a:lstStyle/>
          <a:p/>
        </p:txBody>
      </p:sp>
      <p:sp>
        <p:nvSpPr>
          <p:cNvPr id="159" name="object 159"/>
          <p:cNvSpPr/>
          <p:nvPr/>
        </p:nvSpPr>
        <p:spPr>
          <a:xfrm>
            <a:off x="6120384" y="5742432"/>
            <a:ext cx="466343" cy="239268"/>
          </a:xfrm>
          <a:prstGeom prst="rect">
            <a:avLst/>
          </a:prstGeom>
          <a:blipFill>
            <a:blip r:embed="rId94" cstate="print"/>
            <a:stretch>
              <a:fillRect/>
            </a:stretch>
          </a:blipFill>
        </p:spPr>
        <p:txBody>
          <a:bodyPr wrap="square" lIns="0" tIns="0" rIns="0" bIns="0" rtlCol="0"/>
          <a:lstStyle/>
          <a:p/>
        </p:txBody>
      </p:sp>
      <p:sp>
        <p:nvSpPr>
          <p:cNvPr id="160" name="object 160"/>
          <p:cNvSpPr/>
          <p:nvPr/>
        </p:nvSpPr>
        <p:spPr>
          <a:xfrm>
            <a:off x="6150864" y="6358128"/>
            <a:ext cx="807719" cy="160019"/>
          </a:xfrm>
          <a:prstGeom prst="rect">
            <a:avLst/>
          </a:prstGeom>
          <a:blipFill>
            <a:blip r:embed="rId95" cstate="print"/>
            <a:stretch>
              <a:fillRect/>
            </a:stretch>
          </a:blipFill>
        </p:spPr>
        <p:txBody>
          <a:bodyPr wrap="square" lIns="0" tIns="0" rIns="0" bIns="0" rtlCol="0"/>
          <a:lstStyle/>
          <a:p/>
        </p:txBody>
      </p:sp>
      <p:sp>
        <p:nvSpPr>
          <p:cNvPr id="161" name="object 161"/>
          <p:cNvSpPr/>
          <p:nvPr/>
        </p:nvSpPr>
        <p:spPr>
          <a:xfrm>
            <a:off x="8945880" y="6070091"/>
            <a:ext cx="1197864" cy="275844"/>
          </a:xfrm>
          <a:prstGeom prst="rect">
            <a:avLst/>
          </a:prstGeom>
          <a:blipFill>
            <a:blip r:embed="rId96" cstate="print"/>
            <a:stretch>
              <a:fillRect/>
            </a:stretch>
          </a:blipFill>
        </p:spPr>
        <p:txBody>
          <a:bodyPr wrap="square" lIns="0" tIns="0" rIns="0" bIns="0" rtlCol="0"/>
          <a:lstStyle/>
          <a:p/>
        </p:txBody>
      </p:sp>
      <p:sp>
        <p:nvSpPr>
          <p:cNvPr id="162" name="object 162"/>
          <p:cNvSpPr/>
          <p:nvPr/>
        </p:nvSpPr>
        <p:spPr>
          <a:xfrm>
            <a:off x="8921495" y="5184647"/>
            <a:ext cx="1196340" cy="169163"/>
          </a:xfrm>
          <a:prstGeom prst="rect">
            <a:avLst/>
          </a:prstGeom>
          <a:blipFill>
            <a:blip r:embed="rId97" cstate="print"/>
            <a:stretch>
              <a:fillRect/>
            </a:stretch>
          </a:blipFill>
        </p:spPr>
        <p:txBody>
          <a:bodyPr wrap="square" lIns="0" tIns="0" rIns="0" bIns="0" rtlCol="0"/>
          <a:lstStyle/>
          <a:p/>
        </p:txBody>
      </p:sp>
      <p:sp>
        <p:nvSpPr>
          <p:cNvPr id="163" name="object 163"/>
          <p:cNvSpPr/>
          <p:nvPr/>
        </p:nvSpPr>
        <p:spPr>
          <a:xfrm>
            <a:off x="7918681" y="5151094"/>
            <a:ext cx="239395" cy="239395"/>
          </a:xfrm>
          <a:custGeom>
            <a:avLst/>
            <a:gdLst/>
            <a:ahLst/>
            <a:cxnLst/>
            <a:rect l="l" t="t" r="r" b="b"/>
            <a:pathLst>
              <a:path w="239395" h="239395">
                <a:moveTo>
                  <a:pt x="235297" y="0"/>
                </a:moveTo>
                <a:lnTo>
                  <a:pt x="4068" y="0"/>
                </a:lnTo>
                <a:lnTo>
                  <a:pt x="0" y="4069"/>
                </a:lnTo>
                <a:lnTo>
                  <a:pt x="0" y="235320"/>
                </a:lnTo>
                <a:lnTo>
                  <a:pt x="4068" y="239389"/>
                </a:lnTo>
                <a:lnTo>
                  <a:pt x="235297" y="239389"/>
                </a:lnTo>
                <a:lnTo>
                  <a:pt x="239366" y="235320"/>
                </a:lnTo>
                <a:lnTo>
                  <a:pt x="239366" y="4069"/>
                </a:lnTo>
                <a:lnTo>
                  <a:pt x="235297" y="0"/>
                </a:lnTo>
                <a:close/>
              </a:path>
            </a:pathLst>
          </a:custGeom>
          <a:solidFill>
            <a:srgbClr val="FF6700"/>
          </a:solidFill>
        </p:spPr>
        <p:txBody>
          <a:bodyPr wrap="square" lIns="0" tIns="0" rIns="0" bIns="0" rtlCol="0"/>
          <a:lstStyle/>
          <a:p/>
        </p:txBody>
      </p:sp>
      <p:sp>
        <p:nvSpPr>
          <p:cNvPr id="164" name="object 164"/>
          <p:cNvSpPr/>
          <p:nvPr/>
        </p:nvSpPr>
        <p:spPr>
          <a:xfrm>
            <a:off x="8086087" y="5226391"/>
            <a:ext cx="22225" cy="88900"/>
          </a:xfrm>
          <a:custGeom>
            <a:avLst/>
            <a:gdLst/>
            <a:ahLst/>
            <a:cxnLst/>
            <a:rect l="l" t="t" r="r" b="b"/>
            <a:pathLst>
              <a:path w="22225" h="88900">
                <a:moveTo>
                  <a:pt x="21094" y="0"/>
                </a:moveTo>
                <a:lnTo>
                  <a:pt x="658" y="0"/>
                </a:lnTo>
                <a:lnTo>
                  <a:pt x="0" y="638"/>
                </a:lnTo>
                <a:lnTo>
                  <a:pt x="0" y="88141"/>
                </a:lnTo>
                <a:lnTo>
                  <a:pt x="658" y="88783"/>
                </a:lnTo>
                <a:lnTo>
                  <a:pt x="21094" y="88783"/>
                </a:lnTo>
                <a:lnTo>
                  <a:pt x="21753" y="88141"/>
                </a:lnTo>
                <a:lnTo>
                  <a:pt x="21753" y="638"/>
                </a:lnTo>
                <a:lnTo>
                  <a:pt x="21094" y="0"/>
                </a:lnTo>
                <a:close/>
              </a:path>
            </a:pathLst>
          </a:custGeom>
          <a:solidFill>
            <a:srgbClr val="FFFFFF"/>
          </a:solidFill>
        </p:spPr>
        <p:txBody>
          <a:bodyPr wrap="square" lIns="0" tIns="0" rIns="0" bIns="0" rtlCol="0"/>
          <a:lstStyle/>
          <a:p/>
        </p:txBody>
      </p:sp>
      <p:sp>
        <p:nvSpPr>
          <p:cNvPr id="165" name="object 165"/>
          <p:cNvSpPr/>
          <p:nvPr/>
        </p:nvSpPr>
        <p:spPr>
          <a:xfrm>
            <a:off x="7968892" y="5226391"/>
            <a:ext cx="100330" cy="88900"/>
          </a:xfrm>
          <a:custGeom>
            <a:avLst/>
            <a:gdLst/>
            <a:ahLst/>
            <a:cxnLst/>
            <a:rect l="l" t="t" r="r" b="b"/>
            <a:pathLst>
              <a:path w="100329" h="88900">
                <a:moveTo>
                  <a:pt x="80110" y="0"/>
                </a:moveTo>
                <a:lnTo>
                  <a:pt x="648" y="0"/>
                </a:lnTo>
                <a:lnTo>
                  <a:pt x="0" y="638"/>
                </a:lnTo>
                <a:lnTo>
                  <a:pt x="0" y="88141"/>
                </a:lnTo>
                <a:lnTo>
                  <a:pt x="648" y="88783"/>
                </a:lnTo>
                <a:lnTo>
                  <a:pt x="21092" y="88783"/>
                </a:lnTo>
                <a:lnTo>
                  <a:pt x="21757" y="88141"/>
                </a:lnTo>
                <a:lnTo>
                  <a:pt x="21757" y="19140"/>
                </a:lnTo>
                <a:lnTo>
                  <a:pt x="22405" y="18492"/>
                </a:lnTo>
                <a:lnTo>
                  <a:pt x="99939" y="18492"/>
                </a:lnTo>
                <a:lnTo>
                  <a:pt x="99579" y="14143"/>
                </a:lnTo>
                <a:lnTo>
                  <a:pt x="86304" y="1137"/>
                </a:lnTo>
                <a:lnTo>
                  <a:pt x="80110" y="0"/>
                </a:lnTo>
                <a:close/>
              </a:path>
              <a:path w="100329" h="88900">
                <a:moveTo>
                  <a:pt x="99939" y="18492"/>
                </a:moveTo>
                <a:lnTo>
                  <a:pt x="75193" y="18492"/>
                </a:lnTo>
                <a:lnTo>
                  <a:pt x="78435" y="27229"/>
                </a:lnTo>
                <a:lnTo>
                  <a:pt x="78435" y="88141"/>
                </a:lnTo>
                <a:lnTo>
                  <a:pt x="79093" y="88783"/>
                </a:lnTo>
                <a:lnTo>
                  <a:pt x="99520" y="88783"/>
                </a:lnTo>
                <a:lnTo>
                  <a:pt x="100178" y="88141"/>
                </a:lnTo>
                <a:lnTo>
                  <a:pt x="100178" y="21374"/>
                </a:lnTo>
                <a:lnTo>
                  <a:pt x="99939" y="18492"/>
                </a:lnTo>
                <a:close/>
              </a:path>
            </a:pathLst>
          </a:custGeom>
          <a:solidFill>
            <a:srgbClr val="FFFFFF"/>
          </a:solidFill>
        </p:spPr>
        <p:txBody>
          <a:bodyPr wrap="square" lIns="0" tIns="0" rIns="0" bIns="0" rtlCol="0"/>
          <a:lstStyle/>
          <a:p/>
        </p:txBody>
      </p:sp>
      <p:sp>
        <p:nvSpPr>
          <p:cNvPr id="166" name="object 166"/>
          <p:cNvSpPr/>
          <p:nvPr/>
        </p:nvSpPr>
        <p:spPr>
          <a:xfrm>
            <a:off x="8007641" y="5260612"/>
            <a:ext cx="22860" cy="54610"/>
          </a:xfrm>
          <a:custGeom>
            <a:avLst/>
            <a:gdLst/>
            <a:ahLst/>
            <a:cxnLst/>
            <a:rect l="l" t="t" r="r" b="b"/>
            <a:pathLst>
              <a:path w="22859" h="54610">
                <a:moveTo>
                  <a:pt x="22042" y="0"/>
                </a:moveTo>
                <a:lnTo>
                  <a:pt x="662" y="0"/>
                </a:lnTo>
                <a:lnTo>
                  <a:pt x="0" y="638"/>
                </a:lnTo>
                <a:lnTo>
                  <a:pt x="0" y="53923"/>
                </a:lnTo>
                <a:lnTo>
                  <a:pt x="662" y="54565"/>
                </a:lnTo>
                <a:lnTo>
                  <a:pt x="22042" y="54565"/>
                </a:lnTo>
                <a:lnTo>
                  <a:pt x="22700" y="53923"/>
                </a:lnTo>
                <a:lnTo>
                  <a:pt x="22700" y="638"/>
                </a:lnTo>
                <a:lnTo>
                  <a:pt x="22042" y="0"/>
                </a:lnTo>
                <a:close/>
              </a:path>
            </a:pathLst>
          </a:custGeom>
          <a:solidFill>
            <a:srgbClr val="FFFFFF"/>
          </a:solidFill>
        </p:spPr>
        <p:txBody>
          <a:bodyPr wrap="square" lIns="0" tIns="0" rIns="0" bIns="0" rtlCol="0"/>
          <a:lstStyle/>
          <a:p/>
        </p:txBody>
      </p:sp>
      <p:sp>
        <p:nvSpPr>
          <p:cNvPr id="167" name="object 167"/>
          <p:cNvSpPr/>
          <p:nvPr/>
        </p:nvSpPr>
        <p:spPr>
          <a:xfrm>
            <a:off x="9680447" y="5463540"/>
            <a:ext cx="518159" cy="233172"/>
          </a:xfrm>
          <a:prstGeom prst="rect">
            <a:avLst/>
          </a:prstGeom>
          <a:blipFill>
            <a:blip r:embed="rId98" cstate="print"/>
            <a:stretch>
              <a:fillRect/>
            </a:stretch>
          </a:blipFill>
        </p:spPr>
        <p:txBody>
          <a:bodyPr wrap="square" lIns="0" tIns="0" rIns="0" bIns="0" rtlCol="0"/>
          <a:lstStyle/>
          <a:p/>
        </p:txBody>
      </p:sp>
      <p:sp>
        <p:nvSpPr>
          <p:cNvPr id="168" name="object 168"/>
          <p:cNvSpPr/>
          <p:nvPr/>
        </p:nvSpPr>
        <p:spPr>
          <a:xfrm>
            <a:off x="6144767" y="5504688"/>
            <a:ext cx="559308" cy="181356"/>
          </a:xfrm>
          <a:prstGeom prst="rect">
            <a:avLst/>
          </a:prstGeom>
          <a:blipFill>
            <a:blip r:embed="rId99" cstate="print"/>
            <a:stretch>
              <a:fillRect/>
            </a:stretch>
          </a:blipFill>
        </p:spPr>
        <p:txBody>
          <a:bodyPr wrap="square" lIns="0" tIns="0" rIns="0" bIns="0" rtlCol="0"/>
          <a:lstStyle/>
          <a:p/>
        </p:txBody>
      </p:sp>
      <p:sp>
        <p:nvSpPr>
          <p:cNvPr id="169" name="object 169"/>
          <p:cNvSpPr/>
          <p:nvPr/>
        </p:nvSpPr>
        <p:spPr>
          <a:xfrm>
            <a:off x="6770447" y="5164350"/>
            <a:ext cx="946188" cy="187076"/>
          </a:xfrm>
          <a:prstGeom prst="rect">
            <a:avLst/>
          </a:prstGeom>
          <a:blipFill>
            <a:blip r:embed="rId100" cstate="print"/>
            <a:stretch>
              <a:fillRect/>
            </a:stretch>
          </a:blipFill>
        </p:spPr>
        <p:txBody>
          <a:bodyPr wrap="square" lIns="0" tIns="0" rIns="0" bIns="0" rtlCol="0"/>
          <a:lstStyle/>
          <a:p/>
        </p:txBody>
      </p:sp>
      <p:sp>
        <p:nvSpPr>
          <p:cNvPr id="170" name="object 170"/>
          <p:cNvSpPr/>
          <p:nvPr/>
        </p:nvSpPr>
        <p:spPr>
          <a:xfrm>
            <a:off x="6169152" y="5192267"/>
            <a:ext cx="478535" cy="198119"/>
          </a:xfrm>
          <a:prstGeom prst="rect">
            <a:avLst/>
          </a:prstGeom>
          <a:blipFill>
            <a:blip r:embed="rId101" cstate="print"/>
            <a:stretch>
              <a:fillRect/>
            </a:stretch>
          </a:blipFill>
        </p:spPr>
        <p:txBody>
          <a:bodyPr wrap="square" lIns="0" tIns="0" rIns="0" bIns="0" rtlCol="0"/>
          <a:lstStyle/>
          <a:p/>
        </p:txBody>
      </p:sp>
      <p:sp>
        <p:nvSpPr>
          <p:cNvPr id="171" name="object 171"/>
          <p:cNvSpPr/>
          <p:nvPr/>
        </p:nvSpPr>
        <p:spPr>
          <a:xfrm>
            <a:off x="6611556" y="6086782"/>
            <a:ext cx="552684" cy="170283"/>
          </a:xfrm>
          <a:prstGeom prst="rect">
            <a:avLst/>
          </a:prstGeom>
          <a:blipFill>
            <a:blip r:embed="rId102" cstate="print"/>
            <a:stretch>
              <a:fillRect/>
            </a:stretch>
          </a:blipFill>
        </p:spPr>
        <p:txBody>
          <a:bodyPr wrap="square" lIns="0" tIns="0" rIns="0" bIns="0" rtlCol="0"/>
          <a:lstStyle/>
          <a:p/>
        </p:txBody>
      </p:sp>
      <p:sp>
        <p:nvSpPr>
          <p:cNvPr id="172" name="object 172"/>
          <p:cNvSpPr/>
          <p:nvPr/>
        </p:nvSpPr>
        <p:spPr>
          <a:xfrm>
            <a:off x="6297920" y="6071637"/>
            <a:ext cx="74930" cy="99060"/>
          </a:xfrm>
          <a:custGeom>
            <a:avLst/>
            <a:gdLst/>
            <a:ahLst/>
            <a:cxnLst/>
            <a:rect l="l" t="t" r="r" b="b"/>
            <a:pathLst>
              <a:path w="74929" h="99060">
                <a:moveTo>
                  <a:pt x="37186" y="0"/>
                </a:moveTo>
                <a:lnTo>
                  <a:pt x="22711" y="2924"/>
                </a:lnTo>
                <a:lnTo>
                  <a:pt x="10891" y="10902"/>
                </a:lnTo>
                <a:lnTo>
                  <a:pt x="2922" y="22739"/>
                </a:lnTo>
                <a:lnTo>
                  <a:pt x="0" y="37241"/>
                </a:lnTo>
                <a:lnTo>
                  <a:pt x="625" y="44068"/>
                </a:lnTo>
                <a:lnTo>
                  <a:pt x="2427" y="50482"/>
                </a:lnTo>
                <a:lnTo>
                  <a:pt x="5296" y="56373"/>
                </a:lnTo>
                <a:lnTo>
                  <a:pt x="9121" y="61631"/>
                </a:lnTo>
                <a:lnTo>
                  <a:pt x="37186" y="98930"/>
                </a:lnTo>
                <a:lnTo>
                  <a:pt x="65266" y="61631"/>
                </a:lnTo>
                <a:lnTo>
                  <a:pt x="69075" y="56373"/>
                </a:lnTo>
                <a:lnTo>
                  <a:pt x="71941" y="50482"/>
                </a:lnTo>
                <a:lnTo>
                  <a:pt x="73746" y="44068"/>
                </a:lnTo>
                <a:lnTo>
                  <a:pt x="74374" y="37241"/>
                </a:lnTo>
                <a:lnTo>
                  <a:pt x="71453" y="22739"/>
                </a:lnTo>
                <a:lnTo>
                  <a:pt x="63485" y="10902"/>
                </a:lnTo>
                <a:lnTo>
                  <a:pt x="51664" y="2924"/>
                </a:lnTo>
                <a:lnTo>
                  <a:pt x="37186" y="0"/>
                </a:lnTo>
                <a:close/>
              </a:path>
            </a:pathLst>
          </a:custGeom>
          <a:solidFill>
            <a:srgbClr val="E30077"/>
          </a:solidFill>
        </p:spPr>
        <p:txBody>
          <a:bodyPr wrap="square" lIns="0" tIns="0" rIns="0" bIns="0" rtlCol="0"/>
          <a:lstStyle/>
          <a:p/>
        </p:txBody>
      </p:sp>
      <p:sp>
        <p:nvSpPr>
          <p:cNvPr id="173" name="object 173"/>
          <p:cNvSpPr/>
          <p:nvPr/>
        </p:nvSpPr>
        <p:spPr>
          <a:xfrm>
            <a:off x="6318121" y="6204166"/>
            <a:ext cx="34290" cy="34290"/>
          </a:xfrm>
          <a:custGeom>
            <a:avLst/>
            <a:gdLst/>
            <a:ahLst/>
            <a:cxnLst/>
            <a:rect l="l" t="t" r="r" b="b"/>
            <a:pathLst>
              <a:path w="34289" h="34289">
                <a:moveTo>
                  <a:pt x="26379" y="0"/>
                </a:moveTo>
                <a:lnTo>
                  <a:pt x="7607" y="0"/>
                </a:lnTo>
                <a:lnTo>
                  <a:pt x="0" y="7615"/>
                </a:lnTo>
                <a:lnTo>
                  <a:pt x="0" y="26422"/>
                </a:lnTo>
                <a:lnTo>
                  <a:pt x="7607" y="34061"/>
                </a:lnTo>
                <a:lnTo>
                  <a:pt x="26379" y="34061"/>
                </a:lnTo>
                <a:lnTo>
                  <a:pt x="34007" y="26422"/>
                </a:lnTo>
                <a:lnTo>
                  <a:pt x="34007" y="7615"/>
                </a:lnTo>
                <a:lnTo>
                  <a:pt x="26379" y="0"/>
                </a:lnTo>
                <a:close/>
              </a:path>
            </a:pathLst>
          </a:custGeom>
          <a:solidFill>
            <a:srgbClr val="E30077"/>
          </a:solidFill>
        </p:spPr>
        <p:txBody>
          <a:bodyPr wrap="square" lIns="0" tIns="0" rIns="0" bIns="0" rtlCol="0"/>
          <a:lstStyle/>
          <a:p/>
        </p:txBody>
      </p:sp>
      <p:sp>
        <p:nvSpPr>
          <p:cNvPr id="174" name="object 174"/>
          <p:cNvSpPr/>
          <p:nvPr/>
        </p:nvSpPr>
        <p:spPr>
          <a:xfrm>
            <a:off x="6206227" y="6179026"/>
            <a:ext cx="81915" cy="81280"/>
          </a:xfrm>
          <a:custGeom>
            <a:avLst/>
            <a:gdLst/>
            <a:ahLst/>
            <a:cxnLst/>
            <a:rect l="l" t="t" r="r" b="b"/>
            <a:pathLst>
              <a:path w="81914" h="81279">
                <a:moveTo>
                  <a:pt x="21129" y="3526"/>
                </a:moveTo>
                <a:lnTo>
                  <a:pt x="0" y="3526"/>
                </a:lnTo>
                <a:lnTo>
                  <a:pt x="0" y="80728"/>
                </a:lnTo>
                <a:lnTo>
                  <a:pt x="21129" y="80728"/>
                </a:lnTo>
                <a:lnTo>
                  <a:pt x="21291" y="36823"/>
                </a:lnTo>
                <a:lnTo>
                  <a:pt x="22669" y="29976"/>
                </a:lnTo>
                <a:lnTo>
                  <a:pt x="26868" y="23732"/>
                </a:lnTo>
                <a:lnTo>
                  <a:pt x="33097" y="19525"/>
                </a:lnTo>
                <a:lnTo>
                  <a:pt x="40726" y="17983"/>
                </a:lnTo>
                <a:lnTo>
                  <a:pt x="75549" y="17983"/>
                </a:lnTo>
                <a:lnTo>
                  <a:pt x="70700" y="10785"/>
                </a:lnTo>
                <a:lnTo>
                  <a:pt x="67411" y="8565"/>
                </a:lnTo>
                <a:lnTo>
                  <a:pt x="21129" y="8565"/>
                </a:lnTo>
                <a:lnTo>
                  <a:pt x="21129" y="3526"/>
                </a:lnTo>
                <a:close/>
              </a:path>
              <a:path w="81914" h="81279">
                <a:moveTo>
                  <a:pt x="75549" y="17983"/>
                </a:moveTo>
                <a:lnTo>
                  <a:pt x="40726" y="17983"/>
                </a:lnTo>
                <a:lnTo>
                  <a:pt x="48370" y="19525"/>
                </a:lnTo>
                <a:lnTo>
                  <a:pt x="54609" y="23732"/>
                </a:lnTo>
                <a:lnTo>
                  <a:pt x="58812" y="29976"/>
                </a:lnTo>
                <a:lnTo>
                  <a:pt x="60192" y="36823"/>
                </a:lnTo>
                <a:lnTo>
                  <a:pt x="60353" y="80728"/>
                </a:lnTo>
                <a:lnTo>
                  <a:pt x="81480" y="80728"/>
                </a:lnTo>
                <a:lnTo>
                  <a:pt x="81480" y="36823"/>
                </a:lnTo>
                <a:lnTo>
                  <a:pt x="78586" y="22490"/>
                </a:lnTo>
                <a:lnTo>
                  <a:pt x="75549" y="17983"/>
                </a:lnTo>
                <a:close/>
              </a:path>
              <a:path w="81914" h="81279">
                <a:moveTo>
                  <a:pt x="44685" y="0"/>
                </a:moveTo>
                <a:lnTo>
                  <a:pt x="35714" y="0"/>
                </a:lnTo>
                <a:lnTo>
                  <a:pt x="27518" y="3227"/>
                </a:lnTo>
                <a:lnTo>
                  <a:pt x="21129" y="8565"/>
                </a:lnTo>
                <a:lnTo>
                  <a:pt x="67411" y="8565"/>
                </a:lnTo>
                <a:lnTo>
                  <a:pt x="59006" y="2893"/>
                </a:lnTo>
                <a:lnTo>
                  <a:pt x="44685" y="0"/>
                </a:lnTo>
                <a:close/>
              </a:path>
            </a:pathLst>
          </a:custGeom>
          <a:solidFill>
            <a:srgbClr val="8FC31F"/>
          </a:solidFill>
        </p:spPr>
        <p:txBody>
          <a:bodyPr wrap="square" lIns="0" tIns="0" rIns="0" bIns="0" rtlCol="0"/>
          <a:lstStyle/>
          <a:p/>
        </p:txBody>
      </p:sp>
      <p:sp>
        <p:nvSpPr>
          <p:cNvPr id="175" name="object 175"/>
          <p:cNvSpPr/>
          <p:nvPr/>
        </p:nvSpPr>
        <p:spPr>
          <a:xfrm>
            <a:off x="6291661" y="6165231"/>
            <a:ext cx="90805" cy="99060"/>
          </a:xfrm>
          <a:custGeom>
            <a:avLst/>
            <a:gdLst/>
            <a:ahLst/>
            <a:cxnLst/>
            <a:rect l="l" t="t" r="r" b="b"/>
            <a:pathLst>
              <a:path w="90804" h="99060">
                <a:moveTo>
                  <a:pt x="43447" y="13060"/>
                </a:moveTo>
                <a:lnTo>
                  <a:pt x="7080" y="32814"/>
                </a:lnTo>
                <a:lnTo>
                  <a:pt x="0" y="55947"/>
                </a:lnTo>
                <a:lnTo>
                  <a:pt x="843" y="64297"/>
                </a:lnTo>
                <a:lnTo>
                  <a:pt x="26078" y="95195"/>
                </a:lnTo>
                <a:lnTo>
                  <a:pt x="43447" y="98871"/>
                </a:lnTo>
                <a:lnTo>
                  <a:pt x="50687" y="98260"/>
                </a:lnTo>
                <a:lnTo>
                  <a:pt x="57540" y="96494"/>
                </a:lnTo>
                <a:lnTo>
                  <a:pt x="63899" y="93670"/>
                </a:lnTo>
                <a:lnTo>
                  <a:pt x="69656" y="89886"/>
                </a:lnTo>
                <a:lnTo>
                  <a:pt x="90424" y="89886"/>
                </a:lnTo>
                <a:lnTo>
                  <a:pt x="90424" y="79645"/>
                </a:lnTo>
                <a:lnTo>
                  <a:pt x="43447" y="79645"/>
                </a:lnTo>
                <a:lnTo>
                  <a:pt x="34244" y="77783"/>
                </a:lnTo>
                <a:lnTo>
                  <a:pt x="26722" y="72704"/>
                </a:lnTo>
                <a:lnTo>
                  <a:pt x="21647" y="65172"/>
                </a:lnTo>
                <a:lnTo>
                  <a:pt x="19785" y="55947"/>
                </a:lnTo>
                <a:lnTo>
                  <a:pt x="21647" y="46740"/>
                </a:lnTo>
                <a:lnTo>
                  <a:pt x="26722" y="39225"/>
                </a:lnTo>
                <a:lnTo>
                  <a:pt x="34244" y="34160"/>
                </a:lnTo>
                <a:lnTo>
                  <a:pt x="43447" y="32303"/>
                </a:lnTo>
                <a:lnTo>
                  <a:pt x="90424" y="32303"/>
                </a:lnTo>
                <a:lnTo>
                  <a:pt x="90424" y="22028"/>
                </a:lnTo>
                <a:lnTo>
                  <a:pt x="69656" y="22028"/>
                </a:lnTo>
                <a:lnTo>
                  <a:pt x="63899" y="18250"/>
                </a:lnTo>
                <a:lnTo>
                  <a:pt x="57540" y="15431"/>
                </a:lnTo>
                <a:lnTo>
                  <a:pt x="50687" y="13669"/>
                </a:lnTo>
                <a:lnTo>
                  <a:pt x="43447" y="13060"/>
                </a:lnTo>
                <a:close/>
              </a:path>
              <a:path w="90804" h="99060">
                <a:moveTo>
                  <a:pt x="90424" y="89886"/>
                </a:moveTo>
                <a:lnTo>
                  <a:pt x="69656" y="89886"/>
                </a:lnTo>
                <a:lnTo>
                  <a:pt x="69656" y="93891"/>
                </a:lnTo>
                <a:lnTo>
                  <a:pt x="90424" y="93891"/>
                </a:lnTo>
                <a:lnTo>
                  <a:pt x="90424" y="89886"/>
                </a:lnTo>
                <a:close/>
              </a:path>
              <a:path w="90804" h="99060">
                <a:moveTo>
                  <a:pt x="90424" y="32303"/>
                </a:moveTo>
                <a:lnTo>
                  <a:pt x="43447" y="32303"/>
                </a:lnTo>
                <a:lnTo>
                  <a:pt x="52656" y="34160"/>
                </a:lnTo>
                <a:lnTo>
                  <a:pt x="60177" y="39225"/>
                </a:lnTo>
                <a:lnTo>
                  <a:pt x="65247" y="46740"/>
                </a:lnTo>
                <a:lnTo>
                  <a:pt x="67107" y="55947"/>
                </a:lnTo>
                <a:lnTo>
                  <a:pt x="65247" y="65172"/>
                </a:lnTo>
                <a:lnTo>
                  <a:pt x="60177" y="72704"/>
                </a:lnTo>
                <a:lnTo>
                  <a:pt x="52656" y="77783"/>
                </a:lnTo>
                <a:lnTo>
                  <a:pt x="43447" y="79645"/>
                </a:lnTo>
                <a:lnTo>
                  <a:pt x="90424" y="79645"/>
                </a:lnTo>
                <a:lnTo>
                  <a:pt x="90424" y="32303"/>
                </a:lnTo>
                <a:close/>
              </a:path>
              <a:path w="90804" h="99060">
                <a:moveTo>
                  <a:pt x="90424" y="0"/>
                </a:moveTo>
                <a:lnTo>
                  <a:pt x="69656" y="0"/>
                </a:lnTo>
                <a:lnTo>
                  <a:pt x="69656" y="22028"/>
                </a:lnTo>
                <a:lnTo>
                  <a:pt x="90424" y="22028"/>
                </a:lnTo>
                <a:lnTo>
                  <a:pt x="90424" y="0"/>
                </a:lnTo>
                <a:close/>
              </a:path>
            </a:pathLst>
          </a:custGeom>
          <a:solidFill>
            <a:srgbClr val="8FC31F"/>
          </a:solidFill>
        </p:spPr>
        <p:txBody>
          <a:bodyPr wrap="square" lIns="0" tIns="0" rIns="0" bIns="0" rtlCol="0"/>
          <a:lstStyle/>
          <a:p/>
        </p:txBody>
      </p:sp>
      <p:sp>
        <p:nvSpPr>
          <p:cNvPr id="176" name="object 176"/>
          <p:cNvSpPr/>
          <p:nvPr/>
        </p:nvSpPr>
        <p:spPr>
          <a:xfrm>
            <a:off x="6197233" y="6078183"/>
            <a:ext cx="90805" cy="86360"/>
          </a:xfrm>
          <a:custGeom>
            <a:avLst/>
            <a:gdLst/>
            <a:ahLst/>
            <a:cxnLst/>
            <a:rect l="l" t="t" r="r" b="b"/>
            <a:pathLst>
              <a:path w="90804" h="86360">
                <a:moveTo>
                  <a:pt x="42887" y="0"/>
                </a:moveTo>
                <a:lnTo>
                  <a:pt x="26185" y="3373"/>
                </a:lnTo>
                <a:lnTo>
                  <a:pt x="12554" y="12573"/>
                </a:lnTo>
                <a:lnTo>
                  <a:pt x="3367" y="26221"/>
                </a:lnTo>
                <a:lnTo>
                  <a:pt x="0" y="42938"/>
                </a:lnTo>
                <a:lnTo>
                  <a:pt x="3370" y="59652"/>
                </a:lnTo>
                <a:lnTo>
                  <a:pt x="12554" y="73289"/>
                </a:lnTo>
                <a:lnTo>
                  <a:pt x="26185" y="82483"/>
                </a:lnTo>
                <a:lnTo>
                  <a:pt x="42887" y="85854"/>
                </a:lnTo>
                <a:lnTo>
                  <a:pt x="50330" y="85208"/>
                </a:lnTo>
                <a:lnTo>
                  <a:pt x="57353" y="83345"/>
                </a:lnTo>
                <a:lnTo>
                  <a:pt x="63847" y="80379"/>
                </a:lnTo>
                <a:lnTo>
                  <a:pt x="69705" y="76420"/>
                </a:lnTo>
                <a:lnTo>
                  <a:pt x="90460" y="76420"/>
                </a:lnTo>
                <a:lnTo>
                  <a:pt x="90460" y="66593"/>
                </a:lnTo>
                <a:lnTo>
                  <a:pt x="42887" y="66593"/>
                </a:lnTo>
                <a:lnTo>
                  <a:pt x="33689" y="64731"/>
                </a:lnTo>
                <a:lnTo>
                  <a:pt x="26170" y="59648"/>
                </a:lnTo>
                <a:lnTo>
                  <a:pt x="21101" y="52118"/>
                </a:lnTo>
                <a:lnTo>
                  <a:pt x="19241" y="42889"/>
                </a:lnTo>
                <a:lnTo>
                  <a:pt x="21101" y="33680"/>
                </a:lnTo>
                <a:lnTo>
                  <a:pt x="26172" y="26155"/>
                </a:lnTo>
                <a:lnTo>
                  <a:pt x="33689" y="21079"/>
                </a:lnTo>
                <a:lnTo>
                  <a:pt x="42887" y="19216"/>
                </a:lnTo>
                <a:lnTo>
                  <a:pt x="90460" y="19216"/>
                </a:lnTo>
                <a:lnTo>
                  <a:pt x="90460" y="9440"/>
                </a:lnTo>
                <a:lnTo>
                  <a:pt x="69705" y="9440"/>
                </a:lnTo>
                <a:lnTo>
                  <a:pt x="63847" y="5474"/>
                </a:lnTo>
                <a:lnTo>
                  <a:pt x="57353" y="2506"/>
                </a:lnTo>
                <a:lnTo>
                  <a:pt x="50330" y="644"/>
                </a:lnTo>
                <a:lnTo>
                  <a:pt x="42887" y="0"/>
                </a:lnTo>
                <a:close/>
              </a:path>
              <a:path w="90804" h="86360">
                <a:moveTo>
                  <a:pt x="90460" y="76420"/>
                </a:moveTo>
                <a:lnTo>
                  <a:pt x="69705" y="76420"/>
                </a:lnTo>
                <a:lnTo>
                  <a:pt x="69705" y="85820"/>
                </a:lnTo>
                <a:lnTo>
                  <a:pt x="90460" y="85820"/>
                </a:lnTo>
                <a:lnTo>
                  <a:pt x="90460" y="76420"/>
                </a:lnTo>
                <a:close/>
              </a:path>
              <a:path w="90804" h="86360">
                <a:moveTo>
                  <a:pt x="90460" y="19216"/>
                </a:moveTo>
                <a:lnTo>
                  <a:pt x="42887" y="19216"/>
                </a:lnTo>
                <a:lnTo>
                  <a:pt x="52105" y="21079"/>
                </a:lnTo>
                <a:lnTo>
                  <a:pt x="59636" y="26155"/>
                </a:lnTo>
                <a:lnTo>
                  <a:pt x="64717" y="33680"/>
                </a:lnTo>
                <a:lnTo>
                  <a:pt x="66570" y="42938"/>
                </a:lnTo>
                <a:lnTo>
                  <a:pt x="64715" y="52118"/>
                </a:lnTo>
                <a:lnTo>
                  <a:pt x="59634" y="59652"/>
                </a:lnTo>
                <a:lnTo>
                  <a:pt x="52104" y="64731"/>
                </a:lnTo>
                <a:lnTo>
                  <a:pt x="42887" y="66593"/>
                </a:lnTo>
                <a:lnTo>
                  <a:pt x="90460" y="66593"/>
                </a:lnTo>
                <a:lnTo>
                  <a:pt x="90460" y="19216"/>
                </a:lnTo>
                <a:close/>
              </a:path>
              <a:path w="90804" h="86360">
                <a:moveTo>
                  <a:pt x="90460" y="4987"/>
                </a:moveTo>
                <a:lnTo>
                  <a:pt x="69705" y="4987"/>
                </a:lnTo>
                <a:lnTo>
                  <a:pt x="69705" y="9440"/>
                </a:lnTo>
                <a:lnTo>
                  <a:pt x="90460" y="9440"/>
                </a:lnTo>
                <a:lnTo>
                  <a:pt x="90460" y="4987"/>
                </a:lnTo>
                <a:close/>
              </a:path>
            </a:pathLst>
          </a:custGeom>
          <a:solidFill>
            <a:srgbClr val="8FC31F"/>
          </a:solidFill>
        </p:spPr>
        <p:txBody>
          <a:bodyPr wrap="square" lIns="0" tIns="0" rIns="0" bIns="0" rtlCol="0"/>
          <a:lstStyle/>
          <a:p/>
        </p:txBody>
      </p:sp>
      <p:sp>
        <p:nvSpPr>
          <p:cNvPr id="177" name="object 177"/>
          <p:cNvSpPr/>
          <p:nvPr/>
        </p:nvSpPr>
        <p:spPr>
          <a:xfrm>
            <a:off x="6439937" y="6236852"/>
            <a:ext cx="12700" cy="0"/>
          </a:xfrm>
          <a:custGeom>
            <a:avLst/>
            <a:gdLst/>
            <a:ahLst/>
            <a:cxnLst/>
            <a:rect l="l" t="t" r="r" b="b"/>
            <a:pathLst>
              <a:path w="12700" h="0">
                <a:moveTo>
                  <a:pt x="0" y="0"/>
                </a:moveTo>
                <a:lnTo>
                  <a:pt x="12367" y="0"/>
                </a:lnTo>
              </a:path>
            </a:pathLst>
          </a:custGeom>
          <a:ln w="45088">
            <a:solidFill>
              <a:srgbClr val="8FC31F"/>
            </a:solidFill>
          </a:ln>
        </p:spPr>
        <p:txBody>
          <a:bodyPr wrap="square" lIns="0" tIns="0" rIns="0" bIns="0" rtlCol="0"/>
          <a:lstStyle/>
          <a:p/>
        </p:txBody>
      </p:sp>
      <p:sp>
        <p:nvSpPr>
          <p:cNvPr id="178" name="object 178"/>
          <p:cNvSpPr/>
          <p:nvPr/>
        </p:nvSpPr>
        <p:spPr>
          <a:xfrm>
            <a:off x="6397370" y="6214305"/>
            <a:ext cx="19685" cy="45720"/>
          </a:xfrm>
          <a:custGeom>
            <a:avLst/>
            <a:gdLst/>
            <a:ahLst/>
            <a:cxnLst/>
            <a:rect l="l" t="t" r="r" b="b"/>
            <a:pathLst>
              <a:path w="19685" h="45720">
                <a:moveTo>
                  <a:pt x="19389" y="0"/>
                </a:moveTo>
                <a:lnTo>
                  <a:pt x="7018" y="0"/>
                </a:lnTo>
                <a:lnTo>
                  <a:pt x="7018" y="33513"/>
                </a:lnTo>
                <a:lnTo>
                  <a:pt x="0" y="37489"/>
                </a:lnTo>
                <a:lnTo>
                  <a:pt x="5807" y="45355"/>
                </a:lnTo>
                <a:lnTo>
                  <a:pt x="13671" y="42870"/>
                </a:lnTo>
                <a:lnTo>
                  <a:pt x="19389" y="37916"/>
                </a:lnTo>
                <a:lnTo>
                  <a:pt x="19389" y="0"/>
                </a:lnTo>
                <a:close/>
              </a:path>
            </a:pathLst>
          </a:custGeom>
          <a:solidFill>
            <a:srgbClr val="8FC31F"/>
          </a:solidFill>
        </p:spPr>
        <p:txBody>
          <a:bodyPr wrap="square" lIns="0" tIns="0" rIns="0" bIns="0" rtlCol="0"/>
          <a:lstStyle/>
          <a:p/>
        </p:txBody>
      </p:sp>
      <p:sp>
        <p:nvSpPr>
          <p:cNvPr id="179" name="object 179"/>
          <p:cNvSpPr/>
          <p:nvPr/>
        </p:nvSpPr>
        <p:spPr>
          <a:xfrm>
            <a:off x="6403518" y="6195624"/>
            <a:ext cx="50800" cy="0"/>
          </a:xfrm>
          <a:custGeom>
            <a:avLst/>
            <a:gdLst/>
            <a:ahLst/>
            <a:cxnLst/>
            <a:rect l="l" t="t" r="r" b="b"/>
            <a:pathLst>
              <a:path w="50800" h="0">
                <a:moveTo>
                  <a:pt x="0" y="0"/>
                </a:moveTo>
                <a:lnTo>
                  <a:pt x="50256" y="0"/>
                </a:lnTo>
              </a:path>
            </a:pathLst>
          </a:custGeom>
          <a:ln w="12410">
            <a:solidFill>
              <a:srgbClr val="8FC31F"/>
            </a:solidFill>
          </a:ln>
        </p:spPr>
        <p:txBody>
          <a:bodyPr wrap="square" lIns="0" tIns="0" rIns="0" bIns="0" rtlCol="0"/>
          <a:lstStyle/>
          <a:p/>
        </p:txBody>
      </p:sp>
      <p:sp>
        <p:nvSpPr>
          <p:cNvPr id="180" name="object 180"/>
          <p:cNvSpPr/>
          <p:nvPr/>
        </p:nvSpPr>
        <p:spPr>
          <a:xfrm>
            <a:off x="6422376" y="6165262"/>
            <a:ext cx="12700" cy="94615"/>
          </a:xfrm>
          <a:custGeom>
            <a:avLst/>
            <a:gdLst/>
            <a:ahLst/>
            <a:cxnLst/>
            <a:rect l="l" t="t" r="r" b="b"/>
            <a:pathLst>
              <a:path w="12700" h="94614">
                <a:moveTo>
                  <a:pt x="0" y="0"/>
                </a:moveTo>
                <a:lnTo>
                  <a:pt x="0" y="94134"/>
                </a:lnTo>
                <a:lnTo>
                  <a:pt x="12396" y="94134"/>
                </a:lnTo>
                <a:lnTo>
                  <a:pt x="12396" y="2609"/>
                </a:lnTo>
                <a:lnTo>
                  <a:pt x="0" y="0"/>
                </a:lnTo>
                <a:close/>
              </a:path>
            </a:pathLst>
          </a:custGeom>
          <a:solidFill>
            <a:srgbClr val="8FC31F"/>
          </a:solidFill>
        </p:spPr>
        <p:txBody>
          <a:bodyPr wrap="square" lIns="0" tIns="0" rIns="0" bIns="0" rtlCol="0"/>
          <a:lstStyle/>
          <a:p/>
        </p:txBody>
      </p:sp>
      <p:sp>
        <p:nvSpPr>
          <p:cNvPr id="181" name="object 181"/>
          <p:cNvSpPr/>
          <p:nvPr/>
        </p:nvSpPr>
        <p:spPr>
          <a:xfrm>
            <a:off x="6460368" y="6178484"/>
            <a:ext cx="43180" cy="74295"/>
          </a:xfrm>
          <a:custGeom>
            <a:avLst/>
            <a:gdLst/>
            <a:ahLst/>
            <a:cxnLst/>
            <a:rect l="l" t="t" r="r" b="b"/>
            <a:pathLst>
              <a:path w="43179" h="74295">
                <a:moveTo>
                  <a:pt x="37362" y="0"/>
                </a:moveTo>
                <a:lnTo>
                  <a:pt x="5367" y="0"/>
                </a:lnTo>
                <a:lnTo>
                  <a:pt x="0" y="5354"/>
                </a:lnTo>
                <a:lnTo>
                  <a:pt x="0" y="68391"/>
                </a:lnTo>
                <a:lnTo>
                  <a:pt x="5367" y="73729"/>
                </a:lnTo>
                <a:lnTo>
                  <a:pt x="37362" y="73729"/>
                </a:lnTo>
                <a:lnTo>
                  <a:pt x="42729" y="68391"/>
                </a:lnTo>
                <a:lnTo>
                  <a:pt x="42729" y="61203"/>
                </a:lnTo>
                <a:lnTo>
                  <a:pt x="15193" y="61203"/>
                </a:lnTo>
                <a:lnTo>
                  <a:pt x="12082" y="58081"/>
                </a:lnTo>
                <a:lnTo>
                  <a:pt x="12082" y="15680"/>
                </a:lnTo>
                <a:lnTo>
                  <a:pt x="15193" y="12551"/>
                </a:lnTo>
                <a:lnTo>
                  <a:pt x="42729" y="12551"/>
                </a:lnTo>
                <a:lnTo>
                  <a:pt x="42729" y="5354"/>
                </a:lnTo>
                <a:lnTo>
                  <a:pt x="37362" y="0"/>
                </a:lnTo>
                <a:close/>
              </a:path>
              <a:path w="43179" h="74295">
                <a:moveTo>
                  <a:pt x="42729" y="12551"/>
                </a:moveTo>
                <a:lnTo>
                  <a:pt x="27509" y="12551"/>
                </a:lnTo>
                <a:lnTo>
                  <a:pt x="30647" y="15680"/>
                </a:lnTo>
                <a:lnTo>
                  <a:pt x="30647" y="58081"/>
                </a:lnTo>
                <a:lnTo>
                  <a:pt x="27509" y="61203"/>
                </a:lnTo>
                <a:lnTo>
                  <a:pt x="42729" y="61203"/>
                </a:lnTo>
                <a:lnTo>
                  <a:pt x="42729" y="12551"/>
                </a:lnTo>
                <a:close/>
              </a:path>
            </a:pathLst>
          </a:custGeom>
          <a:solidFill>
            <a:srgbClr val="8FC31F"/>
          </a:solidFill>
        </p:spPr>
        <p:txBody>
          <a:bodyPr wrap="square" lIns="0" tIns="0" rIns="0" bIns="0" rtlCol="0"/>
          <a:lstStyle/>
          <a:p/>
        </p:txBody>
      </p:sp>
      <p:sp>
        <p:nvSpPr>
          <p:cNvPr id="182" name="object 182"/>
          <p:cNvSpPr/>
          <p:nvPr/>
        </p:nvSpPr>
        <p:spPr>
          <a:xfrm>
            <a:off x="6403344" y="6158114"/>
            <a:ext cx="53975" cy="19685"/>
          </a:xfrm>
          <a:custGeom>
            <a:avLst/>
            <a:gdLst/>
            <a:ahLst/>
            <a:cxnLst/>
            <a:rect l="l" t="t" r="r" b="b"/>
            <a:pathLst>
              <a:path w="53975" h="19685">
                <a:moveTo>
                  <a:pt x="44020" y="0"/>
                </a:moveTo>
                <a:lnTo>
                  <a:pt x="41243" y="7096"/>
                </a:lnTo>
                <a:lnTo>
                  <a:pt x="173" y="7096"/>
                </a:lnTo>
                <a:lnTo>
                  <a:pt x="0" y="19515"/>
                </a:lnTo>
                <a:lnTo>
                  <a:pt x="47829" y="19515"/>
                </a:lnTo>
                <a:lnTo>
                  <a:pt x="50878" y="13943"/>
                </a:lnTo>
                <a:lnTo>
                  <a:pt x="53419" y="3359"/>
                </a:lnTo>
                <a:lnTo>
                  <a:pt x="44020" y="0"/>
                </a:lnTo>
                <a:close/>
              </a:path>
            </a:pathLst>
          </a:custGeom>
          <a:solidFill>
            <a:srgbClr val="8FC31F"/>
          </a:solidFill>
        </p:spPr>
        <p:txBody>
          <a:bodyPr wrap="square" lIns="0" tIns="0" rIns="0" bIns="0" rtlCol="0"/>
          <a:lstStyle/>
          <a:p/>
        </p:txBody>
      </p:sp>
      <p:sp>
        <p:nvSpPr>
          <p:cNvPr id="183" name="object 183"/>
          <p:cNvSpPr/>
          <p:nvPr/>
        </p:nvSpPr>
        <p:spPr>
          <a:xfrm>
            <a:off x="6557363" y="6071637"/>
            <a:ext cx="0" cy="193040"/>
          </a:xfrm>
          <a:custGeom>
            <a:avLst/>
            <a:gdLst/>
            <a:ahLst/>
            <a:cxnLst/>
            <a:rect l="l" t="t" r="r" b="b"/>
            <a:pathLst>
              <a:path w="0" h="193039">
                <a:moveTo>
                  <a:pt x="0" y="0"/>
                </a:moveTo>
                <a:lnTo>
                  <a:pt x="0" y="192477"/>
                </a:lnTo>
              </a:path>
            </a:pathLst>
          </a:custGeom>
          <a:ln w="3175">
            <a:solidFill>
              <a:srgbClr val="000000"/>
            </a:solidFill>
          </a:ln>
        </p:spPr>
        <p:txBody>
          <a:bodyPr wrap="square" lIns="0" tIns="0" rIns="0" bIns="0" rtlCol="0"/>
          <a:lstStyle/>
          <a:p/>
        </p:txBody>
      </p:sp>
      <p:sp>
        <p:nvSpPr>
          <p:cNvPr id="184" name="object 184"/>
          <p:cNvSpPr/>
          <p:nvPr/>
        </p:nvSpPr>
        <p:spPr>
          <a:xfrm>
            <a:off x="7869935" y="6304788"/>
            <a:ext cx="478535" cy="172212"/>
          </a:xfrm>
          <a:prstGeom prst="rect">
            <a:avLst/>
          </a:prstGeom>
          <a:blipFill>
            <a:blip r:embed="rId103" cstate="print"/>
            <a:stretch>
              <a:fillRect/>
            </a:stretch>
          </a:blipFill>
        </p:spPr>
        <p:txBody>
          <a:bodyPr wrap="square" lIns="0" tIns="0" rIns="0" bIns="0" rtlCol="0"/>
          <a:lstStyle/>
          <a:p/>
        </p:txBody>
      </p:sp>
      <p:sp>
        <p:nvSpPr>
          <p:cNvPr id="185" name="object 185"/>
          <p:cNvSpPr/>
          <p:nvPr/>
        </p:nvSpPr>
        <p:spPr>
          <a:xfrm>
            <a:off x="8604504" y="6252971"/>
            <a:ext cx="838200" cy="275844"/>
          </a:xfrm>
          <a:prstGeom prst="rect">
            <a:avLst/>
          </a:prstGeom>
          <a:blipFill>
            <a:blip r:embed="rId104" cstate="print"/>
            <a:stretch>
              <a:fillRect/>
            </a:stretch>
          </a:blipFill>
        </p:spPr>
        <p:txBody>
          <a:bodyPr wrap="square" lIns="0" tIns="0" rIns="0" bIns="0" rtlCol="0"/>
          <a:lstStyle/>
          <a:p/>
        </p:txBody>
      </p:sp>
      <p:sp>
        <p:nvSpPr>
          <p:cNvPr id="186" name="object 186"/>
          <p:cNvSpPr/>
          <p:nvPr/>
        </p:nvSpPr>
        <p:spPr>
          <a:xfrm>
            <a:off x="9649968" y="5774435"/>
            <a:ext cx="467868" cy="371855"/>
          </a:xfrm>
          <a:prstGeom prst="rect">
            <a:avLst/>
          </a:prstGeom>
          <a:blipFill>
            <a:blip r:embed="rId105" cstate="print"/>
            <a:stretch>
              <a:fillRect/>
            </a:stretch>
          </a:blipFill>
        </p:spPr>
        <p:txBody>
          <a:bodyPr wrap="square" lIns="0" tIns="0" rIns="0" bIns="0" rtlCol="0"/>
          <a:lstStyle/>
          <a:p/>
        </p:txBody>
      </p:sp>
      <p:sp>
        <p:nvSpPr>
          <p:cNvPr id="187" name="object 187"/>
          <p:cNvSpPr/>
          <p:nvPr/>
        </p:nvSpPr>
        <p:spPr>
          <a:xfrm>
            <a:off x="8019288" y="5826252"/>
            <a:ext cx="758951" cy="143256"/>
          </a:xfrm>
          <a:prstGeom prst="rect">
            <a:avLst/>
          </a:prstGeom>
          <a:blipFill>
            <a:blip r:embed="rId106" cstate="print"/>
            <a:stretch>
              <a:fillRect/>
            </a:stretch>
          </a:blipFill>
        </p:spPr>
        <p:txBody>
          <a:bodyPr wrap="square" lIns="0" tIns="0" rIns="0" bIns="0" rtlCol="0"/>
          <a:lstStyle/>
          <a:p/>
        </p:txBody>
      </p:sp>
      <p:sp>
        <p:nvSpPr>
          <p:cNvPr id="188" name="object 188"/>
          <p:cNvSpPr/>
          <p:nvPr/>
        </p:nvSpPr>
        <p:spPr>
          <a:xfrm>
            <a:off x="6989064" y="1699260"/>
            <a:ext cx="1156716" cy="240791"/>
          </a:xfrm>
          <a:prstGeom prst="rect">
            <a:avLst/>
          </a:prstGeom>
          <a:blipFill>
            <a:blip r:embed="rId107" cstate="print"/>
            <a:stretch>
              <a:fillRect/>
            </a:stretch>
          </a:blipFill>
        </p:spPr>
        <p:txBody>
          <a:bodyPr wrap="square" lIns="0" tIns="0" rIns="0" bIns="0" rtlCol="0"/>
          <a:lstStyle/>
          <a:p/>
        </p:txBody>
      </p:sp>
      <p:sp>
        <p:nvSpPr>
          <p:cNvPr id="189" name="object 189"/>
          <p:cNvSpPr/>
          <p:nvPr/>
        </p:nvSpPr>
        <p:spPr>
          <a:xfrm>
            <a:off x="5910834" y="1244346"/>
            <a:ext cx="4354195" cy="3723640"/>
          </a:xfrm>
          <a:custGeom>
            <a:avLst/>
            <a:gdLst/>
            <a:ahLst/>
            <a:cxnLst/>
            <a:rect l="l" t="t" r="r" b="b"/>
            <a:pathLst>
              <a:path w="4354195" h="3723640">
                <a:moveTo>
                  <a:pt x="0" y="48767"/>
                </a:moveTo>
                <a:lnTo>
                  <a:pt x="3833" y="29789"/>
                </a:lnTo>
                <a:lnTo>
                  <a:pt x="14287" y="14287"/>
                </a:lnTo>
                <a:lnTo>
                  <a:pt x="29789" y="3833"/>
                </a:lnTo>
                <a:lnTo>
                  <a:pt x="48767" y="0"/>
                </a:lnTo>
                <a:lnTo>
                  <a:pt x="4305299" y="0"/>
                </a:lnTo>
                <a:lnTo>
                  <a:pt x="4324278" y="3833"/>
                </a:lnTo>
                <a:lnTo>
                  <a:pt x="4339780" y="14287"/>
                </a:lnTo>
                <a:lnTo>
                  <a:pt x="4350234" y="29789"/>
                </a:lnTo>
                <a:lnTo>
                  <a:pt x="4354068" y="48767"/>
                </a:lnTo>
                <a:lnTo>
                  <a:pt x="4354068" y="3674364"/>
                </a:lnTo>
                <a:lnTo>
                  <a:pt x="4350234" y="3693342"/>
                </a:lnTo>
                <a:lnTo>
                  <a:pt x="4339780" y="3708844"/>
                </a:lnTo>
                <a:lnTo>
                  <a:pt x="4324278" y="3719298"/>
                </a:lnTo>
                <a:lnTo>
                  <a:pt x="4305299" y="3723131"/>
                </a:lnTo>
                <a:lnTo>
                  <a:pt x="48767" y="3723131"/>
                </a:lnTo>
                <a:lnTo>
                  <a:pt x="29789" y="3719298"/>
                </a:lnTo>
                <a:lnTo>
                  <a:pt x="14287" y="3708844"/>
                </a:lnTo>
                <a:lnTo>
                  <a:pt x="3833" y="3693342"/>
                </a:lnTo>
                <a:lnTo>
                  <a:pt x="0" y="3674364"/>
                </a:lnTo>
                <a:lnTo>
                  <a:pt x="0" y="48767"/>
                </a:lnTo>
                <a:close/>
              </a:path>
            </a:pathLst>
          </a:custGeom>
          <a:ln w="19812">
            <a:solidFill>
              <a:srgbClr val="60C2E3"/>
            </a:solidFill>
          </a:ln>
        </p:spPr>
        <p:txBody>
          <a:bodyPr wrap="square" lIns="0" tIns="0" rIns="0" bIns="0" rtlCol="0"/>
          <a:lstStyle/>
          <a:p/>
        </p:txBody>
      </p:sp>
      <p:sp>
        <p:nvSpPr>
          <p:cNvPr id="190" name="object 190"/>
          <p:cNvSpPr/>
          <p:nvPr/>
        </p:nvSpPr>
        <p:spPr>
          <a:xfrm>
            <a:off x="5914644" y="1243583"/>
            <a:ext cx="154305" cy="3743325"/>
          </a:xfrm>
          <a:custGeom>
            <a:avLst/>
            <a:gdLst/>
            <a:ahLst/>
            <a:cxnLst/>
            <a:rect l="l" t="t" r="r" b="b"/>
            <a:pathLst>
              <a:path w="154304" h="3743325">
                <a:moveTo>
                  <a:pt x="116077" y="0"/>
                </a:moveTo>
                <a:lnTo>
                  <a:pt x="37845" y="0"/>
                </a:lnTo>
                <a:lnTo>
                  <a:pt x="23092" y="2966"/>
                </a:lnTo>
                <a:lnTo>
                  <a:pt x="11064" y="11064"/>
                </a:lnTo>
                <a:lnTo>
                  <a:pt x="2966" y="23092"/>
                </a:lnTo>
                <a:lnTo>
                  <a:pt x="0" y="37845"/>
                </a:lnTo>
                <a:lnTo>
                  <a:pt x="0" y="3705098"/>
                </a:lnTo>
                <a:lnTo>
                  <a:pt x="2966" y="3719851"/>
                </a:lnTo>
                <a:lnTo>
                  <a:pt x="11064" y="3731879"/>
                </a:lnTo>
                <a:lnTo>
                  <a:pt x="23092" y="3739977"/>
                </a:lnTo>
                <a:lnTo>
                  <a:pt x="37845" y="3742943"/>
                </a:lnTo>
                <a:lnTo>
                  <a:pt x="116077" y="3742943"/>
                </a:lnTo>
                <a:lnTo>
                  <a:pt x="130831" y="3739977"/>
                </a:lnTo>
                <a:lnTo>
                  <a:pt x="142859" y="3731879"/>
                </a:lnTo>
                <a:lnTo>
                  <a:pt x="150957" y="3719851"/>
                </a:lnTo>
                <a:lnTo>
                  <a:pt x="153923" y="3705098"/>
                </a:lnTo>
                <a:lnTo>
                  <a:pt x="153923" y="37845"/>
                </a:lnTo>
                <a:lnTo>
                  <a:pt x="150957" y="23092"/>
                </a:lnTo>
                <a:lnTo>
                  <a:pt x="142859" y="11064"/>
                </a:lnTo>
                <a:lnTo>
                  <a:pt x="130831" y="2966"/>
                </a:lnTo>
                <a:lnTo>
                  <a:pt x="116077" y="0"/>
                </a:lnTo>
                <a:close/>
              </a:path>
            </a:pathLst>
          </a:custGeom>
          <a:solidFill>
            <a:srgbClr val="60C2E3"/>
          </a:solidFill>
        </p:spPr>
        <p:txBody>
          <a:bodyPr wrap="square" lIns="0" tIns="0" rIns="0" bIns="0" rtlCol="0"/>
          <a:lstStyle/>
          <a:p/>
        </p:txBody>
      </p:sp>
      <p:sp>
        <p:nvSpPr>
          <p:cNvPr id="191" name="object 191"/>
          <p:cNvSpPr txBox="1"/>
          <p:nvPr/>
        </p:nvSpPr>
        <p:spPr>
          <a:xfrm>
            <a:off x="5910198" y="2607183"/>
            <a:ext cx="165735" cy="1019175"/>
          </a:xfrm>
          <a:prstGeom prst="rect">
            <a:avLst/>
          </a:prstGeom>
        </p:spPr>
        <p:txBody>
          <a:bodyPr wrap="square" lIns="0" tIns="0" rIns="0" bIns="0" rtlCol="0" vert="horz">
            <a:spAutoFit/>
          </a:bodyPr>
          <a:lstStyle/>
          <a:p>
            <a:pPr algn="just" marL="12700" marR="5080">
              <a:lnSpc>
                <a:spcPct val="100000"/>
              </a:lnSpc>
            </a:pPr>
            <a:r>
              <a:rPr dirty="0" sz="1100">
                <a:solidFill>
                  <a:srgbClr val="F9F9F9"/>
                </a:solidFill>
                <a:latin typeface="微软雅黑"/>
                <a:cs typeface="微软雅黑"/>
              </a:rPr>
              <a:t>金  融  场  景  平  台</a:t>
            </a:r>
            <a:endParaRPr sz="1100">
              <a:latin typeface="微软雅黑"/>
              <a:cs typeface="微软雅黑"/>
            </a:endParaRPr>
          </a:p>
        </p:txBody>
      </p:sp>
      <p:sp>
        <p:nvSpPr>
          <p:cNvPr id="192" name="object 192"/>
          <p:cNvSpPr/>
          <p:nvPr/>
        </p:nvSpPr>
        <p:spPr>
          <a:xfrm>
            <a:off x="6112764" y="1307591"/>
            <a:ext cx="2011680" cy="1800225"/>
          </a:xfrm>
          <a:custGeom>
            <a:avLst/>
            <a:gdLst/>
            <a:ahLst/>
            <a:cxnLst/>
            <a:rect l="l" t="t" r="r" b="b"/>
            <a:pathLst>
              <a:path w="2011679" h="1800225">
                <a:moveTo>
                  <a:pt x="0" y="53467"/>
                </a:moveTo>
                <a:lnTo>
                  <a:pt x="4192" y="32629"/>
                </a:lnTo>
                <a:lnTo>
                  <a:pt x="15636" y="15636"/>
                </a:lnTo>
                <a:lnTo>
                  <a:pt x="32629" y="4192"/>
                </a:lnTo>
                <a:lnTo>
                  <a:pt x="53466" y="0"/>
                </a:lnTo>
                <a:lnTo>
                  <a:pt x="1958213" y="0"/>
                </a:lnTo>
                <a:lnTo>
                  <a:pt x="1979050" y="4192"/>
                </a:lnTo>
                <a:lnTo>
                  <a:pt x="1996043" y="15636"/>
                </a:lnTo>
                <a:lnTo>
                  <a:pt x="2007487" y="32629"/>
                </a:lnTo>
                <a:lnTo>
                  <a:pt x="2011680" y="53467"/>
                </a:lnTo>
                <a:lnTo>
                  <a:pt x="2011680" y="1746377"/>
                </a:lnTo>
                <a:lnTo>
                  <a:pt x="2007487" y="1767214"/>
                </a:lnTo>
                <a:lnTo>
                  <a:pt x="1996043" y="1784207"/>
                </a:lnTo>
                <a:lnTo>
                  <a:pt x="1979050" y="1795651"/>
                </a:lnTo>
                <a:lnTo>
                  <a:pt x="1958213" y="1799844"/>
                </a:lnTo>
                <a:lnTo>
                  <a:pt x="53466" y="1799844"/>
                </a:lnTo>
                <a:lnTo>
                  <a:pt x="32629" y="1795651"/>
                </a:lnTo>
                <a:lnTo>
                  <a:pt x="15636" y="1784207"/>
                </a:lnTo>
                <a:lnTo>
                  <a:pt x="4192" y="1767214"/>
                </a:lnTo>
                <a:lnTo>
                  <a:pt x="0" y="1746377"/>
                </a:lnTo>
                <a:lnTo>
                  <a:pt x="0" y="53467"/>
                </a:lnTo>
                <a:close/>
              </a:path>
            </a:pathLst>
          </a:custGeom>
          <a:ln w="12192">
            <a:solidFill>
              <a:srgbClr val="9DD2E8"/>
            </a:solidFill>
          </a:ln>
        </p:spPr>
        <p:txBody>
          <a:bodyPr wrap="square" lIns="0" tIns="0" rIns="0" bIns="0" rtlCol="0"/>
          <a:lstStyle/>
          <a:p/>
        </p:txBody>
      </p:sp>
      <p:sp>
        <p:nvSpPr>
          <p:cNvPr id="193" name="object 193"/>
          <p:cNvSpPr/>
          <p:nvPr/>
        </p:nvSpPr>
        <p:spPr>
          <a:xfrm>
            <a:off x="6112764" y="1307591"/>
            <a:ext cx="2010410" cy="140335"/>
          </a:xfrm>
          <a:custGeom>
            <a:avLst/>
            <a:gdLst/>
            <a:ahLst/>
            <a:cxnLst/>
            <a:rect l="l" t="t" r="r" b="b"/>
            <a:pathLst>
              <a:path w="2010409" h="140334">
                <a:moveTo>
                  <a:pt x="1964816" y="0"/>
                </a:moveTo>
                <a:lnTo>
                  <a:pt x="45338" y="0"/>
                </a:lnTo>
                <a:lnTo>
                  <a:pt x="27699" y="3565"/>
                </a:lnTo>
                <a:lnTo>
                  <a:pt x="13287" y="13287"/>
                </a:lnTo>
                <a:lnTo>
                  <a:pt x="3565" y="27699"/>
                </a:lnTo>
                <a:lnTo>
                  <a:pt x="0" y="45338"/>
                </a:lnTo>
                <a:lnTo>
                  <a:pt x="0" y="94869"/>
                </a:lnTo>
                <a:lnTo>
                  <a:pt x="3565" y="112508"/>
                </a:lnTo>
                <a:lnTo>
                  <a:pt x="13287" y="126920"/>
                </a:lnTo>
                <a:lnTo>
                  <a:pt x="27699" y="136642"/>
                </a:lnTo>
                <a:lnTo>
                  <a:pt x="45338" y="140208"/>
                </a:lnTo>
                <a:lnTo>
                  <a:pt x="1964816" y="140208"/>
                </a:lnTo>
                <a:lnTo>
                  <a:pt x="1982456" y="136642"/>
                </a:lnTo>
                <a:lnTo>
                  <a:pt x="1996868" y="126920"/>
                </a:lnTo>
                <a:lnTo>
                  <a:pt x="2006590" y="112508"/>
                </a:lnTo>
                <a:lnTo>
                  <a:pt x="2010156" y="94869"/>
                </a:lnTo>
                <a:lnTo>
                  <a:pt x="2010156" y="45338"/>
                </a:lnTo>
                <a:lnTo>
                  <a:pt x="2006590" y="27699"/>
                </a:lnTo>
                <a:lnTo>
                  <a:pt x="1996868" y="13287"/>
                </a:lnTo>
                <a:lnTo>
                  <a:pt x="1982456" y="3565"/>
                </a:lnTo>
                <a:lnTo>
                  <a:pt x="1964816" y="0"/>
                </a:lnTo>
                <a:close/>
              </a:path>
            </a:pathLst>
          </a:custGeom>
          <a:solidFill>
            <a:srgbClr val="9DD2E8"/>
          </a:solidFill>
        </p:spPr>
        <p:txBody>
          <a:bodyPr wrap="square" lIns="0" tIns="0" rIns="0" bIns="0" rtlCol="0"/>
          <a:lstStyle/>
          <a:p/>
        </p:txBody>
      </p:sp>
      <p:sp>
        <p:nvSpPr>
          <p:cNvPr id="194" name="object 194"/>
          <p:cNvSpPr txBox="1"/>
          <p:nvPr/>
        </p:nvSpPr>
        <p:spPr>
          <a:xfrm>
            <a:off x="6726428" y="1297304"/>
            <a:ext cx="7848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消费金融公司</a:t>
            </a:r>
            <a:endParaRPr sz="1000">
              <a:latin typeface="微软雅黑"/>
              <a:cs typeface="微软雅黑"/>
            </a:endParaRPr>
          </a:p>
        </p:txBody>
      </p:sp>
      <p:sp>
        <p:nvSpPr>
          <p:cNvPr id="195" name="object 195"/>
          <p:cNvSpPr/>
          <p:nvPr/>
        </p:nvSpPr>
        <p:spPr>
          <a:xfrm>
            <a:off x="8191500" y="1307591"/>
            <a:ext cx="2007235" cy="1803400"/>
          </a:xfrm>
          <a:custGeom>
            <a:avLst/>
            <a:gdLst/>
            <a:ahLst/>
            <a:cxnLst/>
            <a:rect l="l" t="t" r="r" b="b"/>
            <a:pathLst>
              <a:path w="2007234" h="1803400">
                <a:moveTo>
                  <a:pt x="0" y="53467"/>
                </a:moveTo>
                <a:lnTo>
                  <a:pt x="4210" y="32682"/>
                </a:lnTo>
                <a:lnTo>
                  <a:pt x="15684" y="15684"/>
                </a:lnTo>
                <a:lnTo>
                  <a:pt x="32682" y="4210"/>
                </a:lnTo>
                <a:lnTo>
                  <a:pt x="53467" y="0"/>
                </a:lnTo>
                <a:lnTo>
                  <a:pt x="1953641" y="0"/>
                </a:lnTo>
                <a:lnTo>
                  <a:pt x="1974425" y="4210"/>
                </a:lnTo>
                <a:lnTo>
                  <a:pt x="1991423" y="15684"/>
                </a:lnTo>
                <a:lnTo>
                  <a:pt x="2002897" y="32682"/>
                </a:lnTo>
                <a:lnTo>
                  <a:pt x="2007107" y="53467"/>
                </a:lnTo>
                <a:lnTo>
                  <a:pt x="2007107" y="1749425"/>
                </a:lnTo>
                <a:lnTo>
                  <a:pt x="2002897" y="1770209"/>
                </a:lnTo>
                <a:lnTo>
                  <a:pt x="1991423" y="1787207"/>
                </a:lnTo>
                <a:lnTo>
                  <a:pt x="1974425" y="1798681"/>
                </a:lnTo>
                <a:lnTo>
                  <a:pt x="1953641" y="1802892"/>
                </a:lnTo>
                <a:lnTo>
                  <a:pt x="53467" y="1802892"/>
                </a:lnTo>
                <a:lnTo>
                  <a:pt x="32682" y="1798681"/>
                </a:lnTo>
                <a:lnTo>
                  <a:pt x="15684" y="1787207"/>
                </a:lnTo>
                <a:lnTo>
                  <a:pt x="4210" y="1770209"/>
                </a:lnTo>
                <a:lnTo>
                  <a:pt x="0" y="1749425"/>
                </a:lnTo>
                <a:lnTo>
                  <a:pt x="0" y="53467"/>
                </a:lnTo>
                <a:close/>
              </a:path>
            </a:pathLst>
          </a:custGeom>
          <a:ln w="12192">
            <a:solidFill>
              <a:srgbClr val="9DD2E8"/>
            </a:solidFill>
          </a:ln>
        </p:spPr>
        <p:txBody>
          <a:bodyPr wrap="square" lIns="0" tIns="0" rIns="0" bIns="0" rtlCol="0"/>
          <a:lstStyle/>
          <a:p/>
        </p:txBody>
      </p:sp>
      <p:sp>
        <p:nvSpPr>
          <p:cNvPr id="196" name="object 196"/>
          <p:cNvSpPr/>
          <p:nvPr/>
        </p:nvSpPr>
        <p:spPr>
          <a:xfrm>
            <a:off x="8191500" y="1307591"/>
            <a:ext cx="2007235" cy="140335"/>
          </a:xfrm>
          <a:custGeom>
            <a:avLst/>
            <a:gdLst/>
            <a:ahLst/>
            <a:cxnLst/>
            <a:rect l="l" t="t" r="r" b="b"/>
            <a:pathLst>
              <a:path w="2007234" h="140334">
                <a:moveTo>
                  <a:pt x="1966468" y="0"/>
                </a:moveTo>
                <a:lnTo>
                  <a:pt x="40640" y="0"/>
                </a:lnTo>
                <a:lnTo>
                  <a:pt x="24806" y="3188"/>
                </a:lnTo>
                <a:lnTo>
                  <a:pt x="11890" y="11890"/>
                </a:lnTo>
                <a:lnTo>
                  <a:pt x="3188" y="24806"/>
                </a:lnTo>
                <a:lnTo>
                  <a:pt x="0" y="40640"/>
                </a:lnTo>
                <a:lnTo>
                  <a:pt x="0" y="99568"/>
                </a:lnTo>
                <a:lnTo>
                  <a:pt x="3188" y="115401"/>
                </a:lnTo>
                <a:lnTo>
                  <a:pt x="11890" y="128317"/>
                </a:lnTo>
                <a:lnTo>
                  <a:pt x="24806" y="137019"/>
                </a:lnTo>
                <a:lnTo>
                  <a:pt x="40640" y="140208"/>
                </a:lnTo>
                <a:lnTo>
                  <a:pt x="1966468" y="140208"/>
                </a:lnTo>
                <a:lnTo>
                  <a:pt x="1982301" y="137019"/>
                </a:lnTo>
                <a:lnTo>
                  <a:pt x="1995217" y="128317"/>
                </a:lnTo>
                <a:lnTo>
                  <a:pt x="2003919" y="115401"/>
                </a:lnTo>
                <a:lnTo>
                  <a:pt x="2007107" y="99568"/>
                </a:lnTo>
                <a:lnTo>
                  <a:pt x="2007107" y="40640"/>
                </a:lnTo>
                <a:lnTo>
                  <a:pt x="2003919" y="24806"/>
                </a:lnTo>
                <a:lnTo>
                  <a:pt x="1995217" y="11890"/>
                </a:lnTo>
                <a:lnTo>
                  <a:pt x="1982301" y="3188"/>
                </a:lnTo>
                <a:lnTo>
                  <a:pt x="1966468" y="0"/>
                </a:lnTo>
                <a:close/>
              </a:path>
            </a:pathLst>
          </a:custGeom>
          <a:solidFill>
            <a:srgbClr val="9DD2E8"/>
          </a:solidFill>
        </p:spPr>
        <p:txBody>
          <a:bodyPr wrap="square" lIns="0" tIns="0" rIns="0" bIns="0" rtlCol="0"/>
          <a:lstStyle/>
          <a:p/>
        </p:txBody>
      </p:sp>
      <p:sp>
        <p:nvSpPr>
          <p:cNvPr id="197" name="object 197"/>
          <p:cNvSpPr txBox="1"/>
          <p:nvPr/>
        </p:nvSpPr>
        <p:spPr>
          <a:xfrm>
            <a:off x="8803385" y="1297304"/>
            <a:ext cx="784860" cy="165100"/>
          </a:xfrm>
          <a:prstGeom prst="rect">
            <a:avLst/>
          </a:prstGeom>
        </p:spPr>
        <p:txBody>
          <a:bodyPr wrap="square" lIns="0" tIns="0" rIns="0" bIns="0" rtlCol="0" vert="horz">
            <a:spAutoFit/>
          </a:bodyPr>
          <a:lstStyle/>
          <a:p>
            <a:pPr marL="12700">
              <a:lnSpc>
                <a:spcPct val="100000"/>
              </a:lnSpc>
            </a:pPr>
            <a:r>
              <a:rPr dirty="0" sz="1000" spc="-5">
                <a:solidFill>
                  <a:srgbClr val="F9F9F9"/>
                </a:solidFill>
                <a:latin typeface="微软雅黑"/>
                <a:cs typeface="微软雅黑"/>
              </a:rPr>
              <a:t>汽车金融公司</a:t>
            </a:r>
            <a:endParaRPr sz="1000">
              <a:latin typeface="微软雅黑"/>
              <a:cs typeface="微软雅黑"/>
            </a:endParaRPr>
          </a:p>
        </p:txBody>
      </p:sp>
      <p:sp>
        <p:nvSpPr>
          <p:cNvPr id="198" name="object 198"/>
          <p:cNvSpPr/>
          <p:nvPr/>
        </p:nvSpPr>
        <p:spPr>
          <a:xfrm>
            <a:off x="6123432" y="4102608"/>
            <a:ext cx="1999614" cy="756285"/>
          </a:xfrm>
          <a:custGeom>
            <a:avLst/>
            <a:gdLst/>
            <a:ahLst/>
            <a:cxnLst/>
            <a:rect l="l" t="t" r="r" b="b"/>
            <a:pathLst>
              <a:path w="1999615" h="756285">
                <a:moveTo>
                  <a:pt x="0" y="22479"/>
                </a:moveTo>
                <a:lnTo>
                  <a:pt x="1762" y="13716"/>
                </a:lnTo>
                <a:lnTo>
                  <a:pt x="6572" y="6572"/>
                </a:lnTo>
                <a:lnTo>
                  <a:pt x="13715" y="1762"/>
                </a:lnTo>
                <a:lnTo>
                  <a:pt x="22478" y="0"/>
                </a:lnTo>
                <a:lnTo>
                  <a:pt x="1977009" y="0"/>
                </a:lnTo>
                <a:lnTo>
                  <a:pt x="1985771" y="1762"/>
                </a:lnTo>
                <a:lnTo>
                  <a:pt x="1992915" y="6572"/>
                </a:lnTo>
                <a:lnTo>
                  <a:pt x="1997725" y="13716"/>
                </a:lnTo>
                <a:lnTo>
                  <a:pt x="1999488" y="22479"/>
                </a:lnTo>
                <a:lnTo>
                  <a:pt x="1999488" y="733425"/>
                </a:lnTo>
                <a:lnTo>
                  <a:pt x="1997725" y="742188"/>
                </a:lnTo>
                <a:lnTo>
                  <a:pt x="1992915" y="749331"/>
                </a:lnTo>
                <a:lnTo>
                  <a:pt x="1985772" y="754141"/>
                </a:lnTo>
                <a:lnTo>
                  <a:pt x="1977009" y="755904"/>
                </a:lnTo>
                <a:lnTo>
                  <a:pt x="22478" y="755904"/>
                </a:lnTo>
                <a:lnTo>
                  <a:pt x="13715" y="754141"/>
                </a:lnTo>
                <a:lnTo>
                  <a:pt x="6572" y="749331"/>
                </a:lnTo>
                <a:lnTo>
                  <a:pt x="1762" y="742188"/>
                </a:lnTo>
                <a:lnTo>
                  <a:pt x="0" y="733425"/>
                </a:lnTo>
                <a:lnTo>
                  <a:pt x="0" y="22479"/>
                </a:lnTo>
                <a:close/>
              </a:path>
            </a:pathLst>
          </a:custGeom>
          <a:ln w="12192">
            <a:solidFill>
              <a:srgbClr val="9DD2E8"/>
            </a:solidFill>
          </a:ln>
        </p:spPr>
        <p:txBody>
          <a:bodyPr wrap="square" lIns="0" tIns="0" rIns="0" bIns="0" rtlCol="0"/>
          <a:lstStyle/>
          <a:p/>
        </p:txBody>
      </p:sp>
      <p:sp>
        <p:nvSpPr>
          <p:cNvPr id="199" name="object 199"/>
          <p:cNvSpPr/>
          <p:nvPr/>
        </p:nvSpPr>
        <p:spPr>
          <a:xfrm>
            <a:off x="6123432" y="4102608"/>
            <a:ext cx="1999614" cy="140335"/>
          </a:xfrm>
          <a:custGeom>
            <a:avLst/>
            <a:gdLst/>
            <a:ahLst/>
            <a:cxnLst/>
            <a:rect l="l" t="t" r="r" b="b"/>
            <a:pathLst>
              <a:path w="1999615" h="140335">
                <a:moveTo>
                  <a:pt x="1969262" y="0"/>
                </a:moveTo>
                <a:lnTo>
                  <a:pt x="30225" y="0"/>
                </a:lnTo>
                <a:lnTo>
                  <a:pt x="18484" y="2383"/>
                </a:lnTo>
                <a:lnTo>
                  <a:pt x="8874" y="8874"/>
                </a:lnTo>
                <a:lnTo>
                  <a:pt x="2383" y="18484"/>
                </a:lnTo>
                <a:lnTo>
                  <a:pt x="0" y="30226"/>
                </a:lnTo>
                <a:lnTo>
                  <a:pt x="0" y="109982"/>
                </a:lnTo>
                <a:lnTo>
                  <a:pt x="2383" y="121723"/>
                </a:lnTo>
                <a:lnTo>
                  <a:pt x="8874" y="131333"/>
                </a:lnTo>
                <a:lnTo>
                  <a:pt x="18484" y="137824"/>
                </a:lnTo>
                <a:lnTo>
                  <a:pt x="30225" y="140208"/>
                </a:lnTo>
                <a:lnTo>
                  <a:pt x="1969262" y="140208"/>
                </a:lnTo>
                <a:lnTo>
                  <a:pt x="1981003" y="137824"/>
                </a:lnTo>
                <a:lnTo>
                  <a:pt x="1990613" y="131333"/>
                </a:lnTo>
                <a:lnTo>
                  <a:pt x="1997104" y="121723"/>
                </a:lnTo>
                <a:lnTo>
                  <a:pt x="1999488" y="109982"/>
                </a:lnTo>
                <a:lnTo>
                  <a:pt x="1999488" y="30226"/>
                </a:lnTo>
                <a:lnTo>
                  <a:pt x="1997104" y="18484"/>
                </a:lnTo>
                <a:lnTo>
                  <a:pt x="1990613" y="8874"/>
                </a:lnTo>
                <a:lnTo>
                  <a:pt x="1981003" y="2383"/>
                </a:lnTo>
                <a:lnTo>
                  <a:pt x="1969262" y="0"/>
                </a:lnTo>
                <a:close/>
              </a:path>
            </a:pathLst>
          </a:custGeom>
          <a:solidFill>
            <a:srgbClr val="9DD2E8"/>
          </a:solidFill>
        </p:spPr>
        <p:txBody>
          <a:bodyPr wrap="square" lIns="0" tIns="0" rIns="0" bIns="0" rtlCol="0"/>
          <a:lstStyle/>
          <a:p/>
        </p:txBody>
      </p:sp>
      <p:sp>
        <p:nvSpPr>
          <p:cNvPr id="200" name="object 200"/>
          <p:cNvSpPr txBox="1"/>
          <p:nvPr/>
        </p:nvSpPr>
        <p:spPr>
          <a:xfrm>
            <a:off x="6123432" y="4092067"/>
            <a:ext cx="1999614" cy="766445"/>
          </a:xfrm>
          <a:prstGeom prst="rect">
            <a:avLst/>
          </a:prstGeom>
        </p:spPr>
        <p:txBody>
          <a:bodyPr wrap="square" lIns="0" tIns="0" rIns="0" bIns="0" rtlCol="0" vert="horz">
            <a:spAutoFit/>
          </a:bodyPr>
          <a:lstStyle/>
          <a:p>
            <a:pPr algn="ctr">
              <a:lnSpc>
                <a:spcPct val="100000"/>
              </a:lnSpc>
            </a:pPr>
            <a:r>
              <a:rPr dirty="0" sz="1000" spc="-5">
                <a:solidFill>
                  <a:srgbClr val="F9F9F9"/>
                </a:solidFill>
                <a:latin typeface="微软雅黑"/>
                <a:cs typeface="微软雅黑"/>
              </a:rPr>
              <a:t>互联网巨头</a:t>
            </a:r>
            <a:endParaRPr sz="1000">
              <a:latin typeface="微软雅黑"/>
              <a:cs typeface="微软雅黑"/>
            </a:endParaRPr>
          </a:p>
        </p:txBody>
      </p:sp>
      <p:sp>
        <p:nvSpPr>
          <p:cNvPr id="201" name="object 201"/>
          <p:cNvSpPr/>
          <p:nvPr/>
        </p:nvSpPr>
        <p:spPr>
          <a:xfrm>
            <a:off x="6117335" y="3165348"/>
            <a:ext cx="2007235" cy="885825"/>
          </a:xfrm>
          <a:custGeom>
            <a:avLst/>
            <a:gdLst/>
            <a:ahLst/>
            <a:cxnLst/>
            <a:rect l="l" t="t" r="r" b="b"/>
            <a:pathLst>
              <a:path w="2007234" h="885825">
                <a:moveTo>
                  <a:pt x="0" y="26288"/>
                </a:moveTo>
                <a:lnTo>
                  <a:pt x="2071" y="16073"/>
                </a:lnTo>
                <a:lnTo>
                  <a:pt x="7715" y="7715"/>
                </a:lnTo>
                <a:lnTo>
                  <a:pt x="16073" y="2071"/>
                </a:lnTo>
                <a:lnTo>
                  <a:pt x="26288" y="0"/>
                </a:lnTo>
                <a:lnTo>
                  <a:pt x="1980818" y="0"/>
                </a:lnTo>
                <a:lnTo>
                  <a:pt x="1991034" y="2071"/>
                </a:lnTo>
                <a:lnTo>
                  <a:pt x="1999392" y="7715"/>
                </a:lnTo>
                <a:lnTo>
                  <a:pt x="2005036" y="16073"/>
                </a:lnTo>
                <a:lnTo>
                  <a:pt x="2007108" y="26288"/>
                </a:lnTo>
                <a:lnTo>
                  <a:pt x="2007108" y="859154"/>
                </a:lnTo>
                <a:lnTo>
                  <a:pt x="2005036" y="869370"/>
                </a:lnTo>
                <a:lnTo>
                  <a:pt x="1999392" y="877728"/>
                </a:lnTo>
                <a:lnTo>
                  <a:pt x="1991034" y="883372"/>
                </a:lnTo>
                <a:lnTo>
                  <a:pt x="1980818" y="885444"/>
                </a:lnTo>
                <a:lnTo>
                  <a:pt x="26288" y="885444"/>
                </a:lnTo>
                <a:lnTo>
                  <a:pt x="16073" y="883372"/>
                </a:lnTo>
                <a:lnTo>
                  <a:pt x="7715" y="877728"/>
                </a:lnTo>
                <a:lnTo>
                  <a:pt x="2071" y="869370"/>
                </a:lnTo>
                <a:lnTo>
                  <a:pt x="0" y="859154"/>
                </a:lnTo>
                <a:lnTo>
                  <a:pt x="0" y="26288"/>
                </a:lnTo>
                <a:close/>
              </a:path>
            </a:pathLst>
          </a:custGeom>
          <a:ln w="12192">
            <a:solidFill>
              <a:srgbClr val="9DD2E8"/>
            </a:solidFill>
          </a:ln>
        </p:spPr>
        <p:txBody>
          <a:bodyPr wrap="square" lIns="0" tIns="0" rIns="0" bIns="0" rtlCol="0"/>
          <a:lstStyle/>
          <a:p/>
        </p:txBody>
      </p:sp>
      <p:sp>
        <p:nvSpPr>
          <p:cNvPr id="202" name="object 202"/>
          <p:cNvSpPr/>
          <p:nvPr/>
        </p:nvSpPr>
        <p:spPr>
          <a:xfrm>
            <a:off x="6117335" y="3165348"/>
            <a:ext cx="2007235" cy="140335"/>
          </a:xfrm>
          <a:custGeom>
            <a:avLst/>
            <a:gdLst/>
            <a:ahLst/>
            <a:cxnLst/>
            <a:rect l="l" t="t" r="r" b="b"/>
            <a:pathLst>
              <a:path w="2007234" h="140335">
                <a:moveTo>
                  <a:pt x="2001265" y="0"/>
                </a:moveTo>
                <a:lnTo>
                  <a:pt x="5841" y="0"/>
                </a:lnTo>
                <a:lnTo>
                  <a:pt x="0" y="5841"/>
                </a:lnTo>
                <a:lnTo>
                  <a:pt x="0" y="134365"/>
                </a:lnTo>
                <a:lnTo>
                  <a:pt x="5841" y="140207"/>
                </a:lnTo>
                <a:lnTo>
                  <a:pt x="2001265" y="140207"/>
                </a:lnTo>
                <a:lnTo>
                  <a:pt x="2007108" y="134365"/>
                </a:lnTo>
                <a:lnTo>
                  <a:pt x="2007108" y="5841"/>
                </a:lnTo>
                <a:lnTo>
                  <a:pt x="2001265" y="0"/>
                </a:lnTo>
                <a:close/>
              </a:path>
            </a:pathLst>
          </a:custGeom>
          <a:solidFill>
            <a:srgbClr val="9DD2E8"/>
          </a:solidFill>
        </p:spPr>
        <p:txBody>
          <a:bodyPr wrap="square" lIns="0" tIns="0" rIns="0" bIns="0" rtlCol="0"/>
          <a:lstStyle/>
          <a:p/>
        </p:txBody>
      </p:sp>
      <p:sp>
        <p:nvSpPr>
          <p:cNvPr id="203" name="object 203"/>
          <p:cNvSpPr txBox="1"/>
          <p:nvPr/>
        </p:nvSpPr>
        <p:spPr>
          <a:xfrm>
            <a:off x="6117335" y="3154426"/>
            <a:ext cx="2007235" cy="896619"/>
          </a:xfrm>
          <a:prstGeom prst="rect">
            <a:avLst/>
          </a:prstGeom>
        </p:spPr>
        <p:txBody>
          <a:bodyPr wrap="square" lIns="0" tIns="0" rIns="0" bIns="0" rtlCol="0" vert="horz">
            <a:spAutoFit/>
          </a:bodyPr>
          <a:lstStyle/>
          <a:p>
            <a:pPr marL="624205">
              <a:lnSpc>
                <a:spcPct val="100000"/>
              </a:lnSpc>
            </a:pPr>
            <a:r>
              <a:rPr dirty="0" sz="1000" spc="-5">
                <a:solidFill>
                  <a:srgbClr val="F9F9F9"/>
                </a:solidFill>
                <a:latin typeface="微软雅黑"/>
                <a:cs typeface="微软雅黑"/>
              </a:rPr>
              <a:t>消费分期平台</a:t>
            </a:r>
            <a:endParaRPr sz="1000">
              <a:latin typeface="微软雅黑"/>
              <a:cs typeface="微软雅黑"/>
            </a:endParaRPr>
          </a:p>
        </p:txBody>
      </p:sp>
      <p:sp>
        <p:nvSpPr>
          <p:cNvPr id="204" name="object 204"/>
          <p:cNvSpPr/>
          <p:nvPr/>
        </p:nvSpPr>
        <p:spPr>
          <a:xfrm>
            <a:off x="8193023" y="3160776"/>
            <a:ext cx="2005964" cy="891540"/>
          </a:xfrm>
          <a:custGeom>
            <a:avLst/>
            <a:gdLst/>
            <a:ahLst/>
            <a:cxnLst/>
            <a:rect l="l" t="t" r="r" b="b"/>
            <a:pathLst>
              <a:path w="2005965" h="891539">
                <a:moveTo>
                  <a:pt x="0" y="26415"/>
                </a:moveTo>
                <a:lnTo>
                  <a:pt x="2073" y="16127"/>
                </a:lnTo>
                <a:lnTo>
                  <a:pt x="7731" y="7731"/>
                </a:lnTo>
                <a:lnTo>
                  <a:pt x="16127" y="2073"/>
                </a:lnTo>
                <a:lnTo>
                  <a:pt x="26416" y="0"/>
                </a:lnTo>
                <a:lnTo>
                  <a:pt x="1979168" y="0"/>
                </a:lnTo>
                <a:lnTo>
                  <a:pt x="1989456" y="2073"/>
                </a:lnTo>
                <a:lnTo>
                  <a:pt x="1997852" y="7731"/>
                </a:lnTo>
                <a:lnTo>
                  <a:pt x="2003510" y="16127"/>
                </a:lnTo>
                <a:lnTo>
                  <a:pt x="2005583" y="26415"/>
                </a:lnTo>
                <a:lnTo>
                  <a:pt x="2005583" y="865124"/>
                </a:lnTo>
                <a:lnTo>
                  <a:pt x="2003510" y="875412"/>
                </a:lnTo>
                <a:lnTo>
                  <a:pt x="1997852" y="883808"/>
                </a:lnTo>
                <a:lnTo>
                  <a:pt x="1989456" y="889466"/>
                </a:lnTo>
                <a:lnTo>
                  <a:pt x="1979168" y="891540"/>
                </a:lnTo>
                <a:lnTo>
                  <a:pt x="26416" y="891540"/>
                </a:lnTo>
                <a:lnTo>
                  <a:pt x="16127" y="889466"/>
                </a:lnTo>
                <a:lnTo>
                  <a:pt x="7731" y="883808"/>
                </a:lnTo>
                <a:lnTo>
                  <a:pt x="2073" y="875412"/>
                </a:lnTo>
                <a:lnTo>
                  <a:pt x="0" y="865124"/>
                </a:lnTo>
                <a:lnTo>
                  <a:pt x="0" y="26415"/>
                </a:lnTo>
                <a:close/>
              </a:path>
            </a:pathLst>
          </a:custGeom>
          <a:ln w="12192">
            <a:solidFill>
              <a:srgbClr val="9DD2E8"/>
            </a:solidFill>
          </a:ln>
        </p:spPr>
        <p:txBody>
          <a:bodyPr wrap="square" lIns="0" tIns="0" rIns="0" bIns="0" rtlCol="0"/>
          <a:lstStyle/>
          <a:p/>
        </p:txBody>
      </p:sp>
      <p:sp>
        <p:nvSpPr>
          <p:cNvPr id="205" name="object 205"/>
          <p:cNvSpPr/>
          <p:nvPr/>
        </p:nvSpPr>
        <p:spPr>
          <a:xfrm>
            <a:off x="8193023" y="3160776"/>
            <a:ext cx="2005964" cy="140335"/>
          </a:xfrm>
          <a:custGeom>
            <a:avLst/>
            <a:gdLst/>
            <a:ahLst/>
            <a:cxnLst/>
            <a:rect l="l" t="t" r="r" b="b"/>
            <a:pathLst>
              <a:path w="2005965" h="140335">
                <a:moveTo>
                  <a:pt x="1969516" y="0"/>
                </a:moveTo>
                <a:lnTo>
                  <a:pt x="36068" y="0"/>
                </a:lnTo>
                <a:lnTo>
                  <a:pt x="22020" y="2831"/>
                </a:lnTo>
                <a:lnTo>
                  <a:pt x="10556" y="10556"/>
                </a:lnTo>
                <a:lnTo>
                  <a:pt x="2831" y="22020"/>
                </a:lnTo>
                <a:lnTo>
                  <a:pt x="0" y="36068"/>
                </a:lnTo>
                <a:lnTo>
                  <a:pt x="0" y="104139"/>
                </a:lnTo>
                <a:lnTo>
                  <a:pt x="2831" y="118187"/>
                </a:lnTo>
                <a:lnTo>
                  <a:pt x="10556" y="129651"/>
                </a:lnTo>
                <a:lnTo>
                  <a:pt x="22020" y="137376"/>
                </a:lnTo>
                <a:lnTo>
                  <a:pt x="36068" y="140208"/>
                </a:lnTo>
                <a:lnTo>
                  <a:pt x="1969516" y="140208"/>
                </a:lnTo>
                <a:lnTo>
                  <a:pt x="1983563" y="137376"/>
                </a:lnTo>
                <a:lnTo>
                  <a:pt x="1995027" y="129651"/>
                </a:lnTo>
                <a:lnTo>
                  <a:pt x="2002752" y="118187"/>
                </a:lnTo>
                <a:lnTo>
                  <a:pt x="2005583" y="104139"/>
                </a:lnTo>
                <a:lnTo>
                  <a:pt x="2005583" y="36068"/>
                </a:lnTo>
                <a:lnTo>
                  <a:pt x="2002752" y="22020"/>
                </a:lnTo>
                <a:lnTo>
                  <a:pt x="1995027" y="10556"/>
                </a:lnTo>
                <a:lnTo>
                  <a:pt x="1983563" y="2831"/>
                </a:lnTo>
                <a:lnTo>
                  <a:pt x="1969516" y="0"/>
                </a:lnTo>
                <a:close/>
              </a:path>
            </a:pathLst>
          </a:custGeom>
          <a:solidFill>
            <a:srgbClr val="9DD2E8"/>
          </a:solidFill>
        </p:spPr>
        <p:txBody>
          <a:bodyPr wrap="square" lIns="0" tIns="0" rIns="0" bIns="0" rtlCol="0"/>
          <a:lstStyle/>
          <a:p/>
        </p:txBody>
      </p:sp>
      <p:sp>
        <p:nvSpPr>
          <p:cNvPr id="206" name="object 206"/>
          <p:cNvSpPr txBox="1"/>
          <p:nvPr/>
        </p:nvSpPr>
        <p:spPr>
          <a:xfrm>
            <a:off x="8193023" y="3149853"/>
            <a:ext cx="2005964" cy="902969"/>
          </a:xfrm>
          <a:prstGeom prst="rect">
            <a:avLst/>
          </a:prstGeom>
        </p:spPr>
        <p:txBody>
          <a:bodyPr wrap="square" lIns="0" tIns="0" rIns="0" bIns="0" rtlCol="0" vert="horz">
            <a:spAutoFit/>
          </a:bodyPr>
          <a:lstStyle/>
          <a:p>
            <a:pPr marL="624840">
              <a:lnSpc>
                <a:spcPct val="100000"/>
              </a:lnSpc>
            </a:pPr>
            <a:r>
              <a:rPr dirty="0" sz="1000" spc="-10">
                <a:solidFill>
                  <a:srgbClr val="F9F9F9"/>
                </a:solidFill>
                <a:latin typeface="微软雅黑"/>
                <a:cs typeface="微软雅黑"/>
              </a:rPr>
              <a:t>网络借贷平台</a:t>
            </a:r>
            <a:endParaRPr sz="1000">
              <a:latin typeface="微软雅黑"/>
              <a:cs typeface="微软雅黑"/>
            </a:endParaRPr>
          </a:p>
        </p:txBody>
      </p:sp>
      <p:sp>
        <p:nvSpPr>
          <p:cNvPr id="207" name="object 207"/>
          <p:cNvSpPr/>
          <p:nvPr/>
        </p:nvSpPr>
        <p:spPr>
          <a:xfrm>
            <a:off x="8199119" y="4102608"/>
            <a:ext cx="1999614" cy="756285"/>
          </a:xfrm>
          <a:custGeom>
            <a:avLst/>
            <a:gdLst/>
            <a:ahLst/>
            <a:cxnLst/>
            <a:rect l="l" t="t" r="r" b="b"/>
            <a:pathLst>
              <a:path w="1999615" h="756285">
                <a:moveTo>
                  <a:pt x="0" y="22479"/>
                </a:moveTo>
                <a:lnTo>
                  <a:pt x="1762" y="13716"/>
                </a:lnTo>
                <a:lnTo>
                  <a:pt x="6572" y="6572"/>
                </a:lnTo>
                <a:lnTo>
                  <a:pt x="13715" y="1762"/>
                </a:lnTo>
                <a:lnTo>
                  <a:pt x="22478" y="0"/>
                </a:lnTo>
                <a:lnTo>
                  <a:pt x="1977008" y="0"/>
                </a:lnTo>
                <a:lnTo>
                  <a:pt x="1985772" y="1762"/>
                </a:lnTo>
                <a:lnTo>
                  <a:pt x="1992915" y="6572"/>
                </a:lnTo>
                <a:lnTo>
                  <a:pt x="1997725" y="13716"/>
                </a:lnTo>
                <a:lnTo>
                  <a:pt x="1999487" y="22479"/>
                </a:lnTo>
                <a:lnTo>
                  <a:pt x="1999487" y="733425"/>
                </a:lnTo>
                <a:lnTo>
                  <a:pt x="1997725" y="742188"/>
                </a:lnTo>
                <a:lnTo>
                  <a:pt x="1992915" y="749331"/>
                </a:lnTo>
                <a:lnTo>
                  <a:pt x="1985772" y="754141"/>
                </a:lnTo>
                <a:lnTo>
                  <a:pt x="1977008" y="755904"/>
                </a:lnTo>
                <a:lnTo>
                  <a:pt x="22478" y="755904"/>
                </a:lnTo>
                <a:lnTo>
                  <a:pt x="13715" y="754141"/>
                </a:lnTo>
                <a:lnTo>
                  <a:pt x="6572" y="749331"/>
                </a:lnTo>
                <a:lnTo>
                  <a:pt x="1762" y="742188"/>
                </a:lnTo>
                <a:lnTo>
                  <a:pt x="0" y="733425"/>
                </a:lnTo>
                <a:lnTo>
                  <a:pt x="0" y="22479"/>
                </a:lnTo>
                <a:close/>
              </a:path>
            </a:pathLst>
          </a:custGeom>
          <a:ln w="12192">
            <a:solidFill>
              <a:srgbClr val="9DD2E8"/>
            </a:solidFill>
          </a:ln>
        </p:spPr>
        <p:txBody>
          <a:bodyPr wrap="square" lIns="0" tIns="0" rIns="0" bIns="0" rtlCol="0"/>
          <a:lstStyle/>
          <a:p/>
        </p:txBody>
      </p:sp>
      <p:sp>
        <p:nvSpPr>
          <p:cNvPr id="208" name="object 208"/>
          <p:cNvSpPr/>
          <p:nvPr/>
        </p:nvSpPr>
        <p:spPr>
          <a:xfrm>
            <a:off x="8199119" y="4102608"/>
            <a:ext cx="1999614" cy="140335"/>
          </a:xfrm>
          <a:custGeom>
            <a:avLst/>
            <a:gdLst/>
            <a:ahLst/>
            <a:cxnLst/>
            <a:rect l="l" t="t" r="r" b="b"/>
            <a:pathLst>
              <a:path w="1999615" h="140335">
                <a:moveTo>
                  <a:pt x="1963420" y="0"/>
                </a:moveTo>
                <a:lnTo>
                  <a:pt x="36068" y="0"/>
                </a:lnTo>
                <a:lnTo>
                  <a:pt x="22020" y="2831"/>
                </a:lnTo>
                <a:lnTo>
                  <a:pt x="10556" y="10556"/>
                </a:lnTo>
                <a:lnTo>
                  <a:pt x="2831" y="22020"/>
                </a:lnTo>
                <a:lnTo>
                  <a:pt x="0" y="36068"/>
                </a:lnTo>
                <a:lnTo>
                  <a:pt x="0" y="104140"/>
                </a:lnTo>
                <a:lnTo>
                  <a:pt x="2831" y="118187"/>
                </a:lnTo>
                <a:lnTo>
                  <a:pt x="10556" y="129651"/>
                </a:lnTo>
                <a:lnTo>
                  <a:pt x="22020" y="137376"/>
                </a:lnTo>
                <a:lnTo>
                  <a:pt x="36068" y="140208"/>
                </a:lnTo>
                <a:lnTo>
                  <a:pt x="1963420" y="140208"/>
                </a:lnTo>
                <a:lnTo>
                  <a:pt x="1977467" y="137376"/>
                </a:lnTo>
                <a:lnTo>
                  <a:pt x="1988931" y="129651"/>
                </a:lnTo>
                <a:lnTo>
                  <a:pt x="1996656" y="118187"/>
                </a:lnTo>
                <a:lnTo>
                  <a:pt x="1999487" y="104140"/>
                </a:lnTo>
                <a:lnTo>
                  <a:pt x="1999487" y="36068"/>
                </a:lnTo>
                <a:lnTo>
                  <a:pt x="1996656" y="22020"/>
                </a:lnTo>
                <a:lnTo>
                  <a:pt x="1988931" y="10556"/>
                </a:lnTo>
                <a:lnTo>
                  <a:pt x="1977467" y="2831"/>
                </a:lnTo>
                <a:lnTo>
                  <a:pt x="1963420" y="0"/>
                </a:lnTo>
                <a:close/>
              </a:path>
            </a:pathLst>
          </a:custGeom>
          <a:solidFill>
            <a:srgbClr val="9DD2E8"/>
          </a:solidFill>
        </p:spPr>
        <p:txBody>
          <a:bodyPr wrap="square" lIns="0" tIns="0" rIns="0" bIns="0" rtlCol="0"/>
          <a:lstStyle/>
          <a:p/>
        </p:txBody>
      </p:sp>
      <p:sp>
        <p:nvSpPr>
          <p:cNvPr id="209" name="object 209"/>
          <p:cNvSpPr txBox="1"/>
          <p:nvPr/>
        </p:nvSpPr>
        <p:spPr>
          <a:xfrm>
            <a:off x="8199119" y="4092067"/>
            <a:ext cx="1999614" cy="766445"/>
          </a:xfrm>
          <a:prstGeom prst="rect">
            <a:avLst/>
          </a:prstGeom>
        </p:spPr>
        <p:txBody>
          <a:bodyPr wrap="square" lIns="0" tIns="0" rIns="0" bIns="0" rtlCol="0" vert="horz">
            <a:spAutoFit/>
          </a:bodyPr>
          <a:lstStyle/>
          <a:p>
            <a:pPr algn="ctr" marL="34290">
              <a:lnSpc>
                <a:spcPct val="100000"/>
              </a:lnSpc>
            </a:pPr>
            <a:r>
              <a:rPr dirty="0" sz="1000" spc="-5">
                <a:solidFill>
                  <a:srgbClr val="F9F9F9"/>
                </a:solidFill>
                <a:latin typeface="微软雅黑"/>
                <a:cs typeface="微软雅黑"/>
              </a:rPr>
              <a:t>助贷平台</a:t>
            </a:r>
            <a:endParaRPr sz="1000">
              <a:latin typeface="微软雅黑"/>
              <a:cs typeface="微软雅黑"/>
            </a:endParaRPr>
          </a:p>
        </p:txBody>
      </p:sp>
      <p:sp>
        <p:nvSpPr>
          <p:cNvPr id="210" name="object 210"/>
          <p:cNvSpPr/>
          <p:nvPr/>
        </p:nvSpPr>
        <p:spPr>
          <a:xfrm>
            <a:off x="6271259" y="1513332"/>
            <a:ext cx="358139" cy="150875"/>
          </a:xfrm>
          <a:prstGeom prst="rect">
            <a:avLst/>
          </a:prstGeom>
          <a:blipFill>
            <a:blip r:embed="rId108" cstate="print"/>
            <a:stretch>
              <a:fillRect/>
            </a:stretch>
          </a:blipFill>
        </p:spPr>
        <p:txBody>
          <a:bodyPr wrap="square" lIns="0" tIns="0" rIns="0" bIns="0" rtlCol="0"/>
          <a:lstStyle/>
          <a:p/>
        </p:txBody>
      </p:sp>
      <p:sp>
        <p:nvSpPr>
          <p:cNvPr id="211" name="object 211"/>
          <p:cNvSpPr/>
          <p:nvPr/>
        </p:nvSpPr>
        <p:spPr>
          <a:xfrm>
            <a:off x="6251447" y="2191511"/>
            <a:ext cx="717803" cy="182879"/>
          </a:xfrm>
          <a:prstGeom prst="rect">
            <a:avLst/>
          </a:prstGeom>
          <a:blipFill>
            <a:blip r:embed="rId109" cstate="print"/>
            <a:stretch>
              <a:fillRect/>
            </a:stretch>
          </a:blipFill>
        </p:spPr>
        <p:txBody>
          <a:bodyPr wrap="square" lIns="0" tIns="0" rIns="0" bIns="0" rtlCol="0"/>
          <a:lstStyle/>
          <a:p/>
        </p:txBody>
      </p:sp>
      <p:sp>
        <p:nvSpPr>
          <p:cNvPr id="212" name="object 212"/>
          <p:cNvSpPr/>
          <p:nvPr/>
        </p:nvSpPr>
        <p:spPr>
          <a:xfrm>
            <a:off x="7057643" y="2189988"/>
            <a:ext cx="1037844" cy="192024"/>
          </a:xfrm>
          <a:prstGeom prst="rect">
            <a:avLst/>
          </a:prstGeom>
          <a:blipFill>
            <a:blip r:embed="rId110" cstate="print"/>
            <a:stretch>
              <a:fillRect/>
            </a:stretch>
          </a:blipFill>
        </p:spPr>
        <p:txBody>
          <a:bodyPr wrap="square" lIns="0" tIns="0" rIns="0" bIns="0" rtlCol="0"/>
          <a:lstStyle/>
          <a:p/>
        </p:txBody>
      </p:sp>
      <p:sp>
        <p:nvSpPr>
          <p:cNvPr id="213" name="object 213"/>
          <p:cNvSpPr/>
          <p:nvPr/>
        </p:nvSpPr>
        <p:spPr>
          <a:xfrm>
            <a:off x="6233159" y="2410967"/>
            <a:ext cx="1037843" cy="181355"/>
          </a:xfrm>
          <a:prstGeom prst="rect">
            <a:avLst/>
          </a:prstGeom>
          <a:blipFill>
            <a:blip r:embed="rId111" cstate="print"/>
            <a:stretch>
              <a:fillRect/>
            </a:stretch>
          </a:blipFill>
        </p:spPr>
        <p:txBody>
          <a:bodyPr wrap="square" lIns="0" tIns="0" rIns="0" bIns="0" rtlCol="0"/>
          <a:lstStyle/>
          <a:p/>
        </p:txBody>
      </p:sp>
      <p:sp>
        <p:nvSpPr>
          <p:cNvPr id="214" name="object 214"/>
          <p:cNvSpPr/>
          <p:nvPr/>
        </p:nvSpPr>
        <p:spPr>
          <a:xfrm>
            <a:off x="6754368" y="1508760"/>
            <a:ext cx="559307" cy="155448"/>
          </a:xfrm>
          <a:prstGeom prst="rect">
            <a:avLst/>
          </a:prstGeom>
          <a:blipFill>
            <a:blip r:embed="rId112" cstate="print"/>
            <a:stretch>
              <a:fillRect/>
            </a:stretch>
          </a:blipFill>
        </p:spPr>
        <p:txBody>
          <a:bodyPr wrap="square" lIns="0" tIns="0" rIns="0" bIns="0" rtlCol="0"/>
          <a:lstStyle/>
          <a:p/>
        </p:txBody>
      </p:sp>
      <p:sp>
        <p:nvSpPr>
          <p:cNvPr id="215" name="object 215"/>
          <p:cNvSpPr/>
          <p:nvPr/>
        </p:nvSpPr>
        <p:spPr>
          <a:xfrm>
            <a:off x="7100316" y="2616707"/>
            <a:ext cx="917448" cy="184403"/>
          </a:xfrm>
          <a:prstGeom prst="rect">
            <a:avLst/>
          </a:prstGeom>
          <a:blipFill>
            <a:blip r:embed="rId113" cstate="print"/>
            <a:stretch>
              <a:fillRect/>
            </a:stretch>
          </a:blipFill>
        </p:spPr>
        <p:txBody>
          <a:bodyPr wrap="square" lIns="0" tIns="0" rIns="0" bIns="0" rtlCol="0"/>
          <a:lstStyle/>
          <a:p/>
        </p:txBody>
      </p:sp>
      <p:sp>
        <p:nvSpPr>
          <p:cNvPr id="216" name="object 216"/>
          <p:cNvSpPr/>
          <p:nvPr/>
        </p:nvSpPr>
        <p:spPr>
          <a:xfrm>
            <a:off x="6227064" y="1714500"/>
            <a:ext cx="758952" cy="193548"/>
          </a:xfrm>
          <a:prstGeom prst="rect">
            <a:avLst/>
          </a:prstGeom>
          <a:blipFill>
            <a:blip r:embed="rId114" cstate="print"/>
            <a:stretch>
              <a:fillRect/>
            </a:stretch>
          </a:blipFill>
        </p:spPr>
        <p:txBody>
          <a:bodyPr wrap="square" lIns="0" tIns="0" rIns="0" bIns="0" rtlCol="0"/>
          <a:lstStyle/>
          <a:p/>
        </p:txBody>
      </p:sp>
      <p:sp>
        <p:nvSpPr>
          <p:cNvPr id="217" name="object 217"/>
          <p:cNvSpPr/>
          <p:nvPr/>
        </p:nvSpPr>
        <p:spPr>
          <a:xfrm>
            <a:off x="7452359" y="2400300"/>
            <a:ext cx="438911" cy="179832"/>
          </a:xfrm>
          <a:prstGeom prst="rect">
            <a:avLst/>
          </a:prstGeom>
          <a:blipFill>
            <a:blip r:embed="rId115" cstate="print"/>
            <a:stretch>
              <a:fillRect/>
            </a:stretch>
          </a:blipFill>
        </p:spPr>
        <p:txBody>
          <a:bodyPr wrap="square" lIns="0" tIns="0" rIns="0" bIns="0" rtlCol="0"/>
          <a:lstStyle/>
          <a:p/>
        </p:txBody>
      </p:sp>
      <p:sp>
        <p:nvSpPr>
          <p:cNvPr id="218" name="object 218"/>
          <p:cNvSpPr/>
          <p:nvPr/>
        </p:nvSpPr>
        <p:spPr>
          <a:xfrm>
            <a:off x="7333488" y="2849879"/>
            <a:ext cx="758951" cy="181355"/>
          </a:xfrm>
          <a:prstGeom prst="rect">
            <a:avLst/>
          </a:prstGeom>
          <a:blipFill>
            <a:blip r:embed="rId116" cstate="print"/>
            <a:stretch>
              <a:fillRect/>
            </a:stretch>
          </a:blipFill>
        </p:spPr>
        <p:txBody>
          <a:bodyPr wrap="square" lIns="0" tIns="0" rIns="0" bIns="0" rtlCol="0"/>
          <a:lstStyle/>
          <a:p/>
        </p:txBody>
      </p:sp>
      <p:sp>
        <p:nvSpPr>
          <p:cNvPr id="219" name="object 219"/>
          <p:cNvSpPr/>
          <p:nvPr/>
        </p:nvSpPr>
        <p:spPr>
          <a:xfrm>
            <a:off x="7466076" y="1488947"/>
            <a:ext cx="553212" cy="199644"/>
          </a:xfrm>
          <a:prstGeom prst="rect">
            <a:avLst/>
          </a:prstGeom>
          <a:blipFill>
            <a:blip r:embed="rId117" cstate="print"/>
            <a:stretch>
              <a:fillRect/>
            </a:stretch>
          </a:blipFill>
        </p:spPr>
        <p:txBody>
          <a:bodyPr wrap="square" lIns="0" tIns="0" rIns="0" bIns="0" rtlCol="0"/>
          <a:lstStyle/>
          <a:p/>
        </p:txBody>
      </p:sp>
      <p:sp>
        <p:nvSpPr>
          <p:cNvPr id="220" name="object 220"/>
          <p:cNvSpPr/>
          <p:nvPr/>
        </p:nvSpPr>
        <p:spPr>
          <a:xfrm>
            <a:off x="7287768" y="1944623"/>
            <a:ext cx="701040" cy="199644"/>
          </a:xfrm>
          <a:prstGeom prst="rect">
            <a:avLst/>
          </a:prstGeom>
          <a:blipFill>
            <a:blip r:embed="rId118" cstate="print"/>
            <a:stretch>
              <a:fillRect/>
            </a:stretch>
          </a:blipFill>
        </p:spPr>
        <p:txBody>
          <a:bodyPr wrap="square" lIns="0" tIns="0" rIns="0" bIns="0" rtlCol="0"/>
          <a:lstStyle/>
          <a:p/>
        </p:txBody>
      </p:sp>
      <p:sp>
        <p:nvSpPr>
          <p:cNvPr id="221" name="object 221"/>
          <p:cNvSpPr/>
          <p:nvPr/>
        </p:nvSpPr>
        <p:spPr>
          <a:xfrm>
            <a:off x="6236208" y="2837688"/>
            <a:ext cx="1037843" cy="234696"/>
          </a:xfrm>
          <a:prstGeom prst="rect">
            <a:avLst/>
          </a:prstGeom>
          <a:blipFill>
            <a:blip r:embed="rId119" cstate="print"/>
            <a:stretch>
              <a:fillRect/>
            </a:stretch>
          </a:blipFill>
        </p:spPr>
        <p:txBody>
          <a:bodyPr wrap="square" lIns="0" tIns="0" rIns="0" bIns="0" rtlCol="0"/>
          <a:lstStyle/>
          <a:p/>
        </p:txBody>
      </p:sp>
      <p:sp>
        <p:nvSpPr>
          <p:cNvPr id="222" name="object 222"/>
          <p:cNvSpPr/>
          <p:nvPr/>
        </p:nvSpPr>
        <p:spPr>
          <a:xfrm>
            <a:off x="6245352" y="1973579"/>
            <a:ext cx="877824" cy="149351"/>
          </a:xfrm>
          <a:prstGeom prst="rect">
            <a:avLst/>
          </a:prstGeom>
          <a:blipFill>
            <a:blip r:embed="rId120" cstate="print"/>
            <a:stretch>
              <a:fillRect/>
            </a:stretch>
          </a:blipFill>
        </p:spPr>
        <p:txBody>
          <a:bodyPr wrap="square" lIns="0" tIns="0" rIns="0" bIns="0" rtlCol="0"/>
          <a:lstStyle/>
          <a:p/>
        </p:txBody>
      </p:sp>
      <p:sp>
        <p:nvSpPr>
          <p:cNvPr id="223" name="object 223"/>
          <p:cNvSpPr/>
          <p:nvPr/>
        </p:nvSpPr>
        <p:spPr>
          <a:xfrm>
            <a:off x="6225540" y="2625851"/>
            <a:ext cx="836675" cy="160020"/>
          </a:xfrm>
          <a:prstGeom prst="rect">
            <a:avLst/>
          </a:prstGeom>
          <a:blipFill>
            <a:blip r:embed="rId121" cstate="print"/>
            <a:stretch>
              <a:fillRect/>
            </a:stretch>
          </a:blipFill>
        </p:spPr>
        <p:txBody>
          <a:bodyPr wrap="square" lIns="0" tIns="0" rIns="0" bIns="0" rtlCol="0"/>
          <a:lstStyle/>
          <a:p/>
        </p:txBody>
      </p:sp>
      <p:sp>
        <p:nvSpPr>
          <p:cNvPr id="224" name="object 224"/>
          <p:cNvSpPr/>
          <p:nvPr/>
        </p:nvSpPr>
        <p:spPr>
          <a:xfrm>
            <a:off x="6207252" y="4250435"/>
            <a:ext cx="687324" cy="399288"/>
          </a:xfrm>
          <a:prstGeom prst="rect">
            <a:avLst/>
          </a:prstGeom>
          <a:blipFill>
            <a:blip r:embed="rId122" cstate="print"/>
            <a:stretch>
              <a:fillRect/>
            </a:stretch>
          </a:blipFill>
        </p:spPr>
        <p:txBody>
          <a:bodyPr wrap="square" lIns="0" tIns="0" rIns="0" bIns="0" rtlCol="0"/>
          <a:lstStyle/>
          <a:p/>
        </p:txBody>
      </p:sp>
      <p:sp>
        <p:nvSpPr>
          <p:cNvPr id="225" name="object 225"/>
          <p:cNvSpPr/>
          <p:nvPr/>
        </p:nvSpPr>
        <p:spPr>
          <a:xfrm>
            <a:off x="7042404" y="4334255"/>
            <a:ext cx="996696" cy="198119"/>
          </a:xfrm>
          <a:prstGeom prst="rect">
            <a:avLst/>
          </a:prstGeom>
          <a:blipFill>
            <a:blip r:embed="rId123" cstate="print"/>
            <a:stretch>
              <a:fillRect/>
            </a:stretch>
          </a:blipFill>
        </p:spPr>
        <p:txBody>
          <a:bodyPr wrap="square" lIns="0" tIns="0" rIns="0" bIns="0" rtlCol="0"/>
          <a:lstStyle/>
          <a:p/>
        </p:txBody>
      </p:sp>
      <p:sp>
        <p:nvSpPr>
          <p:cNvPr id="226" name="object 226"/>
          <p:cNvSpPr/>
          <p:nvPr/>
        </p:nvSpPr>
        <p:spPr>
          <a:xfrm>
            <a:off x="6327647" y="4655820"/>
            <a:ext cx="777240" cy="138683"/>
          </a:xfrm>
          <a:prstGeom prst="rect">
            <a:avLst/>
          </a:prstGeom>
          <a:blipFill>
            <a:blip r:embed="rId124" cstate="print"/>
            <a:stretch>
              <a:fillRect/>
            </a:stretch>
          </a:blipFill>
        </p:spPr>
        <p:txBody>
          <a:bodyPr wrap="square" lIns="0" tIns="0" rIns="0" bIns="0" rtlCol="0"/>
          <a:lstStyle/>
          <a:p/>
        </p:txBody>
      </p:sp>
      <p:sp>
        <p:nvSpPr>
          <p:cNvPr id="227" name="object 227"/>
          <p:cNvSpPr/>
          <p:nvPr/>
        </p:nvSpPr>
        <p:spPr>
          <a:xfrm>
            <a:off x="7178040" y="4578096"/>
            <a:ext cx="865631" cy="239268"/>
          </a:xfrm>
          <a:prstGeom prst="rect">
            <a:avLst/>
          </a:prstGeom>
          <a:blipFill>
            <a:blip r:embed="rId125" cstate="print"/>
            <a:stretch>
              <a:fillRect/>
            </a:stretch>
          </a:blipFill>
        </p:spPr>
        <p:txBody>
          <a:bodyPr wrap="square" lIns="0" tIns="0" rIns="0" bIns="0" rtlCol="0"/>
          <a:lstStyle/>
          <a:p/>
        </p:txBody>
      </p:sp>
      <p:sp>
        <p:nvSpPr>
          <p:cNvPr id="228" name="object 228"/>
          <p:cNvSpPr/>
          <p:nvPr/>
        </p:nvSpPr>
        <p:spPr>
          <a:xfrm>
            <a:off x="8292083" y="2327148"/>
            <a:ext cx="1085087" cy="239267"/>
          </a:xfrm>
          <a:prstGeom prst="rect">
            <a:avLst/>
          </a:prstGeom>
          <a:blipFill>
            <a:blip r:embed="rId126" cstate="print"/>
            <a:stretch>
              <a:fillRect/>
            </a:stretch>
          </a:blipFill>
        </p:spPr>
        <p:txBody>
          <a:bodyPr wrap="square" lIns="0" tIns="0" rIns="0" bIns="0" rtlCol="0"/>
          <a:lstStyle/>
          <a:p/>
        </p:txBody>
      </p:sp>
      <p:sp>
        <p:nvSpPr>
          <p:cNvPr id="229" name="object 229"/>
          <p:cNvSpPr/>
          <p:nvPr/>
        </p:nvSpPr>
        <p:spPr>
          <a:xfrm>
            <a:off x="8298180" y="1808988"/>
            <a:ext cx="638555" cy="169163"/>
          </a:xfrm>
          <a:prstGeom prst="rect">
            <a:avLst/>
          </a:prstGeom>
          <a:blipFill>
            <a:blip r:embed="rId127" cstate="print"/>
            <a:stretch>
              <a:fillRect/>
            </a:stretch>
          </a:blipFill>
        </p:spPr>
        <p:txBody>
          <a:bodyPr wrap="square" lIns="0" tIns="0" rIns="0" bIns="0" rtlCol="0"/>
          <a:lstStyle/>
          <a:p/>
        </p:txBody>
      </p:sp>
      <p:sp>
        <p:nvSpPr>
          <p:cNvPr id="230" name="object 230"/>
          <p:cNvSpPr/>
          <p:nvPr/>
        </p:nvSpPr>
        <p:spPr>
          <a:xfrm>
            <a:off x="8993123" y="1810511"/>
            <a:ext cx="1156716" cy="246887"/>
          </a:xfrm>
          <a:prstGeom prst="rect">
            <a:avLst/>
          </a:prstGeom>
          <a:blipFill>
            <a:blip r:embed="rId128" cstate="print"/>
            <a:stretch>
              <a:fillRect/>
            </a:stretch>
          </a:blipFill>
        </p:spPr>
        <p:txBody>
          <a:bodyPr wrap="square" lIns="0" tIns="0" rIns="0" bIns="0" rtlCol="0"/>
          <a:lstStyle/>
          <a:p/>
        </p:txBody>
      </p:sp>
      <p:sp>
        <p:nvSpPr>
          <p:cNvPr id="231" name="object 231"/>
          <p:cNvSpPr/>
          <p:nvPr/>
        </p:nvSpPr>
        <p:spPr>
          <a:xfrm>
            <a:off x="8345423" y="1533144"/>
            <a:ext cx="757427" cy="237743"/>
          </a:xfrm>
          <a:prstGeom prst="rect">
            <a:avLst/>
          </a:prstGeom>
          <a:blipFill>
            <a:blip r:embed="rId129" cstate="print"/>
            <a:stretch>
              <a:fillRect/>
            </a:stretch>
          </a:blipFill>
        </p:spPr>
        <p:txBody>
          <a:bodyPr wrap="square" lIns="0" tIns="0" rIns="0" bIns="0" rtlCol="0"/>
          <a:lstStyle/>
          <a:p/>
        </p:txBody>
      </p:sp>
      <p:sp>
        <p:nvSpPr>
          <p:cNvPr id="232" name="object 232"/>
          <p:cNvSpPr/>
          <p:nvPr/>
        </p:nvSpPr>
        <p:spPr>
          <a:xfrm>
            <a:off x="9285731" y="1545336"/>
            <a:ext cx="806196" cy="199644"/>
          </a:xfrm>
          <a:prstGeom prst="rect">
            <a:avLst/>
          </a:prstGeom>
          <a:blipFill>
            <a:blip r:embed="rId130" cstate="print"/>
            <a:stretch>
              <a:fillRect/>
            </a:stretch>
          </a:blipFill>
        </p:spPr>
        <p:txBody>
          <a:bodyPr wrap="square" lIns="0" tIns="0" rIns="0" bIns="0" rtlCol="0"/>
          <a:lstStyle/>
          <a:p/>
        </p:txBody>
      </p:sp>
      <p:sp>
        <p:nvSpPr>
          <p:cNvPr id="233" name="object 233"/>
          <p:cNvSpPr/>
          <p:nvPr/>
        </p:nvSpPr>
        <p:spPr>
          <a:xfrm>
            <a:off x="9607295" y="2552700"/>
            <a:ext cx="449579" cy="280415"/>
          </a:xfrm>
          <a:prstGeom prst="rect">
            <a:avLst/>
          </a:prstGeom>
          <a:blipFill>
            <a:blip r:embed="rId131" cstate="print"/>
            <a:stretch>
              <a:fillRect/>
            </a:stretch>
          </a:blipFill>
        </p:spPr>
        <p:txBody>
          <a:bodyPr wrap="square" lIns="0" tIns="0" rIns="0" bIns="0" rtlCol="0"/>
          <a:lstStyle/>
          <a:p/>
        </p:txBody>
      </p:sp>
      <p:sp>
        <p:nvSpPr>
          <p:cNvPr id="234" name="object 234"/>
          <p:cNvSpPr/>
          <p:nvPr/>
        </p:nvSpPr>
        <p:spPr>
          <a:xfrm>
            <a:off x="8410956" y="2057400"/>
            <a:ext cx="1635252" cy="256032"/>
          </a:xfrm>
          <a:prstGeom prst="rect">
            <a:avLst/>
          </a:prstGeom>
          <a:blipFill>
            <a:blip r:embed="rId132" cstate="print"/>
            <a:stretch>
              <a:fillRect/>
            </a:stretch>
          </a:blipFill>
        </p:spPr>
        <p:txBody>
          <a:bodyPr wrap="square" lIns="0" tIns="0" rIns="0" bIns="0" rtlCol="0"/>
          <a:lstStyle/>
          <a:p/>
        </p:txBody>
      </p:sp>
      <p:sp>
        <p:nvSpPr>
          <p:cNvPr id="235" name="object 235"/>
          <p:cNvSpPr/>
          <p:nvPr/>
        </p:nvSpPr>
        <p:spPr>
          <a:xfrm>
            <a:off x="8327135" y="2644139"/>
            <a:ext cx="1156716" cy="179832"/>
          </a:xfrm>
          <a:prstGeom prst="rect">
            <a:avLst/>
          </a:prstGeom>
          <a:blipFill>
            <a:blip r:embed="rId133" cstate="print"/>
            <a:stretch>
              <a:fillRect/>
            </a:stretch>
          </a:blipFill>
        </p:spPr>
        <p:txBody>
          <a:bodyPr wrap="square" lIns="0" tIns="0" rIns="0" bIns="0" rtlCol="0"/>
          <a:lstStyle/>
          <a:p/>
        </p:txBody>
      </p:sp>
      <p:sp>
        <p:nvSpPr>
          <p:cNvPr id="236" name="object 236"/>
          <p:cNvSpPr/>
          <p:nvPr/>
        </p:nvSpPr>
        <p:spPr>
          <a:xfrm>
            <a:off x="8298180" y="2887979"/>
            <a:ext cx="1836420" cy="143255"/>
          </a:xfrm>
          <a:prstGeom prst="rect">
            <a:avLst/>
          </a:prstGeom>
          <a:blipFill>
            <a:blip r:embed="rId134" cstate="print"/>
            <a:stretch>
              <a:fillRect/>
            </a:stretch>
          </a:blipFill>
        </p:spPr>
        <p:txBody>
          <a:bodyPr wrap="square" lIns="0" tIns="0" rIns="0" bIns="0" rtlCol="0"/>
          <a:lstStyle/>
          <a:p/>
        </p:txBody>
      </p:sp>
      <p:sp>
        <p:nvSpPr>
          <p:cNvPr id="237" name="object 237"/>
          <p:cNvSpPr/>
          <p:nvPr/>
        </p:nvSpPr>
        <p:spPr>
          <a:xfrm>
            <a:off x="9521952" y="2302764"/>
            <a:ext cx="670559" cy="239267"/>
          </a:xfrm>
          <a:prstGeom prst="rect">
            <a:avLst/>
          </a:prstGeom>
          <a:blipFill>
            <a:blip r:embed="rId135" cstate="print"/>
            <a:stretch>
              <a:fillRect/>
            </a:stretch>
          </a:blipFill>
        </p:spPr>
        <p:txBody>
          <a:bodyPr wrap="square" lIns="0" tIns="0" rIns="0" bIns="0" rtlCol="0"/>
          <a:lstStyle/>
          <a:p/>
        </p:txBody>
      </p:sp>
      <p:sp>
        <p:nvSpPr>
          <p:cNvPr id="238" name="object 238"/>
          <p:cNvSpPr/>
          <p:nvPr/>
        </p:nvSpPr>
        <p:spPr>
          <a:xfrm>
            <a:off x="5846826" y="994410"/>
            <a:ext cx="4480560" cy="5614670"/>
          </a:xfrm>
          <a:custGeom>
            <a:avLst/>
            <a:gdLst/>
            <a:ahLst/>
            <a:cxnLst/>
            <a:rect l="l" t="t" r="r" b="b"/>
            <a:pathLst>
              <a:path w="4480559" h="5614670">
                <a:moveTo>
                  <a:pt x="0" y="59816"/>
                </a:moveTo>
                <a:lnTo>
                  <a:pt x="4702" y="36540"/>
                </a:lnTo>
                <a:lnTo>
                  <a:pt x="17525" y="17525"/>
                </a:lnTo>
                <a:lnTo>
                  <a:pt x="36540" y="4702"/>
                </a:lnTo>
                <a:lnTo>
                  <a:pt x="59816" y="0"/>
                </a:lnTo>
                <a:lnTo>
                  <a:pt x="4420743" y="0"/>
                </a:lnTo>
                <a:lnTo>
                  <a:pt x="4444019" y="4702"/>
                </a:lnTo>
                <a:lnTo>
                  <a:pt x="4463034" y="17525"/>
                </a:lnTo>
                <a:lnTo>
                  <a:pt x="4475857" y="36540"/>
                </a:lnTo>
                <a:lnTo>
                  <a:pt x="4480559" y="59816"/>
                </a:lnTo>
                <a:lnTo>
                  <a:pt x="4480559" y="5554560"/>
                </a:lnTo>
                <a:lnTo>
                  <a:pt x="4475857" y="5577859"/>
                </a:lnTo>
                <a:lnTo>
                  <a:pt x="4463034" y="5596885"/>
                </a:lnTo>
                <a:lnTo>
                  <a:pt x="4444019" y="5609712"/>
                </a:lnTo>
                <a:lnTo>
                  <a:pt x="4420743" y="5614416"/>
                </a:lnTo>
                <a:lnTo>
                  <a:pt x="59816" y="5614416"/>
                </a:lnTo>
                <a:lnTo>
                  <a:pt x="36540" y="5609712"/>
                </a:lnTo>
                <a:lnTo>
                  <a:pt x="17525" y="5596885"/>
                </a:lnTo>
                <a:lnTo>
                  <a:pt x="4702" y="5577859"/>
                </a:lnTo>
                <a:lnTo>
                  <a:pt x="0" y="5554560"/>
                </a:lnTo>
                <a:lnTo>
                  <a:pt x="0" y="59816"/>
                </a:lnTo>
                <a:close/>
              </a:path>
            </a:pathLst>
          </a:custGeom>
          <a:ln w="28956">
            <a:solidFill>
              <a:srgbClr val="1C9ED2"/>
            </a:solidFill>
          </a:ln>
        </p:spPr>
        <p:txBody>
          <a:bodyPr wrap="square" lIns="0" tIns="0" rIns="0" bIns="0" rtlCol="0"/>
          <a:lstStyle/>
          <a:p/>
        </p:txBody>
      </p:sp>
      <p:sp>
        <p:nvSpPr>
          <p:cNvPr id="239" name="object 239"/>
          <p:cNvSpPr/>
          <p:nvPr/>
        </p:nvSpPr>
        <p:spPr>
          <a:xfrm>
            <a:off x="5859017" y="992886"/>
            <a:ext cx="4442460" cy="154305"/>
          </a:xfrm>
          <a:custGeom>
            <a:avLst/>
            <a:gdLst/>
            <a:ahLst/>
            <a:cxnLst/>
            <a:rect l="l" t="t" r="r" b="b"/>
            <a:pathLst>
              <a:path w="4442459" h="154305">
                <a:moveTo>
                  <a:pt x="4396613" y="0"/>
                </a:moveTo>
                <a:lnTo>
                  <a:pt x="45847" y="0"/>
                </a:lnTo>
                <a:lnTo>
                  <a:pt x="28021" y="3609"/>
                </a:lnTo>
                <a:lnTo>
                  <a:pt x="13446" y="13446"/>
                </a:lnTo>
                <a:lnTo>
                  <a:pt x="3609" y="28021"/>
                </a:lnTo>
                <a:lnTo>
                  <a:pt x="0" y="45847"/>
                </a:lnTo>
                <a:lnTo>
                  <a:pt x="0" y="108076"/>
                </a:lnTo>
                <a:lnTo>
                  <a:pt x="3609" y="125902"/>
                </a:lnTo>
                <a:lnTo>
                  <a:pt x="13446" y="140477"/>
                </a:lnTo>
                <a:lnTo>
                  <a:pt x="28021" y="150314"/>
                </a:lnTo>
                <a:lnTo>
                  <a:pt x="45847" y="153924"/>
                </a:lnTo>
                <a:lnTo>
                  <a:pt x="4396613" y="153924"/>
                </a:lnTo>
                <a:lnTo>
                  <a:pt x="4414438" y="150314"/>
                </a:lnTo>
                <a:lnTo>
                  <a:pt x="4429013" y="140477"/>
                </a:lnTo>
                <a:lnTo>
                  <a:pt x="4438850" y="125902"/>
                </a:lnTo>
                <a:lnTo>
                  <a:pt x="4442460" y="108076"/>
                </a:lnTo>
                <a:lnTo>
                  <a:pt x="4442460" y="45847"/>
                </a:lnTo>
                <a:lnTo>
                  <a:pt x="4438850" y="28021"/>
                </a:lnTo>
                <a:lnTo>
                  <a:pt x="4429013" y="13446"/>
                </a:lnTo>
                <a:lnTo>
                  <a:pt x="4414438" y="3609"/>
                </a:lnTo>
                <a:lnTo>
                  <a:pt x="4396613" y="0"/>
                </a:lnTo>
                <a:close/>
              </a:path>
            </a:pathLst>
          </a:custGeom>
          <a:solidFill>
            <a:srgbClr val="1A9FD2"/>
          </a:solidFill>
        </p:spPr>
        <p:txBody>
          <a:bodyPr wrap="square" lIns="0" tIns="0" rIns="0" bIns="0" rtlCol="0"/>
          <a:lstStyle/>
          <a:p/>
        </p:txBody>
      </p:sp>
      <p:sp>
        <p:nvSpPr>
          <p:cNvPr id="240" name="object 240"/>
          <p:cNvSpPr/>
          <p:nvPr/>
        </p:nvSpPr>
        <p:spPr>
          <a:xfrm>
            <a:off x="5859017" y="992886"/>
            <a:ext cx="4442460" cy="154305"/>
          </a:xfrm>
          <a:custGeom>
            <a:avLst/>
            <a:gdLst/>
            <a:ahLst/>
            <a:cxnLst/>
            <a:rect l="l" t="t" r="r" b="b"/>
            <a:pathLst>
              <a:path w="4442459" h="154305">
                <a:moveTo>
                  <a:pt x="0" y="45847"/>
                </a:moveTo>
                <a:lnTo>
                  <a:pt x="3609" y="28021"/>
                </a:lnTo>
                <a:lnTo>
                  <a:pt x="13446" y="13446"/>
                </a:lnTo>
                <a:lnTo>
                  <a:pt x="28021" y="3609"/>
                </a:lnTo>
                <a:lnTo>
                  <a:pt x="45847" y="0"/>
                </a:lnTo>
                <a:lnTo>
                  <a:pt x="4396613" y="0"/>
                </a:lnTo>
                <a:lnTo>
                  <a:pt x="4414438" y="3609"/>
                </a:lnTo>
                <a:lnTo>
                  <a:pt x="4429013" y="13446"/>
                </a:lnTo>
                <a:lnTo>
                  <a:pt x="4438850" y="28021"/>
                </a:lnTo>
                <a:lnTo>
                  <a:pt x="4442460" y="45847"/>
                </a:lnTo>
                <a:lnTo>
                  <a:pt x="4442460" y="108076"/>
                </a:lnTo>
                <a:lnTo>
                  <a:pt x="4438850" y="125902"/>
                </a:lnTo>
                <a:lnTo>
                  <a:pt x="4429013" y="140477"/>
                </a:lnTo>
                <a:lnTo>
                  <a:pt x="4414438" y="150314"/>
                </a:lnTo>
                <a:lnTo>
                  <a:pt x="4396613" y="153924"/>
                </a:lnTo>
                <a:lnTo>
                  <a:pt x="45847" y="153924"/>
                </a:lnTo>
                <a:lnTo>
                  <a:pt x="28021" y="150314"/>
                </a:lnTo>
                <a:lnTo>
                  <a:pt x="13446" y="140477"/>
                </a:lnTo>
                <a:lnTo>
                  <a:pt x="3609" y="125902"/>
                </a:lnTo>
                <a:lnTo>
                  <a:pt x="0" y="108076"/>
                </a:lnTo>
                <a:lnTo>
                  <a:pt x="0" y="45847"/>
                </a:lnTo>
                <a:close/>
              </a:path>
            </a:pathLst>
          </a:custGeom>
          <a:ln w="28955">
            <a:solidFill>
              <a:srgbClr val="1A9FD2"/>
            </a:solidFill>
          </a:ln>
        </p:spPr>
        <p:txBody>
          <a:bodyPr wrap="square" lIns="0" tIns="0" rIns="0" bIns="0" rtlCol="0"/>
          <a:lstStyle/>
          <a:p/>
        </p:txBody>
      </p:sp>
      <p:sp>
        <p:nvSpPr>
          <p:cNvPr id="241" name="object 241"/>
          <p:cNvSpPr txBox="1"/>
          <p:nvPr/>
        </p:nvSpPr>
        <p:spPr>
          <a:xfrm>
            <a:off x="7762493" y="972058"/>
            <a:ext cx="6350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场景平台</a:t>
            </a:r>
            <a:endParaRPr sz="1200">
              <a:latin typeface="微软雅黑"/>
              <a:cs typeface="微软雅黑"/>
            </a:endParaRPr>
          </a:p>
        </p:txBody>
      </p:sp>
      <p:sp>
        <p:nvSpPr>
          <p:cNvPr id="242" name="object 242"/>
          <p:cNvSpPr txBox="1"/>
          <p:nvPr/>
        </p:nvSpPr>
        <p:spPr>
          <a:xfrm>
            <a:off x="5441696" y="4974463"/>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银行</a:t>
            </a:r>
            <a:endParaRPr sz="1000">
              <a:latin typeface="微软雅黑"/>
              <a:cs typeface="微软雅黑"/>
            </a:endParaRPr>
          </a:p>
        </p:txBody>
      </p:sp>
      <p:sp>
        <p:nvSpPr>
          <p:cNvPr id="243" name="object 243"/>
          <p:cNvSpPr txBox="1"/>
          <p:nvPr/>
        </p:nvSpPr>
        <p:spPr>
          <a:xfrm>
            <a:off x="5441696" y="5126863"/>
            <a:ext cx="405130" cy="469900"/>
          </a:xfrm>
          <a:prstGeom prst="rect">
            <a:avLst/>
          </a:prstGeom>
        </p:spPr>
        <p:txBody>
          <a:bodyPr wrap="square" lIns="0" tIns="0" rIns="0" bIns="0" rtlCol="0" vert="horz">
            <a:spAutoFit/>
          </a:bodyPr>
          <a:lstStyle/>
          <a:p>
            <a:pPr marL="12700" marR="5080">
              <a:lnSpc>
                <a:spcPct val="150000"/>
              </a:lnSpc>
            </a:pPr>
            <a:r>
              <a:rPr dirty="0" sz="1000" spc="-5">
                <a:solidFill>
                  <a:srgbClr val="4F5560"/>
                </a:solidFill>
                <a:latin typeface="微软雅黑"/>
                <a:cs typeface="微软雅黑"/>
              </a:rPr>
              <a:t>数据、  产品、</a:t>
            </a:r>
            <a:endParaRPr sz="1000">
              <a:latin typeface="微软雅黑"/>
              <a:cs typeface="微软雅黑"/>
            </a:endParaRPr>
          </a:p>
        </p:txBody>
      </p:sp>
      <p:sp>
        <p:nvSpPr>
          <p:cNvPr id="244" name="object 244"/>
          <p:cNvSpPr txBox="1"/>
          <p:nvPr/>
        </p:nvSpPr>
        <p:spPr>
          <a:xfrm>
            <a:off x="5441696" y="5660542"/>
            <a:ext cx="278765" cy="165100"/>
          </a:xfrm>
          <a:prstGeom prst="rect">
            <a:avLst/>
          </a:prstGeom>
        </p:spPr>
        <p:txBody>
          <a:bodyPr wrap="square" lIns="0" tIns="0" rIns="0" bIns="0" rtlCol="0" vert="horz">
            <a:spAutoFit/>
          </a:bodyPr>
          <a:lstStyle/>
          <a:p>
            <a:pPr marL="12700">
              <a:lnSpc>
                <a:spcPct val="100000"/>
              </a:lnSpc>
            </a:pPr>
            <a:r>
              <a:rPr dirty="0" sz="1000" spc="-5">
                <a:solidFill>
                  <a:srgbClr val="4F5560"/>
                </a:solidFill>
                <a:latin typeface="微软雅黑"/>
                <a:cs typeface="微软雅黑"/>
              </a:rPr>
              <a:t>服务</a:t>
            </a:r>
            <a:endParaRPr sz="1000">
              <a:latin typeface="微软雅黑"/>
              <a:cs typeface="微软雅黑"/>
            </a:endParaRPr>
          </a:p>
        </p:txBody>
      </p:sp>
      <p:sp>
        <p:nvSpPr>
          <p:cNvPr id="245" name="object 245"/>
          <p:cNvSpPr/>
          <p:nvPr/>
        </p:nvSpPr>
        <p:spPr>
          <a:xfrm>
            <a:off x="9360407" y="4572000"/>
            <a:ext cx="789431" cy="211836"/>
          </a:xfrm>
          <a:prstGeom prst="rect">
            <a:avLst/>
          </a:prstGeom>
          <a:blipFill>
            <a:blip r:embed="rId136" cstate="print"/>
            <a:stretch>
              <a:fillRect/>
            </a:stretch>
          </a:blipFill>
        </p:spPr>
        <p:txBody>
          <a:bodyPr wrap="square" lIns="0" tIns="0" rIns="0" bIns="0" rtlCol="0"/>
          <a:lstStyle/>
          <a:p/>
        </p:txBody>
      </p:sp>
      <p:sp>
        <p:nvSpPr>
          <p:cNvPr id="246" name="object 246"/>
          <p:cNvSpPr/>
          <p:nvPr/>
        </p:nvSpPr>
        <p:spPr>
          <a:xfrm>
            <a:off x="9547859" y="3834384"/>
            <a:ext cx="667511" cy="129539"/>
          </a:xfrm>
          <a:prstGeom prst="rect">
            <a:avLst/>
          </a:prstGeom>
          <a:blipFill>
            <a:blip r:embed="rId137" cstate="print"/>
            <a:stretch>
              <a:fillRect/>
            </a:stretch>
          </a:blipFill>
        </p:spPr>
        <p:txBody>
          <a:bodyPr wrap="square" lIns="0" tIns="0" rIns="0" bIns="0" rtlCol="0"/>
          <a:lstStyle/>
          <a:p/>
        </p:txBody>
      </p:sp>
      <p:sp>
        <p:nvSpPr>
          <p:cNvPr id="247" name="object 247"/>
          <p:cNvSpPr/>
          <p:nvPr/>
        </p:nvSpPr>
        <p:spPr>
          <a:xfrm>
            <a:off x="8289035" y="4567428"/>
            <a:ext cx="1019555" cy="219456"/>
          </a:xfrm>
          <a:prstGeom prst="rect">
            <a:avLst/>
          </a:prstGeom>
          <a:blipFill>
            <a:blip r:embed="rId138" cstate="print"/>
            <a:stretch>
              <a:fillRect/>
            </a:stretch>
          </a:blipFill>
        </p:spPr>
        <p:txBody>
          <a:bodyPr wrap="square" lIns="0" tIns="0" rIns="0" bIns="0" rtlCol="0"/>
          <a:lstStyle/>
          <a:p/>
        </p:txBody>
      </p:sp>
      <p:sp>
        <p:nvSpPr>
          <p:cNvPr id="248" name="object 248"/>
          <p:cNvSpPr/>
          <p:nvPr/>
        </p:nvSpPr>
        <p:spPr>
          <a:xfrm>
            <a:off x="9000743" y="3764279"/>
            <a:ext cx="527303" cy="263651"/>
          </a:xfrm>
          <a:prstGeom prst="rect">
            <a:avLst/>
          </a:prstGeom>
          <a:blipFill>
            <a:blip r:embed="rId139" cstate="print"/>
            <a:stretch>
              <a:fillRect/>
            </a:stretch>
          </a:blipFill>
        </p:spPr>
        <p:txBody>
          <a:bodyPr wrap="square" lIns="0" tIns="0" rIns="0" bIns="0" rtlCol="0"/>
          <a:lstStyle/>
          <a:p/>
        </p:txBody>
      </p:sp>
      <p:sp>
        <p:nvSpPr>
          <p:cNvPr id="249" name="object 249"/>
          <p:cNvSpPr/>
          <p:nvPr/>
        </p:nvSpPr>
        <p:spPr>
          <a:xfrm>
            <a:off x="8366759" y="3520440"/>
            <a:ext cx="563879" cy="230124"/>
          </a:xfrm>
          <a:prstGeom prst="rect">
            <a:avLst/>
          </a:prstGeom>
          <a:blipFill>
            <a:blip r:embed="rId140" cstate="print"/>
            <a:stretch>
              <a:fillRect/>
            </a:stretch>
          </a:blipFill>
        </p:spPr>
        <p:txBody>
          <a:bodyPr wrap="square" lIns="0" tIns="0" rIns="0" bIns="0" rtlCol="0"/>
          <a:lstStyle/>
          <a:p/>
        </p:txBody>
      </p:sp>
      <p:sp>
        <p:nvSpPr>
          <p:cNvPr id="250" name="object 250"/>
          <p:cNvSpPr/>
          <p:nvPr/>
        </p:nvSpPr>
        <p:spPr>
          <a:xfrm>
            <a:off x="8429243" y="4308347"/>
            <a:ext cx="810768" cy="211836"/>
          </a:xfrm>
          <a:prstGeom prst="rect">
            <a:avLst/>
          </a:prstGeom>
          <a:blipFill>
            <a:blip r:embed="rId141" cstate="print"/>
            <a:stretch>
              <a:fillRect/>
            </a:stretch>
          </a:blipFill>
        </p:spPr>
        <p:txBody>
          <a:bodyPr wrap="square" lIns="0" tIns="0" rIns="0" bIns="0" rtlCol="0"/>
          <a:lstStyle/>
          <a:p/>
        </p:txBody>
      </p:sp>
      <p:sp>
        <p:nvSpPr>
          <p:cNvPr id="251" name="object 251"/>
          <p:cNvSpPr/>
          <p:nvPr/>
        </p:nvSpPr>
        <p:spPr>
          <a:xfrm>
            <a:off x="8293607" y="3820667"/>
            <a:ext cx="662940" cy="141731"/>
          </a:xfrm>
          <a:prstGeom prst="rect">
            <a:avLst/>
          </a:prstGeom>
          <a:blipFill>
            <a:blip r:embed="rId142" cstate="print"/>
            <a:stretch>
              <a:fillRect/>
            </a:stretch>
          </a:blipFill>
        </p:spPr>
        <p:txBody>
          <a:bodyPr wrap="square" lIns="0" tIns="0" rIns="0" bIns="0" rtlCol="0"/>
          <a:lstStyle/>
          <a:p/>
        </p:txBody>
      </p:sp>
      <p:sp>
        <p:nvSpPr>
          <p:cNvPr id="252" name="object 252"/>
          <p:cNvSpPr/>
          <p:nvPr/>
        </p:nvSpPr>
        <p:spPr>
          <a:xfrm>
            <a:off x="9642347" y="3573779"/>
            <a:ext cx="493775" cy="169164"/>
          </a:xfrm>
          <a:prstGeom prst="rect">
            <a:avLst/>
          </a:prstGeom>
          <a:blipFill>
            <a:blip r:embed="rId143" cstate="print"/>
            <a:stretch>
              <a:fillRect/>
            </a:stretch>
          </a:blipFill>
        </p:spPr>
        <p:txBody>
          <a:bodyPr wrap="square" lIns="0" tIns="0" rIns="0" bIns="0" rtlCol="0"/>
          <a:lstStyle/>
          <a:p/>
        </p:txBody>
      </p:sp>
      <p:sp>
        <p:nvSpPr>
          <p:cNvPr id="253" name="object 253"/>
          <p:cNvSpPr/>
          <p:nvPr/>
        </p:nvSpPr>
        <p:spPr>
          <a:xfrm>
            <a:off x="9389364" y="4337303"/>
            <a:ext cx="717803" cy="175260"/>
          </a:xfrm>
          <a:prstGeom prst="rect">
            <a:avLst/>
          </a:prstGeom>
          <a:blipFill>
            <a:blip r:embed="rId144" cstate="print"/>
            <a:stretch>
              <a:fillRect/>
            </a:stretch>
          </a:blipFill>
        </p:spPr>
        <p:txBody>
          <a:bodyPr wrap="square" lIns="0" tIns="0" rIns="0" bIns="0" rtlCol="0"/>
          <a:lstStyle/>
          <a:p/>
        </p:txBody>
      </p:sp>
      <p:sp>
        <p:nvSpPr>
          <p:cNvPr id="254" name="object 254"/>
          <p:cNvSpPr/>
          <p:nvPr/>
        </p:nvSpPr>
        <p:spPr>
          <a:xfrm>
            <a:off x="8218931" y="3316223"/>
            <a:ext cx="1978152" cy="176784"/>
          </a:xfrm>
          <a:prstGeom prst="rect">
            <a:avLst/>
          </a:prstGeom>
          <a:blipFill>
            <a:blip r:embed="rId145" cstate="print"/>
            <a:stretch>
              <a:fillRect/>
            </a:stretch>
          </a:blipFill>
        </p:spPr>
        <p:txBody>
          <a:bodyPr wrap="square" lIns="0" tIns="0" rIns="0" bIns="0" rtlCol="0"/>
          <a:lstStyle/>
          <a:p/>
        </p:txBody>
      </p:sp>
      <p:sp>
        <p:nvSpPr>
          <p:cNvPr id="255" name="object 255"/>
          <p:cNvSpPr/>
          <p:nvPr/>
        </p:nvSpPr>
        <p:spPr>
          <a:xfrm>
            <a:off x="8977883" y="3541776"/>
            <a:ext cx="565403" cy="233172"/>
          </a:xfrm>
          <a:prstGeom prst="rect">
            <a:avLst/>
          </a:prstGeom>
          <a:blipFill>
            <a:blip r:embed="rId146" cstate="print"/>
            <a:stretch>
              <a:fillRect/>
            </a:stretch>
          </a:blipFill>
        </p:spPr>
        <p:txBody>
          <a:bodyPr wrap="square" lIns="0" tIns="0" rIns="0" bIns="0" rtlCol="0"/>
          <a:lstStyle/>
          <a:p/>
        </p:txBody>
      </p:sp>
      <p:sp>
        <p:nvSpPr>
          <p:cNvPr id="256" name="object 256"/>
          <p:cNvSpPr/>
          <p:nvPr/>
        </p:nvSpPr>
        <p:spPr>
          <a:xfrm>
            <a:off x="7737347" y="3331464"/>
            <a:ext cx="278892" cy="188975"/>
          </a:xfrm>
          <a:prstGeom prst="rect">
            <a:avLst/>
          </a:prstGeom>
          <a:blipFill>
            <a:blip r:embed="rId147" cstate="print"/>
            <a:stretch>
              <a:fillRect/>
            </a:stretch>
          </a:blipFill>
        </p:spPr>
        <p:txBody>
          <a:bodyPr wrap="square" lIns="0" tIns="0" rIns="0" bIns="0" rtlCol="0"/>
          <a:lstStyle/>
          <a:p/>
        </p:txBody>
      </p:sp>
      <p:sp>
        <p:nvSpPr>
          <p:cNvPr id="257" name="object 257"/>
          <p:cNvSpPr/>
          <p:nvPr/>
        </p:nvSpPr>
        <p:spPr>
          <a:xfrm>
            <a:off x="6188964" y="3555491"/>
            <a:ext cx="1018032" cy="216408"/>
          </a:xfrm>
          <a:prstGeom prst="rect">
            <a:avLst/>
          </a:prstGeom>
          <a:blipFill>
            <a:blip r:embed="rId148" cstate="print"/>
            <a:stretch>
              <a:fillRect/>
            </a:stretch>
          </a:blipFill>
        </p:spPr>
        <p:txBody>
          <a:bodyPr wrap="square" lIns="0" tIns="0" rIns="0" bIns="0" rtlCol="0"/>
          <a:lstStyle/>
          <a:p/>
        </p:txBody>
      </p:sp>
      <p:sp>
        <p:nvSpPr>
          <p:cNvPr id="258" name="object 258"/>
          <p:cNvSpPr/>
          <p:nvPr/>
        </p:nvSpPr>
        <p:spPr>
          <a:xfrm>
            <a:off x="6150864" y="3761232"/>
            <a:ext cx="627888" cy="295656"/>
          </a:xfrm>
          <a:prstGeom prst="rect">
            <a:avLst/>
          </a:prstGeom>
          <a:blipFill>
            <a:blip r:embed="rId149" cstate="print"/>
            <a:stretch>
              <a:fillRect/>
            </a:stretch>
          </a:blipFill>
        </p:spPr>
        <p:txBody>
          <a:bodyPr wrap="square" lIns="0" tIns="0" rIns="0" bIns="0" rtlCol="0"/>
          <a:lstStyle/>
          <a:p/>
        </p:txBody>
      </p:sp>
      <p:sp>
        <p:nvSpPr>
          <p:cNvPr id="259" name="object 259"/>
          <p:cNvSpPr/>
          <p:nvPr/>
        </p:nvSpPr>
        <p:spPr>
          <a:xfrm>
            <a:off x="7321295" y="3540252"/>
            <a:ext cx="696468" cy="233172"/>
          </a:xfrm>
          <a:prstGeom prst="rect">
            <a:avLst/>
          </a:prstGeom>
          <a:blipFill>
            <a:blip r:embed="rId150" cstate="print"/>
            <a:stretch>
              <a:fillRect/>
            </a:stretch>
          </a:blipFill>
        </p:spPr>
        <p:txBody>
          <a:bodyPr wrap="square" lIns="0" tIns="0" rIns="0" bIns="0" rtlCol="0"/>
          <a:lstStyle/>
          <a:p/>
        </p:txBody>
      </p:sp>
      <p:sp>
        <p:nvSpPr>
          <p:cNvPr id="260" name="object 260"/>
          <p:cNvSpPr/>
          <p:nvPr/>
        </p:nvSpPr>
        <p:spPr>
          <a:xfrm>
            <a:off x="6152388" y="3325367"/>
            <a:ext cx="1463039" cy="231648"/>
          </a:xfrm>
          <a:prstGeom prst="rect">
            <a:avLst/>
          </a:prstGeom>
          <a:blipFill>
            <a:blip r:embed="rId151" cstate="print"/>
            <a:stretch>
              <a:fillRect/>
            </a:stretch>
          </a:blipFill>
        </p:spPr>
        <p:txBody>
          <a:bodyPr wrap="square" lIns="0" tIns="0" rIns="0" bIns="0" rtlCol="0"/>
          <a:lstStyle/>
          <a:p/>
        </p:txBody>
      </p:sp>
      <p:sp>
        <p:nvSpPr>
          <p:cNvPr id="261" name="object 261"/>
          <p:cNvSpPr/>
          <p:nvPr/>
        </p:nvSpPr>
        <p:spPr>
          <a:xfrm>
            <a:off x="6874764" y="3829811"/>
            <a:ext cx="1184148" cy="121919"/>
          </a:xfrm>
          <a:prstGeom prst="rect">
            <a:avLst/>
          </a:prstGeom>
          <a:blipFill>
            <a:blip r:embed="rId152" cstate="print"/>
            <a:stretch>
              <a:fillRect/>
            </a:stretch>
          </a:blipFill>
        </p:spPr>
        <p:txBody>
          <a:bodyPr wrap="square" lIns="0" tIns="0" rIns="0" bIns="0" rtlCol="0"/>
          <a:lstStyle/>
          <a:p/>
        </p:txBody>
      </p:sp>
      <p:sp>
        <p:nvSpPr>
          <p:cNvPr id="262" name="object 262"/>
          <p:cNvSpPr txBox="1"/>
          <p:nvPr/>
        </p:nvSpPr>
        <p:spPr>
          <a:xfrm>
            <a:off x="78739" y="6647535"/>
            <a:ext cx="1767839" cy="172720"/>
          </a:xfrm>
          <a:prstGeom prst="rect">
            <a:avLst/>
          </a:prstGeom>
        </p:spPr>
        <p:txBody>
          <a:bodyPr wrap="square" lIns="0" tIns="0" rIns="0" bIns="0" rtlCol="0" vert="horz">
            <a:spAutoFit/>
          </a:bodyPr>
          <a:lstStyle/>
          <a:p>
            <a:pPr marL="12700">
              <a:lnSpc>
                <a:spcPct val="100000"/>
              </a:lnSpc>
            </a:pPr>
            <a:r>
              <a:rPr dirty="0" sz="1050" spc="-55" i="1">
                <a:solidFill>
                  <a:srgbClr val="4E565F"/>
                </a:solidFill>
                <a:latin typeface="微软雅黑"/>
                <a:cs typeface="微软雅黑"/>
              </a:rPr>
              <a:t>备注：数据统计截至</a:t>
            </a:r>
            <a:r>
              <a:rPr dirty="0" sz="1000" spc="-10" i="1">
                <a:solidFill>
                  <a:srgbClr val="4E565F"/>
                </a:solidFill>
                <a:latin typeface="Arial"/>
                <a:cs typeface="Arial"/>
              </a:rPr>
              <a:t>2019</a:t>
            </a:r>
            <a:r>
              <a:rPr dirty="0" sz="1050" spc="-55" i="1">
                <a:solidFill>
                  <a:srgbClr val="4E565F"/>
                </a:solidFill>
                <a:latin typeface="微软雅黑"/>
                <a:cs typeface="微软雅黑"/>
              </a:rPr>
              <a:t>年</a:t>
            </a:r>
            <a:r>
              <a:rPr dirty="0" sz="1000" spc="-10" i="1">
                <a:solidFill>
                  <a:srgbClr val="4E565F"/>
                </a:solidFill>
                <a:latin typeface="Arial"/>
                <a:cs typeface="Arial"/>
              </a:rPr>
              <a:t>6</a:t>
            </a:r>
            <a:r>
              <a:rPr dirty="0" sz="1050" spc="-55" i="1">
                <a:solidFill>
                  <a:srgbClr val="4E565F"/>
                </a:solidFill>
                <a:latin typeface="微软雅黑"/>
                <a:cs typeface="微软雅黑"/>
              </a:rPr>
              <a:t>月</a:t>
            </a:r>
            <a:endParaRPr sz="1050">
              <a:latin typeface="微软雅黑"/>
              <a:cs typeface="微软雅黑"/>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spc="-5">
                <a:solidFill>
                  <a:srgbClr val="1D9ED2"/>
                </a:solidFill>
              </a:rPr>
              <a:t>根据合作伙伴的不同需求，商业银行分别以</a:t>
            </a:r>
            <a:r>
              <a:rPr dirty="0" spc="-5">
                <a:solidFill>
                  <a:srgbClr val="1D9ED2"/>
                </a:solidFill>
                <a:latin typeface="微软雅黑"/>
                <a:cs typeface="微软雅黑"/>
              </a:rPr>
              <a:t>API</a:t>
            </a:r>
            <a:r>
              <a:rPr dirty="0" spc="-5">
                <a:solidFill>
                  <a:srgbClr val="1D9ED2"/>
                </a:solidFill>
              </a:rPr>
              <a:t>、</a:t>
            </a:r>
            <a:r>
              <a:rPr dirty="0" spc="-5">
                <a:solidFill>
                  <a:srgbClr val="1D9ED2"/>
                </a:solidFill>
                <a:latin typeface="微软雅黑"/>
                <a:cs typeface="微软雅黑"/>
              </a:rPr>
              <a:t>SDK</a:t>
            </a:r>
            <a:r>
              <a:rPr dirty="0" spc="-5">
                <a:solidFill>
                  <a:srgbClr val="1D9ED2"/>
                </a:solidFill>
              </a:rPr>
              <a:t>、</a:t>
            </a:r>
            <a:r>
              <a:rPr dirty="0" spc="-5">
                <a:solidFill>
                  <a:srgbClr val="1D9ED2"/>
                </a:solidFill>
                <a:latin typeface="微软雅黑"/>
                <a:cs typeface="微软雅黑"/>
              </a:rPr>
              <a:t>H5</a:t>
            </a:r>
            <a:r>
              <a:rPr dirty="0" spc="-5">
                <a:solidFill>
                  <a:srgbClr val="1D9ED2"/>
                </a:solidFill>
              </a:rPr>
              <a:t>三</a:t>
            </a:r>
          </a:p>
          <a:p>
            <a:pPr marL="12700">
              <a:lnSpc>
                <a:spcPts val="2735"/>
              </a:lnSpc>
            </a:pPr>
            <a:r>
              <a:rPr dirty="0" spc="-5">
                <a:solidFill>
                  <a:srgbClr val="1D9ED2"/>
                </a:solidFill>
              </a:rPr>
              <a:t>种技术方式实现与合作伙伴的连接</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55</a:t>
            </a:r>
            <a:endParaRPr sz="1200">
              <a:latin typeface="Arial"/>
              <a:cs typeface="Arial"/>
            </a:endParaRPr>
          </a:p>
        </p:txBody>
      </p:sp>
      <p:sp>
        <p:nvSpPr>
          <p:cNvPr id="7" name="object 7"/>
          <p:cNvSpPr/>
          <p:nvPr/>
        </p:nvSpPr>
        <p:spPr>
          <a:xfrm>
            <a:off x="4390644" y="5849111"/>
            <a:ext cx="806450" cy="989330"/>
          </a:xfrm>
          <a:custGeom>
            <a:avLst/>
            <a:gdLst/>
            <a:ahLst/>
            <a:cxnLst/>
            <a:rect l="l" t="t" r="r" b="b"/>
            <a:pathLst>
              <a:path w="806450" h="989329">
                <a:moveTo>
                  <a:pt x="806195" y="0"/>
                </a:moveTo>
                <a:lnTo>
                  <a:pt x="0" y="697064"/>
                </a:lnTo>
                <a:lnTo>
                  <a:pt x="0" y="989074"/>
                </a:lnTo>
                <a:lnTo>
                  <a:pt x="806195" y="989074"/>
                </a:lnTo>
                <a:lnTo>
                  <a:pt x="806195" y="0"/>
                </a:lnTo>
                <a:close/>
              </a:path>
            </a:pathLst>
          </a:custGeom>
          <a:solidFill>
            <a:srgbClr val="ECECEC"/>
          </a:solidFill>
        </p:spPr>
        <p:txBody>
          <a:bodyPr wrap="square" lIns="0" tIns="0" rIns="0" bIns="0" rtlCol="0"/>
          <a:lstStyle/>
          <a:p/>
        </p:txBody>
      </p:sp>
      <p:sp>
        <p:nvSpPr>
          <p:cNvPr id="8" name="object 8"/>
          <p:cNvSpPr/>
          <p:nvPr/>
        </p:nvSpPr>
        <p:spPr>
          <a:xfrm>
            <a:off x="4224528" y="6286500"/>
            <a:ext cx="166370" cy="302260"/>
          </a:xfrm>
          <a:custGeom>
            <a:avLst/>
            <a:gdLst/>
            <a:ahLst/>
            <a:cxnLst/>
            <a:rect l="l" t="t" r="r" b="b"/>
            <a:pathLst>
              <a:path w="166370" h="302259">
                <a:moveTo>
                  <a:pt x="166116" y="0"/>
                </a:moveTo>
                <a:lnTo>
                  <a:pt x="0" y="146164"/>
                </a:lnTo>
                <a:lnTo>
                  <a:pt x="166116" y="301752"/>
                </a:lnTo>
                <a:lnTo>
                  <a:pt x="166116" y="0"/>
                </a:lnTo>
                <a:close/>
              </a:path>
            </a:pathLst>
          </a:custGeom>
          <a:solidFill>
            <a:srgbClr val="C25C20"/>
          </a:solidFill>
        </p:spPr>
        <p:txBody>
          <a:bodyPr wrap="square" lIns="0" tIns="0" rIns="0" bIns="0" rtlCol="0"/>
          <a:lstStyle/>
          <a:p/>
        </p:txBody>
      </p:sp>
      <p:sp>
        <p:nvSpPr>
          <p:cNvPr id="9" name="object 9"/>
          <p:cNvSpPr/>
          <p:nvPr/>
        </p:nvSpPr>
        <p:spPr>
          <a:xfrm>
            <a:off x="7129271" y="4631435"/>
            <a:ext cx="836930" cy="1508760"/>
          </a:xfrm>
          <a:custGeom>
            <a:avLst/>
            <a:gdLst/>
            <a:ahLst/>
            <a:cxnLst/>
            <a:rect l="l" t="t" r="r" b="b"/>
            <a:pathLst>
              <a:path w="836929" h="1508760">
                <a:moveTo>
                  <a:pt x="834262" y="0"/>
                </a:moveTo>
                <a:lnTo>
                  <a:pt x="0" y="721360"/>
                </a:lnTo>
                <a:lnTo>
                  <a:pt x="0" y="1508759"/>
                </a:lnTo>
                <a:lnTo>
                  <a:pt x="836676" y="1508759"/>
                </a:lnTo>
                <a:lnTo>
                  <a:pt x="836501" y="1408184"/>
                </a:lnTo>
                <a:lnTo>
                  <a:pt x="834262" y="0"/>
                </a:lnTo>
                <a:close/>
              </a:path>
            </a:pathLst>
          </a:custGeom>
          <a:solidFill>
            <a:srgbClr val="ECECEC"/>
          </a:solidFill>
        </p:spPr>
        <p:txBody>
          <a:bodyPr wrap="square" lIns="0" tIns="0" rIns="0" bIns="0" rtlCol="0"/>
          <a:lstStyle/>
          <a:p/>
        </p:txBody>
      </p:sp>
      <p:sp>
        <p:nvSpPr>
          <p:cNvPr id="10" name="object 10"/>
          <p:cNvSpPr/>
          <p:nvPr/>
        </p:nvSpPr>
        <p:spPr>
          <a:xfrm>
            <a:off x="6950964" y="5352288"/>
            <a:ext cx="178435" cy="302260"/>
          </a:xfrm>
          <a:custGeom>
            <a:avLst/>
            <a:gdLst/>
            <a:ahLst/>
            <a:cxnLst/>
            <a:rect l="l" t="t" r="r" b="b"/>
            <a:pathLst>
              <a:path w="178434" h="302260">
                <a:moveTo>
                  <a:pt x="178307" y="0"/>
                </a:moveTo>
                <a:lnTo>
                  <a:pt x="0" y="146177"/>
                </a:lnTo>
                <a:lnTo>
                  <a:pt x="178307" y="301752"/>
                </a:lnTo>
                <a:lnTo>
                  <a:pt x="178307" y="0"/>
                </a:lnTo>
                <a:close/>
              </a:path>
            </a:pathLst>
          </a:custGeom>
          <a:solidFill>
            <a:srgbClr val="1D9FD1"/>
          </a:solidFill>
        </p:spPr>
        <p:txBody>
          <a:bodyPr wrap="square" lIns="0" tIns="0" rIns="0" bIns="0" rtlCol="0"/>
          <a:lstStyle/>
          <a:p/>
        </p:txBody>
      </p:sp>
      <p:sp>
        <p:nvSpPr>
          <p:cNvPr id="11" name="object 11"/>
          <p:cNvSpPr/>
          <p:nvPr/>
        </p:nvSpPr>
        <p:spPr>
          <a:xfrm>
            <a:off x="9832847" y="3509771"/>
            <a:ext cx="891540" cy="2026920"/>
          </a:xfrm>
          <a:custGeom>
            <a:avLst/>
            <a:gdLst/>
            <a:ahLst/>
            <a:cxnLst/>
            <a:rect l="l" t="t" r="r" b="b"/>
            <a:pathLst>
              <a:path w="891540" h="2026920">
                <a:moveTo>
                  <a:pt x="891540" y="0"/>
                </a:moveTo>
                <a:lnTo>
                  <a:pt x="0" y="754252"/>
                </a:lnTo>
                <a:lnTo>
                  <a:pt x="0" y="2026919"/>
                </a:lnTo>
                <a:lnTo>
                  <a:pt x="890777" y="2026919"/>
                </a:lnTo>
                <a:lnTo>
                  <a:pt x="891540" y="0"/>
                </a:lnTo>
                <a:close/>
              </a:path>
            </a:pathLst>
          </a:custGeom>
          <a:solidFill>
            <a:srgbClr val="ECECEC"/>
          </a:solidFill>
        </p:spPr>
        <p:txBody>
          <a:bodyPr wrap="square" lIns="0" tIns="0" rIns="0" bIns="0" rtlCol="0"/>
          <a:lstStyle/>
          <a:p/>
        </p:txBody>
      </p:sp>
      <p:sp>
        <p:nvSpPr>
          <p:cNvPr id="12" name="object 12"/>
          <p:cNvSpPr/>
          <p:nvPr/>
        </p:nvSpPr>
        <p:spPr>
          <a:xfrm>
            <a:off x="9671304" y="4264152"/>
            <a:ext cx="161925" cy="306705"/>
          </a:xfrm>
          <a:custGeom>
            <a:avLst/>
            <a:gdLst/>
            <a:ahLst/>
            <a:cxnLst/>
            <a:rect l="l" t="t" r="r" b="b"/>
            <a:pathLst>
              <a:path w="161925" h="306704">
                <a:moveTo>
                  <a:pt x="161544" y="0"/>
                </a:moveTo>
                <a:lnTo>
                  <a:pt x="0" y="146050"/>
                </a:lnTo>
                <a:lnTo>
                  <a:pt x="161544" y="306324"/>
                </a:lnTo>
                <a:lnTo>
                  <a:pt x="161544" y="0"/>
                </a:lnTo>
                <a:close/>
              </a:path>
            </a:pathLst>
          </a:custGeom>
          <a:solidFill>
            <a:srgbClr val="16769D"/>
          </a:solidFill>
        </p:spPr>
        <p:txBody>
          <a:bodyPr wrap="square" lIns="0" tIns="0" rIns="0" bIns="0" rtlCol="0"/>
          <a:lstStyle/>
          <a:p/>
        </p:txBody>
      </p:sp>
      <p:sp>
        <p:nvSpPr>
          <p:cNvPr id="13" name="object 13"/>
          <p:cNvSpPr/>
          <p:nvPr/>
        </p:nvSpPr>
        <p:spPr>
          <a:xfrm>
            <a:off x="880872" y="3429000"/>
            <a:ext cx="9654540" cy="0"/>
          </a:xfrm>
          <a:custGeom>
            <a:avLst/>
            <a:gdLst/>
            <a:ahLst/>
            <a:cxnLst/>
            <a:rect l="l" t="t" r="r" b="b"/>
            <a:pathLst>
              <a:path w="9654540" h="0">
                <a:moveTo>
                  <a:pt x="9654413" y="0"/>
                </a:moveTo>
                <a:lnTo>
                  <a:pt x="0" y="0"/>
                </a:lnTo>
              </a:path>
            </a:pathLst>
          </a:custGeom>
          <a:ln w="3175">
            <a:solidFill>
              <a:srgbClr val="BABABA"/>
            </a:solidFill>
          </a:ln>
        </p:spPr>
        <p:txBody>
          <a:bodyPr wrap="square" lIns="0" tIns="0" rIns="0" bIns="0" rtlCol="0"/>
          <a:lstStyle/>
          <a:p/>
        </p:txBody>
      </p:sp>
      <p:sp>
        <p:nvSpPr>
          <p:cNvPr id="14" name="object 14"/>
          <p:cNvSpPr/>
          <p:nvPr/>
        </p:nvSpPr>
        <p:spPr>
          <a:xfrm>
            <a:off x="880872" y="4547615"/>
            <a:ext cx="6877050" cy="0"/>
          </a:xfrm>
          <a:custGeom>
            <a:avLst/>
            <a:gdLst/>
            <a:ahLst/>
            <a:cxnLst/>
            <a:rect l="l" t="t" r="r" b="b"/>
            <a:pathLst>
              <a:path w="6877050" h="0">
                <a:moveTo>
                  <a:pt x="6876542" y="0"/>
                </a:moveTo>
                <a:lnTo>
                  <a:pt x="0" y="0"/>
                </a:lnTo>
              </a:path>
            </a:pathLst>
          </a:custGeom>
          <a:ln w="3175">
            <a:solidFill>
              <a:srgbClr val="BABABA"/>
            </a:solidFill>
          </a:ln>
        </p:spPr>
        <p:txBody>
          <a:bodyPr wrap="square" lIns="0" tIns="0" rIns="0" bIns="0" rtlCol="0"/>
          <a:lstStyle/>
          <a:p/>
        </p:txBody>
      </p:sp>
      <p:sp>
        <p:nvSpPr>
          <p:cNvPr id="15" name="object 15"/>
          <p:cNvSpPr/>
          <p:nvPr/>
        </p:nvSpPr>
        <p:spPr>
          <a:xfrm>
            <a:off x="9671304" y="2622804"/>
            <a:ext cx="1640205" cy="1788160"/>
          </a:xfrm>
          <a:custGeom>
            <a:avLst/>
            <a:gdLst/>
            <a:ahLst/>
            <a:cxnLst/>
            <a:rect l="l" t="t" r="r" b="b"/>
            <a:pathLst>
              <a:path w="1640204" h="1788160">
                <a:moveTo>
                  <a:pt x="1639824" y="0"/>
                </a:moveTo>
                <a:lnTo>
                  <a:pt x="546607" y="0"/>
                </a:lnTo>
                <a:lnTo>
                  <a:pt x="805561" y="188722"/>
                </a:lnTo>
                <a:lnTo>
                  <a:pt x="0" y="820674"/>
                </a:lnTo>
                <a:lnTo>
                  <a:pt x="0" y="1787652"/>
                </a:lnTo>
                <a:lnTo>
                  <a:pt x="1352169" y="627380"/>
                </a:lnTo>
                <a:lnTo>
                  <a:pt x="1639824" y="627380"/>
                </a:lnTo>
                <a:lnTo>
                  <a:pt x="1639824" y="0"/>
                </a:lnTo>
                <a:close/>
              </a:path>
              <a:path w="1640204" h="1788160">
                <a:moveTo>
                  <a:pt x="1639824" y="627380"/>
                </a:moveTo>
                <a:lnTo>
                  <a:pt x="1352169" y="627380"/>
                </a:lnTo>
                <a:lnTo>
                  <a:pt x="1639824" y="853694"/>
                </a:lnTo>
                <a:lnTo>
                  <a:pt x="1639824" y="627380"/>
                </a:lnTo>
                <a:close/>
              </a:path>
            </a:pathLst>
          </a:custGeom>
          <a:solidFill>
            <a:srgbClr val="1D9ED2"/>
          </a:solidFill>
        </p:spPr>
        <p:txBody>
          <a:bodyPr wrap="square" lIns="0" tIns="0" rIns="0" bIns="0" rtlCol="0"/>
          <a:lstStyle/>
          <a:p/>
        </p:txBody>
      </p:sp>
      <p:sp>
        <p:nvSpPr>
          <p:cNvPr id="16" name="object 16"/>
          <p:cNvSpPr/>
          <p:nvPr/>
        </p:nvSpPr>
        <p:spPr>
          <a:xfrm>
            <a:off x="880872" y="5727191"/>
            <a:ext cx="4189729" cy="0"/>
          </a:xfrm>
          <a:custGeom>
            <a:avLst/>
            <a:gdLst/>
            <a:ahLst/>
            <a:cxnLst/>
            <a:rect l="l" t="t" r="r" b="b"/>
            <a:pathLst>
              <a:path w="4189729" h="0">
                <a:moveTo>
                  <a:pt x="4189603" y="0"/>
                </a:moveTo>
                <a:lnTo>
                  <a:pt x="0" y="0"/>
                </a:lnTo>
              </a:path>
            </a:pathLst>
          </a:custGeom>
          <a:ln w="3175">
            <a:solidFill>
              <a:srgbClr val="BABABA"/>
            </a:solidFill>
          </a:ln>
        </p:spPr>
        <p:txBody>
          <a:bodyPr wrap="square" lIns="0" tIns="0" rIns="0" bIns="0" rtlCol="0"/>
          <a:lstStyle/>
          <a:p/>
        </p:txBody>
      </p:sp>
      <p:sp>
        <p:nvSpPr>
          <p:cNvPr id="17" name="object 17"/>
          <p:cNvSpPr/>
          <p:nvPr/>
        </p:nvSpPr>
        <p:spPr>
          <a:xfrm>
            <a:off x="4224528" y="4901184"/>
            <a:ext cx="1644650" cy="1790700"/>
          </a:xfrm>
          <a:custGeom>
            <a:avLst/>
            <a:gdLst/>
            <a:ahLst/>
            <a:cxnLst/>
            <a:rect l="l" t="t" r="r" b="b"/>
            <a:pathLst>
              <a:path w="1644650" h="1790700">
                <a:moveTo>
                  <a:pt x="1644396" y="0"/>
                </a:moveTo>
                <a:lnTo>
                  <a:pt x="546226" y="0"/>
                </a:lnTo>
                <a:lnTo>
                  <a:pt x="810641" y="183769"/>
                </a:lnTo>
                <a:lnTo>
                  <a:pt x="0" y="824661"/>
                </a:lnTo>
                <a:lnTo>
                  <a:pt x="0" y="1790700"/>
                </a:lnTo>
                <a:lnTo>
                  <a:pt x="1356868" y="631444"/>
                </a:lnTo>
                <a:lnTo>
                  <a:pt x="1644396" y="631444"/>
                </a:lnTo>
                <a:lnTo>
                  <a:pt x="1644396" y="0"/>
                </a:lnTo>
                <a:close/>
              </a:path>
              <a:path w="1644650" h="1790700">
                <a:moveTo>
                  <a:pt x="1644396" y="631444"/>
                </a:moveTo>
                <a:lnTo>
                  <a:pt x="1356868" y="631444"/>
                </a:lnTo>
                <a:lnTo>
                  <a:pt x="1644396" y="843508"/>
                </a:lnTo>
                <a:lnTo>
                  <a:pt x="1644396" y="631444"/>
                </a:lnTo>
                <a:close/>
              </a:path>
            </a:pathLst>
          </a:custGeom>
          <a:solidFill>
            <a:srgbClr val="F68D21"/>
          </a:solidFill>
        </p:spPr>
        <p:txBody>
          <a:bodyPr wrap="square" lIns="0" tIns="0" rIns="0" bIns="0" rtlCol="0"/>
          <a:lstStyle/>
          <a:p/>
        </p:txBody>
      </p:sp>
      <p:sp>
        <p:nvSpPr>
          <p:cNvPr id="18" name="object 18"/>
          <p:cNvSpPr/>
          <p:nvPr/>
        </p:nvSpPr>
        <p:spPr>
          <a:xfrm>
            <a:off x="6950964" y="3706367"/>
            <a:ext cx="1640205" cy="1792605"/>
          </a:xfrm>
          <a:custGeom>
            <a:avLst/>
            <a:gdLst/>
            <a:ahLst/>
            <a:cxnLst/>
            <a:rect l="l" t="t" r="r" b="b"/>
            <a:pathLst>
              <a:path w="1640204" h="1792604">
                <a:moveTo>
                  <a:pt x="1639824" y="0"/>
                </a:moveTo>
                <a:lnTo>
                  <a:pt x="546607" y="0"/>
                </a:lnTo>
                <a:lnTo>
                  <a:pt x="805560" y="179196"/>
                </a:lnTo>
                <a:lnTo>
                  <a:pt x="0" y="825372"/>
                </a:lnTo>
                <a:lnTo>
                  <a:pt x="0" y="1792223"/>
                </a:lnTo>
                <a:lnTo>
                  <a:pt x="1363599" y="631951"/>
                </a:lnTo>
                <a:lnTo>
                  <a:pt x="1639824" y="631951"/>
                </a:lnTo>
                <a:lnTo>
                  <a:pt x="1639824" y="0"/>
                </a:lnTo>
                <a:close/>
              </a:path>
              <a:path w="1640204" h="1792604">
                <a:moveTo>
                  <a:pt x="1639824" y="631951"/>
                </a:moveTo>
                <a:lnTo>
                  <a:pt x="1363599" y="631951"/>
                </a:lnTo>
                <a:lnTo>
                  <a:pt x="1639824" y="844168"/>
                </a:lnTo>
                <a:lnTo>
                  <a:pt x="1639824" y="631951"/>
                </a:lnTo>
                <a:close/>
              </a:path>
            </a:pathLst>
          </a:custGeom>
          <a:solidFill>
            <a:srgbClr val="9DD2E8"/>
          </a:solidFill>
        </p:spPr>
        <p:txBody>
          <a:bodyPr wrap="square" lIns="0" tIns="0" rIns="0" bIns="0" rtlCol="0"/>
          <a:lstStyle/>
          <a:p/>
        </p:txBody>
      </p:sp>
      <p:sp>
        <p:nvSpPr>
          <p:cNvPr id="19" name="object 19"/>
          <p:cNvSpPr txBox="1"/>
          <p:nvPr/>
        </p:nvSpPr>
        <p:spPr>
          <a:xfrm>
            <a:off x="829767" y="1281557"/>
            <a:ext cx="10822305" cy="3171190"/>
          </a:xfrm>
          <a:prstGeom prst="rect">
            <a:avLst/>
          </a:prstGeom>
        </p:spPr>
        <p:txBody>
          <a:bodyPr wrap="square" lIns="0" tIns="0" rIns="0" bIns="0" rtlCol="0" vert="horz">
            <a:spAutoFit/>
          </a:bodyPr>
          <a:lstStyle/>
          <a:p>
            <a:pPr marL="12700">
              <a:lnSpc>
                <a:spcPct val="100000"/>
              </a:lnSpc>
            </a:pPr>
            <a:r>
              <a:rPr dirty="0" sz="1400" spc="540">
                <a:solidFill>
                  <a:srgbClr val="1D9FD1"/>
                </a:solidFill>
                <a:latin typeface="Arial Unicode MS"/>
                <a:cs typeface="Arial Unicode MS"/>
              </a:rPr>
              <a:t>◆</a:t>
            </a:r>
            <a:r>
              <a:rPr dirty="0" sz="1400" spc="600">
                <a:solidFill>
                  <a:srgbClr val="1D9FD1"/>
                </a:solidFill>
                <a:latin typeface="Arial Unicode MS"/>
                <a:cs typeface="Arial Unicode MS"/>
              </a:rPr>
              <a:t> </a:t>
            </a:r>
            <a:r>
              <a:rPr dirty="0" sz="1400" spc="5">
                <a:solidFill>
                  <a:srgbClr val="5E666F"/>
                </a:solidFill>
                <a:latin typeface="微软雅黑"/>
                <a:cs typeface="微软雅黑"/>
              </a:rPr>
              <a:t>根据合作伙伴的不同需求，商业银行分别以</a:t>
            </a:r>
            <a:r>
              <a:rPr dirty="0" sz="1400" spc="5" b="1">
                <a:solidFill>
                  <a:srgbClr val="1D9FD1"/>
                </a:solidFill>
                <a:latin typeface="Arial"/>
                <a:cs typeface="Arial"/>
              </a:rPr>
              <a:t>API</a:t>
            </a:r>
            <a:r>
              <a:rPr dirty="0" sz="1400" spc="5" b="1" i="1">
                <a:solidFill>
                  <a:srgbClr val="1D9FD1"/>
                </a:solidFill>
                <a:latin typeface="微软雅黑"/>
                <a:cs typeface="微软雅黑"/>
              </a:rPr>
              <a:t>、</a:t>
            </a:r>
            <a:r>
              <a:rPr dirty="0" sz="1400" spc="5" b="1">
                <a:solidFill>
                  <a:srgbClr val="1D9FD1"/>
                </a:solidFill>
                <a:latin typeface="Arial"/>
                <a:cs typeface="Arial"/>
              </a:rPr>
              <a:t>SDK</a:t>
            </a:r>
            <a:r>
              <a:rPr dirty="0" sz="1400" spc="5" b="1" i="1">
                <a:solidFill>
                  <a:srgbClr val="1D9FD1"/>
                </a:solidFill>
                <a:latin typeface="微软雅黑"/>
                <a:cs typeface="微软雅黑"/>
              </a:rPr>
              <a:t>、</a:t>
            </a:r>
            <a:r>
              <a:rPr dirty="0" sz="1400" spc="5" b="1">
                <a:solidFill>
                  <a:srgbClr val="1D9FD1"/>
                </a:solidFill>
                <a:latin typeface="Arial"/>
                <a:cs typeface="Arial"/>
              </a:rPr>
              <a:t>H5</a:t>
            </a:r>
            <a:r>
              <a:rPr dirty="0" sz="1400" spc="5" b="1" i="1">
                <a:solidFill>
                  <a:srgbClr val="1D9FD1"/>
                </a:solidFill>
                <a:latin typeface="微软雅黑"/>
                <a:cs typeface="微软雅黑"/>
              </a:rPr>
              <a:t>三种技术方式</a:t>
            </a:r>
            <a:r>
              <a:rPr dirty="0" sz="1400" spc="5">
                <a:solidFill>
                  <a:srgbClr val="5E666F"/>
                </a:solidFill>
                <a:latin typeface="微软雅黑"/>
                <a:cs typeface="微软雅黑"/>
              </a:rPr>
              <a:t>实现与合作伙伴的连接，其</a:t>
            </a:r>
            <a:r>
              <a:rPr dirty="0" sz="1400" spc="5" b="1" i="1">
                <a:solidFill>
                  <a:srgbClr val="1D9FD1"/>
                </a:solidFill>
                <a:latin typeface="微软雅黑"/>
                <a:cs typeface="微软雅黑"/>
              </a:rPr>
              <a:t>定制化程度依次下降</a:t>
            </a:r>
            <a:r>
              <a:rPr dirty="0" sz="1400" spc="5">
                <a:solidFill>
                  <a:srgbClr val="1A9FD2"/>
                </a:solidFill>
                <a:latin typeface="微软雅黑"/>
                <a:cs typeface="微软雅黑"/>
              </a:rPr>
              <a:t>。</a:t>
            </a:r>
            <a:r>
              <a:rPr dirty="0" sz="1400" spc="5">
                <a:solidFill>
                  <a:srgbClr val="5E666F"/>
                </a:solidFill>
                <a:latin typeface="微软雅黑"/>
                <a:cs typeface="微软雅黑"/>
              </a:rPr>
              <a:t>其中，</a:t>
            </a:r>
            <a:r>
              <a:rPr dirty="0" sz="1400" spc="5">
                <a:solidFill>
                  <a:srgbClr val="5E666F"/>
                </a:solidFill>
                <a:latin typeface="Arial"/>
                <a:cs typeface="Arial"/>
              </a:rPr>
              <a:t>API</a:t>
            </a:r>
            <a:endParaRPr sz="1400">
              <a:latin typeface="Arial"/>
              <a:cs typeface="Arial"/>
            </a:endParaRPr>
          </a:p>
          <a:p>
            <a:pPr marL="299085">
              <a:lnSpc>
                <a:spcPct val="100000"/>
              </a:lnSpc>
              <a:spcBef>
                <a:spcPts val="840"/>
              </a:spcBef>
            </a:pPr>
            <a:r>
              <a:rPr dirty="0" sz="1400">
                <a:solidFill>
                  <a:srgbClr val="5E666F"/>
                </a:solidFill>
                <a:latin typeface="微软雅黑"/>
                <a:cs typeface="微软雅黑"/>
              </a:rPr>
              <a:t>（应用程序接口）方式定制化程度最高；</a:t>
            </a:r>
            <a:r>
              <a:rPr dirty="0" sz="1400">
                <a:solidFill>
                  <a:srgbClr val="5E666F"/>
                </a:solidFill>
                <a:latin typeface="Arial"/>
                <a:cs typeface="Arial"/>
              </a:rPr>
              <a:t>SDK</a:t>
            </a:r>
            <a:r>
              <a:rPr dirty="0" sz="1400">
                <a:solidFill>
                  <a:srgbClr val="5E666F"/>
                </a:solidFill>
                <a:latin typeface="微软雅黑"/>
                <a:cs typeface="微软雅黑"/>
              </a:rPr>
              <a:t>（软件开发工具包）的定制化程度次之，主要提供银行标准</a:t>
            </a:r>
            <a:r>
              <a:rPr dirty="0" sz="1400">
                <a:solidFill>
                  <a:srgbClr val="5E666F"/>
                </a:solidFill>
                <a:latin typeface="Arial"/>
                <a:cs typeface="Arial"/>
              </a:rPr>
              <a:t>API</a:t>
            </a:r>
            <a:r>
              <a:rPr dirty="0" sz="1400">
                <a:solidFill>
                  <a:srgbClr val="5E666F"/>
                </a:solidFill>
                <a:latin typeface="微软雅黑"/>
                <a:cs typeface="微软雅黑"/>
              </a:rPr>
              <a:t>的快速接口；</a:t>
            </a:r>
            <a:r>
              <a:rPr dirty="0" sz="1400">
                <a:solidFill>
                  <a:srgbClr val="5E666F"/>
                </a:solidFill>
                <a:latin typeface="Arial"/>
                <a:cs typeface="Arial"/>
              </a:rPr>
              <a:t>H5</a:t>
            </a:r>
            <a:r>
              <a:rPr dirty="0" sz="1400">
                <a:solidFill>
                  <a:srgbClr val="5E666F"/>
                </a:solidFill>
                <a:latin typeface="微软雅黑"/>
                <a:cs typeface="微软雅黑"/>
              </a:rPr>
              <a:t>（超文本</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标记语言</a:t>
            </a:r>
            <a:r>
              <a:rPr dirty="0" sz="1400">
                <a:solidFill>
                  <a:srgbClr val="5E666F"/>
                </a:solidFill>
                <a:latin typeface="Arial"/>
                <a:cs typeface="Arial"/>
              </a:rPr>
              <a:t>5.0</a:t>
            </a:r>
            <a:r>
              <a:rPr dirty="0" sz="1400">
                <a:solidFill>
                  <a:srgbClr val="5E666F"/>
                </a:solidFill>
                <a:latin typeface="微软雅黑"/>
                <a:cs typeface="微软雅黑"/>
              </a:rPr>
              <a:t>）提供银行产品和服务的访问链接，不包含定制化能力。</a:t>
            </a:r>
            <a:endParaRPr sz="1400">
              <a:latin typeface="微软雅黑"/>
              <a:cs typeface="微软雅黑"/>
            </a:endParaRPr>
          </a:p>
          <a:p>
            <a:pPr>
              <a:lnSpc>
                <a:spcPct val="100000"/>
              </a:lnSpc>
            </a:pPr>
            <a:endParaRPr sz="1400">
              <a:latin typeface="Times New Roman"/>
              <a:cs typeface="Times New Roman"/>
            </a:endParaRPr>
          </a:p>
          <a:p>
            <a:pPr>
              <a:lnSpc>
                <a:spcPct val="100000"/>
              </a:lnSpc>
              <a:spcBef>
                <a:spcPts val="36"/>
              </a:spcBef>
            </a:pPr>
            <a:endParaRPr sz="1250">
              <a:latin typeface="Times New Roman"/>
              <a:cs typeface="Times New Roman"/>
            </a:endParaRPr>
          </a:p>
          <a:p>
            <a:pPr marL="146050">
              <a:lnSpc>
                <a:spcPct val="100000"/>
              </a:lnSpc>
            </a:pPr>
            <a:r>
              <a:rPr dirty="0" sz="1400" spc="-5" b="1">
                <a:solidFill>
                  <a:srgbClr val="4F5560"/>
                </a:solidFill>
                <a:latin typeface="Arial"/>
                <a:cs typeface="Arial"/>
              </a:rPr>
              <a:t>API</a:t>
            </a:r>
            <a:r>
              <a:rPr dirty="0" sz="1400" spc="-5" b="1" i="1">
                <a:solidFill>
                  <a:srgbClr val="4F5560"/>
                </a:solidFill>
                <a:latin typeface="微软雅黑"/>
                <a:cs typeface="微软雅黑"/>
              </a:rPr>
              <a:t>（应用程序接口）</a:t>
            </a:r>
            <a:endParaRPr sz="1400">
              <a:latin typeface="微软雅黑"/>
              <a:cs typeface="微软雅黑"/>
            </a:endParaRPr>
          </a:p>
          <a:p>
            <a:pPr marL="146050">
              <a:lnSpc>
                <a:spcPct val="100000"/>
              </a:lnSpc>
              <a:spcBef>
                <a:spcPts val="975"/>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提供一组可以直接获得银行产品和服务的数据接口，合作伙伴可通过该接口把银行产品和服务嵌入自身产品中</a:t>
            </a:r>
            <a:endParaRPr sz="1200">
              <a:latin typeface="微软雅黑"/>
              <a:cs typeface="微软雅黑"/>
            </a:endParaRPr>
          </a:p>
          <a:p>
            <a:pPr marL="14605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商业银行提供产品和服务的接口，由场景平台根据需求定制；定制化程度最高</a:t>
            </a:r>
            <a:endParaRPr sz="1200">
              <a:latin typeface="微软雅黑"/>
              <a:cs typeface="微软雅黑"/>
            </a:endParaRPr>
          </a:p>
          <a:p>
            <a:pPr>
              <a:lnSpc>
                <a:spcPct val="100000"/>
              </a:lnSpc>
            </a:pPr>
            <a:endParaRPr sz="1200">
              <a:latin typeface="Times New Roman"/>
              <a:cs typeface="Times New Roman"/>
            </a:endParaRPr>
          </a:p>
          <a:p>
            <a:pPr>
              <a:lnSpc>
                <a:spcPct val="100000"/>
              </a:lnSpc>
              <a:spcBef>
                <a:spcPts val="25"/>
              </a:spcBef>
            </a:pPr>
            <a:endParaRPr sz="1000">
              <a:latin typeface="Times New Roman"/>
              <a:cs typeface="Times New Roman"/>
            </a:endParaRPr>
          </a:p>
          <a:p>
            <a:pPr marL="146050">
              <a:lnSpc>
                <a:spcPct val="100000"/>
              </a:lnSpc>
            </a:pPr>
            <a:r>
              <a:rPr dirty="0" sz="1400" b="1">
                <a:solidFill>
                  <a:srgbClr val="4F5560"/>
                </a:solidFill>
                <a:latin typeface="Arial"/>
                <a:cs typeface="Arial"/>
              </a:rPr>
              <a:t>SDK</a:t>
            </a:r>
            <a:r>
              <a:rPr dirty="0" sz="1400" b="1" i="1">
                <a:solidFill>
                  <a:srgbClr val="4F5560"/>
                </a:solidFill>
                <a:latin typeface="微软雅黑"/>
                <a:cs typeface="微软雅黑"/>
              </a:rPr>
              <a:t>（软件开发工具包）</a:t>
            </a:r>
            <a:endParaRPr sz="1400">
              <a:latin typeface="微软雅黑"/>
              <a:cs typeface="微软雅黑"/>
            </a:endParaRPr>
          </a:p>
          <a:p>
            <a:pPr marL="146050">
              <a:lnSpc>
                <a:spcPct val="100000"/>
              </a:lnSpc>
              <a:spcBef>
                <a:spcPts val="969"/>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商业银行的合作伙伴通过</a:t>
            </a:r>
            <a:r>
              <a:rPr dirty="0" sz="1200">
                <a:solidFill>
                  <a:srgbClr val="4F5560"/>
                </a:solidFill>
                <a:latin typeface="Arial"/>
                <a:cs typeface="Arial"/>
              </a:rPr>
              <a:t>SDK</a:t>
            </a:r>
            <a:r>
              <a:rPr dirty="0" sz="1200">
                <a:solidFill>
                  <a:srgbClr val="4F5560"/>
                </a:solidFill>
                <a:latin typeface="微软雅黑"/>
                <a:cs typeface="微软雅黑"/>
              </a:rPr>
              <a:t>调用标准</a:t>
            </a:r>
            <a:r>
              <a:rPr dirty="0" sz="1200">
                <a:solidFill>
                  <a:srgbClr val="4F5560"/>
                </a:solidFill>
                <a:latin typeface="Arial"/>
                <a:cs typeface="Arial"/>
              </a:rPr>
              <a:t>API</a:t>
            </a:r>
            <a:r>
              <a:rPr dirty="0" sz="1200">
                <a:solidFill>
                  <a:srgbClr val="4F5560"/>
                </a:solidFill>
                <a:latin typeface="微软雅黑"/>
                <a:cs typeface="微软雅黑"/>
              </a:rPr>
              <a:t>，快速接入银行产品和服务</a:t>
            </a:r>
            <a:endParaRPr sz="1200">
              <a:latin typeface="微软雅黑"/>
              <a:cs typeface="微软雅黑"/>
            </a:endParaRPr>
          </a:p>
          <a:p>
            <a:pPr marL="14605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商业银行提供开发包，场景平台根据需要开发标准化接口；提供部分定制化能力</a:t>
            </a:r>
            <a:endParaRPr sz="1200">
              <a:latin typeface="微软雅黑"/>
              <a:cs typeface="微软雅黑"/>
            </a:endParaRPr>
          </a:p>
        </p:txBody>
      </p:sp>
      <p:sp>
        <p:nvSpPr>
          <p:cNvPr id="20" name="object 20"/>
          <p:cNvSpPr txBox="1"/>
          <p:nvPr/>
        </p:nvSpPr>
        <p:spPr>
          <a:xfrm>
            <a:off x="963269" y="4826127"/>
            <a:ext cx="3246120" cy="807085"/>
          </a:xfrm>
          <a:prstGeom prst="rect">
            <a:avLst/>
          </a:prstGeom>
        </p:spPr>
        <p:txBody>
          <a:bodyPr wrap="square" lIns="0" tIns="0" rIns="0" bIns="0" rtlCol="0" vert="horz">
            <a:spAutoFit/>
          </a:bodyPr>
          <a:lstStyle/>
          <a:p>
            <a:pPr marL="12700">
              <a:lnSpc>
                <a:spcPct val="100000"/>
              </a:lnSpc>
            </a:pPr>
            <a:r>
              <a:rPr dirty="0" sz="1400" b="1">
                <a:solidFill>
                  <a:srgbClr val="4F5560"/>
                </a:solidFill>
                <a:latin typeface="Arial"/>
                <a:cs typeface="Arial"/>
              </a:rPr>
              <a:t>H5</a:t>
            </a:r>
            <a:r>
              <a:rPr dirty="0" sz="1400" b="1" i="1">
                <a:solidFill>
                  <a:srgbClr val="4F5560"/>
                </a:solidFill>
                <a:latin typeface="微软雅黑"/>
                <a:cs typeface="微软雅黑"/>
              </a:rPr>
              <a:t>（超文本标记语言</a:t>
            </a:r>
            <a:r>
              <a:rPr dirty="0" sz="1400" b="1">
                <a:solidFill>
                  <a:srgbClr val="4F5560"/>
                </a:solidFill>
                <a:latin typeface="Arial"/>
                <a:cs typeface="Arial"/>
              </a:rPr>
              <a:t>5.0</a:t>
            </a:r>
            <a:r>
              <a:rPr dirty="0" sz="1400" b="1" i="1">
                <a:solidFill>
                  <a:srgbClr val="4F5560"/>
                </a:solidFill>
                <a:latin typeface="微软雅黑"/>
                <a:cs typeface="微软雅黑"/>
              </a:rPr>
              <a:t>）</a:t>
            </a:r>
            <a:endParaRPr sz="1400">
              <a:latin typeface="微软雅黑"/>
              <a:cs typeface="微软雅黑"/>
            </a:endParaRPr>
          </a:p>
          <a:p>
            <a:pPr marL="12700">
              <a:lnSpc>
                <a:spcPct val="100000"/>
              </a:lnSpc>
              <a:spcBef>
                <a:spcPts val="969"/>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提供连接到银行产品和服务的访问链接</a:t>
            </a:r>
            <a:endParaRPr sz="1200">
              <a:latin typeface="微软雅黑"/>
              <a:cs typeface="微软雅黑"/>
            </a:endParaRPr>
          </a:p>
          <a:p>
            <a:pPr marL="1270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商业银行提供标准化产品，不提供定制化能力</a:t>
            </a:r>
            <a:endParaRPr sz="1200">
              <a:latin typeface="微软雅黑"/>
              <a:cs typeface="微软雅黑"/>
            </a:endParaRPr>
          </a:p>
        </p:txBody>
      </p:sp>
      <p:sp>
        <p:nvSpPr>
          <p:cNvPr id="21" name="object 21"/>
          <p:cNvSpPr txBox="1"/>
          <p:nvPr/>
        </p:nvSpPr>
        <p:spPr>
          <a:xfrm>
            <a:off x="4675378" y="6540906"/>
            <a:ext cx="252095" cy="224790"/>
          </a:xfrm>
          <a:prstGeom prst="rect">
            <a:avLst/>
          </a:prstGeom>
        </p:spPr>
        <p:txBody>
          <a:bodyPr wrap="square" lIns="0" tIns="0" rIns="0" bIns="0" rtlCol="0" vert="horz">
            <a:spAutoFit/>
          </a:bodyPr>
          <a:lstStyle/>
          <a:p>
            <a:pPr marL="12700">
              <a:lnSpc>
                <a:spcPct val="100000"/>
              </a:lnSpc>
            </a:pPr>
            <a:r>
              <a:rPr dirty="0" sz="1400" spc="-10" b="1">
                <a:solidFill>
                  <a:srgbClr val="4F5560"/>
                </a:solidFill>
                <a:latin typeface="Arial"/>
                <a:cs typeface="Arial"/>
              </a:rPr>
              <a:t>H5</a:t>
            </a:r>
            <a:endParaRPr sz="1400">
              <a:latin typeface="Arial"/>
              <a:cs typeface="Arial"/>
            </a:endParaRPr>
          </a:p>
        </p:txBody>
      </p:sp>
      <p:sp>
        <p:nvSpPr>
          <p:cNvPr id="22" name="object 22"/>
          <p:cNvSpPr txBox="1"/>
          <p:nvPr/>
        </p:nvSpPr>
        <p:spPr>
          <a:xfrm>
            <a:off x="10114533" y="5187315"/>
            <a:ext cx="317500" cy="224790"/>
          </a:xfrm>
          <a:prstGeom prst="rect">
            <a:avLst/>
          </a:prstGeom>
        </p:spPr>
        <p:txBody>
          <a:bodyPr wrap="square" lIns="0" tIns="0" rIns="0" bIns="0" rtlCol="0" vert="horz">
            <a:spAutoFit/>
          </a:bodyPr>
          <a:lstStyle/>
          <a:p>
            <a:pPr marL="12700">
              <a:lnSpc>
                <a:spcPct val="100000"/>
              </a:lnSpc>
            </a:pPr>
            <a:r>
              <a:rPr dirty="0" sz="1400" spc="-45" b="1">
                <a:solidFill>
                  <a:srgbClr val="4F5560"/>
                </a:solidFill>
                <a:latin typeface="Arial"/>
                <a:cs typeface="Arial"/>
              </a:rPr>
              <a:t>A</a:t>
            </a:r>
            <a:r>
              <a:rPr dirty="0" sz="1400" b="1">
                <a:solidFill>
                  <a:srgbClr val="4F5560"/>
                </a:solidFill>
                <a:latin typeface="Arial"/>
                <a:cs typeface="Arial"/>
              </a:rPr>
              <a:t>PI</a:t>
            </a:r>
            <a:endParaRPr sz="1400">
              <a:latin typeface="Arial"/>
              <a:cs typeface="Arial"/>
            </a:endParaRPr>
          </a:p>
        </p:txBody>
      </p:sp>
      <p:sp>
        <p:nvSpPr>
          <p:cNvPr id="23" name="object 23"/>
          <p:cNvSpPr txBox="1"/>
          <p:nvPr/>
        </p:nvSpPr>
        <p:spPr>
          <a:xfrm>
            <a:off x="7342123" y="5789879"/>
            <a:ext cx="401320" cy="224790"/>
          </a:xfrm>
          <a:prstGeom prst="rect">
            <a:avLst/>
          </a:prstGeom>
        </p:spPr>
        <p:txBody>
          <a:bodyPr wrap="square" lIns="0" tIns="0" rIns="0" bIns="0" rtlCol="0" vert="horz">
            <a:spAutoFit/>
          </a:bodyPr>
          <a:lstStyle/>
          <a:p>
            <a:pPr marL="12700">
              <a:lnSpc>
                <a:spcPct val="100000"/>
              </a:lnSpc>
            </a:pPr>
            <a:r>
              <a:rPr dirty="0" sz="1400" b="1">
                <a:solidFill>
                  <a:srgbClr val="4F5560"/>
                </a:solidFill>
                <a:latin typeface="Arial"/>
                <a:cs typeface="Arial"/>
              </a:rPr>
              <a:t>S</a:t>
            </a:r>
            <a:r>
              <a:rPr dirty="0" sz="1400" spc="-10" b="1">
                <a:solidFill>
                  <a:srgbClr val="4F5560"/>
                </a:solidFill>
                <a:latin typeface="Arial"/>
                <a:cs typeface="Arial"/>
              </a:rPr>
              <a:t>D</a:t>
            </a:r>
            <a:r>
              <a:rPr dirty="0" sz="1400" b="1">
                <a:solidFill>
                  <a:srgbClr val="4F5560"/>
                </a:solidFill>
                <a:latin typeface="Arial"/>
                <a:cs typeface="Arial"/>
              </a:rPr>
              <a:t>K</a:t>
            </a:r>
            <a:endParaRPr sz="1400">
              <a:latin typeface="Arial"/>
              <a:cs typeface="Arial"/>
            </a:endParaRPr>
          </a:p>
        </p:txBody>
      </p:sp>
      <p:sp>
        <p:nvSpPr>
          <p:cNvPr id="24" name="object 24"/>
          <p:cNvSpPr/>
          <p:nvPr/>
        </p:nvSpPr>
        <p:spPr>
          <a:xfrm>
            <a:off x="4823676" y="5350764"/>
            <a:ext cx="396240" cy="372110"/>
          </a:xfrm>
          <a:custGeom>
            <a:avLst/>
            <a:gdLst/>
            <a:ahLst/>
            <a:cxnLst/>
            <a:rect l="l" t="t" r="r" b="b"/>
            <a:pathLst>
              <a:path w="396239" h="372110">
                <a:moveTo>
                  <a:pt x="278422" y="208153"/>
                </a:moveTo>
                <a:lnTo>
                  <a:pt x="196760" y="208153"/>
                </a:lnTo>
                <a:lnTo>
                  <a:pt x="206539" y="217297"/>
                </a:lnTo>
                <a:lnTo>
                  <a:pt x="197903" y="225552"/>
                </a:lnTo>
                <a:lnTo>
                  <a:pt x="196125" y="229362"/>
                </a:lnTo>
                <a:lnTo>
                  <a:pt x="196236" y="237921"/>
                </a:lnTo>
                <a:lnTo>
                  <a:pt x="197903" y="241566"/>
                </a:lnTo>
                <a:lnTo>
                  <a:pt x="222033" y="264083"/>
                </a:lnTo>
                <a:lnTo>
                  <a:pt x="221271" y="266103"/>
                </a:lnTo>
                <a:lnTo>
                  <a:pt x="220991" y="267701"/>
                </a:lnTo>
                <a:lnTo>
                  <a:pt x="220915" y="275859"/>
                </a:lnTo>
                <a:lnTo>
                  <a:pt x="223176" y="280695"/>
                </a:lnTo>
                <a:lnTo>
                  <a:pt x="226986" y="284429"/>
                </a:lnTo>
                <a:lnTo>
                  <a:pt x="314870" y="366115"/>
                </a:lnTo>
                <a:lnTo>
                  <a:pt x="318807" y="369836"/>
                </a:lnTo>
                <a:lnTo>
                  <a:pt x="324141" y="371856"/>
                </a:lnTo>
                <a:lnTo>
                  <a:pt x="335444" y="371856"/>
                </a:lnTo>
                <a:lnTo>
                  <a:pt x="340651" y="369836"/>
                </a:lnTo>
                <a:lnTo>
                  <a:pt x="344715" y="366115"/>
                </a:lnTo>
                <a:lnTo>
                  <a:pt x="389800" y="324027"/>
                </a:lnTo>
                <a:lnTo>
                  <a:pt x="393864" y="320370"/>
                </a:lnTo>
                <a:lnTo>
                  <a:pt x="396023" y="315404"/>
                </a:lnTo>
                <a:lnTo>
                  <a:pt x="396023" y="304850"/>
                </a:lnTo>
                <a:lnTo>
                  <a:pt x="393864" y="299948"/>
                </a:lnTo>
                <a:lnTo>
                  <a:pt x="389800" y="296227"/>
                </a:lnTo>
                <a:lnTo>
                  <a:pt x="302170" y="214503"/>
                </a:lnTo>
                <a:lnTo>
                  <a:pt x="298106" y="210820"/>
                </a:lnTo>
                <a:lnTo>
                  <a:pt x="295773" y="209931"/>
                </a:lnTo>
                <a:lnTo>
                  <a:pt x="280326" y="209931"/>
                </a:lnTo>
                <a:lnTo>
                  <a:pt x="278422" y="208153"/>
                </a:lnTo>
                <a:close/>
              </a:path>
              <a:path w="396239" h="372110">
                <a:moveTo>
                  <a:pt x="161764" y="261670"/>
                </a:moveTo>
                <a:lnTo>
                  <a:pt x="58711" y="261670"/>
                </a:lnTo>
                <a:lnTo>
                  <a:pt x="61505" y="261823"/>
                </a:lnTo>
                <a:lnTo>
                  <a:pt x="70896" y="262763"/>
                </a:lnTo>
                <a:lnTo>
                  <a:pt x="96811" y="294906"/>
                </a:lnTo>
                <a:lnTo>
                  <a:pt x="96914" y="296227"/>
                </a:lnTo>
                <a:lnTo>
                  <a:pt x="97192" y="298323"/>
                </a:lnTo>
                <a:lnTo>
                  <a:pt x="94525" y="300736"/>
                </a:lnTo>
                <a:lnTo>
                  <a:pt x="56679" y="336219"/>
                </a:lnTo>
                <a:lnTo>
                  <a:pt x="54393" y="338391"/>
                </a:lnTo>
                <a:lnTo>
                  <a:pt x="53504" y="341109"/>
                </a:lnTo>
                <a:lnTo>
                  <a:pt x="54139" y="343750"/>
                </a:lnTo>
                <a:lnTo>
                  <a:pt x="74459" y="351828"/>
                </a:lnTo>
                <a:lnTo>
                  <a:pt x="81698" y="351828"/>
                </a:lnTo>
                <a:lnTo>
                  <a:pt x="126865" y="339081"/>
                </a:lnTo>
                <a:lnTo>
                  <a:pt x="157066" y="304850"/>
                </a:lnTo>
                <a:lnTo>
                  <a:pt x="163232" y="275729"/>
                </a:lnTo>
                <a:lnTo>
                  <a:pt x="162784" y="267701"/>
                </a:lnTo>
                <a:lnTo>
                  <a:pt x="161764" y="261670"/>
                </a:lnTo>
                <a:close/>
              </a:path>
              <a:path w="396239" h="372110">
                <a:moveTo>
                  <a:pt x="81698" y="199771"/>
                </a:moveTo>
                <a:lnTo>
                  <a:pt x="36353" y="212469"/>
                </a:lnTo>
                <a:lnTo>
                  <a:pt x="2752" y="256228"/>
                </a:lnTo>
                <a:lnTo>
                  <a:pt x="0" y="275859"/>
                </a:lnTo>
                <a:lnTo>
                  <a:pt x="2831" y="295757"/>
                </a:lnTo>
                <a:lnTo>
                  <a:pt x="3847" y="299097"/>
                </a:lnTo>
                <a:lnTo>
                  <a:pt x="7149" y="301434"/>
                </a:lnTo>
                <a:lnTo>
                  <a:pt x="12229" y="301434"/>
                </a:lnTo>
                <a:lnTo>
                  <a:pt x="14515" y="301040"/>
                </a:lnTo>
                <a:lnTo>
                  <a:pt x="55806" y="262750"/>
                </a:lnTo>
                <a:lnTo>
                  <a:pt x="56933" y="261823"/>
                </a:lnTo>
                <a:lnTo>
                  <a:pt x="58711" y="261670"/>
                </a:lnTo>
                <a:lnTo>
                  <a:pt x="161764" y="261670"/>
                </a:lnTo>
                <a:lnTo>
                  <a:pt x="161454" y="259840"/>
                </a:lnTo>
                <a:lnTo>
                  <a:pt x="159267" y="252196"/>
                </a:lnTo>
                <a:lnTo>
                  <a:pt x="156247" y="244817"/>
                </a:lnTo>
                <a:lnTo>
                  <a:pt x="158152" y="243738"/>
                </a:lnTo>
                <a:lnTo>
                  <a:pt x="159803" y="242417"/>
                </a:lnTo>
                <a:lnTo>
                  <a:pt x="161454" y="240944"/>
                </a:lnTo>
                <a:lnTo>
                  <a:pt x="196760" y="208153"/>
                </a:lnTo>
                <a:lnTo>
                  <a:pt x="278422" y="208153"/>
                </a:lnTo>
                <a:lnTo>
                  <a:pt x="276382" y="206248"/>
                </a:lnTo>
                <a:lnTo>
                  <a:pt x="114845" y="206248"/>
                </a:lnTo>
                <a:lnTo>
                  <a:pt x="106951" y="203414"/>
                </a:lnTo>
                <a:lnTo>
                  <a:pt x="98748" y="201390"/>
                </a:lnTo>
                <a:lnTo>
                  <a:pt x="90306" y="200175"/>
                </a:lnTo>
                <a:lnTo>
                  <a:pt x="81698" y="199771"/>
                </a:lnTo>
                <a:close/>
              </a:path>
              <a:path w="396239" h="372110">
                <a:moveTo>
                  <a:pt x="292772" y="208788"/>
                </a:moveTo>
                <a:lnTo>
                  <a:pt x="284771" y="208788"/>
                </a:lnTo>
                <a:lnTo>
                  <a:pt x="282485" y="209169"/>
                </a:lnTo>
                <a:lnTo>
                  <a:pt x="280326" y="209931"/>
                </a:lnTo>
                <a:lnTo>
                  <a:pt x="295773" y="209931"/>
                </a:lnTo>
                <a:lnTo>
                  <a:pt x="292772" y="208788"/>
                </a:lnTo>
                <a:close/>
              </a:path>
              <a:path w="396239" h="372110">
                <a:moveTo>
                  <a:pt x="127033" y="99441"/>
                </a:moveTo>
                <a:lnTo>
                  <a:pt x="79920" y="99441"/>
                </a:lnTo>
                <a:lnTo>
                  <a:pt x="154215" y="168529"/>
                </a:lnTo>
                <a:lnTo>
                  <a:pt x="119036" y="201422"/>
                </a:lnTo>
                <a:lnTo>
                  <a:pt x="117385" y="202946"/>
                </a:lnTo>
                <a:lnTo>
                  <a:pt x="115988" y="204470"/>
                </a:lnTo>
                <a:lnTo>
                  <a:pt x="114845" y="206248"/>
                </a:lnTo>
                <a:lnTo>
                  <a:pt x="276382" y="206248"/>
                </a:lnTo>
                <a:lnTo>
                  <a:pt x="264821" y="195453"/>
                </a:lnTo>
                <a:lnTo>
                  <a:pt x="230161" y="195453"/>
                </a:lnTo>
                <a:lnTo>
                  <a:pt x="220255" y="186182"/>
                </a:lnTo>
                <a:lnTo>
                  <a:pt x="262476" y="146685"/>
                </a:lnTo>
                <a:lnTo>
                  <a:pt x="177837" y="146685"/>
                </a:lnTo>
                <a:lnTo>
                  <a:pt x="127033" y="99441"/>
                </a:lnTo>
                <a:close/>
              </a:path>
              <a:path w="396239" h="372110">
                <a:moveTo>
                  <a:pt x="251878" y="185674"/>
                </a:moveTo>
                <a:lnTo>
                  <a:pt x="242988" y="185674"/>
                </a:lnTo>
                <a:lnTo>
                  <a:pt x="238797" y="187325"/>
                </a:lnTo>
                <a:lnTo>
                  <a:pt x="235622" y="190246"/>
                </a:lnTo>
                <a:lnTo>
                  <a:pt x="230161" y="195453"/>
                </a:lnTo>
                <a:lnTo>
                  <a:pt x="264821" y="195453"/>
                </a:lnTo>
                <a:lnTo>
                  <a:pt x="259244" y="190246"/>
                </a:lnTo>
                <a:lnTo>
                  <a:pt x="256196" y="187325"/>
                </a:lnTo>
                <a:lnTo>
                  <a:pt x="251878" y="185674"/>
                </a:lnTo>
                <a:close/>
              </a:path>
              <a:path w="396239" h="372110">
                <a:moveTo>
                  <a:pt x="327992" y="145669"/>
                </a:moveTo>
                <a:lnTo>
                  <a:pt x="263562" y="145669"/>
                </a:lnTo>
                <a:lnTo>
                  <a:pt x="271268" y="148316"/>
                </a:lnTo>
                <a:lnTo>
                  <a:pt x="279294" y="150177"/>
                </a:lnTo>
                <a:lnTo>
                  <a:pt x="287583" y="151276"/>
                </a:lnTo>
                <a:lnTo>
                  <a:pt x="296074" y="151638"/>
                </a:lnTo>
                <a:lnTo>
                  <a:pt x="312084" y="150221"/>
                </a:lnTo>
                <a:lnTo>
                  <a:pt x="327284" y="146018"/>
                </a:lnTo>
                <a:lnTo>
                  <a:pt x="327992" y="145669"/>
                </a:lnTo>
                <a:close/>
              </a:path>
              <a:path w="396239" h="372110">
                <a:moveTo>
                  <a:pt x="303186" y="0"/>
                </a:moveTo>
                <a:lnTo>
                  <a:pt x="296074" y="0"/>
                </a:lnTo>
                <a:lnTo>
                  <a:pt x="280009" y="1454"/>
                </a:lnTo>
                <a:lnTo>
                  <a:pt x="238289" y="22225"/>
                </a:lnTo>
                <a:lnTo>
                  <a:pt x="215715" y="62357"/>
                </a:lnTo>
                <a:lnTo>
                  <a:pt x="214929" y="84625"/>
                </a:lnTo>
                <a:lnTo>
                  <a:pt x="221144" y="106299"/>
                </a:lnTo>
                <a:lnTo>
                  <a:pt x="177837" y="146685"/>
                </a:lnTo>
                <a:lnTo>
                  <a:pt x="262476" y="146685"/>
                </a:lnTo>
                <a:lnTo>
                  <a:pt x="263562" y="145669"/>
                </a:lnTo>
                <a:lnTo>
                  <a:pt x="327992" y="145669"/>
                </a:lnTo>
                <a:lnTo>
                  <a:pt x="366849" y="113637"/>
                </a:lnTo>
                <a:lnTo>
                  <a:pt x="375674" y="90170"/>
                </a:lnTo>
                <a:lnTo>
                  <a:pt x="317283" y="90170"/>
                </a:lnTo>
                <a:lnTo>
                  <a:pt x="316902" y="90043"/>
                </a:lnTo>
                <a:lnTo>
                  <a:pt x="316267" y="90043"/>
                </a:lnTo>
                <a:lnTo>
                  <a:pt x="306994" y="89094"/>
                </a:lnTo>
                <a:lnTo>
                  <a:pt x="281384" y="57277"/>
                </a:lnTo>
                <a:lnTo>
                  <a:pt x="281342" y="56769"/>
                </a:lnTo>
                <a:lnTo>
                  <a:pt x="281088" y="56388"/>
                </a:lnTo>
                <a:lnTo>
                  <a:pt x="280961" y="55880"/>
                </a:lnTo>
                <a:lnTo>
                  <a:pt x="280707" y="53340"/>
                </a:lnTo>
                <a:lnTo>
                  <a:pt x="283120" y="51054"/>
                </a:lnTo>
                <a:lnTo>
                  <a:pt x="320966" y="15621"/>
                </a:lnTo>
                <a:lnTo>
                  <a:pt x="323379" y="13462"/>
                </a:lnTo>
                <a:lnTo>
                  <a:pt x="324268" y="10668"/>
                </a:lnTo>
                <a:lnTo>
                  <a:pt x="323506" y="8128"/>
                </a:lnTo>
                <a:lnTo>
                  <a:pt x="322617" y="4953"/>
                </a:lnTo>
                <a:lnTo>
                  <a:pt x="319696" y="3302"/>
                </a:lnTo>
                <a:lnTo>
                  <a:pt x="317410" y="2667"/>
                </a:lnTo>
                <a:lnTo>
                  <a:pt x="310552" y="889"/>
                </a:lnTo>
                <a:lnTo>
                  <a:pt x="303186" y="0"/>
                </a:lnTo>
                <a:close/>
              </a:path>
              <a:path w="396239" h="372110">
                <a:moveTo>
                  <a:pt x="63664" y="19685"/>
                </a:moveTo>
                <a:lnTo>
                  <a:pt x="56933" y="19685"/>
                </a:lnTo>
                <a:lnTo>
                  <a:pt x="53758" y="20320"/>
                </a:lnTo>
                <a:lnTo>
                  <a:pt x="50710" y="23114"/>
                </a:lnTo>
                <a:lnTo>
                  <a:pt x="18325" y="53213"/>
                </a:lnTo>
                <a:lnTo>
                  <a:pt x="17182" y="57277"/>
                </a:lnTo>
                <a:lnTo>
                  <a:pt x="18370" y="61214"/>
                </a:lnTo>
                <a:lnTo>
                  <a:pt x="19214" y="63627"/>
                </a:lnTo>
                <a:lnTo>
                  <a:pt x="20865" y="65405"/>
                </a:lnTo>
                <a:lnTo>
                  <a:pt x="21373" y="65786"/>
                </a:lnTo>
                <a:lnTo>
                  <a:pt x="47789" y="90297"/>
                </a:lnTo>
                <a:lnTo>
                  <a:pt x="53193" y="94577"/>
                </a:lnTo>
                <a:lnTo>
                  <a:pt x="59203" y="97678"/>
                </a:lnTo>
                <a:lnTo>
                  <a:pt x="65666" y="99566"/>
                </a:lnTo>
                <a:lnTo>
                  <a:pt x="72427" y="100203"/>
                </a:lnTo>
                <a:lnTo>
                  <a:pt x="74967" y="100203"/>
                </a:lnTo>
                <a:lnTo>
                  <a:pt x="77507" y="99949"/>
                </a:lnTo>
                <a:lnTo>
                  <a:pt x="79920" y="99441"/>
                </a:lnTo>
                <a:lnTo>
                  <a:pt x="127033" y="99441"/>
                </a:lnTo>
                <a:lnTo>
                  <a:pt x="103542" y="77597"/>
                </a:lnTo>
                <a:lnTo>
                  <a:pt x="103542" y="77470"/>
                </a:lnTo>
                <a:lnTo>
                  <a:pt x="104177" y="74803"/>
                </a:lnTo>
                <a:lnTo>
                  <a:pt x="104558" y="72009"/>
                </a:lnTo>
                <a:lnTo>
                  <a:pt x="104304" y="69215"/>
                </a:lnTo>
                <a:lnTo>
                  <a:pt x="104086" y="62357"/>
                </a:lnTo>
                <a:lnTo>
                  <a:pt x="103988" y="61087"/>
                </a:lnTo>
                <a:lnTo>
                  <a:pt x="100240" y="53467"/>
                </a:lnTo>
                <a:lnTo>
                  <a:pt x="93763" y="47498"/>
                </a:lnTo>
                <a:lnTo>
                  <a:pt x="67347" y="22860"/>
                </a:lnTo>
                <a:lnTo>
                  <a:pt x="66712" y="22352"/>
                </a:lnTo>
                <a:lnTo>
                  <a:pt x="63664" y="19685"/>
                </a:lnTo>
                <a:close/>
              </a:path>
              <a:path w="396239" h="372110">
                <a:moveTo>
                  <a:pt x="370496" y="50292"/>
                </a:moveTo>
                <a:lnTo>
                  <a:pt x="365416" y="50292"/>
                </a:lnTo>
                <a:lnTo>
                  <a:pt x="363130" y="50800"/>
                </a:lnTo>
                <a:lnTo>
                  <a:pt x="360971" y="52832"/>
                </a:lnTo>
                <a:lnTo>
                  <a:pt x="321788" y="89094"/>
                </a:lnTo>
                <a:lnTo>
                  <a:pt x="320839" y="90043"/>
                </a:lnTo>
                <a:lnTo>
                  <a:pt x="319061" y="90170"/>
                </a:lnTo>
                <a:lnTo>
                  <a:pt x="375674" y="90170"/>
                </a:lnTo>
                <a:lnTo>
                  <a:pt x="377699" y="75783"/>
                </a:lnTo>
                <a:lnTo>
                  <a:pt x="374814" y="55880"/>
                </a:lnTo>
                <a:lnTo>
                  <a:pt x="373798" y="52705"/>
                </a:lnTo>
                <a:lnTo>
                  <a:pt x="370496" y="50292"/>
                </a:lnTo>
                <a:close/>
              </a:path>
            </a:pathLst>
          </a:custGeom>
          <a:solidFill>
            <a:srgbClr val="F9F9F9"/>
          </a:solidFill>
        </p:spPr>
        <p:txBody>
          <a:bodyPr wrap="square" lIns="0" tIns="0" rIns="0" bIns="0" rtlCol="0"/>
          <a:lstStyle/>
          <a:p/>
        </p:txBody>
      </p:sp>
      <p:sp>
        <p:nvSpPr>
          <p:cNvPr id="25" name="object 25"/>
          <p:cNvSpPr/>
          <p:nvPr/>
        </p:nvSpPr>
        <p:spPr>
          <a:xfrm>
            <a:off x="7543800" y="4177284"/>
            <a:ext cx="398145" cy="329565"/>
          </a:xfrm>
          <a:custGeom>
            <a:avLst/>
            <a:gdLst/>
            <a:ahLst/>
            <a:cxnLst/>
            <a:rect l="l" t="t" r="r" b="b"/>
            <a:pathLst>
              <a:path w="398145" h="329564">
                <a:moveTo>
                  <a:pt x="146050" y="249428"/>
                </a:moveTo>
                <a:lnTo>
                  <a:pt x="0" y="249428"/>
                </a:lnTo>
                <a:lnTo>
                  <a:pt x="0" y="329184"/>
                </a:lnTo>
                <a:lnTo>
                  <a:pt x="146050" y="329184"/>
                </a:lnTo>
                <a:lnTo>
                  <a:pt x="162254" y="326929"/>
                </a:lnTo>
                <a:lnTo>
                  <a:pt x="176148" y="320675"/>
                </a:lnTo>
                <a:lnTo>
                  <a:pt x="186805" y="311181"/>
                </a:lnTo>
                <a:lnTo>
                  <a:pt x="187855" y="309245"/>
                </a:lnTo>
                <a:lnTo>
                  <a:pt x="24383" y="309245"/>
                </a:lnTo>
                <a:lnTo>
                  <a:pt x="24383" y="269367"/>
                </a:lnTo>
                <a:lnTo>
                  <a:pt x="187890" y="269367"/>
                </a:lnTo>
                <a:lnTo>
                  <a:pt x="186805" y="267376"/>
                </a:lnTo>
                <a:lnTo>
                  <a:pt x="176148" y="257921"/>
                </a:lnTo>
                <a:lnTo>
                  <a:pt x="162254" y="251680"/>
                </a:lnTo>
                <a:lnTo>
                  <a:pt x="146050" y="249428"/>
                </a:lnTo>
                <a:close/>
              </a:path>
              <a:path w="398145" h="329564">
                <a:moveTo>
                  <a:pt x="73025" y="269367"/>
                </a:moveTo>
                <a:lnTo>
                  <a:pt x="48641" y="269367"/>
                </a:lnTo>
                <a:lnTo>
                  <a:pt x="48641" y="309245"/>
                </a:lnTo>
                <a:lnTo>
                  <a:pt x="73025" y="309245"/>
                </a:lnTo>
                <a:lnTo>
                  <a:pt x="73025" y="269367"/>
                </a:lnTo>
                <a:close/>
              </a:path>
              <a:path w="398145" h="329564">
                <a:moveTo>
                  <a:pt x="146050" y="269367"/>
                </a:moveTo>
                <a:lnTo>
                  <a:pt x="104013" y="269367"/>
                </a:lnTo>
                <a:lnTo>
                  <a:pt x="99822" y="275209"/>
                </a:lnTo>
                <a:lnTo>
                  <a:pt x="97408" y="281940"/>
                </a:lnTo>
                <a:lnTo>
                  <a:pt x="97408" y="296545"/>
                </a:lnTo>
                <a:lnTo>
                  <a:pt x="99833" y="303418"/>
                </a:lnTo>
                <a:lnTo>
                  <a:pt x="104013" y="309245"/>
                </a:lnTo>
                <a:lnTo>
                  <a:pt x="146050" y="309245"/>
                </a:lnTo>
                <a:lnTo>
                  <a:pt x="136634" y="307683"/>
                </a:lnTo>
                <a:lnTo>
                  <a:pt x="128907" y="303403"/>
                </a:lnTo>
                <a:lnTo>
                  <a:pt x="123707" y="297082"/>
                </a:lnTo>
                <a:lnTo>
                  <a:pt x="121793" y="289306"/>
                </a:lnTo>
                <a:lnTo>
                  <a:pt x="123707" y="281529"/>
                </a:lnTo>
                <a:lnTo>
                  <a:pt x="128920" y="275193"/>
                </a:lnTo>
                <a:lnTo>
                  <a:pt x="136634" y="270928"/>
                </a:lnTo>
                <a:lnTo>
                  <a:pt x="146050" y="269367"/>
                </a:lnTo>
                <a:close/>
              </a:path>
              <a:path w="398145" h="329564">
                <a:moveTo>
                  <a:pt x="187890" y="269367"/>
                </a:moveTo>
                <a:lnTo>
                  <a:pt x="146050" y="269367"/>
                </a:lnTo>
                <a:lnTo>
                  <a:pt x="155539" y="270928"/>
                </a:lnTo>
                <a:lnTo>
                  <a:pt x="163303" y="275209"/>
                </a:lnTo>
                <a:lnTo>
                  <a:pt x="168517" y="281529"/>
                </a:lnTo>
                <a:lnTo>
                  <a:pt x="170433" y="289306"/>
                </a:lnTo>
                <a:lnTo>
                  <a:pt x="168517" y="297082"/>
                </a:lnTo>
                <a:lnTo>
                  <a:pt x="163290" y="303418"/>
                </a:lnTo>
                <a:lnTo>
                  <a:pt x="155539" y="307683"/>
                </a:lnTo>
                <a:lnTo>
                  <a:pt x="146050" y="309245"/>
                </a:lnTo>
                <a:lnTo>
                  <a:pt x="187855" y="309245"/>
                </a:lnTo>
                <a:lnTo>
                  <a:pt x="193294" y="299212"/>
                </a:lnTo>
                <a:lnTo>
                  <a:pt x="320675" y="299212"/>
                </a:lnTo>
                <a:lnTo>
                  <a:pt x="350615" y="294243"/>
                </a:lnTo>
                <a:lnTo>
                  <a:pt x="375126" y="280701"/>
                </a:lnTo>
                <a:lnTo>
                  <a:pt x="376305" y="279273"/>
                </a:lnTo>
                <a:lnTo>
                  <a:pt x="193294" y="279273"/>
                </a:lnTo>
                <a:lnTo>
                  <a:pt x="187890" y="269367"/>
                </a:lnTo>
                <a:close/>
              </a:path>
              <a:path w="398145" h="329564">
                <a:moveTo>
                  <a:pt x="267843" y="0"/>
                </a:moveTo>
                <a:lnTo>
                  <a:pt x="240029" y="3468"/>
                </a:lnTo>
                <a:lnTo>
                  <a:pt x="215550" y="13176"/>
                </a:lnTo>
                <a:lnTo>
                  <a:pt x="195691" y="28074"/>
                </a:lnTo>
                <a:lnTo>
                  <a:pt x="181736" y="47117"/>
                </a:lnTo>
                <a:lnTo>
                  <a:pt x="125856" y="54737"/>
                </a:lnTo>
                <a:lnTo>
                  <a:pt x="125856" y="66548"/>
                </a:lnTo>
                <a:lnTo>
                  <a:pt x="77089" y="66548"/>
                </a:lnTo>
                <a:lnTo>
                  <a:pt x="47148" y="71516"/>
                </a:lnTo>
                <a:lnTo>
                  <a:pt x="22637" y="85058"/>
                </a:lnTo>
                <a:lnTo>
                  <a:pt x="6080" y="105124"/>
                </a:lnTo>
                <a:lnTo>
                  <a:pt x="0" y="129667"/>
                </a:lnTo>
                <a:lnTo>
                  <a:pt x="6080" y="154229"/>
                </a:lnTo>
                <a:lnTo>
                  <a:pt x="22637" y="174339"/>
                </a:lnTo>
                <a:lnTo>
                  <a:pt x="47148" y="187924"/>
                </a:lnTo>
                <a:lnTo>
                  <a:pt x="77089" y="192913"/>
                </a:lnTo>
                <a:lnTo>
                  <a:pt x="320675" y="192913"/>
                </a:lnTo>
                <a:lnTo>
                  <a:pt x="341179" y="196302"/>
                </a:lnTo>
                <a:lnTo>
                  <a:pt x="357933" y="205549"/>
                </a:lnTo>
                <a:lnTo>
                  <a:pt x="369234" y="219273"/>
                </a:lnTo>
                <a:lnTo>
                  <a:pt x="373379" y="236093"/>
                </a:lnTo>
                <a:lnTo>
                  <a:pt x="369234" y="252912"/>
                </a:lnTo>
                <a:lnTo>
                  <a:pt x="357933" y="266636"/>
                </a:lnTo>
                <a:lnTo>
                  <a:pt x="341179" y="275883"/>
                </a:lnTo>
                <a:lnTo>
                  <a:pt x="320675" y="279273"/>
                </a:lnTo>
                <a:lnTo>
                  <a:pt x="376305" y="279273"/>
                </a:lnTo>
                <a:lnTo>
                  <a:pt x="391683" y="260635"/>
                </a:lnTo>
                <a:lnTo>
                  <a:pt x="397764" y="236093"/>
                </a:lnTo>
                <a:lnTo>
                  <a:pt x="391683" y="211550"/>
                </a:lnTo>
                <a:lnTo>
                  <a:pt x="375126" y="191484"/>
                </a:lnTo>
                <a:lnTo>
                  <a:pt x="350615" y="177942"/>
                </a:lnTo>
                <a:lnTo>
                  <a:pt x="320675" y="172974"/>
                </a:lnTo>
                <a:lnTo>
                  <a:pt x="77089" y="172974"/>
                </a:lnTo>
                <a:lnTo>
                  <a:pt x="56584" y="169564"/>
                </a:lnTo>
                <a:lnTo>
                  <a:pt x="39830" y="160274"/>
                </a:lnTo>
                <a:lnTo>
                  <a:pt x="28529" y="146506"/>
                </a:lnTo>
                <a:lnTo>
                  <a:pt x="24383" y="129667"/>
                </a:lnTo>
                <a:lnTo>
                  <a:pt x="28529" y="112847"/>
                </a:lnTo>
                <a:lnTo>
                  <a:pt x="39830" y="99123"/>
                </a:lnTo>
                <a:lnTo>
                  <a:pt x="56584" y="89876"/>
                </a:lnTo>
                <a:lnTo>
                  <a:pt x="77089" y="86487"/>
                </a:lnTo>
                <a:lnTo>
                  <a:pt x="201351" y="86487"/>
                </a:lnTo>
                <a:lnTo>
                  <a:pt x="200913" y="84709"/>
                </a:lnTo>
                <a:lnTo>
                  <a:pt x="175132" y="84709"/>
                </a:lnTo>
                <a:lnTo>
                  <a:pt x="150241" y="81407"/>
                </a:lnTo>
                <a:lnTo>
                  <a:pt x="150241" y="71628"/>
                </a:lnTo>
                <a:lnTo>
                  <a:pt x="175132" y="68199"/>
                </a:lnTo>
                <a:lnTo>
                  <a:pt x="200918" y="68199"/>
                </a:lnTo>
                <a:lnTo>
                  <a:pt x="204299" y="54496"/>
                </a:lnTo>
                <a:lnTo>
                  <a:pt x="219075" y="36528"/>
                </a:lnTo>
                <a:lnTo>
                  <a:pt x="240994" y="24393"/>
                </a:lnTo>
                <a:lnTo>
                  <a:pt x="267843" y="19939"/>
                </a:lnTo>
                <a:lnTo>
                  <a:pt x="330351" y="19939"/>
                </a:lnTo>
                <a:lnTo>
                  <a:pt x="329660" y="19224"/>
                </a:lnTo>
                <a:lnTo>
                  <a:pt x="301454" y="5129"/>
                </a:lnTo>
                <a:lnTo>
                  <a:pt x="267843" y="0"/>
                </a:lnTo>
                <a:close/>
              </a:path>
              <a:path w="398145" h="329564">
                <a:moveTo>
                  <a:pt x="201351" y="86487"/>
                </a:moveTo>
                <a:lnTo>
                  <a:pt x="125856" y="86487"/>
                </a:lnTo>
                <a:lnTo>
                  <a:pt x="125856" y="98171"/>
                </a:lnTo>
                <a:lnTo>
                  <a:pt x="181736" y="105791"/>
                </a:lnTo>
                <a:lnTo>
                  <a:pt x="195691" y="124833"/>
                </a:lnTo>
                <a:lnTo>
                  <a:pt x="215550" y="139731"/>
                </a:lnTo>
                <a:lnTo>
                  <a:pt x="240029" y="149439"/>
                </a:lnTo>
                <a:lnTo>
                  <a:pt x="267843" y="152908"/>
                </a:lnTo>
                <a:lnTo>
                  <a:pt x="301454" y="147798"/>
                </a:lnTo>
                <a:lnTo>
                  <a:pt x="329660" y="133746"/>
                </a:lnTo>
                <a:lnTo>
                  <a:pt x="330414" y="132969"/>
                </a:lnTo>
                <a:lnTo>
                  <a:pt x="267843" y="132969"/>
                </a:lnTo>
                <a:lnTo>
                  <a:pt x="240994" y="128531"/>
                </a:lnTo>
                <a:lnTo>
                  <a:pt x="219075" y="116427"/>
                </a:lnTo>
                <a:lnTo>
                  <a:pt x="204299" y="98464"/>
                </a:lnTo>
                <a:lnTo>
                  <a:pt x="201351" y="86487"/>
                </a:lnTo>
                <a:close/>
              </a:path>
              <a:path w="398145" h="329564">
                <a:moveTo>
                  <a:pt x="330351" y="19939"/>
                </a:moveTo>
                <a:lnTo>
                  <a:pt x="267843" y="19939"/>
                </a:lnTo>
                <a:lnTo>
                  <a:pt x="294711" y="24393"/>
                </a:lnTo>
                <a:lnTo>
                  <a:pt x="316674" y="36528"/>
                </a:lnTo>
                <a:lnTo>
                  <a:pt x="331493" y="54496"/>
                </a:lnTo>
                <a:lnTo>
                  <a:pt x="336930" y="76454"/>
                </a:lnTo>
                <a:lnTo>
                  <a:pt x="331493" y="98464"/>
                </a:lnTo>
                <a:lnTo>
                  <a:pt x="316674" y="116427"/>
                </a:lnTo>
                <a:lnTo>
                  <a:pt x="294711" y="128531"/>
                </a:lnTo>
                <a:lnTo>
                  <a:pt x="267843" y="132969"/>
                </a:lnTo>
                <a:lnTo>
                  <a:pt x="330414" y="132969"/>
                </a:lnTo>
                <a:lnTo>
                  <a:pt x="350103" y="112670"/>
                </a:lnTo>
                <a:lnTo>
                  <a:pt x="360425" y="86487"/>
                </a:lnTo>
                <a:lnTo>
                  <a:pt x="385572" y="86487"/>
                </a:lnTo>
                <a:lnTo>
                  <a:pt x="385572" y="66548"/>
                </a:lnTo>
                <a:lnTo>
                  <a:pt x="360425" y="66548"/>
                </a:lnTo>
                <a:lnTo>
                  <a:pt x="350103" y="40344"/>
                </a:lnTo>
                <a:lnTo>
                  <a:pt x="330351" y="19939"/>
                </a:lnTo>
                <a:close/>
              </a:path>
              <a:path w="398145" h="329564">
                <a:moveTo>
                  <a:pt x="267843" y="39878"/>
                </a:moveTo>
                <a:lnTo>
                  <a:pt x="250483" y="42753"/>
                </a:lnTo>
                <a:lnTo>
                  <a:pt x="236315" y="50593"/>
                </a:lnTo>
                <a:lnTo>
                  <a:pt x="226766" y="62220"/>
                </a:lnTo>
                <a:lnTo>
                  <a:pt x="223266" y="76454"/>
                </a:lnTo>
                <a:lnTo>
                  <a:pt x="226766" y="90687"/>
                </a:lnTo>
                <a:lnTo>
                  <a:pt x="236315" y="102314"/>
                </a:lnTo>
                <a:lnTo>
                  <a:pt x="250483" y="110154"/>
                </a:lnTo>
                <a:lnTo>
                  <a:pt x="267843" y="113030"/>
                </a:lnTo>
                <a:lnTo>
                  <a:pt x="285222" y="110154"/>
                </a:lnTo>
                <a:lnTo>
                  <a:pt x="299434" y="102314"/>
                </a:lnTo>
                <a:lnTo>
                  <a:pt x="307044" y="93091"/>
                </a:lnTo>
                <a:lnTo>
                  <a:pt x="267843" y="93091"/>
                </a:lnTo>
                <a:lnTo>
                  <a:pt x="259953" y="91777"/>
                </a:lnTo>
                <a:lnTo>
                  <a:pt x="253492" y="88201"/>
                </a:lnTo>
                <a:lnTo>
                  <a:pt x="249126" y="82911"/>
                </a:lnTo>
                <a:lnTo>
                  <a:pt x="247523" y="76454"/>
                </a:lnTo>
                <a:lnTo>
                  <a:pt x="249126" y="69996"/>
                </a:lnTo>
                <a:lnTo>
                  <a:pt x="253492" y="64706"/>
                </a:lnTo>
                <a:lnTo>
                  <a:pt x="259953" y="61130"/>
                </a:lnTo>
                <a:lnTo>
                  <a:pt x="267843" y="59817"/>
                </a:lnTo>
                <a:lnTo>
                  <a:pt x="307044" y="59817"/>
                </a:lnTo>
                <a:lnTo>
                  <a:pt x="299434" y="50593"/>
                </a:lnTo>
                <a:lnTo>
                  <a:pt x="285222" y="42753"/>
                </a:lnTo>
                <a:lnTo>
                  <a:pt x="267843" y="39878"/>
                </a:lnTo>
                <a:close/>
              </a:path>
              <a:path w="398145" h="329564">
                <a:moveTo>
                  <a:pt x="307044" y="59817"/>
                </a:moveTo>
                <a:lnTo>
                  <a:pt x="267843" y="59817"/>
                </a:lnTo>
                <a:lnTo>
                  <a:pt x="275732" y="61130"/>
                </a:lnTo>
                <a:lnTo>
                  <a:pt x="282194" y="64706"/>
                </a:lnTo>
                <a:lnTo>
                  <a:pt x="286559" y="69996"/>
                </a:lnTo>
                <a:lnTo>
                  <a:pt x="288163" y="76454"/>
                </a:lnTo>
                <a:lnTo>
                  <a:pt x="286559" y="82911"/>
                </a:lnTo>
                <a:lnTo>
                  <a:pt x="282194" y="88201"/>
                </a:lnTo>
                <a:lnTo>
                  <a:pt x="275732" y="91777"/>
                </a:lnTo>
                <a:lnTo>
                  <a:pt x="267843" y="93091"/>
                </a:lnTo>
                <a:lnTo>
                  <a:pt x="307044" y="93091"/>
                </a:lnTo>
                <a:lnTo>
                  <a:pt x="309026" y="90687"/>
                </a:lnTo>
                <a:lnTo>
                  <a:pt x="312547" y="76454"/>
                </a:lnTo>
                <a:lnTo>
                  <a:pt x="309026" y="62220"/>
                </a:lnTo>
                <a:lnTo>
                  <a:pt x="307044" y="59817"/>
                </a:lnTo>
                <a:close/>
              </a:path>
              <a:path w="398145" h="329564">
                <a:moveTo>
                  <a:pt x="200918" y="68199"/>
                </a:moveTo>
                <a:lnTo>
                  <a:pt x="175132" y="68199"/>
                </a:lnTo>
                <a:lnTo>
                  <a:pt x="174751" y="70866"/>
                </a:lnTo>
                <a:lnTo>
                  <a:pt x="174498" y="73660"/>
                </a:lnTo>
                <a:lnTo>
                  <a:pt x="174498" y="79248"/>
                </a:lnTo>
                <a:lnTo>
                  <a:pt x="174751" y="82042"/>
                </a:lnTo>
                <a:lnTo>
                  <a:pt x="175132" y="84709"/>
                </a:lnTo>
                <a:lnTo>
                  <a:pt x="200913" y="84709"/>
                </a:lnTo>
                <a:lnTo>
                  <a:pt x="198881" y="76454"/>
                </a:lnTo>
                <a:lnTo>
                  <a:pt x="200918" y="68199"/>
                </a:lnTo>
                <a:close/>
              </a:path>
            </a:pathLst>
          </a:custGeom>
          <a:solidFill>
            <a:srgbClr val="F9F9F9"/>
          </a:solidFill>
        </p:spPr>
        <p:txBody>
          <a:bodyPr wrap="square" lIns="0" tIns="0" rIns="0" bIns="0" rtlCol="0"/>
          <a:lstStyle/>
          <a:p/>
        </p:txBody>
      </p:sp>
      <p:sp>
        <p:nvSpPr>
          <p:cNvPr id="26" name="object 26"/>
          <p:cNvSpPr/>
          <p:nvPr/>
        </p:nvSpPr>
        <p:spPr>
          <a:xfrm>
            <a:off x="10262616" y="3087808"/>
            <a:ext cx="401320" cy="337185"/>
          </a:xfrm>
          <a:custGeom>
            <a:avLst/>
            <a:gdLst/>
            <a:ahLst/>
            <a:cxnLst/>
            <a:rect l="l" t="t" r="r" b="b"/>
            <a:pathLst>
              <a:path w="401320" h="337185">
                <a:moveTo>
                  <a:pt x="317500" y="181679"/>
                </a:moveTo>
                <a:lnTo>
                  <a:pt x="285107" y="187765"/>
                </a:lnTo>
                <a:lnTo>
                  <a:pt x="258667" y="204364"/>
                </a:lnTo>
                <a:lnTo>
                  <a:pt x="240847" y="228988"/>
                </a:lnTo>
                <a:lnTo>
                  <a:pt x="234314" y="259149"/>
                </a:lnTo>
                <a:lnTo>
                  <a:pt x="240847" y="289309"/>
                </a:lnTo>
                <a:lnTo>
                  <a:pt x="258667" y="313934"/>
                </a:lnTo>
                <a:lnTo>
                  <a:pt x="285107" y="330533"/>
                </a:lnTo>
                <a:lnTo>
                  <a:pt x="317500" y="336619"/>
                </a:lnTo>
                <a:lnTo>
                  <a:pt x="349966" y="330533"/>
                </a:lnTo>
                <a:lnTo>
                  <a:pt x="376443" y="313934"/>
                </a:lnTo>
                <a:lnTo>
                  <a:pt x="393126" y="290899"/>
                </a:lnTo>
                <a:lnTo>
                  <a:pt x="306831" y="290899"/>
                </a:lnTo>
                <a:lnTo>
                  <a:pt x="290829" y="276040"/>
                </a:lnTo>
                <a:lnTo>
                  <a:pt x="275589" y="261689"/>
                </a:lnTo>
                <a:lnTo>
                  <a:pt x="291591" y="246957"/>
                </a:lnTo>
                <a:lnTo>
                  <a:pt x="322228" y="246957"/>
                </a:lnTo>
                <a:lnTo>
                  <a:pt x="343534" y="227272"/>
                </a:lnTo>
                <a:lnTo>
                  <a:pt x="393034" y="227272"/>
                </a:lnTo>
                <a:lnTo>
                  <a:pt x="376443" y="204364"/>
                </a:lnTo>
                <a:lnTo>
                  <a:pt x="349966" y="187765"/>
                </a:lnTo>
                <a:lnTo>
                  <a:pt x="317500" y="181679"/>
                </a:lnTo>
                <a:close/>
              </a:path>
              <a:path w="401320" h="337185">
                <a:moveTo>
                  <a:pt x="181062" y="0"/>
                </a:moveTo>
                <a:lnTo>
                  <a:pt x="139826" y="7943"/>
                </a:lnTo>
                <a:lnTo>
                  <a:pt x="134365" y="11499"/>
                </a:lnTo>
                <a:lnTo>
                  <a:pt x="127761" y="15436"/>
                </a:lnTo>
                <a:lnTo>
                  <a:pt x="99288" y="48637"/>
                </a:lnTo>
                <a:lnTo>
                  <a:pt x="94186" y="73618"/>
                </a:lnTo>
                <a:lnTo>
                  <a:pt x="94815" y="81613"/>
                </a:lnTo>
                <a:lnTo>
                  <a:pt x="96291" y="89985"/>
                </a:lnTo>
                <a:lnTo>
                  <a:pt x="96647" y="91763"/>
                </a:lnTo>
                <a:lnTo>
                  <a:pt x="97154" y="93795"/>
                </a:lnTo>
                <a:lnTo>
                  <a:pt x="97662" y="95700"/>
                </a:lnTo>
                <a:lnTo>
                  <a:pt x="93273" y="96928"/>
                </a:lnTo>
                <a:lnTo>
                  <a:pt x="90074" y="101050"/>
                </a:lnTo>
                <a:lnTo>
                  <a:pt x="89304" y="109291"/>
                </a:lnTo>
                <a:lnTo>
                  <a:pt x="92201" y="122878"/>
                </a:lnTo>
                <a:lnTo>
                  <a:pt x="96147" y="133861"/>
                </a:lnTo>
                <a:lnTo>
                  <a:pt x="99821" y="140785"/>
                </a:lnTo>
                <a:lnTo>
                  <a:pt x="103239" y="144524"/>
                </a:lnTo>
                <a:lnTo>
                  <a:pt x="106299" y="145738"/>
                </a:lnTo>
                <a:lnTo>
                  <a:pt x="107650" y="151864"/>
                </a:lnTo>
                <a:lnTo>
                  <a:pt x="109775" y="158168"/>
                </a:lnTo>
                <a:lnTo>
                  <a:pt x="112639" y="164544"/>
                </a:lnTo>
                <a:lnTo>
                  <a:pt x="116204" y="170884"/>
                </a:lnTo>
                <a:lnTo>
                  <a:pt x="116204" y="203523"/>
                </a:lnTo>
                <a:lnTo>
                  <a:pt x="115569" y="204539"/>
                </a:lnTo>
                <a:lnTo>
                  <a:pt x="114426" y="205047"/>
                </a:lnTo>
                <a:lnTo>
                  <a:pt x="100695" y="211637"/>
                </a:lnTo>
                <a:lnTo>
                  <a:pt x="45989" y="242534"/>
                </a:lnTo>
                <a:lnTo>
                  <a:pt x="12826" y="265626"/>
                </a:lnTo>
                <a:lnTo>
                  <a:pt x="0" y="290772"/>
                </a:lnTo>
                <a:lnTo>
                  <a:pt x="0" y="328872"/>
                </a:lnTo>
                <a:lnTo>
                  <a:pt x="8000" y="336365"/>
                </a:lnTo>
                <a:lnTo>
                  <a:pt x="248157" y="336365"/>
                </a:lnTo>
                <a:lnTo>
                  <a:pt x="232013" y="320817"/>
                </a:lnTo>
                <a:lnTo>
                  <a:pt x="219773" y="302377"/>
                </a:lnTo>
                <a:lnTo>
                  <a:pt x="212010" y="281626"/>
                </a:lnTo>
                <a:lnTo>
                  <a:pt x="209295" y="259149"/>
                </a:lnTo>
                <a:lnTo>
                  <a:pt x="210783" y="242534"/>
                </a:lnTo>
                <a:lnTo>
                  <a:pt x="210850" y="242131"/>
                </a:lnTo>
                <a:lnTo>
                  <a:pt x="215169" y="226367"/>
                </a:lnTo>
                <a:lnTo>
                  <a:pt x="222154" y="211554"/>
                </a:lnTo>
                <a:lnTo>
                  <a:pt x="231520" y="198062"/>
                </a:lnTo>
                <a:lnTo>
                  <a:pt x="231520" y="170884"/>
                </a:lnTo>
                <a:lnTo>
                  <a:pt x="235015" y="164544"/>
                </a:lnTo>
                <a:lnTo>
                  <a:pt x="237855" y="158168"/>
                </a:lnTo>
                <a:lnTo>
                  <a:pt x="240004" y="151864"/>
                </a:lnTo>
                <a:lnTo>
                  <a:pt x="241426" y="145738"/>
                </a:lnTo>
                <a:lnTo>
                  <a:pt x="244449" y="144524"/>
                </a:lnTo>
                <a:lnTo>
                  <a:pt x="247856" y="140833"/>
                </a:lnTo>
                <a:lnTo>
                  <a:pt x="251608" y="133808"/>
                </a:lnTo>
                <a:lnTo>
                  <a:pt x="255524" y="122878"/>
                </a:lnTo>
                <a:lnTo>
                  <a:pt x="258397" y="109041"/>
                </a:lnTo>
                <a:lnTo>
                  <a:pt x="257555" y="100764"/>
                </a:lnTo>
                <a:lnTo>
                  <a:pt x="254238" y="96750"/>
                </a:lnTo>
                <a:lnTo>
                  <a:pt x="249681" y="95700"/>
                </a:lnTo>
                <a:lnTo>
                  <a:pt x="250316" y="93795"/>
                </a:lnTo>
                <a:lnTo>
                  <a:pt x="250825" y="91763"/>
                </a:lnTo>
                <a:lnTo>
                  <a:pt x="251205" y="89985"/>
                </a:lnTo>
                <a:lnTo>
                  <a:pt x="252507" y="53524"/>
                </a:lnTo>
                <a:lnTo>
                  <a:pt x="244475" y="34232"/>
                </a:lnTo>
                <a:lnTo>
                  <a:pt x="234346" y="26656"/>
                </a:lnTo>
                <a:lnTo>
                  <a:pt x="229361" y="25342"/>
                </a:lnTo>
                <a:lnTo>
                  <a:pt x="228264" y="23699"/>
                </a:lnTo>
                <a:lnTo>
                  <a:pt x="192023" y="1609"/>
                </a:lnTo>
                <a:lnTo>
                  <a:pt x="181062" y="0"/>
                </a:lnTo>
                <a:close/>
              </a:path>
              <a:path w="401320" h="337185">
                <a:moveTo>
                  <a:pt x="393034" y="227272"/>
                </a:moveTo>
                <a:lnTo>
                  <a:pt x="343534" y="227272"/>
                </a:lnTo>
                <a:lnTo>
                  <a:pt x="359409" y="242131"/>
                </a:lnTo>
                <a:lnTo>
                  <a:pt x="306831" y="290899"/>
                </a:lnTo>
                <a:lnTo>
                  <a:pt x="393126" y="290899"/>
                </a:lnTo>
                <a:lnTo>
                  <a:pt x="394277" y="289309"/>
                </a:lnTo>
                <a:lnTo>
                  <a:pt x="400811" y="259149"/>
                </a:lnTo>
                <a:lnTo>
                  <a:pt x="394277" y="228988"/>
                </a:lnTo>
                <a:lnTo>
                  <a:pt x="393034" y="227272"/>
                </a:lnTo>
                <a:close/>
              </a:path>
              <a:path w="401320" h="337185">
                <a:moveTo>
                  <a:pt x="322228" y="246957"/>
                </a:moveTo>
                <a:lnTo>
                  <a:pt x="291591" y="246957"/>
                </a:lnTo>
                <a:lnTo>
                  <a:pt x="306831" y="261181"/>
                </a:lnTo>
                <a:lnTo>
                  <a:pt x="322228" y="246957"/>
                </a:lnTo>
                <a:close/>
              </a:path>
            </a:pathLst>
          </a:custGeom>
          <a:solidFill>
            <a:srgbClr val="F9F9F9"/>
          </a:solidFill>
        </p:spPr>
        <p:txBody>
          <a:bodyPr wrap="square" lIns="0" tIns="0" rIns="0" bIns="0" rtlCol="0"/>
          <a:lstStyle/>
          <a:p/>
        </p:txBody>
      </p:sp>
      <p:sp>
        <p:nvSpPr>
          <p:cNvPr id="27" name="object 27"/>
          <p:cNvSpPr/>
          <p:nvPr/>
        </p:nvSpPr>
        <p:spPr>
          <a:xfrm>
            <a:off x="4227576" y="6533388"/>
            <a:ext cx="178435" cy="302260"/>
          </a:xfrm>
          <a:custGeom>
            <a:avLst/>
            <a:gdLst/>
            <a:ahLst/>
            <a:cxnLst/>
            <a:rect l="l" t="t" r="r" b="b"/>
            <a:pathLst>
              <a:path w="178435" h="302259">
                <a:moveTo>
                  <a:pt x="178308" y="0"/>
                </a:moveTo>
                <a:lnTo>
                  <a:pt x="0" y="146164"/>
                </a:lnTo>
                <a:lnTo>
                  <a:pt x="178308" y="301751"/>
                </a:lnTo>
                <a:lnTo>
                  <a:pt x="178308" y="0"/>
                </a:lnTo>
                <a:close/>
              </a:path>
            </a:pathLst>
          </a:custGeom>
          <a:solidFill>
            <a:srgbClr val="C25C1F"/>
          </a:solidFill>
        </p:spPr>
        <p:txBody>
          <a:bodyPr wrap="square" lIns="0" tIns="0" rIns="0" bIns="0" rtlCol="0"/>
          <a:lstStyl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根据开放银行的发展程度，开放银行分为三种形态：银行即服</a:t>
            </a:r>
          </a:p>
          <a:p>
            <a:pPr marL="12700">
              <a:lnSpc>
                <a:spcPts val="2735"/>
              </a:lnSpc>
            </a:pPr>
            <a:r>
              <a:rPr dirty="0" spc="-5">
                <a:solidFill>
                  <a:srgbClr val="1D9ED2"/>
                </a:solidFill>
              </a:rPr>
              <a:t>务、开放账户信息、共享收益平台</a:t>
            </a:r>
          </a:p>
        </p:txBody>
      </p:sp>
      <p:sp>
        <p:nvSpPr>
          <p:cNvPr id="5" name="object 5"/>
          <p:cNvSpPr txBox="1"/>
          <p:nvPr/>
        </p:nvSpPr>
        <p:spPr>
          <a:xfrm>
            <a:off x="829767" y="1477091"/>
            <a:ext cx="3841115" cy="653415"/>
          </a:xfrm>
          <a:prstGeom prst="rect">
            <a:avLst/>
          </a:prstGeom>
        </p:spPr>
        <p:txBody>
          <a:bodyPr wrap="square" lIns="0" tIns="0" rIns="0" bIns="0" rtlCol="0" vert="horz">
            <a:spAutoFit/>
          </a:bodyPr>
          <a:lstStyle/>
          <a:p>
            <a:pPr marL="299085" marR="5080" indent="-287020">
              <a:lnSpc>
                <a:spcPct val="150200"/>
              </a:lnSpc>
            </a:pPr>
            <a:r>
              <a:rPr dirty="0" sz="1400" spc="540">
                <a:solidFill>
                  <a:srgbClr val="1D9FD1"/>
                </a:solidFill>
                <a:latin typeface="Arial Unicode MS"/>
                <a:cs typeface="Arial Unicode MS"/>
              </a:rPr>
              <a:t>◆</a:t>
            </a:r>
            <a:r>
              <a:rPr dirty="0" sz="1400" spc="480">
                <a:solidFill>
                  <a:srgbClr val="1D9FD1"/>
                </a:solidFill>
                <a:latin typeface="Arial Unicode MS"/>
                <a:cs typeface="Arial Unicode MS"/>
              </a:rPr>
              <a:t> </a:t>
            </a:r>
            <a:r>
              <a:rPr dirty="0" sz="1400" spc="55">
                <a:solidFill>
                  <a:srgbClr val="5E666F"/>
                </a:solidFill>
                <a:latin typeface="微软雅黑"/>
                <a:cs typeface="微软雅黑"/>
              </a:rPr>
              <a:t>亿欧智库认为，根据开放银行的发展程度，  开放银行分为三种形态：银行即服务、开</a:t>
            </a:r>
            <a:endParaRPr sz="1400">
              <a:latin typeface="微软雅黑"/>
              <a:cs typeface="微软雅黑"/>
            </a:endParaRPr>
          </a:p>
        </p:txBody>
      </p:sp>
      <p:sp>
        <p:nvSpPr>
          <p:cNvPr id="6" name="object 6"/>
          <p:cNvSpPr txBox="1">
            <a:spLocks noGrp="1"/>
          </p:cNvSpPr>
          <p:nvPr>
            <p:ph idx="2" sz="half"/>
          </p:nvPr>
        </p:nvSpPr>
        <p:spPr>
          <a:prstGeom prst="rect"/>
        </p:spPr>
        <p:txBody>
          <a:bodyPr wrap="square" lIns="0" tIns="0" rIns="0" bIns="0" rtlCol="0" vert="horz">
            <a:spAutoFit/>
          </a:bodyPr>
          <a:lstStyle/>
          <a:p>
            <a:pPr algn="just" marL="299085" marR="6350">
              <a:lnSpc>
                <a:spcPct val="150000"/>
              </a:lnSpc>
            </a:pPr>
            <a:r>
              <a:rPr dirty="0" spc="55"/>
              <a:t>放账户信息、共享收益平台，三种形态的  </a:t>
            </a:r>
            <a:r>
              <a:rPr dirty="0"/>
              <a:t>开放程度依次上升：</a:t>
            </a:r>
          </a:p>
          <a:p>
            <a:pPr marL="12700">
              <a:lnSpc>
                <a:spcPct val="100000"/>
              </a:lnSpc>
              <a:spcBef>
                <a:spcPts val="840"/>
              </a:spcBef>
            </a:pPr>
            <a:r>
              <a:rPr dirty="0" spc="540">
                <a:solidFill>
                  <a:srgbClr val="1D9FD1"/>
                </a:solidFill>
                <a:latin typeface="Arial Unicode MS"/>
                <a:cs typeface="Arial Unicode MS"/>
              </a:rPr>
              <a:t>◆</a:t>
            </a:r>
            <a:r>
              <a:rPr dirty="0" spc="515">
                <a:solidFill>
                  <a:srgbClr val="1D9FD1"/>
                </a:solidFill>
                <a:latin typeface="Arial Unicode MS"/>
                <a:cs typeface="Arial Unicode MS"/>
              </a:rPr>
              <a:t> </a:t>
            </a:r>
            <a:r>
              <a:rPr dirty="0" spc="55"/>
              <a:t>“银行即服务”的开放银行形态实现银行</a:t>
            </a:r>
          </a:p>
          <a:p>
            <a:pPr algn="just" marL="299085">
              <a:lnSpc>
                <a:spcPct val="100000"/>
              </a:lnSpc>
              <a:spcBef>
                <a:spcPts val="840"/>
              </a:spcBef>
            </a:pPr>
            <a:r>
              <a:rPr dirty="0" spc="55"/>
              <a:t>产品和服务的开放，</a:t>
            </a:r>
            <a:r>
              <a:rPr dirty="0" spc="55" b="1" i="1">
                <a:solidFill>
                  <a:srgbClr val="1D9FD1"/>
                </a:solidFill>
                <a:latin typeface="微软雅黑"/>
                <a:cs typeface="微软雅黑"/>
              </a:rPr>
              <a:t>是当前阶段主要的开</a:t>
            </a:r>
          </a:p>
          <a:p>
            <a:pPr algn="just" marL="299085" marR="5080">
              <a:lnSpc>
                <a:spcPct val="150000"/>
              </a:lnSpc>
            </a:pPr>
            <a:r>
              <a:rPr dirty="0" spc="55" b="1" i="1">
                <a:solidFill>
                  <a:srgbClr val="1D9FD1"/>
                </a:solidFill>
                <a:latin typeface="微软雅黑"/>
                <a:cs typeface="微软雅黑"/>
              </a:rPr>
              <a:t>放银行形态</a:t>
            </a:r>
            <a:r>
              <a:rPr dirty="0" spc="55"/>
              <a:t>；“开放账户信息”在开放银  行产品和服务的基础上，实现合作伙伴间  客户的共享；</a:t>
            </a:r>
            <a:r>
              <a:rPr dirty="0" spc="55" b="1" i="1">
                <a:solidFill>
                  <a:srgbClr val="1D9FD1"/>
                </a:solidFill>
                <a:latin typeface="微软雅黑"/>
                <a:cs typeface="微软雅黑"/>
              </a:rPr>
              <a:t>“共享收益平台”的开放程  度最高</a:t>
            </a:r>
            <a:r>
              <a:rPr dirty="0" spc="55"/>
              <a:t>，商业银行与合作伙伴实现产品、  服务和客户的共享，形成一体化的泛银行  生态系统，通过</a:t>
            </a:r>
            <a:r>
              <a:rPr dirty="0" spc="55" b="1" i="1">
                <a:solidFill>
                  <a:srgbClr val="1D9FD1"/>
                </a:solidFill>
                <a:latin typeface="微软雅黑"/>
                <a:cs typeface="微软雅黑"/>
              </a:rPr>
              <a:t>网络效应</a:t>
            </a:r>
            <a:r>
              <a:rPr dirty="0" spc="55"/>
              <a:t>实现银行与合作  </a:t>
            </a:r>
            <a:r>
              <a:rPr dirty="0"/>
              <a:t>伙伴的共赢。</a:t>
            </a:r>
          </a:p>
        </p:txBody>
      </p:sp>
      <p:sp>
        <p:nvSpPr>
          <p:cNvPr id="7" name="object 7"/>
          <p:cNvSpPr/>
          <p:nvPr/>
        </p:nvSpPr>
        <p:spPr>
          <a:xfrm>
            <a:off x="5385815" y="1857755"/>
            <a:ext cx="3305556" cy="3749040"/>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5464809" y="4608321"/>
            <a:ext cx="280035" cy="556895"/>
          </a:xfrm>
          <a:prstGeom prst="rect">
            <a:avLst/>
          </a:prstGeom>
        </p:spPr>
        <p:txBody>
          <a:bodyPr wrap="square" lIns="0" tIns="0" rIns="0" bIns="0" rtlCol="0" vert="horz">
            <a:spAutoFit/>
          </a:bodyPr>
          <a:lstStyle/>
          <a:p>
            <a:pPr marL="12700">
              <a:lnSpc>
                <a:spcPct val="100000"/>
              </a:lnSpc>
            </a:pPr>
            <a:r>
              <a:rPr dirty="0" sz="3600" spc="-5" b="1">
                <a:solidFill>
                  <a:srgbClr val="F9F9F9"/>
                </a:solidFill>
                <a:latin typeface="Arial"/>
                <a:cs typeface="Arial"/>
              </a:rPr>
              <a:t>1</a:t>
            </a:r>
            <a:endParaRPr sz="3600">
              <a:latin typeface="Arial"/>
              <a:cs typeface="Arial"/>
            </a:endParaRPr>
          </a:p>
        </p:txBody>
      </p:sp>
      <p:sp>
        <p:nvSpPr>
          <p:cNvPr id="9" name="object 9"/>
          <p:cNvSpPr txBox="1"/>
          <p:nvPr/>
        </p:nvSpPr>
        <p:spPr>
          <a:xfrm>
            <a:off x="6464300" y="3473195"/>
            <a:ext cx="280035" cy="556895"/>
          </a:xfrm>
          <a:prstGeom prst="rect">
            <a:avLst/>
          </a:prstGeom>
        </p:spPr>
        <p:txBody>
          <a:bodyPr wrap="square" lIns="0" tIns="0" rIns="0" bIns="0" rtlCol="0" vert="horz">
            <a:spAutoFit/>
          </a:bodyPr>
          <a:lstStyle/>
          <a:p>
            <a:pPr marL="12700">
              <a:lnSpc>
                <a:spcPct val="100000"/>
              </a:lnSpc>
            </a:pPr>
            <a:r>
              <a:rPr dirty="0" sz="3600" spc="-5" b="1">
                <a:solidFill>
                  <a:srgbClr val="F9F9F9"/>
                </a:solidFill>
                <a:latin typeface="Arial"/>
                <a:cs typeface="Arial"/>
              </a:rPr>
              <a:t>2</a:t>
            </a:r>
            <a:endParaRPr sz="3600">
              <a:latin typeface="Arial"/>
              <a:cs typeface="Arial"/>
            </a:endParaRPr>
          </a:p>
        </p:txBody>
      </p:sp>
      <p:sp>
        <p:nvSpPr>
          <p:cNvPr id="10" name="object 10"/>
          <p:cNvSpPr txBox="1"/>
          <p:nvPr/>
        </p:nvSpPr>
        <p:spPr>
          <a:xfrm>
            <a:off x="7603363" y="2309114"/>
            <a:ext cx="280035" cy="556895"/>
          </a:xfrm>
          <a:prstGeom prst="rect">
            <a:avLst/>
          </a:prstGeom>
        </p:spPr>
        <p:txBody>
          <a:bodyPr wrap="square" lIns="0" tIns="0" rIns="0" bIns="0" rtlCol="0" vert="horz">
            <a:spAutoFit/>
          </a:bodyPr>
          <a:lstStyle/>
          <a:p>
            <a:pPr marL="12700">
              <a:lnSpc>
                <a:spcPct val="100000"/>
              </a:lnSpc>
            </a:pPr>
            <a:r>
              <a:rPr dirty="0" sz="3600" spc="-5" b="1">
                <a:solidFill>
                  <a:srgbClr val="F9F9F9"/>
                </a:solidFill>
                <a:latin typeface="Arial"/>
                <a:cs typeface="Arial"/>
              </a:rPr>
              <a:t>3</a:t>
            </a:r>
            <a:endParaRPr sz="3600">
              <a:latin typeface="Arial"/>
              <a:cs typeface="Arial"/>
            </a:endParaRPr>
          </a:p>
        </p:txBody>
      </p:sp>
      <p:sp>
        <p:nvSpPr>
          <p:cNvPr id="11" name="object 11"/>
          <p:cNvSpPr txBox="1"/>
          <p:nvPr/>
        </p:nvSpPr>
        <p:spPr>
          <a:xfrm>
            <a:off x="6813550" y="4578563"/>
            <a:ext cx="4439285" cy="895985"/>
          </a:xfrm>
          <a:prstGeom prst="rect">
            <a:avLst/>
          </a:prstGeom>
        </p:spPr>
        <p:txBody>
          <a:bodyPr wrap="square" lIns="0" tIns="0" rIns="0" bIns="0" rtlCol="0" vert="horz">
            <a:spAutoFit/>
          </a:bodyPr>
          <a:lstStyle/>
          <a:p>
            <a:pPr marL="12700" marR="5080">
              <a:lnSpc>
                <a:spcPct val="149900"/>
              </a:lnSpc>
            </a:pPr>
            <a:r>
              <a:rPr dirty="0" sz="1400" b="1" i="1">
                <a:solidFill>
                  <a:srgbClr val="4E565F"/>
                </a:solidFill>
                <a:latin typeface="微软雅黑"/>
                <a:cs typeface="微软雅黑"/>
              </a:rPr>
              <a:t>银行即服务  </a:t>
            </a:r>
            <a:r>
              <a:rPr dirty="0" sz="1200" spc="-5">
                <a:solidFill>
                  <a:srgbClr val="4E565F"/>
                </a:solidFill>
                <a:latin typeface="微软雅黑"/>
                <a:cs typeface="微软雅黑"/>
              </a:rPr>
              <a:t>商业银行通过</a:t>
            </a:r>
            <a:r>
              <a:rPr dirty="0" sz="1200" spc="-5">
                <a:solidFill>
                  <a:srgbClr val="4E565F"/>
                </a:solidFill>
                <a:latin typeface="Arial"/>
                <a:cs typeface="Arial"/>
              </a:rPr>
              <a:t>H5</a:t>
            </a:r>
            <a:r>
              <a:rPr dirty="0" sz="1200" spc="-5">
                <a:solidFill>
                  <a:srgbClr val="4E565F"/>
                </a:solidFill>
                <a:latin typeface="微软雅黑"/>
                <a:cs typeface="微软雅黑"/>
              </a:rPr>
              <a:t>、</a:t>
            </a:r>
            <a:r>
              <a:rPr dirty="0" sz="1200" spc="-5">
                <a:solidFill>
                  <a:srgbClr val="4E565F"/>
                </a:solidFill>
                <a:latin typeface="Arial"/>
                <a:cs typeface="Arial"/>
              </a:rPr>
              <a:t>API</a:t>
            </a:r>
            <a:r>
              <a:rPr dirty="0" sz="1200" spc="-5">
                <a:solidFill>
                  <a:srgbClr val="4E565F"/>
                </a:solidFill>
                <a:latin typeface="微软雅黑"/>
                <a:cs typeface="微软雅黑"/>
              </a:rPr>
              <a:t>、</a:t>
            </a:r>
            <a:r>
              <a:rPr dirty="0" sz="1200" spc="-5">
                <a:solidFill>
                  <a:srgbClr val="4E565F"/>
                </a:solidFill>
                <a:latin typeface="Arial"/>
                <a:cs typeface="Arial"/>
              </a:rPr>
              <a:t>SDK</a:t>
            </a:r>
            <a:r>
              <a:rPr dirty="0" sz="1200" spc="-5">
                <a:solidFill>
                  <a:srgbClr val="4E565F"/>
                </a:solidFill>
                <a:latin typeface="微软雅黑"/>
                <a:cs typeface="微软雅黑"/>
              </a:rPr>
              <a:t>等技术把银行产品和服务打包，连接  </a:t>
            </a:r>
            <a:r>
              <a:rPr dirty="0" sz="1200">
                <a:solidFill>
                  <a:srgbClr val="4E565F"/>
                </a:solidFill>
                <a:latin typeface="微软雅黑"/>
                <a:cs typeface="微软雅黑"/>
              </a:rPr>
              <a:t>到合作伙伴的场景中，把银行产品和服务扩展到自有场景之外</a:t>
            </a:r>
            <a:endParaRPr sz="1200">
              <a:latin typeface="微软雅黑"/>
              <a:cs typeface="微软雅黑"/>
            </a:endParaRPr>
          </a:p>
        </p:txBody>
      </p:sp>
      <p:sp>
        <p:nvSpPr>
          <p:cNvPr id="12" name="object 12"/>
          <p:cNvSpPr txBox="1"/>
          <p:nvPr/>
        </p:nvSpPr>
        <p:spPr>
          <a:xfrm>
            <a:off x="8807957" y="2123440"/>
            <a:ext cx="2616200" cy="896619"/>
          </a:xfrm>
          <a:prstGeom prst="rect">
            <a:avLst/>
          </a:prstGeom>
        </p:spPr>
        <p:txBody>
          <a:bodyPr wrap="square" lIns="0" tIns="0" rIns="0" bIns="0" rtlCol="0" vert="horz">
            <a:spAutoFit/>
          </a:bodyPr>
          <a:lstStyle/>
          <a:p>
            <a:pPr marL="12700" marR="5080">
              <a:lnSpc>
                <a:spcPct val="150000"/>
              </a:lnSpc>
            </a:pPr>
            <a:r>
              <a:rPr dirty="0" sz="1400" b="1" i="1">
                <a:solidFill>
                  <a:srgbClr val="4E565F"/>
                </a:solidFill>
                <a:latin typeface="微软雅黑"/>
                <a:cs typeface="微软雅黑"/>
              </a:rPr>
              <a:t>共享收益平台  </a:t>
            </a:r>
            <a:r>
              <a:rPr dirty="0" sz="1200">
                <a:solidFill>
                  <a:srgbClr val="4E565F"/>
                </a:solidFill>
                <a:latin typeface="微软雅黑"/>
                <a:cs typeface="微软雅黑"/>
              </a:rPr>
              <a:t>商业银行与合作伙伴共享产品、服务、  客户，形成一体生态系统</a:t>
            </a:r>
            <a:endParaRPr sz="1200">
              <a:latin typeface="微软雅黑"/>
              <a:cs typeface="微软雅黑"/>
            </a:endParaRPr>
          </a:p>
        </p:txBody>
      </p:sp>
      <p:sp>
        <p:nvSpPr>
          <p:cNvPr id="13" name="object 13"/>
          <p:cNvSpPr txBox="1"/>
          <p:nvPr/>
        </p:nvSpPr>
        <p:spPr>
          <a:xfrm>
            <a:off x="7812785" y="3443477"/>
            <a:ext cx="3530600" cy="896619"/>
          </a:xfrm>
          <a:prstGeom prst="rect">
            <a:avLst/>
          </a:prstGeom>
        </p:spPr>
        <p:txBody>
          <a:bodyPr wrap="square" lIns="0" tIns="0" rIns="0" bIns="0" rtlCol="0" vert="horz">
            <a:spAutoFit/>
          </a:bodyPr>
          <a:lstStyle/>
          <a:p>
            <a:pPr marL="12700" marR="5080">
              <a:lnSpc>
                <a:spcPct val="150000"/>
              </a:lnSpc>
            </a:pPr>
            <a:r>
              <a:rPr dirty="0" sz="1400" b="1" i="1">
                <a:solidFill>
                  <a:srgbClr val="4E565F"/>
                </a:solidFill>
                <a:latin typeface="微软雅黑"/>
                <a:cs typeface="微软雅黑"/>
              </a:rPr>
              <a:t>开放账户信息  </a:t>
            </a:r>
            <a:r>
              <a:rPr dirty="0" sz="1200">
                <a:solidFill>
                  <a:srgbClr val="4E565F"/>
                </a:solidFill>
                <a:latin typeface="微软雅黑"/>
                <a:cs typeface="微软雅黑"/>
              </a:rPr>
              <a:t>商业银行向其他银行及金融机构、非金融机构平台等  合作伙伴开放银行账户信息，实现客户的共享</a:t>
            </a:r>
            <a:endParaRPr sz="1200">
              <a:latin typeface="微软雅黑"/>
              <a:cs typeface="微软雅黑"/>
            </a:endParaRPr>
          </a:p>
        </p:txBody>
      </p:sp>
      <p:sp>
        <p:nvSpPr>
          <p:cNvPr id="14" name="object 14"/>
          <p:cNvSpPr/>
          <p:nvPr/>
        </p:nvSpPr>
        <p:spPr>
          <a:xfrm>
            <a:off x="8706611" y="3061716"/>
            <a:ext cx="2721610" cy="0"/>
          </a:xfrm>
          <a:custGeom>
            <a:avLst/>
            <a:gdLst/>
            <a:ahLst/>
            <a:cxnLst/>
            <a:rect l="l" t="t" r="r" b="b"/>
            <a:pathLst>
              <a:path w="2721609" h="0">
                <a:moveTo>
                  <a:pt x="0" y="0"/>
                </a:moveTo>
                <a:lnTo>
                  <a:pt x="2721356" y="0"/>
                </a:lnTo>
              </a:path>
            </a:pathLst>
          </a:custGeom>
          <a:ln w="3175">
            <a:solidFill>
              <a:srgbClr val="BABABA"/>
            </a:solidFill>
          </a:ln>
        </p:spPr>
        <p:txBody>
          <a:bodyPr wrap="square" lIns="0" tIns="0" rIns="0" bIns="0" rtlCol="0"/>
          <a:lstStyle/>
          <a:p/>
        </p:txBody>
      </p:sp>
      <p:sp>
        <p:nvSpPr>
          <p:cNvPr id="15" name="object 15"/>
          <p:cNvSpPr/>
          <p:nvPr/>
        </p:nvSpPr>
        <p:spPr>
          <a:xfrm>
            <a:off x="7755635" y="4381500"/>
            <a:ext cx="3672204" cy="0"/>
          </a:xfrm>
          <a:custGeom>
            <a:avLst/>
            <a:gdLst/>
            <a:ahLst/>
            <a:cxnLst/>
            <a:rect l="l" t="t" r="r" b="b"/>
            <a:pathLst>
              <a:path w="3672204" h="0">
                <a:moveTo>
                  <a:pt x="0" y="0"/>
                </a:moveTo>
                <a:lnTo>
                  <a:pt x="3671951" y="0"/>
                </a:lnTo>
              </a:path>
            </a:pathLst>
          </a:custGeom>
          <a:ln w="3175">
            <a:solidFill>
              <a:srgbClr val="BABABA"/>
            </a:solidFill>
          </a:ln>
        </p:spPr>
        <p:txBody>
          <a:bodyPr wrap="square" lIns="0" tIns="0" rIns="0" bIns="0" rtlCol="0"/>
          <a:lstStyle/>
          <a:p/>
        </p:txBody>
      </p:sp>
      <p:sp>
        <p:nvSpPr>
          <p:cNvPr id="16" name="object 16"/>
          <p:cNvSpPr/>
          <p:nvPr/>
        </p:nvSpPr>
        <p:spPr>
          <a:xfrm>
            <a:off x="6801611" y="5516879"/>
            <a:ext cx="4608195" cy="0"/>
          </a:xfrm>
          <a:custGeom>
            <a:avLst/>
            <a:gdLst/>
            <a:ahLst/>
            <a:cxnLst/>
            <a:rect l="l" t="t" r="r" b="b"/>
            <a:pathLst>
              <a:path w="4608195" h="0">
                <a:moveTo>
                  <a:pt x="0" y="0"/>
                </a:moveTo>
                <a:lnTo>
                  <a:pt x="4607941" y="0"/>
                </a:lnTo>
              </a:path>
            </a:pathLst>
          </a:custGeom>
          <a:ln w="3175">
            <a:solidFill>
              <a:srgbClr val="BABABA"/>
            </a:solidFill>
          </a:ln>
        </p:spPr>
        <p:txBody>
          <a:bodyPr wrap="square" lIns="0" tIns="0" rIns="0" bIns="0" rtlCol="0"/>
          <a:lstStyle/>
          <a:p/>
        </p:txBody>
      </p:sp>
      <p:sp>
        <p:nvSpPr>
          <p:cNvPr id="17" name="object 17"/>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18" name="object 18"/>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银行即服务：通过开放</a:t>
            </a:r>
            <a:r>
              <a:rPr dirty="0">
                <a:solidFill>
                  <a:srgbClr val="1D9ED2"/>
                </a:solidFill>
                <a:latin typeface="微软雅黑"/>
                <a:cs typeface="微软雅黑"/>
              </a:rPr>
              <a:t>API</a:t>
            </a:r>
            <a:r>
              <a:rPr dirty="0">
                <a:solidFill>
                  <a:srgbClr val="1D9ED2"/>
                </a:solidFill>
              </a:rPr>
              <a:t>等技术，商业银行把银行产品及服</a:t>
            </a:r>
          </a:p>
          <a:p>
            <a:pPr marL="12700">
              <a:lnSpc>
                <a:spcPts val="2735"/>
              </a:lnSpc>
            </a:pPr>
            <a:r>
              <a:rPr dirty="0" spc="-5">
                <a:solidFill>
                  <a:srgbClr val="1D9ED2"/>
                </a:solidFill>
              </a:rPr>
              <a:t>务嵌入其他机构业务平台中，扩展自有场景</a:t>
            </a:r>
          </a:p>
        </p:txBody>
      </p:sp>
      <p:sp>
        <p:nvSpPr>
          <p:cNvPr id="5" name="object 5"/>
          <p:cNvSpPr txBox="1"/>
          <p:nvPr/>
        </p:nvSpPr>
        <p:spPr>
          <a:xfrm>
            <a:off x="829767" y="1175258"/>
            <a:ext cx="10825480" cy="1933575"/>
          </a:xfrm>
          <a:prstGeom prst="rect">
            <a:avLst/>
          </a:prstGeom>
        </p:spPr>
        <p:txBody>
          <a:bodyPr wrap="square" lIns="0" tIns="0" rIns="0" bIns="0" rtlCol="0" vert="horz">
            <a:spAutoFit/>
          </a:bodyPr>
          <a:lstStyle/>
          <a:p>
            <a:pPr algn="just" marL="299085" marR="8890" indent="-287020">
              <a:lnSpc>
                <a:spcPct val="150000"/>
              </a:lnSpc>
            </a:pPr>
            <a:r>
              <a:rPr dirty="0" sz="1400" spc="540">
                <a:solidFill>
                  <a:srgbClr val="1D9FD1"/>
                </a:solidFill>
                <a:latin typeface="Arial Unicode MS"/>
                <a:cs typeface="Arial Unicode MS"/>
              </a:rPr>
              <a:t>◆ </a:t>
            </a:r>
            <a:r>
              <a:rPr dirty="0" sz="1400" b="1" i="1">
                <a:solidFill>
                  <a:srgbClr val="1A9FD2"/>
                </a:solidFill>
                <a:latin typeface="微软雅黑"/>
                <a:cs typeface="微软雅黑"/>
              </a:rPr>
              <a:t>“银行即服务”是最基础的开放银行形态，也是当前开放银行最主要的形态。</a:t>
            </a:r>
            <a:r>
              <a:rPr dirty="0" sz="1400">
                <a:solidFill>
                  <a:srgbClr val="5E666F"/>
                </a:solidFill>
                <a:latin typeface="微软雅黑"/>
                <a:cs typeface="微软雅黑"/>
              </a:rPr>
              <a:t>商业银行把银行产品和服务打包，通过</a:t>
            </a:r>
            <a:r>
              <a:rPr dirty="0" sz="1400">
                <a:solidFill>
                  <a:srgbClr val="5E666F"/>
                </a:solidFill>
                <a:latin typeface="Arial"/>
                <a:cs typeface="Arial"/>
              </a:rPr>
              <a:t>API</a:t>
            </a:r>
            <a:r>
              <a:rPr dirty="0" sz="1400">
                <a:solidFill>
                  <a:srgbClr val="5E666F"/>
                </a:solidFill>
                <a:latin typeface="微软雅黑"/>
                <a:cs typeface="微软雅黑"/>
              </a:rPr>
              <a:t>、</a:t>
            </a:r>
            <a:r>
              <a:rPr dirty="0" sz="1400">
                <a:solidFill>
                  <a:srgbClr val="5E666F"/>
                </a:solidFill>
                <a:latin typeface="Arial"/>
                <a:cs typeface="Arial"/>
              </a:rPr>
              <a:t>SDK</a:t>
            </a:r>
            <a:r>
              <a:rPr dirty="0" sz="1400">
                <a:solidFill>
                  <a:srgbClr val="5E666F"/>
                </a:solidFill>
                <a:latin typeface="微软雅黑"/>
                <a:cs typeface="微软雅黑"/>
              </a:rPr>
              <a:t>、</a:t>
            </a:r>
            <a:r>
              <a:rPr dirty="0" sz="1400">
                <a:solidFill>
                  <a:srgbClr val="5E666F"/>
                </a:solidFill>
                <a:latin typeface="Arial"/>
                <a:cs typeface="Arial"/>
              </a:rPr>
              <a:t>H5</a:t>
            </a:r>
            <a:r>
              <a:rPr dirty="0" sz="1400">
                <a:solidFill>
                  <a:srgbClr val="5E666F"/>
                </a:solidFill>
                <a:latin typeface="微软雅黑"/>
                <a:cs typeface="微软雅黑"/>
              </a:rPr>
              <a:t>等  技术连接到其他银行业金融机构、非金融机构第三方平台等合作伙伴的场景中，拓展自有场景。</a:t>
            </a:r>
            <a:endParaRPr sz="1400">
              <a:latin typeface="微软雅黑"/>
              <a:cs typeface="微软雅黑"/>
            </a:endParaRPr>
          </a:p>
          <a:p>
            <a:pPr algn="just" marL="299085" marR="5080" indent="-287020">
              <a:lnSpc>
                <a:spcPts val="2520"/>
              </a:lnSpc>
              <a:spcBef>
                <a:spcPts val="220"/>
              </a:spcBef>
            </a:pPr>
            <a:r>
              <a:rPr dirty="0" sz="1400" spc="540">
                <a:solidFill>
                  <a:srgbClr val="1D9FD1"/>
                </a:solidFill>
                <a:latin typeface="Arial Unicode MS"/>
                <a:cs typeface="Arial Unicode MS"/>
              </a:rPr>
              <a:t>◆ </a:t>
            </a:r>
            <a:r>
              <a:rPr dirty="0" sz="1400">
                <a:solidFill>
                  <a:srgbClr val="5E666F"/>
                </a:solidFill>
                <a:latin typeface="微软雅黑"/>
                <a:cs typeface="微软雅黑"/>
              </a:rPr>
              <a:t>在开放银行之前，商业银行向客户提供服务主要通过线下物理网点、官方网站、官方</a:t>
            </a:r>
            <a:r>
              <a:rPr dirty="0" sz="1400">
                <a:solidFill>
                  <a:srgbClr val="5E666F"/>
                </a:solidFill>
                <a:latin typeface="Arial"/>
                <a:cs typeface="Arial"/>
              </a:rPr>
              <a:t>APP</a:t>
            </a:r>
            <a:r>
              <a:rPr dirty="0" sz="1400">
                <a:solidFill>
                  <a:srgbClr val="5E666F"/>
                </a:solidFill>
                <a:latin typeface="微软雅黑"/>
                <a:cs typeface="微软雅黑"/>
              </a:rPr>
              <a:t>等自有场景。随着消费场景和消费者需求日益  </a:t>
            </a:r>
            <a:r>
              <a:rPr dirty="0" sz="1400" spc="15">
                <a:solidFill>
                  <a:srgbClr val="5E666F"/>
                </a:solidFill>
                <a:latin typeface="微软雅黑"/>
                <a:cs typeface="微软雅黑"/>
              </a:rPr>
              <a:t>多样化，商业银行通过“开放银行”的模式把自身服务扩展到更多场景中，如</a:t>
            </a:r>
            <a:r>
              <a:rPr dirty="0" sz="1400" spc="15">
                <a:solidFill>
                  <a:srgbClr val="5E666F"/>
                </a:solidFill>
                <a:latin typeface="Arial"/>
                <a:cs typeface="Arial"/>
              </a:rPr>
              <a:t>3C</a:t>
            </a:r>
            <a:r>
              <a:rPr dirty="0" sz="1400" spc="15">
                <a:solidFill>
                  <a:srgbClr val="5E666F"/>
                </a:solidFill>
                <a:latin typeface="微软雅黑"/>
                <a:cs typeface="微软雅黑"/>
              </a:rPr>
              <a:t>、服饰、家装、汽车、医疗、农业、教育、旅游等，  </a:t>
            </a:r>
            <a:r>
              <a:rPr dirty="0" sz="1400">
                <a:solidFill>
                  <a:srgbClr val="5E666F"/>
                </a:solidFill>
                <a:latin typeface="微软雅黑"/>
                <a:cs typeface="微软雅黑"/>
              </a:rPr>
              <a:t>实现</a:t>
            </a:r>
            <a:r>
              <a:rPr dirty="0" sz="1400" b="1" i="1">
                <a:solidFill>
                  <a:srgbClr val="1D9FD1"/>
                </a:solidFill>
                <a:latin typeface="微软雅黑"/>
                <a:cs typeface="微软雅黑"/>
              </a:rPr>
              <a:t>银行网点从线下开到线上、从自营变为他营</a:t>
            </a:r>
            <a:r>
              <a:rPr dirty="0" sz="1400">
                <a:solidFill>
                  <a:srgbClr val="1A9FD2"/>
                </a:solidFill>
                <a:latin typeface="微软雅黑"/>
                <a:cs typeface="微软雅黑"/>
              </a:rPr>
              <a:t>。</a:t>
            </a:r>
            <a:endParaRPr sz="1400">
              <a:latin typeface="微软雅黑"/>
              <a:cs typeface="微软雅黑"/>
            </a:endParaRPr>
          </a:p>
          <a:p>
            <a:pPr marL="12700">
              <a:lnSpc>
                <a:spcPct val="100000"/>
              </a:lnSpc>
              <a:spcBef>
                <a:spcPts val="615"/>
              </a:spcBef>
            </a:pPr>
            <a:r>
              <a:rPr dirty="0" sz="1400" spc="540">
                <a:solidFill>
                  <a:srgbClr val="1D9FD1"/>
                </a:solidFill>
                <a:latin typeface="Arial Unicode MS"/>
                <a:cs typeface="Arial Unicode MS"/>
              </a:rPr>
              <a:t>◆</a:t>
            </a:r>
            <a:r>
              <a:rPr dirty="0" sz="1400" spc="380">
                <a:solidFill>
                  <a:srgbClr val="1D9FD1"/>
                </a:solidFill>
                <a:latin typeface="Arial Unicode MS"/>
                <a:cs typeface="Arial Unicode MS"/>
              </a:rPr>
              <a:t> </a:t>
            </a:r>
            <a:r>
              <a:rPr dirty="0" sz="1400">
                <a:solidFill>
                  <a:srgbClr val="4F5560"/>
                </a:solidFill>
                <a:latin typeface="微软雅黑"/>
                <a:cs typeface="微软雅黑"/>
              </a:rPr>
              <a:t>在“银行即服务”的开放银行形态下，</a:t>
            </a:r>
            <a:r>
              <a:rPr dirty="0" sz="1400">
                <a:solidFill>
                  <a:srgbClr val="5E666F"/>
                </a:solidFill>
                <a:latin typeface="微软雅黑"/>
                <a:cs typeface="微软雅黑"/>
              </a:rPr>
              <a:t>银行不再限于发生金融交易的物理场所，而是成为</a:t>
            </a:r>
            <a:r>
              <a:rPr dirty="0" sz="1400" b="1" i="1">
                <a:solidFill>
                  <a:srgbClr val="1D9FD1"/>
                </a:solidFill>
                <a:latin typeface="微软雅黑"/>
                <a:cs typeface="微软雅黑"/>
              </a:rPr>
              <a:t>无所不在、可以嵌入任何场景的一类服务</a:t>
            </a:r>
            <a:r>
              <a:rPr dirty="0" sz="1400">
                <a:solidFill>
                  <a:srgbClr val="1A9FD2"/>
                </a:solidFill>
                <a:latin typeface="微软雅黑"/>
                <a:cs typeface="微软雅黑"/>
              </a:rPr>
              <a:t>。</a:t>
            </a:r>
            <a:endParaRPr sz="1400">
              <a:latin typeface="微软雅黑"/>
              <a:cs typeface="微软雅黑"/>
            </a:endParaRPr>
          </a:p>
        </p:txBody>
      </p:sp>
      <p:sp>
        <p:nvSpPr>
          <p:cNvPr id="6" name="object 6"/>
          <p:cNvSpPr/>
          <p:nvPr/>
        </p:nvSpPr>
        <p:spPr>
          <a:xfrm>
            <a:off x="2874264" y="4337303"/>
            <a:ext cx="955675" cy="1099185"/>
          </a:xfrm>
          <a:custGeom>
            <a:avLst/>
            <a:gdLst/>
            <a:ahLst/>
            <a:cxnLst/>
            <a:rect l="l" t="t" r="r" b="b"/>
            <a:pathLst>
              <a:path w="955675" h="1099185">
                <a:moveTo>
                  <a:pt x="477774" y="0"/>
                </a:moveTo>
                <a:lnTo>
                  <a:pt x="0" y="275209"/>
                </a:lnTo>
                <a:lnTo>
                  <a:pt x="0" y="823595"/>
                </a:lnTo>
                <a:lnTo>
                  <a:pt x="477774" y="1098804"/>
                </a:lnTo>
                <a:lnTo>
                  <a:pt x="955548" y="823595"/>
                </a:lnTo>
                <a:lnTo>
                  <a:pt x="955548" y="275209"/>
                </a:lnTo>
                <a:lnTo>
                  <a:pt x="477774" y="0"/>
                </a:lnTo>
                <a:close/>
              </a:path>
            </a:pathLst>
          </a:custGeom>
          <a:solidFill>
            <a:srgbClr val="007EB5"/>
          </a:solidFill>
        </p:spPr>
        <p:txBody>
          <a:bodyPr wrap="square" lIns="0" tIns="0" rIns="0" bIns="0" rtlCol="0"/>
          <a:lstStyle/>
          <a:p/>
        </p:txBody>
      </p:sp>
      <p:sp>
        <p:nvSpPr>
          <p:cNvPr id="7" name="object 7"/>
          <p:cNvSpPr txBox="1"/>
          <p:nvPr/>
        </p:nvSpPr>
        <p:spPr>
          <a:xfrm>
            <a:off x="3186176" y="4790820"/>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支付</a:t>
            </a:r>
            <a:endParaRPr sz="1200">
              <a:latin typeface="微软雅黑"/>
              <a:cs typeface="微软雅黑"/>
            </a:endParaRPr>
          </a:p>
        </p:txBody>
      </p:sp>
      <p:sp>
        <p:nvSpPr>
          <p:cNvPr id="8" name="object 8"/>
          <p:cNvSpPr/>
          <p:nvPr/>
        </p:nvSpPr>
        <p:spPr>
          <a:xfrm>
            <a:off x="3375659" y="5192267"/>
            <a:ext cx="955675" cy="1099185"/>
          </a:xfrm>
          <a:custGeom>
            <a:avLst/>
            <a:gdLst/>
            <a:ahLst/>
            <a:cxnLst/>
            <a:rect l="l" t="t" r="r" b="b"/>
            <a:pathLst>
              <a:path w="955675" h="1099185">
                <a:moveTo>
                  <a:pt x="477774" y="0"/>
                </a:moveTo>
                <a:lnTo>
                  <a:pt x="0" y="275208"/>
                </a:lnTo>
                <a:lnTo>
                  <a:pt x="0" y="823582"/>
                </a:lnTo>
                <a:lnTo>
                  <a:pt x="477774" y="1098803"/>
                </a:lnTo>
                <a:lnTo>
                  <a:pt x="955548" y="823582"/>
                </a:lnTo>
                <a:lnTo>
                  <a:pt x="955548" y="275208"/>
                </a:lnTo>
                <a:lnTo>
                  <a:pt x="477774" y="0"/>
                </a:lnTo>
                <a:close/>
              </a:path>
            </a:pathLst>
          </a:custGeom>
          <a:solidFill>
            <a:srgbClr val="1D9FD1"/>
          </a:solidFill>
        </p:spPr>
        <p:txBody>
          <a:bodyPr wrap="square" lIns="0" tIns="0" rIns="0" bIns="0" rtlCol="0"/>
          <a:lstStyle/>
          <a:p/>
        </p:txBody>
      </p:sp>
      <p:sp>
        <p:nvSpPr>
          <p:cNvPr id="9" name="object 9"/>
          <p:cNvSpPr txBox="1"/>
          <p:nvPr/>
        </p:nvSpPr>
        <p:spPr>
          <a:xfrm>
            <a:off x="3687317" y="5646115"/>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存款</a:t>
            </a:r>
            <a:endParaRPr sz="1200">
              <a:latin typeface="微软雅黑"/>
              <a:cs typeface="微软雅黑"/>
            </a:endParaRPr>
          </a:p>
        </p:txBody>
      </p:sp>
      <p:sp>
        <p:nvSpPr>
          <p:cNvPr id="10" name="object 10"/>
          <p:cNvSpPr/>
          <p:nvPr/>
        </p:nvSpPr>
        <p:spPr>
          <a:xfrm>
            <a:off x="3875532" y="4337303"/>
            <a:ext cx="957580" cy="1099185"/>
          </a:xfrm>
          <a:custGeom>
            <a:avLst/>
            <a:gdLst/>
            <a:ahLst/>
            <a:cxnLst/>
            <a:rect l="l" t="t" r="r" b="b"/>
            <a:pathLst>
              <a:path w="957579" h="1099185">
                <a:moveTo>
                  <a:pt x="478535" y="0"/>
                </a:moveTo>
                <a:lnTo>
                  <a:pt x="0" y="275717"/>
                </a:lnTo>
                <a:lnTo>
                  <a:pt x="0" y="823087"/>
                </a:lnTo>
                <a:lnTo>
                  <a:pt x="478535" y="1098804"/>
                </a:lnTo>
                <a:lnTo>
                  <a:pt x="957071" y="823087"/>
                </a:lnTo>
                <a:lnTo>
                  <a:pt x="957071" y="275717"/>
                </a:lnTo>
                <a:lnTo>
                  <a:pt x="478535" y="0"/>
                </a:lnTo>
                <a:close/>
              </a:path>
            </a:pathLst>
          </a:custGeom>
          <a:solidFill>
            <a:srgbClr val="60C2E3"/>
          </a:solidFill>
        </p:spPr>
        <p:txBody>
          <a:bodyPr wrap="square" lIns="0" tIns="0" rIns="0" bIns="0" rtlCol="0"/>
          <a:lstStyle/>
          <a:p/>
        </p:txBody>
      </p:sp>
      <p:sp>
        <p:nvSpPr>
          <p:cNvPr id="11" name="object 11"/>
          <p:cNvSpPr txBox="1"/>
          <p:nvPr/>
        </p:nvSpPr>
        <p:spPr>
          <a:xfrm>
            <a:off x="4188333" y="4790820"/>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贷款</a:t>
            </a:r>
            <a:endParaRPr sz="1200">
              <a:latin typeface="微软雅黑"/>
              <a:cs typeface="微软雅黑"/>
            </a:endParaRPr>
          </a:p>
        </p:txBody>
      </p:sp>
      <p:sp>
        <p:nvSpPr>
          <p:cNvPr id="12" name="object 12"/>
          <p:cNvSpPr/>
          <p:nvPr/>
        </p:nvSpPr>
        <p:spPr>
          <a:xfrm>
            <a:off x="4376928" y="3480815"/>
            <a:ext cx="955675" cy="1099185"/>
          </a:xfrm>
          <a:custGeom>
            <a:avLst/>
            <a:gdLst/>
            <a:ahLst/>
            <a:cxnLst/>
            <a:rect l="l" t="t" r="r" b="b"/>
            <a:pathLst>
              <a:path w="955675" h="1099185">
                <a:moveTo>
                  <a:pt x="477774" y="0"/>
                </a:moveTo>
                <a:lnTo>
                  <a:pt x="0" y="275209"/>
                </a:lnTo>
                <a:lnTo>
                  <a:pt x="0" y="823595"/>
                </a:lnTo>
                <a:lnTo>
                  <a:pt x="477774" y="1098804"/>
                </a:lnTo>
                <a:lnTo>
                  <a:pt x="955548" y="823595"/>
                </a:lnTo>
                <a:lnTo>
                  <a:pt x="955548" y="275209"/>
                </a:lnTo>
                <a:lnTo>
                  <a:pt x="477774" y="0"/>
                </a:lnTo>
                <a:close/>
              </a:path>
            </a:pathLst>
          </a:custGeom>
          <a:solidFill>
            <a:srgbClr val="ACDAEC"/>
          </a:solidFill>
        </p:spPr>
        <p:txBody>
          <a:bodyPr wrap="square" lIns="0" tIns="0" rIns="0" bIns="0" rtlCol="0"/>
          <a:lstStyle/>
          <a:p/>
        </p:txBody>
      </p:sp>
      <p:sp>
        <p:nvSpPr>
          <p:cNvPr id="13" name="object 13"/>
          <p:cNvSpPr txBox="1"/>
          <p:nvPr/>
        </p:nvSpPr>
        <p:spPr>
          <a:xfrm>
            <a:off x="4689475" y="3934079"/>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理财</a:t>
            </a:r>
            <a:endParaRPr sz="1200">
              <a:latin typeface="微软雅黑"/>
              <a:cs typeface="微软雅黑"/>
            </a:endParaRPr>
          </a:p>
        </p:txBody>
      </p:sp>
      <p:sp>
        <p:nvSpPr>
          <p:cNvPr id="14" name="object 14"/>
          <p:cNvSpPr/>
          <p:nvPr/>
        </p:nvSpPr>
        <p:spPr>
          <a:xfrm>
            <a:off x="4878323" y="4337303"/>
            <a:ext cx="955675" cy="1099185"/>
          </a:xfrm>
          <a:custGeom>
            <a:avLst/>
            <a:gdLst/>
            <a:ahLst/>
            <a:cxnLst/>
            <a:rect l="l" t="t" r="r" b="b"/>
            <a:pathLst>
              <a:path w="955675" h="1099185">
                <a:moveTo>
                  <a:pt x="477774" y="0"/>
                </a:moveTo>
                <a:lnTo>
                  <a:pt x="0" y="275209"/>
                </a:lnTo>
                <a:lnTo>
                  <a:pt x="0" y="823595"/>
                </a:lnTo>
                <a:lnTo>
                  <a:pt x="477774" y="1098804"/>
                </a:lnTo>
                <a:lnTo>
                  <a:pt x="955548" y="823595"/>
                </a:lnTo>
                <a:lnTo>
                  <a:pt x="955548" y="275209"/>
                </a:lnTo>
                <a:lnTo>
                  <a:pt x="477774" y="0"/>
                </a:lnTo>
                <a:close/>
              </a:path>
            </a:pathLst>
          </a:custGeom>
          <a:solidFill>
            <a:srgbClr val="CCE8F3"/>
          </a:solidFill>
        </p:spPr>
        <p:txBody>
          <a:bodyPr wrap="square" lIns="0" tIns="0" rIns="0" bIns="0" rtlCol="0"/>
          <a:lstStyle/>
          <a:p/>
        </p:txBody>
      </p:sp>
      <p:sp>
        <p:nvSpPr>
          <p:cNvPr id="15" name="object 15"/>
          <p:cNvSpPr txBox="1"/>
          <p:nvPr/>
        </p:nvSpPr>
        <p:spPr>
          <a:xfrm>
            <a:off x="5190490" y="4699380"/>
            <a:ext cx="330200" cy="378460"/>
          </a:xfrm>
          <a:prstGeom prst="rect">
            <a:avLst/>
          </a:prstGeom>
        </p:spPr>
        <p:txBody>
          <a:bodyPr wrap="square" lIns="0" tIns="0" rIns="0" bIns="0" rtlCol="0" vert="horz">
            <a:spAutoFit/>
          </a:bodyPr>
          <a:lstStyle/>
          <a:p>
            <a:pPr marL="12700" marR="5080">
              <a:lnSpc>
                <a:spcPct val="100000"/>
              </a:lnSpc>
            </a:pPr>
            <a:r>
              <a:rPr dirty="0" sz="1200" b="1" i="1">
                <a:solidFill>
                  <a:srgbClr val="F9F9F9"/>
                </a:solidFill>
                <a:latin typeface="微软雅黑"/>
                <a:cs typeface="微软雅黑"/>
              </a:rPr>
              <a:t>资产  管理</a:t>
            </a:r>
            <a:endParaRPr sz="1200">
              <a:latin typeface="微软雅黑"/>
              <a:cs typeface="微软雅黑"/>
            </a:endParaRPr>
          </a:p>
        </p:txBody>
      </p:sp>
      <p:sp>
        <p:nvSpPr>
          <p:cNvPr id="16" name="object 16"/>
          <p:cNvSpPr/>
          <p:nvPr/>
        </p:nvSpPr>
        <p:spPr>
          <a:xfrm>
            <a:off x="5379720" y="5192267"/>
            <a:ext cx="955675" cy="1099185"/>
          </a:xfrm>
          <a:custGeom>
            <a:avLst/>
            <a:gdLst/>
            <a:ahLst/>
            <a:cxnLst/>
            <a:rect l="l" t="t" r="r" b="b"/>
            <a:pathLst>
              <a:path w="955675" h="1099185">
                <a:moveTo>
                  <a:pt x="477774" y="0"/>
                </a:moveTo>
                <a:lnTo>
                  <a:pt x="0" y="275208"/>
                </a:lnTo>
                <a:lnTo>
                  <a:pt x="0" y="823582"/>
                </a:lnTo>
                <a:lnTo>
                  <a:pt x="477774" y="1098803"/>
                </a:lnTo>
                <a:lnTo>
                  <a:pt x="955547" y="823582"/>
                </a:lnTo>
                <a:lnTo>
                  <a:pt x="955547" y="275208"/>
                </a:lnTo>
                <a:lnTo>
                  <a:pt x="477774" y="0"/>
                </a:lnTo>
                <a:close/>
              </a:path>
            </a:pathLst>
          </a:custGeom>
          <a:solidFill>
            <a:srgbClr val="C25D1F"/>
          </a:solidFill>
        </p:spPr>
        <p:txBody>
          <a:bodyPr wrap="square" lIns="0" tIns="0" rIns="0" bIns="0" rtlCol="0"/>
          <a:lstStyle/>
          <a:p/>
        </p:txBody>
      </p:sp>
      <p:sp>
        <p:nvSpPr>
          <p:cNvPr id="17" name="object 17"/>
          <p:cNvSpPr txBox="1"/>
          <p:nvPr/>
        </p:nvSpPr>
        <p:spPr>
          <a:xfrm>
            <a:off x="5691632" y="5554370"/>
            <a:ext cx="330200" cy="379095"/>
          </a:xfrm>
          <a:prstGeom prst="rect">
            <a:avLst/>
          </a:prstGeom>
        </p:spPr>
        <p:txBody>
          <a:bodyPr wrap="square" lIns="0" tIns="0" rIns="0" bIns="0" rtlCol="0" vert="horz">
            <a:spAutoFit/>
          </a:bodyPr>
          <a:lstStyle/>
          <a:p>
            <a:pPr marL="12700">
              <a:lnSpc>
                <a:spcPct val="100000"/>
              </a:lnSpc>
            </a:pPr>
            <a:r>
              <a:rPr dirty="0" sz="1200" spc="-5" b="1" i="1">
                <a:solidFill>
                  <a:srgbClr val="F9F9F9"/>
                </a:solidFill>
                <a:latin typeface="微软雅黑"/>
                <a:cs typeface="微软雅黑"/>
              </a:rPr>
              <a:t>消费</a:t>
            </a:r>
            <a:endParaRPr sz="1200">
              <a:latin typeface="微软雅黑"/>
              <a:cs typeface="微软雅黑"/>
            </a:endParaRPr>
          </a:p>
          <a:p>
            <a:pPr marL="12700">
              <a:lnSpc>
                <a:spcPct val="100000"/>
              </a:lnSpc>
            </a:pPr>
            <a:r>
              <a:rPr dirty="0" sz="1200" b="1" i="1">
                <a:solidFill>
                  <a:srgbClr val="F9F9F9"/>
                </a:solidFill>
                <a:latin typeface="微软雅黑"/>
                <a:cs typeface="微软雅黑"/>
              </a:rPr>
              <a:t>分期</a:t>
            </a:r>
            <a:endParaRPr sz="1200">
              <a:latin typeface="微软雅黑"/>
              <a:cs typeface="微软雅黑"/>
            </a:endParaRPr>
          </a:p>
        </p:txBody>
      </p:sp>
      <p:sp>
        <p:nvSpPr>
          <p:cNvPr id="18" name="object 18"/>
          <p:cNvSpPr/>
          <p:nvPr/>
        </p:nvSpPr>
        <p:spPr>
          <a:xfrm>
            <a:off x="5879591" y="4337303"/>
            <a:ext cx="957580" cy="1099185"/>
          </a:xfrm>
          <a:custGeom>
            <a:avLst/>
            <a:gdLst/>
            <a:ahLst/>
            <a:cxnLst/>
            <a:rect l="l" t="t" r="r" b="b"/>
            <a:pathLst>
              <a:path w="957579" h="1099185">
                <a:moveTo>
                  <a:pt x="478536" y="0"/>
                </a:moveTo>
                <a:lnTo>
                  <a:pt x="0" y="275717"/>
                </a:lnTo>
                <a:lnTo>
                  <a:pt x="0" y="823087"/>
                </a:lnTo>
                <a:lnTo>
                  <a:pt x="478536" y="1098804"/>
                </a:lnTo>
                <a:lnTo>
                  <a:pt x="957072" y="823087"/>
                </a:lnTo>
                <a:lnTo>
                  <a:pt x="957072" y="275717"/>
                </a:lnTo>
                <a:lnTo>
                  <a:pt x="478536" y="0"/>
                </a:lnTo>
                <a:close/>
              </a:path>
            </a:pathLst>
          </a:custGeom>
          <a:solidFill>
            <a:srgbClr val="F99E2C"/>
          </a:solidFill>
        </p:spPr>
        <p:txBody>
          <a:bodyPr wrap="square" lIns="0" tIns="0" rIns="0" bIns="0" rtlCol="0"/>
          <a:lstStyle/>
          <a:p/>
        </p:txBody>
      </p:sp>
      <p:sp>
        <p:nvSpPr>
          <p:cNvPr id="19" name="object 19"/>
          <p:cNvSpPr txBox="1"/>
          <p:nvPr/>
        </p:nvSpPr>
        <p:spPr>
          <a:xfrm>
            <a:off x="6192773" y="4790820"/>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转账</a:t>
            </a:r>
            <a:endParaRPr sz="1200">
              <a:latin typeface="微软雅黑"/>
              <a:cs typeface="微软雅黑"/>
            </a:endParaRPr>
          </a:p>
        </p:txBody>
      </p:sp>
      <p:sp>
        <p:nvSpPr>
          <p:cNvPr id="20" name="object 20"/>
          <p:cNvSpPr/>
          <p:nvPr/>
        </p:nvSpPr>
        <p:spPr>
          <a:xfrm>
            <a:off x="7383780" y="3480815"/>
            <a:ext cx="955675" cy="1099185"/>
          </a:xfrm>
          <a:custGeom>
            <a:avLst/>
            <a:gdLst/>
            <a:ahLst/>
            <a:cxnLst/>
            <a:rect l="l" t="t" r="r" b="b"/>
            <a:pathLst>
              <a:path w="955675" h="1099185">
                <a:moveTo>
                  <a:pt x="477774" y="0"/>
                </a:moveTo>
                <a:lnTo>
                  <a:pt x="0" y="275209"/>
                </a:lnTo>
                <a:lnTo>
                  <a:pt x="0" y="823595"/>
                </a:lnTo>
                <a:lnTo>
                  <a:pt x="477774" y="1098804"/>
                </a:lnTo>
                <a:lnTo>
                  <a:pt x="955548" y="823595"/>
                </a:lnTo>
                <a:lnTo>
                  <a:pt x="955548" y="275209"/>
                </a:lnTo>
                <a:lnTo>
                  <a:pt x="477774" y="0"/>
                </a:lnTo>
                <a:close/>
              </a:path>
            </a:pathLst>
          </a:custGeom>
          <a:solidFill>
            <a:srgbClr val="F9C329"/>
          </a:solidFill>
        </p:spPr>
        <p:txBody>
          <a:bodyPr wrap="square" lIns="0" tIns="0" rIns="0" bIns="0" rtlCol="0"/>
          <a:lstStyle/>
          <a:p/>
        </p:txBody>
      </p:sp>
      <p:sp>
        <p:nvSpPr>
          <p:cNvPr id="21" name="object 21"/>
          <p:cNvSpPr txBox="1"/>
          <p:nvPr/>
        </p:nvSpPr>
        <p:spPr>
          <a:xfrm>
            <a:off x="7695945" y="3934079"/>
            <a:ext cx="330200" cy="195580"/>
          </a:xfrm>
          <a:prstGeom prst="rect">
            <a:avLst/>
          </a:prstGeom>
        </p:spPr>
        <p:txBody>
          <a:bodyPr wrap="square" lIns="0" tIns="0" rIns="0" bIns="0" rtlCol="0" vert="horz">
            <a:spAutoFit/>
          </a:bodyPr>
          <a:lstStyle/>
          <a:p>
            <a:pPr marL="12700">
              <a:lnSpc>
                <a:spcPct val="100000"/>
              </a:lnSpc>
            </a:pPr>
            <a:r>
              <a:rPr dirty="0" sz="1200">
                <a:solidFill>
                  <a:srgbClr val="F9F9F9"/>
                </a:solidFill>
                <a:latin typeface="微软雅黑"/>
                <a:cs typeface="微软雅黑"/>
              </a:rPr>
              <a:t>外汇</a:t>
            </a:r>
            <a:endParaRPr sz="1200">
              <a:latin typeface="微软雅黑"/>
              <a:cs typeface="微软雅黑"/>
            </a:endParaRPr>
          </a:p>
        </p:txBody>
      </p:sp>
      <p:sp>
        <p:nvSpPr>
          <p:cNvPr id="22" name="object 22"/>
          <p:cNvSpPr/>
          <p:nvPr/>
        </p:nvSpPr>
        <p:spPr>
          <a:xfrm>
            <a:off x="6882383" y="4337303"/>
            <a:ext cx="955675" cy="1099185"/>
          </a:xfrm>
          <a:custGeom>
            <a:avLst/>
            <a:gdLst/>
            <a:ahLst/>
            <a:cxnLst/>
            <a:rect l="l" t="t" r="r" b="b"/>
            <a:pathLst>
              <a:path w="955675" h="1099185">
                <a:moveTo>
                  <a:pt x="477774" y="0"/>
                </a:moveTo>
                <a:lnTo>
                  <a:pt x="0" y="275209"/>
                </a:lnTo>
                <a:lnTo>
                  <a:pt x="0" y="823595"/>
                </a:lnTo>
                <a:lnTo>
                  <a:pt x="477774" y="1098804"/>
                </a:lnTo>
                <a:lnTo>
                  <a:pt x="955548" y="823595"/>
                </a:lnTo>
                <a:lnTo>
                  <a:pt x="955548" y="275209"/>
                </a:lnTo>
                <a:lnTo>
                  <a:pt x="477774" y="0"/>
                </a:lnTo>
                <a:close/>
              </a:path>
            </a:pathLst>
          </a:custGeom>
          <a:solidFill>
            <a:srgbClr val="F9B32A"/>
          </a:solidFill>
        </p:spPr>
        <p:txBody>
          <a:bodyPr wrap="square" lIns="0" tIns="0" rIns="0" bIns="0" rtlCol="0"/>
          <a:lstStyle/>
          <a:p/>
        </p:txBody>
      </p:sp>
      <p:sp>
        <p:nvSpPr>
          <p:cNvPr id="23" name="object 23"/>
          <p:cNvSpPr txBox="1"/>
          <p:nvPr/>
        </p:nvSpPr>
        <p:spPr>
          <a:xfrm>
            <a:off x="7194931" y="4790820"/>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积分</a:t>
            </a:r>
            <a:endParaRPr sz="1200">
              <a:latin typeface="微软雅黑"/>
              <a:cs typeface="微软雅黑"/>
            </a:endParaRPr>
          </a:p>
        </p:txBody>
      </p:sp>
      <p:sp>
        <p:nvSpPr>
          <p:cNvPr id="24" name="object 24"/>
          <p:cNvSpPr/>
          <p:nvPr/>
        </p:nvSpPr>
        <p:spPr>
          <a:xfrm>
            <a:off x="7883652" y="4337303"/>
            <a:ext cx="957580" cy="1099185"/>
          </a:xfrm>
          <a:custGeom>
            <a:avLst/>
            <a:gdLst/>
            <a:ahLst/>
            <a:cxnLst/>
            <a:rect l="l" t="t" r="r" b="b"/>
            <a:pathLst>
              <a:path w="957579" h="1099185">
                <a:moveTo>
                  <a:pt x="478536" y="0"/>
                </a:moveTo>
                <a:lnTo>
                  <a:pt x="0" y="275717"/>
                </a:lnTo>
                <a:lnTo>
                  <a:pt x="0" y="823087"/>
                </a:lnTo>
                <a:lnTo>
                  <a:pt x="478536" y="1098804"/>
                </a:lnTo>
                <a:lnTo>
                  <a:pt x="957072" y="823087"/>
                </a:lnTo>
                <a:lnTo>
                  <a:pt x="957072" y="275717"/>
                </a:lnTo>
                <a:lnTo>
                  <a:pt x="478536" y="0"/>
                </a:lnTo>
                <a:close/>
              </a:path>
            </a:pathLst>
          </a:custGeom>
          <a:solidFill>
            <a:srgbClr val="F9D969"/>
          </a:solidFill>
        </p:spPr>
        <p:txBody>
          <a:bodyPr wrap="square" lIns="0" tIns="0" rIns="0" bIns="0" rtlCol="0"/>
          <a:lstStyle/>
          <a:p/>
        </p:txBody>
      </p:sp>
      <p:sp>
        <p:nvSpPr>
          <p:cNvPr id="25" name="object 25"/>
          <p:cNvSpPr txBox="1"/>
          <p:nvPr/>
        </p:nvSpPr>
        <p:spPr>
          <a:xfrm>
            <a:off x="8197088" y="4790820"/>
            <a:ext cx="330200" cy="195580"/>
          </a:xfrm>
          <a:prstGeom prst="rect">
            <a:avLst/>
          </a:prstGeom>
        </p:spPr>
        <p:txBody>
          <a:bodyPr wrap="square" lIns="0" tIns="0" rIns="0" bIns="0" rtlCol="0" vert="horz">
            <a:spAutoFit/>
          </a:bodyPr>
          <a:lstStyle/>
          <a:p>
            <a:pPr marL="12700">
              <a:lnSpc>
                <a:spcPct val="100000"/>
              </a:lnSpc>
            </a:pPr>
            <a:r>
              <a:rPr dirty="0" sz="1200" b="1" i="1">
                <a:solidFill>
                  <a:srgbClr val="F9F9F9"/>
                </a:solidFill>
                <a:latin typeface="微软雅黑"/>
                <a:cs typeface="微软雅黑"/>
              </a:rPr>
              <a:t>保险</a:t>
            </a:r>
            <a:endParaRPr sz="1200">
              <a:latin typeface="微软雅黑"/>
              <a:cs typeface="微软雅黑"/>
            </a:endParaRPr>
          </a:p>
        </p:txBody>
      </p:sp>
      <p:sp>
        <p:nvSpPr>
          <p:cNvPr id="26" name="object 26"/>
          <p:cNvSpPr/>
          <p:nvPr/>
        </p:nvSpPr>
        <p:spPr>
          <a:xfrm>
            <a:off x="8362188" y="5192267"/>
            <a:ext cx="955675" cy="1099185"/>
          </a:xfrm>
          <a:custGeom>
            <a:avLst/>
            <a:gdLst/>
            <a:ahLst/>
            <a:cxnLst/>
            <a:rect l="l" t="t" r="r" b="b"/>
            <a:pathLst>
              <a:path w="955675" h="1099185">
                <a:moveTo>
                  <a:pt x="477773" y="0"/>
                </a:moveTo>
                <a:lnTo>
                  <a:pt x="0" y="275208"/>
                </a:lnTo>
                <a:lnTo>
                  <a:pt x="0" y="823582"/>
                </a:lnTo>
                <a:lnTo>
                  <a:pt x="477773" y="1098803"/>
                </a:lnTo>
                <a:lnTo>
                  <a:pt x="955547" y="823582"/>
                </a:lnTo>
                <a:lnTo>
                  <a:pt x="955547" y="275208"/>
                </a:lnTo>
                <a:lnTo>
                  <a:pt x="477773" y="0"/>
                </a:lnTo>
                <a:close/>
              </a:path>
            </a:pathLst>
          </a:custGeom>
          <a:solidFill>
            <a:srgbClr val="9099A3"/>
          </a:solidFill>
        </p:spPr>
        <p:txBody>
          <a:bodyPr wrap="square" lIns="0" tIns="0" rIns="0" bIns="0" rtlCol="0"/>
          <a:lstStyle/>
          <a:p/>
        </p:txBody>
      </p:sp>
      <p:sp>
        <p:nvSpPr>
          <p:cNvPr id="27" name="object 27"/>
          <p:cNvSpPr txBox="1"/>
          <p:nvPr/>
        </p:nvSpPr>
        <p:spPr>
          <a:xfrm>
            <a:off x="8674989" y="5647638"/>
            <a:ext cx="330200" cy="194310"/>
          </a:xfrm>
          <a:prstGeom prst="rect">
            <a:avLst/>
          </a:prstGeom>
        </p:spPr>
        <p:txBody>
          <a:bodyPr wrap="square" lIns="0" tIns="0" rIns="0" bIns="0" rtlCol="0" vert="horz">
            <a:spAutoFit/>
          </a:bodyPr>
          <a:lstStyle/>
          <a:p>
            <a:pPr marL="12700">
              <a:lnSpc>
                <a:spcPct val="100000"/>
              </a:lnSpc>
            </a:pPr>
            <a:r>
              <a:rPr dirty="0" sz="1200" b="1">
                <a:solidFill>
                  <a:srgbClr val="F9F9F9"/>
                </a:solidFill>
                <a:latin typeface="Arial"/>
                <a:cs typeface="Arial"/>
              </a:rPr>
              <a:t>……</a:t>
            </a:r>
            <a:endParaRPr sz="1200">
              <a:latin typeface="Arial"/>
              <a:cs typeface="Arial"/>
            </a:endParaRPr>
          </a:p>
        </p:txBody>
      </p:sp>
      <p:sp>
        <p:nvSpPr>
          <p:cNvPr id="28" name="object 28"/>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29" name="object 2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银行即服务：把银行业务从银行自有场景扩展到其他场景，本</a:t>
            </a:r>
          </a:p>
          <a:p>
            <a:pPr marL="12700">
              <a:lnSpc>
                <a:spcPts val="2735"/>
              </a:lnSpc>
            </a:pPr>
            <a:r>
              <a:rPr dirty="0" spc="-5">
                <a:solidFill>
                  <a:srgbClr val="1D9ED2"/>
                </a:solidFill>
              </a:rPr>
              <a:t>质是一种引流和创新获客方式</a:t>
            </a:r>
          </a:p>
        </p:txBody>
      </p:sp>
      <p:sp>
        <p:nvSpPr>
          <p:cNvPr id="5" name="object 5"/>
          <p:cNvSpPr txBox="1"/>
          <p:nvPr/>
        </p:nvSpPr>
        <p:spPr>
          <a:xfrm>
            <a:off x="829767" y="1175258"/>
            <a:ext cx="10998200" cy="2253615"/>
          </a:xfrm>
          <a:prstGeom prst="rect">
            <a:avLst/>
          </a:prstGeom>
        </p:spPr>
        <p:txBody>
          <a:bodyPr wrap="square" lIns="0" tIns="0" rIns="0" bIns="0" rtlCol="0" vert="horz">
            <a:spAutoFit/>
          </a:bodyPr>
          <a:lstStyle/>
          <a:p>
            <a:pPr algn="just" marL="299085" marR="180975"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对于传统大中型商业银行而言，其具有较为完整的金融产品和服务体系，开展开放银行业务时将会</a:t>
            </a:r>
            <a:r>
              <a:rPr dirty="0" sz="1400" b="1" i="1">
                <a:solidFill>
                  <a:srgbClr val="1A9FD2"/>
                </a:solidFill>
                <a:latin typeface="微软雅黑"/>
                <a:cs typeface="微软雅黑"/>
              </a:rPr>
              <a:t>优先选择“银行即服务”的形式，通  过</a:t>
            </a:r>
            <a:r>
              <a:rPr dirty="0" sz="1400" b="1">
                <a:solidFill>
                  <a:srgbClr val="1A9FD2"/>
                </a:solidFill>
                <a:latin typeface="Arial"/>
                <a:cs typeface="Arial"/>
              </a:rPr>
              <a:t>API</a:t>
            </a:r>
            <a:r>
              <a:rPr dirty="0" sz="1400" b="1" i="1">
                <a:solidFill>
                  <a:srgbClr val="1A9FD2"/>
                </a:solidFill>
                <a:latin typeface="微软雅黑"/>
                <a:cs typeface="微软雅黑"/>
              </a:rPr>
              <a:t>等技术把原有产品和服务向场景平台输出，并通过场景平台获取渠道能力。</a:t>
            </a:r>
            <a:endParaRPr sz="1400">
              <a:latin typeface="微软雅黑"/>
              <a:cs typeface="微软雅黑"/>
            </a:endParaRPr>
          </a:p>
          <a:p>
            <a:pPr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另一方面，大中型银行经过多年的发展，已经</a:t>
            </a:r>
            <a:r>
              <a:rPr dirty="0" sz="1400" b="1" i="1">
                <a:solidFill>
                  <a:srgbClr val="1A9FD2"/>
                </a:solidFill>
                <a:latin typeface="微软雅黑"/>
                <a:cs typeface="微软雅黑"/>
              </a:rPr>
              <a:t>形成了较为复杂庞大的</a:t>
            </a:r>
            <a:r>
              <a:rPr dirty="0" sz="1400" b="1">
                <a:solidFill>
                  <a:srgbClr val="1A9FD2"/>
                </a:solidFill>
                <a:latin typeface="Arial"/>
                <a:cs typeface="Arial"/>
              </a:rPr>
              <a:t>IT</a:t>
            </a:r>
            <a:r>
              <a:rPr dirty="0" sz="1400" b="1" i="1">
                <a:solidFill>
                  <a:srgbClr val="1A9FD2"/>
                </a:solidFill>
                <a:latin typeface="微软雅黑"/>
                <a:cs typeface="微软雅黑"/>
              </a:rPr>
              <a:t>系统，对外开放能力需要面临较大系统变动成本及其所带来的风  险。</a:t>
            </a:r>
            <a:r>
              <a:rPr dirty="0" sz="1400">
                <a:solidFill>
                  <a:srgbClr val="5E666F"/>
                </a:solidFill>
                <a:latin typeface="微软雅黑"/>
                <a:cs typeface="微软雅黑"/>
              </a:rPr>
              <a:t>短期来看，通过“银行即服务”的形态把银行业务从自有场景扩展到其他场景实现引流和获客，是其进行开放银行布局的快速选择。</a:t>
            </a:r>
            <a:endParaRPr sz="1400">
              <a:latin typeface="微软雅黑"/>
              <a:cs typeface="微软雅黑"/>
            </a:endParaRPr>
          </a:p>
          <a:p>
            <a:pPr algn="just" marL="299085" marR="183515" indent="-287020">
              <a:lnSpc>
                <a:spcPct val="150000"/>
              </a:lnSpc>
            </a:pPr>
            <a:r>
              <a:rPr dirty="0" sz="1400" spc="540">
                <a:solidFill>
                  <a:srgbClr val="1D9FD1"/>
                </a:solidFill>
                <a:latin typeface="Arial Unicode MS"/>
                <a:cs typeface="Arial Unicode MS"/>
              </a:rPr>
              <a:t>◆ </a:t>
            </a:r>
            <a:r>
              <a:rPr dirty="0" sz="1400" spc="-5">
                <a:solidFill>
                  <a:srgbClr val="5E666F"/>
                </a:solidFill>
                <a:latin typeface="Arial"/>
                <a:cs typeface="Arial"/>
              </a:rPr>
              <a:t>2018</a:t>
            </a:r>
            <a:r>
              <a:rPr dirty="0" sz="1400" spc="-5">
                <a:solidFill>
                  <a:srgbClr val="5E666F"/>
                </a:solidFill>
                <a:latin typeface="微软雅黑"/>
                <a:cs typeface="微软雅黑"/>
              </a:rPr>
              <a:t>年</a:t>
            </a:r>
            <a:r>
              <a:rPr dirty="0" sz="1400" spc="-5">
                <a:solidFill>
                  <a:srgbClr val="5E666F"/>
                </a:solidFill>
                <a:latin typeface="Arial"/>
                <a:cs typeface="Arial"/>
              </a:rPr>
              <a:t>8</a:t>
            </a:r>
            <a:r>
              <a:rPr dirty="0" sz="1400" spc="-5">
                <a:solidFill>
                  <a:srgbClr val="5E666F"/>
                </a:solidFill>
                <a:latin typeface="微软雅黑"/>
                <a:cs typeface="微软雅黑"/>
              </a:rPr>
              <a:t>月，浦发银行推出</a:t>
            </a:r>
            <a:r>
              <a:rPr dirty="0" sz="1400" spc="-5">
                <a:solidFill>
                  <a:srgbClr val="5E666F"/>
                </a:solidFill>
                <a:latin typeface="Arial"/>
                <a:cs typeface="Arial"/>
              </a:rPr>
              <a:t>API Bank</a:t>
            </a:r>
            <a:r>
              <a:rPr dirty="0" sz="1400" spc="-5">
                <a:solidFill>
                  <a:srgbClr val="5E666F"/>
                </a:solidFill>
                <a:latin typeface="微软雅黑"/>
                <a:cs typeface="微软雅黑"/>
              </a:rPr>
              <a:t>无界开放银行，在国内银行业掀起一股开放银行热潮。亿欧智库认为，浦发银行的开放银行策略本  </a:t>
            </a:r>
            <a:r>
              <a:rPr dirty="0" sz="1400" spc="5">
                <a:solidFill>
                  <a:srgbClr val="5E666F"/>
                </a:solidFill>
                <a:latin typeface="微软雅黑"/>
                <a:cs typeface="微软雅黑"/>
              </a:rPr>
              <a:t>质上是通过其开放银行平台提供的</a:t>
            </a:r>
            <a:r>
              <a:rPr dirty="0" sz="1400" spc="5">
                <a:solidFill>
                  <a:srgbClr val="5E666F"/>
                </a:solidFill>
                <a:latin typeface="Arial"/>
                <a:cs typeface="Arial"/>
              </a:rPr>
              <a:t>API</a:t>
            </a:r>
            <a:r>
              <a:rPr dirty="0" sz="1400" spc="5">
                <a:solidFill>
                  <a:srgbClr val="5E666F"/>
                </a:solidFill>
                <a:latin typeface="微软雅黑"/>
                <a:cs typeface="微软雅黑"/>
              </a:rPr>
              <a:t>接口对外开放其银行产品和服务，使得客户在使用场景平台的产品时，能够同时获得浦发银行提  </a:t>
            </a:r>
            <a:r>
              <a:rPr dirty="0" sz="1400">
                <a:solidFill>
                  <a:srgbClr val="5E666F"/>
                </a:solidFill>
                <a:latin typeface="微软雅黑"/>
                <a:cs typeface="微软雅黑"/>
              </a:rPr>
              <a:t>供的服务选择，从而扩展服务渠道，重塑业务模式。</a:t>
            </a:r>
            <a:endParaRPr sz="1400">
              <a:latin typeface="微软雅黑"/>
              <a:cs typeface="微软雅黑"/>
            </a:endParaRPr>
          </a:p>
        </p:txBody>
      </p:sp>
      <p:sp>
        <p:nvSpPr>
          <p:cNvPr id="6" name="object 6"/>
          <p:cNvSpPr/>
          <p:nvPr/>
        </p:nvSpPr>
        <p:spPr>
          <a:xfrm>
            <a:off x="2494565" y="5013736"/>
            <a:ext cx="806450" cy="311150"/>
          </a:xfrm>
          <a:custGeom>
            <a:avLst/>
            <a:gdLst/>
            <a:ahLst/>
            <a:cxnLst/>
            <a:rect l="l" t="t" r="r" b="b"/>
            <a:pathLst>
              <a:path w="806450" h="311150">
                <a:moveTo>
                  <a:pt x="650915" y="311010"/>
                </a:moveTo>
                <a:lnTo>
                  <a:pt x="798095" y="174714"/>
                </a:lnTo>
                <a:lnTo>
                  <a:pt x="806342" y="155162"/>
                </a:lnTo>
                <a:lnTo>
                  <a:pt x="804280" y="145000"/>
                </a:lnTo>
                <a:lnTo>
                  <a:pt x="798095" y="136295"/>
                </a:lnTo>
                <a:lnTo>
                  <a:pt x="664316" y="2744"/>
                </a:lnTo>
                <a:lnTo>
                  <a:pt x="656985" y="0"/>
                </a:lnTo>
                <a:lnTo>
                  <a:pt x="644157" y="0"/>
                </a:lnTo>
                <a:lnTo>
                  <a:pt x="636827" y="2744"/>
                </a:lnTo>
                <a:lnTo>
                  <a:pt x="631329" y="8232"/>
                </a:lnTo>
                <a:lnTo>
                  <a:pt x="625144" y="17451"/>
                </a:lnTo>
                <a:lnTo>
                  <a:pt x="623082" y="27785"/>
                </a:lnTo>
                <a:lnTo>
                  <a:pt x="625144" y="37947"/>
                </a:lnTo>
                <a:lnTo>
                  <a:pt x="631329" y="46651"/>
                </a:lnTo>
                <a:lnTo>
                  <a:pt x="712880" y="128063"/>
                </a:lnTo>
                <a:lnTo>
                  <a:pt x="27488" y="128063"/>
                </a:lnTo>
                <a:lnTo>
                  <a:pt x="16622" y="130164"/>
                </a:lnTo>
                <a:lnTo>
                  <a:pt x="7903" y="135952"/>
                </a:lnTo>
                <a:lnTo>
                  <a:pt x="2104" y="144656"/>
                </a:lnTo>
                <a:lnTo>
                  <a:pt x="0" y="155505"/>
                </a:lnTo>
                <a:lnTo>
                  <a:pt x="2104" y="166353"/>
                </a:lnTo>
                <a:lnTo>
                  <a:pt x="7903" y="175057"/>
                </a:lnTo>
                <a:lnTo>
                  <a:pt x="16622" y="180846"/>
                </a:lnTo>
                <a:lnTo>
                  <a:pt x="27488" y="182947"/>
                </a:lnTo>
                <a:lnTo>
                  <a:pt x="712880" y="182947"/>
                </a:lnTo>
                <a:lnTo>
                  <a:pt x="631329" y="264358"/>
                </a:lnTo>
                <a:lnTo>
                  <a:pt x="625144" y="273577"/>
                </a:lnTo>
                <a:lnTo>
                  <a:pt x="623082" y="283911"/>
                </a:lnTo>
                <a:lnTo>
                  <a:pt x="625144" y="294073"/>
                </a:lnTo>
                <a:lnTo>
                  <a:pt x="631329" y="302777"/>
                </a:lnTo>
                <a:lnTo>
                  <a:pt x="640564" y="308952"/>
                </a:lnTo>
                <a:lnTo>
                  <a:pt x="650915" y="311010"/>
                </a:lnTo>
                <a:close/>
              </a:path>
            </a:pathLst>
          </a:custGeom>
          <a:solidFill>
            <a:srgbClr val="9DD1E9"/>
          </a:solidFill>
        </p:spPr>
        <p:txBody>
          <a:bodyPr wrap="square" lIns="0" tIns="0" rIns="0" bIns="0" rtlCol="0"/>
          <a:lstStyle/>
          <a:p/>
        </p:txBody>
      </p:sp>
      <p:sp>
        <p:nvSpPr>
          <p:cNvPr id="7" name="object 7"/>
          <p:cNvSpPr/>
          <p:nvPr/>
        </p:nvSpPr>
        <p:spPr>
          <a:xfrm>
            <a:off x="6544074" y="4840246"/>
            <a:ext cx="768350" cy="400685"/>
          </a:xfrm>
          <a:custGeom>
            <a:avLst/>
            <a:gdLst/>
            <a:ahLst/>
            <a:cxnLst/>
            <a:rect l="l" t="t" r="r" b="b"/>
            <a:pathLst>
              <a:path w="768350" h="400685">
                <a:moveTo>
                  <a:pt x="384177" y="0"/>
                </a:moveTo>
                <a:lnTo>
                  <a:pt x="0" y="365917"/>
                </a:lnTo>
                <a:lnTo>
                  <a:pt x="41161" y="400677"/>
                </a:lnTo>
                <a:lnTo>
                  <a:pt x="384177" y="75031"/>
                </a:lnTo>
                <a:lnTo>
                  <a:pt x="463141" y="75031"/>
                </a:lnTo>
                <a:lnTo>
                  <a:pt x="384177" y="0"/>
                </a:lnTo>
                <a:close/>
              </a:path>
              <a:path w="768350" h="400685">
                <a:moveTo>
                  <a:pt x="463141" y="75031"/>
                </a:moveTo>
                <a:lnTo>
                  <a:pt x="384177" y="75031"/>
                </a:lnTo>
                <a:lnTo>
                  <a:pt x="727192" y="400677"/>
                </a:lnTo>
                <a:lnTo>
                  <a:pt x="768354" y="365917"/>
                </a:lnTo>
                <a:lnTo>
                  <a:pt x="603706" y="208582"/>
                </a:lnTo>
                <a:lnTo>
                  <a:pt x="603706" y="139062"/>
                </a:lnTo>
                <a:lnTo>
                  <a:pt x="530530" y="139062"/>
                </a:lnTo>
                <a:lnTo>
                  <a:pt x="463141" y="75031"/>
                </a:lnTo>
                <a:close/>
              </a:path>
              <a:path w="768350" h="400685">
                <a:moveTo>
                  <a:pt x="603706" y="54907"/>
                </a:moveTo>
                <a:lnTo>
                  <a:pt x="530530" y="54907"/>
                </a:lnTo>
                <a:lnTo>
                  <a:pt x="530530" y="139062"/>
                </a:lnTo>
                <a:lnTo>
                  <a:pt x="603706" y="139062"/>
                </a:lnTo>
                <a:lnTo>
                  <a:pt x="603706" y="54907"/>
                </a:lnTo>
                <a:close/>
              </a:path>
            </a:pathLst>
          </a:custGeom>
          <a:solidFill>
            <a:srgbClr val="1A9FD2"/>
          </a:solidFill>
        </p:spPr>
        <p:txBody>
          <a:bodyPr wrap="square" lIns="0" tIns="0" rIns="0" bIns="0" rtlCol="0"/>
          <a:lstStyle/>
          <a:p/>
        </p:txBody>
      </p:sp>
      <p:sp>
        <p:nvSpPr>
          <p:cNvPr id="8" name="object 8"/>
          <p:cNvSpPr/>
          <p:nvPr/>
        </p:nvSpPr>
        <p:spPr>
          <a:xfrm>
            <a:off x="6653839" y="4966502"/>
            <a:ext cx="549275" cy="532765"/>
          </a:xfrm>
          <a:custGeom>
            <a:avLst/>
            <a:gdLst/>
            <a:ahLst/>
            <a:cxnLst/>
            <a:rect l="l" t="t" r="r" b="b"/>
            <a:pathLst>
              <a:path w="549275" h="532764">
                <a:moveTo>
                  <a:pt x="274412" y="0"/>
                </a:moveTo>
                <a:lnTo>
                  <a:pt x="0" y="260699"/>
                </a:lnTo>
                <a:lnTo>
                  <a:pt x="0" y="532376"/>
                </a:lnTo>
                <a:lnTo>
                  <a:pt x="219529" y="532376"/>
                </a:lnTo>
                <a:lnTo>
                  <a:pt x="219529" y="413460"/>
                </a:lnTo>
                <a:lnTo>
                  <a:pt x="54882" y="413460"/>
                </a:lnTo>
                <a:lnTo>
                  <a:pt x="54882" y="303692"/>
                </a:lnTo>
                <a:lnTo>
                  <a:pt x="548824" y="303692"/>
                </a:lnTo>
                <a:lnTo>
                  <a:pt x="548824" y="260699"/>
                </a:lnTo>
                <a:lnTo>
                  <a:pt x="274412" y="0"/>
                </a:lnTo>
                <a:close/>
              </a:path>
              <a:path w="549275" h="532764">
                <a:moveTo>
                  <a:pt x="384177" y="303692"/>
                </a:moveTo>
                <a:lnTo>
                  <a:pt x="329294" y="303692"/>
                </a:lnTo>
                <a:lnTo>
                  <a:pt x="329294" y="532376"/>
                </a:lnTo>
                <a:lnTo>
                  <a:pt x="548824" y="532376"/>
                </a:lnTo>
                <a:lnTo>
                  <a:pt x="548824" y="413460"/>
                </a:lnTo>
                <a:lnTo>
                  <a:pt x="384177" y="413460"/>
                </a:lnTo>
                <a:lnTo>
                  <a:pt x="384177" y="303692"/>
                </a:lnTo>
                <a:close/>
              </a:path>
              <a:path w="549275" h="532764">
                <a:moveTo>
                  <a:pt x="219529" y="303692"/>
                </a:moveTo>
                <a:lnTo>
                  <a:pt x="164647" y="303692"/>
                </a:lnTo>
                <a:lnTo>
                  <a:pt x="164647" y="413460"/>
                </a:lnTo>
                <a:lnTo>
                  <a:pt x="219529" y="413460"/>
                </a:lnTo>
                <a:lnTo>
                  <a:pt x="219529" y="303692"/>
                </a:lnTo>
                <a:close/>
              </a:path>
              <a:path w="549275" h="532764">
                <a:moveTo>
                  <a:pt x="548824" y="303692"/>
                </a:moveTo>
                <a:lnTo>
                  <a:pt x="493941" y="303692"/>
                </a:lnTo>
                <a:lnTo>
                  <a:pt x="493941" y="413460"/>
                </a:lnTo>
                <a:lnTo>
                  <a:pt x="548824" y="413460"/>
                </a:lnTo>
                <a:lnTo>
                  <a:pt x="548824" y="303692"/>
                </a:lnTo>
                <a:close/>
              </a:path>
            </a:pathLst>
          </a:custGeom>
          <a:solidFill>
            <a:srgbClr val="1A9FD2"/>
          </a:solidFill>
        </p:spPr>
        <p:txBody>
          <a:bodyPr wrap="square" lIns="0" tIns="0" rIns="0" bIns="0" rtlCol="0"/>
          <a:lstStyle/>
          <a:p/>
        </p:txBody>
      </p:sp>
      <p:sp>
        <p:nvSpPr>
          <p:cNvPr id="9" name="object 9"/>
          <p:cNvSpPr/>
          <p:nvPr/>
        </p:nvSpPr>
        <p:spPr>
          <a:xfrm>
            <a:off x="5181377" y="5156992"/>
            <a:ext cx="806450" cy="311150"/>
          </a:xfrm>
          <a:custGeom>
            <a:avLst/>
            <a:gdLst/>
            <a:ahLst/>
            <a:cxnLst/>
            <a:rect l="l" t="t" r="r" b="b"/>
            <a:pathLst>
              <a:path w="806450" h="311150">
                <a:moveTo>
                  <a:pt x="650915" y="311010"/>
                </a:moveTo>
                <a:lnTo>
                  <a:pt x="798095" y="174714"/>
                </a:lnTo>
                <a:lnTo>
                  <a:pt x="806342" y="155162"/>
                </a:lnTo>
                <a:lnTo>
                  <a:pt x="804280" y="145000"/>
                </a:lnTo>
                <a:lnTo>
                  <a:pt x="798095" y="136295"/>
                </a:lnTo>
                <a:lnTo>
                  <a:pt x="664316" y="2744"/>
                </a:lnTo>
                <a:lnTo>
                  <a:pt x="656985" y="0"/>
                </a:lnTo>
                <a:lnTo>
                  <a:pt x="644157" y="0"/>
                </a:lnTo>
                <a:lnTo>
                  <a:pt x="636827" y="2744"/>
                </a:lnTo>
                <a:lnTo>
                  <a:pt x="631329" y="8232"/>
                </a:lnTo>
                <a:lnTo>
                  <a:pt x="625144" y="17451"/>
                </a:lnTo>
                <a:lnTo>
                  <a:pt x="623082" y="27785"/>
                </a:lnTo>
                <a:lnTo>
                  <a:pt x="625144" y="37947"/>
                </a:lnTo>
                <a:lnTo>
                  <a:pt x="631329" y="46651"/>
                </a:lnTo>
                <a:lnTo>
                  <a:pt x="712880" y="128063"/>
                </a:lnTo>
                <a:lnTo>
                  <a:pt x="27488" y="128063"/>
                </a:lnTo>
                <a:lnTo>
                  <a:pt x="16622" y="130164"/>
                </a:lnTo>
                <a:lnTo>
                  <a:pt x="7903" y="135952"/>
                </a:lnTo>
                <a:lnTo>
                  <a:pt x="2104" y="144656"/>
                </a:lnTo>
                <a:lnTo>
                  <a:pt x="0" y="155505"/>
                </a:lnTo>
                <a:lnTo>
                  <a:pt x="2104" y="166353"/>
                </a:lnTo>
                <a:lnTo>
                  <a:pt x="7903" y="175057"/>
                </a:lnTo>
                <a:lnTo>
                  <a:pt x="16622" y="180846"/>
                </a:lnTo>
                <a:lnTo>
                  <a:pt x="27488" y="182947"/>
                </a:lnTo>
                <a:lnTo>
                  <a:pt x="712880" y="182947"/>
                </a:lnTo>
                <a:lnTo>
                  <a:pt x="631329" y="264358"/>
                </a:lnTo>
                <a:lnTo>
                  <a:pt x="625144" y="273577"/>
                </a:lnTo>
                <a:lnTo>
                  <a:pt x="623082" y="283911"/>
                </a:lnTo>
                <a:lnTo>
                  <a:pt x="625144" y="294073"/>
                </a:lnTo>
                <a:lnTo>
                  <a:pt x="631329" y="302777"/>
                </a:lnTo>
                <a:lnTo>
                  <a:pt x="640564" y="308952"/>
                </a:lnTo>
                <a:lnTo>
                  <a:pt x="650915" y="311010"/>
                </a:lnTo>
                <a:close/>
              </a:path>
            </a:pathLst>
          </a:custGeom>
          <a:solidFill>
            <a:srgbClr val="1A9FD2"/>
          </a:solidFill>
        </p:spPr>
        <p:txBody>
          <a:bodyPr wrap="square" lIns="0" tIns="0" rIns="0" bIns="0" rtlCol="0"/>
          <a:lstStyle/>
          <a:p/>
        </p:txBody>
      </p:sp>
      <p:sp>
        <p:nvSpPr>
          <p:cNvPr id="10" name="object 10"/>
          <p:cNvSpPr/>
          <p:nvPr/>
        </p:nvSpPr>
        <p:spPr>
          <a:xfrm>
            <a:off x="1316803" y="5224458"/>
            <a:ext cx="476250" cy="256540"/>
          </a:xfrm>
          <a:custGeom>
            <a:avLst/>
            <a:gdLst/>
            <a:ahLst/>
            <a:cxnLst/>
            <a:rect l="l" t="t" r="r" b="b"/>
            <a:pathLst>
              <a:path w="476250" h="256539">
                <a:moveTo>
                  <a:pt x="237823" y="0"/>
                </a:moveTo>
                <a:lnTo>
                  <a:pt x="188009" y="5171"/>
                </a:lnTo>
                <a:lnTo>
                  <a:pt x="139675" y="18294"/>
                </a:lnTo>
                <a:lnTo>
                  <a:pt x="78418" y="47534"/>
                </a:lnTo>
                <a:lnTo>
                  <a:pt x="23782" y="87814"/>
                </a:lnTo>
                <a:lnTo>
                  <a:pt x="1542" y="130180"/>
                </a:lnTo>
                <a:lnTo>
                  <a:pt x="0" y="146357"/>
                </a:lnTo>
                <a:lnTo>
                  <a:pt x="0" y="256126"/>
                </a:lnTo>
                <a:lnTo>
                  <a:pt x="228676" y="256126"/>
                </a:lnTo>
                <a:lnTo>
                  <a:pt x="228676" y="118763"/>
                </a:lnTo>
                <a:lnTo>
                  <a:pt x="134752" y="118748"/>
                </a:lnTo>
                <a:lnTo>
                  <a:pt x="132990" y="118145"/>
                </a:lnTo>
                <a:lnTo>
                  <a:pt x="128889" y="115150"/>
                </a:lnTo>
                <a:lnTo>
                  <a:pt x="127571" y="111933"/>
                </a:lnTo>
                <a:lnTo>
                  <a:pt x="139401" y="38053"/>
                </a:lnTo>
                <a:lnTo>
                  <a:pt x="181020" y="25521"/>
                </a:lnTo>
                <a:lnTo>
                  <a:pt x="294515" y="25521"/>
                </a:lnTo>
                <a:lnTo>
                  <a:pt x="294901" y="24972"/>
                </a:lnTo>
                <a:lnTo>
                  <a:pt x="353078" y="24972"/>
                </a:lnTo>
                <a:lnTo>
                  <a:pt x="335971" y="18294"/>
                </a:lnTo>
                <a:lnTo>
                  <a:pt x="312120" y="10448"/>
                </a:lnTo>
                <a:lnTo>
                  <a:pt x="287715" y="4765"/>
                </a:lnTo>
                <a:lnTo>
                  <a:pt x="262901" y="1273"/>
                </a:lnTo>
                <a:lnTo>
                  <a:pt x="237823" y="0"/>
                </a:lnTo>
                <a:close/>
              </a:path>
              <a:path w="476250" h="256539">
                <a:moveTo>
                  <a:pt x="246970" y="74733"/>
                </a:moveTo>
                <a:lnTo>
                  <a:pt x="246970" y="256126"/>
                </a:lnTo>
                <a:lnTo>
                  <a:pt x="475647" y="256126"/>
                </a:lnTo>
                <a:lnTo>
                  <a:pt x="475647" y="146357"/>
                </a:lnTo>
                <a:lnTo>
                  <a:pt x="474105" y="130180"/>
                </a:lnTo>
                <a:lnTo>
                  <a:pt x="470708" y="118763"/>
                </a:lnTo>
                <a:lnTo>
                  <a:pt x="337778" y="118748"/>
                </a:lnTo>
                <a:lnTo>
                  <a:pt x="336482" y="118427"/>
                </a:lnTo>
                <a:lnTo>
                  <a:pt x="246970" y="74733"/>
                </a:lnTo>
                <a:close/>
              </a:path>
              <a:path w="476250" h="256539">
                <a:moveTo>
                  <a:pt x="228676" y="74733"/>
                </a:moveTo>
                <a:lnTo>
                  <a:pt x="139256" y="118427"/>
                </a:lnTo>
                <a:lnTo>
                  <a:pt x="137960" y="118748"/>
                </a:lnTo>
                <a:lnTo>
                  <a:pt x="134797" y="118763"/>
                </a:lnTo>
                <a:lnTo>
                  <a:pt x="228676" y="118763"/>
                </a:lnTo>
                <a:lnTo>
                  <a:pt x="228676" y="74733"/>
                </a:lnTo>
                <a:close/>
              </a:path>
              <a:path w="476250" h="256539">
                <a:moveTo>
                  <a:pt x="353078" y="24972"/>
                </a:moveTo>
                <a:lnTo>
                  <a:pt x="294901" y="24972"/>
                </a:lnTo>
                <a:lnTo>
                  <a:pt x="303756" y="27223"/>
                </a:lnTo>
                <a:lnTo>
                  <a:pt x="312535" y="29743"/>
                </a:lnTo>
                <a:lnTo>
                  <a:pt x="321663" y="32686"/>
                </a:lnTo>
                <a:lnTo>
                  <a:pt x="336246" y="37961"/>
                </a:lnTo>
                <a:lnTo>
                  <a:pt x="348168" y="111933"/>
                </a:lnTo>
                <a:lnTo>
                  <a:pt x="346849" y="115150"/>
                </a:lnTo>
                <a:lnTo>
                  <a:pt x="342748" y="118145"/>
                </a:lnTo>
                <a:lnTo>
                  <a:pt x="340941" y="118763"/>
                </a:lnTo>
                <a:lnTo>
                  <a:pt x="470708" y="118763"/>
                </a:lnTo>
                <a:lnTo>
                  <a:pt x="425966" y="65622"/>
                </a:lnTo>
                <a:lnTo>
                  <a:pt x="367745" y="30697"/>
                </a:lnTo>
                <a:lnTo>
                  <a:pt x="353078" y="24972"/>
                </a:lnTo>
                <a:close/>
              </a:path>
              <a:path w="476250" h="256539">
                <a:moveTo>
                  <a:pt x="294515" y="25521"/>
                </a:moveTo>
                <a:lnTo>
                  <a:pt x="181020" y="25521"/>
                </a:lnTo>
                <a:lnTo>
                  <a:pt x="199568" y="44774"/>
                </a:lnTo>
                <a:lnTo>
                  <a:pt x="223237" y="55064"/>
                </a:lnTo>
                <a:lnTo>
                  <a:pt x="249037" y="55727"/>
                </a:lnTo>
                <a:lnTo>
                  <a:pt x="273977" y="46102"/>
                </a:lnTo>
                <a:lnTo>
                  <a:pt x="280069" y="41721"/>
                </a:lnTo>
                <a:lnTo>
                  <a:pt x="285620" y="36706"/>
                </a:lnTo>
                <a:lnTo>
                  <a:pt x="290869" y="30697"/>
                </a:lnTo>
                <a:lnTo>
                  <a:pt x="294515" y="25521"/>
                </a:lnTo>
                <a:close/>
              </a:path>
            </a:pathLst>
          </a:custGeom>
          <a:solidFill>
            <a:srgbClr val="9DD1E9"/>
          </a:solidFill>
        </p:spPr>
        <p:txBody>
          <a:bodyPr wrap="square" lIns="0" tIns="0" rIns="0" bIns="0" rtlCol="0"/>
          <a:lstStyle/>
          <a:p/>
        </p:txBody>
      </p:sp>
      <p:sp>
        <p:nvSpPr>
          <p:cNvPr id="11" name="object 11"/>
          <p:cNvSpPr/>
          <p:nvPr/>
        </p:nvSpPr>
        <p:spPr>
          <a:xfrm>
            <a:off x="1419067" y="4969338"/>
            <a:ext cx="270510" cy="218440"/>
          </a:xfrm>
          <a:custGeom>
            <a:avLst/>
            <a:gdLst/>
            <a:ahLst/>
            <a:cxnLst/>
            <a:rect l="l" t="t" r="r" b="b"/>
            <a:pathLst>
              <a:path w="270510" h="218439">
                <a:moveTo>
                  <a:pt x="85982" y="33113"/>
                </a:moveTo>
                <a:lnTo>
                  <a:pt x="54996" y="57513"/>
                </a:lnTo>
                <a:lnTo>
                  <a:pt x="17470" y="74093"/>
                </a:lnTo>
                <a:lnTo>
                  <a:pt x="12627" y="81553"/>
                </a:lnTo>
                <a:lnTo>
                  <a:pt x="434" y="120051"/>
                </a:lnTo>
                <a:lnTo>
                  <a:pt x="0" y="127056"/>
                </a:lnTo>
                <a:lnTo>
                  <a:pt x="24314" y="167112"/>
                </a:lnTo>
                <a:lnTo>
                  <a:pt x="58677" y="196522"/>
                </a:lnTo>
                <a:lnTo>
                  <a:pt x="99948" y="213960"/>
                </a:lnTo>
                <a:lnTo>
                  <a:pt x="144987" y="218100"/>
                </a:lnTo>
                <a:lnTo>
                  <a:pt x="190655" y="207614"/>
                </a:lnTo>
                <a:lnTo>
                  <a:pt x="216100" y="194237"/>
                </a:lnTo>
                <a:lnTo>
                  <a:pt x="238247" y="176331"/>
                </a:lnTo>
                <a:lnTo>
                  <a:pt x="256509" y="154476"/>
                </a:lnTo>
                <a:lnTo>
                  <a:pt x="270295" y="129252"/>
                </a:lnTo>
                <a:lnTo>
                  <a:pt x="267258" y="110903"/>
                </a:lnTo>
                <a:lnTo>
                  <a:pt x="263126" y="92788"/>
                </a:lnTo>
                <a:lnTo>
                  <a:pt x="260945" y="85322"/>
                </a:lnTo>
                <a:lnTo>
                  <a:pt x="66743" y="85322"/>
                </a:lnTo>
                <a:lnTo>
                  <a:pt x="61552" y="82753"/>
                </a:lnTo>
                <a:lnTo>
                  <a:pt x="59004" y="75224"/>
                </a:lnTo>
                <a:lnTo>
                  <a:pt x="58729" y="74093"/>
                </a:lnTo>
                <a:lnTo>
                  <a:pt x="59920" y="70167"/>
                </a:lnTo>
                <a:lnTo>
                  <a:pt x="63023" y="67781"/>
                </a:lnTo>
                <a:lnTo>
                  <a:pt x="69160" y="61585"/>
                </a:lnTo>
                <a:lnTo>
                  <a:pt x="74602" y="54801"/>
                </a:lnTo>
                <a:lnTo>
                  <a:pt x="79309" y="47486"/>
                </a:lnTo>
                <a:lnTo>
                  <a:pt x="84336" y="37321"/>
                </a:lnTo>
                <a:lnTo>
                  <a:pt x="85250" y="35217"/>
                </a:lnTo>
                <a:lnTo>
                  <a:pt x="85982" y="33113"/>
                </a:lnTo>
                <a:close/>
              </a:path>
              <a:path w="270510" h="218439">
                <a:moveTo>
                  <a:pt x="213584" y="0"/>
                </a:moveTo>
                <a:lnTo>
                  <a:pt x="174273" y="33968"/>
                </a:lnTo>
                <a:lnTo>
                  <a:pt x="138456" y="55128"/>
                </a:lnTo>
                <a:lnTo>
                  <a:pt x="94287" y="75224"/>
                </a:lnTo>
                <a:lnTo>
                  <a:pt x="66743" y="85322"/>
                </a:lnTo>
                <a:lnTo>
                  <a:pt x="260945" y="85322"/>
                </a:lnTo>
                <a:lnTo>
                  <a:pt x="244017" y="41889"/>
                </a:lnTo>
                <a:lnTo>
                  <a:pt x="224937" y="13085"/>
                </a:lnTo>
                <a:lnTo>
                  <a:pt x="213584" y="0"/>
                </a:lnTo>
                <a:close/>
              </a:path>
            </a:pathLst>
          </a:custGeom>
          <a:solidFill>
            <a:srgbClr val="9DD1E9"/>
          </a:solidFill>
        </p:spPr>
        <p:txBody>
          <a:bodyPr wrap="square" lIns="0" tIns="0" rIns="0" bIns="0" rtlCol="0"/>
          <a:lstStyle/>
          <a:p/>
        </p:txBody>
      </p:sp>
      <p:sp>
        <p:nvSpPr>
          <p:cNvPr id="12" name="object 12"/>
          <p:cNvSpPr/>
          <p:nvPr/>
        </p:nvSpPr>
        <p:spPr>
          <a:xfrm>
            <a:off x="1399458" y="4835138"/>
            <a:ext cx="313055" cy="228600"/>
          </a:xfrm>
          <a:custGeom>
            <a:avLst/>
            <a:gdLst/>
            <a:ahLst/>
            <a:cxnLst/>
            <a:rect l="l" t="t" r="r" b="b"/>
            <a:pathLst>
              <a:path w="313055" h="228600">
                <a:moveTo>
                  <a:pt x="285916" y="111414"/>
                </a:moveTo>
                <a:lnTo>
                  <a:pt x="234839" y="111414"/>
                </a:lnTo>
                <a:lnTo>
                  <a:pt x="237362" y="112314"/>
                </a:lnTo>
                <a:lnTo>
                  <a:pt x="239230" y="114075"/>
                </a:lnTo>
                <a:lnTo>
                  <a:pt x="267395" y="147486"/>
                </a:lnTo>
                <a:lnTo>
                  <a:pt x="288258" y="184784"/>
                </a:lnTo>
                <a:lnTo>
                  <a:pt x="300201" y="221289"/>
                </a:lnTo>
                <a:lnTo>
                  <a:pt x="301979" y="228142"/>
                </a:lnTo>
                <a:lnTo>
                  <a:pt x="306424" y="221289"/>
                </a:lnTo>
                <a:lnTo>
                  <a:pt x="309768" y="213887"/>
                </a:lnTo>
                <a:lnTo>
                  <a:pt x="311917" y="206223"/>
                </a:lnTo>
                <a:lnTo>
                  <a:pt x="312483" y="201812"/>
                </a:lnTo>
                <a:lnTo>
                  <a:pt x="311789" y="187354"/>
                </a:lnTo>
                <a:lnTo>
                  <a:pt x="309190" y="163719"/>
                </a:lnTo>
                <a:lnTo>
                  <a:pt x="298177" y="131506"/>
                </a:lnTo>
                <a:lnTo>
                  <a:pt x="285916" y="111414"/>
                </a:lnTo>
                <a:close/>
              </a:path>
              <a:path w="313055" h="228600">
                <a:moveTo>
                  <a:pt x="156083" y="41445"/>
                </a:moveTo>
                <a:lnTo>
                  <a:pt x="106632" y="49473"/>
                </a:lnTo>
                <a:lnTo>
                  <a:pt x="63693" y="71723"/>
                </a:lnTo>
                <a:lnTo>
                  <a:pt x="29838" y="105619"/>
                </a:lnTo>
                <a:lnTo>
                  <a:pt x="7639" y="148585"/>
                </a:lnTo>
                <a:lnTo>
                  <a:pt x="744" y="191370"/>
                </a:lnTo>
                <a:lnTo>
                  <a:pt x="0" y="201812"/>
                </a:lnTo>
                <a:lnTo>
                  <a:pt x="520" y="206223"/>
                </a:lnTo>
                <a:lnTo>
                  <a:pt x="1926" y="212346"/>
                </a:lnTo>
                <a:lnTo>
                  <a:pt x="4498" y="219112"/>
                </a:lnTo>
                <a:lnTo>
                  <a:pt x="7992" y="225490"/>
                </a:lnTo>
                <a:lnTo>
                  <a:pt x="11323" y="217127"/>
                </a:lnTo>
                <a:lnTo>
                  <a:pt x="15089" y="209402"/>
                </a:lnTo>
                <a:lnTo>
                  <a:pt x="29487" y="191370"/>
                </a:lnTo>
                <a:lnTo>
                  <a:pt x="41590" y="187354"/>
                </a:lnTo>
                <a:lnTo>
                  <a:pt x="75223" y="169416"/>
                </a:lnTo>
                <a:lnTo>
                  <a:pt x="109433" y="133193"/>
                </a:lnTo>
                <a:lnTo>
                  <a:pt x="111163" y="130273"/>
                </a:lnTo>
                <a:lnTo>
                  <a:pt x="114365" y="128543"/>
                </a:lnTo>
                <a:lnTo>
                  <a:pt x="212837" y="128543"/>
                </a:lnTo>
                <a:lnTo>
                  <a:pt x="226465" y="114075"/>
                </a:lnTo>
                <a:lnTo>
                  <a:pt x="227399" y="112947"/>
                </a:lnTo>
                <a:lnTo>
                  <a:pt x="229747" y="111757"/>
                </a:lnTo>
                <a:lnTo>
                  <a:pt x="234839" y="111414"/>
                </a:lnTo>
                <a:lnTo>
                  <a:pt x="285916" y="111414"/>
                </a:lnTo>
                <a:lnTo>
                  <a:pt x="280444" y="102447"/>
                </a:lnTo>
                <a:lnTo>
                  <a:pt x="256518" y="77668"/>
                </a:lnTo>
                <a:lnTo>
                  <a:pt x="287069" y="62575"/>
                </a:lnTo>
                <a:lnTo>
                  <a:pt x="290918" y="60555"/>
                </a:lnTo>
                <a:lnTo>
                  <a:pt x="292349" y="55715"/>
                </a:lnTo>
                <a:lnTo>
                  <a:pt x="238681" y="55715"/>
                </a:lnTo>
                <a:lnTo>
                  <a:pt x="244743" y="46933"/>
                </a:lnTo>
                <a:lnTo>
                  <a:pt x="215173" y="46933"/>
                </a:lnTo>
                <a:lnTo>
                  <a:pt x="213466" y="43823"/>
                </a:lnTo>
                <a:lnTo>
                  <a:pt x="182609" y="43823"/>
                </a:lnTo>
                <a:lnTo>
                  <a:pt x="176021" y="42813"/>
                </a:lnTo>
                <a:lnTo>
                  <a:pt x="169398" y="42079"/>
                </a:lnTo>
                <a:lnTo>
                  <a:pt x="162749" y="41623"/>
                </a:lnTo>
                <a:lnTo>
                  <a:pt x="156083" y="41445"/>
                </a:lnTo>
                <a:close/>
              </a:path>
              <a:path w="313055" h="228600">
                <a:moveTo>
                  <a:pt x="212837" y="128543"/>
                </a:moveTo>
                <a:lnTo>
                  <a:pt x="114365" y="128543"/>
                </a:lnTo>
                <a:lnTo>
                  <a:pt x="121126" y="128909"/>
                </a:lnTo>
                <a:lnTo>
                  <a:pt x="124121" y="130952"/>
                </a:lnTo>
                <a:lnTo>
                  <a:pt x="125532" y="134016"/>
                </a:lnTo>
                <a:lnTo>
                  <a:pt x="126861" y="138067"/>
                </a:lnTo>
                <a:lnTo>
                  <a:pt x="127306" y="152842"/>
                </a:lnTo>
                <a:lnTo>
                  <a:pt x="126290" y="161542"/>
                </a:lnTo>
                <a:lnTo>
                  <a:pt x="119220" y="181674"/>
                </a:lnTo>
                <a:lnTo>
                  <a:pt x="117735" y="184784"/>
                </a:lnTo>
                <a:lnTo>
                  <a:pt x="115561" y="188809"/>
                </a:lnTo>
                <a:lnTo>
                  <a:pt x="129443" y="182891"/>
                </a:lnTo>
                <a:lnTo>
                  <a:pt x="169642" y="162084"/>
                </a:lnTo>
                <a:lnTo>
                  <a:pt x="199506" y="140642"/>
                </a:lnTo>
                <a:lnTo>
                  <a:pt x="212837" y="128543"/>
                </a:lnTo>
                <a:close/>
              </a:path>
              <a:path w="313055" h="228600">
                <a:moveTo>
                  <a:pt x="285476" y="47291"/>
                </a:moveTo>
                <a:lnTo>
                  <a:pt x="238681" y="55715"/>
                </a:lnTo>
                <a:lnTo>
                  <a:pt x="292349" y="55715"/>
                </a:lnTo>
                <a:lnTo>
                  <a:pt x="288807" y="48953"/>
                </a:lnTo>
                <a:lnTo>
                  <a:pt x="285476" y="47291"/>
                </a:lnTo>
                <a:close/>
              </a:path>
              <a:path w="313055" h="228600">
                <a:moveTo>
                  <a:pt x="241273" y="27190"/>
                </a:moveTo>
                <a:lnTo>
                  <a:pt x="215173" y="46933"/>
                </a:lnTo>
                <a:lnTo>
                  <a:pt x="244743" y="46933"/>
                </a:lnTo>
                <a:lnTo>
                  <a:pt x="251548" y="37077"/>
                </a:lnTo>
                <a:lnTo>
                  <a:pt x="251121" y="32800"/>
                </a:lnTo>
                <a:lnTo>
                  <a:pt x="245595" y="27426"/>
                </a:lnTo>
                <a:lnTo>
                  <a:pt x="241273" y="27190"/>
                </a:lnTo>
                <a:close/>
              </a:path>
              <a:path w="313055" h="228600">
                <a:moveTo>
                  <a:pt x="185262" y="0"/>
                </a:moveTo>
                <a:lnTo>
                  <a:pt x="178699" y="3735"/>
                </a:lnTo>
                <a:lnTo>
                  <a:pt x="177152" y="6860"/>
                </a:lnTo>
                <a:lnTo>
                  <a:pt x="182609" y="43823"/>
                </a:lnTo>
                <a:lnTo>
                  <a:pt x="213466" y="43823"/>
                </a:lnTo>
                <a:lnTo>
                  <a:pt x="192214" y="5107"/>
                </a:lnTo>
                <a:lnTo>
                  <a:pt x="190064" y="1372"/>
                </a:lnTo>
                <a:lnTo>
                  <a:pt x="185262" y="0"/>
                </a:lnTo>
                <a:close/>
              </a:path>
            </a:pathLst>
          </a:custGeom>
          <a:solidFill>
            <a:srgbClr val="9DD1E9"/>
          </a:solidFill>
        </p:spPr>
        <p:txBody>
          <a:bodyPr wrap="square" lIns="0" tIns="0" rIns="0" bIns="0" rtlCol="0"/>
          <a:lstStyle/>
          <a:p/>
        </p:txBody>
      </p:sp>
      <p:sp>
        <p:nvSpPr>
          <p:cNvPr id="13" name="object 13"/>
          <p:cNvSpPr/>
          <p:nvPr/>
        </p:nvSpPr>
        <p:spPr>
          <a:xfrm>
            <a:off x="3857262" y="4895153"/>
            <a:ext cx="768350" cy="549275"/>
          </a:xfrm>
          <a:custGeom>
            <a:avLst/>
            <a:gdLst/>
            <a:ahLst/>
            <a:cxnLst/>
            <a:rect l="l" t="t" r="r" b="b"/>
            <a:pathLst>
              <a:path w="768350" h="549275">
                <a:moveTo>
                  <a:pt x="228676" y="365894"/>
                </a:moveTo>
                <a:lnTo>
                  <a:pt x="27441" y="365894"/>
                </a:lnTo>
                <a:lnTo>
                  <a:pt x="0" y="548841"/>
                </a:lnTo>
                <a:lnTo>
                  <a:pt x="256118" y="548841"/>
                </a:lnTo>
                <a:lnTo>
                  <a:pt x="247885" y="493957"/>
                </a:lnTo>
                <a:lnTo>
                  <a:pt x="64029" y="493957"/>
                </a:lnTo>
                <a:lnTo>
                  <a:pt x="75005" y="420778"/>
                </a:lnTo>
                <a:lnTo>
                  <a:pt x="236909" y="420778"/>
                </a:lnTo>
                <a:lnTo>
                  <a:pt x="228676" y="365894"/>
                </a:lnTo>
                <a:close/>
              </a:path>
              <a:path w="768350" h="549275">
                <a:moveTo>
                  <a:pt x="484794" y="365894"/>
                </a:moveTo>
                <a:lnTo>
                  <a:pt x="283559" y="365894"/>
                </a:lnTo>
                <a:lnTo>
                  <a:pt x="256118" y="548841"/>
                </a:lnTo>
                <a:lnTo>
                  <a:pt x="512236" y="548841"/>
                </a:lnTo>
                <a:lnTo>
                  <a:pt x="504003" y="493957"/>
                </a:lnTo>
                <a:lnTo>
                  <a:pt x="320147" y="493957"/>
                </a:lnTo>
                <a:lnTo>
                  <a:pt x="331124" y="420778"/>
                </a:lnTo>
                <a:lnTo>
                  <a:pt x="493027" y="420778"/>
                </a:lnTo>
                <a:lnTo>
                  <a:pt x="484794" y="365894"/>
                </a:lnTo>
                <a:close/>
              </a:path>
              <a:path w="768350" h="549275">
                <a:moveTo>
                  <a:pt x="740912" y="365894"/>
                </a:moveTo>
                <a:lnTo>
                  <a:pt x="539677" y="365894"/>
                </a:lnTo>
                <a:lnTo>
                  <a:pt x="512236" y="548841"/>
                </a:lnTo>
                <a:lnTo>
                  <a:pt x="768354" y="548841"/>
                </a:lnTo>
                <a:lnTo>
                  <a:pt x="760121" y="493957"/>
                </a:lnTo>
                <a:lnTo>
                  <a:pt x="576265" y="493957"/>
                </a:lnTo>
                <a:lnTo>
                  <a:pt x="587242" y="420778"/>
                </a:lnTo>
                <a:lnTo>
                  <a:pt x="749145" y="420778"/>
                </a:lnTo>
                <a:lnTo>
                  <a:pt x="740912" y="365894"/>
                </a:lnTo>
                <a:close/>
              </a:path>
              <a:path w="768350" h="549275">
                <a:moveTo>
                  <a:pt x="236909" y="420778"/>
                </a:moveTo>
                <a:lnTo>
                  <a:pt x="182026" y="420778"/>
                </a:lnTo>
                <a:lnTo>
                  <a:pt x="193003" y="493957"/>
                </a:lnTo>
                <a:lnTo>
                  <a:pt x="247885" y="493957"/>
                </a:lnTo>
                <a:lnTo>
                  <a:pt x="236909" y="420778"/>
                </a:lnTo>
                <a:close/>
              </a:path>
              <a:path w="768350" h="549275">
                <a:moveTo>
                  <a:pt x="493027" y="420778"/>
                </a:moveTo>
                <a:lnTo>
                  <a:pt x="438144" y="420778"/>
                </a:lnTo>
                <a:lnTo>
                  <a:pt x="449121" y="493957"/>
                </a:lnTo>
                <a:lnTo>
                  <a:pt x="504003" y="493957"/>
                </a:lnTo>
                <a:lnTo>
                  <a:pt x="493027" y="420778"/>
                </a:lnTo>
                <a:close/>
              </a:path>
              <a:path w="768350" h="549275">
                <a:moveTo>
                  <a:pt x="749145" y="420778"/>
                </a:moveTo>
                <a:lnTo>
                  <a:pt x="694262" y="420778"/>
                </a:lnTo>
                <a:lnTo>
                  <a:pt x="705239" y="493957"/>
                </a:lnTo>
                <a:lnTo>
                  <a:pt x="760121" y="493957"/>
                </a:lnTo>
                <a:lnTo>
                  <a:pt x="749145" y="420778"/>
                </a:lnTo>
                <a:close/>
              </a:path>
              <a:path w="768350" h="549275">
                <a:moveTo>
                  <a:pt x="347588" y="182947"/>
                </a:moveTo>
                <a:lnTo>
                  <a:pt x="146353" y="182947"/>
                </a:lnTo>
                <a:lnTo>
                  <a:pt x="118911" y="365894"/>
                </a:lnTo>
                <a:lnTo>
                  <a:pt x="375029" y="365894"/>
                </a:lnTo>
                <a:lnTo>
                  <a:pt x="366797" y="311010"/>
                </a:lnTo>
                <a:lnTo>
                  <a:pt x="182941" y="311010"/>
                </a:lnTo>
                <a:lnTo>
                  <a:pt x="193917" y="237831"/>
                </a:lnTo>
                <a:lnTo>
                  <a:pt x="355821" y="237831"/>
                </a:lnTo>
                <a:lnTo>
                  <a:pt x="347588" y="182947"/>
                </a:lnTo>
                <a:close/>
              </a:path>
              <a:path w="768350" h="549275">
                <a:moveTo>
                  <a:pt x="603706" y="182947"/>
                </a:moveTo>
                <a:lnTo>
                  <a:pt x="402471" y="182947"/>
                </a:lnTo>
                <a:lnTo>
                  <a:pt x="375029" y="365894"/>
                </a:lnTo>
                <a:lnTo>
                  <a:pt x="631148" y="365894"/>
                </a:lnTo>
                <a:lnTo>
                  <a:pt x="622915" y="311010"/>
                </a:lnTo>
                <a:lnTo>
                  <a:pt x="439059" y="311010"/>
                </a:lnTo>
                <a:lnTo>
                  <a:pt x="450035" y="237831"/>
                </a:lnTo>
                <a:lnTo>
                  <a:pt x="611939" y="237831"/>
                </a:lnTo>
                <a:lnTo>
                  <a:pt x="603706" y="182947"/>
                </a:lnTo>
                <a:close/>
              </a:path>
              <a:path w="768350" h="549275">
                <a:moveTo>
                  <a:pt x="355821" y="237831"/>
                </a:moveTo>
                <a:lnTo>
                  <a:pt x="300938" y="237831"/>
                </a:lnTo>
                <a:lnTo>
                  <a:pt x="311915" y="311010"/>
                </a:lnTo>
                <a:lnTo>
                  <a:pt x="366797" y="311010"/>
                </a:lnTo>
                <a:lnTo>
                  <a:pt x="355821" y="237831"/>
                </a:lnTo>
                <a:close/>
              </a:path>
              <a:path w="768350" h="549275">
                <a:moveTo>
                  <a:pt x="611939" y="237831"/>
                </a:moveTo>
                <a:lnTo>
                  <a:pt x="557056" y="237831"/>
                </a:lnTo>
                <a:lnTo>
                  <a:pt x="568033" y="311010"/>
                </a:lnTo>
                <a:lnTo>
                  <a:pt x="622915" y="311010"/>
                </a:lnTo>
                <a:lnTo>
                  <a:pt x="611939" y="237831"/>
                </a:lnTo>
                <a:close/>
              </a:path>
              <a:path w="768350" h="549275">
                <a:moveTo>
                  <a:pt x="475647" y="0"/>
                </a:moveTo>
                <a:lnTo>
                  <a:pt x="274412" y="0"/>
                </a:lnTo>
                <a:lnTo>
                  <a:pt x="246970" y="182947"/>
                </a:lnTo>
                <a:lnTo>
                  <a:pt x="503088" y="182947"/>
                </a:lnTo>
                <a:lnTo>
                  <a:pt x="494856" y="128063"/>
                </a:lnTo>
                <a:lnTo>
                  <a:pt x="311000" y="128063"/>
                </a:lnTo>
                <a:lnTo>
                  <a:pt x="321976" y="54884"/>
                </a:lnTo>
                <a:lnTo>
                  <a:pt x="483880" y="54884"/>
                </a:lnTo>
                <a:lnTo>
                  <a:pt x="475647" y="0"/>
                </a:lnTo>
                <a:close/>
              </a:path>
              <a:path w="768350" h="549275">
                <a:moveTo>
                  <a:pt x="483880" y="54884"/>
                </a:moveTo>
                <a:lnTo>
                  <a:pt x="428997" y="54884"/>
                </a:lnTo>
                <a:lnTo>
                  <a:pt x="439974" y="128063"/>
                </a:lnTo>
                <a:lnTo>
                  <a:pt x="494856" y="128063"/>
                </a:lnTo>
                <a:lnTo>
                  <a:pt x="483880" y="54884"/>
                </a:lnTo>
                <a:close/>
              </a:path>
            </a:pathLst>
          </a:custGeom>
          <a:solidFill>
            <a:srgbClr val="1A9FD2"/>
          </a:solidFill>
        </p:spPr>
        <p:txBody>
          <a:bodyPr wrap="square" lIns="0" tIns="0" rIns="0" bIns="0" rtlCol="0"/>
          <a:lstStyle/>
          <a:p/>
        </p:txBody>
      </p:sp>
      <p:sp>
        <p:nvSpPr>
          <p:cNvPr id="14" name="object 14"/>
          <p:cNvSpPr/>
          <p:nvPr/>
        </p:nvSpPr>
        <p:spPr>
          <a:xfrm>
            <a:off x="5181675" y="4870813"/>
            <a:ext cx="806450" cy="311150"/>
          </a:xfrm>
          <a:custGeom>
            <a:avLst/>
            <a:gdLst/>
            <a:ahLst/>
            <a:cxnLst/>
            <a:rect l="l" t="t" r="r" b="b"/>
            <a:pathLst>
              <a:path w="806450" h="311150">
                <a:moveTo>
                  <a:pt x="155427" y="0"/>
                </a:moveTo>
                <a:lnTo>
                  <a:pt x="8246" y="136295"/>
                </a:lnTo>
                <a:lnTo>
                  <a:pt x="0" y="155848"/>
                </a:lnTo>
                <a:lnTo>
                  <a:pt x="2061" y="166010"/>
                </a:lnTo>
                <a:lnTo>
                  <a:pt x="8246" y="174714"/>
                </a:lnTo>
                <a:lnTo>
                  <a:pt x="142026" y="308266"/>
                </a:lnTo>
                <a:lnTo>
                  <a:pt x="149356" y="311010"/>
                </a:lnTo>
                <a:lnTo>
                  <a:pt x="162184" y="311010"/>
                </a:lnTo>
                <a:lnTo>
                  <a:pt x="169515" y="308266"/>
                </a:lnTo>
                <a:lnTo>
                  <a:pt x="175013" y="302777"/>
                </a:lnTo>
                <a:lnTo>
                  <a:pt x="181198" y="293558"/>
                </a:lnTo>
                <a:lnTo>
                  <a:pt x="183259" y="283225"/>
                </a:lnTo>
                <a:lnTo>
                  <a:pt x="181198" y="273063"/>
                </a:lnTo>
                <a:lnTo>
                  <a:pt x="175013" y="264358"/>
                </a:lnTo>
                <a:lnTo>
                  <a:pt x="93462" y="182947"/>
                </a:lnTo>
                <a:lnTo>
                  <a:pt x="778853" y="182947"/>
                </a:lnTo>
                <a:lnTo>
                  <a:pt x="789720" y="180846"/>
                </a:lnTo>
                <a:lnTo>
                  <a:pt x="798439" y="175057"/>
                </a:lnTo>
                <a:lnTo>
                  <a:pt x="804237" y="166353"/>
                </a:lnTo>
                <a:lnTo>
                  <a:pt x="806342" y="155505"/>
                </a:lnTo>
                <a:lnTo>
                  <a:pt x="804237" y="144656"/>
                </a:lnTo>
                <a:lnTo>
                  <a:pt x="798439" y="135952"/>
                </a:lnTo>
                <a:lnTo>
                  <a:pt x="789720" y="130164"/>
                </a:lnTo>
                <a:lnTo>
                  <a:pt x="778853" y="128063"/>
                </a:lnTo>
                <a:lnTo>
                  <a:pt x="93462" y="128063"/>
                </a:lnTo>
                <a:lnTo>
                  <a:pt x="175013" y="46651"/>
                </a:lnTo>
                <a:lnTo>
                  <a:pt x="181198" y="37432"/>
                </a:lnTo>
                <a:lnTo>
                  <a:pt x="183259" y="27099"/>
                </a:lnTo>
                <a:lnTo>
                  <a:pt x="181198" y="16936"/>
                </a:lnTo>
                <a:lnTo>
                  <a:pt x="175013" y="8232"/>
                </a:lnTo>
                <a:lnTo>
                  <a:pt x="165778" y="2058"/>
                </a:lnTo>
                <a:lnTo>
                  <a:pt x="155427" y="0"/>
                </a:lnTo>
                <a:close/>
              </a:path>
            </a:pathLst>
          </a:custGeom>
          <a:solidFill>
            <a:srgbClr val="1A9FD2"/>
          </a:solidFill>
        </p:spPr>
        <p:txBody>
          <a:bodyPr wrap="square" lIns="0" tIns="0" rIns="0" bIns="0" rtlCol="0"/>
          <a:lstStyle/>
          <a:p/>
        </p:txBody>
      </p:sp>
      <p:sp>
        <p:nvSpPr>
          <p:cNvPr id="15" name="object 15"/>
          <p:cNvSpPr/>
          <p:nvPr/>
        </p:nvSpPr>
        <p:spPr>
          <a:xfrm>
            <a:off x="1533144" y="4242434"/>
            <a:ext cx="5489575" cy="495300"/>
          </a:xfrm>
          <a:custGeom>
            <a:avLst/>
            <a:gdLst/>
            <a:ahLst/>
            <a:cxnLst/>
            <a:rect l="l" t="t" r="r" b="b"/>
            <a:pathLst>
              <a:path w="5489575" h="495300">
                <a:moveTo>
                  <a:pt x="5431282" y="0"/>
                </a:moveTo>
                <a:lnTo>
                  <a:pt x="0" y="0"/>
                </a:lnTo>
                <a:lnTo>
                  <a:pt x="0" y="495172"/>
                </a:lnTo>
                <a:lnTo>
                  <a:pt x="57912" y="495172"/>
                </a:lnTo>
                <a:lnTo>
                  <a:pt x="57912" y="57912"/>
                </a:lnTo>
                <a:lnTo>
                  <a:pt x="28956" y="57912"/>
                </a:lnTo>
                <a:lnTo>
                  <a:pt x="57912" y="28956"/>
                </a:lnTo>
                <a:lnTo>
                  <a:pt x="5431282" y="28956"/>
                </a:lnTo>
                <a:lnTo>
                  <a:pt x="5431282" y="0"/>
                </a:lnTo>
                <a:close/>
              </a:path>
              <a:path w="5489575" h="495300">
                <a:moveTo>
                  <a:pt x="5373370" y="306704"/>
                </a:moveTo>
                <a:lnTo>
                  <a:pt x="5315458" y="306704"/>
                </a:lnTo>
                <a:lnTo>
                  <a:pt x="5402326" y="480440"/>
                </a:lnTo>
                <a:lnTo>
                  <a:pt x="5474716" y="335660"/>
                </a:lnTo>
                <a:lnTo>
                  <a:pt x="5373370" y="335660"/>
                </a:lnTo>
                <a:lnTo>
                  <a:pt x="5373370" y="306704"/>
                </a:lnTo>
                <a:close/>
              </a:path>
              <a:path w="5489575" h="495300">
                <a:moveTo>
                  <a:pt x="5373370" y="28956"/>
                </a:moveTo>
                <a:lnTo>
                  <a:pt x="5373370" y="335660"/>
                </a:lnTo>
                <a:lnTo>
                  <a:pt x="5431282" y="335660"/>
                </a:lnTo>
                <a:lnTo>
                  <a:pt x="5431282" y="57912"/>
                </a:lnTo>
                <a:lnTo>
                  <a:pt x="5402326" y="57912"/>
                </a:lnTo>
                <a:lnTo>
                  <a:pt x="5373370" y="28956"/>
                </a:lnTo>
                <a:close/>
              </a:path>
              <a:path w="5489575" h="495300">
                <a:moveTo>
                  <a:pt x="5489194" y="306704"/>
                </a:moveTo>
                <a:lnTo>
                  <a:pt x="5431282" y="306704"/>
                </a:lnTo>
                <a:lnTo>
                  <a:pt x="5431282" y="335660"/>
                </a:lnTo>
                <a:lnTo>
                  <a:pt x="5474716" y="335660"/>
                </a:lnTo>
                <a:lnTo>
                  <a:pt x="5489194" y="306704"/>
                </a:lnTo>
                <a:close/>
              </a:path>
              <a:path w="5489575" h="495300">
                <a:moveTo>
                  <a:pt x="57912" y="28956"/>
                </a:moveTo>
                <a:lnTo>
                  <a:pt x="28956" y="57912"/>
                </a:lnTo>
                <a:lnTo>
                  <a:pt x="57912" y="57912"/>
                </a:lnTo>
                <a:lnTo>
                  <a:pt x="57912" y="28956"/>
                </a:lnTo>
                <a:close/>
              </a:path>
              <a:path w="5489575" h="495300">
                <a:moveTo>
                  <a:pt x="5373370" y="28956"/>
                </a:moveTo>
                <a:lnTo>
                  <a:pt x="57912" y="28956"/>
                </a:lnTo>
                <a:lnTo>
                  <a:pt x="57912" y="57912"/>
                </a:lnTo>
                <a:lnTo>
                  <a:pt x="5373370" y="57912"/>
                </a:lnTo>
                <a:lnTo>
                  <a:pt x="5373370" y="28956"/>
                </a:lnTo>
                <a:close/>
              </a:path>
              <a:path w="5489575" h="495300">
                <a:moveTo>
                  <a:pt x="5431282" y="28956"/>
                </a:moveTo>
                <a:lnTo>
                  <a:pt x="5373370" y="28956"/>
                </a:lnTo>
                <a:lnTo>
                  <a:pt x="5402326" y="57912"/>
                </a:lnTo>
                <a:lnTo>
                  <a:pt x="5431282" y="57912"/>
                </a:lnTo>
                <a:lnTo>
                  <a:pt x="5431282" y="28956"/>
                </a:lnTo>
                <a:close/>
              </a:path>
            </a:pathLst>
          </a:custGeom>
          <a:solidFill>
            <a:srgbClr val="9DD1E9"/>
          </a:solidFill>
        </p:spPr>
        <p:txBody>
          <a:bodyPr wrap="square" lIns="0" tIns="0" rIns="0" bIns="0" rtlCol="0"/>
          <a:lstStyle/>
          <a:p/>
        </p:txBody>
      </p:sp>
      <p:sp>
        <p:nvSpPr>
          <p:cNvPr id="16" name="object 16"/>
          <p:cNvSpPr txBox="1"/>
          <p:nvPr/>
        </p:nvSpPr>
        <p:spPr>
          <a:xfrm>
            <a:off x="2580258" y="5437022"/>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场景需求</a:t>
            </a:r>
            <a:endParaRPr sz="1200">
              <a:latin typeface="微软雅黑"/>
              <a:cs typeface="微软雅黑"/>
            </a:endParaRPr>
          </a:p>
        </p:txBody>
      </p:sp>
      <p:sp>
        <p:nvSpPr>
          <p:cNvPr id="17" name="object 17"/>
          <p:cNvSpPr txBox="1"/>
          <p:nvPr/>
        </p:nvSpPr>
        <p:spPr>
          <a:xfrm>
            <a:off x="5350890" y="4659757"/>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金融能力</a:t>
            </a:r>
            <a:endParaRPr sz="1200">
              <a:latin typeface="微软雅黑"/>
              <a:cs typeface="微软雅黑"/>
            </a:endParaRPr>
          </a:p>
        </p:txBody>
      </p:sp>
      <p:sp>
        <p:nvSpPr>
          <p:cNvPr id="18" name="object 18"/>
          <p:cNvSpPr txBox="1"/>
          <p:nvPr/>
        </p:nvSpPr>
        <p:spPr>
          <a:xfrm>
            <a:off x="5356986" y="5494324"/>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场景能力</a:t>
            </a:r>
            <a:endParaRPr sz="1200">
              <a:latin typeface="微软雅黑"/>
              <a:cs typeface="微软雅黑"/>
            </a:endParaRPr>
          </a:p>
        </p:txBody>
      </p:sp>
      <p:sp>
        <p:nvSpPr>
          <p:cNvPr id="19" name="object 19"/>
          <p:cNvSpPr txBox="1"/>
          <p:nvPr/>
        </p:nvSpPr>
        <p:spPr>
          <a:xfrm>
            <a:off x="3890898" y="3937380"/>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金融需求</a:t>
            </a:r>
            <a:endParaRPr sz="1200">
              <a:latin typeface="微软雅黑"/>
              <a:cs typeface="微软雅黑"/>
            </a:endParaRPr>
          </a:p>
        </p:txBody>
      </p:sp>
      <p:sp>
        <p:nvSpPr>
          <p:cNvPr id="20" name="object 20"/>
          <p:cNvSpPr/>
          <p:nvPr/>
        </p:nvSpPr>
        <p:spPr>
          <a:xfrm>
            <a:off x="8197595" y="3756647"/>
            <a:ext cx="3012948" cy="2464308"/>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8340852" y="3896867"/>
            <a:ext cx="2735580" cy="2193290"/>
          </a:xfrm>
          <a:custGeom>
            <a:avLst/>
            <a:gdLst/>
            <a:ahLst/>
            <a:cxnLst/>
            <a:rect l="l" t="t" r="r" b="b"/>
            <a:pathLst>
              <a:path w="2735579" h="2193290">
                <a:moveTo>
                  <a:pt x="2622296" y="0"/>
                </a:moveTo>
                <a:lnTo>
                  <a:pt x="113283" y="0"/>
                </a:lnTo>
                <a:lnTo>
                  <a:pt x="69169" y="8895"/>
                </a:lnTo>
                <a:lnTo>
                  <a:pt x="33162" y="33162"/>
                </a:lnTo>
                <a:lnTo>
                  <a:pt x="8895" y="69169"/>
                </a:lnTo>
                <a:lnTo>
                  <a:pt x="0" y="113283"/>
                </a:lnTo>
                <a:lnTo>
                  <a:pt x="0" y="2079713"/>
                </a:lnTo>
                <a:lnTo>
                  <a:pt x="8895" y="2123823"/>
                </a:lnTo>
                <a:lnTo>
                  <a:pt x="33162" y="2159844"/>
                </a:lnTo>
                <a:lnTo>
                  <a:pt x="69169" y="2184130"/>
                </a:lnTo>
                <a:lnTo>
                  <a:pt x="113283" y="2193035"/>
                </a:lnTo>
                <a:lnTo>
                  <a:pt x="2622296" y="2193035"/>
                </a:lnTo>
                <a:lnTo>
                  <a:pt x="2666410" y="2184130"/>
                </a:lnTo>
                <a:lnTo>
                  <a:pt x="2702417" y="2159844"/>
                </a:lnTo>
                <a:lnTo>
                  <a:pt x="2726684" y="2123823"/>
                </a:lnTo>
                <a:lnTo>
                  <a:pt x="2735579" y="2079713"/>
                </a:lnTo>
                <a:lnTo>
                  <a:pt x="2735579" y="113283"/>
                </a:lnTo>
                <a:lnTo>
                  <a:pt x="2726684" y="69169"/>
                </a:lnTo>
                <a:lnTo>
                  <a:pt x="2702417" y="33162"/>
                </a:lnTo>
                <a:lnTo>
                  <a:pt x="2666410" y="8895"/>
                </a:lnTo>
                <a:lnTo>
                  <a:pt x="2622296" y="0"/>
                </a:lnTo>
                <a:close/>
              </a:path>
            </a:pathLst>
          </a:custGeom>
          <a:solidFill>
            <a:srgbClr val="F9F9F9"/>
          </a:solidFill>
        </p:spPr>
        <p:txBody>
          <a:bodyPr wrap="square" lIns="0" tIns="0" rIns="0" bIns="0" rtlCol="0"/>
          <a:lstStyle/>
          <a:p/>
        </p:txBody>
      </p:sp>
      <p:sp>
        <p:nvSpPr>
          <p:cNvPr id="22" name="object 22"/>
          <p:cNvSpPr txBox="1"/>
          <p:nvPr/>
        </p:nvSpPr>
        <p:spPr>
          <a:xfrm>
            <a:off x="8489060" y="4556505"/>
            <a:ext cx="2663825" cy="1475740"/>
          </a:xfrm>
          <a:prstGeom prst="rect">
            <a:avLst/>
          </a:prstGeom>
        </p:spPr>
        <p:txBody>
          <a:bodyPr wrap="square" lIns="0" tIns="0" rIns="0" bIns="0" rtlCol="0" vert="horz">
            <a:spAutoFit/>
          </a:bodyPr>
          <a:lstStyle/>
          <a:p>
            <a:pPr algn="ctr" marR="144780">
              <a:lnSpc>
                <a:spcPct val="100000"/>
              </a:lnSpc>
            </a:pPr>
            <a:r>
              <a:rPr dirty="0" sz="1200" spc="5">
                <a:solidFill>
                  <a:srgbClr val="5B616C"/>
                </a:solidFill>
                <a:latin typeface="Arial"/>
                <a:cs typeface="Arial"/>
              </a:rPr>
              <a:t>2018</a:t>
            </a:r>
            <a:r>
              <a:rPr dirty="0" sz="1200" spc="5">
                <a:solidFill>
                  <a:srgbClr val="5B616C"/>
                </a:solidFill>
                <a:latin typeface="微软雅黑"/>
                <a:cs typeface="微软雅黑"/>
              </a:rPr>
              <a:t>年</a:t>
            </a:r>
            <a:r>
              <a:rPr dirty="0" sz="1200" spc="5">
                <a:solidFill>
                  <a:srgbClr val="5B616C"/>
                </a:solidFill>
                <a:latin typeface="Arial"/>
                <a:cs typeface="Arial"/>
              </a:rPr>
              <a:t>7</a:t>
            </a:r>
            <a:r>
              <a:rPr dirty="0" sz="1200" spc="5">
                <a:solidFill>
                  <a:srgbClr val="5B616C"/>
                </a:solidFill>
                <a:latin typeface="微软雅黑"/>
                <a:cs typeface="微软雅黑"/>
              </a:rPr>
              <a:t>月，浦发银行推出</a:t>
            </a:r>
            <a:r>
              <a:rPr dirty="0" sz="1200" spc="5">
                <a:solidFill>
                  <a:srgbClr val="5B616C"/>
                </a:solidFill>
                <a:latin typeface="Arial"/>
                <a:cs typeface="Arial"/>
              </a:rPr>
              <a:t>API</a:t>
            </a:r>
            <a:r>
              <a:rPr dirty="0" sz="1200" spc="220">
                <a:solidFill>
                  <a:srgbClr val="5B616C"/>
                </a:solidFill>
                <a:latin typeface="Arial"/>
                <a:cs typeface="Arial"/>
              </a:rPr>
              <a:t> </a:t>
            </a:r>
            <a:r>
              <a:rPr dirty="0" sz="1200" spc="-5">
                <a:solidFill>
                  <a:srgbClr val="5B616C"/>
                </a:solidFill>
                <a:latin typeface="Arial"/>
                <a:cs typeface="Arial"/>
              </a:rPr>
              <a:t>Bank</a:t>
            </a:r>
            <a:endParaRPr sz="1200">
              <a:latin typeface="Arial"/>
              <a:cs typeface="Arial"/>
            </a:endParaRPr>
          </a:p>
          <a:p>
            <a:pPr marL="12700" marR="5080">
              <a:lnSpc>
                <a:spcPct val="140000"/>
              </a:lnSpc>
            </a:pPr>
            <a:r>
              <a:rPr dirty="0" sz="1200" spc="15">
                <a:solidFill>
                  <a:srgbClr val="5B616C"/>
                </a:solidFill>
                <a:latin typeface="微软雅黑"/>
                <a:cs typeface="微软雅黑"/>
              </a:rPr>
              <a:t>无界开放银行，以开放、共享、高效、  </a:t>
            </a:r>
            <a:r>
              <a:rPr dirty="0" sz="1200" spc="45">
                <a:solidFill>
                  <a:srgbClr val="5B616C"/>
                </a:solidFill>
                <a:latin typeface="微软雅黑"/>
                <a:cs typeface="微软雅黑"/>
              </a:rPr>
              <a:t>直达的</a:t>
            </a:r>
            <a:r>
              <a:rPr dirty="0" sz="1200" spc="45">
                <a:solidFill>
                  <a:srgbClr val="5B616C"/>
                </a:solidFill>
                <a:latin typeface="Arial"/>
                <a:cs typeface="Arial"/>
              </a:rPr>
              <a:t>API</a:t>
            </a:r>
            <a:r>
              <a:rPr dirty="0" sz="1200" spc="45">
                <a:solidFill>
                  <a:srgbClr val="5B616C"/>
                </a:solidFill>
                <a:latin typeface="微软雅黑"/>
                <a:cs typeface="微软雅黑"/>
              </a:rPr>
              <a:t>开放平台为承载媒介，将</a:t>
            </a:r>
            <a:endParaRPr sz="1200">
              <a:latin typeface="微软雅黑"/>
              <a:cs typeface="微软雅黑"/>
            </a:endParaRPr>
          </a:p>
          <a:p>
            <a:pPr algn="ctr" marL="12065" marR="156210">
              <a:lnSpc>
                <a:spcPct val="140000"/>
              </a:lnSpc>
            </a:pPr>
            <a:r>
              <a:rPr dirty="0" sz="1200" spc="20">
                <a:solidFill>
                  <a:srgbClr val="5B616C"/>
                </a:solidFill>
                <a:latin typeface="微软雅黑"/>
                <a:cs typeface="微软雅黑"/>
              </a:rPr>
              <a:t>能力输出后嵌入到合作伙伴的平台和  </a:t>
            </a:r>
            <a:r>
              <a:rPr dirty="0" sz="1200">
                <a:solidFill>
                  <a:srgbClr val="5B616C"/>
                </a:solidFill>
                <a:latin typeface="微软雅黑"/>
                <a:cs typeface="微软雅黑"/>
              </a:rPr>
              <a:t>业务中，实现以客户为中心、场景为  </a:t>
            </a:r>
            <a:r>
              <a:rPr dirty="0" sz="1200">
                <a:solidFill>
                  <a:srgbClr val="5B616C"/>
                </a:solidFill>
                <a:latin typeface="微软雅黑"/>
                <a:cs typeface="微软雅黑"/>
              </a:rPr>
              <a:t>切入，重塑银行业务及服务模式</a:t>
            </a:r>
            <a:endParaRPr sz="1200">
              <a:latin typeface="微软雅黑"/>
              <a:cs typeface="微软雅黑"/>
            </a:endParaRPr>
          </a:p>
        </p:txBody>
      </p:sp>
      <p:sp>
        <p:nvSpPr>
          <p:cNvPr id="23" name="object 23"/>
          <p:cNvSpPr/>
          <p:nvPr/>
        </p:nvSpPr>
        <p:spPr>
          <a:xfrm>
            <a:off x="8436864" y="4055364"/>
            <a:ext cx="2502407" cy="324612"/>
          </a:xfrm>
          <a:prstGeom prst="rect">
            <a:avLst/>
          </a:prstGeom>
          <a:blipFill>
            <a:blip r:embed="rId4" cstate="print"/>
            <a:stretch>
              <a:fillRect/>
            </a:stretch>
          </a:blipFill>
        </p:spPr>
        <p:txBody>
          <a:bodyPr wrap="square" lIns="0" tIns="0" rIns="0" bIns="0" rtlCol="0"/>
          <a:lstStyle/>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25" name="object 25"/>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开放账户信息：在客户授权下，其他银行业金融机构、第三方</a:t>
            </a:r>
          </a:p>
          <a:p>
            <a:pPr marL="12700">
              <a:lnSpc>
                <a:spcPts val="2735"/>
              </a:lnSpc>
            </a:pPr>
            <a:r>
              <a:rPr dirty="0" spc="-5">
                <a:solidFill>
                  <a:srgbClr val="1D9ED2"/>
                </a:solidFill>
              </a:rPr>
              <a:t>业务平台等通过银行提供的</a:t>
            </a:r>
            <a:r>
              <a:rPr dirty="0" spc="-5">
                <a:solidFill>
                  <a:srgbClr val="1D9ED2"/>
                </a:solidFill>
                <a:latin typeface="微软雅黑"/>
                <a:cs typeface="微软雅黑"/>
              </a:rPr>
              <a:t>API</a:t>
            </a:r>
            <a:r>
              <a:rPr dirty="0" spc="-5">
                <a:solidFill>
                  <a:srgbClr val="1D9ED2"/>
                </a:solidFill>
              </a:rPr>
              <a:t>获取客户的账户信息</a:t>
            </a:r>
          </a:p>
        </p:txBody>
      </p:sp>
      <p:sp>
        <p:nvSpPr>
          <p:cNvPr id="5" name="object 5"/>
          <p:cNvSpPr txBox="1"/>
          <p:nvPr/>
        </p:nvSpPr>
        <p:spPr>
          <a:xfrm>
            <a:off x="829767" y="1174409"/>
            <a:ext cx="10822940" cy="1933575"/>
          </a:xfrm>
          <a:prstGeom prst="rect">
            <a:avLst/>
          </a:prstGeom>
        </p:spPr>
        <p:txBody>
          <a:bodyPr wrap="square" lIns="0" tIns="0" rIns="0" bIns="0" rtlCol="0" vert="horz">
            <a:spAutoFit/>
          </a:bodyPr>
          <a:lstStyle/>
          <a:p>
            <a:pPr algn="just" marL="299085" marR="5715" indent="-287020">
              <a:lnSpc>
                <a:spcPct val="150100"/>
              </a:lnSpc>
            </a:pPr>
            <a:r>
              <a:rPr dirty="0" sz="1400" spc="540">
                <a:solidFill>
                  <a:srgbClr val="1D9FD1"/>
                </a:solidFill>
                <a:latin typeface="Arial Unicode MS"/>
                <a:cs typeface="Arial Unicode MS"/>
              </a:rPr>
              <a:t>◆</a:t>
            </a:r>
            <a:r>
              <a:rPr dirty="0" sz="1400" spc="415">
                <a:solidFill>
                  <a:srgbClr val="1D9FD1"/>
                </a:solidFill>
                <a:latin typeface="Arial Unicode MS"/>
                <a:cs typeface="Arial Unicode MS"/>
              </a:rPr>
              <a:t> </a:t>
            </a:r>
            <a:r>
              <a:rPr dirty="0" sz="1400" spc="5">
                <a:solidFill>
                  <a:srgbClr val="5E666F"/>
                </a:solidFill>
                <a:latin typeface="微软雅黑"/>
                <a:cs typeface="微软雅黑"/>
              </a:rPr>
              <a:t>欧洲的开放银行从开放账户信息开始。</a:t>
            </a:r>
            <a:r>
              <a:rPr dirty="0" sz="1400" spc="5">
                <a:solidFill>
                  <a:srgbClr val="5E666F"/>
                </a:solidFill>
                <a:latin typeface="Arial"/>
                <a:cs typeface="Arial"/>
              </a:rPr>
              <a:t>2015</a:t>
            </a:r>
            <a:r>
              <a:rPr dirty="0" sz="1400" spc="5">
                <a:solidFill>
                  <a:srgbClr val="5E666F"/>
                </a:solidFill>
                <a:latin typeface="微软雅黑"/>
                <a:cs typeface="微软雅黑"/>
              </a:rPr>
              <a:t>年，欧洲议会和欧盟理事会发布</a:t>
            </a:r>
            <a:r>
              <a:rPr dirty="0" sz="1400" spc="5">
                <a:solidFill>
                  <a:srgbClr val="5E666F"/>
                </a:solidFill>
                <a:latin typeface="Arial"/>
                <a:cs typeface="Arial"/>
              </a:rPr>
              <a:t>PSD2</a:t>
            </a:r>
            <a:r>
              <a:rPr dirty="0" sz="1400" spc="5">
                <a:solidFill>
                  <a:srgbClr val="5E666F"/>
                </a:solidFill>
                <a:latin typeface="微软雅黑"/>
                <a:cs typeface="微软雅黑"/>
              </a:rPr>
              <a:t>，要求欧盟地区各大银行对第三方支付服务商开放账  </a:t>
            </a:r>
            <a:r>
              <a:rPr dirty="0" sz="1400" spc="10">
                <a:solidFill>
                  <a:srgbClr val="5E666F"/>
                </a:solidFill>
                <a:latin typeface="微软雅黑"/>
                <a:cs typeface="微软雅黑"/>
              </a:rPr>
              <a:t>户信息；次年，英国竞争及市场管理局（</a:t>
            </a:r>
            <a:r>
              <a:rPr dirty="0" sz="1400" spc="10">
                <a:solidFill>
                  <a:srgbClr val="5E666F"/>
                </a:solidFill>
                <a:latin typeface="Arial"/>
                <a:cs typeface="Arial"/>
              </a:rPr>
              <a:t>CMA</a:t>
            </a:r>
            <a:r>
              <a:rPr dirty="0" sz="1400" spc="10">
                <a:solidFill>
                  <a:srgbClr val="5E666F"/>
                </a:solidFill>
                <a:latin typeface="微软雅黑"/>
                <a:cs typeface="微软雅黑"/>
              </a:rPr>
              <a:t>）要求大不列颠及北爱尔兰境内九大银行提出建立开放银行标准，并通过该标准向合法  </a:t>
            </a:r>
            <a:r>
              <a:rPr dirty="0" sz="1400">
                <a:solidFill>
                  <a:srgbClr val="5E666F"/>
                </a:solidFill>
                <a:latin typeface="微软雅黑"/>
                <a:cs typeface="微软雅黑"/>
              </a:rPr>
              <a:t>授权的第三方提供客户资料。</a:t>
            </a:r>
            <a:endParaRPr sz="1400">
              <a:latin typeface="微软雅黑"/>
              <a:cs typeface="微软雅黑"/>
            </a:endParaRPr>
          </a:p>
          <a:p>
            <a:pPr algn="just" marL="299085" marR="508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账户信息的开放</a:t>
            </a:r>
            <a:r>
              <a:rPr dirty="0" sz="1400" b="1" i="1">
                <a:solidFill>
                  <a:srgbClr val="1D9FD1"/>
                </a:solidFill>
                <a:latin typeface="微软雅黑"/>
                <a:cs typeface="微软雅黑"/>
              </a:rPr>
              <a:t>打破了银行巨头对银行客户的垄断</a:t>
            </a:r>
            <a:r>
              <a:rPr dirty="0" sz="1400">
                <a:solidFill>
                  <a:srgbClr val="5E666F"/>
                </a:solidFill>
                <a:latin typeface="微软雅黑"/>
                <a:cs typeface="微软雅黑"/>
              </a:rPr>
              <a:t>，为中小银行及其他金融服务机构提供生存与发展的空间，也打破大型银行的固步自  封，</a:t>
            </a:r>
            <a:r>
              <a:rPr dirty="0" sz="1400" b="1" i="1">
                <a:solidFill>
                  <a:srgbClr val="1D9FD1"/>
                </a:solidFill>
                <a:latin typeface="微软雅黑"/>
                <a:cs typeface="微软雅黑"/>
              </a:rPr>
              <a:t>对金融创新起到了良好的激励作用</a:t>
            </a:r>
            <a:r>
              <a:rPr dirty="0" sz="1400">
                <a:solidFill>
                  <a:srgbClr val="1A9FD2"/>
                </a:solidFill>
                <a:latin typeface="微软雅黑"/>
                <a:cs typeface="微软雅黑"/>
              </a:rPr>
              <a:t>。</a:t>
            </a:r>
            <a:r>
              <a:rPr dirty="0" sz="1400">
                <a:solidFill>
                  <a:srgbClr val="5E666F"/>
                </a:solidFill>
                <a:latin typeface="微软雅黑"/>
                <a:cs typeface="微软雅黑"/>
              </a:rPr>
              <a:t>然而，账户信息的开放涉及用户金融隐私和数据合法使用的问题，因此需要立法以作规范。在  </a:t>
            </a:r>
            <a:r>
              <a:rPr dirty="0" sz="1400">
                <a:solidFill>
                  <a:srgbClr val="5E666F"/>
                </a:solidFill>
                <a:latin typeface="微软雅黑"/>
                <a:cs typeface="微软雅黑"/>
              </a:rPr>
              <a:t>没有相关法律规范的国家和地区，银行账户信息的开放还处于初步阶段，仅涉及部分非核心金融数据。</a:t>
            </a:r>
            <a:endParaRPr sz="1400">
              <a:latin typeface="微软雅黑"/>
              <a:cs typeface="微软雅黑"/>
            </a:endParaRPr>
          </a:p>
        </p:txBody>
      </p:sp>
      <p:sp>
        <p:nvSpPr>
          <p:cNvPr id="6" name="object 6"/>
          <p:cNvSpPr/>
          <p:nvPr/>
        </p:nvSpPr>
        <p:spPr>
          <a:xfrm>
            <a:off x="3916679" y="3249167"/>
            <a:ext cx="4447032" cy="3166872"/>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8637269" y="4754117"/>
            <a:ext cx="1647189" cy="500380"/>
          </a:xfrm>
          <a:prstGeom prst="rect">
            <a:avLst/>
          </a:prstGeom>
        </p:spPr>
        <p:txBody>
          <a:bodyPr wrap="square" lIns="0" tIns="0" rIns="0" bIns="0" rtlCol="0" vert="horz">
            <a:spAutoFit/>
          </a:bodyPr>
          <a:lstStyle/>
          <a:p>
            <a:pPr marL="12700" marR="5080">
              <a:lnSpc>
                <a:spcPct val="100000"/>
              </a:lnSpc>
            </a:pPr>
            <a:r>
              <a:rPr dirty="0" sz="1600" spc="-5" b="1" i="1">
                <a:solidFill>
                  <a:srgbClr val="4F5560"/>
                </a:solidFill>
                <a:latin typeface="微软雅黑"/>
                <a:cs typeface="微软雅黑"/>
              </a:rPr>
              <a:t>中小银行及  </a:t>
            </a:r>
            <a:r>
              <a:rPr dirty="0" sz="1600" spc="-5" b="1" i="1">
                <a:solidFill>
                  <a:srgbClr val="4F5560"/>
                </a:solidFill>
                <a:latin typeface="微软雅黑"/>
                <a:cs typeface="微软雅黑"/>
              </a:rPr>
              <a:t>其他金融服务机构</a:t>
            </a:r>
            <a:endParaRPr sz="1600">
              <a:latin typeface="微软雅黑"/>
              <a:cs typeface="微软雅黑"/>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12" name="object 1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8" name="object 8"/>
          <p:cNvSpPr txBox="1"/>
          <p:nvPr/>
        </p:nvSpPr>
        <p:spPr>
          <a:xfrm>
            <a:off x="8643366" y="5508040"/>
            <a:ext cx="1722120" cy="74422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产品和服务创新程度高</a:t>
            </a:r>
            <a:endParaRPr sz="1200">
              <a:latin typeface="微软雅黑"/>
              <a:cs typeface="微软雅黑"/>
            </a:endParaRPr>
          </a:p>
          <a:p>
            <a:pPr marL="1270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获客能力不足</a:t>
            </a:r>
            <a:endParaRPr sz="1200">
              <a:latin typeface="微软雅黑"/>
              <a:cs typeface="微软雅黑"/>
            </a:endParaRPr>
          </a:p>
          <a:p>
            <a:pPr marL="1270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用户粘性不足</a:t>
            </a:r>
            <a:endParaRPr sz="1200">
              <a:latin typeface="微软雅黑"/>
              <a:cs typeface="微软雅黑"/>
            </a:endParaRPr>
          </a:p>
        </p:txBody>
      </p:sp>
      <p:sp>
        <p:nvSpPr>
          <p:cNvPr id="9" name="object 9"/>
          <p:cNvSpPr txBox="1"/>
          <p:nvPr/>
        </p:nvSpPr>
        <p:spPr>
          <a:xfrm>
            <a:off x="2670810" y="3619245"/>
            <a:ext cx="1112520" cy="948055"/>
          </a:xfrm>
          <a:prstGeom prst="rect">
            <a:avLst/>
          </a:prstGeom>
        </p:spPr>
        <p:txBody>
          <a:bodyPr wrap="square" lIns="0" tIns="0" rIns="0" bIns="0" rtlCol="0" vert="horz">
            <a:spAutoFit/>
          </a:bodyPr>
          <a:lstStyle/>
          <a:p>
            <a:pPr marL="286385">
              <a:lnSpc>
                <a:spcPct val="100000"/>
              </a:lnSpc>
            </a:pPr>
            <a:r>
              <a:rPr dirty="0" sz="1600" spc="-5" b="1" i="1">
                <a:solidFill>
                  <a:srgbClr val="4F5560"/>
                </a:solidFill>
                <a:latin typeface="微软雅黑"/>
                <a:cs typeface="微软雅黑"/>
              </a:rPr>
              <a:t>银行巨头</a:t>
            </a:r>
            <a:endParaRPr sz="1600">
              <a:latin typeface="微软雅黑"/>
              <a:cs typeface="微软雅黑"/>
            </a:endParaRPr>
          </a:p>
          <a:p>
            <a:pPr>
              <a:lnSpc>
                <a:spcPct val="100000"/>
              </a:lnSpc>
              <a:spcBef>
                <a:spcPts val="5"/>
              </a:spcBef>
            </a:pPr>
            <a:endParaRPr sz="1600">
              <a:latin typeface="Times New Roman"/>
              <a:cs typeface="Times New Roman"/>
            </a:endParaRPr>
          </a:p>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垄断银行客户</a:t>
            </a:r>
            <a:endParaRPr sz="1200">
              <a:latin typeface="微软雅黑"/>
              <a:cs typeface="微软雅黑"/>
            </a:endParaRPr>
          </a:p>
          <a:p>
            <a:pPr marL="12700">
              <a:lnSpc>
                <a:spcPct val="100000"/>
              </a:lnSpc>
              <a:spcBef>
                <a:spcPts val="720"/>
              </a:spcBef>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创新动力不足</a:t>
            </a:r>
            <a:endParaRPr sz="1200">
              <a:latin typeface="微软雅黑"/>
              <a:cs typeface="微软雅黑"/>
            </a:endParaRPr>
          </a:p>
        </p:txBody>
      </p:sp>
      <p:sp>
        <p:nvSpPr>
          <p:cNvPr id="10" name="object 10"/>
          <p:cNvSpPr txBox="1"/>
          <p:nvPr/>
        </p:nvSpPr>
        <p:spPr>
          <a:xfrm>
            <a:off x="2670810" y="4646041"/>
            <a:ext cx="1112520" cy="195580"/>
          </a:xfrm>
          <a:prstGeom prst="rect">
            <a:avLst/>
          </a:prstGeom>
        </p:spPr>
        <p:txBody>
          <a:bodyPr wrap="square" lIns="0" tIns="0" rIns="0" bIns="0" rtlCol="0" vert="horz">
            <a:spAutoFit/>
          </a:bodyPr>
          <a:lstStyle/>
          <a:p>
            <a:pPr marL="12700">
              <a:lnSpc>
                <a:spcPct val="100000"/>
              </a:lnSpc>
            </a:pPr>
            <a:r>
              <a:rPr dirty="0" sz="1200" spc="35">
                <a:solidFill>
                  <a:srgbClr val="4F5560"/>
                </a:solidFill>
                <a:latin typeface="Arial Unicode MS"/>
                <a:cs typeface="Arial Unicode MS"/>
              </a:rPr>
              <a:t>✓</a:t>
            </a:r>
            <a:r>
              <a:rPr dirty="0" sz="1200" spc="-25">
                <a:solidFill>
                  <a:srgbClr val="4F5560"/>
                </a:solidFill>
                <a:latin typeface="Arial Unicode MS"/>
                <a:cs typeface="Arial Unicode MS"/>
              </a:rPr>
              <a:t> </a:t>
            </a:r>
            <a:r>
              <a:rPr dirty="0" sz="1200">
                <a:solidFill>
                  <a:srgbClr val="4F5560"/>
                </a:solidFill>
                <a:latin typeface="微软雅黑"/>
                <a:cs typeface="微软雅黑"/>
              </a:rPr>
              <a:t>服务效率低下</a:t>
            </a:r>
            <a:endParaRPr sz="1200">
              <a:latin typeface="微软雅黑"/>
              <a:cs typeface="微软雅黑"/>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开放银行发展背景</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40"/>
              </a:lnSpc>
            </a:pPr>
            <a:r>
              <a:rPr dirty="0">
                <a:solidFill>
                  <a:srgbClr val="1D9ED2"/>
                </a:solidFill>
              </a:rPr>
              <a:t>开放银行是一种创新的商业模式和商业理念，银行及其生态伙</a:t>
            </a:r>
          </a:p>
          <a:p>
            <a:pPr marL="12700">
              <a:lnSpc>
                <a:spcPts val="2740"/>
              </a:lnSpc>
            </a:pPr>
            <a:r>
              <a:rPr dirty="0" spc="-5">
                <a:solidFill>
                  <a:srgbClr val="1D9ED2"/>
                </a:solidFill>
              </a:rPr>
              <a:t>伴通过</a:t>
            </a:r>
            <a:r>
              <a:rPr dirty="0" spc="-5">
                <a:solidFill>
                  <a:srgbClr val="1D9ED2"/>
                </a:solidFill>
                <a:latin typeface="Arial"/>
                <a:cs typeface="Arial"/>
              </a:rPr>
              <a:t>API</a:t>
            </a:r>
            <a:r>
              <a:rPr dirty="0" spc="-5">
                <a:solidFill>
                  <a:srgbClr val="1D9ED2"/>
                </a:solidFill>
              </a:rPr>
              <a:t>等技术共同构建开放的泛银行生态系统</a:t>
            </a:r>
          </a:p>
        </p:txBody>
      </p:sp>
      <p:sp>
        <p:nvSpPr>
          <p:cNvPr id="5" name="object 5"/>
          <p:cNvSpPr txBox="1"/>
          <p:nvPr/>
        </p:nvSpPr>
        <p:spPr>
          <a:xfrm>
            <a:off x="829767" y="1119123"/>
            <a:ext cx="10820400" cy="972819"/>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 </a:t>
            </a:r>
            <a:r>
              <a:rPr dirty="0" sz="1400" spc="15">
                <a:solidFill>
                  <a:srgbClr val="4F555F"/>
                </a:solidFill>
                <a:latin typeface="Arial"/>
                <a:cs typeface="Arial"/>
              </a:rPr>
              <a:t>2019</a:t>
            </a:r>
            <a:r>
              <a:rPr dirty="0" sz="1400" spc="15">
                <a:solidFill>
                  <a:srgbClr val="4F555F"/>
                </a:solidFill>
                <a:latin typeface="微软雅黑"/>
                <a:cs typeface="微软雅黑"/>
              </a:rPr>
              <a:t>年，开放银行在国内外迅速发展，但截至目前尚未有广受认可的开放银行定义。基于桌面研究和专家访谈，亿欧智库认为：开放  </a:t>
            </a:r>
            <a:r>
              <a:rPr dirty="0" sz="1400" spc="5">
                <a:solidFill>
                  <a:srgbClr val="4F555F"/>
                </a:solidFill>
                <a:latin typeface="微软雅黑"/>
                <a:cs typeface="微软雅黑"/>
              </a:rPr>
              <a:t>银行是一种</a:t>
            </a:r>
            <a:r>
              <a:rPr dirty="0" sz="1400" spc="5" b="1" i="1">
                <a:solidFill>
                  <a:srgbClr val="1A9FD2"/>
                </a:solidFill>
                <a:latin typeface="微软雅黑"/>
                <a:cs typeface="微软雅黑"/>
              </a:rPr>
              <a:t>创新的商业模式和商业理念</a:t>
            </a:r>
            <a:r>
              <a:rPr dirty="0" sz="1400" spc="5">
                <a:solidFill>
                  <a:srgbClr val="4F555F"/>
                </a:solidFill>
                <a:latin typeface="微软雅黑"/>
                <a:cs typeface="微软雅黑"/>
              </a:rPr>
              <a:t>。在监管允许的范围内，商业银行经客户授权，通过</a:t>
            </a:r>
            <a:r>
              <a:rPr dirty="0" sz="1400" spc="5" b="1">
                <a:solidFill>
                  <a:srgbClr val="1A9FD2"/>
                </a:solidFill>
                <a:latin typeface="Arial"/>
                <a:cs typeface="Arial"/>
              </a:rPr>
              <a:t>API</a:t>
            </a:r>
            <a:r>
              <a:rPr dirty="0" sz="1400" spc="5" b="1" i="1">
                <a:solidFill>
                  <a:srgbClr val="1A9FD2"/>
                </a:solidFill>
                <a:latin typeface="微软雅黑"/>
                <a:cs typeface="微软雅黑"/>
              </a:rPr>
              <a:t>等技术</a:t>
            </a:r>
            <a:r>
              <a:rPr dirty="0" sz="1400" spc="5">
                <a:solidFill>
                  <a:srgbClr val="4F555F"/>
                </a:solidFill>
                <a:latin typeface="微软雅黑"/>
                <a:cs typeface="微软雅黑"/>
              </a:rPr>
              <a:t>与其他银行业金融机构、金融科  </a:t>
            </a:r>
            <a:r>
              <a:rPr dirty="0" sz="1400">
                <a:solidFill>
                  <a:srgbClr val="4F555F"/>
                </a:solidFill>
                <a:latin typeface="微软雅黑"/>
                <a:cs typeface="微软雅黑"/>
              </a:rPr>
              <a:t>技公司、垂直行业企业等合作伙伴共享信息和服务，实现银行服务与产品的即插即用，</a:t>
            </a:r>
            <a:r>
              <a:rPr dirty="0" sz="1400" b="1" i="1">
                <a:solidFill>
                  <a:srgbClr val="1A9FD2"/>
                </a:solidFill>
                <a:latin typeface="微软雅黑"/>
                <a:cs typeface="微软雅黑"/>
              </a:rPr>
              <a:t>共同构建开放的泛银行生态系统。</a:t>
            </a:r>
            <a:endParaRPr sz="1400">
              <a:latin typeface="微软雅黑"/>
              <a:cs typeface="微软雅黑"/>
            </a:endParaRPr>
          </a:p>
        </p:txBody>
      </p:sp>
      <p:sp>
        <p:nvSpPr>
          <p:cNvPr id="6" name="object 6"/>
          <p:cNvSpPr/>
          <p:nvPr/>
        </p:nvSpPr>
        <p:spPr>
          <a:xfrm>
            <a:off x="5466588" y="2590800"/>
            <a:ext cx="1256030" cy="1257300"/>
          </a:xfrm>
          <a:custGeom>
            <a:avLst/>
            <a:gdLst/>
            <a:ahLst/>
            <a:cxnLst/>
            <a:rect l="l" t="t" r="r" b="b"/>
            <a:pathLst>
              <a:path w="1256029" h="1257300">
                <a:moveTo>
                  <a:pt x="627888" y="0"/>
                </a:moveTo>
                <a:lnTo>
                  <a:pt x="578827" y="1891"/>
                </a:lnTo>
                <a:lnTo>
                  <a:pt x="530797" y="7471"/>
                </a:lnTo>
                <a:lnTo>
                  <a:pt x="483938" y="16601"/>
                </a:lnTo>
                <a:lnTo>
                  <a:pt x="438390" y="29141"/>
                </a:lnTo>
                <a:lnTo>
                  <a:pt x="394293" y="44951"/>
                </a:lnTo>
                <a:lnTo>
                  <a:pt x="351786" y="63892"/>
                </a:lnTo>
                <a:lnTo>
                  <a:pt x="311008" y="85823"/>
                </a:lnTo>
                <a:lnTo>
                  <a:pt x="272101" y="110606"/>
                </a:lnTo>
                <a:lnTo>
                  <a:pt x="235202" y="138099"/>
                </a:lnTo>
                <a:lnTo>
                  <a:pt x="200452" y="168164"/>
                </a:lnTo>
                <a:lnTo>
                  <a:pt x="167992" y="200662"/>
                </a:lnTo>
                <a:lnTo>
                  <a:pt x="137959" y="235451"/>
                </a:lnTo>
                <a:lnTo>
                  <a:pt x="110495" y="272393"/>
                </a:lnTo>
                <a:lnTo>
                  <a:pt x="85739" y="311347"/>
                </a:lnTo>
                <a:lnTo>
                  <a:pt x="63830" y="352175"/>
                </a:lnTo>
                <a:lnTo>
                  <a:pt x="44908" y="394735"/>
                </a:lnTo>
                <a:lnTo>
                  <a:pt x="29114" y="438890"/>
                </a:lnTo>
                <a:lnTo>
                  <a:pt x="16586" y="484498"/>
                </a:lnTo>
                <a:lnTo>
                  <a:pt x="7464" y="531421"/>
                </a:lnTo>
                <a:lnTo>
                  <a:pt x="1889" y="579518"/>
                </a:lnTo>
                <a:lnTo>
                  <a:pt x="0" y="628650"/>
                </a:lnTo>
                <a:lnTo>
                  <a:pt x="1889" y="677781"/>
                </a:lnTo>
                <a:lnTo>
                  <a:pt x="7464" y="725878"/>
                </a:lnTo>
                <a:lnTo>
                  <a:pt x="16586" y="772801"/>
                </a:lnTo>
                <a:lnTo>
                  <a:pt x="29114" y="818409"/>
                </a:lnTo>
                <a:lnTo>
                  <a:pt x="44908" y="862564"/>
                </a:lnTo>
                <a:lnTo>
                  <a:pt x="63830" y="905124"/>
                </a:lnTo>
                <a:lnTo>
                  <a:pt x="85739" y="945952"/>
                </a:lnTo>
                <a:lnTo>
                  <a:pt x="110495" y="984906"/>
                </a:lnTo>
                <a:lnTo>
                  <a:pt x="137959" y="1021848"/>
                </a:lnTo>
                <a:lnTo>
                  <a:pt x="167992" y="1056637"/>
                </a:lnTo>
                <a:lnTo>
                  <a:pt x="200452" y="1089135"/>
                </a:lnTo>
                <a:lnTo>
                  <a:pt x="235202" y="1119200"/>
                </a:lnTo>
                <a:lnTo>
                  <a:pt x="272101" y="1146693"/>
                </a:lnTo>
                <a:lnTo>
                  <a:pt x="311008" y="1171476"/>
                </a:lnTo>
                <a:lnTo>
                  <a:pt x="351786" y="1193407"/>
                </a:lnTo>
                <a:lnTo>
                  <a:pt x="394293" y="1212348"/>
                </a:lnTo>
                <a:lnTo>
                  <a:pt x="438390" y="1228158"/>
                </a:lnTo>
                <a:lnTo>
                  <a:pt x="483938" y="1240698"/>
                </a:lnTo>
                <a:lnTo>
                  <a:pt x="530797" y="1249828"/>
                </a:lnTo>
                <a:lnTo>
                  <a:pt x="578827" y="1255408"/>
                </a:lnTo>
                <a:lnTo>
                  <a:pt x="627888" y="1257300"/>
                </a:lnTo>
                <a:lnTo>
                  <a:pt x="676948" y="1255408"/>
                </a:lnTo>
                <a:lnTo>
                  <a:pt x="724978" y="1249828"/>
                </a:lnTo>
                <a:lnTo>
                  <a:pt x="771837" y="1240698"/>
                </a:lnTo>
                <a:lnTo>
                  <a:pt x="817385" y="1228158"/>
                </a:lnTo>
                <a:lnTo>
                  <a:pt x="861482" y="1212348"/>
                </a:lnTo>
                <a:lnTo>
                  <a:pt x="903989" y="1193407"/>
                </a:lnTo>
                <a:lnTo>
                  <a:pt x="944767" y="1171476"/>
                </a:lnTo>
                <a:lnTo>
                  <a:pt x="983674" y="1146693"/>
                </a:lnTo>
                <a:lnTo>
                  <a:pt x="1020573" y="1119200"/>
                </a:lnTo>
                <a:lnTo>
                  <a:pt x="1055323" y="1089135"/>
                </a:lnTo>
                <a:lnTo>
                  <a:pt x="1087783" y="1056637"/>
                </a:lnTo>
                <a:lnTo>
                  <a:pt x="1117816" y="1021848"/>
                </a:lnTo>
                <a:lnTo>
                  <a:pt x="1145280" y="984906"/>
                </a:lnTo>
                <a:lnTo>
                  <a:pt x="1170036" y="945952"/>
                </a:lnTo>
                <a:lnTo>
                  <a:pt x="1191945" y="905124"/>
                </a:lnTo>
                <a:lnTo>
                  <a:pt x="1210867" y="862564"/>
                </a:lnTo>
                <a:lnTo>
                  <a:pt x="1226661" y="818409"/>
                </a:lnTo>
                <a:lnTo>
                  <a:pt x="1239189" y="772801"/>
                </a:lnTo>
                <a:lnTo>
                  <a:pt x="1248311" y="725878"/>
                </a:lnTo>
                <a:lnTo>
                  <a:pt x="1253886" y="677781"/>
                </a:lnTo>
                <a:lnTo>
                  <a:pt x="1255776" y="628650"/>
                </a:lnTo>
                <a:lnTo>
                  <a:pt x="1253886" y="579518"/>
                </a:lnTo>
                <a:lnTo>
                  <a:pt x="1248311" y="531421"/>
                </a:lnTo>
                <a:lnTo>
                  <a:pt x="1239189" y="484498"/>
                </a:lnTo>
                <a:lnTo>
                  <a:pt x="1226661" y="438890"/>
                </a:lnTo>
                <a:lnTo>
                  <a:pt x="1210867" y="394735"/>
                </a:lnTo>
                <a:lnTo>
                  <a:pt x="1191945" y="352175"/>
                </a:lnTo>
                <a:lnTo>
                  <a:pt x="1170036" y="311347"/>
                </a:lnTo>
                <a:lnTo>
                  <a:pt x="1145280" y="272393"/>
                </a:lnTo>
                <a:lnTo>
                  <a:pt x="1117816" y="235451"/>
                </a:lnTo>
                <a:lnTo>
                  <a:pt x="1087783" y="200662"/>
                </a:lnTo>
                <a:lnTo>
                  <a:pt x="1055323" y="168164"/>
                </a:lnTo>
                <a:lnTo>
                  <a:pt x="1020573" y="138099"/>
                </a:lnTo>
                <a:lnTo>
                  <a:pt x="983674" y="110606"/>
                </a:lnTo>
                <a:lnTo>
                  <a:pt x="944767" y="85823"/>
                </a:lnTo>
                <a:lnTo>
                  <a:pt x="903989" y="63892"/>
                </a:lnTo>
                <a:lnTo>
                  <a:pt x="861482" y="44951"/>
                </a:lnTo>
                <a:lnTo>
                  <a:pt x="817385" y="29141"/>
                </a:lnTo>
                <a:lnTo>
                  <a:pt x="771837" y="16601"/>
                </a:lnTo>
                <a:lnTo>
                  <a:pt x="724978" y="7471"/>
                </a:lnTo>
                <a:lnTo>
                  <a:pt x="676948" y="1891"/>
                </a:lnTo>
                <a:lnTo>
                  <a:pt x="627888" y="0"/>
                </a:lnTo>
                <a:close/>
              </a:path>
            </a:pathLst>
          </a:custGeom>
          <a:solidFill>
            <a:srgbClr val="8F9AA4"/>
          </a:solidFill>
        </p:spPr>
        <p:txBody>
          <a:bodyPr wrap="square" lIns="0" tIns="0" rIns="0" bIns="0" rtlCol="0"/>
          <a:lstStyle/>
          <a:p/>
        </p:txBody>
      </p:sp>
      <p:sp>
        <p:nvSpPr>
          <p:cNvPr id="7" name="object 7"/>
          <p:cNvSpPr/>
          <p:nvPr/>
        </p:nvSpPr>
        <p:spPr>
          <a:xfrm>
            <a:off x="5466588" y="2590800"/>
            <a:ext cx="1256030" cy="1257300"/>
          </a:xfrm>
          <a:custGeom>
            <a:avLst/>
            <a:gdLst/>
            <a:ahLst/>
            <a:cxnLst/>
            <a:rect l="l" t="t" r="r" b="b"/>
            <a:pathLst>
              <a:path w="1256029" h="1257300">
                <a:moveTo>
                  <a:pt x="0" y="628650"/>
                </a:moveTo>
                <a:lnTo>
                  <a:pt x="1889" y="579518"/>
                </a:lnTo>
                <a:lnTo>
                  <a:pt x="7464" y="531421"/>
                </a:lnTo>
                <a:lnTo>
                  <a:pt x="16586" y="484498"/>
                </a:lnTo>
                <a:lnTo>
                  <a:pt x="29114" y="438890"/>
                </a:lnTo>
                <a:lnTo>
                  <a:pt x="44908" y="394735"/>
                </a:lnTo>
                <a:lnTo>
                  <a:pt x="63830" y="352175"/>
                </a:lnTo>
                <a:lnTo>
                  <a:pt x="85739" y="311347"/>
                </a:lnTo>
                <a:lnTo>
                  <a:pt x="110495" y="272393"/>
                </a:lnTo>
                <a:lnTo>
                  <a:pt x="137959" y="235451"/>
                </a:lnTo>
                <a:lnTo>
                  <a:pt x="167992" y="200662"/>
                </a:lnTo>
                <a:lnTo>
                  <a:pt x="200452" y="168164"/>
                </a:lnTo>
                <a:lnTo>
                  <a:pt x="235202" y="138099"/>
                </a:lnTo>
                <a:lnTo>
                  <a:pt x="272101" y="110606"/>
                </a:lnTo>
                <a:lnTo>
                  <a:pt x="311008" y="85823"/>
                </a:lnTo>
                <a:lnTo>
                  <a:pt x="351786" y="63892"/>
                </a:lnTo>
                <a:lnTo>
                  <a:pt x="394293" y="44951"/>
                </a:lnTo>
                <a:lnTo>
                  <a:pt x="438390" y="29141"/>
                </a:lnTo>
                <a:lnTo>
                  <a:pt x="483938" y="16601"/>
                </a:lnTo>
                <a:lnTo>
                  <a:pt x="530797" y="7471"/>
                </a:lnTo>
                <a:lnTo>
                  <a:pt x="578827" y="1891"/>
                </a:lnTo>
                <a:lnTo>
                  <a:pt x="627888" y="0"/>
                </a:lnTo>
                <a:lnTo>
                  <a:pt x="676948" y="1891"/>
                </a:lnTo>
                <a:lnTo>
                  <a:pt x="724978" y="7471"/>
                </a:lnTo>
                <a:lnTo>
                  <a:pt x="771837" y="16601"/>
                </a:lnTo>
                <a:lnTo>
                  <a:pt x="817385" y="29141"/>
                </a:lnTo>
                <a:lnTo>
                  <a:pt x="861482" y="44951"/>
                </a:lnTo>
                <a:lnTo>
                  <a:pt x="903989" y="63892"/>
                </a:lnTo>
                <a:lnTo>
                  <a:pt x="944767" y="85823"/>
                </a:lnTo>
                <a:lnTo>
                  <a:pt x="983674" y="110606"/>
                </a:lnTo>
                <a:lnTo>
                  <a:pt x="1020573" y="138099"/>
                </a:lnTo>
                <a:lnTo>
                  <a:pt x="1055323" y="168164"/>
                </a:lnTo>
                <a:lnTo>
                  <a:pt x="1087783" y="200662"/>
                </a:lnTo>
                <a:lnTo>
                  <a:pt x="1117816" y="235451"/>
                </a:lnTo>
                <a:lnTo>
                  <a:pt x="1145280" y="272393"/>
                </a:lnTo>
                <a:lnTo>
                  <a:pt x="1170036" y="311347"/>
                </a:lnTo>
                <a:lnTo>
                  <a:pt x="1191945" y="352175"/>
                </a:lnTo>
                <a:lnTo>
                  <a:pt x="1210867" y="394735"/>
                </a:lnTo>
                <a:lnTo>
                  <a:pt x="1226661" y="438890"/>
                </a:lnTo>
                <a:lnTo>
                  <a:pt x="1239189" y="484498"/>
                </a:lnTo>
                <a:lnTo>
                  <a:pt x="1248311" y="531421"/>
                </a:lnTo>
                <a:lnTo>
                  <a:pt x="1253886" y="579518"/>
                </a:lnTo>
                <a:lnTo>
                  <a:pt x="1255776" y="628650"/>
                </a:lnTo>
                <a:lnTo>
                  <a:pt x="1253886" y="677781"/>
                </a:lnTo>
                <a:lnTo>
                  <a:pt x="1248311" y="725878"/>
                </a:lnTo>
                <a:lnTo>
                  <a:pt x="1239189" y="772801"/>
                </a:lnTo>
                <a:lnTo>
                  <a:pt x="1226661" y="818409"/>
                </a:lnTo>
                <a:lnTo>
                  <a:pt x="1210867" y="862564"/>
                </a:lnTo>
                <a:lnTo>
                  <a:pt x="1191945" y="905124"/>
                </a:lnTo>
                <a:lnTo>
                  <a:pt x="1170036" y="945952"/>
                </a:lnTo>
                <a:lnTo>
                  <a:pt x="1145280" y="984906"/>
                </a:lnTo>
                <a:lnTo>
                  <a:pt x="1117816" y="1021848"/>
                </a:lnTo>
                <a:lnTo>
                  <a:pt x="1087783" y="1056637"/>
                </a:lnTo>
                <a:lnTo>
                  <a:pt x="1055323" y="1089135"/>
                </a:lnTo>
                <a:lnTo>
                  <a:pt x="1020573" y="1119200"/>
                </a:lnTo>
                <a:lnTo>
                  <a:pt x="983674" y="1146693"/>
                </a:lnTo>
                <a:lnTo>
                  <a:pt x="944767" y="1171476"/>
                </a:lnTo>
                <a:lnTo>
                  <a:pt x="903989" y="1193407"/>
                </a:lnTo>
                <a:lnTo>
                  <a:pt x="861482" y="1212348"/>
                </a:lnTo>
                <a:lnTo>
                  <a:pt x="817385" y="1228158"/>
                </a:lnTo>
                <a:lnTo>
                  <a:pt x="771837" y="1240698"/>
                </a:lnTo>
                <a:lnTo>
                  <a:pt x="724978" y="1249828"/>
                </a:lnTo>
                <a:lnTo>
                  <a:pt x="676948" y="1255408"/>
                </a:lnTo>
                <a:lnTo>
                  <a:pt x="627888" y="1257300"/>
                </a:lnTo>
                <a:lnTo>
                  <a:pt x="578827" y="1255408"/>
                </a:lnTo>
                <a:lnTo>
                  <a:pt x="530797" y="1249828"/>
                </a:lnTo>
                <a:lnTo>
                  <a:pt x="483938" y="1240698"/>
                </a:lnTo>
                <a:lnTo>
                  <a:pt x="438390" y="1228158"/>
                </a:lnTo>
                <a:lnTo>
                  <a:pt x="394293" y="1212348"/>
                </a:lnTo>
                <a:lnTo>
                  <a:pt x="351786" y="1193407"/>
                </a:lnTo>
                <a:lnTo>
                  <a:pt x="311008" y="1171476"/>
                </a:lnTo>
                <a:lnTo>
                  <a:pt x="272101" y="1146693"/>
                </a:lnTo>
                <a:lnTo>
                  <a:pt x="235202" y="1119200"/>
                </a:lnTo>
                <a:lnTo>
                  <a:pt x="200452" y="1089135"/>
                </a:lnTo>
                <a:lnTo>
                  <a:pt x="167992" y="1056637"/>
                </a:lnTo>
                <a:lnTo>
                  <a:pt x="137959" y="1021848"/>
                </a:lnTo>
                <a:lnTo>
                  <a:pt x="110495" y="984906"/>
                </a:lnTo>
                <a:lnTo>
                  <a:pt x="85739" y="945952"/>
                </a:lnTo>
                <a:lnTo>
                  <a:pt x="63830" y="905124"/>
                </a:lnTo>
                <a:lnTo>
                  <a:pt x="44908" y="862564"/>
                </a:lnTo>
                <a:lnTo>
                  <a:pt x="29114" y="818409"/>
                </a:lnTo>
                <a:lnTo>
                  <a:pt x="16586" y="772801"/>
                </a:lnTo>
                <a:lnTo>
                  <a:pt x="7464" y="725878"/>
                </a:lnTo>
                <a:lnTo>
                  <a:pt x="1889" y="677781"/>
                </a:lnTo>
                <a:lnTo>
                  <a:pt x="0" y="628650"/>
                </a:lnTo>
                <a:close/>
              </a:path>
            </a:pathLst>
          </a:custGeom>
          <a:ln w="57911">
            <a:solidFill>
              <a:srgbClr val="D3D3D3"/>
            </a:solidFill>
          </a:ln>
        </p:spPr>
        <p:txBody>
          <a:bodyPr wrap="square" lIns="0" tIns="0" rIns="0" bIns="0" rtlCol="0"/>
          <a:lstStyle/>
          <a:p/>
        </p:txBody>
      </p:sp>
      <p:sp>
        <p:nvSpPr>
          <p:cNvPr id="8" name="object 8"/>
          <p:cNvSpPr txBox="1"/>
          <p:nvPr/>
        </p:nvSpPr>
        <p:spPr>
          <a:xfrm>
            <a:off x="5878829" y="2969767"/>
            <a:ext cx="431165" cy="500380"/>
          </a:xfrm>
          <a:prstGeom prst="rect">
            <a:avLst/>
          </a:prstGeom>
        </p:spPr>
        <p:txBody>
          <a:bodyPr wrap="square" lIns="0" tIns="0" rIns="0" bIns="0" rtlCol="0" vert="horz">
            <a:spAutoFit/>
          </a:bodyPr>
          <a:lstStyle/>
          <a:p>
            <a:pPr marL="12700" marR="5080">
              <a:lnSpc>
                <a:spcPct val="100000"/>
              </a:lnSpc>
            </a:pPr>
            <a:r>
              <a:rPr dirty="0" sz="1600" spc="-5">
                <a:solidFill>
                  <a:srgbClr val="F9F9F9"/>
                </a:solidFill>
                <a:latin typeface="微软雅黑"/>
                <a:cs typeface="微软雅黑"/>
              </a:rPr>
              <a:t>开放  银行</a:t>
            </a:r>
            <a:endParaRPr sz="1600">
              <a:latin typeface="微软雅黑"/>
              <a:cs typeface="微软雅黑"/>
            </a:endParaRPr>
          </a:p>
        </p:txBody>
      </p:sp>
      <p:sp>
        <p:nvSpPr>
          <p:cNvPr id="9" name="object 9"/>
          <p:cNvSpPr/>
          <p:nvPr/>
        </p:nvSpPr>
        <p:spPr>
          <a:xfrm>
            <a:off x="8400288" y="4315967"/>
            <a:ext cx="3360420" cy="1783080"/>
          </a:xfrm>
          <a:custGeom>
            <a:avLst/>
            <a:gdLst/>
            <a:ahLst/>
            <a:cxnLst/>
            <a:rect l="l" t="t" r="r" b="b"/>
            <a:pathLst>
              <a:path w="3360420" h="1783079">
                <a:moveTo>
                  <a:pt x="3258819" y="0"/>
                </a:moveTo>
                <a:lnTo>
                  <a:pt x="101600" y="0"/>
                </a:lnTo>
                <a:lnTo>
                  <a:pt x="62043" y="7981"/>
                </a:lnTo>
                <a:lnTo>
                  <a:pt x="29749" y="29749"/>
                </a:lnTo>
                <a:lnTo>
                  <a:pt x="7981" y="62043"/>
                </a:lnTo>
                <a:lnTo>
                  <a:pt x="0" y="101599"/>
                </a:lnTo>
                <a:lnTo>
                  <a:pt x="0" y="1681467"/>
                </a:lnTo>
                <a:lnTo>
                  <a:pt x="7981" y="1721020"/>
                </a:lnTo>
                <a:lnTo>
                  <a:pt x="29749" y="1753319"/>
                </a:lnTo>
                <a:lnTo>
                  <a:pt x="62043" y="1775095"/>
                </a:lnTo>
                <a:lnTo>
                  <a:pt x="101600" y="1783079"/>
                </a:lnTo>
                <a:lnTo>
                  <a:pt x="3258819" y="1783079"/>
                </a:lnTo>
                <a:lnTo>
                  <a:pt x="3298376" y="1775095"/>
                </a:lnTo>
                <a:lnTo>
                  <a:pt x="3330670" y="1753319"/>
                </a:lnTo>
                <a:lnTo>
                  <a:pt x="3352438" y="1721020"/>
                </a:lnTo>
                <a:lnTo>
                  <a:pt x="3360419" y="1681467"/>
                </a:lnTo>
                <a:lnTo>
                  <a:pt x="3360419" y="101599"/>
                </a:lnTo>
                <a:lnTo>
                  <a:pt x="3352438" y="62043"/>
                </a:lnTo>
                <a:lnTo>
                  <a:pt x="3330670" y="29749"/>
                </a:lnTo>
                <a:lnTo>
                  <a:pt x="3298376" y="7981"/>
                </a:lnTo>
                <a:lnTo>
                  <a:pt x="3258819" y="0"/>
                </a:lnTo>
                <a:close/>
              </a:path>
            </a:pathLst>
          </a:custGeom>
          <a:solidFill>
            <a:srgbClr val="F9F9F9"/>
          </a:solidFill>
        </p:spPr>
        <p:txBody>
          <a:bodyPr wrap="square" lIns="0" tIns="0" rIns="0" bIns="0" rtlCol="0"/>
          <a:lstStyle/>
          <a:p/>
        </p:txBody>
      </p:sp>
      <p:sp>
        <p:nvSpPr>
          <p:cNvPr id="10" name="object 10"/>
          <p:cNvSpPr/>
          <p:nvPr/>
        </p:nvSpPr>
        <p:spPr>
          <a:xfrm>
            <a:off x="8395716" y="4311396"/>
            <a:ext cx="3369563" cy="1792224"/>
          </a:xfrm>
          <a:prstGeom prst="rect">
            <a:avLst/>
          </a:prstGeom>
          <a:blipFill>
            <a:blip r:embed="rId3" cstate="print"/>
            <a:stretch>
              <a:fillRect/>
            </a:stretch>
          </a:blipFill>
        </p:spPr>
        <p:txBody>
          <a:bodyPr wrap="square" lIns="0" tIns="0" rIns="0" bIns="0" rtlCol="0"/>
          <a:lstStyle/>
          <a:p/>
        </p:txBody>
      </p:sp>
      <p:sp>
        <p:nvSpPr>
          <p:cNvPr id="11" name="object 11"/>
          <p:cNvSpPr txBox="1"/>
          <p:nvPr/>
        </p:nvSpPr>
        <p:spPr>
          <a:xfrm>
            <a:off x="8509761" y="4455541"/>
            <a:ext cx="3143885" cy="195580"/>
          </a:xfrm>
          <a:prstGeom prst="rect">
            <a:avLst/>
          </a:prstGeom>
        </p:spPr>
        <p:txBody>
          <a:bodyPr wrap="square" lIns="0" tIns="0" rIns="0" bIns="0" rtlCol="0" vert="horz">
            <a:spAutoFit/>
          </a:bodyPr>
          <a:lstStyle/>
          <a:p>
            <a:pPr marL="12700">
              <a:lnSpc>
                <a:spcPct val="100000"/>
              </a:lnSpc>
            </a:pPr>
            <a:r>
              <a:rPr dirty="0" sz="1200" spc="45">
                <a:solidFill>
                  <a:srgbClr val="4E565F"/>
                </a:solidFill>
                <a:latin typeface="微软雅黑"/>
                <a:cs typeface="微软雅黑"/>
              </a:rPr>
              <a:t>开放银行需要以客户为中心，通过</a:t>
            </a:r>
            <a:r>
              <a:rPr dirty="0" sz="1200" spc="45">
                <a:solidFill>
                  <a:srgbClr val="4E565F"/>
                </a:solidFill>
                <a:latin typeface="Arial"/>
                <a:cs typeface="Arial"/>
              </a:rPr>
              <a:t>API</a:t>
            </a:r>
            <a:r>
              <a:rPr dirty="0" sz="1200" spc="45">
                <a:solidFill>
                  <a:srgbClr val="4E565F"/>
                </a:solidFill>
                <a:latin typeface="微软雅黑"/>
                <a:cs typeface="微软雅黑"/>
              </a:rPr>
              <a:t>接口或</a:t>
            </a:r>
            <a:endParaRPr sz="1200">
              <a:latin typeface="微软雅黑"/>
              <a:cs typeface="微软雅黑"/>
            </a:endParaRPr>
          </a:p>
        </p:txBody>
      </p:sp>
      <p:sp>
        <p:nvSpPr>
          <p:cNvPr id="12" name="object 12"/>
          <p:cNvSpPr txBox="1"/>
          <p:nvPr/>
        </p:nvSpPr>
        <p:spPr>
          <a:xfrm>
            <a:off x="8509761" y="4638238"/>
            <a:ext cx="3296285" cy="1384935"/>
          </a:xfrm>
          <a:prstGeom prst="rect">
            <a:avLst/>
          </a:prstGeom>
        </p:spPr>
        <p:txBody>
          <a:bodyPr wrap="square" lIns="0" tIns="0" rIns="0" bIns="0" rtlCol="0" vert="horz">
            <a:spAutoFit/>
          </a:bodyPr>
          <a:lstStyle/>
          <a:p>
            <a:pPr marL="12700" marR="5080">
              <a:lnSpc>
                <a:spcPct val="150100"/>
              </a:lnSpc>
            </a:pPr>
            <a:r>
              <a:rPr dirty="0" sz="1200" spc="15">
                <a:solidFill>
                  <a:srgbClr val="4E565F"/>
                </a:solidFill>
                <a:latin typeface="微软雅黑"/>
                <a:cs typeface="微软雅黑"/>
              </a:rPr>
              <a:t>者</a:t>
            </a:r>
            <a:r>
              <a:rPr dirty="0" sz="1200" spc="15">
                <a:solidFill>
                  <a:srgbClr val="4E565F"/>
                </a:solidFill>
                <a:latin typeface="Arial"/>
                <a:cs typeface="Arial"/>
              </a:rPr>
              <a:t>SDK</a:t>
            </a:r>
            <a:r>
              <a:rPr dirty="0" sz="1200" spc="15">
                <a:solidFill>
                  <a:srgbClr val="4E565F"/>
                </a:solidFill>
                <a:latin typeface="微软雅黑"/>
                <a:cs typeface="微软雅黑"/>
              </a:rPr>
              <a:t>等技术，实现银行和第三方之间的数据、  </a:t>
            </a:r>
            <a:r>
              <a:rPr dirty="0" sz="1200" spc="20">
                <a:solidFill>
                  <a:srgbClr val="4E565F"/>
                </a:solidFill>
                <a:latin typeface="微软雅黑"/>
                <a:cs typeface="微软雅黑"/>
              </a:rPr>
              <a:t>产品以及资源的共享。开放银行将银行的业务  </a:t>
            </a:r>
            <a:r>
              <a:rPr dirty="0" sz="1200" spc="20">
                <a:solidFill>
                  <a:srgbClr val="4E565F"/>
                </a:solidFill>
                <a:latin typeface="微软雅黑"/>
                <a:cs typeface="微软雅黑"/>
              </a:rPr>
              <a:t>融入到更广泛的社会化产品中去，通过不同商  业生态为客户提供各类金融服务，最终构建了</a:t>
            </a:r>
            <a:endParaRPr sz="1200">
              <a:latin typeface="微软雅黑"/>
              <a:cs typeface="微软雅黑"/>
            </a:endParaRPr>
          </a:p>
          <a:p>
            <a:pPr marL="668020">
              <a:lnSpc>
                <a:spcPct val="100000"/>
              </a:lnSpc>
              <a:spcBef>
                <a:spcPts val="720"/>
              </a:spcBef>
            </a:pPr>
            <a:r>
              <a:rPr dirty="0" sz="1200" spc="-5">
                <a:solidFill>
                  <a:srgbClr val="4E565F"/>
                </a:solidFill>
                <a:latin typeface="微软雅黑"/>
                <a:cs typeface="微软雅黑"/>
              </a:rPr>
              <a:t>一个“数字</a:t>
            </a:r>
            <a:r>
              <a:rPr dirty="0" sz="1200" spc="-5">
                <a:solidFill>
                  <a:srgbClr val="4E565F"/>
                </a:solidFill>
                <a:latin typeface="Arial"/>
                <a:cs typeface="Arial"/>
              </a:rPr>
              <a:t>+</a:t>
            </a:r>
            <a:r>
              <a:rPr dirty="0" sz="1200" spc="-5">
                <a:solidFill>
                  <a:srgbClr val="4E565F"/>
                </a:solidFill>
                <a:latin typeface="微软雅黑"/>
                <a:cs typeface="微软雅黑"/>
              </a:rPr>
              <a:t>场景</a:t>
            </a:r>
            <a:r>
              <a:rPr dirty="0" sz="1200" spc="-5">
                <a:solidFill>
                  <a:srgbClr val="4E565F"/>
                </a:solidFill>
                <a:latin typeface="Arial"/>
                <a:cs typeface="Arial"/>
              </a:rPr>
              <a:t>+</a:t>
            </a:r>
            <a:r>
              <a:rPr dirty="0" sz="1200" spc="-5">
                <a:solidFill>
                  <a:srgbClr val="4E565F"/>
                </a:solidFill>
                <a:latin typeface="微软雅黑"/>
                <a:cs typeface="微软雅黑"/>
              </a:rPr>
              <a:t>服务”的开放生态</a:t>
            </a:r>
            <a:endParaRPr sz="1200">
              <a:latin typeface="微软雅黑"/>
              <a:cs typeface="微软雅黑"/>
            </a:endParaRPr>
          </a:p>
        </p:txBody>
      </p:sp>
      <p:sp>
        <p:nvSpPr>
          <p:cNvPr id="13" name="object 13"/>
          <p:cNvSpPr/>
          <p:nvPr/>
        </p:nvSpPr>
        <p:spPr>
          <a:xfrm>
            <a:off x="8401050" y="4004309"/>
            <a:ext cx="3360420" cy="288290"/>
          </a:xfrm>
          <a:custGeom>
            <a:avLst/>
            <a:gdLst/>
            <a:ahLst/>
            <a:cxnLst/>
            <a:rect l="l" t="t" r="r" b="b"/>
            <a:pathLst>
              <a:path w="3360420" h="288289">
                <a:moveTo>
                  <a:pt x="3216402" y="0"/>
                </a:moveTo>
                <a:lnTo>
                  <a:pt x="144018" y="0"/>
                </a:ln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3216402" y="288035"/>
                </a:lnTo>
                <a:lnTo>
                  <a:pt x="3261908" y="280690"/>
                </a:lnTo>
                <a:lnTo>
                  <a:pt x="3301441" y="260238"/>
                </a:lnTo>
                <a:lnTo>
                  <a:pt x="3332622" y="229057"/>
                </a:lnTo>
                <a:lnTo>
                  <a:pt x="3353074" y="189524"/>
                </a:lnTo>
                <a:lnTo>
                  <a:pt x="3360420" y="144017"/>
                </a:lnTo>
                <a:lnTo>
                  <a:pt x="3353074" y="98511"/>
                </a:lnTo>
                <a:lnTo>
                  <a:pt x="3332622" y="58978"/>
                </a:lnTo>
                <a:lnTo>
                  <a:pt x="3301441" y="27797"/>
                </a:lnTo>
                <a:lnTo>
                  <a:pt x="3261908" y="7345"/>
                </a:lnTo>
                <a:lnTo>
                  <a:pt x="3216402" y="0"/>
                </a:lnTo>
                <a:close/>
              </a:path>
            </a:pathLst>
          </a:custGeom>
          <a:solidFill>
            <a:srgbClr val="F6C100"/>
          </a:solidFill>
        </p:spPr>
        <p:txBody>
          <a:bodyPr wrap="square" lIns="0" tIns="0" rIns="0" bIns="0" rtlCol="0"/>
          <a:lstStyle/>
          <a:p/>
        </p:txBody>
      </p:sp>
      <p:sp>
        <p:nvSpPr>
          <p:cNvPr id="14" name="object 14"/>
          <p:cNvSpPr/>
          <p:nvPr/>
        </p:nvSpPr>
        <p:spPr>
          <a:xfrm>
            <a:off x="8401050" y="4004309"/>
            <a:ext cx="3360420" cy="288290"/>
          </a:xfrm>
          <a:custGeom>
            <a:avLst/>
            <a:gdLst/>
            <a:ahLst/>
            <a:cxnLst/>
            <a:rect l="l" t="t" r="r" b="b"/>
            <a:pathLst>
              <a:path w="3360420" h="288289">
                <a:moveTo>
                  <a:pt x="0" y="144017"/>
                </a:moveTo>
                <a:lnTo>
                  <a:pt x="7345" y="98511"/>
                </a:lnTo>
                <a:lnTo>
                  <a:pt x="27797" y="58978"/>
                </a:lnTo>
                <a:lnTo>
                  <a:pt x="58978" y="27797"/>
                </a:lnTo>
                <a:lnTo>
                  <a:pt x="98511" y="7345"/>
                </a:lnTo>
                <a:lnTo>
                  <a:pt x="144018" y="0"/>
                </a:lnTo>
                <a:lnTo>
                  <a:pt x="3216402" y="0"/>
                </a:lnTo>
                <a:lnTo>
                  <a:pt x="3261908" y="7345"/>
                </a:lnTo>
                <a:lnTo>
                  <a:pt x="3301441" y="27797"/>
                </a:lnTo>
                <a:lnTo>
                  <a:pt x="3332622" y="58978"/>
                </a:lnTo>
                <a:lnTo>
                  <a:pt x="3353074" y="98511"/>
                </a:lnTo>
                <a:lnTo>
                  <a:pt x="3360420" y="144017"/>
                </a:lnTo>
                <a:lnTo>
                  <a:pt x="3353074" y="189524"/>
                </a:lnTo>
                <a:lnTo>
                  <a:pt x="3332622" y="229057"/>
                </a:lnTo>
                <a:lnTo>
                  <a:pt x="3301441" y="260238"/>
                </a:lnTo>
                <a:lnTo>
                  <a:pt x="3261908" y="280690"/>
                </a:lnTo>
                <a:lnTo>
                  <a:pt x="3216402" y="288035"/>
                </a:lnTo>
                <a:lnTo>
                  <a:pt x="144018" y="288035"/>
                </a:lnTo>
                <a:lnTo>
                  <a:pt x="98511" y="280690"/>
                </a:lnTo>
                <a:lnTo>
                  <a:pt x="58978" y="260238"/>
                </a:lnTo>
                <a:lnTo>
                  <a:pt x="27797" y="229057"/>
                </a:lnTo>
                <a:lnTo>
                  <a:pt x="7345" y="189524"/>
                </a:lnTo>
                <a:lnTo>
                  <a:pt x="0" y="144017"/>
                </a:lnTo>
                <a:close/>
              </a:path>
            </a:pathLst>
          </a:custGeom>
          <a:ln w="38099">
            <a:solidFill>
              <a:srgbClr val="F9F9F9"/>
            </a:solidFill>
          </a:ln>
        </p:spPr>
        <p:txBody>
          <a:bodyPr wrap="square" lIns="0" tIns="0" rIns="0" bIns="0" rtlCol="0"/>
          <a:lstStyle/>
          <a:p/>
        </p:txBody>
      </p:sp>
      <p:sp>
        <p:nvSpPr>
          <p:cNvPr id="15" name="object 15"/>
          <p:cNvSpPr txBox="1"/>
          <p:nvPr/>
        </p:nvSpPr>
        <p:spPr>
          <a:xfrm>
            <a:off x="9711690" y="4035805"/>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同盾科技</a:t>
            </a:r>
            <a:endParaRPr sz="1400">
              <a:latin typeface="微软雅黑"/>
              <a:cs typeface="微软雅黑"/>
            </a:endParaRPr>
          </a:p>
        </p:txBody>
      </p:sp>
      <p:sp>
        <p:nvSpPr>
          <p:cNvPr id="16" name="object 16"/>
          <p:cNvSpPr/>
          <p:nvPr/>
        </p:nvSpPr>
        <p:spPr>
          <a:xfrm>
            <a:off x="8400288" y="2837688"/>
            <a:ext cx="3360420" cy="946785"/>
          </a:xfrm>
          <a:custGeom>
            <a:avLst/>
            <a:gdLst/>
            <a:ahLst/>
            <a:cxnLst/>
            <a:rect l="l" t="t" r="r" b="b"/>
            <a:pathLst>
              <a:path w="3360420" h="946785">
                <a:moveTo>
                  <a:pt x="3306444" y="0"/>
                </a:moveTo>
                <a:lnTo>
                  <a:pt x="53975" y="0"/>
                </a:lnTo>
                <a:lnTo>
                  <a:pt x="32950" y="4236"/>
                </a:lnTo>
                <a:lnTo>
                  <a:pt x="15795" y="15795"/>
                </a:lnTo>
                <a:lnTo>
                  <a:pt x="4236" y="32950"/>
                </a:lnTo>
                <a:lnTo>
                  <a:pt x="0" y="53975"/>
                </a:lnTo>
                <a:lnTo>
                  <a:pt x="0" y="892429"/>
                </a:lnTo>
                <a:lnTo>
                  <a:pt x="4236" y="913453"/>
                </a:lnTo>
                <a:lnTo>
                  <a:pt x="15795" y="930608"/>
                </a:lnTo>
                <a:lnTo>
                  <a:pt x="32950" y="942167"/>
                </a:lnTo>
                <a:lnTo>
                  <a:pt x="53975" y="946404"/>
                </a:lnTo>
                <a:lnTo>
                  <a:pt x="3306444" y="946404"/>
                </a:lnTo>
                <a:lnTo>
                  <a:pt x="3327469" y="942167"/>
                </a:lnTo>
                <a:lnTo>
                  <a:pt x="3344624" y="930608"/>
                </a:lnTo>
                <a:lnTo>
                  <a:pt x="3356183" y="913453"/>
                </a:lnTo>
                <a:lnTo>
                  <a:pt x="3360419" y="892429"/>
                </a:lnTo>
                <a:lnTo>
                  <a:pt x="3360419" y="53975"/>
                </a:lnTo>
                <a:lnTo>
                  <a:pt x="3356183" y="32950"/>
                </a:lnTo>
                <a:lnTo>
                  <a:pt x="3344624" y="15795"/>
                </a:lnTo>
                <a:lnTo>
                  <a:pt x="3327469" y="4236"/>
                </a:lnTo>
                <a:lnTo>
                  <a:pt x="3306444" y="0"/>
                </a:lnTo>
                <a:close/>
              </a:path>
            </a:pathLst>
          </a:custGeom>
          <a:solidFill>
            <a:srgbClr val="F9F9F9"/>
          </a:solidFill>
        </p:spPr>
        <p:txBody>
          <a:bodyPr wrap="square" lIns="0" tIns="0" rIns="0" bIns="0" rtlCol="0"/>
          <a:lstStyle/>
          <a:p/>
        </p:txBody>
      </p:sp>
      <p:sp>
        <p:nvSpPr>
          <p:cNvPr id="17" name="object 17"/>
          <p:cNvSpPr/>
          <p:nvPr/>
        </p:nvSpPr>
        <p:spPr>
          <a:xfrm>
            <a:off x="8395716" y="2833116"/>
            <a:ext cx="3369563" cy="955548"/>
          </a:xfrm>
          <a:prstGeom prst="rect">
            <a:avLst/>
          </a:prstGeom>
          <a:blipFill>
            <a:blip r:embed="rId4" cstate="print"/>
            <a:stretch>
              <a:fillRect/>
            </a:stretch>
          </a:blipFill>
        </p:spPr>
        <p:txBody>
          <a:bodyPr wrap="square" lIns="0" tIns="0" rIns="0" bIns="0" rtlCol="0"/>
          <a:lstStyle/>
          <a:p/>
        </p:txBody>
      </p:sp>
      <p:sp>
        <p:nvSpPr>
          <p:cNvPr id="18" name="object 18"/>
          <p:cNvSpPr txBox="1"/>
          <p:nvPr/>
        </p:nvSpPr>
        <p:spPr>
          <a:xfrm>
            <a:off x="8495792" y="2969386"/>
            <a:ext cx="3176270" cy="744220"/>
          </a:xfrm>
          <a:prstGeom prst="rect">
            <a:avLst/>
          </a:prstGeom>
        </p:spPr>
        <p:txBody>
          <a:bodyPr wrap="square" lIns="0" tIns="0" rIns="0" bIns="0" rtlCol="0" vert="horz">
            <a:spAutoFit/>
          </a:bodyPr>
          <a:lstStyle/>
          <a:p>
            <a:pPr marL="12700">
              <a:lnSpc>
                <a:spcPct val="100000"/>
              </a:lnSpc>
            </a:pPr>
            <a:r>
              <a:rPr dirty="0" sz="1200" spc="35">
                <a:solidFill>
                  <a:srgbClr val="4E565F"/>
                </a:solidFill>
                <a:latin typeface="微软雅黑"/>
                <a:cs typeface="微软雅黑"/>
              </a:rPr>
              <a:t>开放银行定义为是一种协作的商业模式，通过</a:t>
            </a:r>
            <a:endParaRPr sz="1200">
              <a:latin typeface="微软雅黑"/>
              <a:cs typeface="微软雅黑"/>
            </a:endParaRPr>
          </a:p>
          <a:p>
            <a:pPr marL="12700">
              <a:lnSpc>
                <a:spcPct val="100000"/>
              </a:lnSpc>
              <a:spcBef>
                <a:spcPts val="720"/>
              </a:spcBef>
            </a:pPr>
            <a:r>
              <a:rPr dirty="0" sz="1200">
                <a:solidFill>
                  <a:srgbClr val="4E565F"/>
                </a:solidFill>
                <a:latin typeface="Arial"/>
                <a:cs typeface="Arial"/>
              </a:rPr>
              <a:t>API</a:t>
            </a:r>
            <a:r>
              <a:rPr dirty="0" sz="1200">
                <a:solidFill>
                  <a:srgbClr val="4E565F"/>
                </a:solidFill>
                <a:latin typeface="微软雅黑"/>
                <a:cs typeface="微软雅黑"/>
              </a:rPr>
              <a:t>在两个或以上非附属关联公司直接分享银行</a:t>
            </a:r>
            <a:endParaRPr sz="1200">
              <a:latin typeface="微软雅黑"/>
              <a:cs typeface="微软雅黑"/>
            </a:endParaRPr>
          </a:p>
          <a:p>
            <a:pPr marL="1483360">
              <a:lnSpc>
                <a:spcPct val="100000"/>
              </a:lnSpc>
              <a:spcBef>
                <a:spcPts val="720"/>
              </a:spcBef>
            </a:pPr>
            <a:r>
              <a:rPr dirty="0" sz="1200">
                <a:solidFill>
                  <a:srgbClr val="4E565F"/>
                </a:solidFill>
                <a:latin typeface="微软雅黑"/>
                <a:cs typeface="微软雅黑"/>
              </a:rPr>
              <a:t>数据，以增强市场的功能</a:t>
            </a:r>
            <a:endParaRPr sz="1200">
              <a:latin typeface="微软雅黑"/>
              <a:cs typeface="微软雅黑"/>
            </a:endParaRPr>
          </a:p>
        </p:txBody>
      </p:sp>
      <p:sp>
        <p:nvSpPr>
          <p:cNvPr id="19" name="object 19"/>
          <p:cNvSpPr/>
          <p:nvPr/>
        </p:nvSpPr>
        <p:spPr>
          <a:xfrm>
            <a:off x="8401050" y="2524505"/>
            <a:ext cx="3360420" cy="288290"/>
          </a:xfrm>
          <a:custGeom>
            <a:avLst/>
            <a:gdLst/>
            <a:ahLst/>
            <a:cxnLst/>
            <a:rect l="l" t="t" r="r" b="b"/>
            <a:pathLst>
              <a:path w="3360420" h="288289">
                <a:moveTo>
                  <a:pt x="3216402" y="0"/>
                </a:moveTo>
                <a:lnTo>
                  <a:pt x="144018" y="0"/>
                </a:ln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3216402" y="288036"/>
                </a:lnTo>
                <a:lnTo>
                  <a:pt x="3261908" y="280690"/>
                </a:lnTo>
                <a:lnTo>
                  <a:pt x="3301441" y="260238"/>
                </a:lnTo>
                <a:lnTo>
                  <a:pt x="3332622" y="229057"/>
                </a:lnTo>
                <a:lnTo>
                  <a:pt x="3353074" y="189524"/>
                </a:lnTo>
                <a:lnTo>
                  <a:pt x="3360420" y="144018"/>
                </a:lnTo>
                <a:lnTo>
                  <a:pt x="3353074" y="98511"/>
                </a:lnTo>
                <a:lnTo>
                  <a:pt x="3332622" y="58978"/>
                </a:lnTo>
                <a:lnTo>
                  <a:pt x="3301441" y="27797"/>
                </a:lnTo>
                <a:lnTo>
                  <a:pt x="3261908" y="7345"/>
                </a:lnTo>
                <a:lnTo>
                  <a:pt x="3216402" y="0"/>
                </a:lnTo>
                <a:close/>
              </a:path>
            </a:pathLst>
          </a:custGeom>
          <a:solidFill>
            <a:srgbClr val="9DD2E8"/>
          </a:solidFill>
        </p:spPr>
        <p:txBody>
          <a:bodyPr wrap="square" lIns="0" tIns="0" rIns="0" bIns="0" rtlCol="0"/>
          <a:lstStyle/>
          <a:p/>
        </p:txBody>
      </p:sp>
      <p:sp>
        <p:nvSpPr>
          <p:cNvPr id="20" name="object 20"/>
          <p:cNvSpPr/>
          <p:nvPr/>
        </p:nvSpPr>
        <p:spPr>
          <a:xfrm>
            <a:off x="8401050" y="2524505"/>
            <a:ext cx="3360420" cy="288290"/>
          </a:xfrm>
          <a:custGeom>
            <a:avLst/>
            <a:gdLst/>
            <a:ahLst/>
            <a:cxnLst/>
            <a:rect l="l" t="t" r="r" b="b"/>
            <a:pathLst>
              <a:path w="3360420" h="288289">
                <a:moveTo>
                  <a:pt x="0" y="144018"/>
                </a:moveTo>
                <a:lnTo>
                  <a:pt x="7345" y="98511"/>
                </a:lnTo>
                <a:lnTo>
                  <a:pt x="27797" y="58978"/>
                </a:lnTo>
                <a:lnTo>
                  <a:pt x="58978" y="27797"/>
                </a:lnTo>
                <a:lnTo>
                  <a:pt x="98511" y="7345"/>
                </a:lnTo>
                <a:lnTo>
                  <a:pt x="144018" y="0"/>
                </a:lnTo>
                <a:lnTo>
                  <a:pt x="3216402" y="0"/>
                </a:lnTo>
                <a:lnTo>
                  <a:pt x="3261908" y="7345"/>
                </a:lnTo>
                <a:lnTo>
                  <a:pt x="3301441" y="27797"/>
                </a:lnTo>
                <a:lnTo>
                  <a:pt x="3332622" y="58978"/>
                </a:lnTo>
                <a:lnTo>
                  <a:pt x="3353074" y="98511"/>
                </a:lnTo>
                <a:lnTo>
                  <a:pt x="3360420" y="144018"/>
                </a:lnTo>
                <a:lnTo>
                  <a:pt x="3353074" y="189524"/>
                </a:lnTo>
                <a:lnTo>
                  <a:pt x="3332622" y="229057"/>
                </a:lnTo>
                <a:lnTo>
                  <a:pt x="3301441" y="260238"/>
                </a:lnTo>
                <a:lnTo>
                  <a:pt x="3261908" y="280690"/>
                </a:lnTo>
                <a:lnTo>
                  <a:pt x="3216402" y="288036"/>
                </a:lnTo>
                <a:lnTo>
                  <a:pt x="144018" y="288036"/>
                </a:lnTo>
                <a:lnTo>
                  <a:pt x="98511" y="280690"/>
                </a:lnTo>
                <a:lnTo>
                  <a:pt x="58978" y="260238"/>
                </a:lnTo>
                <a:lnTo>
                  <a:pt x="27797" y="229057"/>
                </a:lnTo>
                <a:lnTo>
                  <a:pt x="7345" y="189524"/>
                </a:lnTo>
                <a:lnTo>
                  <a:pt x="0" y="144018"/>
                </a:lnTo>
                <a:close/>
              </a:path>
            </a:pathLst>
          </a:custGeom>
          <a:ln w="38099">
            <a:solidFill>
              <a:srgbClr val="F9F9F9"/>
            </a:solidFill>
          </a:ln>
        </p:spPr>
        <p:txBody>
          <a:bodyPr wrap="square" lIns="0" tIns="0" rIns="0" bIns="0" rtlCol="0"/>
          <a:lstStyle/>
          <a:p/>
        </p:txBody>
      </p:sp>
      <p:sp>
        <p:nvSpPr>
          <p:cNvPr id="21" name="object 21"/>
          <p:cNvSpPr txBox="1"/>
          <p:nvPr/>
        </p:nvSpPr>
        <p:spPr>
          <a:xfrm>
            <a:off x="9801606" y="2556255"/>
            <a:ext cx="560705"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麦肯锡</a:t>
            </a:r>
            <a:endParaRPr sz="1400">
              <a:latin typeface="微软雅黑"/>
              <a:cs typeface="微软雅黑"/>
            </a:endParaRPr>
          </a:p>
        </p:txBody>
      </p:sp>
      <p:sp>
        <p:nvSpPr>
          <p:cNvPr id="22" name="object 22"/>
          <p:cNvSpPr/>
          <p:nvPr/>
        </p:nvSpPr>
        <p:spPr>
          <a:xfrm>
            <a:off x="431291" y="4315967"/>
            <a:ext cx="3357879" cy="1783080"/>
          </a:xfrm>
          <a:custGeom>
            <a:avLst/>
            <a:gdLst/>
            <a:ahLst/>
            <a:cxnLst/>
            <a:rect l="l" t="t" r="r" b="b"/>
            <a:pathLst>
              <a:path w="3357879" h="1783079">
                <a:moveTo>
                  <a:pt x="3255772" y="0"/>
                </a:moveTo>
                <a:lnTo>
                  <a:pt x="101612" y="0"/>
                </a:lnTo>
                <a:lnTo>
                  <a:pt x="62059" y="7981"/>
                </a:lnTo>
                <a:lnTo>
                  <a:pt x="29760" y="29749"/>
                </a:lnTo>
                <a:lnTo>
                  <a:pt x="7984" y="62043"/>
                </a:lnTo>
                <a:lnTo>
                  <a:pt x="0" y="101599"/>
                </a:lnTo>
                <a:lnTo>
                  <a:pt x="0" y="1681467"/>
                </a:lnTo>
                <a:lnTo>
                  <a:pt x="7984" y="1721020"/>
                </a:lnTo>
                <a:lnTo>
                  <a:pt x="29760" y="1753319"/>
                </a:lnTo>
                <a:lnTo>
                  <a:pt x="62059" y="1775095"/>
                </a:lnTo>
                <a:lnTo>
                  <a:pt x="101612" y="1783079"/>
                </a:lnTo>
                <a:lnTo>
                  <a:pt x="3255772" y="1783079"/>
                </a:lnTo>
                <a:lnTo>
                  <a:pt x="3295328" y="1775095"/>
                </a:lnTo>
                <a:lnTo>
                  <a:pt x="3327622" y="1753319"/>
                </a:lnTo>
                <a:lnTo>
                  <a:pt x="3349390" y="1721020"/>
                </a:lnTo>
                <a:lnTo>
                  <a:pt x="3357372" y="1681467"/>
                </a:lnTo>
                <a:lnTo>
                  <a:pt x="3357372" y="101599"/>
                </a:lnTo>
                <a:lnTo>
                  <a:pt x="3349390" y="62043"/>
                </a:lnTo>
                <a:lnTo>
                  <a:pt x="3327622" y="29749"/>
                </a:lnTo>
                <a:lnTo>
                  <a:pt x="3295328" y="7981"/>
                </a:lnTo>
                <a:lnTo>
                  <a:pt x="3255772" y="0"/>
                </a:lnTo>
                <a:close/>
              </a:path>
            </a:pathLst>
          </a:custGeom>
          <a:solidFill>
            <a:srgbClr val="F9F9F9"/>
          </a:solidFill>
        </p:spPr>
        <p:txBody>
          <a:bodyPr wrap="square" lIns="0" tIns="0" rIns="0" bIns="0" rtlCol="0"/>
          <a:lstStyle/>
          <a:p/>
        </p:txBody>
      </p:sp>
      <p:sp>
        <p:nvSpPr>
          <p:cNvPr id="23" name="object 23"/>
          <p:cNvSpPr/>
          <p:nvPr/>
        </p:nvSpPr>
        <p:spPr>
          <a:xfrm>
            <a:off x="426727" y="4311396"/>
            <a:ext cx="3366508" cy="1792224"/>
          </a:xfrm>
          <a:prstGeom prst="rect">
            <a:avLst/>
          </a:prstGeom>
          <a:blipFill>
            <a:blip r:embed="rId5" cstate="print"/>
            <a:stretch>
              <a:fillRect/>
            </a:stretch>
          </a:blipFill>
        </p:spPr>
        <p:txBody>
          <a:bodyPr wrap="square" lIns="0" tIns="0" rIns="0" bIns="0" rtlCol="0"/>
          <a:lstStyle/>
          <a:p/>
        </p:txBody>
      </p:sp>
      <p:sp>
        <p:nvSpPr>
          <p:cNvPr id="24" name="object 24"/>
          <p:cNvSpPr txBox="1"/>
          <p:nvPr/>
        </p:nvSpPr>
        <p:spPr>
          <a:xfrm>
            <a:off x="539292" y="4455541"/>
            <a:ext cx="3138805" cy="195580"/>
          </a:xfrm>
          <a:prstGeom prst="rect">
            <a:avLst/>
          </a:prstGeom>
        </p:spPr>
        <p:txBody>
          <a:bodyPr wrap="square" lIns="0" tIns="0" rIns="0" bIns="0" rtlCol="0" vert="horz">
            <a:spAutoFit/>
          </a:bodyPr>
          <a:lstStyle/>
          <a:p>
            <a:pPr marL="12700">
              <a:lnSpc>
                <a:spcPct val="100000"/>
              </a:lnSpc>
            </a:pPr>
            <a:r>
              <a:rPr dirty="0" sz="1200" spc="20">
                <a:solidFill>
                  <a:srgbClr val="4E565F"/>
                </a:solidFill>
                <a:latin typeface="微软雅黑"/>
                <a:cs typeface="微软雅黑"/>
              </a:rPr>
              <a:t>开放银行可以形象理解为“把银行网点开到互</a:t>
            </a:r>
            <a:endParaRPr sz="1200">
              <a:latin typeface="微软雅黑"/>
              <a:cs typeface="微软雅黑"/>
            </a:endParaRPr>
          </a:p>
        </p:txBody>
      </p:sp>
      <p:sp>
        <p:nvSpPr>
          <p:cNvPr id="25" name="object 25"/>
          <p:cNvSpPr txBox="1"/>
          <p:nvPr/>
        </p:nvSpPr>
        <p:spPr>
          <a:xfrm>
            <a:off x="539292" y="4638420"/>
            <a:ext cx="3293745" cy="1384935"/>
          </a:xfrm>
          <a:prstGeom prst="rect">
            <a:avLst/>
          </a:prstGeom>
        </p:spPr>
        <p:txBody>
          <a:bodyPr wrap="square" lIns="0" tIns="0" rIns="0" bIns="0" rtlCol="0" vert="horz">
            <a:spAutoFit/>
          </a:bodyPr>
          <a:lstStyle/>
          <a:p>
            <a:pPr marL="12700" marR="5080">
              <a:lnSpc>
                <a:spcPct val="150000"/>
              </a:lnSpc>
            </a:pPr>
            <a:r>
              <a:rPr dirty="0" sz="1200" spc="20">
                <a:solidFill>
                  <a:srgbClr val="4E565F"/>
                </a:solidFill>
                <a:latin typeface="微软雅黑"/>
                <a:cs typeface="微软雅黑"/>
              </a:rPr>
              <a:t>联网上</a:t>
            </a:r>
            <a:r>
              <a:rPr dirty="0" sz="1200" spc="25">
                <a:solidFill>
                  <a:srgbClr val="4E565F"/>
                </a:solidFill>
                <a:latin typeface="微软雅黑"/>
                <a:cs typeface="微软雅黑"/>
              </a:rPr>
              <a:t>去</a:t>
            </a:r>
            <a:r>
              <a:rPr dirty="0" sz="1200" spc="20">
                <a:solidFill>
                  <a:srgbClr val="4E565F"/>
                </a:solidFill>
                <a:latin typeface="微软雅黑"/>
                <a:cs typeface="微软雅黑"/>
              </a:rPr>
              <a:t>”，</a:t>
            </a:r>
            <a:r>
              <a:rPr dirty="0" sz="1200" spc="30">
                <a:solidFill>
                  <a:srgbClr val="4E565F"/>
                </a:solidFill>
                <a:latin typeface="微软雅黑"/>
                <a:cs typeface="微软雅黑"/>
              </a:rPr>
              <a:t>在</a:t>
            </a:r>
            <a:r>
              <a:rPr dirty="0" sz="1200" spc="20">
                <a:solidFill>
                  <a:srgbClr val="4E565F"/>
                </a:solidFill>
                <a:latin typeface="微软雅黑"/>
                <a:cs typeface="微软雅黑"/>
              </a:rPr>
              <a:t>实现</a:t>
            </a:r>
            <a:r>
              <a:rPr dirty="0" sz="1200" spc="30">
                <a:solidFill>
                  <a:srgbClr val="4E565F"/>
                </a:solidFill>
                <a:latin typeface="微软雅黑"/>
                <a:cs typeface="微软雅黑"/>
              </a:rPr>
              <a:t>方</a:t>
            </a:r>
            <a:r>
              <a:rPr dirty="0" sz="1200" spc="20">
                <a:solidFill>
                  <a:srgbClr val="4E565F"/>
                </a:solidFill>
                <a:latin typeface="微软雅黑"/>
                <a:cs typeface="微软雅黑"/>
              </a:rPr>
              <a:t>式</a:t>
            </a:r>
            <a:r>
              <a:rPr dirty="0" sz="1200" spc="30">
                <a:solidFill>
                  <a:srgbClr val="4E565F"/>
                </a:solidFill>
                <a:latin typeface="微软雅黑"/>
                <a:cs typeface="微软雅黑"/>
              </a:rPr>
              <a:t>上</a:t>
            </a:r>
            <a:r>
              <a:rPr dirty="0" sz="1200" spc="20">
                <a:solidFill>
                  <a:srgbClr val="4E565F"/>
                </a:solidFill>
                <a:latin typeface="微软雅黑"/>
                <a:cs typeface="微软雅黑"/>
              </a:rPr>
              <a:t>，是将银行的</a:t>
            </a:r>
            <a:r>
              <a:rPr dirty="0" sz="1200" spc="30">
                <a:solidFill>
                  <a:srgbClr val="4E565F"/>
                </a:solidFill>
                <a:latin typeface="微软雅黑"/>
                <a:cs typeface="微软雅黑"/>
              </a:rPr>
              <a:t>账</a:t>
            </a:r>
            <a:r>
              <a:rPr dirty="0" sz="1200" spc="45">
                <a:solidFill>
                  <a:srgbClr val="4E565F"/>
                </a:solidFill>
                <a:latin typeface="微软雅黑"/>
                <a:cs typeface="微软雅黑"/>
              </a:rPr>
              <a:t>户</a:t>
            </a:r>
            <a:r>
              <a:rPr dirty="0" sz="1200">
                <a:solidFill>
                  <a:srgbClr val="4E565F"/>
                </a:solidFill>
                <a:latin typeface="微软雅黑"/>
                <a:cs typeface="微软雅黑"/>
              </a:rPr>
              <a:t>、 </a:t>
            </a:r>
            <a:r>
              <a:rPr dirty="0" sz="1200">
                <a:solidFill>
                  <a:srgbClr val="4E565F"/>
                </a:solidFill>
                <a:latin typeface="微软雅黑"/>
                <a:cs typeface="微软雅黑"/>
              </a:rPr>
              <a:t> </a:t>
            </a:r>
            <a:r>
              <a:rPr dirty="0" sz="1200" spc="20">
                <a:solidFill>
                  <a:srgbClr val="4E565F"/>
                </a:solidFill>
                <a:latin typeface="微软雅黑"/>
                <a:cs typeface="微软雅黑"/>
              </a:rPr>
              <a:t>支付、融资、投资理财、科技、数据等能力进  </a:t>
            </a:r>
            <a:r>
              <a:rPr dirty="0" sz="1200" spc="35">
                <a:solidFill>
                  <a:srgbClr val="4E565F"/>
                </a:solidFill>
                <a:latin typeface="微软雅黑"/>
                <a:cs typeface="微软雅黑"/>
              </a:rPr>
              <a:t>行重新封装，以</a:t>
            </a:r>
            <a:r>
              <a:rPr dirty="0" sz="1200" spc="35">
                <a:solidFill>
                  <a:srgbClr val="4E565F"/>
                </a:solidFill>
                <a:latin typeface="Arial"/>
                <a:cs typeface="Arial"/>
              </a:rPr>
              <a:t>API</a:t>
            </a:r>
            <a:r>
              <a:rPr dirty="0" sz="1200" spc="35">
                <a:solidFill>
                  <a:srgbClr val="4E565F"/>
                </a:solidFill>
                <a:latin typeface="微软雅黑"/>
                <a:cs typeface="微软雅黑"/>
              </a:rPr>
              <a:t>或</a:t>
            </a:r>
            <a:r>
              <a:rPr dirty="0" sz="1200" spc="35">
                <a:solidFill>
                  <a:srgbClr val="4E565F"/>
                </a:solidFill>
                <a:latin typeface="Arial"/>
                <a:cs typeface="Arial"/>
              </a:rPr>
              <a:t>SDK</a:t>
            </a:r>
            <a:r>
              <a:rPr dirty="0" sz="1200" spc="35">
                <a:solidFill>
                  <a:srgbClr val="4E565F"/>
                </a:solidFill>
                <a:latin typeface="微软雅黑"/>
                <a:cs typeface="微软雅黑"/>
              </a:rPr>
              <a:t>模式开放给生态合</a:t>
            </a:r>
            <a:endParaRPr sz="1200">
              <a:latin typeface="微软雅黑"/>
              <a:cs typeface="微软雅黑"/>
            </a:endParaRPr>
          </a:p>
          <a:p>
            <a:pPr marL="12700" marR="161290">
              <a:lnSpc>
                <a:spcPct val="150000"/>
              </a:lnSpc>
            </a:pPr>
            <a:r>
              <a:rPr dirty="0" sz="1200" spc="20">
                <a:solidFill>
                  <a:srgbClr val="4E565F"/>
                </a:solidFill>
                <a:latin typeface="微软雅黑"/>
                <a:cs typeface="微软雅黑"/>
              </a:rPr>
              <a:t>作伙</a:t>
            </a:r>
            <a:r>
              <a:rPr dirty="0" sz="1200" spc="25">
                <a:solidFill>
                  <a:srgbClr val="4E565F"/>
                </a:solidFill>
                <a:latin typeface="微软雅黑"/>
                <a:cs typeface="微软雅黑"/>
              </a:rPr>
              <a:t>伴</a:t>
            </a:r>
            <a:r>
              <a:rPr dirty="0" sz="1200" spc="35">
                <a:solidFill>
                  <a:srgbClr val="4E565F"/>
                </a:solidFill>
                <a:latin typeface="微软雅黑"/>
                <a:cs typeface="微软雅黑"/>
              </a:rPr>
              <a:t>，</a:t>
            </a:r>
            <a:r>
              <a:rPr dirty="0" sz="1200" spc="20">
                <a:solidFill>
                  <a:srgbClr val="4E565F"/>
                </a:solidFill>
                <a:latin typeface="微软雅黑"/>
                <a:cs typeface="微软雅黑"/>
              </a:rPr>
              <a:t>通过</a:t>
            </a:r>
            <a:r>
              <a:rPr dirty="0" sz="1200" spc="30">
                <a:solidFill>
                  <a:srgbClr val="4E565F"/>
                </a:solidFill>
                <a:latin typeface="微软雅黑"/>
                <a:cs typeface="微软雅黑"/>
              </a:rPr>
              <a:t>合</a:t>
            </a:r>
            <a:r>
              <a:rPr dirty="0" sz="1200" spc="20">
                <a:solidFill>
                  <a:srgbClr val="4E565F"/>
                </a:solidFill>
                <a:latin typeface="微软雅黑"/>
                <a:cs typeface="微软雅黑"/>
              </a:rPr>
              <a:t>作伙</a:t>
            </a:r>
            <a:r>
              <a:rPr dirty="0" sz="1200" spc="30">
                <a:solidFill>
                  <a:srgbClr val="4E565F"/>
                </a:solidFill>
                <a:latin typeface="微软雅黑"/>
                <a:cs typeface="微软雅黑"/>
              </a:rPr>
              <a:t>伴</a:t>
            </a:r>
            <a:r>
              <a:rPr dirty="0" sz="1200" spc="20">
                <a:solidFill>
                  <a:srgbClr val="4E565F"/>
                </a:solidFill>
                <a:latin typeface="微软雅黑"/>
                <a:cs typeface="微软雅黑"/>
              </a:rPr>
              <a:t>将银行的</a:t>
            </a:r>
            <a:r>
              <a:rPr dirty="0" sz="1200" spc="30">
                <a:solidFill>
                  <a:srgbClr val="4E565F"/>
                </a:solidFill>
                <a:latin typeface="微软雅黑"/>
                <a:cs typeface="微软雅黑"/>
              </a:rPr>
              <a:t>金</a:t>
            </a:r>
            <a:r>
              <a:rPr dirty="0" sz="1200" spc="20">
                <a:solidFill>
                  <a:srgbClr val="4E565F"/>
                </a:solidFill>
                <a:latin typeface="微软雅黑"/>
                <a:cs typeface="微软雅黑"/>
              </a:rPr>
              <a:t>融服</a:t>
            </a:r>
            <a:r>
              <a:rPr dirty="0" sz="1200" spc="30">
                <a:solidFill>
                  <a:srgbClr val="4E565F"/>
                </a:solidFill>
                <a:latin typeface="微软雅黑"/>
                <a:cs typeface="微软雅黑"/>
              </a:rPr>
              <a:t>务</a:t>
            </a:r>
            <a:r>
              <a:rPr dirty="0" sz="1200" spc="20">
                <a:solidFill>
                  <a:srgbClr val="4E565F"/>
                </a:solidFill>
                <a:latin typeface="微软雅黑"/>
                <a:cs typeface="微软雅黑"/>
              </a:rPr>
              <a:t>能</a:t>
            </a:r>
            <a:r>
              <a:rPr dirty="0" sz="1200">
                <a:solidFill>
                  <a:srgbClr val="4E565F"/>
                </a:solidFill>
                <a:latin typeface="微软雅黑"/>
                <a:cs typeface="微软雅黑"/>
              </a:rPr>
              <a:t>力 </a:t>
            </a:r>
            <a:r>
              <a:rPr dirty="0" sz="1200">
                <a:solidFill>
                  <a:srgbClr val="4E565F"/>
                </a:solidFill>
                <a:latin typeface="微软雅黑"/>
                <a:cs typeface="微软雅黑"/>
              </a:rPr>
              <a:t> 融入到用户的生产、生活场景之中</a:t>
            </a:r>
            <a:endParaRPr sz="1200">
              <a:latin typeface="微软雅黑"/>
              <a:cs typeface="微软雅黑"/>
            </a:endParaRPr>
          </a:p>
        </p:txBody>
      </p:sp>
      <p:sp>
        <p:nvSpPr>
          <p:cNvPr id="26" name="object 26"/>
          <p:cNvSpPr/>
          <p:nvPr/>
        </p:nvSpPr>
        <p:spPr>
          <a:xfrm>
            <a:off x="432054" y="4004309"/>
            <a:ext cx="3357879" cy="288290"/>
          </a:xfrm>
          <a:custGeom>
            <a:avLst/>
            <a:gdLst/>
            <a:ahLst/>
            <a:cxnLst/>
            <a:rect l="l" t="t" r="r" b="b"/>
            <a:pathLst>
              <a:path w="3357879" h="288289">
                <a:moveTo>
                  <a:pt x="3213354" y="0"/>
                </a:moveTo>
                <a:lnTo>
                  <a:pt x="144017" y="0"/>
                </a:ln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3213354" y="288035"/>
                </a:lnTo>
                <a:lnTo>
                  <a:pt x="3258860" y="280690"/>
                </a:lnTo>
                <a:lnTo>
                  <a:pt x="3298393" y="260238"/>
                </a:lnTo>
                <a:lnTo>
                  <a:pt x="3329574" y="229057"/>
                </a:lnTo>
                <a:lnTo>
                  <a:pt x="3350026" y="189524"/>
                </a:lnTo>
                <a:lnTo>
                  <a:pt x="3357372" y="144017"/>
                </a:lnTo>
                <a:lnTo>
                  <a:pt x="3350026" y="98511"/>
                </a:lnTo>
                <a:lnTo>
                  <a:pt x="3329574" y="58978"/>
                </a:lnTo>
                <a:lnTo>
                  <a:pt x="3298393" y="27797"/>
                </a:lnTo>
                <a:lnTo>
                  <a:pt x="3258860" y="7345"/>
                </a:lnTo>
                <a:lnTo>
                  <a:pt x="3213354" y="0"/>
                </a:lnTo>
                <a:close/>
              </a:path>
            </a:pathLst>
          </a:custGeom>
          <a:solidFill>
            <a:srgbClr val="F78A22"/>
          </a:solidFill>
        </p:spPr>
        <p:txBody>
          <a:bodyPr wrap="square" lIns="0" tIns="0" rIns="0" bIns="0" rtlCol="0"/>
          <a:lstStyle/>
          <a:p/>
        </p:txBody>
      </p:sp>
      <p:sp>
        <p:nvSpPr>
          <p:cNvPr id="27" name="object 27"/>
          <p:cNvSpPr/>
          <p:nvPr/>
        </p:nvSpPr>
        <p:spPr>
          <a:xfrm>
            <a:off x="432054" y="4004309"/>
            <a:ext cx="3357879" cy="288290"/>
          </a:xfrm>
          <a:custGeom>
            <a:avLst/>
            <a:gdLst/>
            <a:ahLst/>
            <a:cxnLst/>
            <a:rect l="l" t="t" r="r" b="b"/>
            <a:pathLst>
              <a:path w="3357879" h="288289">
                <a:moveTo>
                  <a:pt x="0" y="144017"/>
                </a:moveTo>
                <a:lnTo>
                  <a:pt x="7342" y="98511"/>
                </a:lnTo>
                <a:lnTo>
                  <a:pt x="27786" y="58978"/>
                </a:lnTo>
                <a:lnTo>
                  <a:pt x="58962" y="27797"/>
                </a:lnTo>
                <a:lnTo>
                  <a:pt x="98496" y="7345"/>
                </a:lnTo>
                <a:lnTo>
                  <a:pt x="144017" y="0"/>
                </a:lnTo>
                <a:lnTo>
                  <a:pt x="3213354" y="0"/>
                </a:lnTo>
                <a:lnTo>
                  <a:pt x="3258860" y="7345"/>
                </a:lnTo>
                <a:lnTo>
                  <a:pt x="3298393" y="27797"/>
                </a:lnTo>
                <a:lnTo>
                  <a:pt x="3329574" y="58978"/>
                </a:lnTo>
                <a:lnTo>
                  <a:pt x="3350026" y="98511"/>
                </a:lnTo>
                <a:lnTo>
                  <a:pt x="3357372" y="144017"/>
                </a:lnTo>
                <a:lnTo>
                  <a:pt x="3350026" y="189524"/>
                </a:lnTo>
                <a:lnTo>
                  <a:pt x="3329574" y="229057"/>
                </a:lnTo>
                <a:lnTo>
                  <a:pt x="3298393" y="260238"/>
                </a:lnTo>
                <a:lnTo>
                  <a:pt x="3258860" y="280690"/>
                </a:lnTo>
                <a:lnTo>
                  <a:pt x="3213354" y="288035"/>
                </a:lnTo>
                <a:lnTo>
                  <a:pt x="144017" y="288035"/>
                </a:lnTo>
                <a:lnTo>
                  <a:pt x="98496" y="280690"/>
                </a:lnTo>
                <a:lnTo>
                  <a:pt x="58962" y="260238"/>
                </a:lnTo>
                <a:lnTo>
                  <a:pt x="27786" y="229057"/>
                </a:lnTo>
                <a:lnTo>
                  <a:pt x="7342" y="189524"/>
                </a:lnTo>
                <a:lnTo>
                  <a:pt x="0" y="144017"/>
                </a:lnTo>
                <a:close/>
              </a:path>
            </a:pathLst>
          </a:custGeom>
          <a:ln w="38099">
            <a:solidFill>
              <a:srgbClr val="F9F9F9"/>
            </a:solidFill>
          </a:ln>
        </p:spPr>
        <p:txBody>
          <a:bodyPr wrap="square" lIns="0" tIns="0" rIns="0" bIns="0" rtlCol="0"/>
          <a:lstStyle/>
          <a:p/>
        </p:txBody>
      </p:sp>
      <p:sp>
        <p:nvSpPr>
          <p:cNvPr id="28" name="object 28"/>
          <p:cNvSpPr txBox="1"/>
          <p:nvPr/>
        </p:nvSpPr>
        <p:spPr>
          <a:xfrm>
            <a:off x="1739900" y="4035805"/>
            <a:ext cx="73914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神州信息</a:t>
            </a:r>
            <a:endParaRPr sz="1400">
              <a:latin typeface="微软雅黑"/>
              <a:cs typeface="微软雅黑"/>
            </a:endParaRPr>
          </a:p>
        </p:txBody>
      </p:sp>
      <p:sp>
        <p:nvSpPr>
          <p:cNvPr id="29" name="object 29"/>
          <p:cNvSpPr/>
          <p:nvPr/>
        </p:nvSpPr>
        <p:spPr>
          <a:xfrm>
            <a:off x="431291" y="2837688"/>
            <a:ext cx="3357879" cy="946785"/>
          </a:xfrm>
          <a:custGeom>
            <a:avLst/>
            <a:gdLst/>
            <a:ahLst/>
            <a:cxnLst/>
            <a:rect l="l" t="t" r="r" b="b"/>
            <a:pathLst>
              <a:path w="3357879" h="946785">
                <a:moveTo>
                  <a:pt x="3303397" y="0"/>
                </a:moveTo>
                <a:lnTo>
                  <a:pt x="53936" y="0"/>
                </a:lnTo>
                <a:lnTo>
                  <a:pt x="32939" y="4236"/>
                </a:lnTo>
                <a:lnTo>
                  <a:pt x="15795" y="15795"/>
                </a:lnTo>
                <a:lnTo>
                  <a:pt x="4237" y="32950"/>
                </a:lnTo>
                <a:lnTo>
                  <a:pt x="0" y="53975"/>
                </a:lnTo>
                <a:lnTo>
                  <a:pt x="0" y="892429"/>
                </a:lnTo>
                <a:lnTo>
                  <a:pt x="4237" y="913453"/>
                </a:lnTo>
                <a:lnTo>
                  <a:pt x="15795" y="930608"/>
                </a:lnTo>
                <a:lnTo>
                  <a:pt x="32939" y="942167"/>
                </a:lnTo>
                <a:lnTo>
                  <a:pt x="53936" y="946404"/>
                </a:lnTo>
                <a:lnTo>
                  <a:pt x="3303397" y="946404"/>
                </a:lnTo>
                <a:lnTo>
                  <a:pt x="3324421" y="942167"/>
                </a:lnTo>
                <a:lnTo>
                  <a:pt x="3341576" y="930608"/>
                </a:lnTo>
                <a:lnTo>
                  <a:pt x="3353135" y="913453"/>
                </a:lnTo>
                <a:lnTo>
                  <a:pt x="3357372" y="892429"/>
                </a:lnTo>
                <a:lnTo>
                  <a:pt x="3357372" y="53975"/>
                </a:lnTo>
                <a:lnTo>
                  <a:pt x="3353135" y="32950"/>
                </a:lnTo>
                <a:lnTo>
                  <a:pt x="3341576" y="15795"/>
                </a:lnTo>
                <a:lnTo>
                  <a:pt x="3324421" y="4236"/>
                </a:lnTo>
                <a:lnTo>
                  <a:pt x="3303397" y="0"/>
                </a:lnTo>
                <a:close/>
              </a:path>
            </a:pathLst>
          </a:custGeom>
          <a:solidFill>
            <a:srgbClr val="F9F9F9"/>
          </a:solidFill>
        </p:spPr>
        <p:txBody>
          <a:bodyPr wrap="square" lIns="0" tIns="0" rIns="0" bIns="0" rtlCol="0"/>
          <a:lstStyle/>
          <a:p/>
        </p:txBody>
      </p:sp>
      <p:sp>
        <p:nvSpPr>
          <p:cNvPr id="30" name="object 30"/>
          <p:cNvSpPr/>
          <p:nvPr/>
        </p:nvSpPr>
        <p:spPr>
          <a:xfrm>
            <a:off x="426745" y="2833116"/>
            <a:ext cx="3366490" cy="955548"/>
          </a:xfrm>
          <a:prstGeom prst="rect">
            <a:avLst/>
          </a:prstGeom>
          <a:blipFill>
            <a:blip r:embed="rId6" cstate="print"/>
            <a:stretch>
              <a:fillRect/>
            </a:stretch>
          </a:blipFill>
        </p:spPr>
        <p:txBody>
          <a:bodyPr wrap="square" lIns="0" tIns="0" rIns="0" bIns="0" rtlCol="0"/>
          <a:lstStyle/>
          <a:p/>
        </p:txBody>
      </p:sp>
      <p:sp>
        <p:nvSpPr>
          <p:cNvPr id="31" name="object 31"/>
          <p:cNvSpPr txBox="1"/>
          <p:nvPr/>
        </p:nvSpPr>
        <p:spPr>
          <a:xfrm>
            <a:off x="525576" y="2877947"/>
            <a:ext cx="3168650" cy="835660"/>
          </a:xfrm>
          <a:prstGeom prst="rect">
            <a:avLst/>
          </a:prstGeom>
        </p:spPr>
        <p:txBody>
          <a:bodyPr wrap="square" lIns="0" tIns="0" rIns="0" bIns="0" rtlCol="0" vert="horz">
            <a:spAutoFit/>
          </a:bodyPr>
          <a:lstStyle/>
          <a:p>
            <a:pPr algn="just" marL="12700" marR="5080">
              <a:lnSpc>
                <a:spcPct val="150000"/>
              </a:lnSpc>
            </a:pPr>
            <a:r>
              <a:rPr dirty="0" sz="1200" spc="30">
                <a:solidFill>
                  <a:srgbClr val="4E565F"/>
                </a:solidFill>
                <a:latin typeface="微软雅黑"/>
                <a:cs typeface="微软雅黑"/>
              </a:rPr>
              <a:t>“开放银行”一词是用来形容一种银行业生态  系统从一个封闭的模式，到经客户授权可以在  </a:t>
            </a:r>
            <a:r>
              <a:rPr dirty="0" sz="1200">
                <a:solidFill>
                  <a:srgbClr val="4E565F"/>
                </a:solidFill>
                <a:latin typeface="微软雅黑"/>
                <a:cs typeface="微软雅黑"/>
              </a:rPr>
              <a:t>不同的成员间分享数据的转换</a:t>
            </a:r>
            <a:endParaRPr sz="1200">
              <a:latin typeface="微软雅黑"/>
              <a:cs typeface="微软雅黑"/>
            </a:endParaRPr>
          </a:p>
        </p:txBody>
      </p:sp>
      <p:sp>
        <p:nvSpPr>
          <p:cNvPr id="32" name="object 32"/>
          <p:cNvSpPr/>
          <p:nvPr/>
        </p:nvSpPr>
        <p:spPr>
          <a:xfrm>
            <a:off x="432054" y="2524505"/>
            <a:ext cx="3357879" cy="288290"/>
          </a:xfrm>
          <a:custGeom>
            <a:avLst/>
            <a:gdLst/>
            <a:ahLst/>
            <a:cxnLst/>
            <a:rect l="l" t="t" r="r" b="b"/>
            <a:pathLst>
              <a:path w="3357879" h="288289">
                <a:moveTo>
                  <a:pt x="3213354" y="0"/>
                </a:moveTo>
                <a:lnTo>
                  <a:pt x="144017" y="0"/>
                </a:lnTo>
                <a:lnTo>
                  <a:pt x="98496" y="7345"/>
                </a:lnTo>
                <a:lnTo>
                  <a:pt x="58962" y="27797"/>
                </a:lnTo>
                <a:lnTo>
                  <a:pt x="27786" y="58978"/>
                </a:lnTo>
                <a:lnTo>
                  <a:pt x="7342" y="98511"/>
                </a:lnTo>
                <a:lnTo>
                  <a:pt x="0" y="144018"/>
                </a:lnTo>
                <a:lnTo>
                  <a:pt x="7342" y="189524"/>
                </a:lnTo>
                <a:lnTo>
                  <a:pt x="27786" y="229057"/>
                </a:lnTo>
                <a:lnTo>
                  <a:pt x="58962" y="260238"/>
                </a:lnTo>
                <a:lnTo>
                  <a:pt x="98496" y="280690"/>
                </a:lnTo>
                <a:lnTo>
                  <a:pt x="144017" y="288036"/>
                </a:lnTo>
                <a:lnTo>
                  <a:pt x="3213354" y="288036"/>
                </a:lnTo>
                <a:lnTo>
                  <a:pt x="3258860" y="280690"/>
                </a:lnTo>
                <a:lnTo>
                  <a:pt x="3298393" y="260238"/>
                </a:lnTo>
                <a:lnTo>
                  <a:pt x="3329574" y="229057"/>
                </a:lnTo>
                <a:lnTo>
                  <a:pt x="3350026" y="189524"/>
                </a:lnTo>
                <a:lnTo>
                  <a:pt x="3357372" y="144018"/>
                </a:lnTo>
                <a:lnTo>
                  <a:pt x="3350026" y="98511"/>
                </a:lnTo>
                <a:lnTo>
                  <a:pt x="3329574" y="58978"/>
                </a:lnTo>
                <a:lnTo>
                  <a:pt x="3298393" y="27797"/>
                </a:lnTo>
                <a:lnTo>
                  <a:pt x="3258860" y="7345"/>
                </a:lnTo>
                <a:lnTo>
                  <a:pt x="3213354" y="0"/>
                </a:lnTo>
                <a:close/>
              </a:path>
            </a:pathLst>
          </a:custGeom>
          <a:solidFill>
            <a:srgbClr val="1D9ED2"/>
          </a:solidFill>
        </p:spPr>
        <p:txBody>
          <a:bodyPr wrap="square" lIns="0" tIns="0" rIns="0" bIns="0" rtlCol="0"/>
          <a:lstStyle/>
          <a:p/>
        </p:txBody>
      </p:sp>
      <p:sp>
        <p:nvSpPr>
          <p:cNvPr id="33" name="object 33"/>
          <p:cNvSpPr/>
          <p:nvPr/>
        </p:nvSpPr>
        <p:spPr>
          <a:xfrm>
            <a:off x="432054" y="2524505"/>
            <a:ext cx="3357879" cy="288290"/>
          </a:xfrm>
          <a:custGeom>
            <a:avLst/>
            <a:gdLst/>
            <a:ahLst/>
            <a:cxnLst/>
            <a:rect l="l" t="t" r="r" b="b"/>
            <a:pathLst>
              <a:path w="3357879" h="288289">
                <a:moveTo>
                  <a:pt x="0" y="144018"/>
                </a:moveTo>
                <a:lnTo>
                  <a:pt x="7342" y="98511"/>
                </a:lnTo>
                <a:lnTo>
                  <a:pt x="27786" y="58978"/>
                </a:lnTo>
                <a:lnTo>
                  <a:pt x="58962" y="27797"/>
                </a:lnTo>
                <a:lnTo>
                  <a:pt x="98496" y="7345"/>
                </a:lnTo>
                <a:lnTo>
                  <a:pt x="144017" y="0"/>
                </a:lnTo>
                <a:lnTo>
                  <a:pt x="3213354" y="0"/>
                </a:lnTo>
                <a:lnTo>
                  <a:pt x="3258860" y="7345"/>
                </a:lnTo>
                <a:lnTo>
                  <a:pt x="3298393" y="27797"/>
                </a:lnTo>
                <a:lnTo>
                  <a:pt x="3329574" y="58978"/>
                </a:lnTo>
                <a:lnTo>
                  <a:pt x="3350026" y="98511"/>
                </a:lnTo>
                <a:lnTo>
                  <a:pt x="3357372" y="144018"/>
                </a:lnTo>
                <a:lnTo>
                  <a:pt x="3350026" y="189524"/>
                </a:lnTo>
                <a:lnTo>
                  <a:pt x="3329574" y="229057"/>
                </a:lnTo>
                <a:lnTo>
                  <a:pt x="3298393" y="260238"/>
                </a:lnTo>
                <a:lnTo>
                  <a:pt x="3258860" y="280690"/>
                </a:lnTo>
                <a:lnTo>
                  <a:pt x="3213354" y="288036"/>
                </a:lnTo>
                <a:lnTo>
                  <a:pt x="144017" y="288036"/>
                </a:lnTo>
                <a:lnTo>
                  <a:pt x="98496" y="280690"/>
                </a:lnTo>
                <a:lnTo>
                  <a:pt x="58962" y="260238"/>
                </a:lnTo>
                <a:lnTo>
                  <a:pt x="27786" y="229057"/>
                </a:lnTo>
                <a:lnTo>
                  <a:pt x="7342" y="189524"/>
                </a:lnTo>
                <a:lnTo>
                  <a:pt x="0" y="144018"/>
                </a:lnTo>
                <a:close/>
              </a:path>
            </a:pathLst>
          </a:custGeom>
          <a:ln w="38099">
            <a:solidFill>
              <a:srgbClr val="F9F9F9"/>
            </a:solidFill>
          </a:ln>
        </p:spPr>
        <p:txBody>
          <a:bodyPr wrap="square" lIns="0" tIns="0" rIns="0" bIns="0" rtlCol="0"/>
          <a:lstStyle/>
          <a:p/>
        </p:txBody>
      </p:sp>
      <p:sp>
        <p:nvSpPr>
          <p:cNvPr id="34" name="object 34"/>
          <p:cNvSpPr txBox="1"/>
          <p:nvPr/>
        </p:nvSpPr>
        <p:spPr>
          <a:xfrm>
            <a:off x="1918207" y="2556255"/>
            <a:ext cx="382270" cy="226060"/>
          </a:xfrm>
          <a:prstGeom prst="rect">
            <a:avLst/>
          </a:prstGeom>
        </p:spPr>
        <p:txBody>
          <a:bodyPr wrap="square" lIns="0" tIns="0" rIns="0" bIns="0" rtlCol="0" vert="horz">
            <a:spAutoFit/>
          </a:bodyPr>
          <a:lstStyle/>
          <a:p>
            <a:pPr marL="12700">
              <a:lnSpc>
                <a:spcPct val="100000"/>
              </a:lnSpc>
            </a:pPr>
            <a:r>
              <a:rPr dirty="0" sz="1400">
                <a:solidFill>
                  <a:srgbClr val="F9F9F9"/>
                </a:solidFill>
                <a:latin typeface="微软雅黑"/>
                <a:cs typeface="微软雅黑"/>
              </a:rPr>
              <a:t>德勤</a:t>
            </a:r>
            <a:endParaRPr sz="1400">
              <a:latin typeface="微软雅黑"/>
              <a:cs typeface="微软雅黑"/>
            </a:endParaRPr>
          </a:p>
        </p:txBody>
      </p:sp>
      <p:sp>
        <p:nvSpPr>
          <p:cNvPr id="35" name="object 35"/>
          <p:cNvSpPr/>
          <p:nvPr/>
        </p:nvSpPr>
        <p:spPr>
          <a:xfrm>
            <a:off x="4224528" y="5094732"/>
            <a:ext cx="3740150" cy="1516380"/>
          </a:xfrm>
          <a:custGeom>
            <a:avLst/>
            <a:gdLst/>
            <a:ahLst/>
            <a:cxnLst/>
            <a:rect l="l" t="t" r="r" b="b"/>
            <a:pathLst>
              <a:path w="3740150" h="1516379">
                <a:moveTo>
                  <a:pt x="3653536" y="0"/>
                </a:moveTo>
                <a:lnTo>
                  <a:pt x="86360" y="0"/>
                </a:lnTo>
                <a:lnTo>
                  <a:pt x="52774" y="6796"/>
                </a:lnTo>
                <a:lnTo>
                  <a:pt x="25320" y="25320"/>
                </a:lnTo>
                <a:lnTo>
                  <a:pt x="6796" y="52774"/>
                </a:lnTo>
                <a:lnTo>
                  <a:pt x="0" y="86360"/>
                </a:lnTo>
                <a:lnTo>
                  <a:pt x="0" y="1429956"/>
                </a:lnTo>
                <a:lnTo>
                  <a:pt x="6796" y="1463594"/>
                </a:lnTo>
                <a:lnTo>
                  <a:pt x="25320" y="1491065"/>
                </a:lnTo>
                <a:lnTo>
                  <a:pt x="52774" y="1509587"/>
                </a:lnTo>
                <a:lnTo>
                  <a:pt x="86360" y="1516380"/>
                </a:lnTo>
                <a:lnTo>
                  <a:pt x="3653536" y="1516380"/>
                </a:lnTo>
                <a:lnTo>
                  <a:pt x="3687121" y="1509587"/>
                </a:lnTo>
                <a:lnTo>
                  <a:pt x="3714575" y="1491065"/>
                </a:lnTo>
                <a:lnTo>
                  <a:pt x="3733099" y="1463594"/>
                </a:lnTo>
                <a:lnTo>
                  <a:pt x="3739896" y="1429956"/>
                </a:lnTo>
                <a:lnTo>
                  <a:pt x="3739896" y="86360"/>
                </a:lnTo>
                <a:lnTo>
                  <a:pt x="3733099" y="52774"/>
                </a:lnTo>
                <a:lnTo>
                  <a:pt x="3714575" y="25320"/>
                </a:lnTo>
                <a:lnTo>
                  <a:pt x="3687121" y="6796"/>
                </a:lnTo>
                <a:lnTo>
                  <a:pt x="3653536" y="0"/>
                </a:lnTo>
                <a:close/>
              </a:path>
            </a:pathLst>
          </a:custGeom>
          <a:solidFill>
            <a:srgbClr val="F9F9F9"/>
          </a:solidFill>
        </p:spPr>
        <p:txBody>
          <a:bodyPr wrap="square" lIns="0" tIns="0" rIns="0" bIns="0" rtlCol="0"/>
          <a:lstStyle/>
          <a:p/>
        </p:txBody>
      </p:sp>
      <p:sp>
        <p:nvSpPr>
          <p:cNvPr id="36" name="object 36"/>
          <p:cNvSpPr/>
          <p:nvPr/>
        </p:nvSpPr>
        <p:spPr>
          <a:xfrm>
            <a:off x="4219955" y="5090159"/>
            <a:ext cx="3749040" cy="1525523"/>
          </a:xfrm>
          <a:prstGeom prst="rect">
            <a:avLst/>
          </a:prstGeom>
          <a:blipFill>
            <a:blip r:embed="rId7" cstate="print"/>
            <a:stretch>
              <a:fillRect/>
            </a:stretch>
          </a:blipFill>
        </p:spPr>
        <p:txBody>
          <a:bodyPr wrap="square" lIns="0" tIns="0" rIns="0" bIns="0" rtlCol="0"/>
          <a:lstStyle/>
          <a:p/>
        </p:txBody>
      </p:sp>
      <p:sp>
        <p:nvSpPr>
          <p:cNvPr id="37" name="object 37"/>
          <p:cNvSpPr txBox="1"/>
          <p:nvPr/>
        </p:nvSpPr>
        <p:spPr>
          <a:xfrm>
            <a:off x="4329810" y="5146294"/>
            <a:ext cx="3531235" cy="1109980"/>
          </a:xfrm>
          <a:prstGeom prst="rect">
            <a:avLst/>
          </a:prstGeom>
        </p:spPr>
        <p:txBody>
          <a:bodyPr wrap="square" lIns="0" tIns="0" rIns="0" bIns="0" rtlCol="0" vert="horz">
            <a:spAutoFit/>
          </a:bodyPr>
          <a:lstStyle/>
          <a:p>
            <a:pPr algn="just" marL="12700" marR="5080">
              <a:lnSpc>
                <a:spcPct val="150000"/>
              </a:lnSpc>
            </a:pPr>
            <a:r>
              <a:rPr dirty="0" sz="1200">
                <a:solidFill>
                  <a:srgbClr val="4E565F"/>
                </a:solidFill>
                <a:latin typeface="微软雅黑"/>
                <a:cs typeface="微软雅黑"/>
              </a:rPr>
              <a:t>开放银行将使个人客户和小企业能够安全地与其他银  </a:t>
            </a:r>
            <a:r>
              <a:rPr dirty="0" sz="1200" spc="55">
                <a:solidFill>
                  <a:srgbClr val="4E565F"/>
                </a:solidFill>
                <a:latin typeface="微软雅黑"/>
                <a:cs typeface="微软雅黑"/>
              </a:rPr>
              <a:t>行和第三方</a:t>
            </a:r>
            <a:r>
              <a:rPr dirty="0" sz="1200" spc="45">
                <a:solidFill>
                  <a:srgbClr val="4E565F"/>
                </a:solidFill>
                <a:latin typeface="微软雅黑"/>
                <a:cs typeface="微软雅黑"/>
              </a:rPr>
              <a:t>分</a:t>
            </a:r>
            <a:r>
              <a:rPr dirty="0" sz="1200" spc="55">
                <a:solidFill>
                  <a:srgbClr val="4E565F"/>
                </a:solidFill>
                <a:latin typeface="微软雅黑"/>
                <a:cs typeface="微软雅黑"/>
              </a:rPr>
              <a:t>享自</a:t>
            </a:r>
            <a:r>
              <a:rPr dirty="0" sz="1200" spc="45">
                <a:solidFill>
                  <a:srgbClr val="4E565F"/>
                </a:solidFill>
                <a:latin typeface="微软雅黑"/>
                <a:cs typeface="微软雅黑"/>
              </a:rPr>
              <a:t>有</a:t>
            </a:r>
            <a:r>
              <a:rPr dirty="0" sz="1200" spc="55">
                <a:solidFill>
                  <a:srgbClr val="4E565F"/>
                </a:solidFill>
                <a:latin typeface="微软雅黑"/>
                <a:cs typeface="微软雅黑"/>
              </a:rPr>
              <a:t>数</a:t>
            </a:r>
            <a:r>
              <a:rPr dirty="0" sz="1200" spc="70">
                <a:solidFill>
                  <a:srgbClr val="4E565F"/>
                </a:solidFill>
                <a:latin typeface="微软雅黑"/>
                <a:cs typeface="微软雅黑"/>
              </a:rPr>
              <a:t>据</a:t>
            </a:r>
            <a:r>
              <a:rPr dirty="0" sz="1200" spc="60">
                <a:solidFill>
                  <a:srgbClr val="4E565F"/>
                </a:solidFill>
                <a:latin typeface="微软雅黑"/>
                <a:cs typeface="微软雅黑"/>
              </a:rPr>
              <a:t>，</a:t>
            </a:r>
            <a:r>
              <a:rPr dirty="0" sz="1200" spc="55">
                <a:solidFill>
                  <a:srgbClr val="4E565F"/>
                </a:solidFill>
                <a:latin typeface="微软雅黑"/>
                <a:cs typeface="微软雅黑"/>
              </a:rPr>
              <a:t>使</a:t>
            </a:r>
            <a:r>
              <a:rPr dirty="0" sz="1200" spc="45">
                <a:solidFill>
                  <a:srgbClr val="4E565F"/>
                </a:solidFill>
                <a:latin typeface="微软雅黑"/>
                <a:cs typeface="微软雅黑"/>
              </a:rPr>
              <a:t>其</a:t>
            </a:r>
            <a:r>
              <a:rPr dirty="0" sz="1200" spc="55">
                <a:solidFill>
                  <a:srgbClr val="4E565F"/>
                </a:solidFill>
                <a:latin typeface="微软雅黑"/>
                <a:cs typeface="微软雅黑"/>
              </a:rPr>
              <a:t>能够通</a:t>
            </a:r>
            <a:r>
              <a:rPr dirty="0" sz="1200" spc="45">
                <a:solidFill>
                  <a:srgbClr val="4E565F"/>
                </a:solidFill>
                <a:latin typeface="微软雅黑"/>
                <a:cs typeface="微软雅黑"/>
              </a:rPr>
              <a:t>过</a:t>
            </a:r>
            <a:r>
              <a:rPr dirty="0" sz="1200" spc="55">
                <a:solidFill>
                  <a:srgbClr val="4E565F"/>
                </a:solidFill>
                <a:latin typeface="微软雅黑"/>
                <a:cs typeface="微软雅黑"/>
              </a:rPr>
              <a:t>一个数</a:t>
            </a:r>
            <a:r>
              <a:rPr dirty="0" sz="1200">
                <a:solidFill>
                  <a:srgbClr val="4E565F"/>
                </a:solidFill>
                <a:latin typeface="微软雅黑"/>
                <a:cs typeface="微软雅黑"/>
              </a:rPr>
              <a:t>字 </a:t>
            </a:r>
            <a:r>
              <a:rPr dirty="0" sz="1200">
                <a:solidFill>
                  <a:srgbClr val="4E565F"/>
                </a:solidFill>
                <a:latin typeface="微软雅黑"/>
                <a:cs typeface="微软雅黑"/>
              </a:rPr>
              <a:t> “应用”管理多个供应商账户，对资金进行更多控制</a:t>
            </a:r>
            <a:endParaRPr sz="1200">
              <a:latin typeface="微软雅黑"/>
              <a:cs typeface="微软雅黑"/>
            </a:endParaRPr>
          </a:p>
          <a:p>
            <a:pPr algn="just" marL="12700">
              <a:lnSpc>
                <a:spcPct val="100000"/>
              </a:lnSpc>
              <a:spcBef>
                <a:spcPts val="720"/>
              </a:spcBef>
            </a:pPr>
            <a:r>
              <a:rPr dirty="0" sz="1200" spc="-5">
                <a:solidFill>
                  <a:srgbClr val="4E565F"/>
                </a:solidFill>
                <a:latin typeface="微软雅黑"/>
                <a:cs typeface="微软雅黑"/>
              </a:rPr>
              <a:t>（例如避免透支费用和管理现金流动），并根据自己</a:t>
            </a:r>
            <a:endParaRPr sz="1200">
              <a:latin typeface="微软雅黑"/>
              <a:cs typeface="微软雅黑"/>
            </a:endParaRPr>
          </a:p>
        </p:txBody>
      </p:sp>
      <p:sp>
        <p:nvSpPr>
          <p:cNvPr id="38" name="object 38"/>
          <p:cNvSpPr/>
          <p:nvPr/>
        </p:nvSpPr>
        <p:spPr>
          <a:xfrm>
            <a:off x="4225290" y="4781550"/>
            <a:ext cx="3740150" cy="288290"/>
          </a:xfrm>
          <a:custGeom>
            <a:avLst/>
            <a:gdLst/>
            <a:ahLst/>
            <a:cxnLst/>
            <a:rect l="l" t="t" r="r" b="b"/>
            <a:pathLst>
              <a:path w="3740150" h="288289">
                <a:moveTo>
                  <a:pt x="3595878" y="0"/>
                </a:moveTo>
                <a:lnTo>
                  <a:pt x="144018" y="0"/>
                </a:ln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3595878" y="288036"/>
                </a:lnTo>
                <a:lnTo>
                  <a:pt x="3641384" y="280690"/>
                </a:lnTo>
                <a:lnTo>
                  <a:pt x="3680917" y="260238"/>
                </a:lnTo>
                <a:lnTo>
                  <a:pt x="3712098" y="229057"/>
                </a:lnTo>
                <a:lnTo>
                  <a:pt x="3732550" y="189524"/>
                </a:lnTo>
                <a:lnTo>
                  <a:pt x="3739895" y="144018"/>
                </a:lnTo>
                <a:lnTo>
                  <a:pt x="3732550" y="98511"/>
                </a:lnTo>
                <a:lnTo>
                  <a:pt x="3712098" y="58978"/>
                </a:lnTo>
                <a:lnTo>
                  <a:pt x="3680917" y="27797"/>
                </a:lnTo>
                <a:lnTo>
                  <a:pt x="3641384" y="7345"/>
                </a:lnTo>
                <a:lnTo>
                  <a:pt x="3595878" y="0"/>
                </a:lnTo>
                <a:close/>
              </a:path>
            </a:pathLst>
          </a:custGeom>
          <a:solidFill>
            <a:srgbClr val="5FCC48"/>
          </a:solidFill>
        </p:spPr>
        <p:txBody>
          <a:bodyPr wrap="square" lIns="0" tIns="0" rIns="0" bIns="0" rtlCol="0"/>
          <a:lstStyle/>
          <a:p/>
        </p:txBody>
      </p:sp>
      <p:sp>
        <p:nvSpPr>
          <p:cNvPr id="39" name="object 39"/>
          <p:cNvSpPr/>
          <p:nvPr/>
        </p:nvSpPr>
        <p:spPr>
          <a:xfrm>
            <a:off x="4225290" y="4781550"/>
            <a:ext cx="3740150" cy="288290"/>
          </a:xfrm>
          <a:custGeom>
            <a:avLst/>
            <a:gdLst/>
            <a:ahLst/>
            <a:cxnLst/>
            <a:rect l="l" t="t" r="r" b="b"/>
            <a:pathLst>
              <a:path w="3740150" h="288289">
                <a:moveTo>
                  <a:pt x="0" y="144018"/>
                </a:moveTo>
                <a:lnTo>
                  <a:pt x="7345" y="98511"/>
                </a:lnTo>
                <a:lnTo>
                  <a:pt x="27797" y="58978"/>
                </a:lnTo>
                <a:lnTo>
                  <a:pt x="58978" y="27797"/>
                </a:lnTo>
                <a:lnTo>
                  <a:pt x="98511" y="7345"/>
                </a:lnTo>
                <a:lnTo>
                  <a:pt x="144018" y="0"/>
                </a:lnTo>
                <a:lnTo>
                  <a:pt x="3595878" y="0"/>
                </a:lnTo>
                <a:lnTo>
                  <a:pt x="3641384" y="7345"/>
                </a:lnTo>
                <a:lnTo>
                  <a:pt x="3680917" y="27797"/>
                </a:lnTo>
                <a:lnTo>
                  <a:pt x="3712098" y="58978"/>
                </a:lnTo>
                <a:lnTo>
                  <a:pt x="3732550" y="98511"/>
                </a:lnTo>
                <a:lnTo>
                  <a:pt x="3739895" y="144018"/>
                </a:lnTo>
                <a:lnTo>
                  <a:pt x="3732550" y="189524"/>
                </a:lnTo>
                <a:lnTo>
                  <a:pt x="3712098" y="229057"/>
                </a:lnTo>
                <a:lnTo>
                  <a:pt x="3680917" y="260238"/>
                </a:lnTo>
                <a:lnTo>
                  <a:pt x="3641384" y="280690"/>
                </a:lnTo>
                <a:lnTo>
                  <a:pt x="3595878" y="288036"/>
                </a:lnTo>
                <a:lnTo>
                  <a:pt x="144018" y="288036"/>
                </a:lnTo>
                <a:lnTo>
                  <a:pt x="98511" y="280690"/>
                </a:lnTo>
                <a:lnTo>
                  <a:pt x="58978" y="260238"/>
                </a:lnTo>
                <a:lnTo>
                  <a:pt x="27797" y="229057"/>
                </a:lnTo>
                <a:lnTo>
                  <a:pt x="7345" y="189524"/>
                </a:lnTo>
                <a:lnTo>
                  <a:pt x="0" y="144018"/>
                </a:lnTo>
                <a:close/>
              </a:path>
            </a:pathLst>
          </a:custGeom>
          <a:ln w="38100">
            <a:solidFill>
              <a:srgbClr val="F9F9F9"/>
            </a:solidFill>
          </a:ln>
        </p:spPr>
        <p:txBody>
          <a:bodyPr wrap="square" lIns="0" tIns="0" rIns="0" bIns="0" rtlCol="0"/>
          <a:lstStyle/>
          <a:p/>
        </p:txBody>
      </p:sp>
      <p:sp>
        <p:nvSpPr>
          <p:cNvPr id="40" name="object 40"/>
          <p:cNvSpPr txBox="1"/>
          <p:nvPr/>
        </p:nvSpPr>
        <p:spPr>
          <a:xfrm>
            <a:off x="5885179" y="4813934"/>
            <a:ext cx="419734" cy="224790"/>
          </a:xfrm>
          <a:prstGeom prst="rect">
            <a:avLst/>
          </a:prstGeom>
        </p:spPr>
        <p:txBody>
          <a:bodyPr wrap="square" lIns="0" tIns="0" rIns="0" bIns="0" rtlCol="0" vert="horz">
            <a:spAutoFit/>
          </a:bodyPr>
          <a:lstStyle/>
          <a:p>
            <a:pPr marL="12700">
              <a:lnSpc>
                <a:spcPct val="100000"/>
              </a:lnSpc>
            </a:pPr>
            <a:r>
              <a:rPr dirty="0" sz="1400" spc="-10">
                <a:solidFill>
                  <a:srgbClr val="F9F9F9"/>
                </a:solidFill>
                <a:latin typeface="Arial"/>
                <a:cs typeface="Arial"/>
              </a:rPr>
              <a:t>CMA</a:t>
            </a:r>
            <a:endParaRPr sz="1400">
              <a:latin typeface="Arial"/>
              <a:cs typeface="Arial"/>
            </a:endParaRPr>
          </a:p>
        </p:txBody>
      </p:sp>
      <p:sp>
        <p:nvSpPr>
          <p:cNvPr id="41" name="object 41"/>
          <p:cNvSpPr/>
          <p:nvPr/>
        </p:nvSpPr>
        <p:spPr>
          <a:xfrm>
            <a:off x="4274820" y="3048000"/>
            <a:ext cx="299085" cy="342900"/>
          </a:xfrm>
          <a:custGeom>
            <a:avLst/>
            <a:gdLst/>
            <a:ahLst/>
            <a:cxnLst/>
            <a:rect l="l" t="t" r="r" b="b"/>
            <a:pathLst>
              <a:path w="299085" h="342900">
                <a:moveTo>
                  <a:pt x="82930" y="0"/>
                </a:moveTo>
                <a:lnTo>
                  <a:pt x="0" y="0"/>
                </a:lnTo>
                <a:lnTo>
                  <a:pt x="215772" y="171450"/>
                </a:lnTo>
                <a:lnTo>
                  <a:pt x="0" y="342900"/>
                </a:lnTo>
                <a:lnTo>
                  <a:pt x="82930" y="342900"/>
                </a:lnTo>
                <a:lnTo>
                  <a:pt x="298703" y="171450"/>
                </a:lnTo>
                <a:lnTo>
                  <a:pt x="82930" y="0"/>
                </a:lnTo>
                <a:close/>
              </a:path>
            </a:pathLst>
          </a:custGeom>
          <a:solidFill>
            <a:srgbClr val="D3D3D3"/>
          </a:solidFill>
        </p:spPr>
        <p:txBody>
          <a:bodyPr wrap="square" lIns="0" tIns="0" rIns="0" bIns="0" rtlCol="0"/>
          <a:lstStyle/>
          <a:p/>
        </p:txBody>
      </p:sp>
      <p:sp>
        <p:nvSpPr>
          <p:cNvPr id="42" name="object 42"/>
          <p:cNvSpPr/>
          <p:nvPr/>
        </p:nvSpPr>
        <p:spPr>
          <a:xfrm>
            <a:off x="4683252" y="3048000"/>
            <a:ext cx="299085" cy="342900"/>
          </a:xfrm>
          <a:custGeom>
            <a:avLst/>
            <a:gdLst/>
            <a:ahLst/>
            <a:cxnLst/>
            <a:rect l="l" t="t" r="r" b="b"/>
            <a:pathLst>
              <a:path w="299085" h="342900">
                <a:moveTo>
                  <a:pt x="82931" y="0"/>
                </a:moveTo>
                <a:lnTo>
                  <a:pt x="0" y="0"/>
                </a:lnTo>
                <a:lnTo>
                  <a:pt x="215773" y="171450"/>
                </a:lnTo>
                <a:lnTo>
                  <a:pt x="0" y="342900"/>
                </a:lnTo>
                <a:lnTo>
                  <a:pt x="82931" y="342900"/>
                </a:lnTo>
                <a:lnTo>
                  <a:pt x="298703" y="171450"/>
                </a:lnTo>
                <a:lnTo>
                  <a:pt x="82931" y="0"/>
                </a:lnTo>
                <a:close/>
              </a:path>
            </a:pathLst>
          </a:custGeom>
          <a:solidFill>
            <a:srgbClr val="D3D3D3"/>
          </a:solidFill>
        </p:spPr>
        <p:txBody>
          <a:bodyPr wrap="square" lIns="0" tIns="0" rIns="0" bIns="0" rtlCol="0"/>
          <a:lstStyle/>
          <a:p/>
        </p:txBody>
      </p:sp>
      <p:sp>
        <p:nvSpPr>
          <p:cNvPr id="43" name="object 43"/>
          <p:cNvSpPr/>
          <p:nvPr/>
        </p:nvSpPr>
        <p:spPr>
          <a:xfrm>
            <a:off x="7615428" y="3048000"/>
            <a:ext cx="299085" cy="342900"/>
          </a:xfrm>
          <a:custGeom>
            <a:avLst/>
            <a:gdLst/>
            <a:ahLst/>
            <a:cxnLst/>
            <a:rect l="l" t="t" r="r" b="b"/>
            <a:pathLst>
              <a:path w="299084" h="342900">
                <a:moveTo>
                  <a:pt x="298703" y="0"/>
                </a:moveTo>
                <a:lnTo>
                  <a:pt x="215773" y="0"/>
                </a:lnTo>
                <a:lnTo>
                  <a:pt x="0" y="171450"/>
                </a:lnTo>
                <a:lnTo>
                  <a:pt x="215773" y="342900"/>
                </a:lnTo>
                <a:lnTo>
                  <a:pt x="298703" y="342900"/>
                </a:lnTo>
                <a:lnTo>
                  <a:pt x="82930" y="171450"/>
                </a:lnTo>
                <a:lnTo>
                  <a:pt x="298703" y="0"/>
                </a:lnTo>
                <a:close/>
              </a:path>
            </a:pathLst>
          </a:custGeom>
          <a:solidFill>
            <a:srgbClr val="D3D3D3"/>
          </a:solidFill>
        </p:spPr>
        <p:txBody>
          <a:bodyPr wrap="square" lIns="0" tIns="0" rIns="0" bIns="0" rtlCol="0"/>
          <a:lstStyle/>
          <a:p/>
        </p:txBody>
      </p:sp>
      <p:sp>
        <p:nvSpPr>
          <p:cNvPr id="44" name="object 44"/>
          <p:cNvSpPr/>
          <p:nvPr/>
        </p:nvSpPr>
        <p:spPr>
          <a:xfrm>
            <a:off x="7206995" y="3048000"/>
            <a:ext cx="299085" cy="342900"/>
          </a:xfrm>
          <a:custGeom>
            <a:avLst/>
            <a:gdLst/>
            <a:ahLst/>
            <a:cxnLst/>
            <a:rect l="l" t="t" r="r" b="b"/>
            <a:pathLst>
              <a:path w="299084" h="342900">
                <a:moveTo>
                  <a:pt x="298703" y="0"/>
                </a:moveTo>
                <a:lnTo>
                  <a:pt x="215773" y="0"/>
                </a:lnTo>
                <a:lnTo>
                  <a:pt x="0" y="171450"/>
                </a:lnTo>
                <a:lnTo>
                  <a:pt x="215773" y="342900"/>
                </a:lnTo>
                <a:lnTo>
                  <a:pt x="298703" y="342900"/>
                </a:lnTo>
                <a:lnTo>
                  <a:pt x="82930" y="171450"/>
                </a:lnTo>
                <a:lnTo>
                  <a:pt x="298703" y="0"/>
                </a:lnTo>
                <a:close/>
              </a:path>
            </a:pathLst>
          </a:custGeom>
          <a:solidFill>
            <a:srgbClr val="D3D3D3"/>
          </a:solidFill>
        </p:spPr>
        <p:txBody>
          <a:bodyPr wrap="square" lIns="0" tIns="0" rIns="0" bIns="0" rtlCol="0"/>
          <a:lstStyle/>
          <a:p/>
        </p:txBody>
      </p:sp>
      <p:sp>
        <p:nvSpPr>
          <p:cNvPr id="45" name="object 45"/>
          <p:cNvSpPr/>
          <p:nvPr/>
        </p:nvSpPr>
        <p:spPr>
          <a:xfrm>
            <a:off x="5852159" y="4081271"/>
            <a:ext cx="485140" cy="210820"/>
          </a:xfrm>
          <a:custGeom>
            <a:avLst/>
            <a:gdLst/>
            <a:ahLst/>
            <a:cxnLst/>
            <a:rect l="l" t="t" r="r" b="b"/>
            <a:pathLst>
              <a:path w="485139" h="210820">
                <a:moveTo>
                  <a:pt x="242315" y="0"/>
                </a:moveTo>
                <a:lnTo>
                  <a:pt x="0" y="151891"/>
                </a:lnTo>
                <a:lnTo>
                  <a:pt x="0" y="210311"/>
                </a:lnTo>
                <a:lnTo>
                  <a:pt x="242315" y="58419"/>
                </a:lnTo>
                <a:lnTo>
                  <a:pt x="335514" y="58419"/>
                </a:lnTo>
                <a:lnTo>
                  <a:pt x="242315" y="0"/>
                </a:lnTo>
                <a:close/>
              </a:path>
              <a:path w="485139" h="210820">
                <a:moveTo>
                  <a:pt x="335514" y="58419"/>
                </a:moveTo>
                <a:lnTo>
                  <a:pt x="242315" y="58419"/>
                </a:lnTo>
                <a:lnTo>
                  <a:pt x="484631" y="210311"/>
                </a:lnTo>
                <a:lnTo>
                  <a:pt x="484631" y="151891"/>
                </a:lnTo>
                <a:lnTo>
                  <a:pt x="335514" y="58419"/>
                </a:lnTo>
                <a:close/>
              </a:path>
            </a:pathLst>
          </a:custGeom>
          <a:solidFill>
            <a:srgbClr val="D3D3D3"/>
          </a:solidFill>
        </p:spPr>
        <p:txBody>
          <a:bodyPr wrap="square" lIns="0" tIns="0" rIns="0" bIns="0" rtlCol="0"/>
          <a:lstStyle/>
          <a:p/>
        </p:txBody>
      </p:sp>
      <p:sp>
        <p:nvSpPr>
          <p:cNvPr id="46" name="object 46"/>
          <p:cNvSpPr/>
          <p:nvPr/>
        </p:nvSpPr>
        <p:spPr>
          <a:xfrm>
            <a:off x="5852159" y="4337303"/>
            <a:ext cx="485140" cy="210820"/>
          </a:xfrm>
          <a:custGeom>
            <a:avLst/>
            <a:gdLst/>
            <a:ahLst/>
            <a:cxnLst/>
            <a:rect l="l" t="t" r="r" b="b"/>
            <a:pathLst>
              <a:path w="485139" h="210820">
                <a:moveTo>
                  <a:pt x="242315" y="0"/>
                </a:moveTo>
                <a:lnTo>
                  <a:pt x="0" y="151892"/>
                </a:lnTo>
                <a:lnTo>
                  <a:pt x="0" y="210312"/>
                </a:lnTo>
                <a:lnTo>
                  <a:pt x="242315" y="58420"/>
                </a:lnTo>
                <a:lnTo>
                  <a:pt x="335514" y="58420"/>
                </a:lnTo>
                <a:lnTo>
                  <a:pt x="242315" y="0"/>
                </a:lnTo>
                <a:close/>
              </a:path>
              <a:path w="485139" h="210820">
                <a:moveTo>
                  <a:pt x="335514" y="58420"/>
                </a:moveTo>
                <a:lnTo>
                  <a:pt x="242315" y="58420"/>
                </a:lnTo>
                <a:lnTo>
                  <a:pt x="484631" y="210312"/>
                </a:lnTo>
                <a:lnTo>
                  <a:pt x="484631" y="151892"/>
                </a:lnTo>
                <a:lnTo>
                  <a:pt x="335514" y="58420"/>
                </a:lnTo>
                <a:close/>
              </a:path>
            </a:pathLst>
          </a:custGeom>
          <a:solidFill>
            <a:srgbClr val="D3D3D3"/>
          </a:solidFill>
        </p:spPr>
        <p:txBody>
          <a:bodyPr wrap="square" lIns="0" tIns="0" rIns="0" bIns="0" rtlCol="0"/>
          <a:lstStyle/>
          <a:p/>
        </p:txBody>
      </p:sp>
      <p:sp>
        <p:nvSpPr>
          <p:cNvPr id="47" name="object 47"/>
          <p:cNvSpPr txBox="1"/>
          <p:nvPr/>
        </p:nvSpPr>
        <p:spPr>
          <a:xfrm>
            <a:off x="11866244" y="6279848"/>
            <a:ext cx="110489"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a:t>
            </a:r>
            <a:endParaRPr sz="1200">
              <a:latin typeface="Arial"/>
              <a:cs typeface="Arial"/>
            </a:endParaRPr>
          </a:p>
        </p:txBody>
      </p:sp>
      <p:sp>
        <p:nvSpPr>
          <p:cNvPr id="48" name="object 48"/>
          <p:cNvSpPr txBox="1"/>
          <p:nvPr/>
        </p:nvSpPr>
        <p:spPr>
          <a:xfrm>
            <a:off x="5320410" y="6352788"/>
            <a:ext cx="1549400" cy="177800"/>
          </a:xfrm>
          <a:prstGeom prst="rect">
            <a:avLst/>
          </a:prstGeom>
        </p:spPr>
        <p:txBody>
          <a:bodyPr wrap="square" lIns="0" tIns="0" rIns="0" bIns="0" rtlCol="0" vert="horz">
            <a:spAutoFit/>
          </a:bodyPr>
          <a:lstStyle/>
          <a:p>
            <a:pPr marL="12700">
              <a:lnSpc>
                <a:spcPts val="1300"/>
              </a:lnSpc>
            </a:pPr>
            <a:r>
              <a:rPr dirty="0" sz="1200">
                <a:solidFill>
                  <a:srgbClr val="4E565F"/>
                </a:solidFill>
                <a:latin typeface="微软雅黑"/>
                <a:cs typeface="微软雅黑"/>
              </a:rPr>
              <a:t>的要求对产品进行比较</a:t>
            </a:r>
            <a:endParaRPr sz="1200">
              <a:latin typeface="微软雅黑"/>
              <a:cs typeface="微软雅黑"/>
            </a:endParaRPr>
          </a:p>
        </p:txBody>
      </p:sp>
      <p:sp>
        <p:nvSpPr>
          <p:cNvPr id="49" name="object 4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开放账户信息：向银行外扩展客户资源，是商业银行主体对外</a:t>
            </a:r>
          </a:p>
          <a:p>
            <a:pPr marL="12700">
              <a:lnSpc>
                <a:spcPts val="2735"/>
              </a:lnSpc>
            </a:pPr>
            <a:r>
              <a:rPr dirty="0" spc="-5">
                <a:solidFill>
                  <a:srgbClr val="1D9ED2"/>
                </a:solidFill>
              </a:rPr>
              <a:t>开放的</a:t>
            </a:r>
          </a:p>
        </p:txBody>
      </p:sp>
      <p:sp>
        <p:nvSpPr>
          <p:cNvPr id="5" name="object 5"/>
          <p:cNvSpPr txBox="1">
            <a:spLocks noGrp="1"/>
          </p:cNvSpPr>
          <p:nvPr>
            <p:ph type="body" idx="1"/>
          </p:nvPr>
        </p:nvSpPr>
        <p:spPr>
          <a:prstGeom prst="rect"/>
        </p:spPr>
        <p:txBody>
          <a:bodyPr wrap="square" lIns="0" tIns="108204" rIns="0" bIns="0" rtlCol="0" vert="horz">
            <a:spAutoFit/>
          </a:bodyPr>
          <a:lstStyle/>
          <a:p>
            <a:pPr marL="302895">
              <a:lnSpc>
                <a:spcPct val="100000"/>
              </a:lnSpc>
            </a:pPr>
            <a:r>
              <a:rPr dirty="0" spc="540">
                <a:solidFill>
                  <a:srgbClr val="1D9FD1"/>
                </a:solidFill>
                <a:latin typeface="Arial Unicode MS"/>
                <a:cs typeface="Arial Unicode MS"/>
              </a:rPr>
              <a:t>◆</a:t>
            </a:r>
            <a:r>
              <a:rPr dirty="0" spc="515">
                <a:solidFill>
                  <a:srgbClr val="1D9FD1"/>
                </a:solidFill>
                <a:latin typeface="Arial Unicode MS"/>
                <a:cs typeface="Arial Unicode MS"/>
              </a:rPr>
              <a:t> </a:t>
            </a:r>
            <a:r>
              <a:rPr dirty="0"/>
              <a:t>如果说“银行即服务”是商业银行为场景平台输出单一的产品和服务，那么</a:t>
            </a:r>
            <a:r>
              <a:rPr dirty="0" b="1" i="1">
                <a:solidFill>
                  <a:srgbClr val="1A9FD2"/>
                </a:solidFill>
                <a:latin typeface="微软雅黑"/>
                <a:cs typeface="微软雅黑"/>
              </a:rPr>
              <a:t>“开放账户信息”则是对商业银行综合金融服务能力的进一</a:t>
            </a:r>
          </a:p>
          <a:p>
            <a:pPr marL="589280">
              <a:lnSpc>
                <a:spcPct val="100000"/>
              </a:lnSpc>
              <a:spcBef>
                <a:spcPts val="840"/>
              </a:spcBef>
            </a:pPr>
            <a:r>
              <a:rPr dirty="0" b="1" i="1">
                <a:solidFill>
                  <a:srgbClr val="1A9FD2"/>
                </a:solidFill>
                <a:latin typeface="微软雅黑"/>
                <a:cs typeface="微软雅黑"/>
              </a:rPr>
              <a:t>步开放。</a:t>
            </a:r>
          </a:p>
          <a:p>
            <a:pPr marL="589280" marR="5080" indent="-287020">
              <a:lnSpc>
                <a:spcPct val="150000"/>
              </a:lnSpc>
            </a:pPr>
            <a:r>
              <a:rPr dirty="0" spc="540">
                <a:solidFill>
                  <a:srgbClr val="1D9FD1"/>
                </a:solidFill>
                <a:latin typeface="Arial Unicode MS"/>
                <a:cs typeface="Arial Unicode MS"/>
              </a:rPr>
              <a:t>◆ </a:t>
            </a:r>
            <a:r>
              <a:rPr dirty="0"/>
              <a:t>通过开放账户信息，商业银行向场景平台输出其账户能力，通过该开放账户，场景平台可以根据账户信息为客户提供定制化程度更高且  更为丰富的金融服务。</a:t>
            </a:r>
          </a:p>
          <a:p>
            <a:pPr marL="589280" marR="5080" indent="-287020">
              <a:lnSpc>
                <a:spcPct val="150000"/>
              </a:lnSpc>
            </a:pPr>
            <a:r>
              <a:rPr dirty="0" spc="540">
                <a:solidFill>
                  <a:srgbClr val="1D9FD1"/>
                </a:solidFill>
                <a:latin typeface="Arial Unicode MS"/>
                <a:cs typeface="Arial Unicode MS"/>
              </a:rPr>
              <a:t>◆ </a:t>
            </a:r>
            <a:r>
              <a:rPr dirty="0" spc="15"/>
              <a:t>武汉众邦银行是国内</a:t>
            </a:r>
            <a:r>
              <a:rPr dirty="0" spc="15">
                <a:latin typeface="Arial"/>
                <a:cs typeface="Arial"/>
              </a:rPr>
              <a:t>17</a:t>
            </a:r>
            <a:r>
              <a:rPr dirty="0" spc="15"/>
              <a:t>家民营银行之一，作为一家民营银行，众邦银行无法建设广泛的营业网点体系。因此，建立不久，众邦银行就  </a:t>
            </a:r>
            <a:r>
              <a:rPr dirty="0"/>
              <a:t>选择了开放银行的方式，通过其建立的开放平台，依托银行账户能力，为场景平台构筑账户，提供完整的综合金融服务能力；用户通过</a:t>
            </a:r>
          </a:p>
          <a:p>
            <a:pPr marL="589280">
              <a:lnSpc>
                <a:spcPct val="100000"/>
              </a:lnSpc>
              <a:spcBef>
                <a:spcPts val="840"/>
              </a:spcBef>
            </a:pPr>
            <a:r>
              <a:rPr dirty="0"/>
              <a:t>场景平台账户进行支付、贷款、理财等综合金融服务，但真正提供者是提供开放银行接口的众邦银行而非场景平台本身。</a:t>
            </a:r>
          </a:p>
        </p:txBody>
      </p:sp>
      <p:sp>
        <p:nvSpPr>
          <p:cNvPr id="6" name="object 6"/>
          <p:cNvSpPr/>
          <p:nvPr/>
        </p:nvSpPr>
        <p:spPr>
          <a:xfrm>
            <a:off x="2645441" y="4934981"/>
            <a:ext cx="806450" cy="311785"/>
          </a:xfrm>
          <a:custGeom>
            <a:avLst/>
            <a:gdLst/>
            <a:ahLst/>
            <a:cxnLst/>
            <a:rect l="l" t="t" r="r" b="b"/>
            <a:pathLst>
              <a:path w="806450" h="311785">
                <a:moveTo>
                  <a:pt x="650915" y="311551"/>
                </a:moveTo>
                <a:lnTo>
                  <a:pt x="798095" y="175018"/>
                </a:lnTo>
                <a:lnTo>
                  <a:pt x="806342" y="155432"/>
                </a:lnTo>
                <a:lnTo>
                  <a:pt x="804280" y="145252"/>
                </a:lnTo>
                <a:lnTo>
                  <a:pt x="798095" y="136532"/>
                </a:lnTo>
                <a:lnTo>
                  <a:pt x="664316" y="2748"/>
                </a:lnTo>
                <a:lnTo>
                  <a:pt x="656985" y="0"/>
                </a:lnTo>
                <a:lnTo>
                  <a:pt x="644157" y="0"/>
                </a:lnTo>
                <a:lnTo>
                  <a:pt x="636827" y="2748"/>
                </a:lnTo>
                <a:lnTo>
                  <a:pt x="631329" y="8246"/>
                </a:lnTo>
                <a:lnTo>
                  <a:pt x="625144" y="17481"/>
                </a:lnTo>
                <a:lnTo>
                  <a:pt x="623082" y="27833"/>
                </a:lnTo>
                <a:lnTo>
                  <a:pt x="625144" y="38013"/>
                </a:lnTo>
                <a:lnTo>
                  <a:pt x="631329" y="46732"/>
                </a:lnTo>
                <a:lnTo>
                  <a:pt x="712880" y="128285"/>
                </a:lnTo>
                <a:lnTo>
                  <a:pt x="27488" y="128285"/>
                </a:lnTo>
                <a:lnTo>
                  <a:pt x="16622" y="130390"/>
                </a:lnTo>
                <a:lnTo>
                  <a:pt x="7903" y="136189"/>
                </a:lnTo>
                <a:lnTo>
                  <a:pt x="2104" y="144908"/>
                </a:lnTo>
                <a:lnTo>
                  <a:pt x="0" y="155775"/>
                </a:lnTo>
                <a:lnTo>
                  <a:pt x="2104" y="166642"/>
                </a:lnTo>
                <a:lnTo>
                  <a:pt x="7903" y="175362"/>
                </a:lnTo>
                <a:lnTo>
                  <a:pt x="16622" y="181160"/>
                </a:lnTo>
                <a:lnTo>
                  <a:pt x="27488" y="183265"/>
                </a:lnTo>
                <a:lnTo>
                  <a:pt x="712880" y="183265"/>
                </a:lnTo>
                <a:lnTo>
                  <a:pt x="631329" y="264818"/>
                </a:lnTo>
                <a:lnTo>
                  <a:pt x="625144" y="274053"/>
                </a:lnTo>
                <a:lnTo>
                  <a:pt x="623082" y="284405"/>
                </a:lnTo>
                <a:lnTo>
                  <a:pt x="625144" y="294585"/>
                </a:lnTo>
                <a:lnTo>
                  <a:pt x="631329" y="303304"/>
                </a:lnTo>
                <a:lnTo>
                  <a:pt x="640564" y="309489"/>
                </a:lnTo>
                <a:lnTo>
                  <a:pt x="650915" y="311551"/>
                </a:lnTo>
                <a:close/>
              </a:path>
            </a:pathLst>
          </a:custGeom>
          <a:solidFill>
            <a:srgbClr val="9DD1E9"/>
          </a:solidFill>
        </p:spPr>
        <p:txBody>
          <a:bodyPr wrap="square" lIns="0" tIns="0" rIns="0" bIns="0" rtlCol="0"/>
          <a:lstStyle/>
          <a:p/>
        </p:txBody>
      </p:sp>
      <p:sp>
        <p:nvSpPr>
          <p:cNvPr id="7" name="object 7"/>
          <p:cNvSpPr/>
          <p:nvPr/>
        </p:nvSpPr>
        <p:spPr>
          <a:xfrm>
            <a:off x="6695045" y="4761186"/>
            <a:ext cx="770255" cy="401955"/>
          </a:xfrm>
          <a:custGeom>
            <a:avLst/>
            <a:gdLst/>
            <a:ahLst/>
            <a:cxnLst/>
            <a:rect l="l" t="t" r="r" b="b"/>
            <a:pathLst>
              <a:path w="770254" h="401954">
                <a:moveTo>
                  <a:pt x="384845" y="0"/>
                </a:moveTo>
                <a:lnTo>
                  <a:pt x="0" y="366553"/>
                </a:lnTo>
                <a:lnTo>
                  <a:pt x="41233" y="401374"/>
                </a:lnTo>
                <a:lnTo>
                  <a:pt x="384845" y="75161"/>
                </a:lnTo>
                <a:lnTo>
                  <a:pt x="463947" y="75161"/>
                </a:lnTo>
                <a:lnTo>
                  <a:pt x="384845" y="0"/>
                </a:lnTo>
                <a:close/>
              </a:path>
              <a:path w="770254" h="401954">
                <a:moveTo>
                  <a:pt x="463947" y="75161"/>
                </a:moveTo>
                <a:lnTo>
                  <a:pt x="384845" y="75161"/>
                </a:lnTo>
                <a:lnTo>
                  <a:pt x="728457" y="401374"/>
                </a:lnTo>
                <a:lnTo>
                  <a:pt x="769690" y="366553"/>
                </a:lnTo>
                <a:lnTo>
                  <a:pt x="604756" y="208945"/>
                </a:lnTo>
                <a:lnTo>
                  <a:pt x="604756" y="139304"/>
                </a:lnTo>
                <a:lnTo>
                  <a:pt x="531453" y="139304"/>
                </a:lnTo>
                <a:lnTo>
                  <a:pt x="463947" y="75161"/>
                </a:lnTo>
                <a:close/>
              </a:path>
              <a:path w="770254" h="401954">
                <a:moveTo>
                  <a:pt x="604756" y="55002"/>
                </a:moveTo>
                <a:lnTo>
                  <a:pt x="531453" y="55002"/>
                </a:lnTo>
                <a:lnTo>
                  <a:pt x="531453" y="139304"/>
                </a:lnTo>
                <a:lnTo>
                  <a:pt x="604756" y="139304"/>
                </a:lnTo>
                <a:lnTo>
                  <a:pt x="604756" y="55002"/>
                </a:lnTo>
                <a:close/>
              </a:path>
            </a:pathLst>
          </a:custGeom>
          <a:solidFill>
            <a:srgbClr val="1A9FD2"/>
          </a:solidFill>
        </p:spPr>
        <p:txBody>
          <a:bodyPr wrap="square" lIns="0" tIns="0" rIns="0" bIns="0" rtlCol="0"/>
          <a:lstStyle/>
          <a:p/>
        </p:txBody>
      </p:sp>
      <p:sp>
        <p:nvSpPr>
          <p:cNvPr id="8" name="object 8"/>
          <p:cNvSpPr/>
          <p:nvPr/>
        </p:nvSpPr>
        <p:spPr>
          <a:xfrm>
            <a:off x="6805001" y="4887662"/>
            <a:ext cx="549910" cy="533400"/>
          </a:xfrm>
          <a:custGeom>
            <a:avLst/>
            <a:gdLst/>
            <a:ahLst/>
            <a:cxnLst/>
            <a:rect l="l" t="t" r="r" b="b"/>
            <a:pathLst>
              <a:path w="549909" h="533400">
                <a:moveTo>
                  <a:pt x="274889" y="0"/>
                </a:moveTo>
                <a:lnTo>
                  <a:pt x="0" y="261153"/>
                </a:lnTo>
                <a:lnTo>
                  <a:pt x="0" y="533302"/>
                </a:lnTo>
                <a:lnTo>
                  <a:pt x="219911" y="533302"/>
                </a:lnTo>
                <a:lnTo>
                  <a:pt x="219911" y="414180"/>
                </a:lnTo>
                <a:lnTo>
                  <a:pt x="54977" y="414180"/>
                </a:lnTo>
                <a:lnTo>
                  <a:pt x="54977" y="304220"/>
                </a:lnTo>
                <a:lnTo>
                  <a:pt x="549779" y="304220"/>
                </a:lnTo>
                <a:lnTo>
                  <a:pt x="549779" y="261153"/>
                </a:lnTo>
                <a:lnTo>
                  <a:pt x="274889" y="0"/>
                </a:lnTo>
                <a:close/>
              </a:path>
              <a:path w="549909" h="533400">
                <a:moveTo>
                  <a:pt x="384845" y="304220"/>
                </a:moveTo>
                <a:lnTo>
                  <a:pt x="329867" y="304220"/>
                </a:lnTo>
                <a:lnTo>
                  <a:pt x="329867" y="533302"/>
                </a:lnTo>
                <a:lnTo>
                  <a:pt x="549779" y="533302"/>
                </a:lnTo>
                <a:lnTo>
                  <a:pt x="549779" y="414180"/>
                </a:lnTo>
                <a:lnTo>
                  <a:pt x="384845" y="414180"/>
                </a:lnTo>
                <a:lnTo>
                  <a:pt x="384845" y="304220"/>
                </a:lnTo>
                <a:close/>
              </a:path>
              <a:path w="549909" h="533400">
                <a:moveTo>
                  <a:pt x="219911" y="304220"/>
                </a:moveTo>
                <a:lnTo>
                  <a:pt x="164933" y="304220"/>
                </a:lnTo>
                <a:lnTo>
                  <a:pt x="164933" y="414180"/>
                </a:lnTo>
                <a:lnTo>
                  <a:pt x="219911" y="414180"/>
                </a:lnTo>
                <a:lnTo>
                  <a:pt x="219911" y="304220"/>
                </a:lnTo>
                <a:close/>
              </a:path>
              <a:path w="549909" h="533400">
                <a:moveTo>
                  <a:pt x="549779" y="304220"/>
                </a:moveTo>
                <a:lnTo>
                  <a:pt x="494801" y="304220"/>
                </a:lnTo>
                <a:lnTo>
                  <a:pt x="494801" y="414180"/>
                </a:lnTo>
                <a:lnTo>
                  <a:pt x="549779" y="414180"/>
                </a:lnTo>
                <a:lnTo>
                  <a:pt x="549779" y="304220"/>
                </a:lnTo>
                <a:close/>
              </a:path>
            </a:pathLst>
          </a:custGeom>
          <a:solidFill>
            <a:srgbClr val="1A9FD2"/>
          </a:solidFill>
        </p:spPr>
        <p:txBody>
          <a:bodyPr wrap="square" lIns="0" tIns="0" rIns="0" bIns="0" rtlCol="0"/>
          <a:lstStyle/>
          <a:p/>
        </p:txBody>
      </p:sp>
      <p:sp>
        <p:nvSpPr>
          <p:cNvPr id="9" name="object 9"/>
          <p:cNvSpPr/>
          <p:nvPr/>
        </p:nvSpPr>
        <p:spPr>
          <a:xfrm>
            <a:off x="5333717" y="5078237"/>
            <a:ext cx="805180" cy="311785"/>
          </a:xfrm>
          <a:custGeom>
            <a:avLst/>
            <a:gdLst/>
            <a:ahLst/>
            <a:cxnLst/>
            <a:rect l="l" t="t" r="r" b="b"/>
            <a:pathLst>
              <a:path w="805179" h="311785">
                <a:moveTo>
                  <a:pt x="649785" y="311551"/>
                </a:moveTo>
                <a:lnTo>
                  <a:pt x="796710" y="175018"/>
                </a:lnTo>
                <a:lnTo>
                  <a:pt x="804942" y="155432"/>
                </a:lnTo>
                <a:lnTo>
                  <a:pt x="802884" y="145252"/>
                </a:lnTo>
                <a:lnTo>
                  <a:pt x="796710" y="136532"/>
                </a:lnTo>
                <a:lnTo>
                  <a:pt x="663162" y="2748"/>
                </a:lnTo>
                <a:lnTo>
                  <a:pt x="655845" y="0"/>
                </a:lnTo>
                <a:lnTo>
                  <a:pt x="643039" y="0"/>
                </a:lnTo>
                <a:lnTo>
                  <a:pt x="635721" y="2748"/>
                </a:lnTo>
                <a:lnTo>
                  <a:pt x="630233" y="8246"/>
                </a:lnTo>
                <a:lnTo>
                  <a:pt x="624059" y="17481"/>
                </a:lnTo>
                <a:lnTo>
                  <a:pt x="622000" y="27833"/>
                </a:lnTo>
                <a:lnTo>
                  <a:pt x="624059" y="38013"/>
                </a:lnTo>
                <a:lnTo>
                  <a:pt x="630233" y="46732"/>
                </a:lnTo>
                <a:lnTo>
                  <a:pt x="711642" y="128285"/>
                </a:lnTo>
                <a:lnTo>
                  <a:pt x="27441" y="128285"/>
                </a:lnTo>
                <a:lnTo>
                  <a:pt x="16593" y="130390"/>
                </a:lnTo>
                <a:lnTo>
                  <a:pt x="7889" y="136189"/>
                </a:lnTo>
                <a:lnTo>
                  <a:pt x="2100" y="144908"/>
                </a:lnTo>
                <a:lnTo>
                  <a:pt x="0" y="155775"/>
                </a:lnTo>
                <a:lnTo>
                  <a:pt x="2100" y="166642"/>
                </a:lnTo>
                <a:lnTo>
                  <a:pt x="7889" y="175362"/>
                </a:lnTo>
                <a:lnTo>
                  <a:pt x="16593" y="181160"/>
                </a:lnTo>
                <a:lnTo>
                  <a:pt x="27441" y="183265"/>
                </a:lnTo>
                <a:lnTo>
                  <a:pt x="711642" y="183265"/>
                </a:lnTo>
                <a:lnTo>
                  <a:pt x="630233" y="264818"/>
                </a:lnTo>
                <a:lnTo>
                  <a:pt x="624059" y="274053"/>
                </a:lnTo>
                <a:lnTo>
                  <a:pt x="622000" y="284405"/>
                </a:lnTo>
                <a:lnTo>
                  <a:pt x="624059" y="294585"/>
                </a:lnTo>
                <a:lnTo>
                  <a:pt x="630233" y="303304"/>
                </a:lnTo>
                <a:lnTo>
                  <a:pt x="639451" y="309489"/>
                </a:lnTo>
                <a:lnTo>
                  <a:pt x="649785" y="311551"/>
                </a:lnTo>
                <a:close/>
              </a:path>
            </a:pathLst>
          </a:custGeom>
          <a:solidFill>
            <a:srgbClr val="1A9FD2"/>
          </a:solidFill>
        </p:spPr>
        <p:txBody>
          <a:bodyPr wrap="square" lIns="0" tIns="0" rIns="0" bIns="0" rtlCol="0"/>
          <a:lstStyle/>
          <a:p/>
        </p:txBody>
      </p:sp>
      <p:sp>
        <p:nvSpPr>
          <p:cNvPr id="10" name="object 10"/>
          <p:cNvSpPr/>
          <p:nvPr/>
        </p:nvSpPr>
        <p:spPr>
          <a:xfrm>
            <a:off x="1467679" y="5146066"/>
            <a:ext cx="476250" cy="257175"/>
          </a:xfrm>
          <a:custGeom>
            <a:avLst/>
            <a:gdLst/>
            <a:ahLst/>
            <a:cxnLst/>
            <a:rect l="l" t="t" r="r" b="b"/>
            <a:pathLst>
              <a:path w="476250" h="257175">
                <a:moveTo>
                  <a:pt x="237823" y="0"/>
                </a:moveTo>
                <a:lnTo>
                  <a:pt x="188009" y="5180"/>
                </a:lnTo>
                <a:lnTo>
                  <a:pt x="139675" y="18326"/>
                </a:lnTo>
                <a:lnTo>
                  <a:pt x="78418" y="47617"/>
                </a:lnTo>
                <a:lnTo>
                  <a:pt x="23782" y="87967"/>
                </a:lnTo>
                <a:lnTo>
                  <a:pt x="1542" y="130407"/>
                </a:lnTo>
                <a:lnTo>
                  <a:pt x="0" y="146612"/>
                </a:lnTo>
                <a:lnTo>
                  <a:pt x="0" y="256571"/>
                </a:lnTo>
                <a:lnTo>
                  <a:pt x="228676" y="256571"/>
                </a:lnTo>
                <a:lnTo>
                  <a:pt x="228676" y="118969"/>
                </a:lnTo>
                <a:lnTo>
                  <a:pt x="134752" y="118954"/>
                </a:lnTo>
                <a:lnTo>
                  <a:pt x="132990" y="118351"/>
                </a:lnTo>
                <a:lnTo>
                  <a:pt x="128889" y="115350"/>
                </a:lnTo>
                <a:lnTo>
                  <a:pt x="127571" y="112127"/>
                </a:lnTo>
                <a:lnTo>
                  <a:pt x="139401" y="38119"/>
                </a:lnTo>
                <a:lnTo>
                  <a:pt x="181020" y="25565"/>
                </a:lnTo>
                <a:lnTo>
                  <a:pt x="294515" y="25565"/>
                </a:lnTo>
                <a:lnTo>
                  <a:pt x="294901" y="25015"/>
                </a:lnTo>
                <a:lnTo>
                  <a:pt x="353078" y="25015"/>
                </a:lnTo>
                <a:lnTo>
                  <a:pt x="335971" y="18326"/>
                </a:lnTo>
                <a:lnTo>
                  <a:pt x="312120" y="10466"/>
                </a:lnTo>
                <a:lnTo>
                  <a:pt x="287715" y="4773"/>
                </a:lnTo>
                <a:lnTo>
                  <a:pt x="262901" y="1275"/>
                </a:lnTo>
                <a:lnTo>
                  <a:pt x="237823" y="0"/>
                </a:lnTo>
                <a:close/>
              </a:path>
              <a:path w="476250" h="257175">
                <a:moveTo>
                  <a:pt x="246970" y="74863"/>
                </a:moveTo>
                <a:lnTo>
                  <a:pt x="246970" y="256571"/>
                </a:lnTo>
                <a:lnTo>
                  <a:pt x="475647" y="256571"/>
                </a:lnTo>
                <a:lnTo>
                  <a:pt x="475647" y="146612"/>
                </a:lnTo>
                <a:lnTo>
                  <a:pt x="474105" y="130407"/>
                </a:lnTo>
                <a:lnTo>
                  <a:pt x="470708" y="118969"/>
                </a:lnTo>
                <a:lnTo>
                  <a:pt x="337778" y="118954"/>
                </a:lnTo>
                <a:lnTo>
                  <a:pt x="336482" y="118633"/>
                </a:lnTo>
                <a:lnTo>
                  <a:pt x="246970" y="74863"/>
                </a:lnTo>
                <a:close/>
              </a:path>
              <a:path w="476250" h="257175">
                <a:moveTo>
                  <a:pt x="228676" y="74863"/>
                </a:moveTo>
                <a:lnTo>
                  <a:pt x="139256" y="118633"/>
                </a:lnTo>
                <a:lnTo>
                  <a:pt x="137960" y="118954"/>
                </a:lnTo>
                <a:lnTo>
                  <a:pt x="134797" y="118969"/>
                </a:lnTo>
                <a:lnTo>
                  <a:pt x="228676" y="118969"/>
                </a:lnTo>
                <a:lnTo>
                  <a:pt x="228676" y="74863"/>
                </a:lnTo>
                <a:close/>
              </a:path>
              <a:path w="476250" h="257175">
                <a:moveTo>
                  <a:pt x="353078" y="25015"/>
                </a:moveTo>
                <a:lnTo>
                  <a:pt x="294901" y="25015"/>
                </a:lnTo>
                <a:lnTo>
                  <a:pt x="303756" y="27270"/>
                </a:lnTo>
                <a:lnTo>
                  <a:pt x="312535" y="29794"/>
                </a:lnTo>
                <a:lnTo>
                  <a:pt x="321663" y="32742"/>
                </a:lnTo>
                <a:lnTo>
                  <a:pt x="336246" y="38027"/>
                </a:lnTo>
                <a:lnTo>
                  <a:pt x="348168" y="112127"/>
                </a:lnTo>
                <a:lnTo>
                  <a:pt x="346849" y="115350"/>
                </a:lnTo>
                <a:lnTo>
                  <a:pt x="342748" y="118351"/>
                </a:lnTo>
                <a:lnTo>
                  <a:pt x="340941" y="118969"/>
                </a:lnTo>
                <a:lnTo>
                  <a:pt x="470708" y="118969"/>
                </a:lnTo>
                <a:lnTo>
                  <a:pt x="425966" y="65736"/>
                </a:lnTo>
                <a:lnTo>
                  <a:pt x="367745" y="30751"/>
                </a:lnTo>
                <a:lnTo>
                  <a:pt x="353078" y="25015"/>
                </a:lnTo>
                <a:close/>
              </a:path>
              <a:path w="476250" h="257175">
                <a:moveTo>
                  <a:pt x="294515" y="25565"/>
                </a:moveTo>
                <a:lnTo>
                  <a:pt x="181020" y="25565"/>
                </a:lnTo>
                <a:lnTo>
                  <a:pt x="199568" y="44852"/>
                </a:lnTo>
                <a:lnTo>
                  <a:pt x="223237" y="55160"/>
                </a:lnTo>
                <a:lnTo>
                  <a:pt x="249037" y="55824"/>
                </a:lnTo>
                <a:lnTo>
                  <a:pt x="273977" y="46182"/>
                </a:lnTo>
                <a:lnTo>
                  <a:pt x="280069" y="41794"/>
                </a:lnTo>
                <a:lnTo>
                  <a:pt x="285620" y="36770"/>
                </a:lnTo>
                <a:lnTo>
                  <a:pt x="290869" y="30751"/>
                </a:lnTo>
                <a:lnTo>
                  <a:pt x="294515" y="25565"/>
                </a:lnTo>
                <a:close/>
              </a:path>
            </a:pathLst>
          </a:custGeom>
          <a:solidFill>
            <a:srgbClr val="9DD1E9"/>
          </a:solidFill>
        </p:spPr>
        <p:txBody>
          <a:bodyPr wrap="square" lIns="0" tIns="0" rIns="0" bIns="0" rtlCol="0"/>
          <a:lstStyle/>
          <a:p/>
        </p:txBody>
      </p:sp>
      <p:sp>
        <p:nvSpPr>
          <p:cNvPr id="11" name="object 11"/>
          <p:cNvSpPr/>
          <p:nvPr/>
        </p:nvSpPr>
        <p:spPr>
          <a:xfrm>
            <a:off x="1569943" y="4890503"/>
            <a:ext cx="270510" cy="219075"/>
          </a:xfrm>
          <a:custGeom>
            <a:avLst/>
            <a:gdLst/>
            <a:ahLst/>
            <a:cxnLst/>
            <a:rect l="l" t="t" r="r" b="b"/>
            <a:pathLst>
              <a:path w="270510" h="219075">
                <a:moveTo>
                  <a:pt x="85982" y="33171"/>
                </a:moveTo>
                <a:lnTo>
                  <a:pt x="54996" y="57613"/>
                </a:lnTo>
                <a:lnTo>
                  <a:pt x="17470" y="74222"/>
                </a:lnTo>
                <a:lnTo>
                  <a:pt x="12627" y="81695"/>
                </a:lnTo>
                <a:lnTo>
                  <a:pt x="434" y="120260"/>
                </a:lnTo>
                <a:lnTo>
                  <a:pt x="0" y="127277"/>
                </a:lnTo>
                <a:lnTo>
                  <a:pt x="24314" y="167403"/>
                </a:lnTo>
                <a:lnTo>
                  <a:pt x="58677" y="196864"/>
                </a:lnTo>
                <a:lnTo>
                  <a:pt x="99948" y="214332"/>
                </a:lnTo>
                <a:lnTo>
                  <a:pt x="144987" y="218479"/>
                </a:lnTo>
                <a:lnTo>
                  <a:pt x="190655" y="207975"/>
                </a:lnTo>
                <a:lnTo>
                  <a:pt x="216100" y="194575"/>
                </a:lnTo>
                <a:lnTo>
                  <a:pt x="238247" y="176638"/>
                </a:lnTo>
                <a:lnTo>
                  <a:pt x="256509" y="154745"/>
                </a:lnTo>
                <a:lnTo>
                  <a:pt x="270295" y="129477"/>
                </a:lnTo>
                <a:lnTo>
                  <a:pt x="267258" y="111096"/>
                </a:lnTo>
                <a:lnTo>
                  <a:pt x="263126" y="92949"/>
                </a:lnTo>
                <a:lnTo>
                  <a:pt x="260945" y="85470"/>
                </a:lnTo>
                <a:lnTo>
                  <a:pt x="66743" y="85470"/>
                </a:lnTo>
                <a:lnTo>
                  <a:pt x="61552" y="82897"/>
                </a:lnTo>
                <a:lnTo>
                  <a:pt x="59004" y="75355"/>
                </a:lnTo>
                <a:lnTo>
                  <a:pt x="58729" y="74222"/>
                </a:lnTo>
                <a:lnTo>
                  <a:pt x="59920" y="70289"/>
                </a:lnTo>
                <a:lnTo>
                  <a:pt x="63023" y="67899"/>
                </a:lnTo>
                <a:lnTo>
                  <a:pt x="69160" y="61692"/>
                </a:lnTo>
                <a:lnTo>
                  <a:pt x="74602" y="54896"/>
                </a:lnTo>
                <a:lnTo>
                  <a:pt x="79309" y="47569"/>
                </a:lnTo>
                <a:lnTo>
                  <a:pt x="84336" y="37386"/>
                </a:lnTo>
                <a:lnTo>
                  <a:pt x="85250" y="35278"/>
                </a:lnTo>
                <a:lnTo>
                  <a:pt x="85982" y="33171"/>
                </a:lnTo>
                <a:close/>
              </a:path>
              <a:path w="270510" h="219075">
                <a:moveTo>
                  <a:pt x="213584" y="0"/>
                </a:moveTo>
                <a:lnTo>
                  <a:pt x="174273" y="34027"/>
                </a:lnTo>
                <a:lnTo>
                  <a:pt x="138456" y="55224"/>
                </a:lnTo>
                <a:lnTo>
                  <a:pt x="94287" y="75355"/>
                </a:lnTo>
                <a:lnTo>
                  <a:pt x="66743" y="85470"/>
                </a:lnTo>
                <a:lnTo>
                  <a:pt x="260945" y="85470"/>
                </a:lnTo>
                <a:lnTo>
                  <a:pt x="244017" y="41962"/>
                </a:lnTo>
                <a:lnTo>
                  <a:pt x="224937" y="13108"/>
                </a:lnTo>
                <a:lnTo>
                  <a:pt x="213584" y="0"/>
                </a:lnTo>
                <a:close/>
              </a:path>
            </a:pathLst>
          </a:custGeom>
          <a:solidFill>
            <a:srgbClr val="9DD1E9"/>
          </a:solidFill>
        </p:spPr>
        <p:txBody>
          <a:bodyPr wrap="square" lIns="0" tIns="0" rIns="0" bIns="0" rtlCol="0"/>
          <a:lstStyle/>
          <a:p/>
        </p:txBody>
      </p:sp>
      <p:sp>
        <p:nvSpPr>
          <p:cNvPr id="12" name="object 12"/>
          <p:cNvSpPr/>
          <p:nvPr/>
        </p:nvSpPr>
        <p:spPr>
          <a:xfrm>
            <a:off x="1550334" y="4756070"/>
            <a:ext cx="313055" cy="228600"/>
          </a:xfrm>
          <a:custGeom>
            <a:avLst/>
            <a:gdLst/>
            <a:ahLst/>
            <a:cxnLst/>
            <a:rect l="l" t="t" r="r" b="b"/>
            <a:pathLst>
              <a:path w="313055" h="228600">
                <a:moveTo>
                  <a:pt x="285916" y="111608"/>
                </a:moveTo>
                <a:lnTo>
                  <a:pt x="234839" y="111608"/>
                </a:lnTo>
                <a:lnTo>
                  <a:pt x="237362" y="112509"/>
                </a:lnTo>
                <a:lnTo>
                  <a:pt x="239230" y="114273"/>
                </a:lnTo>
                <a:lnTo>
                  <a:pt x="267395" y="147742"/>
                </a:lnTo>
                <a:lnTo>
                  <a:pt x="288258" y="185105"/>
                </a:lnTo>
                <a:lnTo>
                  <a:pt x="300201" y="221674"/>
                </a:lnTo>
                <a:lnTo>
                  <a:pt x="301979" y="228539"/>
                </a:lnTo>
                <a:lnTo>
                  <a:pt x="306424" y="221674"/>
                </a:lnTo>
                <a:lnTo>
                  <a:pt x="309768" y="214259"/>
                </a:lnTo>
                <a:lnTo>
                  <a:pt x="311917" y="206582"/>
                </a:lnTo>
                <a:lnTo>
                  <a:pt x="312483" y="202163"/>
                </a:lnTo>
                <a:lnTo>
                  <a:pt x="311789" y="187680"/>
                </a:lnTo>
                <a:lnTo>
                  <a:pt x="309190" y="164003"/>
                </a:lnTo>
                <a:lnTo>
                  <a:pt x="298177" y="131735"/>
                </a:lnTo>
                <a:lnTo>
                  <a:pt x="285916" y="111608"/>
                </a:lnTo>
                <a:close/>
              </a:path>
              <a:path w="313055" h="228600">
                <a:moveTo>
                  <a:pt x="156083" y="41517"/>
                </a:moveTo>
                <a:lnTo>
                  <a:pt x="106632" y="49559"/>
                </a:lnTo>
                <a:lnTo>
                  <a:pt x="63693" y="71848"/>
                </a:lnTo>
                <a:lnTo>
                  <a:pt x="29838" y="105802"/>
                </a:lnTo>
                <a:lnTo>
                  <a:pt x="7639" y="148844"/>
                </a:lnTo>
                <a:lnTo>
                  <a:pt x="744" y="191703"/>
                </a:lnTo>
                <a:lnTo>
                  <a:pt x="0" y="202163"/>
                </a:lnTo>
                <a:lnTo>
                  <a:pt x="520" y="206582"/>
                </a:lnTo>
                <a:lnTo>
                  <a:pt x="1926" y="212715"/>
                </a:lnTo>
                <a:lnTo>
                  <a:pt x="4498" y="219493"/>
                </a:lnTo>
                <a:lnTo>
                  <a:pt x="7992" y="225882"/>
                </a:lnTo>
                <a:lnTo>
                  <a:pt x="11323" y="217505"/>
                </a:lnTo>
                <a:lnTo>
                  <a:pt x="15089" y="209766"/>
                </a:lnTo>
                <a:lnTo>
                  <a:pt x="29487" y="191703"/>
                </a:lnTo>
                <a:lnTo>
                  <a:pt x="41590" y="187680"/>
                </a:lnTo>
                <a:lnTo>
                  <a:pt x="75223" y="169711"/>
                </a:lnTo>
                <a:lnTo>
                  <a:pt x="109433" y="133424"/>
                </a:lnTo>
                <a:lnTo>
                  <a:pt x="111163" y="130500"/>
                </a:lnTo>
                <a:lnTo>
                  <a:pt x="114365" y="128766"/>
                </a:lnTo>
                <a:lnTo>
                  <a:pt x="212837" y="128766"/>
                </a:lnTo>
                <a:lnTo>
                  <a:pt x="226465" y="114273"/>
                </a:lnTo>
                <a:lnTo>
                  <a:pt x="227399" y="113143"/>
                </a:lnTo>
                <a:lnTo>
                  <a:pt x="229747" y="111952"/>
                </a:lnTo>
                <a:lnTo>
                  <a:pt x="234839" y="111608"/>
                </a:lnTo>
                <a:lnTo>
                  <a:pt x="285916" y="111608"/>
                </a:lnTo>
                <a:lnTo>
                  <a:pt x="280444" y="102625"/>
                </a:lnTo>
                <a:lnTo>
                  <a:pt x="256518" y="77803"/>
                </a:lnTo>
                <a:lnTo>
                  <a:pt x="287069" y="62684"/>
                </a:lnTo>
                <a:lnTo>
                  <a:pt x="290918" y="60660"/>
                </a:lnTo>
                <a:lnTo>
                  <a:pt x="292349" y="55811"/>
                </a:lnTo>
                <a:lnTo>
                  <a:pt x="238681" y="55811"/>
                </a:lnTo>
                <a:lnTo>
                  <a:pt x="244743" y="47015"/>
                </a:lnTo>
                <a:lnTo>
                  <a:pt x="215173" y="47015"/>
                </a:lnTo>
                <a:lnTo>
                  <a:pt x="213466" y="43899"/>
                </a:lnTo>
                <a:lnTo>
                  <a:pt x="182609" y="43899"/>
                </a:lnTo>
                <a:lnTo>
                  <a:pt x="176021" y="42887"/>
                </a:lnTo>
                <a:lnTo>
                  <a:pt x="169398" y="42152"/>
                </a:lnTo>
                <a:lnTo>
                  <a:pt x="162749" y="41696"/>
                </a:lnTo>
                <a:lnTo>
                  <a:pt x="156083" y="41517"/>
                </a:lnTo>
                <a:close/>
              </a:path>
              <a:path w="313055" h="228600">
                <a:moveTo>
                  <a:pt x="212837" y="128766"/>
                </a:moveTo>
                <a:lnTo>
                  <a:pt x="114365" y="128766"/>
                </a:lnTo>
                <a:lnTo>
                  <a:pt x="121126" y="129133"/>
                </a:lnTo>
                <a:lnTo>
                  <a:pt x="124121" y="131179"/>
                </a:lnTo>
                <a:lnTo>
                  <a:pt x="125532" y="134249"/>
                </a:lnTo>
                <a:lnTo>
                  <a:pt x="126861" y="138307"/>
                </a:lnTo>
                <a:lnTo>
                  <a:pt x="127306" y="153108"/>
                </a:lnTo>
                <a:lnTo>
                  <a:pt x="126290" y="161823"/>
                </a:lnTo>
                <a:lnTo>
                  <a:pt x="119220" y="181990"/>
                </a:lnTo>
                <a:lnTo>
                  <a:pt x="117735" y="185105"/>
                </a:lnTo>
                <a:lnTo>
                  <a:pt x="115561" y="189137"/>
                </a:lnTo>
                <a:lnTo>
                  <a:pt x="129443" y="183209"/>
                </a:lnTo>
                <a:lnTo>
                  <a:pt x="169642" y="162366"/>
                </a:lnTo>
                <a:lnTo>
                  <a:pt x="199506" y="140887"/>
                </a:lnTo>
                <a:lnTo>
                  <a:pt x="212837" y="128766"/>
                </a:lnTo>
                <a:close/>
              </a:path>
              <a:path w="313055" h="228600">
                <a:moveTo>
                  <a:pt x="285476" y="47374"/>
                </a:moveTo>
                <a:lnTo>
                  <a:pt x="238681" y="55811"/>
                </a:lnTo>
                <a:lnTo>
                  <a:pt x="292349" y="55811"/>
                </a:lnTo>
                <a:lnTo>
                  <a:pt x="288807" y="49038"/>
                </a:lnTo>
                <a:lnTo>
                  <a:pt x="285476" y="47374"/>
                </a:lnTo>
                <a:close/>
              </a:path>
              <a:path w="313055" h="228600">
                <a:moveTo>
                  <a:pt x="241273" y="27237"/>
                </a:moveTo>
                <a:lnTo>
                  <a:pt x="215173" y="47015"/>
                </a:lnTo>
                <a:lnTo>
                  <a:pt x="244743" y="47015"/>
                </a:lnTo>
                <a:lnTo>
                  <a:pt x="251548" y="37141"/>
                </a:lnTo>
                <a:lnTo>
                  <a:pt x="251121" y="32857"/>
                </a:lnTo>
                <a:lnTo>
                  <a:pt x="245595" y="27474"/>
                </a:lnTo>
                <a:lnTo>
                  <a:pt x="241273" y="27237"/>
                </a:lnTo>
                <a:close/>
              </a:path>
              <a:path w="313055" h="228600">
                <a:moveTo>
                  <a:pt x="185262" y="0"/>
                </a:moveTo>
                <a:lnTo>
                  <a:pt x="178699" y="3741"/>
                </a:lnTo>
                <a:lnTo>
                  <a:pt x="177152" y="6872"/>
                </a:lnTo>
                <a:lnTo>
                  <a:pt x="182609" y="43899"/>
                </a:lnTo>
                <a:lnTo>
                  <a:pt x="213466" y="43899"/>
                </a:lnTo>
                <a:lnTo>
                  <a:pt x="192214" y="5116"/>
                </a:lnTo>
                <a:lnTo>
                  <a:pt x="190064" y="1374"/>
                </a:lnTo>
                <a:lnTo>
                  <a:pt x="185262" y="0"/>
                </a:lnTo>
                <a:close/>
              </a:path>
            </a:pathLst>
          </a:custGeom>
          <a:solidFill>
            <a:srgbClr val="9DD1E9"/>
          </a:solidFill>
        </p:spPr>
        <p:txBody>
          <a:bodyPr wrap="square" lIns="0" tIns="0" rIns="0" bIns="0" rtlCol="0"/>
          <a:lstStyle/>
          <a:p/>
        </p:txBody>
      </p:sp>
      <p:sp>
        <p:nvSpPr>
          <p:cNvPr id="13" name="object 13"/>
          <p:cNvSpPr/>
          <p:nvPr/>
        </p:nvSpPr>
        <p:spPr>
          <a:xfrm>
            <a:off x="4008138" y="4816188"/>
            <a:ext cx="768350" cy="549910"/>
          </a:xfrm>
          <a:custGeom>
            <a:avLst/>
            <a:gdLst/>
            <a:ahLst/>
            <a:cxnLst/>
            <a:rect l="l" t="t" r="r" b="b"/>
            <a:pathLst>
              <a:path w="768350" h="549910">
                <a:moveTo>
                  <a:pt x="228676" y="366531"/>
                </a:moveTo>
                <a:lnTo>
                  <a:pt x="27441" y="366531"/>
                </a:lnTo>
                <a:lnTo>
                  <a:pt x="0" y="549796"/>
                </a:lnTo>
                <a:lnTo>
                  <a:pt x="256118" y="549796"/>
                </a:lnTo>
                <a:lnTo>
                  <a:pt x="247885" y="494816"/>
                </a:lnTo>
                <a:lnTo>
                  <a:pt x="64029" y="494816"/>
                </a:lnTo>
                <a:lnTo>
                  <a:pt x="75005" y="421510"/>
                </a:lnTo>
                <a:lnTo>
                  <a:pt x="236909" y="421510"/>
                </a:lnTo>
                <a:lnTo>
                  <a:pt x="228676" y="366531"/>
                </a:lnTo>
                <a:close/>
              </a:path>
              <a:path w="768350" h="549910">
                <a:moveTo>
                  <a:pt x="484794" y="366531"/>
                </a:moveTo>
                <a:lnTo>
                  <a:pt x="283559" y="366531"/>
                </a:lnTo>
                <a:lnTo>
                  <a:pt x="256118" y="549796"/>
                </a:lnTo>
                <a:lnTo>
                  <a:pt x="512236" y="549796"/>
                </a:lnTo>
                <a:lnTo>
                  <a:pt x="504003" y="494816"/>
                </a:lnTo>
                <a:lnTo>
                  <a:pt x="320147" y="494816"/>
                </a:lnTo>
                <a:lnTo>
                  <a:pt x="331124" y="421510"/>
                </a:lnTo>
                <a:lnTo>
                  <a:pt x="493027" y="421510"/>
                </a:lnTo>
                <a:lnTo>
                  <a:pt x="484794" y="366531"/>
                </a:lnTo>
                <a:close/>
              </a:path>
              <a:path w="768350" h="549910">
                <a:moveTo>
                  <a:pt x="740912" y="366531"/>
                </a:moveTo>
                <a:lnTo>
                  <a:pt x="539677" y="366531"/>
                </a:lnTo>
                <a:lnTo>
                  <a:pt x="512236" y="549796"/>
                </a:lnTo>
                <a:lnTo>
                  <a:pt x="768354" y="549796"/>
                </a:lnTo>
                <a:lnTo>
                  <a:pt x="760121" y="494816"/>
                </a:lnTo>
                <a:lnTo>
                  <a:pt x="576265" y="494816"/>
                </a:lnTo>
                <a:lnTo>
                  <a:pt x="587242" y="421510"/>
                </a:lnTo>
                <a:lnTo>
                  <a:pt x="749145" y="421510"/>
                </a:lnTo>
                <a:lnTo>
                  <a:pt x="740912" y="366531"/>
                </a:lnTo>
                <a:close/>
              </a:path>
              <a:path w="768350" h="549910">
                <a:moveTo>
                  <a:pt x="236909" y="421510"/>
                </a:moveTo>
                <a:lnTo>
                  <a:pt x="182026" y="421510"/>
                </a:lnTo>
                <a:lnTo>
                  <a:pt x="193003" y="494816"/>
                </a:lnTo>
                <a:lnTo>
                  <a:pt x="247885" y="494816"/>
                </a:lnTo>
                <a:lnTo>
                  <a:pt x="236909" y="421510"/>
                </a:lnTo>
                <a:close/>
              </a:path>
              <a:path w="768350" h="549910">
                <a:moveTo>
                  <a:pt x="493027" y="421510"/>
                </a:moveTo>
                <a:lnTo>
                  <a:pt x="438144" y="421510"/>
                </a:lnTo>
                <a:lnTo>
                  <a:pt x="449121" y="494816"/>
                </a:lnTo>
                <a:lnTo>
                  <a:pt x="504003" y="494816"/>
                </a:lnTo>
                <a:lnTo>
                  <a:pt x="493027" y="421510"/>
                </a:lnTo>
                <a:close/>
              </a:path>
              <a:path w="768350" h="549910">
                <a:moveTo>
                  <a:pt x="749145" y="421510"/>
                </a:moveTo>
                <a:lnTo>
                  <a:pt x="694262" y="421510"/>
                </a:lnTo>
                <a:lnTo>
                  <a:pt x="705239" y="494816"/>
                </a:lnTo>
                <a:lnTo>
                  <a:pt x="760121" y="494816"/>
                </a:lnTo>
                <a:lnTo>
                  <a:pt x="749145" y="421510"/>
                </a:lnTo>
                <a:close/>
              </a:path>
              <a:path w="768350" h="549910">
                <a:moveTo>
                  <a:pt x="347588" y="183265"/>
                </a:moveTo>
                <a:lnTo>
                  <a:pt x="146353" y="183265"/>
                </a:lnTo>
                <a:lnTo>
                  <a:pt x="118911" y="366531"/>
                </a:lnTo>
                <a:lnTo>
                  <a:pt x="375029" y="366531"/>
                </a:lnTo>
                <a:lnTo>
                  <a:pt x="366797" y="311551"/>
                </a:lnTo>
                <a:lnTo>
                  <a:pt x="182941" y="311551"/>
                </a:lnTo>
                <a:lnTo>
                  <a:pt x="193917" y="238245"/>
                </a:lnTo>
                <a:lnTo>
                  <a:pt x="355821" y="238245"/>
                </a:lnTo>
                <a:lnTo>
                  <a:pt x="347588" y="183265"/>
                </a:lnTo>
                <a:close/>
              </a:path>
              <a:path w="768350" h="549910">
                <a:moveTo>
                  <a:pt x="603706" y="183265"/>
                </a:moveTo>
                <a:lnTo>
                  <a:pt x="402471" y="183265"/>
                </a:lnTo>
                <a:lnTo>
                  <a:pt x="375029" y="366531"/>
                </a:lnTo>
                <a:lnTo>
                  <a:pt x="631148" y="366531"/>
                </a:lnTo>
                <a:lnTo>
                  <a:pt x="622915" y="311551"/>
                </a:lnTo>
                <a:lnTo>
                  <a:pt x="439059" y="311551"/>
                </a:lnTo>
                <a:lnTo>
                  <a:pt x="450035" y="238245"/>
                </a:lnTo>
                <a:lnTo>
                  <a:pt x="611939" y="238245"/>
                </a:lnTo>
                <a:lnTo>
                  <a:pt x="603706" y="183265"/>
                </a:lnTo>
                <a:close/>
              </a:path>
              <a:path w="768350" h="549910">
                <a:moveTo>
                  <a:pt x="355821" y="238245"/>
                </a:moveTo>
                <a:lnTo>
                  <a:pt x="300938" y="238245"/>
                </a:lnTo>
                <a:lnTo>
                  <a:pt x="311915" y="311551"/>
                </a:lnTo>
                <a:lnTo>
                  <a:pt x="366797" y="311551"/>
                </a:lnTo>
                <a:lnTo>
                  <a:pt x="355821" y="238245"/>
                </a:lnTo>
                <a:close/>
              </a:path>
              <a:path w="768350" h="549910">
                <a:moveTo>
                  <a:pt x="611939" y="238245"/>
                </a:moveTo>
                <a:lnTo>
                  <a:pt x="557056" y="238245"/>
                </a:lnTo>
                <a:lnTo>
                  <a:pt x="568033" y="311551"/>
                </a:lnTo>
                <a:lnTo>
                  <a:pt x="622915" y="311551"/>
                </a:lnTo>
                <a:lnTo>
                  <a:pt x="611939" y="238245"/>
                </a:lnTo>
                <a:close/>
              </a:path>
              <a:path w="768350" h="549910">
                <a:moveTo>
                  <a:pt x="475647" y="0"/>
                </a:moveTo>
                <a:lnTo>
                  <a:pt x="274412" y="0"/>
                </a:lnTo>
                <a:lnTo>
                  <a:pt x="246970" y="183265"/>
                </a:lnTo>
                <a:lnTo>
                  <a:pt x="503088" y="183265"/>
                </a:lnTo>
                <a:lnTo>
                  <a:pt x="494856" y="128285"/>
                </a:lnTo>
                <a:lnTo>
                  <a:pt x="311000" y="128285"/>
                </a:lnTo>
                <a:lnTo>
                  <a:pt x="321976" y="54979"/>
                </a:lnTo>
                <a:lnTo>
                  <a:pt x="483880" y="54979"/>
                </a:lnTo>
                <a:lnTo>
                  <a:pt x="475647" y="0"/>
                </a:lnTo>
                <a:close/>
              </a:path>
              <a:path w="768350" h="549910">
                <a:moveTo>
                  <a:pt x="483880" y="54979"/>
                </a:moveTo>
                <a:lnTo>
                  <a:pt x="428997" y="54979"/>
                </a:lnTo>
                <a:lnTo>
                  <a:pt x="439974" y="128285"/>
                </a:lnTo>
                <a:lnTo>
                  <a:pt x="494856" y="128285"/>
                </a:lnTo>
                <a:lnTo>
                  <a:pt x="483880" y="54979"/>
                </a:lnTo>
                <a:close/>
              </a:path>
            </a:pathLst>
          </a:custGeom>
          <a:solidFill>
            <a:srgbClr val="1A9FD2"/>
          </a:solidFill>
        </p:spPr>
        <p:txBody>
          <a:bodyPr wrap="square" lIns="0" tIns="0" rIns="0" bIns="0" rtlCol="0"/>
          <a:lstStyle/>
          <a:p/>
        </p:txBody>
      </p:sp>
      <p:sp>
        <p:nvSpPr>
          <p:cNvPr id="14" name="object 14"/>
          <p:cNvSpPr/>
          <p:nvPr/>
        </p:nvSpPr>
        <p:spPr>
          <a:xfrm>
            <a:off x="5334012" y="4791564"/>
            <a:ext cx="805180" cy="311150"/>
          </a:xfrm>
          <a:custGeom>
            <a:avLst/>
            <a:gdLst/>
            <a:ahLst/>
            <a:cxnLst/>
            <a:rect l="l" t="t" r="r" b="b"/>
            <a:pathLst>
              <a:path w="805179" h="311150">
                <a:moveTo>
                  <a:pt x="155157" y="0"/>
                </a:moveTo>
                <a:lnTo>
                  <a:pt x="8232" y="136295"/>
                </a:lnTo>
                <a:lnTo>
                  <a:pt x="0" y="155848"/>
                </a:lnTo>
                <a:lnTo>
                  <a:pt x="2058" y="166010"/>
                </a:lnTo>
                <a:lnTo>
                  <a:pt x="8232" y="174714"/>
                </a:lnTo>
                <a:lnTo>
                  <a:pt x="141779" y="308266"/>
                </a:lnTo>
                <a:lnTo>
                  <a:pt x="149097" y="311010"/>
                </a:lnTo>
                <a:lnTo>
                  <a:pt x="161903" y="311010"/>
                </a:lnTo>
                <a:lnTo>
                  <a:pt x="169220" y="308266"/>
                </a:lnTo>
                <a:lnTo>
                  <a:pt x="174709" y="302777"/>
                </a:lnTo>
                <a:lnTo>
                  <a:pt x="180883" y="293558"/>
                </a:lnTo>
                <a:lnTo>
                  <a:pt x="182941" y="283225"/>
                </a:lnTo>
                <a:lnTo>
                  <a:pt x="180883" y="273063"/>
                </a:lnTo>
                <a:lnTo>
                  <a:pt x="174709" y="264358"/>
                </a:lnTo>
                <a:lnTo>
                  <a:pt x="93300" y="182947"/>
                </a:lnTo>
                <a:lnTo>
                  <a:pt x="777501" y="182947"/>
                </a:lnTo>
                <a:lnTo>
                  <a:pt x="788349" y="180846"/>
                </a:lnTo>
                <a:lnTo>
                  <a:pt x="797053" y="175057"/>
                </a:lnTo>
                <a:lnTo>
                  <a:pt x="802841" y="166353"/>
                </a:lnTo>
                <a:lnTo>
                  <a:pt x="804942" y="155505"/>
                </a:lnTo>
                <a:lnTo>
                  <a:pt x="802841" y="144656"/>
                </a:lnTo>
                <a:lnTo>
                  <a:pt x="797053" y="135952"/>
                </a:lnTo>
                <a:lnTo>
                  <a:pt x="788349" y="130164"/>
                </a:lnTo>
                <a:lnTo>
                  <a:pt x="777501" y="128063"/>
                </a:lnTo>
                <a:lnTo>
                  <a:pt x="93300" y="128063"/>
                </a:lnTo>
                <a:lnTo>
                  <a:pt x="174709" y="46651"/>
                </a:lnTo>
                <a:lnTo>
                  <a:pt x="180883" y="37432"/>
                </a:lnTo>
                <a:lnTo>
                  <a:pt x="182941" y="27099"/>
                </a:lnTo>
                <a:lnTo>
                  <a:pt x="180883" y="16936"/>
                </a:lnTo>
                <a:lnTo>
                  <a:pt x="174709" y="8232"/>
                </a:lnTo>
                <a:lnTo>
                  <a:pt x="165490" y="2058"/>
                </a:lnTo>
                <a:lnTo>
                  <a:pt x="155157" y="0"/>
                </a:lnTo>
                <a:close/>
              </a:path>
            </a:pathLst>
          </a:custGeom>
          <a:solidFill>
            <a:srgbClr val="1A9FD2"/>
          </a:solidFill>
        </p:spPr>
        <p:txBody>
          <a:bodyPr wrap="square" lIns="0" tIns="0" rIns="0" bIns="0" rtlCol="0"/>
          <a:lstStyle/>
          <a:p/>
        </p:txBody>
      </p:sp>
      <p:sp>
        <p:nvSpPr>
          <p:cNvPr id="15" name="object 15"/>
          <p:cNvSpPr/>
          <p:nvPr/>
        </p:nvSpPr>
        <p:spPr>
          <a:xfrm>
            <a:off x="1674876" y="4393691"/>
            <a:ext cx="2805430" cy="257810"/>
          </a:xfrm>
          <a:custGeom>
            <a:avLst/>
            <a:gdLst/>
            <a:ahLst/>
            <a:cxnLst/>
            <a:rect l="l" t="t" r="r" b="b"/>
            <a:pathLst>
              <a:path w="2805429" h="257810">
                <a:moveTo>
                  <a:pt x="2747137" y="0"/>
                </a:moveTo>
                <a:lnTo>
                  <a:pt x="0" y="0"/>
                </a:lnTo>
                <a:lnTo>
                  <a:pt x="0" y="257555"/>
                </a:lnTo>
                <a:lnTo>
                  <a:pt x="57912" y="257555"/>
                </a:lnTo>
                <a:lnTo>
                  <a:pt x="57912" y="57911"/>
                </a:lnTo>
                <a:lnTo>
                  <a:pt x="28956" y="57911"/>
                </a:lnTo>
                <a:lnTo>
                  <a:pt x="57912" y="28955"/>
                </a:lnTo>
                <a:lnTo>
                  <a:pt x="2747137" y="28955"/>
                </a:lnTo>
                <a:lnTo>
                  <a:pt x="2747137" y="0"/>
                </a:lnTo>
                <a:close/>
              </a:path>
              <a:path w="2805429" h="257810">
                <a:moveTo>
                  <a:pt x="2689225" y="83819"/>
                </a:moveTo>
                <a:lnTo>
                  <a:pt x="2631313" y="83819"/>
                </a:lnTo>
                <a:lnTo>
                  <a:pt x="2718181" y="257555"/>
                </a:lnTo>
                <a:lnTo>
                  <a:pt x="2790571" y="112775"/>
                </a:lnTo>
                <a:lnTo>
                  <a:pt x="2689225" y="112775"/>
                </a:lnTo>
                <a:lnTo>
                  <a:pt x="2689225" y="83819"/>
                </a:lnTo>
                <a:close/>
              </a:path>
              <a:path w="2805429" h="257810">
                <a:moveTo>
                  <a:pt x="2689225" y="28955"/>
                </a:moveTo>
                <a:lnTo>
                  <a:pt x="2689225" y="112775"/>
                </a:lnTo>
                <a:lnTo>
                  <a:pt x="2747137" y="112775"/>
                </a:lnTo>
                <a:lnTo>
                  <a:pt x="2747137" y="57911"/>
                </a:lnTo>
                <a:lnTo>
                  <a:pt x="2718181" y="57911"/>
                </a:lnTo>
                <a:lnTo>
                  <a:pt x="2689225" y="28955"/>
                </a:lnTo>
                <a:close/>
              </a:path>
              <a:path w="2805429" h="257810">
                <a:moveTo>
                  <a:pt x="2805049" y="83819"/>
                </a:moveTo>
                <a:lnTo>
                  <a:pt x="2747137" y="83819"/>
                </a:lnTo>
                <a:lnTo>
                  <a:pt x="2747137" y="112775"/>
                </a:lnTo>
                <a:lnTo>
                  <a:pt x="2790571" y="112775"/>
                </a:lnTo>
                <a:lnTo>
                  <a:pt x="2805049" y="83819"/>
                </a:lnTo>
                <a:close/>
              </a:path>
              <a:path w="2805429" h="257810">
                <a:moveTo>
                  <a:pt x="57912" y="28955"/>
                </a:moveTo>
                <a:lnTo>
                  <a:pt x="28956" y="57911"/>
                </a:lnTo>
                <a:lnTo>
                  <a:pt x="57912" y="57911"/>
                </a:lnTo>
                <a:lnTo>
                  <a:pt x="57912" y="28955"/>
                </a:lnTo>
                <a:close/>
              </a:path>
              <a:path w="2805429" h="257810">
                <a:moveTo>
                  <a:pt x="2689225" y="28955"/>
                </a:moveTo>
                <a:lnTo>
                  <a:pt x="57912" y="28955"/>
                </a:lnTo>
                <a:lnTo>
                  <a:pt x="57912" y="57911"/>
                </a:lnTo>
                <a:lnTo>
                  <a:pt x="2689225" y="57911"/>
                </a:lnTo>
                <a:lnTo>
                  <a:pt x="2689225" y="28955"/>
                </a:lnTo>
                <a:close/>
              </a:path>
              <a:path w="2805429" h="257810">
                <a:moveTo>
                  <a:pt x="2747137" y="28955"/>
                </a:moveTo>
                <a:lnTo>
                  <a:pt x="2689225" y="28955"/>
                </a:lnTo>
                <a:lnTo>
                  <a:pt x="2718181" y="57911"/>
                </a:lnTo>
                <a:lnTo>
                  <a:pt x="2747137" y="57911"/>
                </a:lnTo>
                <a:lnTo>
                  <a:pt x="2747137" y="28955"/>
                </a:lnTo>
                <a:close/>
              </a:path>
            </a:pathLst>
          </a:custGeom>
          <a:solidFill>
            <a:srgbClr val="9DD1E9"/>
          </a:solidFill>
        </p:spPr>
        <p:txBody>
          <a:bodyPr wrap="square" lIns="0" tIns="0" rIns="0" bIns="0" rtlCol="0"/>
          <a:lstStyle/>
          <a:p/>
        </p:txBody>
      </p:sp>
      <p:sp>
        <p:nvSpPr>
          <p:cNvPr id="16" name="object 16"/>
          <p:cNvSpPr txBox="1"/>
          <p:nvPr/>
        </p:nvSpPr>
        <p:spPr>
          <a:xfrm>
            <a:off x="2731135" y="5358129"/>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场景需求</a:t>
            </a:r>
            <a:endParaRPr sz="1200">
              <a:latin typeface="微软雅黑"/>
              <a:cs typeface="微软雅黑"/>
            </a:endParaRPr>
          </a:p>
        </p:txBody>
      </p:sp>
      <p:sp>
        <p:nvSpPr>
          <p:cNvPr id="17" name="object 17"/>
          <p:cNvSpPr txBox="1"/>
          <p:nvPr/>
        </p:nvSpPr>
        <p:spPr>
          <a:xfrm>
            <a:off x="5502402" y="4580890"/>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账户能力</a:t>
            </a:r>
            <a:endParaRPr sz="1200">
              <a:latin typeface="微软雅黑"/>
              <a:cs typeface="微软雅黑"/>
            </a:endParaRPr>
          </a:p>
        </p:txBody>
      </p:sp>
      <p:sp>
        <p:nvSpPr>
          <p:cNvPr id="18" name="object 18"/>
          <p:cNvSpPr txBox="1"/>
          <p:nvPr/>
        </p:nvSpPr>
        <p:spPr>
          <a:xfrm>
            <a:off x="5508497" y="5415660"/>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场景能力</a:t>
            </a:r>
            <a:endParaRPr sz="1200">
              <a:latin typeface="微软雅黑"/>
              <a:cs typeface="微软雅黑"/>
            </a:endParaRPr>
          </a:p>
        </p:txBody>
      </p:sp>
      <p:sp>
        <p:nvSpPr>
          <p:cNvPr id="19" name="object 19"/>
          <p:cNvSpPr txBox="1"/>
          <p:nvPr/>
        </p:nvSpPr>
        <p:spPr>
          <a:xfrm>
            <a:off x="2726817" y="4061459"/>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金融需求</a:t>
            </a:r>
            <a:endParaRPr sz="1200">
              <a:latin typeface="微软雅黑"/>
              <a:cs typeface="微软雅黑"/>
            </a:endParaRPr>
          </a:p>
        </p:txBody>
      </p:sp>
      <p:sp>
        <p:nvSpPr>
          <p:cNvPr id="20" name="object 20"/>
          <p:cNvSpPr/>
          <p:nvPr/>
        </p:nvSpPr>
        <p:spPr>
          <a:xfrm>
            <a:off x="8046719" y="3790175"/>
            <a:ext cx="3012948" cy="2464307"/>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8189976" y="3930396"/>
            <a:ext cx="2735580" cy="2193290"/>
          </a:xfrm>
          <a:custGeom>
            <a:avLst/>
            <a:gdLst/>
            <a:ahLst/>
            <a:cxnLst/>
            <a:rect l="l" t="t" r="r" b="b"/>
            <a:pathLst>
              <a:path w="2735579" h="2193290">
                <a:moveTo>
                  <a:pt x="2622296" y="0"/>
                </a:moveTo>
                <a:lnTo>
                  <a:pt x="113283" y="0"/>
                </a:lnTo>
                <a:lnTo>
                  <a:pt x="69169" y="8895"/>
                </a:lnTo>
                <a:lnTo>
                  <a:pt x="33162" y="33162"/>
                </a:lnTo>
                <a:lnTo>
                  <a:pt x="8895" y="69169"/>
                </a:lnTo>
                <a:lnTo>
                  <a:pt x="0" y="113283"/>
                </a:lnTo>
                <a:lnTo>
                  <a:pt x="0" y="2079713"/>
                </a:lnTo>
                <a:lnTo>
                  <a:pt x="8895" y="2123823"/>
                </a:lnTo>
                <a:lnTo>
                  <a:pt x="33162" y="2159844"/>
                </a:lnTo>
                <a:lnTo>
                  <a:pt x="69169" y="2184130"/>
                </a:lnTo>
                <a:lnTo>
                  <a:pt x="113283" y="2193035"/>
                </a:lnTo>
                <a:lnTo>
                  <a:pt x="2622296" y="2193035"/>
                </a:lnTo>
                <a:lnTo>
                  <a:pt x="2666410" y="2184130"/>
                </a:lnTo>
                <a:lnTo>
                  <a:pt x="2702417" y="2159844"/>
                </a:lnTo>
                <a:lnTo>
                  <a:pt x="2726684" y="2123823"/>
                </a:lnTo>
                <a:lnTo>
                  <a:pt x="2735579" y="2079713"/>
                </a:lnTo>
                <a:lnTo>
                  <a:pt x="2735579" y="113283"/>
                </a:lnTo>
                <a:lnTo>
                  <a:pt x="2726684" y="69169"/>
                </a:lnTo>
                <a:lnTo>
                  <a:pt x="2702417" y="33162"/>
                </a:lnTo>
                <a:lnTo>
                  <a:pt x="2666410" y="8895"/>
                </a:lnTo>
                <a:lnTo>
                  <a:pt x="2622296" y="0"/>
                </a:lnTo>
                <a:close/>
              </a:path>
            </a:pathLst>
          </a:custGeom>
          <a:solidFill>
            <a:srgbClr val="F9F9F9"/>
          </a:solidFill>
        </p:spPr>
        <p:txBody>
          <a:bodyPr wrap="square" lIns="0" tIns="0" rIns="0" bIns="0" rtlCol="0"/>
          <a:lstStyle/>
          <a:p/>
        </p:txBody>
      </p:sp>
      <p:sp>
        <p:nvSpPr>
          <p:cNvPr id="22" name="object 22"/>
          <p:cNvSpPr txBox="1"/>
          <p:nvPr/>
        </p:nvSpPr>
        <p:spPr>
          <a:xfrm>
            <a:off x="8338566" y="4582667"/>
            <a:ext cx="2513330" cy="1384935"/>
          </a:xfrm>
          <a:prstGeom prst="rect">
            <a:avLst/>
          </a:prstGeom>
        </p:spPr>
        <p:txBody>
          <a:bodyPr wrap="square" lIns="0" tIns="0" rIns="0" bIns="0" rtlCol="0" vert="horz">
            <a:spAutoFit/>
          </a:bodyPr>
          <a:lstStyle/>
          <a:p>
            <a:pPr algn="just" marL="12700" marR="5080">
              <a:lnSpc>
                <a:spcPct val="150000"/>
              </a:lnSpc>
            </a:pPr>
            <a:r>
              <a:rPr dirty="0" sz="1200" spc="20">
                <a:solidFill>
                  <a:srgbClr val="4F545F"/>
                </a:solidFill>
                <a:latin typeface="微软雅黑"/>
                <a:cs typeface="微软雅黑"/>
              </a:rPr>
              <a:t>众邦银行的开放平台依托其银行账户  体系和支付通</a:t>
            </a:r>
            <a:r>
              <a:rPr dirty="0" sz="1200" spc="25">
                <a:solidFill>
                  <a:srgbClr val="4F545F"/>
                </a:solidFill>
                <a:latin typeface="微软雅黑"/>
                <a:cs typeface="微软雅黑"/>
              </a:rPr>
              <a:t>道</a:t>
            </a:r>
            <a:r>
              <a:rPr dirty="0" sz="1200" spc="20">
                <a:solidFill>
                  <a:srgbClr val="4F545F"/>
                </a:solidFill>
                <a:latin typeface="微软雅黑"/>
                <a:cs typeface="微软雅黑"/>
              </a:rPr>
              <a:t>，快速为场景平台构 </a:t>
            </a:r>
            <a:r>
              <a:rPr dirty="0" sz="1200" spc="20">
                <a:solidFill>
                  <a:srgbClr val="4F545F"/>
                </a:solidFill>
                <a:latin typeface="微软雅黑"/>
                <a:cs typeface="微软雅黑"/>
              </a:rPr>
              <a:t> </a:t>
            </a:r>
            <a:r>
              <a:rPr dirty="0" sz="1200" spc="15">
                <a:solidFill>
                  <a:srgbClr val="4F545F"/>
                </a:solidFill>
                <a:latin typeface="微软雅黑"/>
                <a:cs typeface="微软雅黑"/>
              </a:rPr>
              <a:t>筑金融级账户能力，提升支付效率，</a:t>
            </a:r>
            <a:endParaRPr sz="1200">
              <a:latin typeface="微软雅黑"/>
              <a:cs typeface="微软雅黑"/>
            </a:endParaRPr>
          </a:p>
          <a:p>
            <a:pPr marL="775970" marR="53340" indent="-763905">
              <a:lnSpc>
                <a:spcPct val="150000"/>
              </a:lnSpc>
            </a:pPr>
            <a:r>
              <a:rPr dirty="0" sz="1200">
                <a:solidFill>
                  <a:srgbClr val="4F545F"/>
                </a:solidFill>
                <a:latin typeface="微软雅黑"/>
                <a:cs typeface="微软雅黑"/>
              </a:rPr>
              <a:t>并通过组件式开放，提供完整的综合  金融服务能力</a:t>
            </a:r>
            <a:endParaRPr sz="1200">
              <a:latin typeface="微软雅黑"/>
              <a:cs typeface="微软雅黑"/>
            </a:endParaRPr>
          </a:p>
        </p:txBody>
      </p:sp>
      <p:sp>
        <p:nvSpPr>
          <p:cNvPr id="23" name="object 23"/>
          <p:cNvSpPr/>
          <p:nvPr/>
        </p:nvSpPr>
        <p:spPr>
          <a:xfrm>
            <a:off x="8314943" y="4093464"/>
            <a:ext cx="2555748" cy="373380"/>
          </a:xfrm>
          <a:prstGeom prst="rect">
            <a:avLst/>
          </a:prstGeom>
          <a:blipFill>
            <a:blip r:embed="rId4" cstate="print"/>
            <a:stretch>
              <a:fillRect/>
            </a:stretch>
          </a:blipFill>
        </p:spPr>
        <p:txBody>
          <a:bodyPr wrap="square" lIns="0" tIns="0" rIns="0" bIns="0" rtlCol="0"/>
          <a:lstStyle/>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25" name="object 25"/>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共享收益平台：商业银行与合作伙伴共同构建平台，共享用户</a:t>
            </a:r>
          </a:p>
          <a:p>
            <a:pPr marL="12700">
              <a:lnSpc>
                <a:spcPts val="2735"/>
              </a:lnSpc>
            </a:pPr>
            <a:r>
              <a:rPr dirty="0" spc="-5">
                <a:solidFill>
                  <a:srgbClr val="1D9ED2"/>
                </a:solidFill>
              </a:rPr>
              <a:t>属性、产品和服务，构建一体生态系统</a:t>
            </a:r>
          </a:p>
        </p:txBody>
      </p:sp>
      <p:sp>
        <p:nvSpPr>
          <p:cNvPr id="5" name="object 5"/>
          <p:cNvSpPr txBox="1"/>
          <p:nvPr/>
        </p:nvSpPr>
        <p:spPr>
          <a:xfrm>
            <a:off x="829767" y="1172291"/>
            <a:ext cx="10816590" cy="1293495"/>
          </a:xfrm>
          <a:prstGeom prst="rect">
            <a:avLst/>
          </a:prstGeom>
        </p:spPr>
        <p:txBody>
          <a:bodyPr wrap="square" lIns="0" tIns="0" rIns="0" bIns="0" rtlCol="0" vert="horz">
            <a:spAutoFit/>
          </a:bodyPr>
          <a:lstStyle/>
          <a:p>
            <a:pPr marL="299085" marR="5080" indent="-287020">
              <a:lnSpc>
                <a:spcPct val="150200"/>
              </a:lnSpc>
            </a:pPr>
            <a:r>
              <a:rPr dirty="0" sz="1400" spc="540">
                <a:solidFill>
                  <a:srgbClr val="1D9FD1"/>
                </a:solidFill>
                <a:latin typeface="Arial Unicode MS"/>
                <a:cs typeface="Arial Unicode MS"/>
              </a:rPr>
              <a:t>◆</a:t>
            </a:r>
            <a:r>
              <a:rPr dirty="0" sz="1400" spc="465">
                <a:solidFill>
                  <a:srgbClr val="1D9FD1"/>
                </a:solidFill>
                <a:latin typeface="Arial Unicode MS"/>
                <a:cs typeface="Arial Unicode MS"/>
              </a:rPr>
              <a:t> </a:t>
            </a:r>
            <a:r>
              <a:rPr dirty="0" sz="1400">
                <a:solidFill>
                  <a:srgbClr val="5E666F"/>
                </a:solidFill>
                <a:latin typeface="微软雅黑"/>
                <a:cs typeface="微软雅黑"/>
              </a:rPr>
              <a:t>随着商业银行与合作伙伴数据共享的程度逐渐提高，通过与场景平台的开放共享，银行变为即插即用的服务。</a:t>
            </a:r>
            <a:r>
              <a:rPr dirty="0" sz="1400" b="1" i="1">
                <a:solidFill>
                  <a:srgbClr val="1D9FD1"/>
                </a:solidFill>
                <a:latin typeface="微软雅黑"/>
                <a:cs typeface="微软雅黑"/>
              </a:rPr>
              <a:t>商业银行与合作伙伴共享  用户属性、产品和服务，共同构建商业平台，与用户之间共同形成开放的一体化泛银行生态系统。</a:t>
            </a:r>
            <a:endParaRPr sz="1400">
              <a:latin typeface="微软雅黑"/>
              <a:cs typeface="微软雅黑"/>
            </a:endParaRPr>
          </a:p>
          <a:p>
            <a:pPr marL="299085" marR="5080" indent="-287020">
              <a:lnSpc>
                <a:spcPct val="150000"/>
              </a:lnSpc>
            </a:pPr>
            <a:r>
              <a:rPr dirty="0" sz="1400" spc="540">
                <a:solidFill>
                  <a:srgbClr val="1D9FD1"/>
                </a:solidFill>
                <a:latin typeface="Arial Unicode MS"/>
                <a:cs typeface="Arial Unicode MS"/>
              </a:rPr>
              <a:t>◆</a:t>
            </a:r>
            <a:r>
              <a:rPr dirty="0" sz="1400" spc="455">
                <a:solidFill>
                  <a:srgbClr val="1D9FD1"/>
                </a:solidFill>
                <a:latin typeface="Arial Unicode MS"/>
                <a:cs typeface="Arial Unicode MS"/>
              </a:rPr>
              <a:t> </a:t>
            </a:r>
            <a:r>
              <a:rPr dirty="0" sz="1400">
                <a:solidFill>
                  <a:srgbClr val="5E666F"/>
                </a:solidFill>
                <a:latin typeface="微软雅黑"/>
                <a:cs typeface="微软雅黑"/>
              </a:rPr>
              <a:t>亿欧智库认为，</a:t>
            </a:r>
            <a:r>
              <a:rPr dirty="0" sz="1400" b="1" i="1">
                <a:solidFill>
                  <a:srgbClr val="1D9FD1"/>
                </a:solidFill>
                <a:latin typeface="微软雅黑"/>
                <a:cs typeface="微软雅黑"/>
              </a:rPr>
              <a:t>开放银行生态系统下，“共享收益平台”将是开放银行的最终形态</a:t>
            </a:r>
            <a:r>
              <a:rPr dirty="0" sz="1400">
                <a:solidFill>
                  <a:srgbClr val="1A9FD2"/>
                </a:solidFill>
                <a:latin typeface="微软雅黑"/>
                <a:cs typeface="微软雅黑"/>
              </a:rPr>
              <a:t>。</a:t>
            </a:r>
            <a:r>
              <a:rPr dirty="0" sz="1400">
                <a:solidFill>
                  <a:srgbClr val="5E666F"/>
                </a:solidFill>
                <a:latin typeface="微软雅黑"/>
                <a:cs typeface="微软雅黑"/>
              </a:rPr>
              <a:t>无论是“银行即服务”，还是开放账户信息，都意  </a:t>
            </a:r>
            <a:r>
              <a:rPr dirty="0" sz="1400" spc="-5">
                <a:solidFill>
                  <a:srgbClr val="5E666F"/>
                </a:solidFill>
                <a:latin typeface="微软雅黑"/>
                <a:cs typeface="微软雅黑"/>
              </a:rPr>
              <a:t>味着商业银行这一从</a:t>
            </a:r>
            <a:r>
              <a:rPr dirty="0" sz="1400" spc="-5">
                <a:solidFill>
                  <a:srgbClr val="5E666F"/>
                </a:solidFill>
                <a:latin typeface="Arial"/>
                <a:cs typeface="Arial"/>
              </a:rPr>
              <a:t>13</a:t>
            </a:r>
            <a:r>
              <a:rPr dirty="0" sz="1400" spc="-5">
                <a:solidFill>
                  <a:srgbClr val="5E666F"/>
                </a:solidFill>
                <a:latin typeface="微软雅黑"/>
                <a:cs typeface="微软雅黑"/>
              </a:rPr>
              <a:t>世纪诞生以来就自我封闭的行业将打破其边界，成为开放、包容、无边的数字时代中的一环。</a:t>
            </a:r>
            <a:endParaRPr sz="1400">
              <a:latin typeface="微软雅黑"/>
              <a:cs typeface="微软雅黑"/>
            </a:endParaRPr>
          </a:p>
        </p:txBody>
      </p:sp>
      <p:sp>
        <p:nvSpPr>
          <p:cNvPr id="6" name="object 6"/>
          <p:cNvSpPr/>
          <p:nvPr/>
        </p:nvSpPr>
        <p:spPr>
          <a:xfrm>
            <a:off x="5782024" y="3358864"/>
            <a:ext cx="332740" cy="332740"/>
          </a:xfrm>
          <a:custGeom>
            <a:avLst/>
            <a:gdLst/>
            <a:ahLst/>
            <a:cxnLst/>
            <a:rect l="l" t="t" r="r" b="b"/>
            <a:pathLst>
              <a:path w="332739" h="332739">
                <a:moveTo>
                  <a:pt x="166147" y="0"/>
                </a:moveTo>
                <a:lnTo>
                  <a:pt x="124007" y="5408"/>
                </a:lnTo>
                <a:lnTo>
                  <a:pt x="84103" y="21632"/>
                </a:lnTo>
                <a:lnTo>
                  <a:pt x="48672" y="48672"/>
                </a:lnTo>
                <a:lnTo>
                  <a:pt x="21632" y="84103"/>
                </a:lnTo>
                <a:lnTo>
                  <a:pt x="5408" y="124007"/>
                </a:lnTo>
                <a:lnTo>
                  <a:pt x="0" y="166147"/>
                </a:lnTo>
                <a:lnTo>
                  <a:pt x="5408" y="208288"/>
                </a:lnTo>
                <a:lnTo>
                  <a:pt x="21632" y="248192"/>
                </a:lnTo>
                <a:lnTo>
                  <a:pt x="48672" y="283622"/>
                </a:lnTo>
                <a:lnTo>
                  <a:pt x="84103" y="310663"/>
                </a:lnTo>
                <a:lnTo>
                  <a:pt x="124007" y="326887"/>
                </a:lnTo>
                <a:lnTo>
                  <a:pt x="166147" y="332295"/>
                </a:lnTo>
                <a:lnTo>
                  <a:pt x="208288" y="326887"/>
                </a:lnTo>
                <a:lnTo>
                  <a:pt x="248192" y="310663"/>
                </a:lnTo>
                <a:lnTo>
                  <a:pt x="283622" y="283622"/>
                </a:lnTo>
                <a:lnTo>
                  <a:pt x="310663" y="248192"/>
                </a:lnTo>
                <a:lnTo>
                  <a:pt x="326887" y="208288"/>
                </a:lnTo>
                <a:lnTo>
                  <a:pt x="332295" y="166147"/>
                </a:lnTo>
                <a:lnTo>
                  <a:pt x="326887" y="124007"/>
                </a:lnTo>
                <a:lnTo>
                  <a:pt x="310663" y="84103"/>
                </a:lnTo>
                <a:lnTo>
                  <a:pt x="283622" y="48672"/>
                </a:lnTo>
                <a:lnTo>
                  <a:pt x="248192" y="21632"/>
                </a:lnTo>
                <a:lnTo>
                  <a:pt x="208288" y="5408"/>
                </a:lnTo>
                <a:lnTo>
                  <a:pt x="166147" y="0"/>
                </a:lnTo>
                <a:close/>
              </a:path>
            </a:pathLst>
          </a:custGeom>
          <a:solidFill>
            <a:srgbClr val="1D9ED2"/>
          </a:solidFill>
        </p:spPr>
        <p:txBody>
          <a:bodyPr wrap="square" lIns="0" tIns="0" rIns="0" bIns="0" rtlCol="0"/>
          <a:lstStyle/>
          <a:p/>
        </p:txBody>
      </p:sp>
      <p:sp>
        <p:nvSpPr>
          <p:cNvPr id="7" name="object 7"/>
          <p:cNvSpPr/>
          <p:nvPr/>
        </p:nvSpPr>
        <p:spPr>
          <a:xfrm>
            <a:off x="5880861" y="3454527"/>
            <a:ext cx="133350" cy="137795"/>
          </a:xfrm>
          <a:custGeom>
            <a:avLst/>
            <a:gdLst/>
            <a:ahLst/>
            <a:cxnLst/>
            <a:rect l="l" t="t" r="r" b="b"/>
            <a:pathLst>
              <a:path w="133350" h="137795">
                <a:moveTo>
                  <a:pt x="13080" y="62992"/>
                </a:moveTo>
                <a:lnTo>
                  <a:pt x="7112" y="67563"/>
                </a:lnTo>
                <a:lnTo>
                  <a:pt x="1142" y="72009"/>
                </a:lnTo>
                <a:lnTo>
                  <a:pt x="0" y="80518"/>
                </a:lnTo>
                <a:lnTo>
                  <a:pt x="4572" y="86487"/>
                </a:lnTo>
                <a:lnTo>
                  <a:pt x="39242" y="132207"/>
                </a:lnTo>
                <a:lnTo>
                  <a:pt x="41783" y="135636"/>
                </a:lnTo>
                <a:lnTo>
                  <a:pt x="45720" y="137540"/>
                </a:lnTo>
                <a:lnTo>
                  <a:pt x="50546" y="137540"/>
                </a:lnTo>
                <a:lnTo>
                  <a:pt x="55117" y="137287"/>
                </a:lnTo>
                <a:lnTo>
                  <a:pt x="59182" y="135000"/>
                </a:lnTo>
                <a:lnTo>
                  <a:pt x="61467" y="131190"/>
                </a:lnTo>
                <a:lnTo>
                  <a:pt x="80821" y="100202"/>
                </a:lnTo>
                <a:lnTo>
                  <a:pt x="48895" y="100202"/>
                </a:lnTo>
                <a:lnTo>
                  <a:pt x="21589" y="64262"/>
                </a:lnTo>
                <a:lnTo>
                  <a:pt x="13080" y="62992"/>
                </a:lnTo>
                <a:close/>
              </a:path>
              <a:path w="133350" h="137795">
                <a:moveTo>
                  <a:pt x="118617" y="0"/>
                </a:moveTo>
                <a:lnTo>
                  <a:pt x="110236" y="1905"/>
                </a:lnTo>
                <a:lnTo>
                  <a:pt x="106299" y="8255"/>
                </a:lnTo>
                <a:lnTo>
                  <a:pt x="48895" y="100202"/>
                </a:lnTo>
                <a:lnTo>
                  <a:pt x="80821" y="100202"/>
                </a:lnTo>
                <a:lnTo>
                  <a:pt x="129286" y="22606"/>
                </a:lnTo>
                <a:lnTo>
                  <a:pt x="133223" y="16256"/>
                </a:lnTo>
                <a:lnTo>
                  <a:pt x="131317" y="7874"/>
                </a:lnTo>
                <a:lnTo>
                  <a:pt x="118617" y="0"/>
                </a:lnTo>
                <a:close/>
              </a:path>
            </a:pathLst>
          </a:custGeom>
          <a:solidFill>
            <a:srgbClr val="FFFFFF"/>
          </a:solidFill>
        </p:spPr>
        <p:txBody>
          <a:bodyPr wrap="square" lIns="0" tIns="0" rIns="0" bIns="0" rtlCol="0"/>
          <a:lstStyle/>
          <a:p/>
        </p:txBody>
      </p:sp>
      <p:sp>
        <p:nvSpPr>
          <p:cNvPr id="8" name="object 8"/>
          <p:cNvSpPr/>
          <p:nvPr/>
        </p:nvSpPr>
        <p:spPr>
          <a:xfrm>
            <a:off x="5782024" y="4343368"/>
            <a:ext cx="332740" cy="332740"/>
          </a:xfrm>
          <a:custGeom>
            <a:avLst/>
            <a:gdLst/>
            <a:ahLst/>
            <a:cxnLst/>
            <a:rect l="l" t="t" r="r" b="b"/>
            <a:pathLst>
              <a:path w="332739" h="332739">
                <a:moveTo>
                  <a:pt x="166147" y="0"/>
                </a:moveTo>
                <a:lnTo>
                  <a:pt x="124007" y="5408"/>
                </a:lnTo>
                <a:lnTo>
                  <a:pt x="84103" y="21632"/>
                </a:lnTo>
                <a:lnTo>
                  <a:pt x="48672" y="48672"/>
                </a:lnTo>
                <a:lnTo>
                  <a:pt x="21632" y="84103"/>
                </a:lnTo>
                <a:lnTo>
                  <a:pt x="5408" y="124007"/>
                </a:lnTo>
                <a:lnTo>
                  <a:pt x="0" y="166147"/>
                </a:lnTo>
                <a:lnTo>
                  <a:pt x="5408" y="208288"/>
                </a:lnTo>
                <a:lnTo>
                  <a:pt x="21632" y="248192"/>
                </a:lnTo>
                <a:lnTo>
                  <a:pt x="48672" y="283622"/>
                </a:lnTo>
                <a:lnTo>
                  <a:pt x="84103" y="310663"/>
                </a:lnTo>
                <a:lnTo>
                  <a:pt x="124007" y="326887"/>
                </a:lnTo>
                <a:lnTo>
                  <a:pt x="166147" y="332295"/>
                </a:lnTo>
                <a:lnTo>
                  <a:pt x="208288" y="326887"/>
                </a:lnTo>
                <a:lnTo>
                  <a:pt x="248192" y="310663"/>
                </a:lnTo>
                <a:lnTo>
                  <a:pt x="283622" y="283622"/>
                </a:lnTo>
                <a:lnTo>
                  <a:pt x="310663" y="248192"/>
                </a:lnTo>
                <a:lnTo>
                  <a:pt x="326887" y="208288"/>
                </a:lnTo>
                <a:lnTo>
                  <a:pt x="332295" y="166147"/>
                </a:lnTo>
                <a:lnTo>
                  <a:pt x="326887" y="124007"/>
                </a:lnTo>
                <a:lnTo>
                  <a:pt x="310663" y="84103"/>
                </a:lnTo>
                <a:lnTo>
                  <a:pt x="283622" y="48672"/>
                </a:lnTo>
                <a:lnTo>
                  <a:pt x="248192" y="21632"/>
                </a:lnTo>
                <a:lnTo>
                  <a:pt x="208288" y="5408"/>
                </a:lnTo>
                <a:lnTo>
                  <a:pt x="166147" y="0"/>
                </a:lnTo>
                <a:close/>
              </a:path>
            </a:pathLst>
          </a:custGeom>
          <a:solidFill>
            <a:srgbClr val="F68D21"/>
          </a:solidFill>
        </p:spPr>
        <p:txBody>
          <a:bodyPr wrap="square" lIns="0" tIns="0" rIns="0" bIns="0" rtlCol="0"/>
          <a:lstStyle/>
          <a:p/>
        </p:txBody>
      </p:sp>
      <p:sp>
        <p:nvSpPr>
          <p:cNvPr id="9" name="object 9"/>
          <p:cNvSpPr/>
          <p:nvPr/>
        </p:nvSpPr>
        <p:spPr>
          <a:xfrm>
            <a:off x="5880861" y="4439030"/>
            <a:ext cx="133350" cy="137795"/>
          </a:xfrm>
          <a:custGeom>
            <a:avLst/>
            <a:gdLst/>
            <a:ahLst/>
            <a:cxnLst/>
            <a:rect l="l" t="t" r="r" b="b"/>
            <a:pathLst>
              <a:path w="133350" h="137795">
                <a:moveTo>
                  <a:pt x="13080" y="62992"/>
                </a:moveTo>
                <a:lnTo>
                  <a:pt x="7112" y="67564"/>
                </a:lnTo>
                <a:lnTo>
                  <a:pt x="1142" y="72009"/>
                </a:lnTo>
                <a:lnTo>
                  <a:pt x="0" y="80518"/>
                </a:lnTo>
                <a:lnTo>
                  <a:pt x="4572" y="86487"/>
                </a:lnTo>
                <a:lnTo>
                  <a:pt x="39242" y="132207"/>
                </a:lnTo>
                <a:lnTo>
                  <a:pt x="41783" y="135636"/>
                </a:lnTo>
                <a:lnTo>
                  <a:pt x="45720" y="137541"/>
                </a:lnTo>
                <a:lnTo>
                  <a:pt x="50546" y="137541"/>
                </a:lnTo>
                <a:lnTo>
                  <a:pt x="55117" y="137287"/>
                </a:lnTo>
                <a:lnTo>
                  <a:pt x="59182" y="135001"/>
                </a:lnTo>
                <a:lnTo>
                  <a:pt x="61467" y="131191"/>
                </a:lnTo>
                <a:lnTo>
                  <a:pt x="80821" y="100203"/>
                </a:lnTo>
                <a:lnTo>
                  <a:pt x="48895" y="100203"/>
                </a:lnTo>
                <a:lnTo>
                  <a:pt x="21589" y="64262"/>
                </a:lnTo>
                <a:lnTo>
                  <a:pt x="13080" y="62992"/>
                </a:lnTo>
                <a:close/>
              </a:path>
              <a:path w="133350" h="137795">
                <a:moveTo>
                  <a:pt x="118617" y="0"/>
                </a:moveTo>
                <a:lnTo>
                  <a:pt x="110236" y="1905"/>
                </a:lnTo>
                <a:lnTo>
                  <a:pt x="106299" y="8255"/>
                </a:lnTo>
                <a:lnTo>
                  <a:pt x="48895" y="100203"/>
                </a:lnTo>
                <a:lnTo>
                  <a:pt x="80821" y="100203"/>
                </a:lnTo>
                <a:lnTo>
                  <a:pt x="129286" y="22606"/>
                </a:lnTo>
                <a:lnTo>
                  <a:pt x="133223" y="16256"/>
                </a:lnTo>
                <a:lnTo>
                  <a:pt x="131317" y="7874"/>
                </a:lnTo>
                <a:lnTo>
                  <a:pt x="118617" y="0"/>
                </a:lnTo>
                <a:close/>
              </a:path>
            </a:pathLst>
          </a:custGeom>
          <a:solidFill>
            <a:srgbClr val="FFFFFF"/>
          </a:solidFill>
        </p:spPr>
        <p:txBody>
          <a:bodyPr wrap="square" lIns="0" tIns="0" rIns="0" bIns="0" rtlCol="0"/>
          <a:lstStyle/>
          <a:p/>
        </p:txBody>
      </p:sp>
      <p:sp>
        <p:nvSpPr>
          <p:cNvPr id="10" name="object 10"/>
          <p:cNvSpPr/>
          <p:nvPr/>
        </p:nvSpPr>
        <p:spPr>
          <a:xfrm>
            <a:off x="5782024" y="5222716"/>
            <a:ext cx="332740" cy="332740"/>
          </a:xfrm>
          <a:custGeom>
            <a:avLst/>
            <a:gdLst/>
            <a:ahLst/>
            <a:cxnLst/>
            <a:rect l="l" t="t" r="r" b="b"/>
            <a:pathLst>
              <a:path w="332739" h="332739">
                <a:moveTo>
                  <a:pt x="166147" y="0"/>
                </a:moveTo>
                <a:lnTo>
                  <a:pt x="124007" y="5408"/>
                </a:lnTo>
                <a:lnTo>
                  <a:pt x="84103" y="21632"/>
                </a:lnTo>
                <a:lnTo>
                  <a:pt x="48672" y="48672"/>
                </a:lnTo>
                <a:lnTo>
                  <a:pt x="21632" y="84103"/>
                </a:lnTo>
                <a:lnTo>
                  <a:pt x="5408" y="124007"/>
                </a:lnTo>
                <a:lnTo>
                  <a:pt x="0" y="166147"/>
                </a:lnTo>
                <a:lnTo>
                  <a:pt x="5408" y="208288"/>
                </a:lnTo>
                <a:lnTo>
                  <a:pt x="21632" y="248192"/>
                </a:lnTo>
                <a:lnTo>
                  <a:pt x="48672" y="283622"/>
                </a:lnTo>
                <a:lnTo>
                  <a:pt x="84103" y="310663"/>
                </a:lnTo>
                <a:lnTo>
                  <a:pt x="124007" y="326887"/>
                </a:lnTo>
                <a:lnTo>
                  <a:pt x="166147" y="332295"/>
                </a:lnTo>
                <a:lnTo>
                  <a:pt x="208288" y="326887"/>
                </a:lnTo>
                <a:lnTo>
                  <a:pt x="248192" y="310663"/>
                </a:lnTo>
                <a:lnTo>
                  <a:pt x="283622" y="283622"/>
                </a:lnTo>
                <a:lnTo>
                  <a:pt x="310663" y="248192"/>
                </a:lnTo>
                <a:lnTo>
                  <a:pt x="326887" y="208288"/>
                </a:lnTo>
                <a:lnTo>
                  <a:pt x="332295" y="166147"/>
                </a:lnTo>
                <a:lnTo>
                  <a:pt x="326887" y="124007"/>
                </a:lnTo>
                <a:lnTo>
                  <a:pt x="310663" y="84103"/>
                </a:lnTo>
                <a:lnTo>
                  <a:pt x="283622" y="48672"/>
                </a:lnTo>
                <a:lnTo>
                  <a:pt x="248192" y="21632"/>
                </a:lnTo>
                <a:lnTo>
                  <a:pt x="208288" y="5408"/>
                </a:lnTo>
                <a:lnTo>
                  <a:pt x="166147" y="0"/>
                </a:lnTo>
                <a:close/>
              </a:path>
            </a:pathLst>
          </a:custGeom>
          <a:solidFill>
            <a:srgbClr val="5FCA49"/>
          </a:solidFill>
        </p:spPr>
        <p:txBody>
          <a:bodyPr wrap="square" lIns="0" tIns="0" rIns="0" bIns="0" rtlCol="0"/>
          <a:lstStyle/>
          <a:p/>
        </p:txBody>
      </p:sp>
      <p:sp>
        <p:nvSpPr>
          <p:cNvPr id="11" name="object 11"/>
          <p:cNvSpPr/>
          <p:nvPr/>
        </p:nvSpPr>
        <p:spPr>
          <a:xfrm>
            <a:off x="5880861" y="5319903"/>
            <a:ext cx="133350" cy="137795"/>
          </a:xfrm>
          <a:custGeom>
            <a:avLst/>
            <a:gdLst/>
            <a:ahLst/>
            <a:cxnLst/>
            <a:rect l="l" t="t" r="r" b="b"/>
            <a:pathLst>
              <a:path w="133350" h="137795">
                <a:moveTo>
                  <a:pt x="13080" y="62992"/>
                </a:moveTo>
                <a:lnTo>
                  <a:pt x="7112" y="67564"/>
                </a:lnTo>
                <a:lnTo>
                  <a:pt x="1142" y="72009"/>
                </a:lnTo>
                <a:lnTo>
                  <a:pt x="0" y="80518"/>
                </a:lnTo>
                <a:lnTo>
                  <a:pt x="4572" y="86487"/>
                </a:lnTo>
                <a:lnTo>
                  <a:pt x="39242" y="132207"/>
                </a:lnTo>
                <a:lnTo>
                  <a:pt x="41783" y="135636"/>
                </a:lnTo>
                <a:lnTo>
                  <a:pt x="45720" y="137541"/>
                </a:lnTo>
                <a:lnTo>
                  <a:pt x="50546" y="137541"/>
                </a:lnTo>
                <a:lnTo>
                  <a:pt x="55117" y="137287"/>
                </a:lnTo>
                <a:lnTo>
                  <a:pt x="59182" y="135001"/>
                </a:lnTo>
                <a:lnTo>
                  <a:pt x="61467" y="131191"/>
                </a:lnTo>
                <a:lnTo>
                  <a:pt x="80821" y="100203"/>
                </a:lnTo>
                <a:lnTo>
                  <a:pt x="48895" y="100203"/>
                </a:lnTo>
                <a:lnTo>
                  <a:pt x="21589" y="64262"/>
                </a:lnTo>
                <a:lnTo>
                  <a:pt x="13080" y="62992"/>
                </a:lnTo>
                <a:close/>
              </a:path>
              <a:path w="133350" h="137795">
                <a:moveTo>
                  <a:pt x="118617" y="0"/>
                </a:moveTo>
                <a:lnTo>
                  <a:pt x="110236" y="1905"/>
                </a:lnTo>
                <a:lnTo>
                  <a:pt x="106299" y="8255"/>
                </a:lnTo>
                <a:lnTo>
                  <a:pt x="48895" y="100203"/>
                </a:lnTo>
                <a:lnTo>
                  <a:pt x="80821" y="100203"/>
                </a:lnTo>
                <a:lnTo>
                  <a:pt x="129286" y="22606"/>
                </a:lnTo>
                <a:lnTo>
                  <a:pt x="133223" y="16256"/>
                </a:lnTo>
                <a:lnTo>
                  <a:pt x="131317" y="7874"/>
                </a:lnTo>
                <a:lnTo>
                  <a:pt x="118617" y="0"/>
                </a:lnTo>
                <a:close/>
              </a:path>
            </a:pathLst>
          </a:custGeom>
          <a:solidFill>
            <a:srgbClr val="FFFFFF"/>
          </a:solidFill>
        </p:spPr>
        <p:txBody>
          <a:bodyPr wrap="square" lIns="0" tIns="0" rIns="0" bIns="0" rtlCol="0"/>
          <a:lstStyle/>
          <a:p/>
        </p:txBody>
      </p:sp>
      <p:sp>
        <p:nvSpPr>
          <p:cNvPr id="12" name="object 12"/>
          <p:cNvSpPr txBox="1"/>
          <p:nvPr/>
        </p:nvSpPr>
        <p:spPr>
          <a:xfrm>
            <a:off x="6193282" y="3275329"/>
            <a:ext cx="4292600" cy="2486025"/>
          </a:xfrm>
          <a:prstGeom prst="rect">
            <a:avLst/>
          </a:prstGeom>
        </p:spPr>
        <p:txBody>
          <a:bodyPr wrap="square" lIns="0" tIns="0" rIns="0" bIns="0" rtlCol="0" vert="horz">
            <a:spAutoFit/>
          </a:bodyPr>
          <a:lstStyle/>
          <a:p>
            <a:pPr marL="12700">
              <a:lnSpc>
                <a:spcPct val="100000"/>
              </a:lnSpc>
            </a:pPr>
            <a:r>
              <a:rPr dirty="0" sz="1400" b="1" i="1">
                <a:solidFill>
                  <a:srgbClr val="4F5560"/>
                </a:solidFill>
                <a:latin typeface="微软雅黑"/>
                <a:cs typeface="微软雅黑"/>
              </a:rPr>
              <a:t>商业银行</a:t>
            </a:r>
            <a:endParaRPr sz="1400">
              <a:latin typeface="微软雅黑"/>
              <a:cs typeface="微软雅黑"/>
            </a:endParaRPr>
          </a:p>
          <a:p>
            <a:pPr>
              <a:lnSpc>
                <a:spcPct val="100000"/>
              </a:lnSpc>
              <a:spcBef>
                <a:spcPts val="29"/>
              </a:spcBef>
            </a:pPr>
            <a:endParaRPr sz="1250">
              <a:latin typeface="Times New Roman"/>
              <a:cs typeface="Times New Roman"/>
            </a:endParaRPr>
          </a:p>
          <a:p>
            <a:pPr marL="12700">
              <a:lnSpc>
                <a:spcPct val="100000"/>
              </a:lnSpc>
            </a:pPr>
            <a:r>
              <a:rPr dirty="0" sz="1200">
                <a:solidFill>
                  <a:srgbClr val="4F5560"/>
                </a:solidFill>
                <a:latin typeface="微软雅黑"/>
                <a:cs typeface="微软雅黑"/>
              </a:rPr>
              <a:t>通过自有场景或商业合作伙伴的场景向用户提供银行产品和服务</a:t>
            </a:r>
            <a:endParaRPr sz="1200">
              <a:latin typeface="微软雅黑"/>
              <a:cs typeface="微软雅黑"/>
            </a:endParaRPr>
          </a:p>
          <a:p>
            <a:pPr>
              <a:lnSpc>
                <a:spcPct val="100000"/>
              </a:lnSpc>
            </a:pPr>
            <a:endParaRPr sz="1200">
              <a:latin typeface="Times New Roman"/>
              <a:cs typeface="Times New Roman"/>
            </a:endParaRPr>
          </a:p>
          <a:p>
            <a:pPr>
              <a:lnSpc>
                <a:spcPct val="100000"/>
              </a:lnSpc>
              <a:spcBef>
                <a:spcPts val="39"/>
              </a:spcBef>
            </a:pPr>
            <a:endParaRPr sz="1250">
              <a:latin typeface="Times New Roman"/>
              <a:cs typeface="Times New Roman"/>
            </a:endParaRPr>
          </a:p>
          <a:p>
            <a:pPr marL="21590">
              <a:lnSpc>
                <a:spcPct val="100000"/>
              </a:lnSpc>
            </a:pPr>
            <a:r>
              <a:rPr dirty="0" sz="1400" b="1" i="1">
                <a:solidFill>
                  <a:srgbClr val="4F5560"/>
                </a:solidFill>
                <a:latin typeface="微软雅黑"/>
                <a:cs typeface="微软雅黑"/>
              </a:rPr>
              <a:t>场景平台</a:t>
            </a:r>
            <a:endParaRPr sz="1400">
              <a:latin typeface="微软雅黑"/>
              <a:cs typeface="微软雅黑"/>
            </a:endParaRPr>
          </a:p>
          <a:p>
            <a:pPr>
              <a:lnSpc>
                <a:spcPct val="100000"/>
              </a:lnSpc>
              <a:spcBef>
                <a:spcPts val="30"/>
              </a:spcBef>
            </a:pPr>
            <a:endParaRPr sz="1250">
              <a:latin typeface="Times New Roman"/>
              <a:cs typeface="Times New Roman"/>
            </a:endParaRPr>
          </a:p>
          <a:p>
            <a:pPr marL="21590">
              <a:lnSpc>
                <a:spcPct val="100000"/>
              </a:lnSpc>
            </a:pPr>
            <a:r>
              <a:rPr dirty="0" sz="1200">
                <a:solidFill>
                  <a:srgbClr val="4F5560"/>
                </a:solidFill>
                <a:latin typeface="微软雅黑"/>
                <a:cs typeface="微软雅黑"/>
              </a:rPr>
              <a:t>把银行产品和服务嵌入自身产品中，提高用户粘性和竞争力</a:t>
            </a:r>
            <a:endParaRPr sz="1200">
              <a:latin typeface="微软雅黑"/>
              <a:cs typeface="微软雅黑"/>
            </a:endParaRPr>
          </a:p>
          <a:p>
            <a:pPr>
              <a:lnSpc>
                <a:spcPct val="100000"/>
              </a:lnSpc>
            </a:pPr>
            <a:endParaRPr sz="1200">
              <a:latin typeface="Times New Roman"/>
              <a:cs typeface="Times New Roman"/>
            </a:endParaRPr>
          </a:p>
          <a:p>
            <a:pPr>
              <a:lnSpc>
                <a:spcPct val="100000"/>
              </a:lnSpc>
              <a:spcBef>
                <a:spcPts val="37"/>
              </a:spcBef>
            </a:pPr>
            <a:endParaRPr sz="1250">
              <a:latin typeface="Times New Roman"/>
              <a:cs typeface="Times New Roman"/>
            </a:endParaRPr>
          </a:p>
          <a:p>
            <a:pPr marL="12700">
              <a:lnSpc>
                <a:spcPct val="100000"/>
              </a:lnSpc>
            </a:pPr>
            <a:r>
              <a:rPr dirty="0" sz="1400" b="1" i="1">
                <a:solidFill>
                  <a:srgbClr val="4F5560"/>
                </a:solidFill>
                <a:latin typeface="微软雅黑"/>
                <a:cs typeface="微软雅黑"/>
              </a:rPr>
              <a:t>用户</a:t>
            </a:r>
            <a:endParaRPr sz="1400">
              <a:latin typeface="微软雅黑"/>
              <a:cs typeface="微软雅黑"/>
            </a:endParaRPr>
          </a:p>
          <a:p>
            <a:pPr>
              <a:lnSpc>
                <a:spcPct val="100000"/>
              </a:lnSpc>
              <a:spcBef>
                <a:spcPts val="32"/>
              </a:spcBef>
            </a:pPr>
            <a:endParaRPr sz="1250">
              <a:latin typeface="Times New Roman"/>
              <a:cs typeface="Times New Roman"/>
            </a:endParaRPr>
          </a:p>
          <a:p>
            <a:pPr marL="12700">
              <a:lnSpc>
                <a:spcPct val="100000"/>
              </a:lnSpc>
            </a:pPr>
            <a:r>
              <a:rPr dirty="0" sz="1200" spc="-5">
                <a:solidFill>
                  <a:srgbClr val="4F5560"/>
                </a:solidFill>
                <a:latin typeface="微软雅黑"/>
                <a:cs typeface="微软雅黑"/>
              </a:rPr>
              <a:t>作为生态系统中的最终消费者，体验“销售</a:t>
            </a:r>
            <a:r>
              <a:rPr dirty="0" sz="1200" spc="-5">
                <a:solidFill>
                  <a:srgbClr val="4F5560"/>
                </a:solidFill>
                <a:latin typeface="Arial"/>
                <a:cs typeface="Arial"/>
              </a:rPr>
              <a:t>+</a:t>
            </a:r>
            <a:r>
              <a:rPr dirty="0" sz="1200" spc="-5">
                <a:solidFill>
                  <a:srgbClr val="4F5560"/>
                </a:solidFill>
                <a:latin typeface="微软雅黑"/>
                <a:cs typeface="微软雅黑"/>
              </a:rPr>
              <a:t>金融”的无缝服务</a:t>
            </a:r>
            <a:endParaRPr sz="1200">
              <a:latin typeface="微软雅黑"/>
              <a:cs typeface="微软雅黑"/>
            </a:endParaRPr>
          </a:p>
        </p:txBody>
      </p:sp>
      <p:sp>
        <p:nvSpPr>
          <p:cNvPr id="13" name="object 13"/>
          <p:cNvSpPr/>
          <p:nvPr/>
        </p:nvSpPr>
        <p:spPr>
          <a:xfrm>
            <a:off x="1550312" y="2751224"/>
            <a:ext cx="3545507" cy="3259431"/>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6205728" y="3997452"/>
            <a:ext cx="4320540" cy="0"/>
          </a:xfrm>
          <a:custGeom>
            <a:avLst/>
            <a:gdLst/>
            <a:ahLst/>
            <a:cxnLst/>
            <a:rect l="l" t="t" r="r" b="b"/>
            <a:pathLst>
              <a:path w="4320540" h="0">
                <a:moveTo>
                  <a:pt x="0" y="0"/>
                </a:moveTo>
                <a:lnTo>
                  <a:pt x="4320032" y="0"/>
                </a:lnTo>
              </a:path>
            </a:pathLst>
          </a:custGeom>
          <a:ln w="3175">
            <a:solidFill>
              <a:srgbClr val="BABABA"/>
            </a:solidFill>
          </a:ln>
        </p:spPr>
        <p:txBody>
          <a:bodyPr wrap="square" lIns="0" tIns="0" rIns="0" bIns="0" rtlCol="0"/>
          <a:lstStyle/>
          <a:p/>
        </p:txBody>
      </p:sp>
      <p:sp>
        <p:nvSpPr>
          <p:cNvPr id="15" name="object 15"/>
          <p:cNvSpPr/>
          <p:nvPr/>
        </p:nvSpPr>
        <p:spPr>
          <a:xfrm>
            <a:off x="6205728" y="4974335"/>
            <a:ext cx="4320540" cy="0"/>
          </a:xfrm>
          <a:custGeom>
            <a:avLst/>
            <a:gdLst/>
            <a:ahLst/>
            <a:cxnLst/>
            <a:rect l="l" t="t" r="r" b="b"/>
            <a:pathLst>
              <a:path w="4320540" h="0">
                <a:moveTo>
                  <a:pt x="0" y="0"/>
                </a:moveTo>
                <a:lnTo>
                  <a:pt x="4320032" y="0"/>
                </a:lnTo>
              </a:path>
            </a:pathLst>
          </a:custGeom>
          <a:ln w="3175">
            <a:solidFill>
              <a:srgbClr val="BABABA"/>
            </a:solidFill>
          </a:ln>
        </p:spPr>
        <p:txBody>
          <a:bodyPr wrap="square" lIns="0" tIns="0" rIns="0" bIns="0" rtlCol="0"/>
          <a:lstStyle/>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17" name="object 17"/>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Part.2</a:t>
            </a:r>
            <a:r>
              <a:rPr dirty="0" sz="1200" spc="-80">
                <a:solidFill>
                  <a:srgbClr val="5E666F"/>
                </a:solidFill>
                <a:latin typeface="微软雅黑"/>
                <a:cs typeface="微软雅黑"/>
              </a:rPr>
              <a:t> </a:t>
            </a:r>
            <a:r>
              <a:rPr dirty="0" sz="1200">
                <a:solidFill>
                  <a:srgbClr val="5E666F"/>
                </a:solidFill>
                <a:latin typeface="微软雅黑"/>
                <a:cs typeface="微软雅黑"/>
              </a:rPr>
              <a:t>开放银行与金融科技</a:t>
            </a:r>
            <a:endParaRPr sz="1200">
              <a:latin typeface="微软雅黑"/>
              <a:cs typeface="微软雅黑"/>
            </a:endParaRPr>
          </a:p>
          <a:p>
            <a:pPr marL="932815">
              <a:lnSpc>
                <a:spcPct val="100000"/>
              </a:lnSpc>
            </a:pPr>
            <a:r>
              <a:rPr dirty="0" sz="1200">
                <a:solidFill>
                  <a:srgbClr val="5E666F"/>
                </a:solidFill>
                <a:latin typeface="微软雅黑"/>
                <a:cs typeface="微软雅黑"/>
              </a:rPr>
              <a:t>开放银行形态</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共享收益平台：与生态伙伴共享资源，商业银行与多个相同或</a:t>
            </a:r>
          </a:p>
          <a:p>
            <a:pPr marL="12700">
              <a:lnSpc>
                <a:spcPts val="2735"/>
              </a:lnSpc>
            </a:pPr>
            <a:r>
              <a:rPr dirty="0" spc="-5">
                <a:solidFill>
                  <a:srgbClr val="1D9ED2"/>
                </a:solidFill>
              </a:rPr>
              <a:t>相似场景平台相互赋能、互相促进</a:t>
            </a:r>
          </a:p>
        </p:txBody>
      </p:sp>
      <p:sp>
        <p:nvSpPr>
          <p:cNvPr id="5" name="object 5"/>
          <p:cNvSpPr/>
          <p:nvPr/>
        </p:nvSpPr>
        <p:spPr>
          <a:xfrm>
            <a:off x="1228974" y="3704586"/>
            <a:ext cx="1558925" cy="2010410"/>
          </a:xfrm>
          <a:custGeom>
            <a:avLst/>
            <a:gdLst/>
            <a:ahLst/>
            <a:cxnLst/>
            <a:rect l="l" t="t" r="r" b="b"/>
            <a:pathLst>
              <a:path w="1558925" h="2010410">
                <a:moveTo>
                  <a:pt x="930115" y="0"/>
                </a:moveTo>
                <a:lnTo>
                  <a:pt x="628456" y="0"/>
                </a:lnTo>
                <a:lnTo>
                  <a:pt x="589413" y="7929"/>
                </a:lnTo>
                <a:lnTo>
                  <a:pt x="557440" y="29520"/>
                </a:lnTo>
                <a:lnTo>
                  <a:pt x="535837" y="61474"/>
                </a:lnTo>
                <a:lnTo>
                  <a:pt x="527903" y="100495"/>
                </a:lnTo>
                <a:lnTo>
                  <a:pt x="527903" y="150805"/>
                </a:lnTo>
                <a:lnTo>
                  <a:pt x="100553" y="150805"/>
                </a:lnTo>
                <a:lnTo>
                  <a:pt x="61510" y="158735"/>
                </a:lnTo>
                <a:lnTo>
                  <a:pt x="29537" y="180326"/>
                </a:lnTo>
                <a:lnTo>
                  <a:pt x="7934" y="212280"/>
                </a:lnTo>
                <a:lnTo>
                  <a:pt x="0" y="1909472"/>
                </a:lnTo>
                <a:lnTo>
                  <a:pt x="7934" y="1948493"/>
                </a:lnTo>
                <a:lnTo>
                  <a:pt x="29537" y="1980449"/>
                </a:lnTo>
                <a:lnTo>
                  <a:pt x="61510" y="2002041"/>
                </a:lnTo>
                <a:lnTo>
                  <a:pt x="100553" y="2009971"/>
                </a:lnTo>
                <a:lnTo>
                  <a:pt x="1458018" y="2009971"/>
                </a:lnTo>
                <a:lnTo>
                  <a:pt x="1497061" y="2002041"/>
                </a:lnTo>
                <a:lnTo>
                  <a:pt x="1529034" y="1980449"/>
                </a:lnTo>
                <a:lnTo>
                  <a:pt x="1550637" y="1948493"/>
                </a:lnTo>
                <a:lnTo>
                  <a:pt x="1558571" y="1909472"/>
                </a:lnTo>
                <a:lnTo>
                  <a:pt x="1558571" y="1859224"/>
                </a:lnTo>
                <a:lnTo>
                  <a:pt x="150829" y="1859224"/>
                </a:lnTo>
                <a:lnTo>
                  <a:pt x="150829" y="301548"/>
                </a:lnTo>
                <a:lnTo>
                  <a:pt x="1558571" y="301548"/>
                </a:lnTo>
                <a:lnTo>
                  <a:pt x="1558571" y="251300"/>
                </a:lnTo>
                <a:lnTo>
                  <a:pt x="779285" y="251300"/>
                </a:lnTo>
                <a:lnTo>
                  <a:pt x="749473" y="245530"/>
                </a:lnTo>
                <a:lnTo>
                  <a:pt x="725552" y="229631"/>
                </a:lnTo>
                <a:lnTo>
                  <a:pt x="709644" y="205724"/>
                </a:lnTo>
                <a:lnTo>
                  <a:pt x="704723" y="180326"/>
                </a:lnTo>
                <a:lnTo>
                  <a:pt x="705951" y="158735"/>
                </a:lnTo>
                <a:lnTo>
                  <a:pt x="727546" y="122195"/>
                </a:lnTo>
                <a:lnTo>
                  <a:pt x="764320" y="101909"/>
                </a:lnTo>
                <a:lnTo>
                  <a:pt x="779285" y="100495"/>
                </a:lnTo>
                <a:lnTo>
                  <a:pt x="1030668" y="100495"/>
                </a:lnTo>
                <a:lnTo>
                  <a:pt x="1022734" y="61474"/>
                </a:lnTo>
                <a:lnTo>
                  <a:pt x="1001130" y="29520"/>
                </a:lnTo>
                <a:lnTo>
                  <a:pt x="969158" y="7929"/>
                </a:lnTo>
                <a:lnTo>
                  <a:pt x="930115" y="0"/>
                </a:lnTo>
                <a:close/>
              </a:path>
              <a:path w="1558925" h="2010410">
                <a:moveTo>
                  <a:pt x="1558571" y="301548"/>
                </a:moveTo>
                <a:lnTo>
                  <a:pt x="1407742" y="301548"/>
                </a:lnTo>
                <a:lnTo>
                  <a:pt x="1407742" y="1859224"/>
                </a:lnTo>
                <a:lnTo>
                  <a:pt x="1558571" y="1859224"/>
                </a:lnTo>
                <a:lnTo>
                  <a:pt x="1558571" y="301548"/>
                </a:lnTo>
                <a:close/>
              </a:path>
              <a:path w="1558925" h="2010410">
                <a:moveTo>
                  <a:pt x="1131221" y="301548"/>
                </a:moveTo>
                <a:lnTo>
                  <a:pt x="427350" y="301548"/>
                </a:lnTo>
                <a:lnTo>
                  <a:pt x="427350" y="452291"/>
                </a:lnTo>
                <a:lnTo>
                  <a:pt x="1131221" y="452291"/>
                </a:lnTo>
                <a:lnTo>
                  <a:pt x="1131221" y="301548"/>
                </a:lnTo>
                <a:close/>
              </a:path>
              <a:path w="1558925" h="2010410">
                <a:moveTo>
                  <a:pt x="1030668" y="100495"/>
                </a:moveTo>
                <a:lnTo>
                  <a:pt x="779285" y="100495"/>
                </a:lnTo>
                <a:lnTo>
                  <a:pt x="809098" y="106275"/>
                </a:lnTo>
                <a:lnTo>
                  <a:pt x="833018" y="122195"/>
                </a:lnTo>
                <a:lnTo>
                  <a:pt x="848926" y="146124"/>
                </a:lnTo>
                <a:lnTo>
                  <a:pt x="851803" y="160972"/>
                </a:lnTo>
                <a:lnTo>
                  <a:pt x="853848" y="180326"/>
                </a:lnTo>
                <a:lnTo>
                  <a:pt x="848926" y="205724"/>
                </a:lnTo>
                <a:lnTo>
                  <a:pt x="833018" y="229631"/>
                </a:lnTo>
                <a:lnTo>
                  <a:pt x="809098" y="245530"/>
                </a:lnTo>
                <a:lnTo>
                  <a:pt x="779285" y="251300"/>
                </a:lnTo>
                <a:lnTo>
                  <a:pt x="1558571" y="251300"/>
                </a:lnTo>
                <a:lnTo>
                  <a:pt x="1550637" y="212280"/>
                </a:lnTo>
                <a:lnTo>
                  <a:pt x="1529034" y="180326"/>
                </a:lnTo>
                <a:lnTo>
                  <a:pt x="1497061" y="158735"/>
                </a:lnTo>
                <a:lnTo>
                  <a:pt x="1458018" y="150805"/>
                </a:lnTo>
                <a:lnTo>
                  <a:pt x="1030668" y="150805"/>
                </a:lnTo>
                <a:lnTo>
                  <a:pt x="1030668" y="100495"/>
                </a:lnTo>
                <a:close/>
              </a:path>
            </a:pathLst>
          </a:custGeom>
          <a:solidFill>
            <a:srgbClr val="1A9FD2"/>
          </a:solidFill>
        </p:spPr>
        <p:txBody>
          <a:bodyPr wrap="square" lIns="0" tIns="0" rIns="0" bIns="0" rtlCol="0"/>
          <a:lstStyle/>
          <a:p/>
        </p:txBody>
      </p:sp>
      <p:sp>
        <p:nvSpPr>
          <p:cNvPr id="6" name="object 6"/>
          <p:cNvSpPr/>
          <p:nvPr/>
        </p:nvSpPr>
        <p:spPr>
          <a:xfrm>
            <a:off x="3368802" y="3807714"/>
            <a:ext cx="367665" cy="365760"/>
          </a:xfrm>
          <a:custGeom>
            <a:avLst/>
            <a:gdLst/>
            <a:ahLst/>
            <a:cxnLst/>
            <a:rect l="l" t="t" r="r" b="b"/>
            <a:pathLst>
              <a:path w="367664" h="365760">
                <a:moveTo>
                  <a:pt x="0" y="365760"/>
                </a:moveTo>
                <a:lnTo>
                  <a:pt x="367284" y="365760"/>
                </a:lnTo>
                <a:lnTo>
                  <a:pt x="367284" y="0"/>
                </a:lnTo>
                <a:lnTo>
                  <a:pt x="0" y="0"/>
                </a:lnTo>
                <a:lnTo>
                  <a:pt x="0" y="365760"/>
                </a:lnTo>
                <a:close/>
              </a:path>
            </a:pathLst>
          </a:custGeom>
          <a:solidFill>
            <a:srgbClr val="F9F9F9"/>
          </a:solidFill>
        </p:spPr>
        <p:txBody>
          <a:bodyPr wrap="square" lIns="0" tIns="0" rIns="0" bIns="0" rtlCol="0"/>
          <a:lstStyle/>
          <a:p/>
        </p:txBody>
      </p:sp>
      <p:sp>
        <p:nvSpPr>
          <p:cNvPr id="7" name="object 7"/>
          <p:cNvSpPr/>
          <p:nvPr/>
        </p:nvSpPr>
        <p:spPr>
          <a:xfrm>
            <a:off x="3368802" y="3807714"/>
            <a:ext cx="367665" cy="365760"/>
          </a:xfrm>
          <a:custGeom>
            <a:avLst/>
            <a:gdLst/>
            <a:ahLst/>
            <a:cxnLst/>
            <a:rect l="l" t="t" r="r" b="b"/>
            <a:pathLst>
              <a:path w="367664" h="365760">
                <a:moveTo>
                  <a:pt x="0" y="365760"/>
                </a:moveTo>
                <a:lnTo>
                  <a:pt x="367284" y="365760"/>
                </a:lnTo>
                <a:lnTo>
                  <a:pt x="367284" y="0"/>
                </a:lnTo>
                <a:lnTo>
                  <a:pt x="0" y="0"/>
                </a:lnTo>
                <a:lnTo>
                  <a:pt x="0" y="365760"/>
                </a:lnTo>
                <a:close/>
              </a:path>
            </a:pathLst>
          </a:custGeom>
          <a:ln w="22860">
            <a:solidFill>
              <a:srgbClr val="D4D6D6"/>
            </a:solidFill>
          </a:ln>
        </p:spPr>
        <p:txBody>
          <a:bodyPr wrap="square" lIns="0" tIns="0" rIns="0" bIns="0" rtlCol="0"/>
          <a:lstStyle/>
          <a:p/>
        </p:txBody>
      </p:sp>
      <p:sp>
        <p:nvSpPr>
          <p:cNvPr id="8" name="object 8"/>
          <p:cNvSpPr/>
          <p:nvPr/>
        </p:nvSpPr>
        <p:spPr>
          <a:xfrm>
            <a:off x="3409950" y="3684270"/>
            <a:ext cx="443865" cy="408940"/>
          </a:xfrm>
          <a:custGeom>
            <a:avLst/>
            <a:gdLst/>
            <a:ahLst/>
            <a:cxnLst/>
            <a:rect l="l" t="t" r="r" b="b"/>
            <a:pathLst>
              <a:path w="443864" h="408939">
                <a:moveTo>
                  <a:pt x="21082" y="269620"/>
                </a:moveTo>
                <a:lnTo>
                  <a:pt x="14477" y="269620"/>
                </a:lnTo>
                <a:lnTo>
                  <a:pt x="11557" y="270382"/>
                </a:lnTo>
                <a:lnTo>
                  <a:pt x="0" y="287019"/>
                </a:lnTo>
                <a:lnTo>
                  <a:pt x="762" y="289940"/>
                </a:lnTo>
                <a:lnTo>
                  <a:pt x="1397" y="293623"/>
                </a:lnTo>
                <a:lnTo>
                  <a:pt x="2921" y="296544"/>
                </a:lnTo>
                <a:lnTo>
                  <a:pt x="109600" y="404113"/>
                </a:lnTo>
                <a:lnTo>
                  <a:pt x="112522" y="405510"/>
                </a:lnTo>
                <a:lnTo>
                  <a:pt x="115442" y="407034"/>
                </a:lnTo>
                <a:lnTo>
                  <a:pt x="118999" y="408431"/>
                </a:lnTo>
                <a:lnTo>
                  <a:pt x="127000" y="408431"/>
                </a:lnTo>
                <a:lnTo>
                  <a:pt x="129921" y="406272"/>
                </a:lnTo>
                <a:lnTo>
                  <a:pt x="132841" y="404748"/>
                </a:lnTo>
                <a:lnTo>
                  <a:pt x="135762" y="402589"/>
                </a:lnTo>
                <a:lnTo>
                  <a:pt x="165827" y="365505"/>
                </a:lnTo>
                <a:lnTo>
                  <a:pt x="120523" y="365505"/>
                </a:lnTo>
                <a:lnTo>
                  <a:pt x="27559" y="271779"/>
                </a:lnTo>
                <a:lnTo>
                  <a:pt x="24002" y="270382"/>
                </a:lnTo>
                <a:lnTo>
                  <a:pt x="21082" y="269620"/>
                </a:lnTo>
                <a:close/>
              </a:path>
              <a:path w="443864" h="408939">
                <a:moveTo>
                  <a:pt x="428244" y="0"/>
                </a:moveTo>
                <a:lnTo>
                  <a:pt x="424561" y="0"/>
                </a:lnTo>
                <a:lnTo>
                  <a:pt x="418084" y="1396"/>
                </a:lnTo>
                <a:lnTo>
                  <a:pt x="415163" y="3682"/>
                </a:lnTo>
                <a:lnTo>
                  <a:pt x="413003" y="5841"/>
                </a:lnTo>
                <a:lnTo>
                  <a:pt x="120523" y="365505"/>
                </a:lnTo>
                <a:lnTo>
                  <a:pt x="165827" y="365505"/>
                </a:lnTo>
                <a:lnTo>
                  <a:pt x="439800" y="27558"/>
                </a:lnTo>
                <a:lnTo>
                  <a:pt x="442087" y="24764"/>
                </a:lnTo>
                <a:lnTo>
                  <a:pt x="443484" y="21081"/>
                </a:lnTo>
                <a:lnTo>
                  <a:pt x="443484" y="11683"/>
                </a:lnTo>
                <a:lnTo>
                  <a:pt x="442087" y="8762"/>
                </a:lnTo>
                <a:lnTo>
                  <a:pt x="439800" y="5841"/>
                </a:lnTo>
                <a:lnTo>
                  <a:pt x="437007" y="3682"/>
                </a:lnTo>
                <a:lnTo>
                  <a:pt x="434721" y="1396"/>
                </a:lnTo>
                <a:lnTo>
                  <a:pt x="431164" y="761"/>
                </a:lnTo>
                <a:lnTo>
                  <a:pt x="428244" y="0"/>
                </a:lnTo>
                <a:close/>
              </a:path>
            </a:pathLst>
          </a:custGeom>
          <a:solidFill>
            <a:srgbClr val="1D9ED2"/>
          </a:solidFill>
        </p:spPr>
        <p:txBody>
          <a:bodyPr wrap="square" lIns="0" tIns="0" rIns="0" bIns="0" rtlCol="0"/>
          <a:lstStyle/>
          <a:p/>
        </p:txBody>
      </p:sp>
      <p:sp>
        <p:nvSpPr>
          <p:cNvPr id="9" name="object 9"/>
          <p:cNvSpPr/>
          <p:nvPr/>
        </p:nvSpPr>
        <p:spPr>
          <a:xfrm>
            <a:off x="3409950" y="3684270"/>
            <a:ext cx="443865" cy="408940"/>
          </a:xfrm>
          <a:custGeom>
            <a:avLst/>
            <a:gdLst/>
            <a:ahLst/>
            <a:cxnLst/>
            <a:rect l="l" t="t" r="r" b="b"/>
            <a:pathLst>
              <a:path w="443864" h="408939">
                <a:moveTo>
                  <a:pt x="437007" y="3682"/>
                </a:moveTo>
                <a:lnTo>
                  <a:pt x="434721" y="1396"/>
                </a:lnTo>
                <a:lnTo>
                  <a:pt x="431164" y="761"/>
                </a:lnTo>
                <a:lnTo>
                  <a:pt x="428244" y="0"/>
                </a:lnTo>
                <a:lnTo>
                  <a:pt x="424561" y="0"/>
                </a:lnTo>
                <a:lnTo>
                  <a:pt x="421004" y="761"/>
                </a:lnTo>
                <a:lnTo>
                  <a:pt x="418084" y="1396"/>
                </a:lnTo>
                <a:lnTo>
                  <a:pt x="415163" y="3682"/>
                </a:lnTo>
                <a:lnTo>
                  <a:pt x="413003" y="5841"/>
                </a:lnTo>
                <a:lnTo>
                  <a:pt x="120523" y="365505"/>
                </a:lnTo>
                <a:lnTo>
                  <a:pt x="29717" y="273938"/>
                </a:lnTo>
                <a:lnTo>
                  <a:pt x="27559" y="271779"/>
                </a:lnTo>
                <a:lnTo>
                  <a:pt x="24002" y="270382"/>
                </a:lnTo>
                <a:lnTo>
                  <a:pt x="21082" y="269620"/>
                </a:lnTo>
                <a:lnTo>
                  <a:pt x="17399" y="269620"/>
                </a:lnTo>
                <a:lnTo>
                  <a:pt x="14477" y="269620"/>
                </a:lnTo>
                <a:lnTo>
                  <a:pt x="0" y="287019"/>
                </a:lnTo>
                <a:lnTo>
                  <a:pt x="762" y="289940"/>
                </a:lnTo>
                <a:lnTo>
                  <a:pt x="1397" y="293623"/>
                </a:lnTo>
                <a:lnTo>
                  <a:pt x="2921" y="296544"/>
                </a:lnTo>
                <a:lnTo>
                  <a:pt x="5841" y="299465"/>
                </a:lnTo>
                <a:lnTo>
                  <a:pt x="109600" y="404113"/>
                </a:lnTo>
                <a:lnTo>
                  <a:pt x="112522" y="405510"/>
                </a:lnTo>
                <a:lnTo>
                  <a:pt x="115442" y="407034"/>
                </a:lnTo>
                <a:lnTo>
                  <a:pt x="118999" y="408431"/>
                </a:lnTo>
                <a:lnTo>
                  <a:pt x="121920" y="408431"/>
                </a:lnTo>
                <a:lnTo>
                  <a:pt x="122682" y="408431"/>
                </a:lnTo>
                <a:lnTo>
                  <a:pt x="127000" y="408431"/>
                </a:lnTo>
                <a:lnTo>
                  <a:pt x="129921" y="406272"/>
                </a:lnTo>
                <a:lnTo>
                  <a:pt x="132841" y="404748"/>
                </a:lnTo>
                <a:lnTo>
                  <a:pt x="135762" y="402589"/>
                </a:lnTo>
                <a:lnTo>
                  <a:pt x="439800" y="27558"/>
                </a:lnTo>
                <a:lnTo>
                  <a:pt x="442087" y="24764"/>
                </a:lnTo>
                <a:lnTo>
                  <a:pt x="443484" y="21081"/>
                </a:lnTo>
                <a:lnTo>
                  <a:pt x="443484" y="18160"/>
                </a:lnTo>
                <a:lnTo>
                  <a:pt x="443484" y="14477"/>
                </a:lnTo>
                <a:lnTo>
                  <a:pt x="443484" y="11683"/>
                </a:lnTo>
                <a:lnTo>
                  <a:pt x="442087" y="8762"/>
                </a:lnTo>
                <a:lnTo>
                  <a:pt x="439800" y="5841"/>
                </a:lnTo>
                <a:lnTo>
                  <a:pt x="437007" y="3682"/>
                </a:lnTo>
                <a:close/>
              </a:path>
            </a:pathLst>
          </a:custGeom>
          <a:ln w="19812">
            <a:solidFill>
              <a:srgbClr val="1D9ED2"/>
            </a:solidFill>
          </a:ln>
        </p:spPr>
        <p:txBody>
          <a:bodyPr wrap="square" lIns="0" tIns="0" rIns="0" bIns="0" rtlCol="0"/>
          <a:lstStyle/>
          <a:p/>
        </p:txBody>
      </p:sp>
      <p:sp>
        <p:nvSpPr>
          <p:cNvPr id="10" name="object 10"/>
          <p:cNvSpPr/>
          <p:nvPr/>
        </p:nvSpPr>
        <p:spPr>
          <a:xfrm>
            <a:off x="3345941" y="5378958"/>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solidFill>
            <a:srgbClr val="F9F9F9"/>
          </a:solidFill>
        </p:spPr>
        <p:txBody>
          <a:bodyPr wrap="square" lIns="0" tIns="0" rIns="0" bIns="0" rtlCol="0"/>
          <a:lstStyle/>
          <a:p/>
        </p:txBody>
      </p:sp>
      <p:sp>
        <p:nvSpPr>
          <p:cNvPr id="11" name="object 11"/>
          <p:cNvSpPr/>
          <p:nvPr/>
        </p:nvSpPr>
        <p:spPr>
          <a:xfrm>
            <a:off x="3345941" y="5378958"/>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22860">
            <a:solidFill>
              <a:srgbClr val="D4D6D6"/>
            </a:solidFill>
          </a:ln>
        </p:spPr>
        <p:txBody>
          <a:bodyPr wrap="square" lIns="0" tIns="0" rIns="0" bIns="0" rtlCol="0"/>
          <a:lstStyle/>
          <a:p/>
        </p:txBody>
      </p:sp>
      <p:sp>
        <p:nvSpPr>
          <p:cNvPr id="12" name="object 12"/>
          <p:cNvSpPr txBox="1"/>
          <p:nvPr/>
        </p:nvSpPr>
        <p:spPr>
          <a:xfrm>
            <a:off x="3975861" y="5070855"/>
            <a:ext cx="2363470" cy="972819"/>
          </a:xfrm>
          <a:prstGeom prst="rect">
            <a:avLst/>
          </a:prstGeom>
        </p:spPr>
        <p:txBody>
          <a:bodyPr wrap="square" lIns="0" tIns="0" rIns="0" bIns="0" rtlCol="0" vert="horz">
            <a:spAutoFit/>
          </a:bodyPr>
          <a:lstStyle/>
          <a:p>
            <a:pPr algn="just" marL="12700" marR="5080">
              <a:lnSpc>
                <a:spcPct val="150000"/>
              </a:lnSpc>
            </a:pPr>
            <a:r>
              <a:rPr dirty="0" sz="1400" spc="10">
                <a:solidFill>
                  <a:srgbClr val="50555F"/>
                </a:solidFill>
                <a:latin typeface="微软雅黑"/>
                <a:cs typeface="微软雅黑"/>
              </a:rPr>
              <a:t>共享收益平台为商业银行与场  景平台共同享有、共同维</a:t>
            </a:r>
            <a:r>
              <a:rPr dirty="0" sz="1400" spc="5">
                <a:solidFill>
                  <a:srgbClr val="50555F"/>
                </a:solidFill>
                <a:latin typeface="微软雅黑"/>
                <a:cs typeface="微软雅黑"/>
              </a:rPr>
              <a:t>护</a:t>
            </a:r>
            <a:r>
              <a:rPr dirty="0" sz="1400">
                <a:solidFill>
                  <a:srgbClr val="50555F"/>
                </a:solidFill>
                <a:latin typeface="微软雅黑"/>
                <a:cs typeface="微软雅黑"/>
              </a:rPr>
              <a:t>、 </a:t>
            </a:r>
            <a:r>
              <a:rPr dirty="0" sz="1400">
                <a:solidFill>
                  <a:srgbClr val="50555F"/>
                </a:solidFill>
                <a:latin typeface="微软雅黑"/>
                <a:cs typeface="微软雅黑"/>
              </a:rPr>
              <a:t> </a:t>
            </a:r>
            <a:r>
              <a:rPr dirty="0" sz="1400">
                <a:solidFill>
                  <a:srgbClr val="50555F"/>
                </a:solidFill>
                <a:latin typeface="微软雅黑"/>
                <a:cs typeface="微软雅黑"/>
              </a:rPr>
              <a:t>共享收益</a:t>
            </a:r>
            <a:endParaRPr sz="1400">
              <a:latin typeface="微软雅黑"/>
              <a:cs typeface="微软雅黑"/>
            </a:endParaRPr>
          </a:p>
        </p:txBody>
      </p:sp>
      <p:sp>
        <p:nvSpPr>
          <p:cNvPr id="13" name="object 13"/>
          <p:cNvSpPr/>
          <p:nvPr/>
        </p:nvSpPr>
        <p:spPr>
          <a:xfrm>
            <a:off x="3387090" y="5255514"/>
            <a:ext cx="443865" cy="408940"/>
          </a:xfrm>
          <a:custGeom>
            <a:avLst/>
            <a:gdLst/>
            <a:ahLst/>
            <a:cxnLst/>
            <a:rect l="l" t="t" r="r" b="b"/>
            <a:pathLst>
              <a:path w="443864" h="408939">
                <a:moveTo>
                  <a:pt x="21082" y="269621"/>
                </a:moveTo>
                <a:lnTo>
                  <a:pt x="14477" y="269621"/>
                </a:lnTo>
                <a:lnTo>
                  <a:pt x="11557" y="270383"/>
                </a:lnTo>
                <a:lnTo>
                  <a:pt x="0" y="287020"/>
                </a:lnTo>
                <a:lnTo>
                  <a:pt x="762" y="289941"/>
                </a:lnTo>
                <a:lnTo>
                  <a:pt x="1397" y="293624"/>
                </a:lnTo>
                <a:lnTo>
                  <a:pt x="2921" y="296545"/>
                </a:lnTo>
                <a:lnTo>
                  <a:pt x="109600" y="404075"/>
                </a:lnTo>
                <a:lnTo>
                  <a:pt x="115443" y="406984"/>
                </a:lnTo>
                <a:lnTo>
                  <a:pt x="118999" y="408432"/>
                </a:lnTo>
                <a:lnTo>
                  <a:pt x="127000" y="408432"/>
                </a:lnTo>
                <a:lnTo>
                  <a:pt x="129921" y="406247"/>
                </a:lnTo>
                <a:lnTo>
                  <a:pt x="132842" y="404799"/>
                </a:lnTo>
                <a:lnTo>
                  <a:pt x="135762" y="402615"/>
                </a:lnTo>
                <a:lnTo>
                  <a:pt x="165804" y="365556"/>
                </a:lnTo>
                <a:lnTo>
                  <a:pt x="120523" y="365556"/>
                </a:lnTo>
                <a:lnTo>
                  <a:pt x="27559" y="271780"/>
                </a:lnTo>
                <a:lnTo>
                  <a:pt x="24002" y="270383"/>
                </a:lnTo>
                <a:lnTo>
                  <a:pt x="21082" y="269621"/>
                </a:lnTo>
                <a:close/>
              </a:path>
              <a:path w="443864" h="408939">
                <a:moveTo>
                  <a:pt x="428244" y="0"/>
                </a:moveTo>
                <a:lnTo>
                  <a:pt x="424561" y="0"/>
                </a:lnTo>
                <a:lnTo>
                  <a:pt x="418084" y="1397"/>
                </a:lnTo>
                <a:lnTo>
                  <a:pt x="415163" y="3683"/>
                </a:lnTo>
                <a:lnTo>
                  <a:pt x="413004" y="5842"/>
                </a:lnTo>
                <a:lnTo>
                  <a:pt x="120523" y="365556"/>
                </a:lnTo>
                <a:lnTo>
                  <a:pt x="165804" y="365556"/>
                </a:lnTo>
                <a:lnTo>
                  <a:pt x="439800" y="27559"/>
                </a:lnTo>
                <a:lnTo>
                  <a:pt x="442087" y="24765"/>
                </a:lnTo>
                <a:lnTo>
                  <a:pt x="443484" y="21082"/>
                </a:lnTo>
                <a:lnTo>
                  <a:pt x="443484" y="11684"/>
                </a:lnTo>
                <a:lnTo>
                  <a:pt x="442087" y="8763"/>
                </a:lnTo>
                <a:lnTo>
                  <a:pt x="439800" y="5842"/>
                </a:lnTo>
                <a:lnTo>
                  <a:pt x="437007" y="3683"/>
                </a:lnTo>
                <a:lnTo>
                  <a:pt x="434721" y="1397"/>
                </a:lnTo>
                <a:lnTo>
                  <a:pt x="431164" y="762"/>
                </a:lnTo>
                <a:lnTo>
                  <a:pt x="428244" y="0"/>
                </a:lnTo>
                <a:close/>
              </a:path>
            </a:pathLst>
          </a:custGeom>
          <a:solidFill>
            <a:srgbClr val="1D9ED2"/>
          </a:solidFill>
        </p:spPr>
        <p:txBody>
          <a:bodyPr wrap="square" lIns="0" tIns="0" rIns="0" bIns="0" rtlCol="0"/>
          <a:lstStyle/>
          <a:p/>
        </p:txBody>
      </p:sp>
      <p:sp>
        <p:nvSpPr>
          <p:cNvPr id="14" name="object 14"/>
          <p:cNvSpPr/>
          <p:nvPr/>
        </p:nvSpPr>
        <p:spPr>
          <a:xfrm>
            <a:off x="3387090" y="5255514"/>
            <a:ext cx="443865" cy="408940"/>
          </a:xfrm>
          <a:custGeom>
            <a:avLst/>
            <a:gdLst/>
            <a:ahLst/>
            <a:cxnLst/>
            <a:rect l="l" t="t" r="r" b="b"/>
            <a:pathLst>
              <a:path w="443864" h="408939">
                <a:moveTo>
                  <a:pt x="437007" y="3683"/>
                </a:moveTo>
                <a:lnTo>
                  <a:pt x="434721" y="1397"/>
                </a:lnTo>
                <a:lnTo>
                  <a:pt x="431164" y="762"/>
                </a:lnTo>
                <a:lnTo>
                  <a:pt x="428244" y="0"/>
                </a:lnTo>
                <a:lnTo>
                  <a:pt x="424561" y="0"/>
                </a:lnTo>
                <a:lnTo>
                  <a:pt x="421005" y="762"/>
                </a:lnTo>
                <a:lnTo>
                  <a:pt x="418084" y="1397"/>
                </a:lnTo>
                <a:lnTo>
                  <a:pt x="415163" y="3683"/>
                </a:lnTo>
                <a:lnTo>
                  <a:pt x="413004" y="5842"/>
                </a:lnTo>
                <a:lnTo>
                  <a:pt x="120523" y="365556"/>
                </a:lnTo>
                <a:lnTo>
                  <a:pt x="29718" y="273939"/>
                </a:lnTo>
                <a:lnTo>
                  <a:pt x="27559" y="271780"/>
                </a:lnTo>
                <a:lnTo>
                  <a:pt x="24002" y="270383"/>
                </a:lnTo>
                <a:lnTo>
                  <a:pt x="21082" y="269621"/>
                </a:lnTo>
                <a:lnTo>
                  <a:pt x="17399" y="269621"/>
                </a:lnTo>
                <a:lnTo>
                  <a:pt x="14477" y="269621"/>
                </a:lnTo>
                <a:lnTo>
                  <a:pt x="0" y="287020"/>
                </a:lnTo>
                <a:lnTo>
                  <a:pt x="762" y="289941"/>
                </a:lnTo>
                <a:lnTo>
                  <a:pt x="1397" y="293624"/>
                </a:lnTo>
                <a:lnTo>
                  <a:pt x="2921" y="296545"/>
                </a:lnTo>
                <a:lnTo>
                  <a:pt x="5842" y="299466"/>
                </a:lnTo>
                <a:lnTo>
                  <a:pt x="109600" y="404075"/>
                </a:lnTo>
                <a:lnTo>
                  <a:pt x="112522" y="405523"/>
                </a:lnTo>
                <a:lnTo>
                  <a:pt x="115443" y="406984"/>
                </a:lnTo>
                <a:lnTo>
                  <a:pt x="118999" y="408432"/>
                </a:lnTo>
                <a:lnTo>
                  <a:pt x="121920" y="408432"/>
                </a:lnTo>
                <a:lnTo>
                  <a:pt x="122682" y="408432"/>
                </a:lnTo>
                <a:lnTo>
                  <a:pt x="127000" y="408432"/>
                </a:lnTo>
                <a:lnTo>
                  <a:pt x="129921" y="406247"/>
                </a:lnTo>
                <a:lnTo>
                  <a:pt x="132842" y="404799"/>
                </a:lnTo>
                <a:lnTo>
                  <a:pt x="135762" y="402615"/>
                </a:lnTo>
                <a:lnTo>
                  <a:pt x="439800" y="27559"/>
                </a:lnTo>
                <a:lnTo>
                  <a:pt x="442087" y="24765"/>
                </a:lnTo>
                <a:lnTo>
                  <a:pt x="443484" y="21082"/>
                </a:lnTo>
                <a:lnTo>
                  <a:pt x="443484" y="18161"/>
                </a:lnTo>
                <a:lnTo>
                  <a:pt x="443484" y="14478"/>
                </a:lnTo>
                <a:lnTo>
                  <a:pt x="443484" y="11684"/>
                </a:lnTo>
                <a:lnTo>
                  <a:pt x="442087" y="8763"/>
                </a:lnTo>
                <a:lnTo>
                  <a:pt x="439800" y="5842"/>
                </a:lnTo>
                <a:lnTo>
                  <a:pt x="437007" y="3683"/>
                </a:lnTo>
                <a:close/>
              </a:path>
            </a:pathLst>
          </a:custGeom>
          <a:ln w="19812">
            <a:solidFill>
              <a:srgbClr val="1D9ED2"/>
            </a:solidFill>
          </a:ln>
        </p:spPr>
        <p:txBody>
          <a:bodyPr wrap="square" lIns="0" tIns="0" rIns="0" bIns="0" rtlCol="0"/>
          <a:lstStyle/>
          <a:p/>
        </p:txBody>
      </p:sp>
      <p:sp>
        <p:nvSpPr>
          <p:cNvPr id="15" name="object 15"/>
          <p:cNvSpPr txBox="1"/>
          <p:nvPr/>
        </p:nvSpPr>
        <p:spPr>
          <a:xfrm>
            <a:off x="1444244" y="4460656"/>
            <a:ext cx="1095375" cy="655320"/>
          </a:xfrm>
          <a:prstGeom prst="rect">
            <a:avLst/>
          </a:prstGeom>
        </p:spPr>
        <p:txBody>
          <a:bodyPr wrap="square" lIns="0" tIns="0" rIns="0" bIns="0" rtlCol="0" vert="horz">
            <a:spAutoFit/>
          </a:bodyPr>
          <a:lstStyle/>
          <a:p>
            <a:pPr marL="12700" marR="5080">
              <a:lnSpc>
                <a:spcPct val="100400"/>
              </a:lnSpc>
            </a:pPr>
            <a:r>
              <a:rPr dirty="0" sz="1400" b="1" i="1">
                <a:solidFill>
                  <a:srgbClr val="50555F"/>
                </a:solidFill>
                <a:latin typeface="微软雅黑"/>
                <a:cs typeface="微软雅黑"/>
              </a:rPr>
              <a:t>开放银行最终  </a:t>
            </a:r>
            <a:r>
              <a:rPr dirty="0" sz="1400" b="1" i="1">
                <a:solidFill>
                  <a:srgbClr val="50555F"/>
                </a:solidFill>
                <a:latin typeface="微软雅黑"/>
                <a:cs typeface="微软雅黑"/>
              </a:rPr>
              <a:t>形态</a:t>
            </a:r>
            <a:r>
              <a:rPr dirty="0" sz="1400" b="1">
                <a:solidFill>
                  <a:srgbClr val="50555F"/>
                </a:solidFill>
                <a:latin typeface="Arial"/>
                <a:cs typeface="Arial"/>
              </a:rPr>
              <a:t>——  </a:t>
            </a:r>
            <a:r>
              <a:rPr dirty="0" sz="1400" b="1" i="1">
                <a:solidFill>
                  <a:srgbClr val="50555F"/>
                </a:solidFill>
                <a:latin typeface="微软雅黑"/>
                <a:cs typeface="微软雅黑"/>
              </a:rPr>
              <a:t>共享收益平台</a:t>
            </a:r>
            <a:endParaRPr sz="1400">
              <a:latin typeface="微软雅黑"/>
              <a:cs typeface="微软雅黑"/>
            </a:endParaRPr>
          </a:p>
        </p:txBody>
      </p:sp>
      <p:sp>
        <p:nvSpPr>
          <p:cNvPr id="16" name="object 16"/>
          <p:cNvSpPr/>
          <p:nvPr/>
        </p:nvSpPr>
        <p:spPr>
          <a:xfrm>
            <a:off x="3025139" y="3486911"/>
            <a:ext cx="0" cy="2916555"/>
          </a:xfrm>
          <a:custGeom>
            <a:avLst/>
            <a:gdLst/>
            <a:ahLst/>
            <a:cxnLst/>
            <a:rect l="l" t="t" r="r" b="b"/>
            <a:pathLst>
              <a:path w="0" h="2916554">
                <a:moveTo>
                  <a:pt x="0" y="0"/>
                </a:moveTo>
                <a:lnTo>
                  <a:pt x="0" y="2915996"/>
                </a:lnTo>
              </a:path>
            </a:pathLst>
          </a:custGeom>
          <a:ln w="6096">
            <a:solidFill>
              <a:srgbClr val="BABABA"/>
            </a:solidFill>
          </a:ln>
        </p:spPr>
        <p:txBody>
          <a:bodyPr wrap="square" lIns="0" tIns="0" rIns="0" bIns="0" rtlCol="0"/>
          <a:lstStyle/>
          <a:p/>
        </p:txBody>
      </p:sp>
      <p:sp>
        <p:nvSpPr>
          <p:cNvPr id="17" name="object 17"/>
          <p:cNvSpPr/>
          <p:nvPr/>
        </p:nvSpPr>
        <p:spPr>
          <a:xfrm>
            <a:off x="10594579" y="3722584"/>
            <a:ext cx="743585" cy="387985"/>
          </a:xfrm>
          <a:custGeom>
            <a:avLst/>
            <a:gdLst/>
            <a:ahLst/>
            <a:cxnLst/>
            <a:rect l="l" t="t" r="r" b="b"/>
            <a:pathLst>
              <a:path w="743584" h="387985">
                <a:moveTo>
                  <a:pt x="371503" y="0"/>
                </a:moveTo>
                <a:lnTo>
                  <a:pt x="0" y="353845"/>
                </a:lnTo>
                <a:lnTo>
                  <a:pt x="39803" y="387459"/>
                </a:lnTo>
                <a:lnTo>
                  <a:pt x="371503" y="72556"/>
                </a:lnTo>
                <a:lnTo>
                  <a:pt x="447862" y="72556"/>
                </a:lnTo>
                <a:lnTo>
                  <a:pt x="371503" y="0"/>
                </a:lnTo>
                <a:close/>
              </a:path>
              <a:path w="743584" h="387985">
                <a:moveTo>
                  <a:pt x="447862" y="72556"/>
                </a:moveTo>
                <a:lnTo>
                  <a:pt x="371503" y="72556"/>
                </a:lnTo>
                <a:lnTo>
                  <a:pt x="703202" y="387459"/>
                </a:lnTo>
                <a:lnTo>
                  <a:pt x="743006" y="353845"/>
                </a:lnTo>
                <a:lnTo>
                  <a:pt x="583790" y="201701"/>
                </a:lnTo>
                <a:lnTo>
                  <a:pt x="583790" y="134475"/>
                </a:lnTo>
                <a:lnTo>
                  <a:pt x="513028" y="134475"/>
                </a:lnTo>
                <a:lnTo>
                  <a:pt x="447862" y="72556"/>
                </a:lnTo>
                <a:close/>
              </a:path>
              <a:path w="743584" h="387985">
                <a:moveTo>
                  <a:pt x="583790" y="53095"/>
                </a:moveTo>
                <a:lnTo>
                  <a:pt x="513028" y="53095"/>
                </a:lnTo>
                <a:lnTo>
                  <a:pt x="513028" y="134475"/>
                </a:lnTo>
                <a:lnTo>
                  <a:pt x="583790" y="134475"/>
                </a:lnTo>
                <a:lnTo>
                  <a:pt x="583790" y="53095"/>
                </a:lnTo>
                <a:close/>
              </a:path>
            </a:pathLst>
          </a:custGeom>
          <a:solidFill>
            <a:srgbClr val="1A9FD2"/>
          </a:solidFill>
        </p:spPr>
        <p:txBody>
          <a:bodyPr wrap="square" lIns="0" tIns="0" rIns="0" bIns="0" rtlCol="0"/>
          <a:lstStyle/>
          <a:p/>
        </p:txBody>
      </p:sp>
      <p:sp>
        <p:nvSpPr>
          <p:cNvPr id="18" name="object 18"/>
          <p:cNvSpPr/>
          <p:nvPr/>
        </p:nvSpPr>
        <p:spPr>
          <a:xfrm>
            <a:off x="10700723" y="3844676"/>
            <a:ext cx="530860" cy="514984"/>
          </a:xfrm>
          <a:custGeom>
            <a:avLst/>
            <a:gdLst/>
            <a:ahLst/>
            <a:cxnLst/>
            <a:rect l="l" t="t" r="r" b="b"/>
            <a:pathLst>
              <a:path w="530859" h="514985">
                <a:moveTo>
                  <a:pt x="265359" y="0"/>
                </a:moveTo>
                <a:lnTo>
                  <a:pt x="0" y="252099"/>
                </a:lnTo>
                <a:lnTo>
                  <a:pt x="0" y="514813"/>
                </a:lnTo>
                <a:lnTo>
                  <a:pt x="212287" y="514813"/>
                </a:lnTo>
                <a:lnTo>
                  <a:pt x="212287" y="399820"/>
                </a:lnTo>
                <a:lnTo>
                  <a:pt x="53071" y="399820"/>
                </a:lnTo>
                <a:lnTo>
                  <a:pt x="53071" y="293673"/>
                </a:lnTo>
                <a:lnTo>
                  <a:pt x="530718" y="293673"/>
                </a:lnTo>
                <a:lnTo>
                  <a:pt x="530718" y="252099"/>
                </a:lnTo>
                <a:lnTo>
                  <a:pt x="265359" y="0"/>
                </a:lnTo>
                <a:close/>
              </a:path>
              <a:path w="530859" h="514985">
                <a:moveTo>
                  <a:pt x="371503" y="293673"/>
                </a:moveTo>
                <a:lnTo>
                  <a:pt x="318431" y="293673"/>
                </a:lnTo>
                <a:lnTo>
                  <a:pt x="318431" y="514813"/>
                </a:lnTo>
                <a:lnTo>
                  <a:pt x="530718" y="514813"/>
                </a:lnTo>
                <a:lnTo>
                  <a:pt x="530718" y="399820"/>
                </a:lnTo>
                <a:lnTo>
                  <a:pt x="371503" y="399820"/>
                </a:lnTo>
                <a:lnTo>
                  <a:pt x="371503" y="293673"/>
                </a:lnTo>
                <a:close/>
              </a:path>
              <a:path w="530859" h="514985">
                <a:moveTo>
                  <a:pt x="212287" y="293673"/>
                </a:moveTo>
                <a:lnTo>
                  <a:pt x="159215" y="293673"/>
                </a:lnTo>
                <a:lnTo>
                  <a:pt x="159215" y="399820"/>
                </a:lnTo>
                <a:lnTo>
                  <a:pt x="212287" y="399820"/>
                </a:lnTo>
                <a:lnTo>
                  <a:pt x="212287" y="293673"/>
                </a:lnTo>
                <a:close/>
              </a:path>
              <a:path w="530859" h="514985">
                <a:moveTo>
                  <a:pt x="530718" y="293673"/>
                </a:moveTo>
                <a:lnTo>
                  <a:pt x="477646" y="293673"/>
                </a:lnTo>
                <a:lnTo>
                  <a:pt x="477646" y="399820"/>
                </a:lnTo>
                <a:lnTo>
                  <a:pt x="530718" y="399820"/>
                </a:lnTo>
                <a:lnTo>
                  <a:pt x="530718" y="293673"/>
                </a:lnTo>
                <a:close/>
              </a:path>
            </a:pathLst>
          </a:custGeom>
          <a:solidFill>
            <a:srgbClr val="1A9FD2"/>
          </a:solidFill>
        </p:spPr>
        <p:txBody>
          <a:bodyPr wrap="square" lIns="0" tIns="0" rIns="0" bIns="0" rtlCol="0"/>
          <a:lstStyle/>
          <a:p/>
        </p:txBody>
      </p:sp>
      <p:sp>
        <p:nvSpPr>
          <p:cNvPr id="19" name="object 19"/>
          <p:cNvSpPr/>
          <p:nvPr/>
        </p:nvSpPr>
        <p:spPr>
          <a:xfrm>
            <a:off x="7012624" y="4961277"/>
            <a:ext cx="459740" cy="248285"/>
          </a:xfrm>
          <a:custGeom>
            <a:avLst/>
            <a:gdLst/>
            <a:ahLst/>
            <a:cxnLst/>
            <a:rect l="l" t="t" r="r" b="b"/>
            <a:pathLst>
              <a:path w="459740" h="248285">
                <a:moveTo>
                  <a:pt x="229566" y="0"/>
                </a:moveTo>
                <a:lnTo>
                  <a:pt x="181482" y="5000"/>
                </a:lnTo>
                <a:lnTo>
                  <a:pt x="134826" y="17691"/>
                </a:lnTo>
                <a:lnTo>
                  <a:pt x="75696" y="45966"/>
                </a:lnTo>
                <a:lnTo>
                  <a:pt x="22956" y="84917"/>
                </a:lnTo>
                <a:lnTo>
                  <a:pt x="1488" y="125885"/>
                </a:lnTo>
                <a:lnTo>
                  <a:pt x="0" y="141529"/>
                </a:lnTo>
                <a:lnTo>
                  <a:pt x="0" y="247676"/>
                </a:lnTo>
                <a:lnTo>
                  <a:pt x="220737" y="247676"/>
                </a:lnTo>
                <a:lnTo>
                  <a:pt x="220737" y="114845"/>
                </a:lnTo>
                <a:lnTo>
                  <a:pt x="130074" y="114830"/>
                </a:lnTo>
                <a:lnTo>
                  <a:pt x="128373" y="114248"/>
                </a:lnTo>
                <a:lnTo>
                  <a:pt x="124414" y="111351"/>
                </a:lnTo>
                <a:lnTo>
                  <a:pt x="123142" y="108240"/>
                </a:lnTo>
                <a:lnTo>
                  <a:pt x="134561" y="36797"/>
                </a:lnTo>
                <a:lnTo>
                  <a:pt x="174735" y="24679"/>
                </a:lnTo>
                <a:lnTo>
                  <a:pt x="284289" y="24679"/>
                </a:lnTo>
                <a:lnTo>
                  <a:pt x="284662" y="24148"/>
                </a:lnTo>
                <a:lnTo>
                  <a:pt x="340819" y="24148"/>
                </a:lnTo>
                <a:lnTo>
                  <a:pt x="324307" y="17691"/>
                </a:lnTo>
                <a:lnTo>
                  <a:pt x="301284" y="10103"/>
                </a:lnTo>
                <a:lnTo>
                  <a:pt x="277726" y="4608"/>
                </a:lnTo>
                <a:lnTo>
                  <a:pt x="253773" y="1231"/>
                </a:lnTo>
                <a:lnTo>
                  <a:pt x="229566" y="0"/>
                </a:lnTo>
                <a:close/>
              </a:path>
              <a:path w="459740" h="248285">
                <a:moveTo>
                  <a:pt x="238396" y="72268"/>
                </a:moveTo>
                <a:lnTo>
                  <a:pt x="238396" y="247676"/>
                </a:lnTo>
                <a:lnTo>
                  <a:pt x="459133" y="247676"/>
                </a:lnTo>
                <a:lnTo>
                  <a:pt x="459133" y="141529"/>
                </a:lnTo>
                <a:lnTo>
                  <a:pt x="457645" y="125885"/>
                </a:lnTo>
                <a:lnTo>
                  <a:pt x="454365" y="114845"/>
                </a:lnTo>
                <a:lnTo>
                  <a:pt x="326051" y="114830"/>
                </a:lnTo>
                <a:lnTo>
                  <a:pt x="324800" y="114520"/>
                </a:lnTo>
                <a:lnTo>
                  <a:pt x="238396" y="72268"/>
                </a:lnTo>
                <a:close/>
              </a:path>
              <a:path w="459740" h="248285">
                <a:moveTo>
                  <a:pt x="220737" y="72268"/>
                </a:moveTo>
                <a:lnTo>
                  <a:pt x="134421" y="114520"/>
                </a:lnTo>
                <a:lnTo>
                  <a:pt x="133170" y="114830"/>
                </a:lnTo>
                <a:lnTo>
                  <a:pt x="130117" y="114845"/>
                </a:lnTo>
                <a:lnTo>
                  <a:pt x="220737" y="114845"/>
                </a:lnTo>
                <a:lnTo>
                  <a:pt x="220737" y="72268"/>
                </a:lnTo>
                <a:close/>
              </a:path>
              <a:path w="459740" h="248285">
                <a:moveTo>
                  <a:pt x="340819" y="24148"/>
                </a:moveTo>
                <a:lnTo>
                  <a:pt x="284662" y="24148"/>
                </a:lnTo>
                <a:lnTo>
                  <a:pt x="293210" y="26324"/>
                </a:lnTo>
                <a:lnTo>
                  <a:pt x="301684" y="28762"/>
                </a:lnTo>
                <a:lnTo>
                  <a:pt x="310495" y="31607"/>
                </a:lnTo>
                <a:lnTo>
                  <a:pt x="324572" y="36709"/>
                </a:lnTo>
                <a:lnTo>
                  <a:pt x="336080" y="108240"/>
                </a:lnTo>
                <a:lnTo>
                  <a:pt x="334807" y="111351"/>
                </a:lnTo>
                <a:lnTo>
                  <a:pt x="330848" y="114248"/>
                </a:lnTo>
                <a:lnTo>
                  <a:pt x="329104" y="114845"/>
                </a:lnTo>
                <a:lnTo>
                  <a:pt x="454365" y="114845"/>
                </a:lnTo>
                <a:lnTo>
                  <a:pt x="411177" y="63457"/>
                </a:lnTo>
                <a:lnTo>
                  <a:pt x="354977" y="29684"/>
                </a:lnTo>
                <a:lnTo>
                  <a:pt x="340819" y="24148"/>
                </a:lnTo>
                <a:close/>
              </a:path>
              <a:path w="459740" h="248285">
                <a:moveTo>
                  <a:pt x="284289" y="24679"/>
                </a:moveTo>
                <a:lnTo>
                  <a:pt x="174735" y="24679"/>
                </a:lnTo>
                <a:lnTo>
                  <a:pt x="192639" y="43297"/>
                </a:lnTo>
                <a:lnTo>
                  <a:pt x="215486" y="53247"/>
                </a:lnTo>
                <a:lnTo>
                  <a:pt x="240390" y="53889"/>
                </a:lnTo>
                <a:lnTo>
                  <a:pt x="264465" y="44581"/>
                </a:lnTo>
                <a:lnTo>
                  <a:pt x="270345" y="40345"/>
                </a:lnTo>
                <a:lnTo>
                  <a:pt x="275703" y="35495"/>
                </a:lnTo>
                <a:lnTo>
                  <a:pt x="280770" y="29684"/>
                </a:lnTo>
                <a:lnTo>
                  <a:pt x="284289" y="24679"/>
                </a:lnTo>
                <a:close/>
              </a:path>
            </a:pathLst>
          </a:custGeom>
          <a:solidFill>
            <a:srgbClr val="9DD1E9"/>
          </a:solidFill>
        </p:spPr>
        <p:txBody>
          <a:bodyPr wrap="square" lIns="0" tIns="0" rIns="0" bIns="0" rtlCol="0"/>
          <a:lstStyle/>
          <a:p/>
        </p:txBody>
      </p:sp>
      <p:sp>
        <p:nvSpPr>
          <p:cNvPr id="20" name="object 20"/>
          <p:cNvSpPr/>
          <p:nvPr/>
        </p:nvSpPr>
        <p:spPr>
          <a:xfrm>
            <a:off x="7111338" y="4714574"/>
            <a:ext cx="260985" cy="211454"/>
          </a:xfrm>
          <a:custGeom>
            <a:avLst/>
            <a:gdLst/>
            <a:ahLst/>
            <a:cxnLst/>
            <a:rect l="l" t="t" r="r" b="b"/>
            <a:pathLst>
              <a:path w="260984" h="211454">
                <a:moveTo>
                  <a:pt x="82997" y="32021"/>
                </a:moveTo>
                <a:lnTo>
                  <a:pt x="41460" y="61921"/>
                </a:lnTo>
                <a:lnTo>
                  <a:pt x="16864" y="71649"/>
                </a:lnTo>
                <a:lnTo>
                  <a:pt x="12188" y="78862"/>
                </a:lnTo>
                <a:lnTo>
                  <a:pt x="419" y="116091"/>
                </a:lnTo>
                <a:lnTo>
                  <a:pt x="0" y="122865"/>
                </a:lnTo>
                <a:lnTo>
                  <a:pt x="23470" y="161599"/>
                </a:lnTo>
                <a:lnTo>
                  <a:pt x="56640" y="190039"/>
                </a:lnTo>
                <a:lnTo>
                  <a:pt x="96478" y="206902"/>
                </a:lnTo>
                <a:lnTo>
                  <a:pt x="139954" y="210904"/>
                </a:lnTo>
                <a:lnTo>
                  <a:pt x="184036" y="200765"/>
                </a:lnTo>
                <a:lnTo>
                  <a:pt x="208597" y="187829"/>
                </a:lnTo>
                <a:lnTo>
                  <a:pt x="229976" y="170514"/>
                </a:lnTo>
                <a:lnTo>
                  <a:pt x="247603" y="149380"/>
                </a:lnTo>
                <a:lnTo>
                  <a:pt x="260911" y="124988"/>
                </a:lnTo>
                <a:lnTo>
                  <a:pt x="257979" y="107245"/>
                </a:lnTo>
                <a:lnTo>
                  <a:pt x="253991" y="89727"/>
                </a:lnTo>
                <a:lnTo>
                  <a:pt x="251885" y="82507"/>
                </a:lnTo>
                <a:lnTo>
                  <a:pt x="64425" y="82507"/>
                </a:lnTo>
                <a:lnTo>
                  <a:pt x="59415" y="80023"/>
                </a:lnTo>
                <a:lnTo>
                  <a:pt x="56955" y="72742"/>
                </a:lnTo>
                <a:lnTo>
                  <a:pt x="56690" y="71649"/>
                </a:lnTo>
                <a:lnTo>
                  <a:pt x="57840" y="67853"/>
                </a:lnTo>
                <a:lnTo>
                  <a:pt x="60835" y="65545"/>
                </a:lnTo>
                <a:lnTo>
                  <a:pt x="66759" y="59554"/>
                </a:lnTo>
                <a:lnTo>
                  <a:pt x="72012" y="52993"/>
                </a:lnTo>
                <a:lnTo>
                  <a:pt x="76555" y="45920"/>
                </a:lnTo>
                <a:lnTo>
                  <a:pt x="81407" y="36090"/>
                </a:lnTo>
                <a:lnTo>
                  <a:pt x="82290" y="34055"/>
                </a:lnTo>
                <a:lnTo>
                  <a:pt x="82997" y="32021"/>
                </a:lnTo>
                <a:close/>
              </a:path>
              <a:path w="260984" h="211454">
                <a:moveTo>
                  <a:pt x="206168" y="0"/>
                </a:moveTo>
                <a:lnTo>
                  <a:pt x="168222" y="32847"/>
                </a:lnTo>
                <a:lnTo>
                  <a:pt x="133649" y="53309"/>
                </a:lnTo>
                <a:lnTo>
                  <a:pt x="91014" y="72742"/>
                </a:lnTo>
                <a:lnTo>
                  <a:pt x="64425" y="82507"/>
                </a:lnTo>
                <a:lnTo>
                  <a:pt x="251885" y="82507"/>
                </a:lnTo>
                <a:lnTo>
                  <a:pt x="235545" y="40507"/>
                </a:lnTo>
                <a:lnTo>
                  <a:pt x="217128" y="12654"/>
                </a:lnTo>
                <a:lnTo>
                  <a:pt x="206168" y="0"/>
                </a:lnTo>
                <a:close/>
              </a:path>
            </a:pathLst>
          </a:custGeom>
          <a:solidFill>
            <a:srgbClr val="9DD1E9"/>
          </a:solidFill>
        </p:spPr>
        <p:txBody>
          <a:bodyPr wrap="square" lIns="0" tIns="0" rIns="0" bIns="0" rtlCol="0"/>
          <a:lstStyle/>
          <a:p/>
        </p:txBody>
      </p:sp>
      <p:sp>
        <p:nvSpPr>
          <p:cNvPr id="21" name="object 21"/>
          <p:cNvSpPr/>
          <p:nvPr/>
        </p:nvSpPr>
        <p:spPr>
          <a:xfrm>
            <a:off x="7092410" y="4584801"/>
            <a:ext cx="301625" cy="220979"/>
          </a:xfrm>
          <a:custGeom>
            <a:avLst/>
            <a:gdLst/>
            <a:ahLst/>
            <a:cxnLst/>
            <a:rect l="l" t="t" r="r" b="b"/>
            <a:pathLst>
              <a:path w="301625" h="220979">
                <a:moveTo>
                  <a:pt x="275989" y="107739"/>
                </a:moveTo>
                <a:lnTo>
                  <a:pt x="226686" y="107739"/>
                </a:lnTo>
                <a:lnTo>
                  <a:pt x="229121" y="108609"/>
                </a:lnTo>
                <a:lnTo>
                  <a:pt x="230924" y="110311"/>
                </a:lnTo>
                <a:lnTo>
                  <a:pt x="258111" y="142620"/>
                </a:lnTo>
                <a:lnTo>
                  <a:pt x="278250" y="178688"/>
                </a:lnTo>
                <a:lnTo>
                  <a:pt x="291494" y="220616"/>
                </a:lnTo>
                <a:lnTo>
                  <a:pt x="295785" y="213989"/>
                </a:lnTo>
                <a:lnTo>
                  <a:pt x="299013" y="206831"/>
                </a:lnTo>
                <a:lnTo>
                  <a:pt x="301088" y="199420"/>
                </a:lnTo>
                <a:lnTo>
                  <a:pt x="301634" y="195155"/>
                </a:lnTo>
                <a:lnTo>
                  <a:pt x="300964" y="181174"/>
                </a:lnTo>
                <a:lnTo>
                  <a:pt x="298455" y="158317"/>
                </a:lnTo>
                <a:lnTo>
                  <a:pt x="287825" y="127168"/>
                </a:lnTo>
                <a:lnTo>
                  <a:pt x="275989" y="107739"/>
                </a:lnTo>
                <a:close/>
              </a:path>
              <a:path w="301625" h="220979">
                <a:moveTo>
                  <a:pt x="150664" y="40077"/>
                </a:moveTo>
                <a:lnTo>
                  <a:pt x="102929" y="47841"/>
                </a:lnTo>
                <a:lnTo>
                  <a:pt x="61481" y="69357"/>
                </a:lnTo>
                <a:lnTo>
                  <a:pt x="28802" y="102134"/>
                </a:lnTo>
                <a:lnTo>
                  <a:pt x="7374" y="143683"/>
                </a:lnTo>
                <a:lnTo>
                  <a:pt x="718" y="185057"/>
                </a:lnTo>
                <a:lnTo>
                  <a:pt x="0" y="195155"/>
                </a:lnTo>
                <a:lnTo>
                  <a:pt x="502" y="199420"/>
                </a:lnTo>
                <a:lnTo>
                  <a:pt x="1859" y="205341"/>
                </a:lnTo>
                <a:lnTo>
                  <a:pt x="4342" y="211883"/>
                </a:lnTo>
                <a:lnTo>
                  <a:pt x="7714" y="218051"/>
                </a:lnTo>
                <a:lnTo>
                  <a:pt x="10930" y="209964"/>
                </a:lnTo>
                <a:lnTo>
                  <a:pt x="14565" y="202494"/>
                </a:lnTo>
                <a:lnTo>
                  <a:pt x="28464" y="185057"/>
                </a:lnTo>
                <a:lnTo>
                  <a:pt x="40146" y="181174"/>
                </a:lnTo>
                <a:lnTo>
                  <a:pt x="82021" y="156213"/>
                </a:lnTo>
                <a:lnTo>
                  <a:pt x="107304" y="125976"/>
                </a:lnTo>
                <a:lnTo>
                  <a:pt x="110394" y="124302"/>
                </a:lnTo>
                <a:lnTo>
                  <a:pt x="205448" y="124302"/>
                </a:lnTo>
                <a:lnTo>
                  <a:pt x="218603" y="110311"/>
                </a:lnTo>
                <a:lnTo>
                  <a:pt x="219504" y="109221"/>
                </a:lnTo>
                <a:lnTo>
                  <a:pt x="221771" y="108071"/>
                </a:lnTo>
                <a:lnTo>
                  <a:pt x="226686" y="107739"/>
                </a:lnTo>
                <a:lnTo>
                  <a:pt x="275989" y="107739"/>
                </a:lnTo>
                <a:lnTo>
                  <a:pt x="270707" y="99067"/>
                </a:lnTo>
                <a:lnTo>
                  <a:pt x="247612" y="75106"/>
                </a:lnTo>
                <a:lnTo>
                  <a:pt x="277102" y="60511"/>
                </a:lnTo>
                <a:lnTo>
                  <a:pt x="280818" y="58557"/>
                </a:lnTo>
                <a:lnTo>
                  <a:pt x="282199" y="53877"/>
                </a:lnTo>
                <a:lnTo>
                  <a:pt x="230394" y="53877"/>
                </a:lnTo>
                <a:lnTo>
                  <a:pt x="236246" y="45385"/>
                </a:lnTo>
                <a:lnTo>
                  <a:pt x="207702" y="45385"/>
                </a:lnTo>
                <a:lnTo>
                  <a:pt x="206054" y="42377"/>
                </a:lnTo>
                <a:lnTo>
                  <a:pt x="176269" y="42377"/>
                </a:lnTo>
                <a:lnTo>
                  <a:pt x="169909" y="41400"/>
                </a:lnTo>
                <a:lnTo>
                  <a:pt x="163516" y="40691"/>
                </a:lnTo>
                <a:lnTo>
                  <a:pt x="157098" y="40250"/>
                </a:lnTo>
                <a:lnTo>
                  <a:pt x="150664" y="40077"/>
                </a:lnTo>
                <a:close/>
              </a:path>
              <a:path w="301625" h="220979">
                <a:moveTo>
                  <a:pt x="205448" y="124302"/>
                </a:moveTo>
                <a:lnTo>
                  <a:pt x="110394" y="124302"/>
                </a:lnTo>
                <a:lnTo>
                  <a:pt x="116920" y="124656"/>
                </a:lnTo>
                <a:lnTo>
                  <a:pt x="119812" y="126632"/>
                </a:lnTo>
                <a:lnTo>
                  <a:pt x="121173" y="129595"/>
                </a:lnTo>
                <a:lnTo>
                  <a:pt x="122456" y="133512"/>
                </a:lnTo>
                <a:lnTo>
                  <a:pt x="122887" y="147800"/>
                </a:lnTo>
                <a:lnTo>
                  <a:pt x="121905" y="156213"/>
                </a:lnTo>
                <a:lnTo>
                  <a:pt x="115081" y="175680"/>
                </a:lnTo>
                <a:lnTo>
                  <a:pt x="113647" y="178688"/>
                </a:lnTo>
                <a:lnTo>
                  <a:pt x="111549" y="182580"/>
                </a:lnTo>
                <a:lnTo>
                  <a:pt x="124949" y="176858"/>
                </a:lnTo>
                <a:lnTo>
                  <a:pt x="163752" y="156737"/>
                </a:lnTo>
                <a:lnTo>
                  <a:pt x="192579" y="136002"/>
                </a:lnTo>
                <a:lnTo>
                  <a:pt x="205448" y="124302"/>
                </a:lnTo>
                <a:close/>
              </a:path>
              <a:path w="301625" h="220979">
                <a:moveTo>
                  <a:pt x="275564" y="45731"/>
                </a:moveTo>
                <a:lnTo>
                  <a:pt x="230394" y="53877"/>
                </a:lnTo>
                <a:lnTo>
                  <a:pt x="282199" y="53877"/>
                </a:lnTo>
                <a:lnTo>
                  <a:pt x="278780" y="47338"/>
                </a:lnTo>
                <a:lnTo>
                  <a:pt x="275564" y="45731"/>
                </a:lnTo>
                <a:close/>
              </a:path>
              <a:path w="301625" h="220979">
                <a:moveTo>
                  <a:pt x="232896" y="26293"/>
                </a:moveTo>
                <a:lnTo>
                  <a:pt x="207702" y="45385"/>
                </a:lnTo>
                <a:lnTo>
                  <a:pt x="236246" y="45385"/>
                </a:lnTo>
                <a:lnTo>
                  <a:pt x="242814" y="35854"/>
                </a:lnTo>
                <a:lnTo>
                  <a:pt x="242402" y="31718"/>
                </a:lnTo>
                <a:lnTo>
                  <a:pt x="237068" y="26522"/>
                </a:lnTo>
                <a:lnTo>
                  <a:pt x="232896" y="26293"/>
                </a:lnTo>
                <a:close/>
              </a:path>
              <a:path w="301625" h="220979">
                <a:moveTo>
                  <a:pt x="178830" y="0"/>
                </a:moveTo>
                <a:lnTo>
                  <a:pt x="172495" y="3611"/>
                </a:lnTo>
                <a:lnTo>
                  <a:pt x="171001" y="6634"/>
                </a:lnTo>
                <a:lnTo>
                  <a:pt x="176269" y="42377"/>
                </a:lnTo>
                <a:lnTo>
                  <a:pt x="206054" y="42377"/>
                </a:lnTo>
                <a:lnTo>
                  <a:pt x="185540" y="4938"/>
                </a:lnTo>
                <a:lnTo>
                  <a:pt x="183465" y="1326"/>
                </a:lnTo>
                <a:lnTo>
                  <a:pt x="178830" y="0"/>
                </a:lnTo>
                <a:close/>
              </a:path>
            </a:pathLst>
          </a:custGeom>
          <a:solidFill>
            <a:srgbClr val="9DD1E9"/>
          </a:solidFill>
        </p:spPr>
        <p:txBody>
          <a:bodyPr wrap="square" lIns="0" tIns="0" rIns="0" bIns="0" rtlCol="0"/>
          <a:lstStyle/>
          <a:p/>
        </p:txBody>
      </p:sp>
      <p:sp>
        <p:nvSpPr>
          <p:cNvPr id="22" name="object 22"/>
          <p:cNvSpPr/>
          <p:nvPr/>
        </p:nvSpPr>
        <p:spPr>
          <a:xfrm>
            <a:off x="10594579" y="5502372"/>
            <a:ext cx="743585" cy="530860"/>
          </a:xfrm>
          <a:custGeom>
            <a:avLst/>
            <a:gdLst/>
            <a:ahLst/>
            <a:cxnLst/>
            <a:rect l="l" t="t" r="r" b="b"/>
            <a:pathLst>
              <a:path w="743584" h="530860">
                <a:moveTo>
                  <a:pt x="221132" y="353823"/>
                </a:moveTo>
                <a:lnTo>
                  <a:pt x="26535" y="353823"/>
                </a:lnTo>
                <a:lnTo>
                  <a:pt x="0" y="530735"/>
                </a:lnTo>
                <a:lnTo>
                  <a:pt x="247668" y="530735"/>
                </a:lnTo>
                <a:lnTo>
                  <a:pt x="239708" y="477662"/>
                </a:lnTo>
                <a:lnTo>
                  <a:pt x="61917" y="477662"/>
                </a:lnTo>
                <a:lnTo>
                  <a:pt x="72531" y="406897"/>
                </a:lnTo>
                <a:lnTo>
                  <a:pt x="229093" y="406897"/>
                </a:lnTo>
                <a:lnTo>
                  <a:pt x="221132" y="353823"/>
                </a:lnTo>
                <a:close/>
              </a:path>
              <a:path w="743584" h="530860">
                <a:moveTo>
                  <a:pt x="468801" y="353823"/>
                </a:moveTo>
                <a:lnTo>
                  <a:pt x="274204" y="353823"/>
                </a:lnTo>
                <a:lnTo>
                  <a:pt x="247668" y="530735"/>
                </a:lnTo>
                <a:lnTo>
                  <a:pt x="495337" y="530735"/>
                </a:lnTo>
                <a:lnTo>
                  <a:pt x="487376" y="477662"/>
                </a:lnTo>
                <a:lnTo>
                  <a:pt x="309585" y="477662"/>
                </a:lnTo>
                <a:lnTo>
                  <a:pt x="320200" y="406897"/>
                </a:lnTo>
                <a:lnTo>
                  <a:pt x="476762" y="406897"/>
                </a:lnTo>
                <a:lnTo>
                  <a:pt x="468801" y="353823"/>
                </a:lnTo>
                <a:close/>
              </a:path>
              <a:path w="743584" h="530860">
                <a:moveTo>
                  <a:pt x="716470" y="353823"/>
                </a:moveTo>
                <a:lnTo>
                  <a:pt x="521873" y="353823"/>
                </a:lnTo>
                <a:lnTo>
                  <a:pt x="495337" y="530735"/>
                </a:lnTo>
                <a:lnTo>
                  <a:pt x="743006" y="530735"/>
                </a:lnTo>
                <a:lnTo>
                  <a:pt x="735045" y="477662"/>
                </a:lnTo>
                <a:lnTo>
                  <a:pt x="557254" y="477662"/>
                </a:lnTo>
                <a:lnTo>
                  <a:pt x="567869" y="406897"/>
                </a:lnTo>
                <a:lnTo>
                  <a:pt x="724431" y="406897"/>
                </a:lnTo>
                <a:lnTo>
                  <a:pt x="716470" y="353823"/>
                </a:lnTo>
                <a:close/>
              </a:path>
              <a:path w="743584" h="530860">
                <a:moveTo>
                  <a:pt x="229093" y="406897"/>
                </a:moveTo>
                <a:lnTo>
                  <a:pt x="176021" y="406897"/>
                </a:lnTo>
                <a:lnTo>
                  <a:pt x="186636" y="477662"/>
                </a:lnTo>
                <a:lnTo>
                  <a:pt x="239708" y="477662"/>
                </a:lnTo>
                <a:lnTo>
                  <a:pt x="229093" y="406897"/>
                </a:lnTo>
                <a:close/>
              </a:path>
              <a:path w="743584" h="530860">
                <a:moveTo>
                  <a:pt x="476762" y="406897"/>
                </a:moveTo>
                <a:lnTo>
                  <a:pt x="423690" y="406897"/>
                </a:lnTo>
                <a:lnTo>
                  <a:pt x="434304" y="477662"/>
                </a:lnTo>
                <a:lnTo>
                  <a:pt x="487376" y="477662"/>
                </a:lnTo>
                <a:lnTo>
                  <a:pt x="476762" y="406897"/>
                </a:lnTo>
                <a:close/>
              </a:path>
              <a:path w="743584" h="530860">
                <a:moveTo>
                  <a:pt x="724431" y="406897"/>
                </a:moveTo>
                <a:lnTo>
                  <a:pt x="671359" y="406897"/>
                </a:lnTo>
                <a:lnTo>
                  <a:pt x="681973" y="477662"/>
                </a:lnTo>
                <a:lnTo>
                  <a:pt x="735045" y="477662"/>
                </a:lnTo>
                <a:lnTo>
                  <a:pt x="724431" y="406897"/>
                </a:lnTo>
                <a:close/>
              </a:path>
              <a:path w="743584" h="530860">
                <a:moveTo>
                  <a:pt x="336121" y="176911"/>
                </a:moveTo>
                <a:lnTo>
                  <a:pt x="141525" y="176911"/>
                </a:lnTo>
                <a:lnTo>
                  <a:pt x="114989" y="353823"/>
                </a:lnTo>
                <a:lnTo>
                  <a:pt x="362657" y="353823"/>
                </a:lnTo>
                <a:lnTo>
                  <a:pt x="354697" y="300750"/>
                </a:lnTo>
                <a:lnTo>
                  <a:pt x="176906" y="300750"/>
                </a:lnTo>
                <a:lnTo>
                  <a:pt x="187520" y="229985"/>
                </a:lnTo>
                <a:lnTo>
                  <a:pt x="344082" y="229985"/>
                </a:lnTo>
                <a:lnTo>
                  <a:pt x="336121" y="176911"/>
                </a:lnTo>
                <a:close/>
              </a:path>
              <a:path w="743584" h="530860">
                <a:moveTo>
                  <a:pt x="583790" y="176911"/>
                </a:moveTo>
                <a:lnTo>
                  <a:pt x="389193" y="176911"/>
                </a:lnTo>
                <a:lnTo>
                  <a:pt x="362657" y="353823"/>
                </a:lnTo>
                <a:lnTo>
                  <a:pt x="610326" y="353823"/>
                </a:lnTo>
                <a:lnTo>
                  <a:pt x="602365" y="300750"/>
                </a:lnTo>
                <a:lnTo>
                  <a:pt x="424575" y="300750"/>
                </a:lnTo>
                <a:lnTo>
                  <a:pt x="435189" y="229985"/>
                </a:lnTo>
                <a:lnTo>
                  <a:pt x="591751" y="229985"/>
                </a:lnTo>
                <a:lnTo>
                  <a:pt x="583790" y="176911"/>
                </a:lnTo>
                <a:close/>
              </a:path>
              <a:path w="743584" h="530860">
                <a:moveTo>
                  <a:pt x="344082" y="229985"/>
                </a:moveTo>
                <a:lnTo>
                  <a:pt x="291010" y="229985"/>
                </a:lnTo>
                <a:lnTo>
                  <a:pt x="301625" y="300750"/>
                </a:lnTo>
                <a:lnTo>
                  <a:pt x="354697" y="300750"/>
                </a:lnTo>
                <a:lnTo>
                  <a:pt x="344082" y="229985"/>
                </a:lnTo>
                <a:close/>
              </a:path>
              <a:path w="743584" h="530860">
                <a:moveTo>
                  <a:pt x="591751" y="229985"/>
                </a:moveTo>
                <a:lnTo>
                  <a:pt x="538679" y="229985"/>
                </a:lnTo>
                <a:lnTo>
                  <a:pt x="549294" y="300750"/>
                </a:lnTo>
                <a:lnTo>
                  <a:pt x="602365" y="300750"/>
                </a:lnTo>
                <a:lnTo>
                  <a:pt x="591751" y="229985"/>
                </a:lnTo>
                <a:close/>
              </a:path>
              <a:path w="743584" h="530860">
                <a:moveTo>
                  <a:pt x="459956" y="0"/>
                </a:moveTo>
                <a:lnTo>
                  <a:pt x="265359" y="0"/>
                </a:lnTo>
                <a:lnTo>
                  <a:pt x="238823" y="176911"/>
                </a:lnTo>
                <a:lnTo>
                  <a:pt x="486492" y="176911"/>
                </a:lnTo>
                <a:lnTo>
                  <a:pt x="478531" y="123838"/>
                </a:lnTo>
                <a:lnTo>
                  <a:pt x="300740" y="123838"/>
                </a:lnTo>
                <a:lnTo>
                  <a:pt x="311355" y="53073"/>
                </a:lnTo>
                <a:lnTo>
                  <a:pt x="467917" y="53073"/>
                </a:lnTo>
                <a:lnTo>
                  <a:pt x="459956" y="0"/>
                </a:lnTo>
                <a:close/>
              </a:path>
              <a:path w="743584" h="530860">
                <a:moveTo>
                  <a:pt x="467917" y="53073"/>
                </a:moveTo>
                <a:lnTo>
                  <a:pt x="414845" y="53073"/>
                </a:lnTo>
                <a:lnTo>
                  <a:pt x="425459" y="123838"/>
                </a:lnTo>
                <a:lnTo>
                  <a:pt x="478531" y="123838"/>
                </a:lnTo>
                <a:lnTo>
                  <a:pt x="467917" y="53073"/>
                </a:lnTo>
                <a:close/>
              </a:path>
            </a:pathLst>
          </a:custGeom>
          <a:solidFill>
            <a:srgbClr val="1A9FD2"/>
          </a:solidFill>
        </p:spPr>
        <p:txBody>
          <a:bodyPr wrap="square" lIns="0" tIns="0" rIns="0" bIns="0" rtlCol="0"/>
          <a:lstStyle/>
          <a:p/>
        </p:txBody>
      </p:sp>
      <p:sp>
        <p:nvSpPr>
          <p:cNvPr id="23" name="object 23"/>
          <p:cNvSpPr/>
          <p:nvPr/>
        </p:nvSpPr>
        <p:spPr>
          <a:xfrm>
            <a:off x="8934078" y="4629120"/>
            <a:ext cx="636905" cy="530860"/>
          </a:xfrm>
          <a:custGeom>
            <a:avLst/>
            <a:gdLst/>
            <a:ahLst/>
            <a:cxnLst/>
            <a:rect l="l" t="t" r="r" b="b"/>
            <a:pathLst>
              <a:path w="636904" h="530860">
                <a:moveTo>
                  <a:pt x="530718" y="0"/>
                </a:moveTo>
                <a:lnTo>
                  <a:pt x="70762" y="0"/>
                </a:lnTo>
                <a:lnTo>
                  <a:pt x="43286" y="5583"/>
                </a:lnTo>
                <a:lnTo>
                  <a:pt x="20786" y="20787"/>
                </a:lnTo>
                <a:lnTo>
                  <a:pt x="5583" y="43288"/>
                </a:lnTo>
                <a:lnTo>
                  <a:pt x="0" y="70764"/>
                </a:lnTo>
                <a:lnTo>
                  <a:pt x="0" y="459971"/>
                </a:lnTo>
                <a:lnTo>
                  <a:pt x="5583" y="487447"/>
                </a:lnTo>
                <a:lnTo>
                  <a:pt x="20786" y="509948"/>
                </a:lnTo>
                <a:lnTo>
                  <a:pt x="43286" y="525152"/>
                </a:lnTo>
                <a:lnTo>
                  <a:pt x="70762" y="530735"/>
                </a:lnTo>
                <a:lnTo>
                  <a:pt x="566100" y="530735"/>
                </a:lnTo>
                <a:lnTo>
                  <a:pt x="579837" y="527943"/>
                </a:lnTo>
                <a:lnTo>
                  <a:pt x="591088" y="520342"/>
                </a:lnTo>
                <a:lnTo>
                  <a:pt x="598689" y="509091"/>
                </a:lnTo>
                <a:lnTo>
                  <a:pt x="601481" y="495353"/>
                </a:lnTo>
                <a:lnTo>
                  <a:pt x="601481" y="398051"/>
                </a:lnTo>
                <a:lnTo>
                  <a:pt x="628901" y="398051"/>
                </a:lnTo>
                <a:lnTo>
                  <a:pt x="636862" y="390090"/>
                </a:lnTo>
                <a:lnTo>
                  <a:pt x="636862" y="344978"/>
                </a:lnTo>
                <a:lnTo>
                  <a:pt x="530718" y="344978"/>
                </a:lnTo>
                <a:lnTo>
                  <a:pt x="516980" y="342186"/>
                </a:lnTo>
                <a:lnTo>
                  <a:pt x="505730" y="334584"/>
                </a:lnTo>
                <a:lnTo>
                  <a:pt x="498129" y="323334"/>
                </a:lnTo>
                <a:lnTo>
                  <a:pt x="495337" y="309595"/>
                </a:lnTo>
                <a:lnTo>
                  <a:pt x="498129" y="295857"/>
                </a:lnTo>
                <a:lnTo>
                  <a:pt x="505730" y="284607"/>
                </a:lnTo>
                <a:lnTo>
                  <a:pt x="516980" y="277005"/>
                </a:lnTo>
                <a:lnTo>
                  <a:pt x="530718" y="274213"/>
                </a:lnTo>
                <a:lnTo>
                  <a:pt x="636862" y="274213"/>
                </a:lnTo>
                <a:lnTo>
                  <a:pt x="636862" y="229100"/>
                </a:lnTo>
                <a:lnTo>
                  <a:pt x="628901" y="221139"/>
                </a:lnTo>
                <a:lnTo>
                  <a:pt x="601481" y="221139"/>
                </a:lnTo>
                <a:lnTo>
                  <a:pt x="601481" y="123838"/>
                </a:lnTo>
                <a:lnTo>
                  <a:pt x="598689" y="110100"/>
                </a:lnTo>
                <a:lnTo>
                  <a:pt x="591088" y="98849"/>
                </a:lnTo>
                <a:lnTo>
                  <a:pt x="579837" y="91247"/>
                </a:lnTo>
                <a:lnTo>
                  <a:pt x="566100" y="88455"/>
                </a:lnTo>
                <a:lnTo>
                  <a:pt x="61032" y="88455"/>
                </a:lnTo>
                <a:lnTo>
                  <a:pt x="53071" y="80494"/>
                </a:lnTo>
                <a:lnTo>
                  <a:pt x="53071" y="61034"/>
                </a:lnTo>
                <a:lnTo>
                  <a:pt x="61032" y="53073"/>
                </a:lnTo>
                <a:lnTo>
                  <a:pt x="566100" y="53073"/>
                </a:lnTo>
                <a:lnTo>
                  <a:pt x="566100" y="35382"/>
                </a:lnTo>
                <a:lnTo>
                  <a:pt x="563308" y="21644"/>
                </a:lnTo>
                <a:lnTo>
                  <a:pt x="555706" y="10393"/>
                </a:lnTo>
                <a:lnTo>
                  <a:pt x="544456" y="2791"/>
                </a:lnTo>
                <a:lnTo>
                  <a:pt x="530718" y="0"/>
                </a:lnTo>
                <a:close/>
              </a:path>
              <a:path w="636904" h="530860">
                <a:moveTo>
                  <a:pt x="636862" y="274213"/>
                </a:moveTo>
                <a:lnTo>
                  <a:pt x="530718" y="274213"/>
                </a:lnTo>
                <a:lnTo>
                  <a:pt x="544456" y="277005"/>
                </a:lnTo>
                <a:lnTo>
                  <a:pt x="555706" y="284607"/>
                </a:lnTo>
                <a:lnTo>
                  <a:pt x="563308" y="295857"/>
                </a:lnTo>
                <a:lnTo>
                  <a:pt x="566100" y="309595"/>
                </a:lnTo>
                <a:lnTo>
                  <a:pt x="563308" y="323334"/>
                </a:lnTo>
                <a:lnTo>
                  <a:pt x="555706" y="334584"/>
                </a:lnTo>
                <a:lnTo>
                  <a:pt x="544456" y="342186"/>
                </a:lnTo>
                <a:lnTo>
                  <a:pt x="530718" y="344978"/>
                </a:lnTo>
                <a:lnTo>
                  <a:pt x="636862" y="344978"/>
                </a:lnTo>
                <a:lnTo>
                  <a:pt x="636862" y="274213"/>
                </a:lnTo>
                <a:close/>
              </a:path>
            </a:pathLst>
          </a:custGeom>
          <a:solidFill>
            <a:srgbClr val="F78B21"/>
          </a:solidFill>
        </p:spPr>
        <p:txBody>
          <a:bodyPr wrap="square" lIns="0" tIns="0" rIns="0" bIns="0" rtlCol="0"/>
          <a:lstStyle/>
          <a:p/>
        </p:txBody>
      </p:sp>
      <p:sp>
        <p:nvSpPr>
          <p:cNvPr id="24" name="object 24"/>
          <p:cNvSpPr/>
          <p:nvPr/>
        </p:nvSpPr>
        <p:spPr>
          <a:xfrm>
            <a:off x="9751566" y="4116394"/>
            <a:ext cx="697230" cy="440690"/>
          </a:xfrm>
          <a:custGeom>
            <a:avLst/>
            <a:gdLst/>
            <a:ahLst/>
            <a:cxnLst/>
            <a:rect l="l" t="t" r="r" b="b"/>
            <a:pathLst>
              <a:path w="697229" h="440689">
                <a:moveTo>
                  <a:pt x="629999" y="270602"/>
                </a:moveTo>
                <a:lnTo>
                  <a:pt x="637808" y="264318"/>
                </a:lnTo>
                <a:lnTo>
                  <a:pt x="642537" y="255148"/>
                </a:lnTo>
                <a:lnTo>
                  <a:pt x="695557" y="88281"/>
                </a:lnTo>
                <a:lnTo>
                  <a:pt x="696760" y="77622"/>
                </a:lnTo>
                <a:lnTo>
                  <a:pt x="693933" y="67836"/>
                </a:lnTo>
                <a:lnTo>
                  <a:pt x="687649" y="60026"/>
                </a:lnTo>
                <a:lnTo>
                  <a:pt x="678480" y="55297"/>
                </a:lnTo>
                <a:lnTo>
                  <a:pt x="504463" y="0"/>
                </a:lnTo>
                <a:lnTo>
                  <a:pt x="496961" y="896"/>
                </a:lnTo>
                <a:lnTo>
                  <a:pt x="485966" y="6588"/>
                </a:lnTo>
                <a:lnTo>
                  <a:pt x="480904" y="12197"/>
                </a:lnTo>
                <a:lnTo>
                  <a:pt x="478632" y="19348"/>
                </a:lnTo>
                <a:lnTo>
                  <a:pt x="477428" y="30007"/>
                </a:lnTo>
                <a:lnTo>
                  <a:pt x="480255" y="39794"/>
                </a:lnTo>
                <a:lnTo>
                  <a:pt x="486539" y="47604"/>
                </a:lnTo>
                <a:lnTo>
                  <a:pt x="495708" y="52332"/>
                </a:lnTo>
                <a:lnTo>
                  <a:pt x="601787" y="86041"/>
                </a:lnTo>
                <a:lnTo>
                  <a:pt x="14379" y="390161"/>
                </a:lnTo>
                <a:lnTo>
                  <a:pt x="6000" y="396787"/>
                </a:lnTo>
                <a:lnTo>
                  <a:pt x="1100" y="405625"/>
                </a:lnTo>
                <a:lnTo>
                  <a:pt x="0" y="415671"/>
                </a:lnTo>
                <a:lnTo>
                  <a:pt x="3018" y="425919"/>
                </a:lnTo>
                <a:lnTo>
                  <a:pt x="9643" y="434298"/>
                </a:lnTo>
                <a:lnTo>
                  <a:pt x="18482" y="439198"/>
                </a:lnTo>
                <a:lnTo>
                  <a:pt x="28527" y="440299"/>
                </a:lnTo>
                <a:lnTo>
                  <a:pt x="38775" y="437281"/>
                </a:lnTo>
                <a:lnTo>
                  <a:pt x="626182" y="133161"/>
                </a:lnTo>
                <a:lnTo>
                  <a:pt x="592477" y="239241"/>
                </a:lnTo>
                <a:lnTo>
                  <a:pt x="620213" y="273428"/>
                </a:lnTo>
                <a:lnTo>
                  <a:pt x="629999" y="270602"/>
                </a:lnTo>
                <a:close/>
              </a:path>
            </a:pathLst>
          </a:custGeom>
          <a:solidFill>
            <a:srgbClr val="1A9FD2"/>
          </a:solidFill>
        </p:spPr>
        <p:txBody>
          <a:bodyPr wrap="square" lIns="0" tIns="0" rIns="0" bIns="0" rtlCol="0"/>
          <a:lstStyle/>
          <a:p/>
        </p:txBody>
      </p:sp>
      <p:sp>
        <p:nvSpPr>
          <p:cNvPr id="25" name="object 25"/>
          <p:cNvSpPr/>
          <p:nvPr/>
        </p:nvSpPr>
        <p:spPr>
          <a:xfrm>
            <a:off x="9755605" y="5304321"/>
            <a:ext cx="657225" cy="487680"/>
          </a:xfrm>
          <a:custGeom>
            <a:avLst/>
            <a:gdLst/>
            <a:ahLst/>
            <a:cxnLst/>
            <a:rect l="l" t="t" r="r" b="b"/>
            <a:pathLst>
              <a:path w="657225" h="487679">
                <a:moveTo>
                  <a:pt x="444706" y="483898"/>
                </a:moveTo>
                <a:lnTo>
                  <a:pt x="453994" y="487667"/>
                </a:lnTo>
                <a:lnTo>
                  <a:pt x="464306" y="487339"/>
                </a:lnTo>
                <a:lnTo>
                  <a:pt x="635898" y="452525"/>
                </a:lnTo>
                <a:lnTo>
                  <a:pt x="645797" y="448393"/>
                </a:lnTo>
                <a:lnTo>
                  <a:pt x="652974" y="441164"/>
                </a:lnTo>
                <a:lnTo>
                  <a:pt x="656743" y="431876"/>
                </a:lnTo>
                <a:lnTo>
                  <a:pt x="656415" y="421564"/>
                </a:lnTo>
                <a:lnTo>
                  <a:pt x="620114" y="242615"/>
                </a:lnTo>
                <a:lnTo>
                  <a:pt x="615682" y="236496"/>
                </a:lnTo>
                <a:lnTo>
                  <a:pt x="605362" y="229657"/>
                </a:lnTo>
                <a:lnTo>
                  <a:pt x="597999" y="227960"/>
                </a:lnTo>
                <a:lnTo>
                  <a:pt x="590645" y="229452"/>
                </a:lnTo>
                <a:lnTo>
                  <a:pt x="592257" y="369499"/>
                </a:lnTo>
                <a:lnTo>
                  <a:pt x="40869" y="4100"/>
                </a:lnTo>
                <a:lnTo>
                  <a:pt x="31005" y="0"/>
                </a:lnTo>
                <a:lnTo>
                  <a:pt x="20900" y="16"/>
                </a:lnTo>
                <a:lnTo>
                  <a:pt x="11586" y="3939"/>
                </a:lnTo>
                <a:lnTo>
                  <a:pt x="4100" y="11560"/>
                </a:lnTo>
                <a:lnTo>
                  <a:pt x="0" y="21424"/>
                </a:lnTo>
                <a:lnTo>
                  <a:pt x="16" y="31530"/>
                </a:lnTo>
                <a:lnTo>
                  <a:pt x="3939" y="40843"/>
                </a:lnTo>
                <a:lnTo>
                  <a:pt x="11559" y="48330"/>
                </a:lnTo>
                <a:lnTo>
                  <a:pt x="562947" y="413729"/>
                </a:lnTo>
                <a:lnTo>
                  <a:pt x="453863" y="435861"/>
                </a:lnTo>
                <a:lnTo>
                  <a:pt x="443964" y="439993"/>
                </a:lnTo>
                <a:lnTo>
                  <a:pt x="436787" y="447221"/>
                </a:lnTo>
                <a:lnTo>
                  <a:pt x="433019" y="456510"/>
                </a:lnTo>
                <a:lnTo>
                  <a:pt x="433346" y="466822"/>
                </a:lnTo>
                <a:lnTo>
                  <a:pt x="437478" y="476721"/>
                </a:lnTo>
                <a:lnTo>
                  <a:pt x="444706" y="483898"/>
                </a:lnTo>
                <a:close/>
              </a:path>
            </a:pathLst>
          </a:custGeom>
          <a:solidFill>
            <a:srgbClr val="1A9FD2"/>
          </a:solidFill>
        </p:spPr>
        <p:txBody>
          <a:bodyPr wrap="square" lIns="0" tIns="0" rIns="0" bIns="0" rtlCol="0"/>
          <a:lstStyle/>
          <a:p/>
        </p:txBody>
      </p:sp>
      <p:sp>
        <p:nvSpPr>
          <p:cNvPr id="26" name="object 26"/>
          <p:cNvSpPr/>
          <p:nvPr/>
        </p:nvSpPr>
        <p:spPr>
          <a:xfrm>
            <a:off x="7833407" y="4792556"/>
            <a:ext cx="778510" cy="300990"/>
          </a:xfrm>
          <a:custGeom>
            <a:avLst/>
            <a:gdLst/>
            <a:ahLst/>
            <a:cxnLst/>
            <a:rect l="l" t="t" r="r" b="b"/>
            <a:pathLst>
              <a:path w="778509" h="300989">
                <a:moveTo>
                  <a:pt x="628348" y="300750"/>
                </a:moveTo>
                <a:lnTo>
                  <a:pt x="770426" y="168950"/>
                </a:lnTo>
                <a:lnTo>
                  <a:pt x="778387" y="150043"/>
                </a:lnTo>
                <a:lnTo>
                  <a:pt x="776397" y="140216"/>
                </a:lnTo>
                <a:lnTo>
                  <a:pt x="770426" y="131799"/>
                </a:lnTo>
                <a:lnTo>
                  <a:pt x="641285" y="2653"/>
                </a:lnTo>
                <a:lnTo>
                  <a:pt x="634209" y="0"/>
                </a:lnTo>
                <a:lnTo>
                  <a:pt x="621825" y="0"/>
                </a:lnTo>
                <a:lnTo>
                  <a:pt x="614749" y="2653"/>
                </a:lnTo>
                <a:lnTo>
                  <a:pt x="609442" y="7961"/>
                </a:lnTo>
                <a:lnTo>
                  <a:pt x="603471" y="16875"/>
                </a:lnTo>
                <a:lnTo>
                  <a:pt x="601481" y="26868"/>
                </a:lnTo>
                <a:lnTo>
                  <a:pt x="603471" y="36695"/>
                </a:lnTo>
                <a:lnTo>
                  <a:pt x="609442" y="45112"/>
                </a:lnTo>
                <a:lnTo>
                  <a:pt x="688165" y="123838"/>
                </a:lnTo>
                <a:lnTo>
                  <a:pt x="26535" y="123838"/>
                </a:lnTo>
                <a:lnTo>
                  <a:pt x="16045" y="125870"/>
                </a:lnTo>
                <a:lnTo>
                  <a:pt x="7629" y="131467"/>
                </a:lnTo>
                <a:lnTo>
                  <a:pt x="2031" y="139884"/>
                </a:lnTo>
                <a:lnTo>
                  <a:pt x="0" y="150375"/>
                </a:lnTo>
                <a:lnTo>
                  <a:pt x="2031" y="160865"/>
                </a:lnTo>
                <a:lnTo>
                  <a:pt x="7629" y="169282"/>
                </a:lnTo>
                <a:lnTo>
                  <a:pt x="16045" y="174880"/>
                </a:lnTo>
                <a:lnTo>
                  <a:pt x="26535" y="176911"/>
                </a:lnTo>
                <a:lnTo>
                  <a:pt x="688165" y="176911"/>
                </a:lnTo>
                <a:lnTo>
                  <a:pt x="609442" y="255637"/>
                </a:lnTo>
                <a:lnTo>
                  <a:pt x="603471" y="264552"/>
                </a:lnTo>
                <a:lnTo>
                  <a:pt x="601481" y="274545"/>
                </a:lnTo>
                <a:lnTo>
                  <a:pt x="603471" y="284372"/>
                </a:lnTo>
                <a:lnTo>
                  <a:pt x="609442" y="292789"/>
                </a:lnTo>
                <a:lnTo>
                  <a:pt x="618356" y="298760"/>
                </a:lnTo>
                <a:lnTo>
                  <a:pt x="628348" y="300750"/>
                </a:lnTo>
                <a:close/>
              </a:path>
            </a:pathLst>
          </a:custGeom>
          <a:solidFill>
            <a:srgbClr val="9DD1E9"/>
          </a:solidFill>
        </p:spPr>
        <p:txBody>
          <a:bodyPr wrap="square" lIns="0" tIns="0" rIns="0" bIns="0" rtlCol="0"/>
          <a:lstStyle/>
          <a:p/>
        </p:txBody>
      </p:sp>
      <p:sp>
        <p:nvSpPr>
          <p:cNvPr id="27" name="object 27"/>
          <p:cNvSpPr/>
          <p:nvPr/>
        </p:nvSpPr>
        <p:spPr>
          <a:xfrm>
            <a:off x="7213092" y="3375278"/>
            <a:ext cx="3839210" cy="1108710"/>
          </a:xfrm>
          <a:custGeom>
            <a:avLst/>
            <a:gdLst/>
            <a:ahLst/>
            <a:cxnLst/>
            <a:rect l="l" t="t" r="r" b="b"/>
            <a:pathLst>
              <a:path w="3839209" h="1108710">
                <a:moveTo>
                  <a:pt x="3781298" y="0"/>
                </a:moveTo>
                <a:lnTo>
                  <a:pt x="0" y="0"/>
                </a:lnTo>
                <a:lnTo>
                  <a:pt x="0" y="1108710"/>
                </a:lnTo>
                <a:lnTo>
                  <a:pt x="57911" y="1108710"/>
                </a:lnTo>
                <a:lnTo>
                  <a:pt x="57911" y="57912"/>
                </a:lnTo>
                <a:lnTo>
                  <a:pt x="28955" y="57912"/>
                </a:lnTo>
                <a:lnTo>
                  <a:pt x="57911" y="28956"/>
                </a:lnTo>
                <a:lnTo>
                  <a:pt x="3781298" y="28956"/>
                </a:lnTo>
                <a:lnTo>
                  <a:pt x="3781298" y="0"/>
                </a:lnTo>
                <a:close/>
              </a:path>
              <a:path w="3839209" h="1108710">
                <a:moveTo>
                  <a:pt x="3723385" y="67437"/>
                </a:moveTo>
                <a:lnTo>
                  <a:pt x="3665474" y="67437"/>
                </a:lnTo>
                <a:lnTo>
                  <a:pt x="3752341" y="241173"/>
                </a:lnTo>
                <a:lnTo>
                  <a:pt x="3824731" y="96393"/>
                </a:lnTo>
                <a:lnTo>
                  <a:pt x="3723385" y="96393"/>
                </a:lnTo>
                <a:lnTo>
                  <a:pt x="3723385" y="67437"/>
                </a:lnTo>
                <a:close/>
              </a:path>
              <a:path w="3839209" h="1108710">
                <a:moveTo>
                  <a:pt x="3723385" y="28956"/>
                </a:moveTo>
                <a:lnTo>
                  <a:pt x="3723385" y="96393"/>
                </a:lnTo>
                <a:lnTo>
                  <a:pt x="3781298" y="96393"/>
                </a:lnTo>
                <a:lnTo>
                  <a:pt x="3781298" y="57912"/>
                </a:lnTo>
                <a:lnTo>
                  <a:pt x="3752341" y="57912"/>
                </a:lnTo>
                <a:lnTo>
                  <a:pt x="3723385" y="28956"/>
                </a:lnTo>
                <a:close/>
              </a:path>
              <a:path w="3839209" h="1108710">
                <a:moveTo>
                  <a:pt x="3839209" y="67437"/>
                </a:moveTo>
                <a:lnTo>
                  <a:pt x="3781298" y="67437"/>
                </a:lnTo>
                <a:lnTo>
                  <a:pt x="3781298" y="96393"/>
                </a:lnTo>
                <a:lnTo>
                  <a:pt x="3824731" y="96393"/>
                </a:lnTo>
                <a:lnTo>
                  <a:pt x="3839209" y="67437"/>
                </a:lnTo>
                <a:close/>
              </a:path>
              <a:path w="3839209" h="1108710">
                <a:moveTo>
                  <a:pt x="57911" y="28956"/>
                </a:moveTo>
                <a:lnTo>
                  <a:pt x="28955" y="57912"/>
                </a:lnTo>
                <a:lnTo>
                  <a:pt x="57911" y="57912"/>
                </a:lnTo>
                <a:lnTo>
                  <a:pt x="57911" y="28956"/>
                </a:lnTo>
                <a:close/>
              </a:path>
              <a:path w="3839209" h="1108710">
                <a:moveTo>
                  <a:pt x="3723385" y="28956"/>
                </a:moveTo>
                <a:lnTo>
                  <a:pt x="57911" y="28956"/>
                </a:lnTo>
                <a:lnTo>
                  <a:pt x="57911" y="57912"/>
                </a:lnTo>
                <a:lnTo>
                  <a:pt x="3723385" y="57912"/>
                </a:lnTo>
                <a:lnTo>
                  <a:pt x="3723385" y="28956"/>
                </a:lnTo>
                <a:close/>
              </a:path>
              <a:path w="3839209" h="1108710">
                <a:moveTo>
                  <a:pt x="3781298" y="28956"/>
                </a:moveTo>
                <a:lnTo>
                  <a:pt x="3723385" y="28956"/>
                </a:lnTo>
                <a:lnTo>
                  <a:pt x="3752341" y="57912"/>
                </a:lnTo>
                <a:lnTo>
                  <a:pt x="3781298" y="57912"/>
                </a:lnTo>
                <a:lnTo>
                  <a:pt x="3781298" y="28956"/>
                </a:lnTo>
                <a:close/>
              </a:path>
            </a:pathLst>
          </a:custGeom>
          <a:solidFill>
            <a:srgbClr val="9DD1E9"/>
          </a:solidFill>
        </p:spPr>
        <p:txBody>
          <a:bodyPr wrap="square" lIns="0" tIns="0" rIns="0" bIns="0" rtlCol="0"/>
          <a:lstStyle/>
          <a:p/>
        </p:txBody>
      </p:sp>
      <p:sp>
        <p:nvSpPr>
          <p:cNvPr id="28" name="object 28"/>
          <p:cNvSpPr/>
          <p:nvPr/>
        </p:nvSpPr>
        <p:spPr>
          <a:xfrm>
            <a:off x="7213092" y="5332476"/>
            <a:ext cx="3839210" cy="1100455"/>
          </a:xfrm>
          <a:custGeom>
            <a:avLst/>
            <a:gdLst/>
            <a:ahLst/>
            <a:cxnLst/>
            <a:rect l="l" t="t" r="r" b="b"/>
            <a:pathLst>
              <a:path w="3839209" h="1100454">
                <a:moveTo>
                  <a:pt x="57911" y="0"/>
                </a:moveTo>
                <a:lnTo>
                  <a:pt x="0" y="0"/>
                </a:lnTo>
                <a:lnTo>
                  <a:pt x="0" y="1100264"/>
                </a:lnTo>
                <a:lnTo>
                  <a:pt x="3781298" y="1100264"/>
                </a:lnTo>
                <a:lnTo>
                  <a:pt x="3781298" y="1071308"/>
                </a:lnTo>
                <a:lnTo>
                  <a:pt x="57911" y="1071308"/>
                </a:lnTo>
                <a:lnTo>
                  <a:pt x="28955" y="1042352"/>
                </a:lnTo>
                <a:lnTo>
                  <a:pt x="57911" y="1042352"/>
                </a:lnTo>
                <a:lnTo>
                  <a:pt x="57911" y="0"/>
                </a:lnTo>
                <a:close/>
              </a:path>
              <a:path w="3839209" h="1100454">
                <a:moveTo>
                  <a:pt x="57911" y="1042352"/>
                </a:moveTo>
                <a:lnTo>
                  <a:pt x="28955" y="1042352"/>
                </a:lnTo>
                <a:lnTo>
                  <a:pt x="57911" y="1071308"/>
                </a:lnTo>
                <a:lnTo>
                  <a:pt x="57911" y="1042352"/>
                </a:lnTo>
                <a:close/>
              </a:path>
              <a:path w="3839209" h="1100454">
                <a:moveTo>
                  <a:pt x="3723385" y="1042352"/>
                </a:moveTo>
                <a:lnTo>
                  <a:pt x="57911" y="1042352"/>
                </a:lnTo>
                <a:lnTo>
                  <a:pt x="57911" y="1071308"/>
                </a:lnTo>
                <a:lnTo>
                  <a:pt x="3723385" y="1071308"/>
                </a:lnTo>
                <a:lnTo>
                  <a:pt x="3723385" y="1042352"/>
                </a:lnTo>
                <a:close/>
              </a:path>
              <a:path w="3839209" h="1100454">
                <a:moveTo>
                  <a:pt x="3781298" y="1003922"/>
                </a:moveTo>
                <a:lnTo>
                  <a:pt x="3723385" y="1003922"/>
                </a:lnTo>
                <a:lnTo>
                  <a:pt x="3723385" y="1071308"/>
                </a:lnTo>
                <a:lnTo>
                  <a:pt x="3752341" y="1042352"/>
                </a:lnTo>
                <a:lnTo>
                  <a:pt x="3781298" y="1042352"/>
                </a:lnTo>
                <a:lnTo>
                  <a:pt x="3781298" y="1003922"/>
                </a:lnTo>
                <a:close/>
              </a:path>
              <a:path w="3839209" h="1100454">
                <a:moveTo>
                  <a:pt x="3781298" y="1042352"/>
                </a:moveTo>
                <a:lnTo>
                  <a:pt x="3752341" y="1042352"/>
                </a:lnTo>
                <a:lnTo>
                  <a:pt x="3723385" y="1071308"/>
                </a:lnTo>
                <a:lnTo>
                  <a:pt x="3781298" y="1071308"/>
                </a:lnTo>
                <a:lnTo>
                  <a:pt x="3781298" y="1042352"/>
                </a:lnTo>
                <a:close/>
              </a:path>
              <a:path w="3839209" h="1100454">
                <a:moveTo>
                  <a:pt x="3752341" y="859142"/>
                </a:moveTo>
                <a:lnTo>
                  <a:pt x="3665474" y="1032878"/>
                </a:lnTo>
                <a:lnTo>
                  <a:pt x="3723385" y="1032878"/>
                </a:lnTo>
                <a:lnTo>
                  <a:pt x="3723385" y="1003922"/>
                </a:lnTo>
                <a:lnTo>
                  <a:pt x="3824731" y="1003922"/>
                </a:lnTo>
                <a:lnTo>
                  <a:pt x="3752341" y="859142"/>
                </a:lnTo>
                <a:close/>
              </a:path>
              <a:path w="3839209" h="1100454">
                <a:moveTo>
                  <a:pt x="3824731" y="1003922"/>
                </a:moveTo>
                <a:lnTo>
                  <a:pt x="3781298" y="1003922"/>
                </a:lnTo>
                <a:lnTo>
                  <a:pt x="3781298" y="1032878"/>
                </a:lnTo>
                <a:lnTo>
                  <a:pt x="3839209" y="1032878"/>
                </a:lnTo>
                <a:lnTo>
                  <a:pt x="3824731" y="1003922"/>
                </a:lnTo>
                <a:close/>
              </a:path>
            </a:pathLst>
          </a:custGeom>
          <a:solidFill>
            <a:srgbClr val="9DD1E9"/>
          </a:solidFill>
        </p:spPr>
        <p:txBody>
          <a:bodyPr wrap="square" lIns="0" tIns="0" rIns="0" bIns="0" rtlCol="0"/>
          <a:lstStyle/>
          <a:p/>
        </p:txBody>
      </p:sp>
      <p:sp>
        <p:nvSpPr>
          <p:cNvPr id="29" name="object 29"/>
          <p:cNvSpPr txBox="1"/>
          <p:nvPr/>
        </p:nvSpPr>
        <p:spPr>
          <a:xfrm>
            <a:off x="7875269" y="4525645"/>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场景需求</a:t>
            </a:r>
            <a:endParaRPr sz="1200">
              <a:latin typeface="微软雅黑"/>
              <a:cs typeface="微软雅黑"/>
            </a:endParaRPr>
          </a:p>
        </p:txBody>
      </p:sp>
      <p:sp>
        <p:nvSpPr>
          <p:cNvPr id="30" name="object 30"/>
          <p:cNvSpPr/>
          <p:nvPr/>
        </p:nvSpPr>
        <p:spPr>
          <a:xfrm>
            <a:off x="9934956" y="5036311"/>
            <a:ext cx="538480" cy="421640"/>
          </a:xfrm>
          <a:custGeom>
            <a:avLst/>
            <a:gdLst/>
            <a:ahLst/>
            <a:cxnLst/>
            <a:rect l="l" t="t" r="r" b="b"/>
            <a:pathLst>
              <a:path w="538479" h="421639">
                <a:moveTo>
                  <a:pt x="435228" y="387350"/>
                </a:moveTo>
                <a:lnTo>
                  <a:pt x="434848" y="387350"/>
                </a:lnTo>
                <a:lnTo>
                  <a:pt x="432689" y="392430"/>
                </a:lnTo>
                <a:lnTo>
                  <a:pt x="430657" y="396240"/>
                </a:lnTo>
                <a:lnTo>
                  <a:pt x="428878" y="400050"/>
                </a:lnTo>
                <a:lnTo>
                  <a:pt x="435687" y="405130"/>
                </a:lnTo>
                <a:lnTo>
                  <a:pt x="442007" y="408940"/>
                </a:lnTo>
                <a:lnTo>
                  <a:pt x="447827" y="414020"/>
                </a:lnTo>
                <a:lnTo>
                  <a:pt x="453136" y="416559"/>
                </a:lnTo>
                <a:lnTo>
                  <a:pt x="463466" y="421640"/>
                </a:lnTo>
                <a:lnTo>
                  <a:pt x="473106" y="421640"/>
                </a:lnTo>
                <a:lnTo>
                  <a:pt x="482032" y="419100"/>
                </a:lnTo>
                <a:lnTo>
                  <a:pt x="490220" y="410209"/>
                </a:lnTo>
                <a:lnTo>
                  <a:pt x="492113" y="407670"/>
                </a:lnTo>
                <a:lnTo>
                  <a:pt x="465312" y="407670"/>
                </a:lnTo>
                <a:lnTo>
                  <a:pt x="459359" y="405130"/>
                </a:lnTo>
                <a:lnTo>
                  <a:pt x="454481" y="402590"/>
                </a:lnTo>
                <a:lnTo>
                  <a:pt x="448818" y="397509"/>
                </a:lnTo>
                <a:lnTo>
                  <a:pt x="442392" y="393700"/>
                </a:lnTo>
                <a:lnTo>
                  <a:pt x="435228" y="387350"/>
                </a:lnTo>
                <a:close/>
              </a:path>
              <a:path w="538479" h="421639">
                <a:moveTo>
                  <a:pt x="496756" y="316230"/>
                </a:moveTo>
                <a:lnTo>
                  <a:pt x="474599" y="316230"/>
                </a:lnTo>
                <a:lnTo>
                  <a:pt x="520573" y="346709"/>
                </a:lnTo>
                <a:lnTo>
                  <a:pt x="509549" y="361950"/>
                </a:lnTo>
                <a:lnTo>
                  <a:pt x="481457" y="401320"/>
                </a:lnTo>
                <a:lnTo>
                  <a:pt x="470979" y="407670"/>
                </a:lnTo>
                <a:lnTo>
                  <a:pt x="492113" y="407670"/>
                </a:lnTo>
                <a:lnTo>
                  <a:pt x="498742" y="398780"/>
                </a:lnTo>
                <a:lnTo>
                  <a:pt x="509635" y="384809"/>
                </a:lnTo>
                <a:lnTo>
                  <a:pt x="522884" y="365759"/>
                </a:lnTo>
                <a:lnTo>
                  <a:pt x="538479" y="344170"/>
                </a:lnTo>
                <a:lnTo>
                  <a:pt x="496756" y="316230"/>
                </a:lnTo>
                <a:close/>
              </a:path>
              <a:path w="538479" h="421639">
                <a:moveTo>
                  <a:pt x="430657" y="271780"/>
                </a:moveTo>
                <a:lnTo>
                  <a:pt x="423925" y="281940"/>
                </a:lnTo>
                <a:lnTo>
                  <a:pt x="463803" y="308609"/>
                </a:lnTo>
                <a:lnTo>
                  <a:pt x="453608" y="322580"/>
                </a:lnTo>
                <a:lnTo>
                  <a:pt x="414664" y="350520"/>
                </a:lnTo>
                <a:lnTo>
                  <a:pt x="386903" y="354330"/>
                </a:lnTo>
                <a:lnTo>
                  <a:pt x="369665" y="354330"/>
                </a:lnTo>
                <a:lnTo>
                  <a:pt x="369950" y="358140"/>
                </a:lnTo>
                <a:lnTo>
                  <a:pt x="370459" y="363220"/>
                </a:lnTo>
                <a:lnTo>
                  <a:pt x="370713" y="367030"/>
                </a:lnTo>
                <a:lnTo>
                  <a:pt x="389405" y="368300"/>
                </a:lnTo>
                <a:lnTo>
                  <a:pt x="405860" y="365759"/>
                </a:lnTo>
                <a:lnTo>
                  <a:pt x="420076" y="363220"/>
                </a:lnTo>
                <a:lnTo>
                  <a:pt x="432053" y="358140"/>
                </a:lnTo>
                <a:lnTo>
                  <a:pt x="438142" y="354330"/>
                </a:lnTo>
                <a:lnTo>
                  <a:pt x="386903" y="354330"/>
                </a:lnTo>
                <a:lnTo>
                  <a:pt x="369570" y="353059"/>
                </a:lnTo>
                <a:lnTo>
                  <a:pt x="440172" y="353059"/>
                </a:lnTo>
                <a:lnTo>
                  <a:pt x="442202" y="351790"/>
                </a:lnTo>
                <a:lnTo>
                  <a:pt x="452659" y="342900"/>
                </a:lnTo>
                <a:lnTo>
                  <a:pt x="463450" y="330200"/>
                </a:lnTo>
                <a:lnTo>
                  <a:pt x="474599" y="316230"/>
                </a:lnTo>
                <a:lnTo>
                  <a:pt x="496756" y="316230"/>
                </a:lnTo>
                <a:lnTo>
                  <a:pt x="481584" y="306070"/>
                </a:lnTo>
                <a:lnTo>
                  <a:pt x="486487" y="298450"/>
                </a:lnTo>
                <a:lnTo>
                  <a:pt x="470916" y="298450"/>
                </a:lnTo>
                <a:lnTo>
                  <a:pt x="430657" y="271780"/>
                </a:lnTo>
                <a:close/>
              </a:path>
              <a:path w="538479" h="421639">
                <a:moveTo>
                  <a:pt x="345313" y="262890"/>
                </a:moveTo>
                <a:lnTo>
                  <a:pt x="316738" y="307340"/>
                </a:lnTo>
                <a:lnTo>
                  <a:pt x="313380" y="313690"/>
                </a:lnTo>
                <a:lnTo>
                  <a:pt x="313023" y="320040"/>
                </a:lnTo>
                <a:lnTo>
                  <a:pt x="315666" y="325120"/>
                </a:lnTo>
                <a:lnTo>
                  <a:pt x="321310" y="330200"/>
                </a:lnTo>
                <a:lnTo>
                  <a:pt x="342011" y="344170"/>
                </a:lnTo>
                <a:lnTo>
                  <a:pt x="348634" y="347980"/>
                </a:lnTo>
                <a:lnTo>
                  <a:pt x="354615" y="349250"/>
                </a:lnTo>
                <a:lnTo>
                  <a:pt x="359977" y="347980"/>
                </a:lnTo>
                <a:lnTo>
                  <a:pt x="364744" y="344170"/>
                </a:lnTo>
                <a:lnTo>
                  <a:pt x="367919" y="340359"/>
                </a:lnTo>
                <a:lnTo>
                  <a:pt x="370077" y="337820"/>
                </a:lnTo>
                <a:lnTo>
                  <a:pt x="351027" y="337820"/>
                </a:lnTo>
                <a:lnTo>
                  <a:pt x="346837" y="335280"/>
                </a:lnTo>
                <a:lnTo>
                  <a:pt x="324485" y="320040"/>
                </a:lnTo>
                <a:lnTo>
                  <a:pt x="324230" y="316230"/>
                </a:lnTo>
                <a:lnTo>
                  <a:pt x="334772" y="300990"/>
                </a:lnTo>
                <a:lnTo>
                  <a:pt x="389763" y="300990"/>
                </a:lnTo>
                <a:lnTo>
                  <a:pt x="389763" y="297180"/>
                </a:lnTo>
                <a:lnTo>
                  <a:pt x="364537" y="294640"/>
                </a:lnTo>
                <a:lnTo>
                  <a:pt x="352740" y="292100"/>
                </a:lnTo>
                <a:lnTo>
                  <a:pt x="341502" y="290830"/>
                </a:lnTo>
                <a:lnTo>
                  <a:pt x="355092" y="269240"/>
                </a:lnTo>
                <a:lnTo>
                  <a:pt x="345313" y="262890"/>
                </a:lnTo>
                <a:close/>
              </a:path>
              <a:path w="538479" h="421639">
                <a:moveTo>
                  <a:pt x="370332" y="318770"/>
                </a:moveTo>
                <a:lnTo>
                  <a:pt x="365251" y="325120"/>
                </a:lnTo>
                <a:lnTo>
                  <a:pt x="361061" y="330200"/>
                </a:lnTo>
                <a:lnTo>
                  <a:pt x="358140" y="334009"/>
                </a:lnTo>
                <a:lnTo>
                  <a:pt x="354838" y="337820"/>
                </a:lnTo>
                <a:lnTo>
                  <a:pt x="370077" y="337820"/>
                </a:lnTo>
                <a:lnTo>
                  <a:pt x="372237" y="335280"/>
                </a:lnTo>
                <a:lnTo>
                  <a:pt x="377698" y="328930"/>
                </a:lnTo>
                <a:lnTo>
                  <a:pt x="375158" y="325120"/>
                </a:lnTo>
                <a:lnTo>
                  <a:pt x="370332" y="318770"/>
                </a:lnTo>
                <a:close/>
              </a:path>
              <a:path w="538479" h="421639">
                <a:moveTo>
                  <a:pt x="389763" y="300990"/>
                </a:moveTo>
                <a:lnTo>
                  <a:pt x="334772" y="300990"/>
                </a:lnTo>
                <a:lnTo>
                  <a:pt x="376045" y="308609"/>
                </a:lnTo>
                <a:lnTo>
                  <a:pt x="389763" y="309880"/>
                </a:lnTo>
                <a:lnTo>
                  <a:pt x="389763" y="300990"/>
                </a:lnTo>
                <a:close/>
              </a:path>
              <a:path w="538479" h="421639">
                <a:moveTo>
                  <a:pt x="272288" y="285750"/>
                </a:moveTo>
                <a:lnTo>
                  <a:pt x="270764" y="290830"/>
                </a:lnTo>
                <a:lnTo>
                  <a:pt x="267970" y="297180"/>
                </a:lnTo>
                <a:lnTo>
                  <a:pt x="273685" y="300990"/>
                </a:lnTo>
                <a:lnTo>
                  <a:pt x="282067" y="306070"/>
                </a:lnTo>
                <a:lnTo>
                  <a:pt x="288043" y="308609"/>
                </a:lnTo>
                <a:lnTo>
                  <a:pt x="293592" y="308609"/>
                </a:lnTo>
                <a:lnTo>
                  <a:pt x="298711" y="306070"/>
                </a:lnTo>
                <a:lnTo>
                  <a:pt x="303402" y="300990"/>
                </a:lnTo>
                <a:lnTo>
                  <a:pt x="305929" y="297180"/>
                </a:lnTo>
                <a:lnTo>
                  <a:pt x="288544" y="297180"/>
                </a:lnTo>
                <a:lnTo>
                  <a:pt x="284479" y="294640"/>
                </a:lnTo>
                <a:lnTo>
                  <a:pt x="281304" y="293370"/>
                </a:lnTo>
                <a:lnTo>
                  <a:pt x="277241" y="289559"/>
                </a:lnTo>
                <a:lnTo>
                  <a:pt x="272288" y="285750"/>
                </a:lnTo>
                <a:close/>
              </a:path>
              <a:path w="538479" h="421639">
                <a:moveTo>
                  <a:pt x="489712" y="271780"/>
                </a:moveTo>
                <a:lnTo>
                  <a:pt x="480266" y="285750"/>
                </a:lnTo>
                <a:lnTo>
                  <a:pt x="470916" y="298450"/>
                </a:lnTo>
                <a:lnTo>
                  <a:pt x="486487" y="298450"/>
                </a:lnTo>
                <a:lnTo>
                  <a:pt x="500507" y="278130"/>
                </a:lnTo>
                <a:lnTo>
                  <a:pt x="489712" y="271780"/>
                </a:lnTo>
                <a:close/>
              </a:path>
              <a:path w="538479" h="421639">
                <a:moveTo>
                  <a:pt x="286399" y="261620"/>
                </a:moveTo>
                <a:lnTo>
                  <a:pt x="270510" y="261620"/>
                </a:lnTo>
                <a:lnTo>
                  <a:pt x="301498" y="281940"/>
                </a:lnTo>
                <a:lnTo>
                  <a:pt x="294767" y="293370"/>
                </a:lnTo>
                <a:lnTo>
                  <a:pt x="291973" y="297180"/>
                </a:lnTo>
                <a:lnTo>
                  <a:pt x="305929" y="297180"/>
                </a:lnTo>
                <a:lnTo>
                  <a:pt x="320244" y="275590"/>
                </a:lnTo>
                <a:lnTo>
                  <a:pt x="306450" y="275590"/>
                </a:lnTo>
                <a:lnTo>
                  <a:pt x="286399" y="261620"/>
                </a:lnTo>
                <a:close/>
              </a:path>
              <a:path w="538479" h="421639">
                <a:moveTo>
                  <a:pt x="291846" y="208280"/>
                </a:moveTo>
                <a:lnTo>
                  <a:pt x="243332" y="281940"/>
                </a:lnTo>
                <a:lnTo>
                  <a:pt x="252984" y="288290"/>
                </a:lnTo>
                <a:lnTo>
                  <a:pt x="270510" y="261620"/>
                </a:lnTo>
                <a:lnTo>
                  <a:pt x="286399" y="261620"/>
                </a:lnTo>
                <a:lnTo>
                  <a:pt x="275463" y="254000"/>
                </a:lnTo>
                <a:lnTo>
                  <a:pt x="283464" y="242570"/>
                </a:lnTo>
                <a:lnTo>
                  <a:pt x="299958" y="242570"/>
                </a:lnTo>
                <a:lnTo>
                  <a:pt x="288290" y="234950"/>
                </a:lnTo>
                <a:lnTo>
                  <a:pt x="296164" y="223520"/>
                </a:lnTo>
                <a:lnTo>
                  <a:pt x="314198" y="223520"/>
                </a:lnTo>
                <a:lnTo>
                  <a:pt x="291846" y="208280"/>
                </a:lnTo>
                <a:close/>
              </a:path>
              <a:path w="538479" h="421639">
                <a:moveTo>
                  <a:pt x="385699" y="203200"/>
                </a:moveTo>
                <a:lnTo>
                  <a:pt x="358775" y="243840"/>
                </a:lnTo>
                <a:lnTo>
                  <a:pt x="355445" y="251459"/>
                </a:lnTo>
                <a:lnTo>
                  <a:pt x="355187" y="257809"/>
                </a:lnTo>
                <a:lnTo>
                  <a:pt x="358024" y="262890"/>
                </a:lnTo>
                <a:lnTo>
                  <a:pt x="363982" y="267970"/>
                </a:lnTo>
                <a:lnTo>
                  <a:pt x="382143" y="280670"/>
                </a:lnTo>
                <a:lnTo>
                  <a:pt x="389213" y="284480"/>
                </a:lnTo>
                <a:lnTo>
                  <a:pt x="395557" y="285750"/>
                </a:lnTo>
                <a:lnTo>
                  <a:pt x="401163" y="284480"/>
                </a:lnTo>
                <a:lnTo>
                  <a:pt x="406019" y="280670"/>
                </a:lnTo>
                <a:lnTo>
                  <a:pt x="409448" y="276859"/>
                </a:lnTo>
                <a:lnTo>
                  <a:pt x="411607" y="274320"/>
                </a:lnTo>
                <a:lnTo>
                  <a:pt x="391922" y="274320"/>
                </a:lnTo>
                <a:lnTo>
                  <a:pt x="370840" y="260350"/>
                </a:lnTo>
                <a:lnTo>
                  <a:pt x="366522" y="257809"/>
                </a:lnTo>
                <a:lnTo>
                  <a:pt x="366141" y="254000"/>
                </a:lnTo>
                <a:lnTo>
                  <a:pt x="374523" y="241300"/>
                </a:lnTo>
                <a:lnTo>
                  <a:pt x="425907" y="241300"/>
                </a:lnTo>
                <a:lnTo>
                  <a:pt x="425958" y="236220"/>
                </a:lnTo>
                <a:lnTo>
                  <a:pt x="414508" y="236220"/>
                </a:lnTo>
                <a:lnTo>
                  <a:pt x="403225" y="234950"/>
                </a:lnTo>
                <a:lnTo>
                  <a:pt x="392132" y="232409"/>
                </a:lnTo>
                <a:lnTo>
                  <a:pt x="381253" y="231140"/>
                </a:lnTo>
                <a:lnTo>
                  <a:pt x="395350" y="209550"/>
                </a:lnTo>
                <a:lnTo>
                  <a:pt x="385699" y="203200"/>
                </a:lnTo>
                <a:close/>
              </a:path>
              <a:path w="538479" h="421639">
                <a:moveTo>
                  <a:pt x="299958" y="242570"/>
                </a:moveTo>
                <a:lnTo>
                  <a:pt x="283464" y="242570"/>
                </a:lnTo>
                <a:lnTo>
                  <a:pt x="314451" y="262890"/>
                </a:lnTo>
                <a:lnTo>
                  <a:pt x="306450" y="275590"/>
                </a:lnTo>
                <a:lnTo>
                  <a:pt x="320244" y="275590"/>
                </a:lnTo>
                <a:lnTo>
                  <a:pt x="333717" y="255270"/>
                </a:lnTo>
                <a:lnTo>
                  <a:pt x="319404" y="255270"/>
                </a:lnTo>
                <a:lnTo>
                  <a:pt x="299958" y="242570"/>
                </a:lnTo>
                <a:close/>
              </a:path>
              <a:path w="538479" h="421639">
                <a:moveTo>
                  <a:pt x="411479" y="256540"/>
                </a:moveTo>
                <a:lnTo>
                  <a:pt x="406653" y="262890"/>
                </a:lnTo>
                <a:lnTo>
                  <a:pt x="402717" y="266700"/>
                </a:lnTo>
                <a:lnTo>
                  <a:pt x="399796" y="270509"/>
                </a:lnTo>
                <a:lnTo>
                  <a:pt x="396240" y="274320"/>
                </a:lnTo>
                <a:lnTo>
                  <a:pt x="411607" y="274320"/>
                </a:lnTo>
                <a:lnTo>
                  <a:pt x="413766" y="271780"/>
                </a:lnTo>
                <a:lnTo>
                  <a:pt x="418846" y="265430"/>
                </a:lnTo>
                <a:lnTo>
                  <a:pt x="416305" y="262890"/>
                </a:lnTo>
                <a:lnTo>
                  <a:pt x="413766" y="259080"/>
                </a:lnTo>
                <a:lnTo>
                  <a:pt x="411479" y="256540"/>
                </a:lnTo>
                <a:close/>
              </a:path>
              <a:path w="538479" h="421639">
                <a:moveTo>
                  <a:pt x="314198" y="223520"/>
                </a:moveTo>
                <a:lnTo>
                  <a:pt x="296164" y="223520"/>
                </a:lnTo>
                <a:lnTo>
                  <a:pt x="327278" y="243840"/>
                </a:lnTo>
                <a:lnTo>
                  <a:pt x="319404" y="255270"/>
                </a:lnTo>
                <a:lnTo>
                  <a:pt x="333717" y="255270"/>
                </a:lnTo>
                <a:lnTo>
                  <a:pt x="342138" y="242570"/>
                </a:lnTo>
                <a:lnTo>
                  <a:pt x="314198" y="223520"/>
                </a:lnTo>
                <a:close/>
              </a:path>
              <a:path w="538479" h="421639">
                <a:moveTo>
                  <a:pt x="177926" y="220980"/>
                </a:moveTo>
                <a:lnTo>
                  <a:pt x="176022" y="226059"/>
                </a:lnTo>
                <a:lnTo>
                  <a:pt x="174117" y="229870"/>
                </a:lnTo>
                <a:lnTo>
                  <a:pt x="172466" y="233680"/>
                </a:lnTo>
                <a:lnTo>
                  <a:pt x="179577" y="238759"/>
                </a:lnTo>
                <a:lnTo>
                  <a:pt x="186690" y="242570"/>
                </a:lnTo>
                <a:lnTo>
                  <a:pt x="193548" y="247650"/>
                </a:lnTo>
                <a:lnTo>
                  <a:pt x="201005" y="251459"/>
                </a:lnTo>
                <a:lnTo>
                  <a:pt x="207772" y="251459"/>
                </a:lnTo>
                <a:lnTo>
                  <a:pt x="213871" y="248920"/>
                </a:lnTo>
                <a:lnTo>
                  <a:pt x="219328" y="242570"/>
                </a:lnTo>
                <a:lnTo>
                  <a:pt x="221865" y="238759"/>
                </a:lnTo>
                <a:lnTo>
                  <a:pt x="202565" y="238759"/>
                </a:lnTo>
                <a:lnTo>
                  <a:pt x="196850" y="234950"/>
                </a:lnTo>
                <a:lnTo>
                  <a:pt x="190246" y="231140"/>
                </a:lnTo>
                <a:lnTo>
                  <a:pt x="184023" y="226059"/>
                </a:lnTo>
                <a:lnTo>
                  <a:pt x="177926" y="220980"/>
                </a:lnTo>
                <a:close/>
              </a:path>
              <a:path w="538479" h="421639">
                <a:moveTo>
                  <a:pt x="425907" y="241300"/>
                </a:moveTo>
                <a:lnTo>
                  <a:pt x="374523" y="241300"/>
                </a:lnTo>
                <a:lnTo>
                  <a:pt x="387308" y="243840"/>
                </a:lnTo>
                <a:lnTo>
                  <a:pt x="400129" y="245109"/>
                </a:lnTo>
                <a:lnTo>
                  <a:pt x="412974" y="247650"/>
                </a:lnTo>
                <a:lnTo>
                  <a:pt x="425830" y="248920"/>
                </a:lnTo>
                <a:lnTo>
                  <a:pt x="425907" y="241300"/>
                </a:lnTo>
                <a:close/>
              </a:path>
              <a:path w="538479" h="421639">
                <a:moveTo>
                  <a:pt x="342646" y="171450"/>
                </a:moveTo>
                <a:lnTo>
                  <a:pt x="335837" y="175260"/>
                </a:lnTo>
                <a:lnTo>
                  <a:pt x="329136" y="177800"/>
                </a:lnTo>
                <a:lnTo>
                  <a:pt x="316102" y="182880"/>
                </a:lnTo>
                <a:lnTo>
                  <a:pt x="308101" y="185419"/>
                </a:lnTo>
                <a:lnTo>
                  <a:pt x="301625" y="186689"/>
                </a:lnTo>
                <a:lnTo>
                  <a:pt x="296672" y="186689"/>
                </a:lnTo>
                <a:lnTo>
                  <a:pt x="293750" y="199390"/>
                </a:lnTo>
                <a:lnTo>
                  <a:pt x="304232" y="204469"/>
                </a:lnTo>
                <a:lnTo>
                  <a:pt x="316261" y="212090"/>
                </a:lnTo>
                <a:lnTo>
                  <a:pt x="329862" y="218440"/>
                </a:lnTo>
                <a:lnTo>
                  <a:pt x="345059" y="227330"/>
                </a:lnTo>
                <a:lnTo>
                  <a:pt x="344804" y="231140"/>
                </a:lnTo>
                <a:lnTo>
                  <a:pt x="344709" y="234950"/>
                </a:lnTo>
                <a:lnTo>
                  <a:pt x="344593" y="237490"/>
                </a:lnTo>
                <a:lnTo>
                  <a:pt x="344424" y="240030"/>
                </a:lnTo>
                <a:lnTo>
                  <a:pt x="356743" y="240030"/>
                </a:lnTo>
                <a:lnTo>
                  <a:pt x="356869" y="231140"/>
                </a:lnTo>
                <a:lnTo>
                  <a:pt x="356758" y="219709"/>
                </a:lnTo>
                <a:lnTo>
                  <a:pt x="356612" y="215900"/>
                </a:lnTo>
                <a:lnTo>
                  <a:pt x="345186" y="215900"/>
                </a:lnTo>
                <a:lnTo>
                  <a:pt x="336970" y="210819"/>
                </a:lnTo>
                <a:lnTo>
                  <a:pt x="328326" y="207010"/>
                </a:lnTo>
                <a:lnTo>
                  <a:pt x="319254" y="200660"/>
                </a:lnTo>
                <a:lnTo>
                  <a:pt x="309752" y="195580"/>
                </a:lnTo>
                <a:lnTo>
                  <a:pt x="319849" y="193039"/>
                </a:lnTo>
                <a:lnTo>
                  <a:pt x="350139" y="181610"/>
                </a:lnTo>
                <a:lnTo>
                  <a:pt x="342646" y="171450"/>
                </a:lnTo>
                <a:close/>
              </a:path>
              <a:path w="538479" h="421639">
                <a:moveTo>
                  <a:pt x="203073" y="148589"/>
                </a:moveTo>
                <a:lnTo>
                  <a:pt x="196850" y="157480"/>
                </a:lnTo>
                <a:lnTo>
                  <a:pt x="240792" y="186689"/>
                </a:lnTo>
                <a:lnTo>
                  <a:pt x="207264" y="237490"/>
                </a:lnTo>
                <a:lnTo>
                  <a:pt x="202565" y="238759"/>
                </a:lnTo>
                <a:lnTo>
                  <a:pt x="221865" y="238759"/>
                </a:lnTo>
                <a:lnTo>
                  <a:pt x="251460" y="194310"/>
                </a:lnTo>
                <a:lnTo>
                  <a:pt x="272099" y="194310"/>
                </a:lnTo>
                <a:lnTo>
                  <a:pt x="203073" y="148589"/>
                </a:lnTo>
                <a:close/>
              </a:path>
              <a:path w="538479" h="421639">
                <a:moveTo>
                  <a:pt x="355726" y="198119"/>
                </a:moveTo>
                <a:lnTo>
                  <a:pt x="344804" y="198119"/>
                </a:lnTo>
                <a:lnTo>
                  <a:pt x="345059" y="204469"/>
                </a:lnTo>
                <a:lnTo>
                  <a:pt x="345186" y="215900"/>
                </a:lnTo>
                <a:lnTo>
                  <a:pt x="356612" y="215900"/>
                </a:lnTo>
                <a:lnTo>
                  <a:pt x="356367" y="209550"/>
                </a:lnTo>
                <a:lnTo>
                  <a:pt x="355726" y="198119"/>
                </a:lnTo>
                <a:close/>
              </a:path>
              <a:path w="538479" h="421639">
                <a:moveTo>
                  <a:pt x="177814" y="154939"/>
                </a:moveTo>
                <a:lnTo>
                  <a:pt x="163195" y="154939"/>
                </a:lnTo>
                <a:lnTo>
                  <a:pt x="128270" y="207010"/>
                </a:lnTo>
                <a:lnTo>
                  <a:pt x="138557" y="214630"/>
                </a:lnTo>
                <a:lnTo>
                  <a:pt x="177814" y="154939"/>
                </a:lnTo>
                <a:close/>
              </a:path>
              <a:path w="538479" h="421639">
                <a:moveTo>
                  <a:pt x="272099" y="194310"/>
                </a:moveTo>
                <a:lnTo>
                  <a:pt x="251460" y="194310"/>
                </a:lnTo>
                <a:lnTo>
                  <a:pt x="275463" y="209550"/>
                </a:lnTo>
                <a:lnTo>
                  <a:pt x="281686" y="200660"/>
                </a:lnTo>
                <a:lnTo>
                  <a:pt x="272099" y="194310"/>
                </a:lnTo>
                <a:close/>
              </a:path>
              <a:path w="538479" h="421639">
                <a:moveTo>
                  <a:pt x="95437" y="93980"/>
                </a:moveTo>
                <a:lnTo>
                  <a:pt x="76708" y="93980"/>
                </a:lnTo>
                <a:lnTo>
                  <a:pt x="88392" y="101600"/>
                </a:lnTo>
                <a:lnTo>
                  <a:pt x="83250" y="124460"/>
                </a:lnTo>
                <a:lnTo>
                  <a:pt x="83454" y="146050"/>
                </a:lnTo>
                <a:lnTo>
                  <a:pt x="89017" y="166369"/>
                </a:lnTo>
                <a:lnTo>
                  <a:pt x="99949" y="185419"/>
                </a:lnTo>
                <a:lnTo>
                  <a:pt x="103504" y="184150"/>
                </a:lnTo>
                <a:lnTo>
                  <a:pt x="107696" y="182880"/>
                </a:lnTo>
                <a:lnTo>
                  <a:pt x="112649" y="180339"/>
                </a:lnTo>
                <a:lnTo>
                  <a:pt x="106100" y="172719"/>
                </a:lnTo>
                <a:lnTo>
                  <a:pt x="100933" y="163830"/>
                </a:lnTo>
                <a:lnTo>
                  <a:pt x="97147" y="153669"/>
                </a:lnTo>
                <a:lnTo>
                  <a:pt x="94742" y="144780"/>
                </a:lnTo>
                <a:lnTo>
                  <a:pt x="129286" y="144780"/>
                </a:lnTo>
                <a:lnTo>
                  <a:pt x="127931" y="134619"/>
                </a:lnTo>
                <a:lnTo>
                  <a:pt x="93725" y="134619"/>
                </a:lnTo>
                <a:lnTo>
                  <a:pt x="93819" y="128269"/>
                </a:lnTo>
                <a:lnTo>
                  <a:pt x="94472" y="121919"/>
                </a:lnTo>
                <a:lnTo>
                  <a:pt x="95672" y="114300"/>
                </a:lnTo>
                <a:lnTo>
                  <a:pt x="97409" y="107950"/>
                </a:lnTo>
                <a:lnTo>
                  <a:pt x="116089" y="107950"/>
                </a:lnTo>
                <a:lnTo>
                  <a:pt x="95437" y="93980"/>
                </a:lnTo>
                <a:close/>
              </a:path>
              <a:path w="538479" h="421639">
                <a:moveTo>
                  <a:pt x="235076" y="115569"/>
                </a:moveTo>
                <a:lnTo>
                  <a:pt x="228853" y="125730"/>
                </a:lnTo>
                <a:lnTo>
                  <a:pt x="293370" y="167639"/>
                </a:lnTo>
                <a:lnTo>
                  <a:pt x="299466" y="158750"/>
                </a:lnTo>
                <a:lnTo>
                  <a:pt x="235076" y="115569"/>
                </a:lnTo>
                <a:close/>
              </a:path>
              <a:path w="538479" h="421639">
                <a:moveTo>
                  <a:pt x="204089" y="125730"/>
                </a:moveTo>
                <a:lnTo>
                  <a:pt x="187063" y="133350"/>
                </a:lnTo>
                <a:lnTo>
                  <a:pt x="170656" y="139700"/>
                </a:lnTo>
                <a:lnTo>
                  <a:pt x="154868" y="144780"/>
                </a:lnTo>
                <a:lnTo>
                  <a:pt x="139700" y="147319"/>
                </a:lnTo>
                <a:lnTo>
                  <a:pt x="139192" y="151130"/>
                </a:lnTo>
                <a:lnTo>
                  <a:pt x="137414" y="160019"/>
                </a:lnTo>
                <a:lnTo>
                  <a:pt x="163195" y="154939"/>
                </a:lnTo>
                <a:lnTo>
                  <a:pt x="177814" y="154939"/>
                </a:lnTo>
                <a:lnTo>
                  <a:pt x="181991" y="148589"/>
                </a:lnTo>
                <a:lnTo>
                  <a:pt x="195532" y="143510"/>
                </a:lnTo>
                <a:lnTo>
                  <a:pt x="202332" y="139700"/>
                </a:lnTo>
                <a:lnTo>
                  <a:pt x="209169" y="137160"/>
                </a:lnTo>
                <a:lnTo>
                  <a:pt x="204089" y="125730"/>
                </a:lnTo>
                <a:close/>
              </a:path>
              <a:path w="538479" h="421639">
                <a:moveTo>
                  <a:pt x="74675" y="144780"/>
                </a:moveTo>
                <a:lnTo>
                  <a:pt x="41021" y="144780"/>
                </a:lnTo>
                <a:lnTo>
                  <a:pt x="50307" y="146050"/>
                </a:lnTo>
                <a:lnTo>
                  <a:pt x="58737" y="147319"/>
                </a:lnTo>
                <a:lnTo>
                  <a:pt x="66309" y="147319"/>
                </a:lnTo>
                <a:lnTo>
                  <a:pt x="73025" y="148589"/>
                </a:lnTo>
                <a:lnTo>
                  <a:pt x="74675" y="144780"/>
                </a:lnTo>
                <a:close/>
              </a:path>
              <a:path w="538479" h="421639">
                <a:moveTo>
                  <a:pt x="107696" y="27939"/>
                </a:moveTo>
                <a:lnTo>
                  <a:pt x="42164" y="127000"/>
                </a:lnTo>
                <a:lnTo>
                  <a:pt x="39877" y="129539"/>
                </a:lnTo>
                <a:lnTo>
                  <a:pt x="36575" y="132080"/>
                </a:lnTo>
                <a:lnTo>
                  <a:pt x="32130" y="133350"/>
                </a:lnTo>
                <a:lnTo>
                  <a:pt x="33020" y="146050"/>
                </a:lnTo>
                <a:lnTo>
                  <a:pt x="36702" y="146050"/>
                </a:lnTo>
                <a:lnTo>
                  <a:pt x="39370" y="144780"/>
                </a:lnTo>
                <a:lnTo>
                  <a:pt x="74675" y="144780"/>
                </a:lnTo>
                <a:lnTo>
                  <a:pt x="76580" y="142239"/>
                </a:lnTo>
                <a:lnTo>
                  <a:pt x="79121" y="138430"/>
                </a:lnTo>
                <a:lnTo>
                  <a:pt x="63753" y="135889"/>
                </a:lnTo>
                <a:lnTo>
                  <a:pt x="56653" y="135889"/>
                </a:lnTo>
                <a:lnTo>
                  <a:pt x="49911" y="134619"/>
                </a:lnTo>
                <a:lnTo>
                  <a:pt x="76708" y="93980"/>
                </a:lnTo>
                <a:lnTo>
                  <a:pt x="95437" y="93980"/>
                </a:lnTo>
                <a:lnTo>
                  <a:pt x="82296" y="85089"/>
                </a:lnTo>
                <a:lnTo>
                  <a:pt x="94107" y="68580"/>
                </a:lnTo>
                <a:lnTo>
                  <a:pt x="113307" y="68580"/>
                </a:lnTo>
                <a:lnTo>
                  <a:pt x="99568" y="59689"/>
                </a:lnTo>
                <a:lnTo>
                  <a:pt x="111251" y="41910"/>
                </a:lnTo>
                <a:lnTo>
                  <a:pt x="128825" y="41910"/>
                </a:lnTo>
                <a:lnTo>
                  <a:pt x="107696" y="27939"/>
                </a:lnTo>
                <a:close/>
              </a:path>
              <a:path w="538479" h="421639">
                <a:moveTo>
                  <a:pt x="127762" y="133350"/>
                </a:moveTo>
                <a:lnTo>
                  <a:pt x="119407" y="134619"/>
                </a:lnTo>
                <a:lnTo>
                  <a:pt x="127931" y="134619"/>
                </a:lnTo>
                <a:lnTo>
                  <a:pt x="127762" y="133350"/>
                </a:lnTo>
                <a:close/>
              </a:path>
              <a:path w="538479" h="421639">
                <a:moveTo>
                  <a:pt x="116089" y="107950"/>
                </a:moveTo>
                <a:lnTo>
                  <a:pt x="97409" y="107950"/>
                </a:lnTo>
                <a:lnTo>
                  <a:pt x="119888" y="123189"/>
                </a:lnTo>
                <a:lnTo>
                  <a:pt x="117855" y="125730"/>
                </a:lnTo>
                <a:lnTo>
                  <a:pt x="126873" y="132080"/>
                </a:lnTo>
                <a:lnTo>
                  <a:pt x="138714" y="114300"/>
                </a:lnTo>
                <a:lnTo>
                  <a:pt x="125475" y="114300"/>
                </a:lnTo>
                <a:lnTo>
                  <a:pt x="116089" y="107950"/>
                </a:lnTo>
                <a:close/>
              </a:path>
              <a:path w="538479" h="421639">
                <a:moveTo>
                  <a:pt x="17145" y="55880"/>
                </a:moveTo>
                <a:lnTo>
                  <a:pt x="11429" y="64769"/>
                </a:lnTo>
                <a:lnTo>
                  <a:pt x="28448" y="76200"/>
                </a:lnTo>
                <a:lnTo>
                  <a:pt x="10287" y="102869"/>
                </a:lnTo>
                <a:lnTo>
                  <a:pt x="7874" y="106680"/>
                </a:lnTo>
                <a:lnTo>
                  <a:pt x="4445" y="109219"/>
                </a:lnTo>
                <a:lnTo>
                  <a:pt x="0" y="109219"/>
                </a:lnTo>
                <a:lnTo>
                  <a:pt x="889" y="123189"/>
                </a:lnTo>
                <a:lnTo>
                  <a:pt x="4064" y="121919"/>
                </a:lnTo>
                <a:lnTo>
                  <a:pt x="37973" y="121919"/>
                </a:lnTo>
                <a:lnTo>
                  <a:pt x="39624" y="119380"/>
                </a:lnTo>
                <a:lnTo>
                  <a:pt x="41655" y="115569"/>
                </a:lnTo>
                <a:lnTo>
                  <a:pt x="43942" y="111760"/>
                </a:lnTo>
                <a:lnTo>
                  <a:pt x="29829" y="111760"/>
                </a:lnTo>
                <a:lnTo>
                  <a:pt x="17907" y="110489"/>
                </a:lnTo>
                <a:lnTo>
                  <a:pt x="37465" y="81280"/>
                </a:lnTo>
                <a:lnTo>
                  <a:pt x="55676" y="81280"/>
                </a:lnTo>
                <a:lnTo>
                  <a:pt x="43052" y="72389"/>
                </a:lnTo>
                <a:lnTo>
                  <a:pt x="46500" y="67310"/>
                </a:lnTo>
                <a:lnTo>
                  <a:pt x="34163" y="67310"/>
                </a:lnTo>
                <a:lnTo>
                  <a:pt x="17145" y="55880"/>
                </a:lnTo>
                <a:close/>
              </a:path>
              <a:path w="538479" h="421639">
                <a:moveTo>
                  <a:pt x="221615" y="93980"/>
                </a:moveTo>
                <a:lnTo>
                  <a:pt x="208660" y="99060"/>
                </a:lnTo>
                <a:lnTo>
                  <a:pt x="195135" y="102869"/>
                </a:lnTo>
                <a:lnTo>
                  <a:pt x="181038" y="106680"/>
                </a:lnTo>
                <a:lnTo>
                  <a:pt x="166370" y="107950"/>
                </a:lnTo>
                <a:lnTo>
                  <a:pt x="166116" y="111760"/>
                </a:lnTo>
                <a:lnTo>
                  <a:pt x="165608" y="116839"/>
                </a:lnTo>
                <a:lnTo>
                  <a:pt x="164973" y="120650"/>
                </a:lnTo>
                <a:lnTo>
                  <a:pt x="196961" y="115569"/>
                </a:lnTo>
                <a:lnTo>
                  <a:pt x="212211" y="110489"/>
                </a:lnTo>
                <a:lnTo>
                  <a:pt x="226949" y="104139"/>
                </a:lnTo>
                <a:lnTo>
                  <a:pt x="221615" y="93980"/>
                </a:lnTo>
                <a:close/>
              </a:path>
              <a:path w="538479" h="421639">
                <a:moveTo>
                  <a:pt x="113307" y="68580"/>
                </a:moveTo>
                <a:lnTo>
                  <a:pt x="94107" y="68580"/>
                </a:lnTo>
                <a:lnTo>
                  <a:pt x="137287" y="96519"/>
                </a:lnTo>
                <a:lnTo>
                  <a:pt x="125475" y="114300"/>
                </a:lnTo>
                <a:lnTo>
                  <a:pt x="138714" y="114300"/>
                </a:lnTo>
                <a:lnTo>
                  <a:pt x="156476" y="87630"/>
                </a:lnTo>
                <a:lnTo>
                  <a:pt x="142748" y="87630"/>
                </a:lnTo>
                <a:lnTo>
                  <a:pt x="113307" y="68580"/>
                </a:lnTo>
                <a:close/>
              </a:path>
              <a:path w="538479" h="421639">
                <a:moveTo>
                  <a:pt x="55676" y="81280"/>
                </a:moveTo>
                <a:lnTo>
                  <a:pt x="37465" y="81280"/>
                </a:lnTo>
                <a:lnTo>
                  <a:pt x="55372" y="93980"/>
                </a:lnTo>
                <a:lnTo>
                  <a:pt x="61087" y="85089"/>
                </a:lnTo>
                <a:lnTo>
                  <a:pt x="55676" y="81280"/>
                </a:lnTo>
                <a:close/>
              </a:path>
              <a:path w="538479" h="421639">
                <a:moveTo>
                  <a:pt x="128825" y="41910"/>
                </a:moveTo>
                <a:lnTo>
                  <a:pt x="111251" y="41910"/>
                </a:lnTo>
                <a:lnTo>
                  <a:pt x="154432" y="69850"/>
                </a:lnTo>
                <a:lnTo>
                  <a:pt x="142748" y="87630"/>
                </a:lnTo>
                <a:lnTo>
                  <a:pt x="156476" y="87630"/>
                </a:lnTo>
                <a:lnTo>
                  <a:pt x="169164" y="68580"/>
                </a:lnTo>
                <a:lnTo>
                  <a:pt x="128825" y="41910"/>
                </a:lnTo>
                <a:close/>
              </a:path>
              <a:path w="538479" h="421639">
                <a:moveTo>
                  <a:pt x="43307" y="34289"/>
                </a:moveTo>
                <a:lnTo>
                  <a:pt x="37719" y="43180"/>
                </a:lnTo>
                <a:lnTo>
                  <a:pt x="46100" y="49530"/>
                </a:lnTo>
                <a:lnTo>
                  <a:pt x="34163" y="67310"/>
                </a:lnTo>
                <a:lnTo>
                  <a:pt x="46500" y="67310"/>
                </a:lnTo>
                <a:lnTo>
                  <a:pt x="55118" y="54610"/>
                </a:lnTo>
                <a:lnTo>
                  <a:pt x="73428" y="54610"/>
                </a:lnTo>
                <a:lnTo>
                  <a:pt x="43307" y="34289"/>
                </a:lnTo>
                <a:close/>
              </a:path>
              <a:path w="538479" h="421639">
                <a:moveTo>
                  <a:pt x="73428" y="54610"/>
                </a:moveTo>
                <a:lnTo>
                  <a:pt x="55118" y="54610"/>
                </a:lnTo>
                <a:lnTo>
                  <a:pt x="69596" y="64769"/>
                </a:lnTo>
                <a:lnTo>
                  <a:pt x="75311" y="55880"/>
                </a:lnTo>
                <a:lnTo>
                  <a:pt x="73428" y="54610"/>
                </a:lnTo>
                <a:close/>
              </a:path>
              <a:path w="538479" h="421639">
                <a:moveTo>
                  <a:pt x="77300" y="26669"/>
                </a:moveTo>
                <a:lnTo>
                  <a:pt x="59690" y="26669"/>
                </a:lnTo>
                <a:lnTo>
                  <a:pt x="86868" y="44450"/>
                </a:lnTo>
                <a:lnTo>
                  <a:pt x="92455" y="36830"/>
                </a:lnTo>
                <a:lnTo>
                  <a:pt x="77300" y="26669"/>
                </a:lnTo>
                <a:close/>
              </a:path>
              <a:path w="538479" h="421639">
                <a:moveTo>
                  <a:pt x="80137" y="0"/>
                </a:moveTo>
                <a:lnTo>
                  <a:pt x="69347" y="8889"/>
                </a:lnTo>
                <a:lnTo>
                  <a:pt x="58308" y="15239"/>
                </a:lnTo>
                <a:lnTo>
                  <a:pt x="47007" y="21589"/>
                </a:lnTo>
                <a:lnTo>
                  <a:pt x="35433" y="26669"/>
                </a:lnTo>
                <a:lnTo>
                  <a:pt x="35687" y="30480"/>
                </a:lnTo>
                <a:lnTo>
                  <a:pt x="35687" y="34289"/>
                </a:lnTo>
                <a:lnTo>
                  <a:pt x="35178" y="38100"/>
                </a:lnTo>
                <a:lnTo>
                  <a:pt x="40513" y="36830"/>
                </a:lnTo>
                <a:lnTo>
                  <a:pt x="43307" y="34289"/>
                </a:lnTo>
                <a:lnTo>
                  <a:pt x="48768" y="33019"/>
                </a:lnTo>
                <a:lnTo>
                  <a:pt x="54228" y="30480"/>
                </a:lnTo>
                <a:lnTo>
                  <a:pt x="59690" y="26669"/>
                </a:lnTo>
                <a:lnTo>
                  <a:pt x="77300" y="26669"/>
                </a:lnTo>
                <a:lnTo>
                  <a:pt x="69723" y="21589"/>
                </a:lnTo>
                <a:lnTo>
                  <a:pt x="81407" y="13969"/>
                </a:lnTo>
                <a:lnTo>
                  <a:pt x="87122" y="10160"/>
                </a:lnTo>
                <a:lnTo>
                  <a:pt x="80137" y="0"/>
                </a:lnTo>
                <a:close/>
              </a:path>
            </a:pathLst>
          </a:custGeom>
          <a:solidFill>
            <a:srgbClr val="50555F"/>
          </a:solidFill>
        </p:spPr>
        <p:txBody>
          <a:bodyPr wrap="square" lIns="0" tIns="0" rIns="0" bIns="0" rtlCol="0"/>
          <a:lstStyle/>
          <a:p/>
        </p:txBody>
      </p:sp>
      <p:sp>
        <p:nvSpPr>
          <p:cNvPr id="31" name="object 31"/>
          <p:cNvSpPr/>
          <p:nvPr/>
        </p:nvSpPr>
        <p:spPr>
          <a:xfrm>
            <a:off x="9638156" y="3986529"/>
            <a:ext cx="554355" cy="367030"/>
          </a:xfrm>
          <a:custGeom>
            <a:avLst/>
            <a:gdLst/>
            <a:ahLst/>
            <a:cxnLst/>
            <a:rect l="l" t="t" r="r" b="b"/>
            <a:pathLst>
              <a:path w="554354" h="367029">
                <a:moveTo>
                  <a:pt x="36865" y="297180"/>
                </a:moveTo>
                <a:lnTo>
                  <a:pt x="23749" y="297180"/>
                </a:lnTo>
                <a:lnTo>
                  <a:pt x="49149" y="341630"/>
                </a:lnTo>
                <a:lnTo>
                  <a:pt x="39624" y="354330"/>
                </a:lnTo>
                <a:lnTo>
                  <a:pt x="34798" y="359410"/>
                </a:lnTo>
                <a:lnTo>
                  <a:pt x="44450" y="367030"/>
                </a:lnTo>
                <a:lnTo>
                  <a:pt x="51998" y="356870"/>
                </a:lnTo>
                <a:lnTo>
                  <a:pt x="59404" y="345440"/>
                </a:lnTo>
                <a:lnTo>
                  <a:pt x="66667" y="335280"/>
                </a:lnTo>
                <a:lnTo>
                  <a:pt x="69337" y="331470"/>
                </a:lnTo>
                <a:lnTo>
                  <a:pt x="56261" y="331470"/>
                </a:lnTo>
                <a:lnTo>
                  <a:pt x="36865" y="297180"/>
                </a:lnTo>
                <a:close/>
              </a:path>
              <a:path w="554354" h="367029">
                <a:moveTo>
                  <a:pt x="115110" y="271780"/>
                </a:moveTo>
                <a:lnTo>
                  <a:pt x="103886" y="271780"/>
                </a:lnTo>
                <a:lnTo>
                  <a:pt x="109837" y="293370"/>
                </a:lnTo>
                <a:lnTo>
                  <a:pt x="111299" y="313690"/>
                </a:lnTo>
                <a:lnTo>
                  <a:pt x="108261" y="334010"/>
                </a:lnTo>
                <a:lnTo>
                  <a:pt x="100711" y="354330"/>
                </a:lnTo>
                <a:lnTo>
                  <a:pt x="104394" y="355600"/>
                </a:lnTo>
                <a:lnTo>
                  <a:pt x="108331" y="356870"/>
                </a:lnTo>
                <a:lnTo>
                  <a:pt x="112522" y="358140"/>
                </a:lnTo>
                <a:lnTo>
                  <a:pt x="120092" y="335280"/>
                </a:lnTo>
                <a:lnTo>
                  <a:pt x="122793" y="312420"/>
                </a:lnTo>
                <a:lnTo>
                  <a:pt x="120612" y="289560"/>
                </a:lnTo>
                <a:lnTo>
                  <a:pt x="115110" y="271780"/>
                </a:lnTo>
                <a:close/>
              </a:path>
              <a:path w="554354" h="367029">
                <a:moveTo>
                  <a:pt x="88423" y="287020"/>
                </a:moveTo>
                <a:lnTo>
                  <a:pt x="77724" y="287020"/>
                </a:lnTo>
                <a:lnTo>
                  <a:pt x="80440" y="303530"/>
                </a:lnTo>
                <a:lnTo>
                  <a:pt x="80025" y="318770"/>
                </a:lnTo>
                <a:lnTo>
                  <a:pt x="76491" y="335280"/>
                </a:lnTo>
                <a:lnTo>
                  <a:pt x="69850" y="351790"/>
                </a:lnTo>
                <a:lnTo>
                  <a:pt x="73787" y="353060"/>
                </a:lnTo>
                <a:lnTo>
                  <a:pt x="80899" y="355600"/>
                </a:lnTo>
                <a:lnTo>
                  <a:pt x="87804" y="336550"/>
                </a:lnTo>
                <a:lnTo>
                  <a:pt x="91186" y="318770"/>
                </a:lnTo>
                <a:lnTo>
                  <a:pt x="91043" y="299720"/>
                </a:lnTo>
                <a:lnTo>
                  <a:pt x="88423" y="287020"/>
                </a:lnTo>
                <a:close/>
              </a:path>
              <a:path w="554354" h="367029">
                <a:moveTo>
                  <a:pt x="139736" y="259080"/>
                </a:moveTo>
                <a:lnTo>
                  <a:pt x="127381" y="259080"/>
                </a:lnTo>
                <a:lnTo>
                  <a:pt x="134379" y="273050"/>
                </a:lnTo>
                <a:lnTo>
                  <a:pt x="140509" y="284480"/>
                </a:lnTo>
                <a:lnTo>
                  <a:pt x="145758" y="295910"/>
                </a:lnTo>
                <a:lnTo>
                  <a:pt x="150114" y="304800"/>
                </a:lnTo>
                <a:lnTo>
                  <a:pt x="153670" y="312420"/>
                </a:lnTo>
                <a:lnTo>
                  <a:pt x="152400" y="317500"/>
                </a:lnTo>
                <a:lnTo>
                  <a:pt x="140208" y="325120"/>
                </a:lnTo>
                <a:lnTo>
                  <a:pt x="127381" y="330200"/>
                </a:lnTo>
                <a:lnTo>
                  <a:pt x="130048" y="332740"/>
                </a:lnTo>
                <a:lnTo>
                  <a:pt x="132969" y="336550"/>
                </a:lnTo>
                <a:lnTo>
                  <a:pt x="136017" y="340360"/>
                </a:lnTo>
                <a:lnTo>
                  <a:pt x="144018" y="336550"/>
                </a:lnTo>
                <a:lnTo>
                  <a:pt x="149860" y="332740"/>
                </a:lnTo>
                <a:lnTo>
                  <a:pt x="153670" y="331470"/>
                </a:lnTo>
                <a:lnTo>
                  <a:pt x="160315" y="325120"/>
                </a:lnTo>
                <a:lnTo>
                  <a:pt x="163687" y="318770"/>
                </a:lnTo>
                <a:lnTo>
                  <a:pt x="163796" y="309880"/>
                </a:lnTo>
                <a:lnTo>
                  <a:pt x="160654" y="300990"/>
                </a:lnTo>
                <a:lnTo>
                  <a:pt x="155227" y="289560"/>
                </a:lnTo>
                <a:lnTo>
                  <a:pt x="148669" y="276860"/>
                </a:lnTo>
                <a:lnTo>
                  <a:pt x="140991" y="261620"/>
                </a:lnTo>
                <a:lnTo>
                  <a:pt x="139736" y="259080"/>
                </a:lnTo>
                <a:close/>
              </a:path>
              <a:path w="554354" h="367029">
                <a:moveTo>
                  <a:pt x="67056" y="316230"/>
                </a:moveTo>
                <a:lnTo>
                  <a:pt x="63500" y="321310"/>
                </a:lnTo>
                <a:lnTo>
                  <a:pt x="59817" y="326390"/>
                </a:lnTo>
                <a:lnTo>
                  <a:pt x="56261" y="331470"/>
                </a:lnTo>
                <a:lnTo>
                  <a:pt x="69337" y="331470"/>
                </a:lnTo>
                <a:lnTo>
                  <a:pt x="73787" y="325120"/>
                </a:lnTo>
                <a:lnTo>
                  <a:pt x="71500" y="322580"/>
                </a:lnTo>
                <a:lnTo>
                  <a:pt x="69342" y="320040"/>
                </a:lnTo>
                <a:lnTo>
                  <a:pt x="67056" y="316230"/>
                </a:lnTo>
                <a:close/>
              </a:path>
              <a:path w="554354" h="367029">
                <a:moveTo>
                  <a:pt x="212725" y="264160"/>
                </a:moveTo>
                <a:lnTo>
                  <a:pt x="206767" y="273050"/>
                </a:lnTo>
                <a:lnTo>
                  <a:pt x="200120" y="283210"/>
                </a:lnTo>
                <a:lnTo>
                  <a:pt x="192758" y="293370"/>
                </a:lnTo>
                <a:lnTo>
                  <a:pt x="184658" y="303530"/>
                </a:lnTo>
                <a:lnTo>
                  <a:pt x="188468" y="304800"/>
                </a:lnTo>
                <a:lnTo>
                  <a:pt x="191770" y="307340"/>
                </a:lnTo>
                <a:lnTo>
                  <a:pt x="194437" y="308610"/>
                </a:lnTo>
                <a:lnTo>
                  <a:pt x="201699" y="298450"/>
                </a:lnTo>
                <a:lnTo>
                  <a:pt x="208819" y="289560"/>
                </a:lnTo>
                <a:lnTo>
                  <a:pt x="215796" y="279400"/>
                </a:lnTo>
                <a:lnTo>
                  <a:pt x="222631" y="269240"/>
                </a:lnTo>
                <a:lnTo>
                  <a:pt x="212725" y="264160"/>
                </a:lnTo>
                <a:close/>
              </a:path>
              <a:path w="554354" h="367029">
                <a:moveTo>
                  <a:pt x="9651" y="248920"/>
                </a:moveTo>
                <a:lnTo>
                  <a:pt x="0" y="255270"/>
                </a:lnTo>
                <a:lnTo>
                  <a:pt x="18415" y="287020"/>
                </a:lnTo>
                <a:lnTo>
                  <a:pt x="1143" y="297180"/>
                </a:lnTo>
                <a:lnTo>
                  <a:pt x="6350" y="306070"/>
                </a:lnTo>
                <a:lnTo>
                  <a:pt x="23749" y="297180"/>
                </a:lnTo>
                <a:lnTo>
                  <a:pt x="36865" y="297180"/>
                </a:lnTo>
                <a:lnTo>
                  <a:pt x="33274" y="290830"/>
                </a:lnTo>
                <a:lnTo>
                  <a:pt x="49149" y="281940"/>
                </a:lnTo>
                <a:lnTo>
                  <a:pt x="28067" y="281940"/>
                </a:lnTo>
                <a:lnTo>
                  <a:pt x="9651" y="248920"/>
                </a:lnTo>
                <a:close/>
              </a:path>
              <a:path w="554354" h="367029">
                <a:moveTo>
                  <a:pt x="100605" y="226060"/>
                </a:moveTo>
                <a:lnTo>
                  <a:pt x="87629" y="226060"/>
                </a:lnTo>
                <a:lnTo>
                  <a:pt x="56642" y="285750"/>
                </a:lnTo>
                <a:lnTo>
                  <a:pt x="62229" y="295910"/>
                </a:lnTo>
                <a:lnTo>
                  <a:pt x="77724" y="287020"/>
                </a:lnTo>
                <a:lnTo>
                  <a:pt x="88423" y="287020"/>
                </a:lnTo>
                <a:lnTo>
                  <a:pt x="87375" y="281940"/>
                </a:lnTo>
                <a:lnTo>
                  <a:pt x="95631" y="276860"/>
                </a:lnTo>
                <a:lnTo>
                  <a:pt x="73406" y="276860"/>
                </a:lnTo>
                <a:lnTo>
                  <a:pt x="100605" y="226060"/>
                </a:lnTo>
                <a:close/>
              </a:path>
              <a:path w="554354" h="367029">
                <a:moveTo>
                  <a:pt x="239540" y="248920"/>
                </a:moveTo>
                <a:lnTo>
                  <a:pt x="227075" y="248920"/>
                </a:lnTo>
                <a:lnTo>
                  <a:pt x="235966" y="264160"/>
                </a:lnTo>
                <a:lnTo>
                  <a:pt x="238378" y="269240"/>
                </a:lnTo>
                <a:lnTo>
                  <a:pt x="237490" y="271780"/>
                </a:lnTo>
                <a:lnTo>
                  <a:pt x="233299" y="274320"/>
                </a:lnTo>
                <a:lnTo>
                  <a:pt x="229489" y="276860"/>
                </a:lnTo>
                <a:lnTo>
                  <a:pt x="224663" y="279400"/>
                </a:lnTo>
                <a:lnTo>
                  <a:pt x="218948" y="281940"/>
                </a:lnTo>
                <a:lnTo>
                  <a:pt x="225806" y="289560"/>
                </a:lnTo>
                <a:lnTo>
                  <a:pt x="226695" y="290830"/>
                </a:lnTo>
                <a:lnTo>
                  <a:pt x="230504" y="288290"/>
                </a:lnTo>
                <a:lnTo>
                  <a:pt x="235331" y="285750"/>
                </a:lnTo>
                <a:lnTo>
                  <a:pt x="241046" y="283210"/>
                </a:lnTo>
                <a:lnTo>
                  <a:pt x="246566" y="278130"/>
                </a:lnTo>
                <a:lnTo>
                  <a:pt x="249396" y="274320"/>
                </a:lnTo>
                <a:lnTo>
                  <a:pt x="249511" y="267970"/>
                </a:lnTo>
                <a:lnTo>
                  <a:pt x="246888" y="261620"/>
                </a:lnTo>
                <a:lnTo>
                  <a:pt x="239540" y="248920"/>
                </a:lnTo>
                <a:close/>
              </a:path>
              <a:path w="554354" h="367029">
                <a:moveTo>
                  <a:pt x="43815" y="273050"/>
                </a:moveTo>
                <a:lnTo>
                  <a:pt x="28067" y="281940"/>
                </a:lnTo>
                <a:lnTo>
                  <a:pt x="49149" y="281940"/>
                </a:lnTo>
                <a:lnTo>
                  <a:pt x="43815" y="273050"/>
                </a:lnTo>
                <a:close/>
              </a:path>
              <a:path w="554354" h="367029">
                <a:moveTo>
                  <a:pt x="132207" y="243840"/>
                </a:moveTo>
                <a:lnTo>
                  <a:pt x="73406" y="276860"/>
                </a:lnTo>
                <a:lnTo>
                  <a:pt x="95631" y="276860"/>
                </a:lnTo>
                <a:lnTo>
                  <a:pt x="103886" y="271780"/>
                </a:lnTo>
                <a:lnTo>
                  <a:pt x="115110" y="271780"/>
                </a:lnTo>
                <a:lnTo>
                  <a:pt x="113538" y="266700"/>
                </a:lnTo>
                <a:lnTo>
                  <a:pt x="127381" y="259080"/>
                </a:lnTo>
                <a:lnTo>
                  <a:pt x="139736" y="259080"/>
                </a:lnTo>
                <a:lnTo>
                  <a:pt x="132207" y="243840"/>
                </a:lnTo>
                <a:close/>
              </a:path>
              <a:path w="554354" h="367029">
                <a:moveTo>
                  <a:pt x="262636" y="194310"/>
                </a:moveTo>
                <a:lnTo>
                  <a:pt x="170942" y="246380"/>
                </a:lnTo>
                <a:lnTo>
                  <a:pt x="187960" y="276860"/>
                </a:lnTo>
                <a:lnTo>
                  <a:pt x="197231" y="271780"/>
                </a:lnTo>
                <a:lnTo>
                  <a:pt x="194818" y="266700"/>
                </a:lnTo>
                <a:lnTo>
                  <a:pt x="208642" y="259080"/>
                </a:lnTo>
                <a:lnTo>
                  <a:pt x="190500" y="259080"/>
                </a:lnTo>
                <a:lnTo>
                  <a:pt x="184658" y="248920"/>
                </a:lnTo>
                <a:lnTo>
                  <a:pt x="257683" y="208280"/>
                </a:lnTo>
                <a:lnTo>
                  <a:pt x="270377" y="208280"/>
                </a:lnTo>
                <a:lnTo>
                  <a:pt x="262636" y="194310"/>
                </a:lnTo>
                <a:close/>
              </a:path>
              <a:path w="554354" h="367029">
                <a:moveTo>
                  <a:pt x="270377" y="208280"/>
                </a:moveTo>
                <a:lnTo>
                  <a:pt x="257683" y="208280"/>
                </a:lnTo>
                <a:lnTo>
                  <a:pt x="263398" y="218440"/>
                </a:lnTo>
                <a:lnTo>
                  <a:pt x="190500" y="259080"/>
                </a:lnTo>
                <a:lnTo>
                  <a:pt x="208642" y="259080"/>
                </a:lnTo>
                <a:lnTo>
                  <a:pt x="227075" y="248920"/>
                </a:lnTo>
                <a:lnTo>
                  <a:pt x="239540" y="248920"/>
                </a:lnTo>
                <a:lnTo>
                  <a:pt x="236600" y="243840"/>
                </a:lnTo>
                <a:lnTo>
                  <a:pt x="267843" y="226060"/>
                </a:lnTo>
                <a:lnTo>
                  <a:pt x="277177" y="226060"/>
                </a:lnTo>
                <a:lnTo>
                  <a:pt x="279526" y="224790"/>
                </a:lnTo>
                <a:lnTo>
                  <a:pt x="270377" y="208280"/>
                </a:lnTo>
                <a:close/>
              </a:path>
              <a:path w="554354" h="367029">
                <a:moveTo>
                  <a:pt x="100711" y="207010"/>
                </a:moveTo>
                <a:lnTo>
                  <a:pt x="31876" y="245110"/>
                </a:lnTo>
                <a:lnTo>
                  <a:pt x="37211" y="255270"/>
                </a:lnTo>
                <a:lnTo>
                  <a:pt x="87629" y="226060"/>
                </a:lnTo>
                <a:lnTo>
                  <a:pt x="100605" y="226060"/>
                </a:lnTo>
                <a:lnTo>
                  <a:pt x="106045" y="215900"/>
                </a:lnTo>
                <a:lnTo>
                  <a:pt x="100711" y="207010"/>
                </a:lnTo>
                <a:close/>
              </a:path>
              <a:path w="554354" h="367029">
                <a:moveTo>
                  <a:pt x="303022" y="233680"/>
                </a:moveTo>
                <a:lnTo>
                  <a:pt x="279114" y="236220"/>
                </a:lnTo>
                <a:lnTo>
                  <a:pt x="267088" y="238760"/>
                </a:lnTo>
                <a:lnTo>
                  <a:pt x="255016" y="240030"/>
                </a:lnTo>
                <a:lnTo>
                  <a:pt x="255143" y="251460"/>
                </a:lnTo>
                <a:lnTo>
                  <a:pt x="267807" y="248920"/>
                </a:lnTo>
                <a:lnTo>
                  <a:pt x="303275" y="245110"/>
                </a:lnTo>
                <a:lnTo>
                  <a:pt x="303022" y="233680"/>
                </a:lnTo>
                <a:close/>
              </a:path>
              <a:path w="554354" h="367029">
                <a:moveTo>
                  <a:pt x="202565" y="196850"/>
                </a:moveTo>
                <a:lnTo>
                  <a:pt x="195961" y="204470"/>
                </a:lnTo>
                <a:lnTo>
                  <a:pt x="198120" y="205740"/>
                </a:lnTo>
                <a:lnTo>
                  <a:pt x="202184" y="208280"/>
                </a:lnTo>
                <a:lnTo>
                  <a:pt x="148082" y="238760"/>
                </a:lnTo>
                <a:lnTo>
                  <a:pt x="152653" y="247650"/>
                </a:lnTo>
                <a:lnTo>
                  <a:pt x="233310" y="201930"/>
                </a:lnTo>
                <a:lnTo>
                  <a:pt x="212725" y="201930"/>
                </a:lnTo>
                <a:lnTo>
                  <a:pt x="209550" y="200660"/>
                </a:lnTo>
                <a:lnTo>
                  <a:pt x="206248" y="198120"/>
                </a:lnTo>
                <a:lnTo>
                  <a:pt x="202565" y="196850"/>
                </a:lnTo>
                <a:close/>
              </a:path>
              <a:path w="554354" h="367029">
                <a:moveTo>
                  <a:pt x="333756" y="129540"/>
                </a:moveTo>
                <a:lnTo>
                  <a:pt x="281177" y="158750"/>
                </a:lnTo>
                <a:lnTo>
                  <a:pt x="324612" y="234950"/>
                </a:lnTo>
                <a:lnTo>
                  <a:pt x="334645" y="229870"/>
                </a:lnTo>
                <a:lnTo>
                  <a:pt x="319024" y="201930"/>
                </a:lnTo>
                <a:lnTo>
                  <a:pt x="332903" y="194310"/>
                </a:lnTo>
                <a:lnTo>
                  <a:pt x="314578" y="194310"/>
                </a:lnTo>
                <a:lnTo>
                  <a:pt x="307467" y="181610"/>
                </a:lnTo>
                <a:lnTo>
                  <a:pt x="321346" y="173990"/>
                </a:lnTo>
                <a:lnTo>
                  <a:pt x="303022" y="173990"/>
                </a:lnTo>
                <a:lnTo>
                  <a:pt x="296037" y="161290"/>
                </a:lnTo>
                <a:lnTo>
                  <a:pt x="328295" y="143510"/>
                </a:lnTo>
                <a:lnTo>
                  <a:pt x="341730" y="143510"/>
                </a:lnTo>
                <a:lnTo>
                  <a:pt x="333756" y="129540"/>
                </a:lnTo>
                <a:close/>
              </a:path>
              <a:path w="554354" h="367029">
                <a:moveTo>
                  <a:pt x="277177" y="226060"/>
                </a:moveTo>
                <a:lnTo>
                  <a:pt x="267843" y="226060"/>
                </a:lnTo>
                <a:lnTo>
                  <a:pt x="270128" y="229870"/>
                </a:lnTo>
                <a:lnTo>
                  <a:pt x="277177" y="226060"/>
                </a:lnTo>
                <a:close/>
              </a:path>
              <a:path w="554354" h="367029">
                <a:moveTo>
                  <a:pt x="227584" y="130810"/>
                </a:moveTo>
                <a:lnTo>
                  <a:pt x="132334" y="184150"/>
                </a:lnTo>
                <a:lnTo>
                  <a:pt x="157099" y="227330"/>
                </a:lnTo>
                <a:lnTo>
                  <a:pt x="166370" y="222250"/>
                </a:lnTo>
                <a:lnTo>
                  <a:pt x="163829" y="218440"/>
                </a:lnTo>
                <a:lnTo>
                  <a:pt x="176958" y="210820"/>
                </a:lnTo>
                <a:lnTo>
                  <a:pt x="159385" y="210820"/>
                </a:lnTo>
                <a:lnTo>
                  <a:pt x="154813" y="201930"/>
                </a:lnTo>
                <a:lnTo>
                  <a:pt x="168349" y="194310"/>
                </a:lnTo>
                <a:lnTo>
                  <a:pt x="150622" y="194310"/>
                </a:lnTo>
                <a:lnTo>
                  <a:pt x="146176" y="186690"/>
                </a:lnTo>
                <a:lnTo>
                  <a:pt x="222758" y="143510"/>
                </a:lnTo>
                <a:lnTo>
                  <a:pt x="234867" y="143510"/>
                </a:lnTo>
                <a:lnTo>
                  <a:pt x="227584" y="130810"/>
                </a:lnTo>
                <a:close/>
              </a:path>
              <a:path w="554354" h="367029">
                <a:moveTo>
                  <a:pt x="364929" y="184150"/>
                </a:moveTo>
                <a:lnTo>
                  <a:pt x="351409" y="184150"/>
                </a:lnTo>
                <a:lnTo>
                  <a:pt x="357504" y="194310"/>
                </a:lnTo>
                <a:lnTo>
                  <a:pt x="359918" y="198120"/>
                </a:lnTo>
                <a:lnTo>
                  <a:pt x="359156" y="201930"/>
                </a:lnTo>
                <a:lnTo>
                  <a:pt x="351663" y="205740"/>
                </a:lnTo>
                <a:lnTo>
                  <a:pt x="347091" y="208280"/>
                </a:lnTo>
                <a:lnTo>
                  <a:pt x="341502" y="210820"/>
                </a:lnTo>
                <a:lnTo>
                  <a:pt x="344550" y="214630"/>
                </a:lnTo>
                <a:lnTo>
                  <a:pt x="346964" y="217170"/>
                </a:lnTo>
                <a:lnTo>
                  <a:pt x="348996" y="219710"/>
                </a:lnTo>
                <a:lnTo>
                  <a:pt x="359791" y="213360"/>
                </a:lnTo>
                <a:lnTo>
                  <a:pt x="363474" y="212090"/>
                </a:lnTo>
                <a:lnTo>
                  <a:pt x="368643" y="207010"/>
                </a:lnTo>
                <a:lnTo>
                  <a:pt x="371205" y="203200"/>
                </a:lnTo>
                <a:lnTo>
                  <a:pt x="371171" y="196850"/>
                </a:lnTo>
                <a:lnTo>
                  <a:pt x="368553" y="190500"/>
                </a:lnTo>
                <a:lnTo>
                  <a:pt x="364929" y="184150"/>
                </a:lnTo>
                <a:close/>
              </a:path>
              <a:path w="554354" h="367029">
                <a:moveTo>
                  <a:pt x="243608" y="158750"/>
                </a:moveTo>
                <a:lnTo>
                  <a:pt x="231521" y="158750"/>
                </a:lnTo>
                <a:lnTo>
                  <a:pt x="235966" y="166370"/>
                </a:lnTo>
                <a:lnTo>
                  <a:pt x="159385" y="210820"/>
                </a:lnTo>
                <a:lnTo>
                  <a:pt x="176958" y="210820"/>
                </a:lnTo>
                <a:lnTo>
                  <a:pt x="240411" y="173990"/>
                </a:lnTo>
                <a:lnTo>
                  <a:pt x="252349" y="173990"/>
                </a:lnTo>
                <a:lnTo>
                  <a:pt x="243608" y="158750"/>
                </a:lnTo>
                <a:close/>
              </a:path>
              <a:path w="554354" h="367029">
                <a:moveTo>
                  <a:pt x="266826" y="171450"/>
                </a:moveTo>
                <a:lnTo>
                  <a:pt x="212725" y="201930"/>
                </a:lnTo>
                <a:lnTo>
                  <a:pt x="233310" y="201930"/>
                </a:lnTo>
                <a:lnTo>
                  <a:pt x="271399" y="180340"/>
                </a:lnTo>
                <a:lnTo>
                  <a:pt x="266826" y="171450"/>
                </a:lnTo>
                <a:close/>
              </a:path>
              <a:path w="554354" h="367029">
                <a:moveTo>
                  <a:pt x="234867" y="143510"/>
                </a:moveTo>
                <a:lnTo>
                  <a:pt x="222758" y="143510"/>
                </a:lnTo>
                <a:lnTo>
                  <a:pt x="227202" y="151130"/>
                </a:lnTo>
                <a:lnTo>
                  <a:pt x="150622" y="194310"/>
                </a:lnTo>
                <a:lnTo>
                  <a:pt x="168349" y="194310"/>
                </a:lnTo>
                <a:lnTo>
                  <a:pt x="231521" y="158750"/>
                </a:lnTo>
                <a:lnTo>
                  <a:pt x="243608" y="158750"/>
                </a:lnTo>
                <a:lnTo>
                  <a:pt x="234867" y="143510"/>
                </a:lnTo>
                <a:close/>
              </a:path>
              <a:path w="554354" h="367029">
                <a:moveTo>
                  <a:pt x="353329" y="163830"/>
                </a:moveTo>
                <a:lnTo>
                  <a:pt x="339851" y="163830"/>
                </a:lnTo>
                <a:lnTo>
                  <a:pt x="346964" y="175260"/>
                </a:lnTo>
                <a:lnTo>
                  <a:pt x="314578" y="194310"/>
                </a:lnTo>
                <a:lnTo>
                  <a:pt x="332903" y="194310"/>
                </a:lnTo>
                <a:lnTo>
                  <a:pt x="351409" y="184150"/>
                </a:lnTo>
                <a:lnTo>
                  <a:pt x="364929" y="184150"/>
                </a:lnTo>
                <a:lnTo>
                  <a:pt x="353329" y="163830"/>
                </a:lnTo>
                <a:close/>
              </a:path>
              <a:path w="554354" h="367029">
                <a:moveTo>
                  <a:pt x="364363" y="129540"/>
                </a:moveTo>
                <a:lnTo>
                  <a:pt x="354202" y="135890"/>
                </a:lnTo>
                <a:lnTo>
                  <a:pt x="379857" y="181610"/>
                </a:lnTo>
                <a:lnTo>
                  <a:pt x="384544" y="186690"/>
                </a:lnTo>
                <a:lnTo>
                  <a:pt x="390017" y="190500"/>
                </a:lnTo>
                <a:lnTo>
                  <a:pt x="396251" y="190500"/>
                </a:lnTo>
                <a:lnTo>
                  <a:pt x="403225" y="187960"/>
                </a:lnTo>
                <a:lnTo>
                  <a:pt x="416178" y="180340"/>
                </a:lnTo>
                <a:lnTo>
                  <a:pt x="395604" y="180340"/>
                </a:lnTo>
                <a:lnTo>
                  <a:pt x="391922" y="179070"/>
                </a:lnTo>
                <a:lnTo>
                  <a:pt x="388874" y="173990"/>
                </a:lnTo>
                <a:lnTo>
                  <a:pt x="382524" y="162560"/>
                </a:lnTo>
                <a:lnTo>
                  <a:pt x="391380" y="151130"/>
                </a:lnTo>
                <a:lnTo>
                  <a:pt x="376427" y="151130"/>
                </a:lnTo>
                <a:lnTo>
                  <a:pt x="364363" y="129540"/>
                </a:lnTo>
                <a:close/>
              </a:path>
              <a:path w="554354" h="367029">
                <a:moveTo>
                  <a:pt x="426974" y="135890"/>
                </a:moveTo>
                <a:lnTo>
                  <a:pt x="422910" y="137160"/>
                </a:lnTo>
                <a:lnTo>
                  <a:pt x="414782" y="138430"/>
                </a:lnTo>
                <a:lnTo>
                  <a:pt x="418592" y="146050"/>
                </a:lnTo>
                <a:lnTo>
                  <a:pt x="421386" y="152400"/>
                </a:lnTo>
                <a:lnTo>
                  <a:pt x="422910" y="156210"/>
                </a:lnTo>
                <a:lnTo>
                  <a:pt x="424561" y="161290"/>
                </a:lnTo>
                <a:lnTo>
                  <a:pt x="423291" y="165100"/>
                </a:lnTo>
                <a:lnTo>
                  <a:pt x="418846" y="167640"/>
                </a:lnTo>
                <a:lnTo>
                  <a:pt x="399796" y="177800"/>
                </a:lnTo>
                <a:lnTo>
                  <a:pt x="395604" y="180340"/>
                </a:lnTo>
                <a:lnTo>
                  <a:pt x="416178" y="180340"/>
                </a:lnTo>
                <a:lnTo>
                  <a:pt x="424815" y="175260"/>
                </a:lnTo>
                <a:lnTo>
                  <a:pt x="430861" y="171450"/>
                </a:lnTo>
                <a:lnTo>
                  <a:pt x="434514" y="166370"/>
                </a:lnTo>
                <a:lnTo>
                  <a:pt x="435762" y="161290"/>
                </a:lnTo>
                <a:lnTo>
                  <a:pt x="434594" y="154940"/>
                </a:lnTo>
                <a:lnTo>
                  <a:pt x="426974" y="135890"/>
                </a:lnTo>
                <a:close/>
              </a:path>
              <a:path w="554354" h="367029">
                <a:moveTo>
                  <a:pt x="252349" y="173990"/>
                </a:moveTo>
                <a:lnTo>
                  <a:pt x="240411" y="173990"/>
                </a:lnTo>
                <a:lnTo>
                  <a:pt x="242950" y="179070"/>
                </a:lnTo>
                <a:lnTo>
                  <a:pt x="252349" y="173990"/>
                </a:lnTo>
                <a:close/>
              </a:path>
              <a:path w="554354" h="367029">
                <a:moveTo>
                  <a:pt x="341730" y="143510"/>
                </a:moveTo>
                <a:lnTo>
                  <a:pt x="328295" y="143510"/>
                </a:lnTo>
                <a:lnTo>
                  <a:pt x="335407" y="154940"/>
                </a:lnTo>
                <a:lnTo>
                  <a:pt x="303022" y="173990"/>
                </a:lnTo>
                <a:lnTo>
                  <a:pt x="321346" y="173990"/>
                </a:lnTo>
                <a:lnTo>
                  <a:pt x="339851" y="163830"/>
                </a:lnTo>
                <a:lnTo>
                  <a:pt x="353329" y="163830"/>
                </a:lnTo>
                <a:lnTo>
                  <a:pt x="341730" y="143510"/>
                </a:lnTo>
                <a:close/>
              </a:path>
              <a:path w="554354" h="367029">
                <a:moveTo>
                  <a:pt x="462633" y="50800"/>
                </a:moveTo>
                <a:lnTo>
                  <a:pt x="448310" y="50800"/>
                </a:lnTo>
                <a:lnTo>
                  <a:pt x="455429" y="66040"/>
                </a:lnTo>
                <a:lnTo>
                  <a:pt x="460406" y="80010"/>
                </a:lnTo>
                <a:lnTo>
                  <a:pt x="463240" y="91440"/>
                </a:lnTo>
                <a:lnTo>
                  <a:pt x="463758" y="99060"/>
                </a:lnTo>
                <a:lnTo>
                  <a:pt x="463815" y="102870"/>
                </a:lnTo>
                <a:lnTo>
                  <a:pt x="462887" y="113030"/>
                </a:lnTo>
                <a:lnTo>
                  <a:pt x="459390" y="125730"/>
                </a:lnTo>
                <a:lnTo>
                  <a:pt x="453465" y="139700"/>
                </a:lnTo>
                <a:lnTo>
                  <a:pt x="445135" y="154940"/>
                </a:lnTo>
                <a:lnTo>
                  <a:pt x="454278" y="158750"/>
                </a:lnTo>
                <a:lnTo>
                  <a:pt x="476668" y="114300"/>
                </a:lnTo>
                <a:lnTo>
                  <a:pt x="477647" y="101600"/>
                </a:lnTo>
                <a:lnTo>
                  <a:pt x="476507" y="88900"/>
                </a:lnTo>
                <a:lnTo>
                  <a:pt x="473106" y="76200"/>
                </a:lnTo>
                <a:lnTo>
                  <a:pt x="467467" y="60960"/>
                </a:lnTo>
                <a:lnTo>
                  <a:pt x="462633" y="50800"/>
                </a:lnTo>
                <a:close/>
              </a:path>
              <a:path w="554354" h="367029">
                <a:moveTo>
                  <a:pt x="283718" y="95250"/>
                </a:moveTo>
                <a:lnTo>
                  <a:pt x="271399" y="96520"/>
                </a:lnTo>
                <a:lnTo>
                  <a:pt x="271177" y="102870"/>
                </a:lnTo>
                <a:lnTo>
                  <a:pt x="270700" y="111760"/>
                </a:lnTo>
                <a:lnTo>
                  <a:pt x="263398" y="144780"/>
                </a:lnTo>
                <a:lnTo>
                  <a:pt x="273685" y="152400"/>
                </a:lnTo>
                <a:lnTo>
                  <a:pt x="283422" y="146050"/>
                </a:lnTo>
                <a:lnTo>
                  <a:pt x="294719" y="138430"/>
                </a:lnTo>
                <a:lnTo>
                  <a:pt x="296554" y="137160"/>
                </a:lnTo>
                <a:lnTo>
                  <a:pt x="277875" y="137160"/>
                </a:lnTo>
                <a:lnTo>
                  <a:pt x="279735" y="127000"/>
                </a:lnTo>
                <a:lnTo>
                  <a:pt x="281320" y="115570"/>
                </a:lnTo>
                <a:lnTo>
                  <a:pt x="282644" y="105410"/>
                </a:lnTo>
                <a:lnTo>
                  <a:pt x="283718" y="95250"/>
                </a:lnTo>
                <a:close/>
              </a:path>
              <a:path w="554354" h="367029">
                <a:moveTo>
                  <a:pt x="404622" y="111760"/>
                </a:moveTo>
                <a:lnTo>
                  <a:pt x="397716" y="123190"/>
                </a:lnTo>
                <a:lnTo>
                  <a:pt x="390715" y="133350"/>
                </a:lnTo>
                <a:lnTo>
                  <a:pt x="383619" y="142240"/>
                </a:lnTo>
                <a:lnTo>
                  <a:pt x="376427" y="151130"/>
                </a:lnTo>
                <a:lnTo>
                  <a:pt x="391380" y="151130"/>
                </a:lnTo>
                <a:lnTo>
                  <a:pt x="399843" y="139700"/>
                </a:lnTo>
                <a:lnTo>
                  <a:pt x="407902" y="128270"/>
                </a:lnTo>
                <a:lnTo>
                  <a:pt x="415544" y="116840"/>
                </a:lnTo>
                <a:lnTo>
                  <a:pt x="404622" y="111760"/>
                </a:lnTo>
                <a:close/>
              </a:path>
              <a:path w="554354" h="367029">
                <a:moveTo>
                  <a:pt x="300863" y="97790"/>
                </a:moveTo>
                <a:lnTo>
                  <a:pt x="295783" y="106680"/>
                </a:lnTo>
                <a:lnTo>
                  <a:pt x="301244" y="109220"/>
                </a:lnTo>
                <a:lnTo>
                  <a:pt x="306577" y="111760"/>
                </a:lnTo>
                <a:lnTo>
                  <a:pt x="311658" y="114300"/>
                </a:lnTo>
                <a:lnTo>
                  <a:pt x="303897" y="119380"/>
                </a:lnTo>
                <a:lnTo>
                  <a:pt x="295671" y="125730"/>
                </a:lnTo>
                <a:lnTo>
                  <a:pt x="277875" y="137160"/>
                </a:lnTo>
                <a:lnTo>
                  <a:pt x="296554" y="137160"/>
                </a:lnTo>
                <a:lnTo>
                  <a:pt x="307564" y="129540"/>
                </a:lnTo>
                <a:lnTo>
                  <a:pt x="321945" y="119380"/>
                </a:lnTo>
                <a:lnTo>
                  <a:pt x="336042" y="119380"/>
                </a:lnTo>
                <a:lnTo>
                  <a:pt x="338074" y="115570"/>
                </a:lnTo>
                <a:lnTo>
                  <a:pt x="329473" y="110490"/>
                </a:lnTo>
                <a:lnTo>
                  <a:pt x="320421" y="105410"/>
                </a:lnTo>
                <a:lnTo>
                  <a:pt x="310892" y="101600"/>
                </a:lnTo>
                <a:lnTo>
                  <a:pt x="300863" y="97790"/>
                </a:lnTo>
                <a:close/>
              </a:path>
              <a:path w="554354" h="367029">
                <a:moveTo>
                  <a:pt x="336042" y="119380"/>
                </a:moveTo>
                <a:lnTo>
                  <a:pt x="321945" y="119380"/>
                </a:lnTo>
                <a:lnTo>
                  <a:pt x="325627" y="121920"/>
                </a:lnTo>
                <a:lnTo>
                  <a:pt x="332486" y="125730"/>
                </a:lnTo>
                <a:lnTo>
                  <a:pt x="334137" y="123190"/>
                </a:lnTo>
                <a:lnTo>
                  <a:pt x="336042" y="119380"/>
                </a:lnTo>
                <a:close/>
              </a:path>
              <a:path w="554354" h="367029">
                <a:moveTo>
                  <a:pt x="328675" y="67310"/>
                </a:moveTo>
                <a:lnTo>
                  <a:pt x="318516" y="72390"/>
                </a:lnTo>
                <a:lnTo>
                  <a:pt x="342646" y="114300"/>
                </a:lnTo>
                <a:lnTo>
                  <a:pt x="347458" y="120650"/>
                </a:lnTo>
                <a:lnTo>
                  <a:pt x="353139" y="124460"/>
                </a:lnTo>
                <a:lnTo>
                  <a:pt x="359701" y="124460"/>
                </a:lnTo>
                <a:lnTo>
                  <a:pt x="367157" y="121920"/>
                </a:lnTo>
                <a:lnTo>
                  <a:pt x="379687" y="114300"/>
                </a:lnTo>
                <a:lnTo>
                  <a:pt x="358775" y="114300"/>
                </a:lnTo>
                <a:lnTo>
                  <a:pt x="354838" y="113030"/>
                </a:lnTo>
                <a:lnTo>
                  <a:pt x="351536" y="106680"/>
                </a:lnTo>
                <a:lnTo>
                  <a:pt x="347345" y="99060"/>
                </a:lnTo>
                <a:lnTo>
                  <a:pt x="355268" y="88900"/>
                </a:lnTo>
                <a:lnTo>
                  <a:pt x="341249" y="88900"/>
                </a:lnTo>
                <a:lnTo>
                  <a:pt x="328675" y="67310"/>
                </a:lnTo>
                <a:close/>
              </a:path>
              <a:path w="554354" h="367029">
                <a:moveTo>
                  <a:pt x="522471" y="17780"/>
                </a:moveTo>
                <a:lnTo>
                  <a:pt x="507619" y="17780"/>
                </a:lnTo>
                <a:lnTo>
                  <a:pt x="516689" y="34290"/>
                </a:lnTo>
                <a:lnTo>
                  <a:pt x="524843" y="49530"/>
                </a:lnTo>
                <a:lnTo>
                  <a:pt x="532068" y="63500"/>
                </a:lnTo>
                <a:lnTo>
                  <a:pt x="538352" y="76200"/>
                </a:lnTo>
                <a:lnTo>
                  <a:pt x="540402" y="83820"/>
                </a:lnTo>
                <a:lnTo>
                  <a:pt x="540083" y="88900"/>
                </a:lnTo>
                <a:lnTo>
                  <a:pt x="537406" y="93980"/>
                </a:lnTo>
                <a:lnTo>
                  <a:pt x="532384" y="99060"/>
                </a:lnTo>
                <a:lnTo>
                  <a:pt x="527212" y="101600"/>
                </a:lnTo>
                <a:lnTo>
                  <a:pt x="521017" y="104140"/>
                </a:lnTo>
                <a:lnTo>
                  <a:pt x="513774" y="107950"/>
                </a:lnTo>
                <a:lnTo>
                  <a:pt x="505460" y="111760"/>
                </a:lnTo>
                <a:lnTo>
                  <a:pt x="505078" y="111760"/>
                </a:lnTo>
                <a:lnTo>
                  <a:pt x="508762" y="116840"/>
                </a:lnTo>
                <a:lnTo>
                  <a:pt x="511683" y="120650"/>
                </a:lnTo>
                <a:lnTo>
                  <a:pt x="513969" y="123190"/>
                </a:lnTo>
                <a:lnTo>
                  <a:pt x="521303" y="119380"/>
                </a:lnTo>
                <a:lnTo>
                  <a:pt x="528066" y="115570"/>
                </a:lnTo>
                <a:lnTo>
                  <a:pt x="534257" y="113030"/>
                </a:lnTo>
                <a:lnTo>
                  <a:pt x="539876" y="109220"/>
                </a:lnTo>
                <a:lnTo>
                  <a:pt x="548782" y="102870"/>
                </a:lnTo>
                <a:lnTo>
                  <a:pt x="553593" y="93980"/>
                </a:lnTo>
                <a:lnTo>
                  <a:pt x="554307" y="83820"/>
                </a:lnTo>
                <a:lnTo>
                  <a:pt x="550926" y="73660"/>
                </a:lnTo>
                <a:lnTo>
                  <a:pt x="544639" y="60960"/>
                </a:lnTo>
                <a:lnTo>
                  <a:pt x="536257" y="44450"/>
                </a:lnTo>
                <a:lnTo>
                  <a:pt x="525780" y="24130"/>
                </a:lnTo>
                <a:lnTo>
                  <a:pt x="522471" y="17780"/>
                </a:lnTo>
                <a:close/>
              </a:path>
              <a:path w="554354" h="367029">
                <a:moveTo>
                  <a:pt x="389636" y="71120"/>
                </a:moveTo>
                <a:lnTo>
                  <a:pt x="385572" y="72390"/>
                </a:lnTo>
                <a:lnTo>
                  <a:pt x="381508" y="72390"/>
                </a:lnTo>
                <a:lnTo>
                  <a:pt x="377444" y="73660"/>
                </a:lnTo>
                <a:lnTo>
                  <a:pt x="381126" y="81280"/>
                </a:lnTo>
                <a:lnTo>
                  <a:pt x="383667" y="86360"/>
                </a:lnTo>
                <a:lnTo>
                  <a:pt x="385064" y="90170"/>
                </a:lnTo>
                <a:lnTo>
                  <a:pt x="386969" y="95250"/>
                </a:lnTo>
                <a:lnTo>
                  <a:pt x="385191" y="99060"/>
                </a:lnTo>
                <a:lnTo>
                  <a:pt x="379729" y="102870"/>
                </a:lnTo>
                <a:lnTo>
                  <a:pt x="363347" y="111760"/>
                </a:lnTo>
                <a:lnTo>
                  <a:pt x="358775" y="114300"/>
                </a:lnTo>
                <a:lnTo>
                  <a:pt x="379687" y="114300"/>
                </a:lnTo>
                <a:lnTo>
                  <a:pt x="385952" y="110490"/>
                </a:lnTo>
                <a:lnTo>
                  <a:pt x="392501" y="106680"/>
                </a:lnTo>
                <a:lnTo>
                  <a:pt x="396525" y="101600"/>
                </a:lnTo>
                <a:lnTo>
                  <a:pt x="398025" y="95250"/>
                </a:lnTo>
                <a:lnTo>
                  <a:pt x="397001" y="90170"/>
                </a:lnTo>
                <a:lnTo>
                  <a:pt x="395350" y="85090"/>
                </a:lnTo>
                <a:lnTo>
                  <a:pt x="392938" y="78740"/>
                </a:lnTo>
                <a:lnTo>
                  <a:pt x="389636" y="71120"/>
                </a:lnTo>
                <a:close/>
              </a:path>
              <a:path w="554354" h="367029">
                <a:moveTo>
                  <a:pt x="366902" y="52070"/>
                </a:moveTo>
                <a:lnTo>
                  <a:pt x="360876" y="62230"/>
                </a:lnTo>
                <a:lnTo>
                  <a:pt x="354599" y="71120"/>
                </a:lnTo>
                <a:lnTo>
                  <a:pt x="348061" y="80010"/>
                </a:lnTo>
                <a:lnTo>
                  <a:pt x="341249" y="88900"/>
                </a:lnTo>
                <a:lnTo>
                  <a:pt x="355268" y="88900"/>
                </a:lnTo>
                <a:lnTo>
                  <a:pt x="363013" y="78740"/>
                </a:lnTo>
                <a:lnTo>
                  <a:pt x="370544" y="68580"/>
                </a:lnTo>
                <a:lnTo>
                  <a:pt x="377825" y="57150"/>
                </a:lnTo>
                <a:lnTo>
                  <a:pt x="366902" y="52070"/>
                </a:lnTo>
                <a:close/>
              </a:path>
              <a:path w="554354" h="367029">
                <a:moveTo>
                  <a:pt x="438023" y="3810"/>
                </a:moveTo>
                <a:lnTo>
                  <a:pt x="426720" y="10160"/>
                </a:lnTo>
                <a:lnTo>
                  <a:pt x="434816" y="25400"/>
                </a:lnTo>
                <a:lnTo>
                  <a:pt x="442722" y="40640"/>
                </a:lnTo>
                <a:lnTo>
                  <a:pt x="400812" y="63500"/>
                </a:lnTo>
                <a:lnTo>
                  <a:pt x="406781" y="74930"/>
                </a:lnTo>
                <a:lnTo>
                  <a:pt x="448310" y="50800"/>
                </a:lnTo>
                <a:lnTo>
                  <a:pt x="462633" y="50800"/>
                </a:lnTo>
                <a:lnTo>
                  <a:pt x="459613" y="44450"/>
                </a:lnTo>
                <a:lnTo>
                  <a:pt x="477900" y="34290"/>
                </a:lnTo>
                <a:lnTo>
                  <a:pt x="453771" y="34290"/>
                </a:lnTo>
                <a:lnTo>
                  <a:pt x="449703" y="26670"/>
                </a:lnTo>
                <a:lnTo>
                  <a:pt x="438023" y="3810"/>
                </a:lnTo>
                <a:close/>
              </a:path>
              <a:path w="554354" h="367029">
                <a:moveTo>
                  <a:pt x="513207" y="0"/>
                </a:moveTo>
                <a:lnTo>
                  <a:pt x="453771" y="34290"/>
                </a:lnTo>
                <a:lnTo>
                  <a:pt x="477900" y="34290"/>
                </a:lnTo>
                <a:lnTo>
                  <a:pt x="507619" y="17780"/>
                </a:lnTo>
                <a:lnTo>
                  <a:pt x="522471" y="17780"/>
                </a:lnTo>
                <a:lnTo>
                  <a:pt x="513207" y="0"/>
                </a:lnTo>
                <a:close/>
              </a:path>
            </a:pathLst>
          </a:custGeom>
          <a:solidFill>
            <a:srgbClr val="50555F"/>
          </a:solidFill>
        </p:spPr>
        <p:txBody>
          <a:bodyPr wrap="square" lIns="0" tIns="0" rIns="0" bIns="0" rtlCol="0"/>
          <a:lstStyle/>
          <a:p/>
        </p:txBody>
      </p:sp>
      <p:sp>
        <p:nvSpPr>
          <p:cNvPr id="32" name="object 32"/>
          <p:cNvSpPr txBox="1"/>
          <p:nvPr/>
        </p:nvSpPr>
        <p:spPr>
          <a:xfrm>
            <a:off x="8781415" y="6096000"/>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粘性增加</a:t>
            </a:r>
            <a:endParaRPr sz="1200">
              <a:latin typeface="微软雅黑"/>
              <a:cs typeface="微软雅黑"/>
            </a:endParaRPr>
          </a:p>
        </p:txBody>
      </p:sp>
      <p:sp>
        <p:nvSpPr>
          <p:cNvPr id="35" name="object 35"/>
          <p:cNvSpPr txBox="1">
            <a:spLocks noGrp="1"/>
          </p:cNvSpPr>
          <p:nvPr>
            <p:ph type="sldNum" idx="7" sz="quarter"/>
          </p:nvPr>
        </p:nvSpPr>
        <p:spPr>
          <a:prstGeom prst="rect"/>
        </p:spPr>
        <p:txBody>
          <a:bodyPr wrap="square" lIns="0" tIns="0" rIns="0" bIns="0" rtlCol="0" vert="horz">
            <a:spAutoFit/>
          </a:bodyPr>
          <a:lstStyle/>
          <a:p>
            <a:pPr marL="25400">
              <a:lnSpc>
                <a:spcPts val="1310"/>
              </a:lnSpc>
            </a:pPr>
            <a:fld id="{81D60167-4931-47E6-BA6A-407CBD079E47}" type="slidenum">
              <a:rPr dirty="0" spc="-5">
                <a:latin typeface="Arial"/>
                <a:cs typeface="Arial"/>
              </a:rPr>
              <a:t>56</a:t>
            </a:fld>
          </a:p>
        </p:txBody>
      </p:sp>
      <p:sp>
        <p:nvSpPr>
          <p:cNvPr id="36" name="object 3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33" name="object 33"/>
          <p:cNvSpPr txBox="1"/>
          <p:nvPr/>
        </p:nvSpPr>
        <p:spPr>
          <a:xfrm>
            <a:off x="829767" y="1172504"/>
            <a:ext cx="10984230" cy="3299460"/>
          </a:xfrm>
          <a:prstGeom prst="rect">
            <a:avLst/>
          </a:prstGeom>
        </p:spPr>
        <p:txBody>
          <a:bodyPr wrap="square" lIns="0" tIns="0" rIns="0" bIns="0" rtlCol="0" vert="horz">
            <a:spAutoFit/>
          </a:bodyPr>
          <a:lstStyle/>
          <a:p>
            <a:pPr marL="299085" marR="5080" indent="-287020">
              <a:lnSpc>
                <a:spcPct val="150100"/>
              </a:lnSpc>
            </a:pPr>
            <a:r>
              <a:rPr dirty="0" sz="1400" spc="540">
                <a:solidFill>
                  <a:srgbClr val="1D9FD1"/>
                </a:solidFill>
                <a:latin typeface="Arial Unicode MS"/>
                <a:cs typeface="Arial Unicode MS"/>
              </a:rPr>
              <a:t>◆ </a:t>
            </a:r>
            <a:r>
              <a:rPr dirty="0" sz="1400" spc="15">
                <a:solidFill>
                  <a:srgbClr val="5E666F"/>
                </a:solidFill>
                <a:latin typeface="微软雅黑"/>
                <a:cs typeface="微软雅黑"/>
              </a:rPr>
              <a:t>共享收益平台的特点在于：（</a:t>
            </a:r>
            <a:r>
              <a:rPr dirty="0" sz="1400" spc="15">
                <a:solidFill>
                  <a:srgbClr val="5E666F"/>
                </a:solidFill>
                <a:latin typeface="Arial"/>
                <a:cs typeface="Arial"/>
              </a:rPr>
              <a:t>1</a:t>
            </a:r>
            <a:r>
              <a:rPr dirty="0" sz="1400" spc="15">
                <a:solidFill>
                  <a:srgbClr val="5E666F"/>
                </a:solidFill>
                <a:latin typeface="微软雅黑"/>
                <a:cs typeface="微软雅黑"/>
              </a:rPr>
              <a:t>）商业银行与场景平台</a:t>
            </a:r>
            <a:r>
              <a:rPr dirty="0" sz="1400" spc="15" b="1" i="1">
                <a:solidFill>
                  <a:srgbClr val="1A9FD2"/>
                </a:solidFill>
                <a:latin typeface="微软雅黑"/>
                <a:cs typeface="微软雅黑"/>
              </a:rPr>
              <a:t>共建生态</a:t>
            </a:r>
            <a:r>
              <a:rPr dirty="0" sz="1400" spc="15">
                <a:solidFill>
                  <a:srgbClr val="5E666F"/>
                </a:solidFill>
                <a:latin typeface="微软雅黑"/>
                <a:cs typeface="微软雅黑"/>
              </a:rPr>
              <a:t>，使得用户可以同时在该生态中获得</a:t>
            </a:r>
            <a:r>
              <a:rPr dirty="0" sz="1400" spc="15" b="1" i="1">
                <a:solidFill>
                  <a:srgbClr val="1A9FD2"/>
                </a:solidFill>
                <a:latin typeface="微软雅黑"/>
                <a:cs typeface="微软雅黑"/>
              </a:rPr>
              <a:t>无缝的场景服务和银行服务</a:t>
            </a:r>
            <a:r>
              <a:rPr dirty="0" sz="1400" spc="15">
                <a:solidFill>
                  <a:srgbClr val="5E666F"/>
                </a:solidFill>
                <a:latin typeface="微软雅黑"/>
                <a:cs typeface="微软雅黑"/>
              </a:rPr>
              <a:t>；（</a:t>
            </a:r>
            <a:r>
              <a:rPr dirty="0" sz="1400" spc="15">
                <a:solidFill>
                  <a:srgbClr val="5E666F"/>
                </a:solidFill>
                <a:latin typeface="Arial"/>
                <a:cs typeface="Arial"/>
              </a:rPr>
              <a:t>2</a:t>
            </a:r>
            <a:r>
              <a:rPr dirty="0" sz="1400" spc="15">
                <a:solidFill>
                  <a:srgbClr val="5E666F"/>
                </a:solidFill>
                <a:latin typeface="微软雅黑"/>
                <a:cs typeface="微软雅黑"/>
              </a:rPr>
              <a:t>）  </a:t>
            </a:r>
            <a:r>
              <a:rPr dirty="0" sz="1400" spc="-5">
                <a:solidFill>
                  <a:srgbClr val="5E666F"/>
                </a:solidFill>
                <a:latin typeface="微软雅黑"/>
                <a:cs typeface="微软雅黑"/>
              </a:rPr>
              <a:t>该生态为商业银行与场景平台</a:t>
            </a:r>
            <a:r>
              <a:rPr dirty="0" sz="1400" spc="-5" b="1" i="1">
                <a:solidFill>
                  <a:srgbClr val="1A9FD2"/>
                </a:solidFill>
                <a:latin typeface="微软雅黑"/>
                <a:cs typeface="微软雅黑"/>
              </a:rPr>
              <a:t>共同享有、共同维护、共享收益</a:t>
            </a:r>
            <a:r>
              <a:rPr dirty="0" sz="1400" spc="-5">
                <a:solidFill>
                  <a:srgbClr val="5E666F"/>
                </a:solidFill>
                <a:latin typeface="微软雅黑"/>
                <a:cs typeface="微软雅黑"/>
              </a:rPr>
              <a:t>，使得商业银行获得场景能力、增加客户量，场景平台获得银行能力、增  </a:t>
            </a:r>
            <a:r>
              <a:rPr dirty="0" sz="1400">
                <a:solidFill>
                  <a:srgbClr val="5E666F"/>
                </a:solidFill>
                <a:latin typeface="微软雅黑"/>
                <a:cs typeface="微软雅黑"/>
              </a:rPr>
              <a:t>加用户粘性增加。</a:t>
            </a:r>
            <a:endParaRPr sz="1400">
              <a:latin typeface="微软雅黑"/>
              <a:cs typeface="微软雅黑"/>
            </a:endParaRPr>
          </a:p>
          <a:p>
            <a:pPr marL="299085" marR="5080" indent="-287020">
              <a:lnSpc>
                <a:spcPct val="150000"/>
              </a:lnSpc>
            </a:pPr>
            <a:r>
              <a:rPr dirty="0" sz="1400" spc="540">
                <a:solidFill>
                  <a:srgbClr val="1D9FD1"/>
                </a:solidFill>
                <a:latin typeface="Arial Unicode MS"/>
                <a:cs typeface="Arial Unicode MS"/>
              </a:rPr>
              <a:t>◆ </a:t>
            </a:r>
            <a:r>
              <a:rPr dirty="0" sz="1400" spc="-5">
                <a:solidFill>
                  <a:srgbClr val="5E666F"/>
                </a:solidFill>
                <a:latin typeface="微软雅黑"/>
                <a:cs typeface="微软雅黑"/>
              </a:rPr>
              <a:t>与“银行即服务”和“开放账户信息”相比，共享收益平台</a:t>
            </a:r>
            <a:r>
              <a:rPr dirty="0" sz="1400" spc="-5" b="1" i="1">
                <a:solidFill>
                  <a:srgbClr val="1A9FD2"/>
                </a:solidFill>
                <a:latin typeface="微软雅黑"/>
                <a:cs typeface="微软雅黑"/>
              </a:rPr>
              <a:t>不过度依赖场景平台的流量能力</a:t>
            </a:r>
            <a:r>
              <a:rPr dirty="0" sz="1400" spc="-5">
                <a:solidFill>
                  <a:srgbClr val="5E666F"/>
                </a:solidFill>
                <a:latin typeface="微软雅黑"/>
                <a:cs typeface="微软雅黑"/>
              </a:rPr>
              <a:t>，而是通过商业银行与场景平台的相互渗透，  </a:t>
            </a:r>
            <a:r>
              <a:rPr dirty="0" sz="1400">
                <a:solidFill>
                  <a:srgbClr val="5E666F"/>
                </a:solidFill>
                <a:latin typeface="微软雅黑"/>
                <a:cs typeface="微软雅黑"/>
              </a:rPr>
              <a:t>二者相互赋能、互相促进。同时，</a:t>
            </a:r>
            <a:r>
              <a:rPr dirty="0" sz="1400" b="1" i="1">
                <a:solidFill>
                  <a:srgbClr val="1A9FD2"/>
                </a:solidFill>
                <a:latin typeface="微软雅黑"/>
                <a:cs typeface="微软雅黑"/>
              </a:rPr>
              <a:t>商业银行的围城将被推倒</a:t>
            </a:r>
            <a:r>
              <a:rPr dirty="0" sz="1400">
                <a:solidFill>
                  <a:srgbClr val="5E666F"/>
                </a:solidFill>
                <a:latin typeface="微软雅黑"/>
                <a:cs typeface="微软雅黑"/>
              </a:rPr>
              <a:t>，场景平台将可以直接、快速获得其所有银行能力。</a:t>
            </a:r>
            <a:endParaRPr sz="1400">
              <a:latin typeface="微软雅黑"/>
              <a:cs typeface="微软雅黑"/>
            </a:endParaRPr>
          </a:p>
          <a:p>
            <a:pPr>
              <a:lnSpc>
                <a:spcPct val="100000"/>
              </a:lnSpc>
              <a:spcBef>
                <a:spcPts val="33"/>
              </a:spcBef>
            </a:pPr>
            <a:endParaRPr sz="2050">
              <a:latin typeface="Times New Roman"/>
              <a:cs typeface="Times New Roman"/>
            </a:endParaRPr>
          </a:p>
          <a:p>
            <a:pPr algn="r" marR="2319655">
              <a:lnSpc>
                <a:spcPct val="100000"/>
              </a:lnSpc>
            </a:pPr>
            <a:r>
              <a:rPr dirty="0" sz="1200">
                <a:solidFill>
                  <a:srgbClr val="50555F"/>
                </a:solidFill>
                <a:latin typeface="微软雅黑"/>
                <a:cs typeface="微软雅黑"/>
              </a:rPr>
              <a:t>客户增加</a:t>
            </a:r>
            <a:endParaRPr sz="1200">
              <a:latin typeface="微软雅黑"/>
              <a:cs typeface="微软雅黑"/>
            </a:endParaRPr>
          </a:p>
          <a:p>
            <a:pPr>
              <a:lnSpc>
                <a:spcPct val="100000"/>
              </a:lnSpc>
              <a:spcBef>
                <a:spcPts val="41"/>
              </a:spcBef>
            </a:pPr>
            <a:endParaRPr sz="1600">
              <a:latin typeface="Times New Roman"/>
              <a:cs typeface="Times New Roman"/>
            </a:endParaRPr>
          </a:p>
          <a:p>
            <a:pPr marL="3181350" marR="5278120">
              <a:lnSpc>
                <a:spcPct val="150100"/>
              </a:lnSpc>
            </a:pPr>
            <a:r>
              <a:rPr dirty="0" sz="1400" spc="10">
                <a:solidFill>
                  <a:srgbClr val="50555F"/>
                </a:solidFill>
                <a:latin typeface="微软雅黑"/>
                <a:cs typeface="微软雅黑"/>
              </a:rPr>
              <a:t>商业银行与场景平台共建生</a:t>
            </a:r>
            <a:r>
              <a:rPr dirty="0" sz="1400" spc="15">
                <a:solidFill>
                  <a:srgbClr val="50555F"/>
                </a:solidFill>
                <a:latin typeface="微软雅黑"/>
                <a:cs typeface="微软雅黑"/>
              </a:rPr>
              <a:t>态</a:t>
            </a:r>
            <a:r>
              <a:rPr dirty="0" sz="1400">
                <a:solidFill>
                  <a:srgbClr val="50555F"/>
                </a:solidFill>
                <a:latin typeface="微软雅黑"/>
                <a:cs typeface="微软雅黑"/>
              </a:rPr>
              <a:t>， </a:t>
            </a:r>
            <a:r>
              <a:rPr dirty="0" sz="1400">
                <a:solidFill>
                  <a:srgbClr val="50555F"/>
                </a:solidFill>
                <a:latin typeface="微软雅黑"/>
                <a:cs typeface="微软雅黑"/>
              </a:rPr>
              <a:t> </a:t>
            </a:r>
            <a:r>
              <a:rPr dirty="0" sz="1400" spc="10">
                <a:solidFill>
                  <a:srgbClr val="50555F"/>
                </a:solidFill>
                <a:latin typeface="微软雅黑"/>
                <a:cs typeface="微软雅黑"/>
              </a:rPr>
              <a:t>用户可以同时在该生态中获得  </a:t>
            </a:r>
            <a:r>
              <a:rPr dirty="0" sz="1400">
                <a:solidFill>
                  <a:srgbClr val="50555F"/>
                </a:solidFill>
                <a:latin typeface="微软雅黑"/>
                <a:cs typeface="微软雅黑"/>
              </a:rPr>
              <a:t>无缝场景服务和银行服务</a:t>
            </a:r>
            <a:endParaRPr sz="1400">
              <a:latin typeface="微软雅黑"/>
              <a:cs typeface="微软雅黑"/>
            </a:endParaRPr>
          </a:p>
        </p:txBody>
      </p:sp>
      <p:sp>
        <p:nvSpPr>
          <p:cNvPr id="34" name="object 34"/>
          <p:cNvSpPr txBox="1"/>
          <p:nvPr/>
        </p:nvSpPr>
        <p:spPr>
          <a:xfrm>
            <a:off x="7859014" y="5163566"/>
            <a:ext cx="635000" cy="195580"/>
          </a:xfrm>
          <a:prstGeom prst="rect">
            <a:avLst/>
          </a:prstGeom>
        </p:spPr>
        <p:txBody>
          <a:bodyPr wrap="square" lIns="0" tIns="0" rIns="0" bIns="0" rtlCol="0" vert="horz">
            <a:spAutoFit/>
          </a:bodyPr>
          <a:lstStyle/>
          <a:p>
            <a:pPr marL="12700">
              <a:lnSpc>
                <a:spcPct val="100000"/>
              </a:lnSpc>
            </a:pPr>
            <a:r>
              <a:rPr dirty="0" sz="1200">
                <a:solidFill>
                  <a:srgbClr val="50555F"/>
                </a:solidFill>
                <a:latin typeface="微软雅黑"/>
                <a:cs typeface="微软雅黑"/>
              </a:rPr>
              <a:t>金融需求</a:t>
            </a:r>
            <a:endParaRPr sz="1200">
              <a:latin typeface="微软雅黑"/>
              <a:cs typeface="微软雅黑"/>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8321" y="2749041"/>
            <a:ext cx="5517515" cy="1096010"/>
          </a:xfrm>
          <a:prstGeom prst="rect"/>
        </p:spPr>
        <p:txBody>
          <a:bodyPr wrap="square" lIns="0" tIns="0" rIns="0" bIns="0" rtlCol="0" vert="horz">
            <a:spAutoFit/>
          </a:bodyPr>
          <a:lstStyle/>
          <a:p>
            <a:pPr algn="ctr">
              <a:lnSpc>
                <a:spcPct val="100000"/>
              </a:lnSpc>
            </a:pPr>
            <a:r>
              <a:rPr dirty="0" sz="4000" spc="295">
                <a:solidFill>
                  <a:srgbClr val="1D9ED2"/>
                </a:solidFill>
              </a:rPr>
              <a:t>开放银行挑战与趋势</a:t>
            </a:r>
            <a:endParaRPr sz="4000"/>
          </a:p>
          <a:p>
            <a:pPr algn="ctr">
              <a:lnSpc>
                <a:spcPct val="100000"/>
              </a:lnSpc>
              <a:spcBef>
                <a:spcPts val="869"/>
              </a:spcBef>
            </a:pPr>
            <a:r>
              <a:rPr dirty="0" spc="-5">
                <a:solidFill>
                  <a:srgbClr val="949B9B"/>
                </a:solidFill>
                <a:latin typeface="Arial"/>
                <a:cs typeface="Arial"/>
              </a:rPr>
              <a:t>Challenges and </a:t>
            </a:r>
            <a:r>
              <a:rPr dirty="0" spc="-15">
                <a:solidFill>
                  <a:srgbClr val="949B9B"/>
                </a:solidFill>
                <a:latin typeface="Arial"/>
                <a:cs typeface="Arial"/>
              </a:rPr>
              <a:t>Trends </a:t>
            </a:r>
            <a:r>
              <a:rPr dirty="0" spc="-5">
                <a:solidFill>
                  <a:srgbClr val="949B9B"/>
                </a:solidFill>
                <a:latin typeface="Arial"/>
                <a:cs typeface="Arial"/>
              </a:rPr>
              <a:t>of Open</a:t>
            </a:r>
            <a:r>
              <a:rPr dirty="0" spc="-10">
                <a:solidFill>
                  <a:srgbClr val="949B9B"/>
                </a:solidFill>
                <a:latin typeface="Arial"/>
                <a:cs typeface="Arial"/>
              </a:rPr>
              <a:t> </a:t>
            </a:r>
            <a:r>
              <a:rPr dirty="0" spc="-5">
                <a:solidFill>
                  <a:srgbClr val="949B9B"/>
                </a:solidFill>
                <a:latin typeface="Arial"/>
                <a:cs typeface="Arial"/>
              </a:rPr>
              <a:t>Banking</a:t>
            </a:r>
          </a:p>
        </p:txBody>
      </p:sp>
      <p:sp>
        <p:nvSpPr>
          <p:cNvPr id="3" name="object 3"/>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63</a:t>
            </a:r>
            <a:endParaRPr sz="12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4840351" y="2937764"/>
            <a:ext cx="2511425"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开放银行的挑战</a:t>
            </a:r>
            <a:endParaRPr sz="2800"/>
          </a:p>
        </p:txBody>
      </p:sp>
      <p:sp>
        <p:nvSpPr>
          <p:cNvPr id="8" name="object 8"/>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64</a:t>
            </a:r>
            <a:endParaRPr sz="1200">
              <a:latin typeface="Arial"/>
              <a:cs typeface="Arial"/>
            </a:endParaRPr>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4630039" y="3471417"/>
            <a:ext cx="2933065" cy="274320"/>
          </a:xfrm>
          <a:prstGeom prst="rect">
            <a:avLst/>
          </a:prstGeom>
        </p:spPr>
        <p:txBody>
          <a:bodyPr wrap="square" lIns="0" tIns="0" rIns="0" bIns="0" rtlCol="0" vert="horz">
            <a:spAutoFit/>
          </a:bodyPr>
          <a:lstStyle/>
          <a:p>
            <a:pPr marL="12700">
              <a:lnSpc>
                <a:spcPct val="100000"/>
              </a:lnSpc>
            </a:pPr>
            <a:r>
              <a:rPr dirty="0" sz="1800" spc="-5">
                <a:solidFill>
                  <a:srgbClr val="949B9B"/>
                </a:solidFill>
                <a:latin typeface="Arial"/>
                <a:cs typeface="Arial"/>
              </a:rPr>
              <a:t>Challenges of Open</a:t>
            </a:r>
            <a:r>
              <a:rPr dirty="0" sz="1800" spc="-15">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157206" y="518159"/>
            <a:ext cx="18605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开放银行主要面临五大挑战：监管与合规风险、组织结构变革、</a:t>
            </a:r>
          </a:p>
          <a:p>
            <a:pPr marL="12700">
              <a:lnSpc>
                <a:spcPts val="2735"/>
              </a:lnSpc>
            </a:pPr>
            <a:r>
              <a:rPr dirty="0" spc="-5">
                <a:solidFill>
                  <a:srgbClr val="1D9ED2"/>
                </a:solidFill>
              </a:rPr>
              <a:t>商业模式、客户隐私及数据安全和技术风险</a:t>
            </a:r>
          </a:p>
        </p:txBody>
      </p:sp>
      <p:sp>
        <p:nvSpPr>
          <p:cNvPr id="5" name="object 5"/>
          <p:cNvSpPr txBox="1"/>
          <p:nvPr/>
        </p:nvSpPr>
        <p:spPr>
          <a:xfrm>
            <a:off x="829767" y="1173098"/>
            <a:ext cx="10822940" cy="1293495"/>
          </a:xfrm>
          <a:prstGeom prst="rect">
            <a:avLst/>
          </a:prstGeom>
        </p:spPr>
        <p:txBody>
          <a:bodyPr wrap="square" lIns="0" tIns="0" rIns="0" bIns="0" rtlCol="0" vert="horz">
            <a:spAutoFit/>
          </a:bodyPr>
          <a:lstStyle/>
          <a:p>
            <a:pPr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作为一种数字时代新兴的商业理念，开放银行在全球范围被广泛认可和接受，各国银行纷纷布局开放银行业务。然而，任何改革和转型  都不可避免需要面临一定的风险与挑战，传统商业银行的开放银行转型也不例外。</a:t>
            </a:r>
            <a:endParaRPr sz="1400">
              <a:latin typeface="微软雅黑"/>
              <a:cs typeface="微软雅黑"/>
            </a:endParaRPr>
          </a:p>
          <a:p>
            <a:pPr marL="299085" marR="5080" indent="-287020">
              <a:lnSpc>
                <a:spcPts val="2520"/>
              </a:lnSpc>
              <a:spcBef>
                <a:spcPts val="225"/>
              </a:spcBef>
            </a:pPr>
            <a:r>
              <a:rPr dirty="0" sz="1400" spc="540">
                <a:solidFill>
                  <a:srgbClr val="1A9FD2"/>
                </a:solidFill>
                <a:latin typeface="Arial Unicode MS"/>
                <a:cs typeface="Arial Unicode MS"/>
              </a:rPr>
              <a:t>◆ </a:t>
            </a:r>
            <a:r>
              <a:rPr dirty="0" sz="1400">
                <a:solidFill>
                  <a:srgbClr val="5E666F"/>
                </a:solidFill>
                <a:latin typeface="微软雅黑"/>
                <a:cs typeface="微软雅黑"/>
              </a:rPr>
              <a:t>亿欧智库认为，开放银行主要面临以下五大类挑战：</a:t>
            </a:r>
            <a:r>
              <a:rPr dirty="0" sz="1400" b="1" i="1">
                <a:solidFill>
                  <a:srgbClr val="1A9FD2"/>
                </a:solidFill>
                <a:latin typeface="微软雅黑"/>
                <a:cs typeface="微软雅黑"/>
              </a:rPr>
              <a:t>政策和监管不明确导致的合规风险、互联网式架构与集中式架构不一致导致的组织  架构变革问题、开放银行商业模式尚未明确的风险、客户隐私及数据安全的保障问题和黑客攻击的技术风险</a:t>
            </a:r>
            <a:r>
              <a:rPr dirty="0" sz="1400">
                <a:solidFill>
                  <a:srgbClr val="1A9FD2"/>
                </a:solidFill>
                <a:latin typeface="微软雅黑"/>
                <a:cs typeface="微软雅黑"/>
              </a:rPr>
              <a:t>。</a:t>
            </a:r>
            <a:endParaRPr sz="1400">
              <a:latin typeface="微软雅黑"/>
              <a:cs typeface="微软雅黑"/>
            </a:endParaRPr>
          </a:p>
        </p:txBody>
      </p:sp>
      <p:sp>
        <p:nvSpPr>
          <p:cNvPr id="6" name="object 6"/>
          <p:cNvSpPr txBox="1"/>
          <p:nvPr/>
        </p:nvSpPr>
        <p:spPr>
          <a:xfrm>
            <a:off x="1488439" y="3658234"/>
            <a:ext cx="2311400" cy="835660"/>
          </a:xfrm>
          <a:prstGeom prst="rect">
            <a:avLst/>
          </a:prstGeom>
        </p:spPr>
        <p:txBody>
          <a:bodyPr wrap="square" lIns="0" tIns="0" rIns="0" bIns="0" rtlCol="0" vert="horz">
            <a:spAutoFit/>
          </a:bodyPr>
          <a:lstStyle/>
          <a:p>
            <a:pPr algn="ctr" marL="12065" marR="5080">
              <a:lnSpc>
                <a:spcPct val="150000"/>
              </a:lnSpc>
            </a:pPr>
            <a:r>
              <a:rPr dirty="0" sz="1200">
                <a:solidFill>
                  <a:srgbClr val="5E666F"/>
                </a:solidFill>
                <a:latin typeface="微软雅黑"/>
                <a:cs typeface="微软雅黑"/>
              </a:rPr>
              <a:t>开放银行的相关政策和监管目前并  未明确，过于积极的开放银行措施  可能面临合规风险</a:t>
            </a:r>
            <a:endParaRPr sz="1200">
              <a:latin typeface="微软雅黑"/>
              <a:cs typeface="微软雅黑"/>
            </a:endParaRPr>
          </a:p>
        </p:txBody>
      </p:sp>
      <p:sp>
        <p:nvSpPr>
          <p:cNvPr id="7" name="object 7"/>
          <p:cNvSpPr txBox="1"/>
          <p:nvPr/>
        </p:nvSpPr>
        <p:spPr>
          <a:xfrm>
            <a:off x="1884933" y="3374897"/>
            <a:ext cx="1520825" cy="226060"/>
          </a:xfrm>
          <a:prstGeom prst="rect">
            <a:avLst/>
          </a:prstGeom>
        </p:spPr>
        <p:txBody>
          <a:bodyPr wrap="square" lIns="0" tIns="0" rIns="0" bIns="0" rtlCol="0" vert="horz">
            <a:spAutoFit/>
          </a:bodyPr>
          <a:lstStyle/>
          <a:p>
            <a:pPr marL="12700">
              <a:lnSpc>
                <a:spcPct val="100000"/>
              </a:lnSpc>
            </a:pPr>
            <a:r>
              <a:rPr dirty="0" sz="1400" spc="-5" b="1">
                <a:solidFill>
                  <a:srgbClr val="5E666F"/>
                </a:solidFill>
                <a:latin typeface="Arial"/>
                <a:cs typeface="Arial"/>
              </a:rPr>
              <a:t>01</a:t>
            </a:r>
            <a:r>
              <a:rPr dirty="0" sz="1400" spc="5" b="1">
                <a:solidFill>
                  <a:srgbClr val="5E666F"/>
                </a:solidFill>
                <a:latin typeface="Arial"/>
                <a:cs typeface="Arial"/>
              </a:rPr>
              <a:t>.</a:t>
            </a:r>
            <a:r>
              <a:rPr dirty="0" sz="1400" b="1" i="1">
                <a:solidFill>
                  <a:srgbClr val="5E666F"/>
                </a:solidFill>
                <a:latin typeface="微软雅黑"/>
                <a:cs typeface="微软雅黑"/>
              </a:rPr>
              <a:t>监管与合规</a:t>
            </a:r>
            <a:r>
              <a:rPr dirty="0" sz="1400" spc="-15" b="1" i="1">
                <a:solidFill>
                  <a:srgbClr val="5E666F"/>
                </a:solidFill>
                <a:latin typeface="微软雅黑"/>
                <a:cs typeface="微软雅黑"/>
              </a:rPr>
              <a:t>风</a:t>
            </a:r>
            <a:r>
              <a:rPr dirty="0" sz="1400" b="1" i="1">
                <a:solidFill>
                  <a:srgbClr val="5E666F"/>
                </a:solidFill>
                <a:latin typeface="微软雅黑"/>
                <a:cs typeface="微软雅黑"/>
              </a:rPr>
              <a:t>险</a:t>
            </a:r>
            <a:endParaRPr sz="1400">
              <a:latin typeface="微软雅黑"/>
              <a:cs typeface="微软雅黑"/>
            </a:endParaRPr>
          </a:p>
        </p:txBody>
      </p:sp>
      <p:sp>
        <p:nvSpPr>
          <p:cNvPr id="8" name="object 8"/>
          <p:cNvSpPr/>
          <p:nvPr/>
        </p:nvSpPr>
        <p:spPr>
          <a:xfrm>
            <a:off x="2450592" y="2830067"/>
            <a:ext cx="388620" cy="388620"/>
          </a:xfrm>
          <a:custGeom>
            <a:avLst/>
            <a:gdLst/>
            <a:ahLst/>
            <a:cxnLst/>
            <a:rect l="l" t="t" r="r" b="b"/>
            <a:pathLst>
              <a:path w="388619" h="388619">
                <a:moveTo>
                  <a:pt x="272033" y="326771"/>
                </a:moveTo>
                <a:lnTo>
                  <a:pt x="116458" y="326771"/>
                </a:lnTo>
                <a:lnTo>
                  <a:pt x="125839" y="331920"/>
                </a:lnTo>
                <a:lnTo>
                  <a:pt x="135493" y="336343"/>
                </a:lnTo>
                <a:lnTo>
                  <a:pt x="145409" y="340076"/>
                </a:lnTo>
                <a:lnTo>
                  <a:pt x="155575" y="343154"/>
                </a:lnTo>
                <a:lnTo>
                  <a:pt x="163068" y="388620"/>
                </a:lnTo>
                <a:lnTo>
                  <a:pt x="225425" y="388620"/>
                </a:lnTo>
                <a:lnTo>
                  <a:pt x="232918" y="343154"/>
                </a:lnTo>
                <a:lnTo>
                  <a:pt x="243101" y="340076"/>
                </a:lnTo>
                <a:lnTo>
                  <a:pt x="253047" y="336343"/>
                </a:lnTo>
                <a:lnTo>
                  <a:pt x="262707" y="331920"/>
                </a:lnTo>
                <a:lnTo>
                  <a:pt x="272033" y="326771"/>
                </a:lnTo>
                <a:close/>
              </a:path>
              <a:path w="388619" h="388619">
                <a:moveTo>
                  <a:pt x="78993" y="34925"/>
                </a:moveTo>
                <a:lnTo>
                  <a:pt x="34925" y="78994"/>
                </a:lnTo>
                <a:lnTo>
                  <a:pt x="61721" y="116459"/>
                </a:lnTo>
                <a:lnTo>
                  <a:pt x="56645" y="125839"/>
                </a:lnTo>
                <a:lnTo>
                  <a:pt x="52260" y="135493"/>
                </a:lnTo>
                <a:lnTo>
                  <a:pt x="48541" y="145409"/>
                </a:lnTo>
                <a:lnTo>
                  <a:pt x="45465" y="155575"/>
                </a:lnTo>
                <a:lnTo>
                  <a:pt x="0" y="163068"/>
                </a:lnTo>
                <a:lnTo>
                  <a:pt x="0" y="225425"/>
                </a:lnTo>
                <a:lnTo>
                  <a:pt x="45465" y="232918"/>
                </a:lnTo>
                <a:lnTo>
                  <a:pt x="48541" y="243101"/>
                </a:lnTo>
                <a:lnTo>
                  <a:pt x="52260" y="253047"/>
                </a:lnTo>
                <a:lnTo>
                  <a:pt x="56645" y="262707"/>
                </a:lnTo>
                <a:lnTo>
                  <a:pt x="61721" y="272034"/>
                </a:lnTo>
                <a:lnTo>
                  <a:pt x="34925" y="309626"/>
                </a:lnTo>
                <a:lnTo>
                  <a:pt x="78993" y="353695"/>
                </a:lnTo>
                <a:lnTo>
                  <a:pt x="116458" y="326771"/>
                </a:lnTo>
                <a:lnTo>
                  <a:pt x="336550" y="326771"/>
                </a:lnTo>
                <a:lnTo>
                  <a:pt x="353694" y="309626"/>
                </a:lnTo>
                <a:lnTo>
                  <a:pt x="346452" y="299466"/>
                </a:lnTo>
                <a:lnTo>
                  <a:pt x="194309" y="299466"/>
                </a:lnTo>
                <a:lnTo>
                  <a:pt x="153374" y="291197"/>
                </a:lnTo>
                <a:lnTo>
                  <a:pt x="119903" y="268652"/>
                </a:lnTo>
                <a:lnTo>
                  <a:pt x="97315" y="235225"/>
                </a:lnTo>
                <a:lnTo>
                  <a:pt x="89026" y="194310"/>
                </a:lnTo>
                <a:lnTo>
                  <a:pt x="97315" y="153374"/>
                </a:lnTo>
                <a:lnTo>
                  <a:pt x="119903" y="119903"/>
                </a:lnTo>
                <a:lnTo>
                  <a:pt x="153374" y="97315"/>
                </a:lnTo>
                <a:lnTo>
                  <a:pt x="194309" y="89027"/>
                </a:lnTo>
                <a:lnTo>
                  <a:pt x="346518" y="89027"/>
                </a:lnTo>
                <a:lnTo>
                  <a:pt x="353694" y="78994"/>
                </a:lnTo>
                <a:lnTo>
                  <a:pt x="336422" y="61722"/>
                </a:lnTo>
                <a:lnTo>
                  <a:pt x="116458" y="61722"/>
                </a:lnTo>
                <a:lnTo>
                  <a:pt x="78993" y="34925"/>
                </a:lnTo>
                <a:close/>
              </a:path>
              <a:path w="388619" h="388619">
                <a:moveTo>
                  <a:pt x="336550" y="326771"/>
                </a:moveTo>
                <a:lnTo>
                  <a:pt x="272033" y="326771"/>
                </a:lnTo>
                <a:lnTo>
                  <a:pt x="309625" y="353695"/>
                </a:lnTo>
                <a:lnTo>
                  <a:pt x="336550" y="326771"/>
                </a:lnTo>
                <a:close/>
              </a:path>
              <a:path w="388619" h="388619">
                <a:moveTo>
                  <a:pt x="346518" y="89027"/>
                </a:moveTo>
                <a:lnTo>
                  <a:pt x="194309" y="89027"/>
                </a:lnTo>
                <a:lnTo>
                  <a:pt x="235225" y="97315"/>
                </a:lnTo>
                <a:lnTo>
                  <a:pt x="268652" y="119903"/>
                </a:lnTo>
                <a:lnTo>
                  <a:pt x="291197" y="153374"/>
                </a:lnTo>
                <a:lnTo>
                  <a:pt x="299465" y="194310"/>
                </a:lnTo>
                <a:lnTo>
                  <a:pt x="291197" y="235225"/>
                </a:lnTo>
                <a:lnTo>
                  <a:pt x="268652" y="268652"/>
                </a:lnTo>
                <a:lnTo>
                  <a:pt x="235225" y="291197"/>
                </a:lnTo>
                <a:lnTo>
                  <a:pt x="194309" y="299466"/>
                </a:lnTo>
                <a:lnTo>
                  <a:pt x="346452" y="299466"/>
                </a:lnTo>
                <a:lnTo>
                  <a:pt x="326897" y="272034"/>
                </a:lnTo>
                <a:lnTo>
                  <a:pt x="331974" y="262707"/>
                </a:lnTo>
                <a:lnTo>
                  <a:pt x="336359" y="253047"/>
                </a:lnTo>
                <a:lnTo>
                  <a:pt x="340078" y="243101"/>
                </a:lnTo>
                <a:lnTo>
                  <a:pt x="343153" y="232918"/>
                </a:lnTo>
                <a:lnTo>
                  <a:pt x="388619" y="225425"/>
                </a:lnTo>
                <a:lnTo>
                  <a:pt x="388619" y="163068"/>
                </a:lnTo>
                <a:lnTo>
                  <a:pt x="343153" y="155575"/>
                </a:lnTo>
                <a:lnTo>
                  <a:pt x="340078" y="145409"/>
                </a:lnTo>
                <a:lnTo>
                  <a:pt x="336359" y="135493"/>
                </a:lnTo>
                <a:lnTo>
                  <a:pt x="331974" y="125839"/>
                </a:lnTo>
                <a:lnTo>
                  <a:pt x="326897" y="116459"/>
                </a:lnTo>
                <a:lnTo>
                  <a:pt x="346518" y="89027"/>
                </a:lnTo>
                <a:close/>
              </a:path>
              <a:path w="388619" h="388619">
                <a:moveTo>
                  <a:pt x="203962" y="148336"/>
                </a:moveTo>
                <a:lnTo>
                  <a:pt x="169037" y="244475"/>
                </a:lnTo>
                <a:lnTo>
                  <a:pt x="184150" y="249936"/>
                </a:lnTo>
                <a:lnTo>
                  <a:pt x="219201" y="153924"/>
                </a:lnTo>
                <a:lnTo>
                  <a:pt x="203962" y="148336"/>
                </a:lnTo>
                <a:close/>
              </a:path>
              <a:path w="388619" h="388619">
                <a:moveTo>
                  <a:pt x="154050" y="158369"/>
                </a:moveTo>
                <a:lnTo>
                  <a:pt x="118109" y="194310"/>
                </a:lnTo>
                <a:lnTo>
                  <a:pt x="154050" y="230124"/>
                </a:lnTo>
                <a:lnTo>
                  <a:pt x="165481" y="218821"/>
                </a:lnTo>
                <a:lnTo>
                  <a:pt x="140969" y="194310"/>
                </a:lnTo>
                <a:lnTo>
                  <a:pt x="165481" y="169799"/>
                </a:lnTo>
                <a:lnTo>
                  <a:pt x="154050" y="158369"/>
                </a:lnTo>
                <a:close/>
              </a:path>
              <a:path w="388619" h="388619">
                <a:moveTo>
                  <a:pt x="234569" y="158369"/>
                </a:moveTo>
                <a:lnTo>
                  <a:pt x="223138" y="169799"/>
                </a:lnTo>
                <a:lnTo>
                  <a:pt x="247650" y="194310"/>
                </a:lnTo>
                <a:lnTo>
                  <a:pt x="223138" y="218821"/>
                </a:lnTo>
                <a:lnTo>
                  <a:pt x="234569" y="230124"/>
                </a:lnTo>
                <a:lnTo>
                  <a:pt x="270509" y="194310"/>
                </a:lnTo>
                <a:lnTo>
                  <a:pt x="234569" y="158369"/>
                </a:lnTo>
                <a:close/>
              </a:path>
              <a:path w="388619" h="388619">
                <a:moveTo>
                  <a:pt x="225425" y="0"/>
                </a:moveTo>
                <a:lnTo>
                  <a:pt x="163068" y="0"/>
                </a:lnTo>
                <a:lnTo>
                  <a:pt x="155575" y="45466"/>
                </a:lnTo>
                <a:lnTo>
                  <a:pt x="145409" y="48541"/>
                </a:lnTo>
                <a:lnTo>
                  <a:pt x="135493" y="52260"/>
                </a:lnTo>
                <a:lnTo>
                  <a:pt x="125839" y="56645"/>
                </a:lnTo>
                <a:lnTo>
                  <a:pt x="116458" y="61722"/>
                </a:lnTo>
                <a:lnTo>
                  <a:pt x="272033" y="61722"/>
                </a:lnTo>
                <a:lnTo>
                  <a:pt x="262707" y="56645"/>
                </a:lnTo>
                <a:lnTo>
                  <a:pt x="253047" y="52260"/>
                </a:lnTo>
                <a:lnTo>
                  <a:pt x="243101" y="48541"/>
                </a:lnTo>
                <a:lnTo>
                  <a:pt x="232918" y="45466"/>
                </a:lnTo>
                <a:lnTo>
                  <a:pt x="225425" y="0"/>
                </a:lnTo>
                <a:close/>
              </a:path>
              <a:path w="388619" h="388619">
                <a:moveTo>
                  <a:pt x="309625" y="34925"/>
                </a:moveTo>
                <a:lnTo>
                  <a:pt x="272033" y="61722"/>
                </a:lnTo>
                <a:lnTo>
                  <a:pt x="336422" y="61722"/>
                </a:lnTo>
                <a:lnTo>
                  <a:pt x="309625" y="34925"/>
                </a:lnTo>
                <a:close/>
              </a:path>
            </a:pathLst>
          </a:custGeom>
          <a:solidFill>
            <a:srgbClr val="1D9ED2"/>
          </a:solidFill>
        </p:spPr>
        <p:txBody>
          <a:bodyPr wrap="square" lIns="0" tIns="0" rIns="0" bIns="0" rtlCol="0"/>
          <a:lstStyle/>
          <a:p/>
        </p:txBody>
      </p:sp>
      <p:sp>
        <p:nvSpPr>
          <p:cNvPr id="9" name="object 9"/>
          <p:cNvSpPr txBox="1"/>
          <p:nvPr/>
        </p:nvSpPr>
        <p:spPr>
          <a:xfrm>
            <a:off x="8391525" y="3374897"/>
            <a:ext cx="2311400" cy="834390"/>
          </a:xfrm>
          <a:prstGeom prst="rect">
            <a:avLst/>
          </a:prstGeom>
        </p:spPr>
        <p:txBody>
          <a:bodyPr wrap="square" lIns="0" tIns="0" rIns="0" bIns="0" rtlCol="0" vert="horz">
            <a:spAutoFit/>
          </a:bodyPr>
          <a:lstStyle/>
          <a:p>
            <a:pPr algn="ctr">
              <a:lnSpc>
                <a:spcPct val="100000"/>
              </a:lnSpc>
            </a:pPr>
            <a:r>
              <a:rPr dirty="0" sz="1400" b="1">
                <a:solidFill>
                  <a:srgbClr val="5E666F"/>
                </a:solidFill>
                <a:latin typeface="Arial"/>
                <a:cs typeface="Arial"/>
              </a:rPr>
              <a:t>03.</a:t>
            </a:r>
            <a:r>
              <a:rPr dirty="0" sz="1400" b="1" i="1">
                <a:solidFill>
                  <a:srgbClr val="5E666F"/>
                </a:solidFill>
                <a:latin typeface="微软雅黑"/>
                <a:cs typeface="微软雅黑"/>
              </a:rPr>
              <a:t>商业模式风险</a:t>
            </a:r>
            <a:endParaRPr sz="1400">
              <a:latin typeface="微软雅黑"/>
              <a:cs typeface="微软雅黑"/>
            </a:endParaRPr>
          </a:p>
          <a:p>
            <a:pPr algn="ctr" marL="12700" marR="5080">
              <a:lnSpc>
                <a:spcPct val="150000"/>
              </a:lnSpc>
              <a:spcBef>
                <a:spcPts val="470"/>
              </a:spcBef>
            </a:pPr>
            <a:r>
              <a:rPr dirty="0" sz="1200">
                <a:solidFill>
                  <a:srgbClr val="5E666F"/>
                </a:solidFill>
                <a:latin typeface="微软雅黑"/>
                <a:cs typeface="微软雅黑"/>
              </a:rPr>
              <a:t>开放银行需要确定一个行业共识的  盈利模式以确保其稳定发展</a:t>
            </a:r>
            <a:endParaRPr sz="1200">
              <a:latin typeface="微软雅黑"/>
              <a:cs typeface="微软雅黑"/>
            </a:endParaRPr>
          </a:p>
        </p:txBody>
      </p:sp>
      <p:sp>
        <p:nvSpPr>
          <p:cNvPr id="10" name="object 10"/>
          <p:cNvSpPr/>
          <p:nvPr/>
        </p:nvSpPr>
        <p:spPr>
          <a:xfrm>
            <a:off x="9339071" y="2814827"/>
            <a:ext cx="417830" cy="417830"/>
          </a:xfrm>
          <a:custGeom>
            <a:avLst/>
            <a:gdLst/>
            <a:ahLst/>
            <a:cxnLst/>
            <a:rect l="l" t="t" r="r" b="b"/>
            <a:pathLst>
              <a:path w="417829" h="417830">
                <a:moveTo>
                  <a:pt x="208787" y="217550"/>
                </a:moveTo>
                <a:lnTo>
                  <a:pt x="174942" y="224375"/>
                </a:lnTo>
                <a:lnTo>
                  <a:pt x="147288" y="242998"/>
                </a:lnTo>
                <a:lnTo>
                  <a:pt x="128635" y="270646"/>
                </a:lnTo>
                <a:lnTo>
                  <a:pt x="121793" y="304546"/>
                </a:lnTo>
                <a:lnTo>
                  <a:pt x="121911" y="331168"/>
                </a:lnTo>
                <a:lnTo>
                  <a:pt x="128635" y="364426"/>
                </a:lnTo>
                <a:lnTo>
                  <a:pt x="147288" y="392080"/>
                </a:lnTo>
                <a:lnTo>
                  <a:pt x="174942" y="410733"/>
                </a:lnTo>
                <a:lnTo>
                  <a:pt x="208787" y="417575"/>
                </a:lnTo>
                <a:lnTo>
                  <a:pt x="242633" y="410733"/>
                </a:lnTo>
                <a:lnTo>
                  <a:pt x="259226" y="399542"/>
                </a:lnTo>
                <a:lnTo>
                  <a:pt x="200025" y="399542"/>
                </a:lnTo>
                <a:lnTo>
                  <a:pt x="194055" y="398907"/>
                </a:lnTo>
                <a:lnTo>
                  <a:pt x="188213" y="397383"/>
                </a:lnTo>
                <a:lnTo>
                  <a:pt x="182752" y="395097"/>
                </a:lnTo>
                <a:lnTo>
                  <a:pt x="182752" y="387476"/>
                </a:lnTo>
                <a:lnTo>
                  <a:pt x="273393" y="387476"/>
                </a:lnTo>
                <a:lnTo>
                  <a:pt x="275106" y="384937"/>
                </a:lnTo>
                <a:lnTo>
                  <a:pt x="165226" y="384937"/>
                </a:lnTo>
                <a:lnTo>
                  <a:pt x="161417" y="381635"/>
                </a:lnTo>
                <a:lnTo>
                  <a:pt x="156463" y="376682"/>
                </a:lnTo>
                <a:lnTo>
                  <a:pt x="153670" y="373252"/>
                </a:lnTo>
                <a:lnTo>
                  <a:pt x="151129" y="369697"/>
                </a:lnTo>
                <a:lnTo>
                  <a:pt x="185250" y="369697"/>
                </a:lnTo>
                <a:lnTo>
                  <a:pt x="182149" y="368760"/>
                </a:lnTo>
                <a:lnTo>
                  <a:pt x="150789" y="343050"/>
                </a:lnTo>
                <a:lnTo>
                  <a:pt x="139192" y="304546"/>
                </a:lnTo>
                <a:lnTo>
                  <a:pt x="140527" y="290810"/>
                </a:lnTo>
                <a:lnTo>
                  <a:pt x="159511" y="255270"/>
                </a:lnTo>
                <a:lnTo>
                  <a:pt x="195123" y="236267"/>
                </a:lnTo>
                <a:lnTo>
                  <a:pt x="208787" y="234950"/>
                </a:lnTo>
                <a:lnTo>
                  <a:pt x="258336" y="234950"/>
                </a:lnTo>
                <a:lnTo>
                  <a:pt x="242633" y="224375"/>
                </a:lnTo>
                <a:lnTo>
                  <a:pt x="208787" y="217550"/>
                </a:lnTo>
                <a:close/>
              </a:path>
              <a:path w="417829" h="417830">
                <a:moveTo>
                  <a:pt x="234823" y="387476"/>
                </a:moveTo>
                <a:lnTo>
                  <a:pt x="182752" y="387476"/>
                </a:lnTo>
                <a:lnTo>
                  <a:pt x="188213" y="389255"/>
                </a:lnTo>
                <a:lnTo>
                  <a:pt x="194055" y="390398"/>
                </a:lnTo>
                <a:lnTo>
                  <a:pt x="200025" y="391033"/>
                </a:lnTo>
                <a:lnTo>
                  <a:pt x="200025" y="399542"/>
                </a:lnTo>
                <a:lnTo>
                  <a:pt x="217550" y="399542"/>
                </a:lnTo>
                <a:lnTo>
                  <a:pt x="217550" y="391033"/>
                </a:lnTo>
                <a:lnTo>
                  <a:pt x="223520" y="390398"/>
                </a:lnTo>
                <a:lnTo>
                  <a:pt x="229361" y="389255"/>
                </a:lnTo>
                <a:lnTo>
                  <a:pt x="234823" y="387476"/>
                </a:lnTo>
                <a:close/>
              </a:path>
              <a:path w="417829" h="417830">
                <a:moveTo>
                  <a:pt x="273393" y="387476"/>
                </a:moveTo>
                <a:lnTo>
                  <a:pt x="234823" y="387476"/>
                </a:lnTo>
                <a:lnTo>
                  <a:pt x="234823" y="395097"/>
                </a:lnTo>
                <a:lnTo>
                  <a:pt x="229361" y="397383"/>
                </a:lnTo>
                <a:lnTo>
                  <a:pt x="223520" y="398907"/>
                </a:lnTo>
                <a:lnTo>
                  <a:pt x="217550" y="399542"/>
                </a:lnTo>
                <a:lnTo>
                  <a:pt x="259226" y="399542"/>
                </a:lnTo>
                <a:lnTo>
                  <a:pt x="270287" y="392080"/>
                </a:lnTo>
                <a:lnTo>
                  <a:pt x="273393" y="387476"/>
                </a:lnTo>
                <a:close/>
              </a:path>
              <a:path w="417829" h="417830">
                <a:moveTo>
                  <a:pt x="185250" y="369697"/>
                </a:moveTo>
                <a:lnTo>
                  <a:pt x="151129" y="369697"/>
                </a:lnTo>
                <a:lnTo>
                  <a:pt x="155575" y="373507"/>
                </a:lnTo>
                <a:lnTo>
                  <a:pt x="160274" y="376936"/>
                </a:lnTo>
                <a:lnTo>
                  <a:pt x="165226" y="379857"/>
                </a:lnTo>
                <a:lnTo>
                  <a:pt x="165226" y="384937"/>
                </a:lnTo>
                <a:lnTo>
                  <a:pt x="252349" y="384937"/>
                </a:lnTo>
                <a:lnTo>
                  <a:pt x="252349" y="379857"/>
                </a:lnTo>
                <a:lnTo>
                  <a:pt x="257301" y="376936"/>
                </a:lnTo>
                <a:lnTo>
                  <a:pt x="261304" y="374014"/>
                </a:lnTo>
                <a:lnTo>
                  <a:pt x="208787" y="374014"/>
                </a:lnTo>
                <a:lnTo>
                  <a:pt x="195123" y="372679"/>
                </a:lnTo>
                <a:lnTo>
                  <a:pt x="185250" y="369697"/>
                </a:lnTo>
                <a:close/>
              </a:path>
              <a:path w="417829" h="417830">
                <a:moveTo>
                  <a:pt x="285385" y="369697"/>
                </a:moveTo>
                <a:lnTo>
                  <a:pt x="266446" y="369697"/>
                </a:lnTo>
                <a:lnTo>
                  <a:pt x="263905" y="373252"/>
                </a:lnTo>
                <a:lnTo>
                  <a:pt x="261111" y="376682"/>
                </a:lnTo>
                <a:lnTo>
                  <a:pt x="256158" y="381635"/>
                </a:lnTo>
                <a:lnTo>
                  <a:pt x="252349" y="384937"/>
                </a:lnTo>
                <a:lnTo>
                  <a:pt x="275106" y="384937"/>
                </a:lnTo>
                <a:lnTo>
                  <a:pt x="285385" y="369697"/>
                </a:lnTo>
                <a:close/>
              </a:path>
              <a:path w="417829" h="417830">
                <a:moveTo>
                  <a:pt x="258336" y="234950"/>
                </a:moveTo>
                <a:lnTo>
                  <a:pt x="208787" y="234950"/>
                </a:lnTo>
                <a:lnTo>
                  <a:pt x="222452" y="236267"/>
                </a:lnTo>
                <a:lnTo>
                  <a:pt x="235426" y="240156"/>
                </a:lnTo>
                <a:lnTo>
                  <a:pt x="266757" y="265862"/>
                </a:lnTo>
                <a:lnTo>
                  <a:pt x="278383" y="304546"/>
                </a:lnTo>
                <a:lnTo>
                  <a:pt x="277043" y="318208"/>
                </a:lnTo>
                <a:lnTo>
                  <a:pt x="258063" y="353695"/>
                </a:lnTo>
                <a:lnTo>
                  <a:pt x="222452" y="372679"/>
                </a:lnTo>
                <a:lnTo>
                  <a:pt x="208787" y="374014"/>
                </a:lnTo>
                <a:lnTo>
                  <a:pt x="261304" y="374014"/>
                </a:lnTo>
                <a:lnTo>
                  <a:pt x="262000" y="373507"/>
                </a:lnTo>
                <a:lnTo>
                  <a:pt x="266446" y="369697"/>
                </a:lnTo>
                <a:lnTo>
                  <a:pt x="285385" y="369697"/>
                </a:lnTo>
                <a:lnTo>
                  <a:pt x="288940" y="364426"/>
                </a:lnTo>
                <a:lnTo>
                  <a:pt x="295664" y="331168"/>
                </a:lnTo>
                <a:lnTo>
                  <a:pt x="295782" y="304546"/>
                </a:lnTo>
                <a:lnTo>
                  <a:pt x="288940" y="270646"/>
                </a:lnTo>
                <a:lnTo>
                  <a:pt x="270287" y="242998"/>
                </a:lnTo>
                <a:lnTo>
                  <a:pt x="258336" y="234950"/>
                </a:lnTo>
                <a:close/>
              </a:path>
              <a:path w="417829" h="417830">
                <a:moveTo>
                  <a:pt x="213613" y="269748"/>
                </a:moveTo>
                <a:lnTo>
                  <a:pt x="203961" y="269748"/>
                </a:lnTo>
                <a:lnTo>
                  <a:pt x="200025" y="273558"/>
                </a:lnTo>
                <a:lnTo>
                  <a:pt x="200025" y="335407"/>
                </a:lnTo>
                <a:lnTo>
                  <a:pt x="203961" y="339344"/>
                </a:lnTo>
                <a:lnTo>
                  <a:pt x="213613" y="339344"/>
                </a:lnTo>
                <a:lnTo>
                  <a:pt x="217550" y="335407"/>
                </a:lnTo>
                <a:lnTo>
                  <a:pt x="217550" y="273558"/>
                </a:lnTo>
                <a:lnTo>
                  <a:pt x="213613" y="269748"/>
                </a:lnTo>
                <a:close/>
              </a:path>
              <a:path w="417829" h="417830">
                <a:moveTo>
                  <a:pt x="208787" y="0"/>
                </a:moveTo>
                <a:lnTo>
                  <a:pt x="174942" y="6842"/>
                </a:lnTo>
                <a:lnTo>
                  <a:pt x="147288" y="25495"/>
                </a:lnTo>
                <a:lnTo>
                  <a:pt x="128635" y="53149"/>
                </a:lnTo>
                <a:lnTo>
                  <a:pt x="121793" y="86995"/>
                </a:lnTo>
                <a:lnTo>
                  <a:pt x="121889" y="113633"/>
                </a:lnTo>
                <a:lnTo>
                  <a:pt x="128635" y="147002"/>
                </a:lnTo>
                <a:lnTo>
                  <a:pt x="147288" y="174656"/>
                </a:lnTo>
                <a:lnTo>
                  <a:pt x="174942" y="193309"/>
                </a:lnTo>
                <a:lnTo>
                  <a:pt x="208787" y="200151"/>
                </a:lnTo>
                <a:lnTo>
                  <a:pt x="242633" y="193309"/>
                </a:lnTo>
                <a:lnTo>
                  <a:pt x="259226" y="182118"/>
                </a:lnTo>
                <a:lnTo>
                  <a:pt x="200025" y="182118"/>
                </a:lnTo>
                <a:lnTo>
                  <a:pt x="194055" y="181483"/>
                </a:lnTo>
                <a:lnTo>
                  <a:pt x="188213" y="179959"/>
                </a:lnTo>
                <a:lnTo>
                  <a:pt x="182752" y="177673"/>
                </a:lnTo>
                <a:lnTo>
                  <a:pt x="182752" y="170052"/>
                </a:lnTo>
                <a:lnTo>
                  <a:pt x="273393" y="170052"/>
                </a:lnTo>
                <a:lnTo>
                  <a:pt x="275191" y="167386"/>
                </a:lnTo>
                <a:lnTo>
                  <a:pt x="165226" y="167386"/>
                </a:lnTo>
                <a:lnTo>
                  <a:pt x="163322" y="165862"/>
                </a:lnTo>
                <a:lnTo>
                  <a:pt x="159511" y="162306"/>
                </a:lnTo>
                <a:lnTo>
                  <a:pt x="156463" y="159131"/>
                </a:lnTo>
                <a:lnTo>
                  <a:pt x="153670" y="155829"/>
                </a:lnTo>
                <a:lnTo>
                  <a:pt x="151129" y="152146"/>
                </a:lnTo>
                <a:lnTo>
                  <a:pt x="184829" y="152146"/>
                </a:lnTo>
                <a:lnTo>
                  <a:pt x="182149" y="151336"/>
                </a:lnTo>
                <a:lnTo>
                  <a:pt x="150818" y="125606"/>
                </a:lnTo>
                <a:lnTo>
                  <a:pt x="139192" y="86995"/>
                </a:lnTo>
                <a:lnTo>
                  <a:pt x="140527" y="73332"/>
                </a:lnTo>
                <a:lnTo>
                  <a:pt x="159511" y="37846"/>
                </a:lnTo>
                <a:lnTo>
                  <a:pt x="195123" y="18736"/>
                </a:lnTo>
                <a:lnTo>
                  <a:pt x="208787" y="17399"/>
                </a:lnTo>
                <a:lnTo>
                  <a:pt x="258284" y="17399"/>
                </a:lnTo>
                <a:lnTo>
                  <a:pt x="242633" y="6842"/>
                </a:lnTo>
                <a:lnTo>
                  <a:pt x="208787" y="0"/>
                </a:lnTo>
                <a:close/>
              </a:path>
              <a:path w="417829" h="417830">
                <a:moveTo>
                  <a:pt x="234823" y="170052"/>
                </a:moveTo>
                <a:lnTo>
                  <a:pt x="182752" y="170052"/>
                </a:lnTo>
                <a:lnTo>
                  <a:pt x="188213" y="171831"/>
                </a:lnTo>
                <a:lnTo>
                  <a:pt x="194055" y="172974"/>
                </a:lnTo>
                <a:lnTo>
                  <a:pt x="200025" y="173609"/>
                </a:lnTo>
                <a:lnTo>
                  <a:pt x="200025" y="182118"/>
                </a:lnTo>
                <a:lnTo>
                  <a:pt x="217550" y="182118"/>
                </a:lnTo>
                <a:lnTo>
                  <a:pt x="217550" y="173609"/>
                </a:lnTo>
                <a:lnTo>
                  <a:pt x="223520" y="172974"/>
                </a:lnTo>
                <a:lnTo>
                  <a:pt x="229361" y="171831"/>
                </a:lnTo>
                <a:lnTo>
                  <a:pt x="234823" y="170052"/>
                </a:lnTo>
                <a:close/>
              </a:path>
              <a:path w="417829" h="417830">
                <a:moveTo>
                  <a:pt x="273393" y="170052"/>
                </a:moveTo>
                <a:lnTo>
                  <a:pt x="234823" y="170052"/>
                </a:lnTo>
                <a:lnTo>
                  <a:pt x="234823" y="177673"/>
                </a:lnTo>
                <a:lnTo>
                  <a:pt x="229361" y="179959"/>
                </a:lnTo>
                <a:lnTo>
                  <a:pt x="223520" y="181483"/>
                </a:lnTo>
                <a:lnTo>
                  <a:pt x="217550" y="182118"/>
                </a:lnTo>
                <a:lnTo>
                  <a:pt x="259226" y="182118"/>
                </a:lnTo>
                <a:lnTo>
                  <a:pt x="270287" y="174656"/>
                </a:lnTo>
                <a:lnTo>
                  <a:pt x="273393" y="170052"/>
                </a:lnTo>
                <a:close/>
              </a:path>
              <a:path w="417829" h="417830">
                <a:moveTo>
                  <a:pt x="184829" y="152146"/>
                </a:moveTo>
                <a:lnTo>
                  <a:pt x="151129" y="152146"/>
                </a:lnTo>
                <a:lnTo>
                  <a:pt x="155575" y="156083"/>
                </a:lnTo>
                <a:lnTo>
                  <a:pt x="160274" y="159385"/>
                </a:lnTo>
                <a:lnTo>
                  <a:pt x="165226" y="162306"/>
                </a:lnTo>
                <a:lnTo>
                  <a:pt x="165226" y="167386"/>
                </a:lnTo>
                <a:lnTo>
                  <a:pt x="252349" y="167386"/>
                </a:lnTo>
                <a:lnTo>
                  <a:pt x="252349" y="162306"/>
                </a:lnTo>
                <a:lnTo>
                  <a:pt x="257301" y="159385"/>
                </a:lnTo>
                <a:lnTo>
                  <a:pt x="261278" y="156591"/>
                </a:lnTo>
                <a:lnTo>
                  <a:pt x="208787" y="156591"/>
                </a:lnTo>
                <a:lnTo>
                  <a:pt x="195123" y="155255"/>
                </a:lnTo>
                <a:lnTo>
                  <a:pt x="184829" y="152146"/>
                </a:lnTo>
                <a:close/>
              </a:path>
              <a:path w="417829" h="417830">
                <a:moveTo>
                  <a:pt x="285471" y="152146"/>
                </a:moveTo>
                <a:lnTo>
                  <a:pt x="266446" y="152146"/>
                </a:lnTo>
                <a:lnTo>
                  <a:pt x="263905" y="155829"/>
                </a:lnTo>
                <a:lnTo>
                  <a:pt x="261111" y="159131"/>
                </a:lnTo>
                <a:lnTo>
                  <a:pt x="258063" y="162306"/>
                </a:lnTo>
                <a:lnTo>
                  <a:pt x="254253" y="165862"/>
                </a:lnTo>
                <a:lnTo>
                  <a:pt x="252349" y="167386"/>
                </a:lnTo>
                <a:lnTo>
                  <a:pt x="275191" y="167386"/>
                </a:lnTo>
                <a:lnTo>
                  <a:pt x="285471" y="152146"/>
                </a:lnTo>
                <a:close/>
              </a:path>
              <a:path w="417829" h="417830">
                <a:moveTo>
                  <a:pt x="258284" y="17399"/>
                </a:moveTo>
                <a:lnTo>
                  <a:pt x="208787" y="17399"/>
                </a:lnTo>
                <a:lnTo>
                  <a:pt x="222452" y="18736"/>
                </a:lnTo>
                <a:lnTo>
                  <a:pt x="235426" y="22669"/>
                </a:lnTo>
                <a:lnTo>
                  <a:pt x="266757" y="48436"/>
                </a:lnTo>
                <a:lnTo>
                  <a:pt x="278383" y="86995"/>
                </a:lnTo>
                <a:lnTo>
                  <a:pt x="277048" y="100659"/>
                </a:lnTo>
                <a:lnTo>
                  <a:pt x="258063" y="136271"/>
                </a:lnTo>
                <a:lnTo>
                  <a:pt x="222452" y="155255"/>
                </a:lnTo>
                <a:lnTo>
                  <a:pt x="208787" y="156591"/>
                </a:lnTo>
                <a:lnTo>
                  <a:pt x="261278" y="156591"/>
                </a:lnTo>
                <a:lnTo>
                  <a:pt x="262000" y="156083"/>
                </a:lnTo>
                <a:lnTo>
                  <a:pt x="266446" y="152146"/>
                </a:lnTo>
                <a:lnTo>
                  <a:pt x="285471" y="152146"/>
                </a:lnTo>
                <a:lnTo>
                  <a:pt x="288940" y="147002"/>
                </a:lnTo>
                <a:lnTo>
                  <a:pt x="295686" y="113633"/>
                </a:lnTo>
                <a:lnTo>
                  <a:pt x="295782" y="86995"/>
                </a:lnTo>
                <a:lnTo>
                  <a:pt x="288940" y="53149"/>
                </a:lnTo>
                <a:lnTo>
                  <a:pt x="270287" y="25495"/>
                </a:lnTo>
                <a:lnTo>
                  <a:pt x="258284" y="17399"/>
                </a:lnTo>
                <a:close/>
              </a:path>
              <a:path w="417829" h="417830">
                <a:moveTo>
                  <a:pt x="213613" y="52197"/>
                </a:moveTo>
                <a:lnTo>
                  <a:pt x="203961" y="52197"/>
                </a:lnTo>
                <a:lnTo>
                  <a:pt x="200025" y="56134"/>
                </a:lnTo>
                <a:lnTo>
                  <a:pt x="200151" y="117983"/>
                </a:lnTo>
                <a:lnTo>
                  <a:pt x="203961" y="121793"/>
                </a:lnTo>
                <a:lnTo>
                  <a:pt x="213613" y="121793"/>
                </a:lnTo>
                <a:lnTo>
                  <a:pt x="217550" y="117983"/>
                </a:lnTo>
                <a:lnTo>
                  <a:pt x="217550" y="56134"/>
                </a:lnTo>
                <a:lnTo>
                  <a:pt x="213613" y="52197"/>
                </a:lnTo>
                <a:close/>
              </a:path>
              <a:path w="417829" h="417830">
                <a:moveTo>
                  <a:pt x="344043" y="278384"/>
                </a:moveTo>
                <a:lnTo>
                  <a:pt x="334391" y="278384"/>
                </a:lnTo>
                <a:lnTo>
                  <a:pt x="330580" y="282321"/>
                </a:lnTo>
                <a:lnTo>
                  <a:pt x="330580" y="335407"/>
                </a:lnTo>
                <a:lnTo>
                  <a:pt x="334391" y="339344"/>
                </a:lnTo>
                <a:lnTo>
                  <a:pt x="387476" y="339344"/>
                </a:lnTo>
                <a:lnTo>
                  <a:pt x="391413" y="335407"/>
                </a:lnTo>
                <a:lnTo>
                  <a:pt x="391413" y="325755"/>
                </a:lnTo>
                <a:lnTo>
                  <a:pt x="387476" y="321818"/>
                </a:lnTo>
                <a:lnTo>
                  <a:pt x="364871" y="321818"/>
                </a:lnTo>
                <a:lnTo>
                  <a:pt x="369824" y="317373"/>
                </a:lnTo>
                <a:lnTo>
                  <a:pt x="373854" y="313436"/>
                </a:lnTo>
                <a:lnTo>
                  <a:pt x="347979" y="313436"/>
                </a:lnTo>
                <a:lnTo>
                  <a:pt x="347979" y="282321"/>
                </a:lnTo>
                <a:lnTo>
                  <a:pt x="344043" y="278384"/>
                </a:lnTo>
                <a:close/>
              </a:path>
              <a:path w="417829" h="417830">
                <a:moveTo>
                  <a:pt x="340868" y="78232"/>
                </a:moveTo>
                <a:lnTo>
                  <a:pt x="334391" y="78232"/>
                </a:lnTo>
                <a:lnTo>
                  <a:pt x="330580" y="82169"/>
                </a:lnTo>
                <a:lnTo>
                  <a:pt x="330580" y="90170"/>
                </a:lnTo>
                <a:lnTo>
                  <a:pt x="332231" y="92963"/>
                </a:lnTo>
                <a:lnTo>
                  <a:pt x="334899" y="94487"/>
                </a:lnTo>
                <a:lnTo>
                  <a:pt x="337806" y="96406"/>
                </a:lnTo>
                <a:lnTo>
                  <a:pt x="367792" y="123571"/>
                </a:lnTo>
                <a:lnTo>
                  <a:pt x="392033" y="163941"/>
                </a:lnTo>
                <a:lnTo>
                  <a:pt x="400176" y="208787"/>
                </a:lnTo>
                <a:lnTo>
                  <a:pt x="398135" y="231727"/>
                </a:lnTo>
                <a:lnTo>
                  <a:pt x="381906" y="274367"/>
                </a:lnTo>
                <a:lnTo>
                  <a:pt x="357457" y="304990"/>
                </a:lnTo>
                <a:lnTo>
                  <a:pt x="347979" y="313436"/>
                </a:lnTo>
                <a:lnTo>
                  <a:pt x="373854" y="313436"/>
                </a:lnTo>
                <a:lnTo>
                  <a:pt x="408162" y="259857"/>
                </a:lnTo>
                <a:lnTo>
                  <a:pt x="417575" y="208787"/>
                </a:lnTo>
                <a:lnTo>
                  <a:pt x="415196" y="182770"/>
                </a:lnTo>
                <a:lnTo>
                  <a:pt x="396626" y="133975"/>
                </a:lnTo>
                <a:lnTo>
                  <a:pt x="367343" y="97932"/>
                </a:lnTo>
                <a:lnTo>
                  <a:pt x="342264" y="78739"/>
                </a:lnTo>
                <a:lnTo>
                  <a:pt x="340868" y="78232"/>
                </a:lnTo>
                <a:close/>
              </a:path>
              <a:path w="417829" h="417830">
                <a:moveTo>
                  <a:pt x="83184" y="78232"/>
                </a:moveTo>
                <a:lnTo>
                  <a:pt x="29972" y="78232"/>
                </a:lnTo>
                <a:lnTo>
                  <a:pt x="26161" y="82169"/>
                </a:lnTo>
                <a:lnTo>
                  <a:pt x="26161" y="91821"/>
                </a:lnTo>
                <a:lnTo>
                  <a:pt x="29972" y="95631"/>
                </a:lnTo>
                <a:lnTo>
                  <a:pt x="52704" y="95631"/>
                </a:lnTo>
                <a:lnTo>
                  <a:pt x="47751" y="100075"/>
                </a:lnTo>
                <a:lnTo>
                  <a:pt x="20949" y="133975"/>
                </a:lnTo>
                <a:lnTo>
                  <a:pt x="2379" y="182770"/>
                </a:lnTo>
                <a:lnTo>
                  <a:pt x="0" y="208787"/>
                </a:lnTo>
                <a:lnTo>
                  <a:pt x="2379" y="234805"/>
                </a:lnTo>
                <a:lnTo>
                  <a:pt x="20949" y="283600"/>
                </a:lnTo>
                <a:lnTo>
                  <a:pt x="50232" y="319643"/>
                </a:lnTo>
                <a:lnTo>
                  <a:pt x="76707" y="339344"/>
                </a:lnTo>
                <a:lnTo>
                  <a:pt x="83184" y="339344"/>
                </a:lnTo>
                <a:lnTo>
                  <a:pt x="86995" y="335407"/>
                </a:lnTo>
                <a:lnTo>
                  <a:pt x="86995" y="327406"/>
                </a:lnTo>
                <a:lnTo>
                  <a:pt x="85344" y="324612"/>
                </a:lnTo>
                <a:lnTo>
                  <a:pt x="82676" y="323088"/>
                </a:lnTo>
                <a:lnTo>
                  <a:pt x="79769" y="321167"/>
                </a:lnTo>
                <a:lnTo>
                  <a:pt x="49783" y="293877"/>
                </a:lnTo>
                <a:lnTo>
                  <a:pt x="25542" y="253619"/>
                </a:lnTo>
                <a:lnTo>
                  <a:pt x="17399" y="208787"/>
                </a:lnTo>
                <a:lnTo>
                  <a:pt x="19440" y="185846"/>
                </a:lnTo>
                <a:lnTo>
                  <a:pt x="35669" y="143154"/>
                </a:lnTo>
                <a:lnTo>
                  <a:pt x="60118" y="112506"/>
                </a:lnTo>
                <a:lnTo>
                  <a:pt x="69596" y="104012"/>
                </a:lnTo>
                <a:lnTo>
                  <a:pt x="86995" y="104012"/>
                </a:lnTo>
                <a:lnTo>
                  <a:pt x="86995" y="82169"/>
                </a:lnTo>
                <a:lnTo>
                  <a:pt x="83184" y="78232"/>
                </a:lnTo>
                <a:close/>
              </a:path>
              <a:path w="417829" h="417830">
                <a:moveTo>
                  <a:pt x="86995" y="104012"/>
                </a:moveTo>
                <a:lnTo>
                  <a:pt x="69596" y="104012"/>
                </a:lnTo>
                <a:lnTo>
                  <a:pt x="69596" y="135255"/>
                </a:lnTo>
                <a:lnTo>
                  <a:pt x="73532" y="139192"/>
                </a:lnTo>
                <a:lnTo>
                  <a:pt x="83184" y="139192"/>
                </a:lnTo>
                <a:lnTo>
                  <a:pt x="86995" y="135255"/>
                </a:lnTo>
                <a:lnTo>
                  <a:pt x="86995" y="104012"/>
                </a:lnTo>
                <a:close/>
              </a:path>
            </a:pathLst>
          </a:custGeom>
          <a:solidFill>
            <a:srgbClr val="F68B21"/>
          </a:solidFill>
        </p:spPr>
        <p:txBody>
          <a:bodyPr wrap="square" lIns="0" tIns="0" rIns="0" bIns="0" rtlCol="0"/>
          <a:lstStyle/>
          <a:p/>
        </p:txBody>
      </p:sp>
      <p:sp>
        <p:nvSpPr>
          <p:cNvPr id="11" name="object 11"/>
          <p:cNvSpPr txBox="1"/>
          <p:nvPr/>
        </p:nvSpPr>
        <p:spPr>
          <a:xfrm>
            <a:off x="4940553" y="3374897"/>
            <a:ext cx="2311400" cy="1108710"/>
          </a:xfrm>
          <a:prstGeom prst="rect">
            <a:avLst/>
          </a:prstGeom>
        </p:spPr>
        <p:txBody>
          <a:bodyPr wrap="square" lIns="0" tIns="0" rIns="0" bIns="0" rtlCol="0" vert="horz">
            <a:spAutoFit/>
          </a:bodyPr>
          <a:lstStyle/>
          <a:p>
            <a:pPr algn="ctr">
              <a:lnSpc>
                <a:spcPct val="100000"/>
              </a:lnSpc>
            </a:pPr>
            <a:r>
              <a:rPr dirty="0" sz="1400" b="1">
                <a:solidFill>
                  <a:srgbClr val="5E666F"/>
                </a:solidFill>
                <a:latin typeface="Arial"/>
                <a:cs typeface="Arial"/>
              </a:rPr>
              <a:t>02.</a:t>
            </a:r>
            <a:r>
              <a:rPr dirty="0" sz="1400" b="1" i="1">
                <a:solidFill>
                  <a:srgbClr val="5E666F"/>
                </a:solidFill>
                <a:latin typeface="微软雅黑"/>
                <a:cs typeface="微软雅黑"/>
              </a:rPr>
              <a:t>组织架构变革</a:t>
            </a:r>
            <a:endParaRPr sz="1400">
              <a:latin typeface="微软雅黑"/>
              <a:cs typeface="微软雅黑"/>
            </a:endParaRPr>
          </a:p>
          <a:p>
            <a:pPr algn="ctr" marL="12700" marR="5080">
              <a:lnSpc>
                <a:spcPct val="150000"/>
              </a:lnSpc>
              <a:spcBef>
                <a:spcPts val="470"/>
              </a:spcBef>
            </a:pPr>
            <a:r>
              <a:rPr dirty="0" sz="1200">
                <a:solidFill>
                  <a:srgbClr val="5E666F"/>
                </a:solidFill>
                <a:latin typeface="微软雅黑"/>
                <a:cs typeface="微软雅黑"/>
              </a:rPr>
              <a:t>集中式架构不符合开放特征，开放  银行需要更加敏捷、开放、互通的  互联网式组织架构</a:t>
            </a:r>
            <a:endParaRPr sz="1200">
              <a:latin typeface="微软雅黑"/>
              <a:cs typeface="微软雅黑"/>
            </a:endParaRPr>
          </a:p>
        </p:txBody>
      </p:sp>
      <p:sp>
        <p:nvSpPr>
          <p:cNvPr id="12" name="object 12"/>
          <p:cNvSpPr/>
          <p:nvPr/>
        </p:nvSpPr>
        <p:spPr>
          <a:xfrm>
            <a:off x="5894832" y="2842260"/>
            <a:ext cx="402590" cy="401320"/>
          </a:xfrm>
          <a:custGeom>
            <a:avLst/>
            <a:gdLst/>
            <a:ahLst/>
            <a:cxnLst/>
            <a:rect l="l" t="t" r="r" b="b"/>
            <a:pathLst>
              <a:path w="402589" h="401319">
                <a:moveTo>
                  <a:pt x="357631" y="193548"/>
                </a:moveTo>
                <a:lnTo>
                  <a:pt x="44703" y="193548"/>
                </a:lnTo>
                <a:lnTo>
                  <a:pt x="41655" y="196595"/>
                </a:lnTo>
                <a:lnTo>
                  <a:pt x="41655" y="304673"/>
                </a:lnTo>
                <a:lnTo>
                  <a:pt x="25235" y="310098"/>
                </a:lnTo>
                <a:lnTo>
                  <a:pt x="12017" y="320643"/>
                </a:lnTo>
                <a:lnTo>
                  <a:pt x="3204" y="335141"/>
                </a:lnTo>
                <a:lnTo>
                  <a:pt x="0" y="352425"/>
                </a:lnTo>
                <a:lnTo>
                  <a:pt x="3811" y="371236"/>
                </a:lnTo>
                <a:lnTo>
                  <a:pt x="14208" y="386619"/>
                </a:lnTo>
                <a:lnTo>
                  <a:pt x="29628" y="397001"/>
                </a:lnTo>
                <a:lnTo>
                  <a:pt x="48513" y="400812"/>
                </a:lnTo>
                <a:lnTo>
                  <a:pt x="67419" y="397001"/>
                </a:lnTo>
                <a:lnTo>
                  <a:pt x="82363" y="386968"/>
                </a:lnTo>
                <a:lnTo>
                  <a:pt x="48513" y="386968"/>
                </a:lnTo>
                <a:lnTo>
                  <a:pt x="35059" y="384250"/>
                </a:lnTo>
                <a:lnTo>
                  <a:pt x="24034" y="376840"/>
                </a:lnTo>
                <a:lnTo>
                  <a:pt x="16581" y="365859"/>
                </a:lnTo>
                <a:lnTo>
                  <a:pt x="13842" y="352425"/>
                </a:lnTo>
                <a:lnTo>
                  <a:pt x="16581" y="338990"/>
                </a:lnTo>
                <a:lnTo>
                  <a:pt x="24034" y="328009"/>
                </a:lnTo>
                <a:lnTo>
                  <a:pt x="35059" y="320599"/>
                </a:lnTo>
                <a:lnTo>
                  <a:pt x="48513" y="317880"/>
                </a:lnTo>
                <a:lnTo>
                  <a:pt x="81675" y="317880"/>
                </a:lnTo>
                <a:lnTo>
                  <a:pt x="71919" y="310098"/>
                </a:lnTo>
                <a:lnTo>
                  <a:pt x="55498" y="304673"/>
                </a:lnTo>
                <a:lnTo>
                  <a:pt x="55498" y="207263"/>
                </a:lnTo>
                <a:lnTo>
                  <a:pt x="360679" y="207263"/>
                </a:lnTo>
                <a:lnTo>
                  <a:pt x="360679" y="196595"/>
                </a:lnTo>
                <a:lnTo>
                  <a:pt x="357631" y="193548"/>
                </a:lnTo>
                <a:close/>
              </a:path>
              <a:path w="402589" h="401319">
                <a:moveTo>
                  <a:pt x="208152" y="207263"/>
                </a:moveTo>
                <a:lnTo>
                  <a:pt x="194182" y="207263"/>
                </a:lnTo>
                <a:lnTo>
                  <a:pt x="194182" y="304673"/>
                </a:lnTo>
                <a:lnTo>
                  <a:pt x="177835" y="310098"/>
                </a:lnTo>
                <a:lnTo>
                  <a:pt x="164655" y="320643"/>
                </a:lnTo>
                <a:lnTo>
                  <a:pt x="155856" y="335141"/>
                </a:lnTo>
                <a:lnTo>
                  <a:pt x="152653" y="352425"/>
                </a:lnTo>
                <a:lnTo>
                  <a:pt x="156465" y="371236"/>
                </a:lnTo>
                <a:lnTo>
                  <a:pt x="166862" y="386619"/>
                </a:lnTo>
                <a:lnTo>
                  <a:pt x="182282" y="397001"/>
                </a:lnTo>
                <a:lnTo>
                  <a:pt x="201167" y="400812"/>
                </a:lnTo>
                <a:lnTo>
                  <a:pt x="220053" y="397001"/>
                </a:lnTo>
                <a:lnTo>
                  <a:pt x="234955" y="386968"/>
                </a:lnTo>
                <a:lnTo>
                  <a:pt x="201167" y="386968"/>
                </a:lnTo>
                <a:lnTo>
                  <a:pt x="187660" y="384250"/>
                </a:lnTo>
                <a:lnTo>
                  <a:pt x="176641" y="376840"/>
                </a:lnTo>
                <a:lnTo>
                  <a:pt x="169217" y="365859"/>
                </a:lnTo>
                <a:lnTo>
                  <a:pt x="166496" y="352425"/>
                </a:lnTo>
                <a:lnTo>
                  <a:pt x="169217" y="338990"/>
                </a:lnTo>
                <a:lnTo>
                  <a:pt x="176641" y="328009"/>
                </a:lnTo>
                <a:lnTo>
                  <a:pt x="187660" y="320599"/>
                </a:lnTo>
                <a:lnTo>
                  <a:pt x="201167" y="317880"/>
                </a:lnTo>
                <a:lnTo>
                  <a:pt x="234227" y="317880"/>
                </a:lnTo>
                <a:lnTo>
                  <a:pt x="224500" y="310098"/>
                </a:lnTo>
                <a:lnTo>
                  <a:pt x="208152" y="304673"/>
                </a:lnTo>
                <a:lnTo>
                  <a:pt x="208152" y="207263"/>
                </a:lnTo>
                <a:close/>
              </a:path>
              <a:path w="402589" h="401319">
                <a:moveTo>
                  <a:pt x="360679" y="207263"/>
                </a:moveTo>
                <a:lnTo>
                  <a:pt x="346837" y="207263"/>
                </a:lnTo>
                <a:lnTo>
                  <a:pt x="346837" y="304673"/>
                </a:lnTo>
                <a:lnTo>
                  <a:pt x="330416" y="310098"/>
                </a:lnTo>
                <a:lnTo>
                  <a:pt x="317198" y="320643"/>
                </a:lnTo>
                <a:lnTo>
                  <a:pt x="308385" y="335141"/>
                </a:lnTo>
                <a:lnTo>
                  <a:pt x="305180" y="352425"/>
                </a:lnTo>
                <a:lnTo>
                  <a:pt x="309012" y="371236"/>
                </a:lnTo>
                <a:lnTo>
                  <a:pt x="319452" y="386619"/>
                </a:lnTo>
                <a:lnTo>
                  <a:pt x="334916" y="397001"/>
                </a:lnTo>
                <a:lnTo>
                  <a:pt x="353821" y="400812"/>
                </a:lnTo>
                <a:lnTo>
                  <a:pt x="372707" y="397001"/>
                </a:lnTo>
                <a:lnTo>
                  <a:pt x="387609" y="386968"/>
                </a:lnTo>
                <a:lnTo>
                  <a:pt x="353821" y="386968"/>
                </a:lnTo>
                <a:lnTo>
                  <a:pt x="340314" y="384250"/>
                </a:lnTo>
                <a:lnTo>
                  <a:pt x="329295" y="376840"/>
                </a:lnTo>
                <a:lnTo>
                  <a:pt x="321871" y="365859"/>
                </a:lnTo>
                <a:lnTo>
                  <a:pt x="319150" y="352425"/>
                </a:lnTo>
                <a:lnTo>
                  <a:pt x="321871" y="338990"/>
                </a:lnTo>
                <a:lnTo>
                  <a:pt x="329295" y="328009"/>
                </a:lnTo>
                <a:lnTo>
                  <a:pt x="340314" y="320599"/>
                </a:lnTo>
                <a:lnTo>
                  <a:pt x="353821" y="317880"/>
                </a:lnTo>
                <a:lnTo>
                  <a:pt x="386856" y="317880"/>
                </a:lnTo>
                <a:lnTo>
                  <a:pt x="377100" y="310098"/>
                </a:lnTo>
                <a:lnTo>
                  <a:pt x="360679" y="304673"/>
                </a:lnTo>
                <a:lnTo>
                  <a:pt x="360679" y="207263"/>
                </a:lnTo>
                <a:close/>
              </a:path>
              <a:path w="402589" h="401319">
                <a:moveTo>
                  <a:pt x="81675" y="317880"/>
                </a:moveTo>
                <a:lnTo>
                  <a:pt x="48513" y="317880"/>
                </a:lnTo>
                <a:lnTo>
                  <a:pt x="62021" y="320599"/>
                </a:lnTo>
                <a:lnTo>
                  <a:pt x="73040" y="328009"/>
                </a:lnTo>
                <a:lnTo>
                  <a:pt x="80464" y="338990"/>
                </a:lnTo>
                <a:lnTo>
                  <a:pt x="83184" y="352425"/>
                </a:lnTo>
                <a:lnTo>
                  <a:pt x="80464" y="365859"/>
                </a:lnTo>
                <a:lnTo>
                  <a:pt x="73040" y="376840"/>
                </a:lnTo>
                <a:lnTo>
                  <a:pt x="62021" y="384250"/>
                </a:lnTo>
                <a:lnTo>
                  <a:pt x="48513" y="386968"/>
                </a:lnTo>
                <a:lnTo>
                  <a:pt x="82363" y="386968"/>
                </a:lnTo>
                <a:lnTo>
                  <a:pt x="82883" y="386619"/>
                </a:lnTo>
                <a:lnTo>
                  <a:pt x="93323" y="371236"/>
                </a:lnTo>
                <a:lnTo>
                  <a:pt x="97154" y="352425"/>
                </a:lnTo>
                <a:lnTo>
                  <a:pt x="93950" y="335141"/>
                </a:lnTo>
                <a:lnTo>
                  <a:pt x="85137" y="320643"/>
                </a:lnTo>
                <a:lnTo>
                  <a:pt x="81675" y="317880"/>
                </a:lnTo>
                <a:close/>
              </a:path>
              <a:path w="402589" h="401319">
                <a:moveTo>
                  <a:pt x="234227" y="317880"/>
                </a:moveTo>
                <a:lnTo>
                  <a:pt x="201167" y="317880"/>
                </a:lnTo>
                <a:lnTo>
                  <a:pt x="214675" y="320599"/>
                </a:lnTo>
                <a:lnTo>
                  <a:pt x="225694" y="328009"/>
                </a:lnTo>
                <a:lnTo>
                  <a:pt x="233118" y="338990"/>
                </a:lnTo>
                <a:lnTo>
                  <a:pt x="235838" y="352425"/>
                </a:lnTo>
                <a:lnTo>
                  <a:pt x="233118" y="365859"/>
                </a:lnTo>
                <a:lnTo>
                  <a:pt x="225694" y="376840"/>
                </a:lnTo>
                <a:lnTo>
                  <a:pt x="214675" y="384250"/>
                </a:lnTo>
                <a:lnTo>
                  <a:pt x="201167" y="386968"/>
                </a:lnTo>
                <a:lnTo>
                  <a:pt x="234955" y="386968"/>
                </a:lnTo>
                <a:lnTo>
                  <a:pt x="235473" y="386619"/>
                </a:lnTo>
                <a:lnTo>
                  <a:pt x="245870" y="371236"/>
                </a:lnTo>
                <a:lnTo>
                  <a:pt x="249681" y="352425"/>
                </a:lnTo>
                <a:lnTo>
                  <a:pt x="246479" y="335141"/>
                </a:lnTo>
                <a:lnTo>
                  <a:pt x="237680" y="320643"/>
                </a:lnTo>
                <a:lnTo>
                  <a:pt x="234227" y="317880"/>
                </a:lnTo>
                <a:close/>
              </a:path>
              <a:path w="402589" h="401319">
                <a:moveTo>
                  <a:pt x="386856" y="317880"/>
                </a:moveTo>
                <a:lnTo>
                  <a:pt x="353821" y="317880"/>
                </a:lnTo>
                <a:lnTo>
                  <a:pt x="367276" y="320599"/>
                </a:lnTo>
                <a:lnTo>
                  <a:pt x="378301" y="328009"/>
                </a:lnTo>
                <a:lnTo>
                  <a:pt x="385754" y="338990"/>
                </a:lnTo>
                <a:lnTo>
                  <a:pt x="388492" y="352425"/>
                </a:lnTo>
                <a:lnTo>
                  <a:pt x="385754" y="365859"/>
                </a:lnTo>
                <a:lnTo>
                  <a:pt x="378301" y="376840"/>
                </a:lnTo>
                <a:lnTo>
                  <a:pt x="367276" y="384250"/>
                </a:lnTo>
                <a:lnTo>
                  <a:pt x="353821" y="386968"/>
                </a:lnTo>
                <a:lnTo>
                  <a:pt x="387609" y="386968"/>
                </a:lnTo>
                <a:lnTo>
                  <a:pt x="388127" y="386619"/>
                </a:lnTo>
                <a:lnTo>
                  <a:pt x="398524" y="371236"/>
                </a:lnTo>
                <a:lnTo>
                  <a:pt x="402335" y="352425"/>
                </a:lnTo>
                <a:lnTo>
                  <a:pt x="399131" y="335141"/>
                </a:lnTo>
                <a:lnTo>
                  <a:pt x="390318" y="320643"/>
                </a:lnTo>
                <a:lnTo>
                  <a:pt x="386856" y="317880"/>
                </a:lnTo>
                <a:close/>
              </a:path>
              <a:path w="402589" h="401319">
                <a:moveTo>
                  <a:pt x="50545" y="328294"/>
                </a:moveTo>
                <a:lnTo>
                  <a:pt x="48513" y="328294"/>
                </a:lnTo>
                <a:lnTo>
                  <a:pt x="39098" y="330207"/>
                </a:lnTo>
                <a:lnTo>
                  <a:pt x="31384" y="335406"/>
                </a:lnTo>
                <a:lnTo>
                  <a:pt x="26171" y="343082"/>
                </a:lnTo>
                <a:lnTo>
                  <a:pt x="24256" y="352425"/>
                </a:lnTo>
                <a:lnTo>
                  <a:pt x="24256" y="354329"/>
                </a:lnTo>
                <a:lnTo>
                  <a:pt x="25780" y="355853"/>
                </a:lnTo>
                <a:lnTo>
                  <a:pt x="29717" y="355853"/>
                </a:lnTo>
                <a:lnTo>
                  <a:pt x="31241" y="354329"/>
                </a:lnTo>
                <a:lnTo>
                  <a:pt x="31241" y="342900"/>
                </a:lnTo>
                <a:lnTo>
                  <a:pt x="38988" y="335152"/>
                </a:lnTo>
                <a:lnTo>
                  <a:pt x="50557" y="335141"/>
                </a:lnTo>
                <a:lnTo>
                  <a:pt x="52069" y="333628"/>
                </a:lnTo>
                <a:lnTo>
                  <a:pt x="52069" y="329818"/>
                </a:lnTo>
                <a:lnTo>
                  <a:pt x="50545" y="328294"/>
                </a:lnTo>
                <a:close/>
              </a:path>
              <a:path w="402589" h="401319">
                <a:moveTo>
                  <a:pt x="203072" y="328294"/>
                </a:moveTo>
                <a:lnTo>
                  <a:pt x="201167" y="328294"/>
                </a:lnTo>
                <a:lnTo>
                  <a:pt x="191752" y="330207"/>
                </a:lnTo>
                <a:lnTo>
                  <a:pt x="184038" y="335406"/>
                </a:lnTo>
                <a:lnTo>
                  <a:pt x="178825" y="343082"/>
                </a:lnTo>
                <a:lnTo>
                  <a:pt x="176910" y="352425"/>
                </a:lnTo>
                <a:lnTo>
                  <a:pt x="176910" y="354329"/>
                </a:lnTo>
                <a:lnTo>
                  <a:pt x="178434" y="355853"/>
                </a:lnTo>
                <a:lnTo>
                  <a:pt x="182371" y="355853"/>
                </a:lnTo>
                <a:lnTo>
                  <a:pt x="183895" y="354329"/>
                </a:lnTo>
                <a:lnTo>
                  <a:pt x="183895" y="342900"/>
                </a:lnTo>
                <a:lnTo>
                  <a:pt x="191642" y="335152"/>
                </a:lnTo>
                <a:lnTo>
                  <a:pt x="203085" y="335141"/>
                </a:lnTo>
                <a:lnTo>
                  <a:pt x="204723" y="333628"/>
                </a:lnTo>
                <a:lnTo>
                  <a:pt x="204723" y="329818"/>
                </a:lnTo>
                <a:lnTo>
                  <a:pt x="203072" y="328294"/>
                </a:lnTo>
                <a:close/>
              </a:path>
              <a:path w="402589" h="401319">
                <a:moveTo>
                  <a:pt x="355726" y="328294"/>
                </a:moveTo>
                <a:lnTo>
                  <a:pt x="353821" y="328294"/>
                </a:lnTo>
                <a:lnTo>
                  <a:pt x="344406" y="330207"/>
                </a:lnTo>
                <a:lnTo>
                  <a:pt x="336692" y="335406"/>
                </a:lnTo>
                <a:lnTo>
                  <a:pt x="331479" y="343082"/>
                </a:lnTo>
                <a:lnTo>
                  <a:pt x="329564" y="352425"/>
                </a:lnTo>
                <a:lnTo>
                  <a:pt x="329564" y="354329"/>
                </a:lnTo>
                <a:lnTo>
                  <a:pt x="331088" y="355853"/>
                </a:lnTo>
                <a:lnTo>
                  <a:pt x="334898" y="355853"/>
                </a:lnTo>
                <a:lnTo>
                  <a:pt x="336422" y="354329"/>
                </a:lnTo>
                <a:lnTo>
                  <a:pt x="336422" y="342900"/>
                </a:lnTo>
                <a:lnTo>
                  <a:pt x="344169" y="335152"/>
                </a:lnTo>
                <a:lnTo>
                  <a:pt x="355738" y="335141"/>
                </a:lnTo>
                <a:lnTo>
                  <a:pt x="357250" y="333628"/>
                </a:lnTo>
                <a:lnTo>
                  <a:pt x="357250" y="329818"/>
                </a:lnTo>
                <a:lnTo>
                  <a:pt x="355726" y="328294"/>
                </a:lnTo>
                <a:close/>
              </a:path>
              <a:path w="402589" h="401319">
                <a:moveTo>
                  <a:pt x="201167" y="0"/>
                </a:moveTo>
                <a:lnTo>
                  <a:pt x="182282" y="3810"/>
                </a:lnTo>
                <a:lnTo>
                  <a:pt x="166862" y="14192"/>
                </a:lnTo>
                <a:lnTo>
                  <a:pt x="156462" y="29590"/>
                </a:lnTo>
                <a:lnTo>
                  <a:pt x="152653" y="48387"/>
                </a:lnTo>
                <a:lnTo>
                  <a:pt x="155856" y="65670"/>
                </a:lnTo>
                <a:lnTo>
                  <a:pt x="164655" y="80168"/>
                </a:lnTo>
                <a:lnTo>
                  <a:pt x="177835" y="90713"/>
                </a:lnTo>
                <a:lnTo>
                  <a:pt x="194182" y="96138"/>
                </a:lnTo>
                <a:lnTo>
                  <a:pt x="194182" y="193548"/>
                </a:lnTo>
                <a:lnTo>
                  <a:pt x="208152" y="193548"/>
                </a:lnTo>
                <a:lnTo>
                  <a:pt x="208152" y="96138"/>
                </a:lnTo>
                <a:lnTo>
                  <a:pt x="224500" y="90713"/>
                </a:lnTo>
                <a:lnTo>
                  <a:pt x="234227" y="82930"/>
                </a:lnTo>
                <a:lnTo>
                  <a:pt x="201167" y="82930"/>
                </a:lnTo>
                <a:lnTo>
                  <a:pt x="187660" y="80212"/>
                </a:lnTo>
                <a:lnTo>
                  <a:pt x="176641" y="72802"/>
                </a:lnTo>
                <a:lnTo>
                  <a:pt x="169217" y="61821"/>
                </a:lnTo>
                <a:lnTo>
                  <a:pt x="166496" y="48387"/>
                </a:lnTo>
                <a:lnTo>
                  <a:pt x="169217" y="34952"/>
                </a:lnTo>
                <a:lnTo>
                  <a:pt x="176641" y="23971"/>
                </a:lnTo>
                <a:lnTo>
                  <a:pt x="187660" y="16561"/>
                </a:lnTo>
                <a:lnTo>
                  <a:pt x="201167" y="13842"/>
                </a:lnTo>
                <a:lnTo>
                  <a:pt x="234955" y="13842"/>
                </a:lnTo>
                <a:lnTo>
                  <a:pt x="220053" y="3810"/>
                </a:lnTo>
                <a:lnTo>
                  <a:pt x="201167" y="0"/>
                </a:lnTo>
                <a:close/>
              </a:path>
              <a:path w="402589" h="401319">
                <a:moveTo>
                  <a:pt x="234955" y="13842"/>
                </a:moveTo>
                <a:lnTo>
                  <a:pt x="201167" y="13842"/>
                </a:lnTo>
                <a:lnTo>
                  <a:pt x="214675" y="16561"/>
                </a:lnTo>
                <a:lnTo>
                  <a:pt x="225694" y="23971"/>
                </a:lnTo>
                <a:lnTo>
                  <a:pt x="233118" y="34952"/>
                </a:lnTo>
                <a:lnTo>
                  <a:pt x="235838" y="48387"/>
                </a:lnTo>
                <a:lnTo>
                  <a:pt x="233118" y="61821"/>
                </a:lnTo>
                <a:lnTo>
                  <a:pt x="225694" y="72802"/>
                </a:lnTo>
                <a:lnTo>
                  <a:pt x="214675" y="80212"/>
                </a:lnTo>
                <a:lnTo>
                  <a:pt x="201167" y="82930"/>
                </a:lnTo>
                <a:lnTo>
                  <a:pt x="234227" y="82930"/>
                </a:lnTo>
                <a:lnTo>
                  <a:pt x="237680" y="80168"/>
                </a:lnTo>
                <a:lnTo>
                  <a:pt x="246479" y="65670"/>
                </a:lnTo>
                <a:lnTo>
                  <a:pt x="249681" y="48387"/>
                </a:lnTo>
                <a:lnTo>
                  <a:pt x="245870" y="29575"/>
                </a:lnTo>
                <a:lnTo>
                  <a:pt x="235473" y="14192"/>
                </a:lnTo>
                <a:lnTo>
                  <a:pt x="234955" y="13842"/>
                </a:lnTo>
                <a:close/>
              </a:path>
              <a:path w="402589" h="401319">
                <a:moveTo>
                  <a:pt x="203072" y="24256"/>
                </a:moveTo>
                <a:lnTo>
                  <a:pt x="201167" y="24256"/>
                </a:lnTo>
                <a:lnTo>
                  <a:pt x="191752" y="26169"/>
                </a:lnTo>
                <a:lnTo>
                  <a:pt x="184038" y="31368"/>
                </a:lnTo>
                <a:lnTo>
                  <a:pt x="178825" y="39044"/>
                </a:lnTo>
                <a:lnTo>
                  <a:pt x="176910" y="48387"/>
                </a:lnTo>
                <a:lnTo>
                  <a:pt x="176910" y="50291"/>
                </a:lnTo>
                <a:lnTo>
                  <a:pt x="178434" y="51815"/>
                </a:lnTo>
                <a:lnTo>
                  <a:pt x="182371" y="51815"/>
                </a:lnTo>
                <a:lnTo>
                  <a:pt x="183895" y="50291"/>
                </a:lnTo>
                <a:lnTo>
                  <a:pt x="183895" y="38862"/>
                </a:lnTo>
                <a:lnTo>
                  <a:pt x="191642" y="31114"/>
                </a:lnTo>
                <a:lnTo>
                  <a:pt x="203072" y="31114"/>
                </a:lnTo>
                <a:lnTo>
                  <a:pt x="204723" y="29590"/>
                </a:lnTo>
                <a:lnTo>
                  <a:pt x="204723" y="25780"/>
                </a:lnTo>
                <a:lnTo>
                  <a:pt x="203072" y="24256"/>
                </a:lnTo>
                <a:close/>
              </a:path>
            </a:pathLst>
          </a:custGeom>
          <a:solidFill>
            <a:srgbClr val="9DD2E7"/>
          </a:solidFill>
        </p:spPr>
        <p:txBody>
          <a:bodyPr wrap="square" lIns="0" tIns="0" rIns="0" bIns="0" rtlCol="0"/>
          <a:lstStyle/>
          <a:p/>
        </p:txBody>
      </p:sp>
      <p:sp>
        <p:nvSpPr>
          <p:cNvPr id="13" name="object 13"/>
          <p:cNvSpPr/>
          <p:nvPr/>
        </p:nvSpPr>
        <p:spPr>
          <a:xfrm>
            <a:off x="6224396" y="3170554"/>
            <a:ext cx="27940" cy="27940"/>
          </a:xfrm>
          <a:custGeom>
            <a:avLst/>
            <a:gdLst/>
            <a:ahLst/>
            <a:cxnLst/>
            <a:rect l="l" t="t" r="r" b="b"/>
            <a:pathLst>
              <a:path w="27939" h="27939">
                <a:moveTo>
                  <a:pt x="24256" y="0"/>
                </a:moveTo>
                <a:lnTo>
                  <a:pt x="26162" y="0"/>
                </a:lnTo>
                <a:lnTo>
                  <a:pt x="27686" y="1524"/>
                </a:lnTo>
                <a:lnTo>
                  <a:pt x="27686" y="3429"/>
                </a:lnTo>
                <a:lnTo>
                  <a:pt x="27686" y="5334"/>
                </a:lnTo>
                <a:lnTo>
                  <a:pt x="26162" y="6858"/>
                </a:lnTo>
                <a:lnTo>
                  <a:pt x="24256" y="6858"/>
                </a:lnTo>
                <a:lnTo>
                  <a:pt x="14604" y="6858"/>
                </a:lnTo>
                <a:lnTo>
                  <a:pt x="6857" y="14605"/>
                </a:lnTo>
                <a:lnTo>
                  <a:pt x="6857" y="24130"/>
                </a:lnTo>
                <a:lnTo>
                  <a:pt x="6857" y="26035"/>
                </a:lnTo>
                <a:lnTo>
                  <a:pt x="5333" y="27559"/>
                </a:lnTo>
                <a:lnTo>
                  <a:pt x="3428" y="27559"/>
                </a:lnTo>
                <a:lnTo>
                  <a:pt x="1524" y="27559"/>
                </a:lnTo>
                <a:lnTo>
                  <a:pt x="0" y="26035"/>
                </a:lnTo>
                <a:lnTo>
                  <a:pt x="0" y="24130"/>
                </a:lnTo>
                <a:lnTo>
                  <a:pt x="1914" y="14787"/>
                </a:lnTo>
                <a:lnTo>
                  <a:pt x="7127" y="7112"/>
                </a:lnTo>
                <a:lnTo>
                  <a:pt x="14841" y="1912"/>
                </a:lnTo>
                <a:lnTo>
                  <a:pt x="24256" y="0"/>
                </a:lnTo>
                <a:close/>
              </a:path>
            </a:pathLst>
          </a:custGeom>
          <a:ln w="9144">
            <a:solidFill>
              <a:srgbClr val="9DD2E7"/>
            </a:solidFill>
          </a:ln>
        </p:spPr>
        <p:txBody>
          <a:bodyPr wrap="square" lIns="0" tIns="0" rIns="0" bIns="0" rtlCol="0"/>
          <a:lstStyle/>
          <a:p/>
        </p:txBody>
      </p:sp>
      <p:sp>
        <p:nvSpPr>
          <p:cNvPr id="14" name="object 14"/>
          <p:cNvSpPr/>
          <p:nvPr/>
        </p:nvSpPr>
        <p:spPr>
          <a:xfrm>
            <a:off x="6071742" y="3170554"/>
            <a:ext cx="27940" cy="27940"/>
          </a:xfrm>
          <a:custGeom>
            <a:avLst/>
            <a:gdLst/>
            <a:ahLst/>
            <a:cxnLst/>
            <a:rect l="l" t="t" r="r" b="b"/>
            <a:pathLst>
              <a:path w="27939" h="27939">
                <a:moveTo>
                  <a:pt x="24257" y="0"/>
                </a:moveTo>
                <a:lnTo>
                  <a:pt x="26162" y="0"/>
                </a:lnTo>
                <a:lnTo>
                  <a:pt x="27812" y="1524"/>
                </a:lnTo>
                <a:lnTo>
                  <a:pt x="27812" y="3429"/>
                </a:lnTo>
                <a:lnTo>
                  <a:pt x="27812" y="5334"/>
                </a:lnTo>
                <a:lnTo>
                  <a:pt x="26162" y="6858"/>
                </a:lnTo>
                <a:lnTo>
                  <a:pt x="24257" y="6858"/>
                </a:lnTo>
                <a:lnTo>
                  <a:pt x="14732" y="6858"/>
                </a:lnTo>
                <a:lnTo>
                  <a:pt x="6985" y="14605"/>
                </a:lnTo>
                <a:lnTo>
                  <a:pt x="6985" y="24130"/>
                </a:lnTo>
                <a:lnTo>
                  <a:pt x="6985" y="26035"/>
                </a:lnTo>
                <a:lnTo>
                  <a:pt x="5461" y="27559"/>
                </a:lnTo>
                <a:lnTo>
                  <a:pt x="3429" y="27559"/>
                </a:lnTo>
                <a:lnTo>
                  <a:pt x="1524" y="27559"/>
                </a:lnTo>
                <a:lnTo>
                  <a:pt x="0" y="26035"/>
                </a:lnTo>
                <a:lnTo>
                  <a:pt x="0" y="24130"/>
                </a:lnTo>
                <a:lnTo>
                  <a:pt x="1914" y="14787"/>
                </a:lnTo>
                <a:lnTo>
                  <a:pt x="7127" y="7112"/>
                </a:lnTo>
                <a:lnTo>
                  <a:pt x="14841" y="1912"/>
                </a:lnTo>
                <a:lnTo>
                  <a:pt x="24257" y="0"/>
                </a:lnTo>
                <a:close/>
              </a:path>
            </a:pathLst>
          </a:custGeom>
          <a:ln w="9144">
            <a:solidFill>
              <a:srgbClr val="9DD2E7"/>
            </a:solidFill>
          </a:ln>
        </p:spPr>
        <p:txBody>
          <a:bodyPr wrap="square" lIns="0" tIns="0" rIns="0" bIns="0" rtlCol="0"/>
          <a:lstStyle/>
          <a:p/>
        </p:txBody>
      </p:sp>
      <p:sp>
        <p:nvSpPr>
          <p:cNvPr id="15" name="object 15"/>
          <p:cNvSpPr/>
          <p:nvPr/>
        </p:nvSpPr>
        <p:spPr>
          <a:xfrm>
            <a:off x="5919089" y="3170554"/>
            <a:ext cx="27940" cy="27940"/>
          </a:xfrm>
          <a:custGeom>
            <a:avLst/>
            <a:gdLst/>
            <a:ahLst/>
            <a:cxnLst/>
            <a:rect l="l" t="t" r="r" b="b"/>
            <a:pathLst>
              <a:path w="27939" h="27939">
                <a:moveTo>
                  <a:pt x="24257" y="0"/>
                </a:moveTo>
                <a:lnTo>
                  <a:pt x="26288" y="0"/>
                </a:lnTo>
                <a:lnTo>
                  <a:pt x="27812" y="1524"/>
                </a:lnTo>
                <a:lnTo>
                  <a:pt x="27812" y="3429"/>
                </a:lnTo>
                <a:lnTo>
                  <a:pt x="27812" y="5334"/>
                </a:lnTo>
                <a:lnTo>
                  <a:pt x="26288" y="6858"/>
                </a:lnTo>
                <a:lnTo>
                  <a:pt x="24257" y="6858"/>
                </a:lnTo>
                <a:lnTo>
                  <a:pt x="14732" y="6858"/>
                </a:lnTo>
                <a:lnTo>
                  <a:pt x="6985" y="14605"/>
                </a:lnTo>
                <a:lnTo>
                  <a:pt x="6985" y="24130"/>
                </a:lnTo>
                <a:lnTo>
                  <a:pt x="6985" y="26035"/>
                </a:lnTo>
                <a:lnTo>
                  <a:pt x="5461" y="27559"/>
                </a:lnTo>
                <a:lnTo>
                  <a:pt x="3428" y="27559"/>
                </a:lnTo>
                <a:lnTo>
                  <a:pt x="1524" y="27559"/>
                </a:lnTo>
                <a:lnTo>
                  <a:pt x="0" y="26035"/>
                </a:lnTo>
                <a:lnTo>
                  <a:pt x="0" y="24130"/>
                </a:lnTo>
                <a:lnTo>
                  <a:pt x="1914" y="14787"/>
                </a:lnTo>
                <a:lnTo>
                  <a:pt x="7127" y="7112"/>
                </a:lnTo>
                <a:lnTo>
                  <a:pt x="14841" y="1912"/>
                </a:lnTo>
                <a:lnTo>
                  <a:pt x="24257" y="0"/>
                </a:lnTo>
                <a:close/>
              </a:path>
            </a:pathLst>
          </a:custGeom>
          <a:ln w="9144">
            <a:solidFill>
              <a:srgbClr val="9DD2E7"/>
            </a:solidFill>
          </a:ln>
        </p:spPr>
        <p:txBody>
          <a:bodyPr wrap="square" lIns="0" tIns="0" rIns="0" bIns="0" rtlCol="0"/>
          <a:lstStyle/>
          <a:p/>
        </p:txBody>
      </p:sp>
      <p:sp>
        <p:nvSpPr>
          <p:cNvPr id="16" name="object 16"/>
          <p:cNvSpPr/>
          <p:nvPr/>
        </p:nvSpPr>
        <p:spPr>
          <a:xfrm>
            <a:off x="6213983" y="3160141"/>
            <a:ext cx="69850" cy="69215"/>
          </a:xfrm>
          <a:custGeom>
            <a:avLst/>
            <a:gdLst/>
            <a:ahLst/>
            <a:cxnLst/>
            <a:rect l="l" t="t" r="r" b="b"/>
            <a:pathLst>
              <a:path w="69850" h="69214">
                <a:moveTo>
                  <a:pt x="34670" y="0"/>
                </a:moveTo>
                <a:lnTo>
                  <a:pt x="21163" y="2718"/>
                </a:lnTo>
                <a:lnTo>
                  <a:pt x="10144" y="10128"/>
                </a:lnTo>
                <a:lnTo>
                  <a:pt x="2720" y="21109"/>
                </a:lnTo>
                <a:lnTo>
                  <a:pt x="0" y="34544"/>
                </a:lnTo>
                <a:lnTo>
                  <a:pt x="2720" y="47978"/>
                </a:lnTo>
                <a:lnTo>
                  <a:pt x="10144" y="58959"/>
                </a:lnTo>
                <a:lnTo>
                  <a:pt x="21163" y="66369"/>
                </a:lnTo>
                <a:lnTo>
                  <a:pt x="34670" y="69087"/>
                </a:lnTo>
                <a:lnTo>
                  <a:pt x="48125" y="66369"/>
                </a:lnTo>
                <a:lnTo>
                  <a:pt x="59150" y="58959"/>
                </a:lnTo>
                <a:lnTo>
                  <a:pt x="66603" y="47978"/>
                </a:lnTo>
                <a:lnTo>
                  <a:pt x="69341" y="34544"/>
                </a:lnTo>
                <a:lnTo>
                  <a:pt x="66603" y="21109"/>
                </a:lnTo>
                <a:lnTo>
                  <a:pt x="59150" y="10128"/>
                </a:lnTo>
                <a:lnTo>
                  <a:pt x="48125" y="2718"/>
                </a:lnTo>
                <a:lnTo>
                  <a:pt x="34670" y="0"/>
                </a:lnTo>
                <a:close/>
              </a:path>
            </a:pathLst>
          </a:custGeom>
          <a:ln w="9144">
            <a:solidFill>
              <a:srgbClr val="9DD2E7"/>
            </a:solidFill>
          </a:ln>
        </p:spPr>
        <p:txBody>
          <a:bodyPr wrap="square" lIns="0" tIns="0" rIns="0" bIns="0" rtlCol="0"/>
          <a:lstStyle/>
          <a:p/>
        </p:txBody>
      </p:sp>
      <p:sp>
        <p:nvSpPr>
          <p:cNvPr id="17" name="object 17"/>
          <p:cNvSpPr/>
          <p:nvPr/>
        </p:nvSpPr>
        <p:spPr>
          <a:xfrm>
            <a:off x="6061328" y="3160141"/>
            <a:ext cx="69850" cy="69215"/>
          </a:xfrm>
          <a:custGeom>
            <a:avLst/>
            <a:gdLst/>
            <a:ahLst/>
            <a:cxnLst/>
            <a:rect l="l" t="t" r="r" b="b"/>
            <a:pathLst>
              <a:path w="69850" h="69214">
                <a:moveTo>
                  <a:pt x="34671" y="0"/>
                </a:moveTo>
                <a:lnTo>
                  <a:pt x="21163" y="2718"/>
                </a:lnTo>
                <a:lnTo>
                  <a:pt x="10144" y="10128"/>
                </a:lnTo>
                <a:lnTo>
                  <a:pt x="2720" y="21109"/>
                </a:lnTo>
                <a:lnTo>
                  <a:pt x="0" y="34544"/>
                </a:lnTo>
                <a:lnTo>
                  <a:pt x="2720" y="47978"/>
                </a:lnTo>
                <a:lnTo>
                  <a:pt x="10144" y="58959"/>
                </a:lnTo>
                <a:lnTo>
                  <a:pt x="21163" y="66369"/>
                </a:lnTo>
                <a:lnTo>
                  <a:pt x="34671" y="69087"/>
                </a:lnTo>
                <a:lnTo>
                  <a:pt x="48178" y="66369"/>
                </a:lnTo>
                <a:lnTo>
                  <a:pt x="59197" y="58959"/>
                </a:lnTo>
                <a:lnTo>
                  <a:pt x="66621" y="47978"/>
                </a:lnTo>
                <a:lnTo>
                  <a:pt x="69342" y="34544"/>
                </a:lnTo>
                <a:lnTo>
                  <a:pt x="66621" y="21109"/>
                </a:lnTo>
                <a:lnTo>
                  <a:pt x="59197" y="10128"/>
                </a:lnTo>
                <a:lnTo>
                  <a:pt x="48178" y="2718"/>
                </a:lnTo>
                <a:lnTo>
                  <a:pt x="34671" y="0"/>
                </a:lnTo>
                <a:close/>
              </a:path>
            </a:pathLst>
          </a:custGeom>
          <a:ln w="9144">
            <a:solidFill>
              <a:srgbClr val="9DD2E7"/>
            </a:solidFill>
          </a:ln>
        </p:spPr>
        <p:txBody>
          <a:bodyPr wrap="square" lIns="0" tIns="0" rIns="0" bIns="0" rtlCol="0"/>
          <a:lstStyle/>
          <a:p/>
        </p:txBody>
      </p:sp>
      <p:sp>
        <p:nvSpPr>
          <p:cNvPr id="18" name="object 18"/>
          <p:cNvSpPr/>
          <p:nvPr/>
        </p:nvSpPr>
        <p:spPr>
          <a:xfrm>
            <a:off x="5908675" y="3160141"/>
            <a:ext cx="69850" cy="69215"/>
          </a:xfrm>
          <a:custGeom>
            <a:avLst/>
            <a:gdLst/>
            <a:ahLst/>
            <a:cxnLst/>
            <a:rect l="l" t="t" r="r" b="b"/>
            <a:pathLst>
              <a:path w="69850" h="69214">
                <a:moveTo>
                  <a:pt x="34671" y="0"/>
                </a:moveTo>
                <a:lnTo>
                  <a:pt x="21216" y="2718"/>
                </a:lnTo>
                <a:lnTo>
                  <a:pt x="10191" y="10128"/>
                </a:lnTo>
                <a:lnTo>
                  <a:pt x="2738" y="21109"/>
                </a:lnTo>
                <a:lnTo>
                  <a:pt x="0" y="34544"/>
                </a:lnTo>
                <a:lnTo>
                  <a:pt x="2738" y="47978"/>
                </a:lnTo>
                <a:lnTo>
                  <a:pt x="10191" y="58959"/>
                </a:lnTo>
                <a:lnTo>
                  <a:pt x="21216" y="66369"/>
                </a:lnTo>
                <a:lnTo>
                  <a:pt x="34671" y="69087"/>
                </a:lnTo>
                <a:lnTo>
                  <a:pt x="48178" y="66369"/>
                </a:lnTo>
                <a:lnTo>
                  <a:pt x="59197" y="58959"/>
                </a:lnTo>
                <a:lnTo>
                  <a:pt x="66621" y="47978"/>
                </a:lnTo>
                <a:lnTo>
                  <a:pt x="69341" y="34544"/>
                </a:lnTo>
                <a:lnTo>
                  <a:pt x="66621" y="21109"/>
                </a:lnTo>
                <a:lnTo>
                  <a:pt x="59197" y="10128"/>
                </a:lnTo>
                <a:lnTo>
                  <a:pt x="48178" y="2718"/>
                </a:lnTo>
                <a:lnTo>
                  <a:pt x="34671" y="0"/>
                </a:lnTo>
                <a:close/>
              </a:path>
            </a:pathLst>
          </a:custGeom>
          <a:ln w="9144">
            <a:solidFill>
              <a:srgbClr val="9DD2E7"/>
            </a:solidFill>
          </a:ln>
        </p:spPr>
        <p:txBody>
          <a:bodyPr wrap="square" lIns="0" tIns="0" rIns="0" bIns="0" rtlCol="0"/>
          <a:lstStyle/>
          <a:p/>
        </p:txBody>
      </p:sp>
      <p:sp>
        <p:nvSpPr>
          <p:cNvPr id="19" name="object 19"/>
          <p:cNvSpPr/>
          <p:nvPr/>
        </p:nvSpPr>
        <p:spPr>
          <a:xfrm>
            <a:off x="6071742" y="2866517"/>
            <a:ext cx="27940" cy="27940"/>
          </a:xfrm>
          <a:custGeom>
            <a:avLst/>
            <a:gdLst/>
            <a:ahLst/>
            <a:cxnLst/>
            <a:rect l="l" t="t" r="r" b="b"/>
            <a:pathLst>
              <a:path w="27939" h="27939">
                <a:moveTo>
                  <a:pt x="24257" y="0"/>
                </a:moveTo>
                <a:lnTo>
                  <a:pt x="26162" y="0"/>
                </a:lnTo>
                <a:lnTo>
                  <a:pt x="27812" y="1524"/>
                </a:lnTo>
                <a:lnTo>
                  <a:pt x="27812" y="3429"/>
                </a:lnTo>
                <a:lnTo>
                  <a:pt x="27812" y="5334"/>
                </a:lnTo>
                <a:lnTo>
                  <a:pt x="26162" y="6858"/>
                </a:lnTo>
                <a:lnTo>
                  <a:pt x="24257" y="6858"/>
                </a:lnTo>
                <a:lnTo>
                  <a:pt x="14732" y="6858"/>
                </a:lnTo>
                <a:lnTo>
                  <a:pt x="6985" y="14605"/>
                </a:lnTo>
                <a:lnTo>
                  <a:pt x="6985" y="24130"/>
                </a:lnTo>
                <a:lnTo>
                  <a:pt x="6985" y="26035"/>
                </a:lnTo>
                <a:lnTo>
                  <a:pt x="5461" y="27559"/>
                </a:lnTo>
                <a:lnTo>
                  <a:pt x="3429" y="27559"/>
                </a:lnTo>
                <a:lnTo>
                  <a:pt x="1524" y="27559"/>
                </a:lnTo>
                <a:lnTo>
                  <a:pt x="0" y="26035"/>
                </a:lnTo>
                <a:lnTo>
                  <a:pt x="0" y="24130"/>
                </a:lnTo>
                <a:lnTo>
                  <a:pt x="1914" y="14787"/>
                </a:lnTo>
                <a:lnTo>
                  <a:pt x="7127" y="7112"/>
                </a:lnTo>
                <a:lnTo>
                  <a:pt x="14841" y="1912"/>
                </a:lnTo>
                <a:lnTo>
                  <a:pt x="24257" y="0"/>
                </a:lnTo>
                <a:close/>
              </a:path>
            </a:pathLst>
          </a:custGeom>
          <a:ln w="9144">
            <a:solidFill>
              <a:srgbClr val="9DD2E7"/>
            </a:solidFill>
          </a:ln>
        </p:spPr>
        <p:txBody>
          <a:bodyPr wrap="square" lIns="0" tIns="0" rIns="0" bIns="0" rtlCol="0"/>
          <a:lstStyle/>
          <a:p/>
        </p:txBody>
      </p:sp>
      <p:sp>
        <p:nvSpPr>
          <p:cNvPr id="20" name="object 20"/>
          <p:cNvSpPr/>
          <p:nvPr/>
        </p:nvSpPr>
        <p:spPr>
          <a:xfrm>
            <a:off x="6061328" y="2856102"/>
            <a:ext cx="69850" cy="69215"/>
          </a:xfrm>
          <a:custGeom>
            <a:avLst/>
            <a:gdLst/>
            <a:ahLst/>
            <a:cxnLst/>
            <a:rect l="l" t="t" r="r" b="b"/>
            <a:pathLst>
              <a:path w="69850" h="69214">
                <a:moveTo>
                  <a:pt x="34671" y="0"/>
                </a:moveTo>
                <a:lnTo>
                  <a:pt x="21163" y="2718"/>
                </a:lnTo>
                <a:lnTo>
                  <a:pt x="10144" y="10128"/>
                </a:lnTo>
                <a:lnTo>
                  <a:pt x="2720" y="21109"/>
                </a:lnTo>
                <a:lnTo>
                  <a:pt x="0" y="34544"/>
                </a:lnTo>
                <a:lnTo>
                  <a:pt x="2720" y="47978"/>
                </a:lnTo>
                <a:lnTo>
                  <a:pt x="10144" y="58959"/>
                </a:lnTo>
                <a:lnTo>
                  <a:pt x="21163" y="66369"/>
                </a:lnTo>
                <a:lnTo>
                  <a:pt x="34671" y="69087"/>
                </a:lnTo>
                <a:lnTo>
                  <a:pt x="48178" y="66369"/>
                </a:lnTo>
                <a:lnTo>
                  <a:pt x="59197" y="58959"/>
                </a:lnTo>
                <a:lnTo>
                  <a:pt x="66621" y="47978"/>
                </a:lnTo>
                <a:lnTo>
                  <a:pt x="69342" y="34544"/>
                </a:lnTo>
                <a:lnTo>
                  <a:pt x="66621" y="21109"/>
                </a:lnTo>
                <a:lnTo>
                  <a:pt x="59197" y="10128"/>
                </a:lnTo>
                <a:lnTo>
                  <a:pt x="48178" y="2718"/>
                </a:lnTo>
                <a:lnTo>
                  <a:pt x="34671" y="0"/>
                </a:lnTo>
                <a:close/>
              </a:path>
            </a:pathLst>
          </a:custGeom>
          <a:ln w="9144">
            <a:solidFill>
              <a:srgbClr val="9DD2E7"/>
            </a:solidFill>
          </a:ln>
        </p:spPr>
        <p:txBody>
          <a:bodyPr wrap="square" lIns="0" tIns="0" rIns="0" bIns="0" rtlCol="0"/>
          <a:lstStyle/>
          <a:p/>
        </p:txBody>
      </p:sp>
      <p:sp>
        <p:nvSpPr>
          <p:cNvPr id="21" name="object 21"/>
          <p:cNvSpPr/>
          <p:nvPr/>
        </p:nvSpPr>
        <p:spPr>
          <a:xfrm>
            <a:off x="5894832" y="2842260"/>
            <a:ext cx="402590" cy="401320"/>
          </a:xfrm>
          <a:custGeom>
            <a:avLst/>
            <a:gdLst/>
            <a:ahLst/>
            <a:cxnLst/>
            <a:rect l="l" t="t" r="r" b="b"/>
            <a:pathLst>
              <a:path w="402589" h="401319">
                <a:moveTo>
                  <a:pt x="201167" y="0"/>
                </a:moveTo>
                <a:lnTo>
                  <a:pt x="220053" y="3810"/>
                </a:lnTo>
                <a:lnTo>
                  <a:pt x="235473" y="14192"/>
                </a:lnTo>
                <a:lnTo>
                  <a:pt x="245870" y="29575"/>
                </a:lnTo>
                <a:lnTo>
                  <a:pt x="249681" y="48387"/>
                </a:lnTo>
                <a:lnTo>
                  <a:pt x="246479" y="65670"/>
                </a:lnTo>
                <a:lnTo>
                  <a:pt x="237680" y="80168"/>
                </a:lnTo>
                <a:lnTo>
                  <a:pt x="224500" y="90713"/>
                </a:lnTo>
                <a:lnTo>
                  <a:pt x="208152" y="96138"/>
                </a:lnTo>
                <a:lnTo>
                  <a:pt x="208152" y="193548"/>
                </a:lnTo>
                <a:lnTo>
                  <a:pt x="353821" y="193548"/>
                </a:lnTo>
                <a:lnTo>
                  <a:pt x="357631" y="193548"/>
                </a:lnTo>
                <a:lnTo>
                  <a:pt x="360679" y="196595"/>
                </a:lnTo>
                <a:lnTo>
                  <a:pt x="360679" y="200405"/>
                </a:lnTo>
                <a:lnTo>
                  <a:pt x="360679" y="304673"/>
                </a:lnTo>
                <a:lnTo>
                  <a:pt x="377100" y="310098"/>
                </a:lnTo>
                <a:lnTo>
                  <a:pt x="390318" y="320643"/>
                </a:lnTo>
                <a:lnTo>
                  <a:pt x="399131" y="335141"/>
                </a:lnTo>
                <a:lnTo>
                  <a:pt x="402335" y="352425"/>
                </a:lnTo>
                <a:lnTo>
                  <a:pt x="398524" y="371236"/>
                </a:lnTo>
                <a:lnTo>
                  <a:pt x="388127" y="386619"/>
                </a:lnTo>
                <a:lnTo>
                  <a:pt x="372707" y="397001"/>
                </a:lnTo>
                <a:lnTo>
                  <a:pt x="353821" y="400812"/>
                </a:lnTo>
                <a:lnTo>
                  <a:pt x="334916" y="397001"/>
                </a:lnTo>
                <a:lnTo>
                  <a:pt x="319452" y="386619"/>
                </a:lnTo>
                <a:lnTo>
                  <a:pt x="309012" y="371236"/>
                </a:lnTo>
                <a:lnTo>
                  <a:pt x="305180" y="352425"/>
                </a:lnTo>
                <a:lnTo>
                  <a:pt x="308385" y="335141"/>
                </a:lnTo>
                <a:lnTo>
                  <a:pt x="317198" y="320643"/>
                </a:lnTo>
                <a:lnTo>
                  <a:pt x="330416" y="310098"/>
                </a:lnTo>
                <a:lnTo>
                  <a:pt x="346837" y="304673"/>
                </a:lnTo>
                <a:lnTo>
                  <a:pt x="346837" y="207263"/>
                </a:lnTo>
                <a:lnTo>
                  <a:pt x="208152" y="207263"/>
                </a:lnTo>
                <a:lnTo>
                  <a:pt x="208152" y="304673"/>
                </a:lnTo>
                <a:lnTo>
                  <a:pt x="224500" y="310098"/>
                </a:lnTo>
                <a:lnTo>
                  <a:pt x="237680" y="320643"/>
                </a:lnTo>
                <a:lnTo>
                  <a:pt x="246479" y="335141"/>
                </a:lnTo>
                <a:lnTo>
                  <a:pt x="249681" y="352425"/>
                </a:lnTo>
                <a:lnTo>
                  <a:pt x="245870" y="371236"/>
                </a:lnTo>
                <a:lnTo>
                  <a:pt x="235473" y="386619"/>
                </a:lnTo>
                <a:lnTo>
                  <a:pt x="220053" y="397001"/>
                </a:lnTo>
                <a:lnTo>
                  <a:pt x="201167" y="400812"/>
                </a:lnTo>
                <a:lnTo>
                  <a:pt x="182282" y="397001"/>
                </a:lnTo>
                <a:lnTo>
                  <a:pt x="166862" y="386619"/>
                </a:lnTo>
                <a:lnTo>
                  <a:pt x="156465" y="371236"/>
                </a:lnTo>
                <a:lnTo>
                  <a:pt x="152653" y="352425"/>
                </a:lnTo>
                <a:lnTo>
                  <a:pt x="155856" y="335141"/>
                </a:lnTo>
                <a:lnTo>
                  <a:pt x="164655" y="320643"/>
                </a:lnTo>
                <a:lnTo>
                  <a:pt x="177835" y="310098"/>
                </a:lnTo>
                <a:lnTo>
                  <a:pt x="194182" y="304673"/>
                </a:lnTo>
                <a:lnTo>
                  <a:pt x="194182" y="207263"/>
                </a:lnTo>
                <a:lnTo>
                  <a:pt x="55498" y="207263"/>
                </a:lnTo>
                <a:lnTo>
                  <a:pt x="55498" y="304673"/>
                </a:lnTo>
                <a:lnTo>
                  <a:pt x="71919" y="310098"/>
                </a:lnTo>
                <a:lnTo>
                  <a:pt x="85137" y="320643"/>
                </a:lnTo>
                <a:lnTo>
                  <a:pt x="93950" y="335141"/>
                </a:lnTo>
                <a:lnTo>
                  <a:pt x="97154" y="352425"/>
                </a:lnTo>
                <a:lnTo>
                  <a:pt x="93323" y="371236"/>
                </a:lnTo>
                <a:lnTo>
                  <a:pt x="82883" y="386619"/>
                </a:lnTo>
                <a:lnTo>
                  <a:pt x="67419" y="397001"/>
                </a:lnTo>
                <a:lnTo>
                  <a:pt x="48513" y="400812"/>
                </a:lnTo>
                <a:lnTo>
                  <a:pt x="29628" y="397001"/>
                </a:lnTo>
                <a:lnTo>
                  <a:pt x="14208" y="386619"/>
                </a:lnTo>
                <a:lnTo>
                  <a:pt x="3811" y="371236"/>
                </a:lnTo>
                <a:lnTo>
                  <a:pt x="0" y="352425"/>
                </a:lnTo>
                <a:lnTo>
                  <a:pt x="3204" y="335141"/>
                </a:lnTo>
                <a:lnTo>
                  <a:pt x="12017" y="320643"/>
                </a:lnTo>
                <a:lnTo>
                  <a:pt x="25235" y="310098"/>
                </a:lnTo>
                <a:lnTo>
                  <a:pt x="41655" y="304673"/>
                </a:lnTo>
                <a:lnTo>
                  <a:pt x="41655" y="200405"/>
                </a:lnTo>
                <a:lnTo>
                  <a:pt x="41655" y="196595"/>
                </a:lnTo>
                <a:lnTo>
                  <a:pt x="44703" y="193548"/>
                </a:lnTo>
                <a:lnTo>
                  <a:pt x="48513" y="193548"/>
                </a:lnTo>
                <a:lnTo>
                  <a:pt x="194182" y="193548"/>
                </a:lnTo>
                <a:lnTo>
                  <a:pt x="194182" y="96138"/>
                </a:lnTo>
                <a:lnTo>
                  <a:pt x="177835" y="90713"/>
                </a:lnTo>
                <a:lnTo>
                  <a:pt x="164655" y="80168"/>
                </a:lnTo>
                <a:lnTo>
                  <a:pt x="155856" y="65670"/>
                </a:lnTo>
                <a:lnTo>
                  <a:pt x="152653" y="48387"/>
                </a:lnTo>
                <a:lnTo>
                  <a:pt x="156465" y="29575"/>
                </a:lnTo>
                <a:lnTo>
                  <a:pt x="166862" y="14192"/>
                </a:lnTo>
                <a:lnTo>
                  <a:pt x="182282" y="3810"/>
                </a:lnTo>
                <a:lnTo>
                  <a:pt x="201167" y="0"/>
                </a:lnTo>
                <a:close/>
              </a:path>
            </a:pathLst>
          </a:custGeom>
          <a:ln w="9144">
            <a:solidFill>
              <a:srgbClr val="9DD2E7"/>
            </a:solidFill>
          </a:ln>
        </p:spPr>
        <p:txBody>
          <a:bodyPr wrap="square" lIns="0" tIns="0" rIns="0" bIns="0" rtlCol="0"/>
          <a:lstStyle/>
          <a:p/>
        </p:txBody>
      </p:sp>
      <p:sp>
        <p:nvSpPr>
          <p:cNvPr id="22" name="object 22"/>
          <p:cNvSpPr/>
          <p:nvPr/>
        </p:nvSpPr>
        <p:spPr>
          <a:xfrm>
            <a:off x="6096000" y="5274564"/>
            <a:ext cx="0" cy="1065530"/>
          </a:xfrm>
          <a:custGeom>
            <a:avLst/>
            <a:gdLst/>
            <a:ahLst/>
            <a:cxnLst/>
            <a:rect l="l" t="t" r="r" b="b"/>
            <a:pathLst>
              <a:path w="0" h="1065529">
                <a:moveTo>
                  <a:pt x="0" y="0"/>
                </a:moveTo>
                <a:lnTo>
                  <a:pt x="0" y="1065136"/>
                </a:lnTo>
              </a:path>
            </a:pathLst>
          </a:custGeom>
          <a:ln w="3175">
            <a:solidFill>
              <a:srgbClr val="BABABA"/>
            </a:solidFill>
          </a:ln>
        </p:spPr>
        <p:txBody>
          <a:bodyPr wrap="square" lIns="0" tIns="0" rIns="0" bIns="0" rtlCol="0"/>
          <a:lstStyle/>
          <a:p/>
        </p:txBody>
      </p:sp>
      <p:sp>
        <p:nvSpPr>
          <p:cNvPr id="23" name="object 23"/>
          <p:cNvSpPr/>
          <p:nvPr/>
        </p:nvSpPr>
        <p:spPr>
          <a:xfrm>
            <a:off x="4369308" y="3395471"/>
            <a:ext cx="0" cy="1065530"/>
          </a:xfrm>
          <a:custGeom>
            <a:avLst/>
            <a:gdLst/>
            <a:ahLst/>
            <a:cxnLst/>
            <a:rect l="l" t="t" r="r" b="b"/>
            <a:pathLst>
              <a:path w="0" h="1065529">
                <a:moveTo>
                  <a:pt x="0" y="0"/>
                </a:moveTo>
                <a:lnTo>
                  <a:pt x="0" y="1065148"/>
                </a:lnTo>
              </a:path>
            </a:pathLst>
          </a:custGeom>
          <a:ln w="3175">
            <a:solidFill>
              <a:srgbClr val="BABABA"/>
            </a:solidFill>
          </a:ln>
        </p:spPr>
        <p:txBody>
          <a:bodyPr wrap="square" lIns="0" tIns="0" rIns="0" bIns="0" rtlCol="0"/>
          <a:lstStyle/>
          <a:p/>
        </p:txBody>
      </p:sp>
      <p:sp>
        <p:nvSpPr>
          <p:cNvPr id="24" name="object 24"/>
          <p:cNvSpPr txBox="1"/>
          <p:nvPr/>
        </p:nvSpPr>
        <p:spPr>
          <a:xfrm>
            <a:off x="3213354" y="5488533"/>
            <a:ext cx="2311400" cy="835660"/>
          </a:xfrm>
          <a:prstGeom prst="rect">
            <a:avLst/>
          </a:prstGeom>
        </p:spPr>
        <p:txBody>
          <a:bodyPr wrap="square" lIns="0" tIns="0" rIns="0" bIns="0" rtlCol="0" vert="horz">
            <a:spAutoFit/>
          </a:bodyPr>
          <a:lstStyle/>
          <a:p>
            <a:pPr algn="ctr" marL="12065" marR="5080">
              <a:lnSpc>
                <a:spcPct val="150000"/>
              </a:lnSpc>
            </a:pPr>
            <a:r>
              <a:rPr dirty="0" sz="1200">
                <a:solidFill>
                  <a:srgbClr val="5E666F"/>
                </a:solidFill>
                <a:latin typeface="微软雅黑"/>
                <a:cs typeface="微软雅黑"/>
              </a:rPr>
              <a:t>隐私及安全问题是商业银行决定是  否开放、如何开放、开放哪些内容  的首要考虑</a:t>
            </a:r>
            <a:endParaRPr sz="1200">
              <a:latin typeface="微软雅黑"/>
              <a:cs typeface="微软雅黑"/>
            </a:endParaRPr>
          </a:p>
        </p:txBody>
      </p:sp>
      <p:sp>
        <p:nvSpPr>
          <p:cNvPr id="25" name="object 25"/>
          <p:cNvSpPr txBox="1"/>
          <p:nvPr/>
        </p:nvSpPr>
        <p:spPr>
          <a:xfrm>
            <a:off x="3479038" y="5231129"/>
            <a:ext cx="1783080" cy="210820"/>
          </a:xfrm>
          <a:prstGeom prst="rect">
            <a:avLst/>
          </a:prstGeom>
        </p:spPr>
        <p:txBody>
          <a:bodyPr wrap="square" lIns="0" tIns="0" rIns="0" bIns="0" rtlCol="0" vert="horz">
            <a:spAutoFit/>
          </a:bodyPr>
          <a:lstStyle/>
          <a:p>
            <a:pPr marL="12700">
              <a:lnSpc>
                <a:spcPct val="100000"/>
              </a:lnSpc>
            </a:pPr>
            <a:r>
              <a:rPr dirty="0" sz="1300" spc="-10" b="1">
                <a:solidFill>
                  <a:srgbClr val="5E666F"/>
                </a:solidFill>
                <a:latin typeface="Arial"/>
                <a:cs typeface="Arial"/>
              </a:rPr>
              <a:t>04.</a:t>
            </a:r>
            <a:r>
              <a:rPr dirty="0" sz="1300" spc="-70" b="1">
                <a:solidFill>
                  <a:srgbClr val="5E666F"/>
                </a:solidFill>
                <a:latin typeface="Arial"/>
                <a:cs typeface="Arial"/>
              </a:rPr>
              <a:t> </a:t>
            </a:r>
            <a:r>
              <a:rPr dirty="0" sz="1300" spc="-5" b="1" i="1">
                <a:solidFill>
                  <a:srgbClr val="5E666F"/>
                </a:solidFill>
                <a:latin typeface="微软雅黑"/>
                <a:cs typeface="微软雅黑"/>
              </a:rPr>
              <a:t>客户隐私及数据安全</a:t>
            </a:r>
            <a:endParaRPr sz="1300">
              <a:latin typeface="微软雅黑"/>
              <a:cs typeface="微软雅黑"/>
            </a:endParaRPr>
          </a:p>
        </p:txBody>
      </p:sp>
      <p:sp>
        <p:nvSpPr>
          <p:cNvPr id="26" name="object 26"/>
          <p:cNvSpPr/>
          <p:nvPr/>
        </p:nvSpPr>
        <p:spPr>
          <a:xfrm>
            <a:off x="4160520" y="4651247"/>
            <a:ext cx="417830" cy="416559"/>
          </a:xfrm>
          <a:custGeom>
            <a:avLst/>
            <a:gdLst/>
            <a:ahLst/>
            <a:cxnLst/>
            <a:rect l="l" t="t" r="r" b="b"/>
            <a:pathLst>
              <a:path w="417829" h="416560">
                <a:moveTo>
                  <a:pt x="350392" y="0"/>
                </a:moveTo>
                <a:lnTo>
                  <a:pt x="67055" y="0"/>
                </a:lnTo>
                <a:lnTo>
                  <a:pt x="41040" y="5278"/>
                </a:lnTo>
                <a:lnTo>
                  <a:pt x="19716" y="19653"/>
                </a:lnTo>
                <a:lnTo>
                  <a:pt x="5298" y="40933"/>
                </a:lnTo>
                <a:lnTo>
                  <a:pt x="0" y="66928"/>
                </a:lnTo>
                <a:lnTo>
                  <a:pt x="4" y="144811"/>
                </a:lnTo>
                <a:lnTo>
                  <a:pt x="2180" y="161647"/>
                </a:lnTo>
                <a:lnTo>
                  <a:pt x="8420" y="177164"/>
                </a:lnTo>
                <a:lnTo>
                  <a:pt x="18162" y="190571"/>
                </a:lnTo>
                <a:lnTo>
                  <a:pt x="30987" y="201294"/>
                </a:lnTo>
                <a:lnTo>
                  <a:pt x="28701" y="209295"/>
                </a:lnTo>
                <a:lnTo>
                  <a:pt x="27431" y="217677"/>
                </a:lnTo>
                <a:lnTo>
                  <a:pt x="27431" y="226313"/>
                </a:lnTo>
                <a:lnTo>
                  <a:pt x="23485" y="226335"/>
                </a:lnTo>
                <a:lnTo>
                  <a:pt x="14620" y="226679"/>
                </a:lnTo>
                <a:lnTo>
                  <a:pt x="5304" y="231189"/>
                </a:lnTo>
                <a:lnTo>
                  <a:pt x="0" y="243712"/>
                </a:lnTo>
                <a:lnTo>
                  <a:pt x="0" y="408304"/>
                </a:lnTo>
                <a:lnTo>
                  <a:pt x="7746" y="416051"/>
                </a:lnTo>
                <a:lnTo>
                  <a:pt x="238887" y="416051"/>
                </a:lnTo>
                <a:lnTo>
                  <a:pt x="246633" y="408304"/>
                </a:lnTo>
                <a:lnTo>
                  <a:pt x="246633" y="381381"/>
                </a:lnTo>
                <a:lnTo>
                  <a:pt x="34797" y="381381"/>
                </a:lnTo>
                <a:lnTo>
                  <a:pt x="34797" y="260984"/>
                </a:lnTo>
                <a:lnTo>
                  <a:pt x="246633" y="260984"/>
                </a:lnTo>
                <a:lnTo>
                  <a:pt x="246633" y="243712"/>
                </a:lnTo>
                <a:lnTo>
                  <a:pt x="241436" y="231368"/>
                </a:lnTo>
                <a:lnTo>
                  <a:pt x="232108" y="226774"/>
                </a:lnTo>
                <a:lnTo>
                  <a:pt x="223446" y="226313"/>
                </a:lnTo>
                <a:lnTo>
                  <a:pt x="62229" y="226313"/>
                </a:lnTo>
                <a:lnTo>
                  <a:pt x="67560" y="203190"/>
                </a:lnTo>
                <a:lnTo>
                  <a:pt x="80771" y="184388"/>
                </a:lnTo>
                <a:lnTo>
                  <a:pt x="99984" y="171753"/>
                </a:lnTo>
                <a:lnTo>
                  <a:pt x="108570" y="170052"/>
                </a:lnTo>
                <a:lnTo>
                  <a:pt x="46862" y="170052"/>
                </a:lnTo>
                <a:lnTo>
                  <a:pt x="34797" y="66928"/>
                </a:lnTo>
                <a:lnTo>
                  <a:pt x="37337" y="54387"/>
                </a:lnTo>
                <a:lnTo>
                  <a:pt x="44259" y="44132"/>
                </a:lnTo>
                <a:lnTo>
                  <a:pt x="54514" y="37210"/>
                </a:lnTo>
                <a:lnTo>
                  <a:pt x="67055" y="34670"/>
                </a:lnTo>
                <a:lnTo>
                  <a:pt x="408028" y="34670"/>
                </a:lnTo>
                <a:lnTo>
                  <a:pt x="397843" y="19653"/>
                </a:lnTo>
                <a:lnTo>
                  <a:pt x="376481" y="5278"/>
                </a:lnTo>
                <a:lnTo>
                  <a:pt x="350392" y="0"/>
                </a:lnTo>
                <a:close/>
              </a:path>
              <a:path w="417829" h="416560">
                <a:moveTo>
                  <a:pt x="246633" y="260984"/>
                </a:moveTo>
                <a:lnTo>
                  <a:pt x="211835" y="260984"/>
                </a:lnTo>
                <a:lnTo>
                  <a:pt x="211835" y="381381"/>
                </a:lnTo>
                <a:lnTo>
                  <a:pt x="246633" y="381381"/>
                </a:lnTo>
                <a:lnTo>
                  <a:pt x="246633" y="260984"/>
                </a:lnTo>
                <a:close/>
              </a:path>
              <a:path w="417829" h="416560">
                <a:moveTo>
                  <a:pt x="196253" y="167131"/>
                </a:moveTo>
                <a:lnTo>
                  <a:pt x="123316" y="167131"/>
                </a:lnTo>
                <a:lnTo>
                  <a:pt x="146774" y="171753"/>
                </a:lnTo>
                <a:lnTo>
                  <a:pt x="166004" y="184388"/>
                </a:lnTo>
                <a:lnTo>
                  <a:pt x="179163" y="203190"/>
                </a:lnTo>
                <a:lnTo>
                  <a:pt x="184403" y="226313"/>
                </a:lnTo>
                <a:lnTo>
                  <a:pt x="219201" y="226313"/>
                </a:lnTo>
                <a:lnTo>
                  <a:pt x="219201" y="221487"/>
                </a:lnTo>
                <a:lnTo>
                  <a:pt x="218693" y="216534"/>
                </a:lnTo>
                <a:lnTo>
                  <a:pt x="217931" y="211708"/>
                </a:lnTo>
                <a:lnTo>
                  <a:pt x="350392" y="211708"/>
                </a:lnTo>
                <a:lnTo>
                  <a:pt x="376481" y="206448"/>
                </a:lnTo>
                <a:lnTo>
                  <a:pt x="397843" y="192103"/>
                </a:lnTo>
                <a:lnTo>
                  <a:pt x="407977" y="177164"/>
                </a:lnTo>
                <a:lnTo>
                  <a:pt x="204596" y="177164"/>
                </a:lnTo>
                <a:lnTo>
                  <a:pt x="196253" y="167131"/>
                </a:lnTo>
                <a:close/>
              </a:path>
              <a:path w="417829" h="416560">
                <a:moveTo>
                  <a:pt x="223184" y="226300"/>
                </a:moveTo>
                <a:lnTo>
                  <a:pt x="219201" y="226313"/>
                </a:lnTo>
                <a:lnTo>
                  <a:pt x="223446" y="226313"/>
                </a:lnTo>
                <a:lnTo>
                  <a:pt x="223184" y="226300"/>
                </a:lnTo>
                <a:close/>
              </a:path>
              <a:path w="417829" h="416560">
                <a:moveTo>
                  <a:pt x="408028" y="34670"/>
                </a:moveTo>
                <a:lnTo>
                  <a:pt x="350392" y="34670"/>
                </a:lnTo>
                <a:lnTo>
                  <a:pt x="362980" y="37210"/>
                </a:lnTo>
                <a:lnTo>
                  <a:pt x="373252" y="44084"/>
                </a:lnTo>
                <a:lnTo>
                  <a:pt x="380218" y="54334"/>
                </a:lnTo>
                <a:lnTo>
                  <a:pt x="382777" y="66928"/>
                </a:lnTo>
                <a:lnTo>
                  <a:pt x="382771" y="144811"/>
                </a:lnTo>
                <a:lnTo>
                  <a:pt x="380236" y="157341"/>
                </a:lnTo>
                <a:lnTo>
                  <a:pt x="373300" y="167639"/>
                </a:lnTo>
                <a:lnTo>
                  <a:pt x="363007" y="174605"/>
                </a:lnTo>
                <a:lnTo>
                  <a:pt x="350392" y="177164"/>
                </a:lnTo>
                <a:lnTo>
                  <a:pt x="407977" y="177164"/>
                </a:lnTo>
                <a:lnTo>
                  <a:pt x="412275" y="170828"/>
                </a:lnTo>
                <a:lnTo>
                  <a:pt x="417569" y="144811"/>
                </a:lnTo>
                <a:lnTo>
                  <a:pt x="417575" y="66928"/>
                </a:lnTo>
                <a:lnTo>
                  <a:pt x="412275" y="40933"/>
                </a:lnTo>
                <a:lnTo>
                  <a:pt x="408028" y="34670"/>
                </a:lnTo>
                <a:close/>
              </a:path>
              <a:path w="417829" h="416560">
                <a:moveTo>
                  <a:pt x="123316" y="132460"/>
                </a:moveTo>
                <a:lnTo>
                  <a:pt x="100834" y="135137"/>
                </a:lnTo>
                <a:lnTo>
                  <a:pt x="80137" y="142732"/>
                </a:lnTo>
                <a:lnTo>
                  <a:pt x="61916" y="154588"/>
                </a:lnTo>
                <a:lnTo>
                  <a:pt x="46862" y="170052"/>
                </a:lnTo>
                <a:lnTo>
                  <a:pt x="108570" y="170052"/>
                </a:lnTo>
                <a:lnTo>
                  <a:pt x="123316" y="167131"/>
                </a:lnTo>
                <a:lnTo>
                  <a:pt x="196253" y="167131"/>
                </a:lnTo>
                <a:lnTo>
                  <a:pt x="189432" y="158928"/>
                </a:lnTo>
                <a:lnTo>
                  <a:pt x="170243" y="144811"/>
                </a:lnTo>
                <a:lnTo>
                  <a:pt x="147911" y="135695"/>
                </a:lnTo>
                <a:lnTo>
                  <a:pt x="123316" y="132460"/>
                </a:lnTo>
                <a:close/>
              </a:path>
              <a:path w="417829" h="416560">
                <a:moveTo>
                  <a:pt x="99821" y="88518"/>
                </a:moveTo>
                <a:lnTo>
                  <a:pt x="74675" y="88518"/>
                </a:lnTo>
                <a:lnTo>
                  <a:pt x="66928" y="96265"/>
                </a:lnTo>
                <a:lnTo>
                  <a:pt x="66928" y="115443"/>
                </a:lnTo>
                <a:lnTo>
                  <a:pt x="74675" y="123189"/>
                </a:lnTo>
                <a:lnTo>
                  <a:pt x="99821" y="123189"/>
                </a:lnTo>
                <a:lnTo>
                  <a:pt x="107695" y="115443"/>
                </a:lnTo>
                <a:lnTo>
                  <a:pt x="107695" y="96265"/>
                </a:lnTo>
                <a:lnTo>
                  <a:pt x="99821" y="88518"/>
                </a:lnTo>
                <a:close/>
              </a:path>
              <a:path w="417829" h="416560">
                <a:moveTo>
                  <a:pt x="180975" y="88518"/>
                </a:moveTo>
                <a:lnTo>
                  <a:pt x="155701" y="88518"/>
                </a:lnTo>
                <a:lnTo>
                  <a:pt x="147954" y="96265"/>
                </a:lnTo>
                <a:lnTo>
                  <a:pt x="147954" y="115443"/>
                </a:lnTo>
                <a:lnTo>
                  <a:pt x="155701" y="123189"/>
                </a:lnTo>
                <a:lnTo>
                  <a:pt x="180975" y="123189"/>
                </a:lnTo>
                <a:lnTo>
                  <a:pt x="188721" y="115443"/>
                </a:lnTo>
                <a:lnTo>
                  <a:pt x="188721" y="96265"/>
                </a:lnTo>
                <a:lnTo>
                  <a:pt x="180975" y="88518"/>
                </a:lnTo>
                <a:close/>
              </a:path>
              <a:path w="417829" h="416560">
                <a:moveTo>
                  <a:pt x="261874" y="88518"/>
                </a:moveTo>
                <a:lnTo>
                  <a:pt x="236600" y="88518"/>
                </a:lnTo>
                <a:lnTo>
                  <a:pt x="228853" y="96265"/>
                </a:lnTo>
                <a:lnTo>
                  <a:pt x="228853" y="115443"/>
                </a:lnTo>
                <a:lnTo>
                  <a:pt x="236600" y="123189"/>
                </a:lnTo>
                <a:lnTo>
                  <a:pt x="261874" y="123189"/>
                </a:lnTo>
                <a:lnTo>
                  <a:pt x="269620" y="115443"/>
                </a:lnTo>
                <a:lnTo>
                  <a:pt x="269620" y="96265"/>
                </a:lnTo>
                <a:lnTo>
                  <a:pt x="261874" y="88518"/>
                </a:lnTo>
                <a:close/>
              </a:path>
              <a:path w="417829" h="416560">
                <a:moveTo>
                  <a:pt x="342900" y="88518"/>
                </a:moveTo>
                <a:lnTo>
                  <a:pt x="317626" y="88518"/>
                </a:lnTo>
                <a:lnTo>
                  <a:pt x="309879" y="96265"/>
                </a:lnTo>
                <a:lnTo>
                  <a:pt x="309879" y="115443"/>
                </a:lnTo>
                <a:lnTo>
                  <a:pt x="317626" y="123189"/>
                </a:lnTo>
                <a:lnTo>
                  <a:pt x="342900" y="123189"/>
                </a:lnTo>
                <a:lnTo>
                  <a:pt x="350646" y="115443"/>
                </a:lnTo>
                <a:lnTo>
                  <a:pt x="350646" y="96265"/>
                </a:lnTo>
                <a:lnTo>
                  <a:pt x="342900" y="88518"/>
                </a:lnTo>
                <a:close/>
              </a:path>
            </a:pathLst>
          </a:custGeom>
          <a:solidFill>
            <a:srgbClr val="F6C000"/>
          </a:solidFill>
        </p:spPr>
        <p:txBody>
          <a:bodyPr wrap="square" lIns="0" tIns="0" rIns="0" bIns="0" rtlCol="0"/>
          <a:lstStyle/>
          <a:p/>
        </p:txBody>
      </p:sp>
      <p:sp>
        <p:nvSpPr>
          <p:cNvPr id="27" name="object 27"/>
          <p:cNvSpPr/>
          <p:nvPr/>
        </p:nvSpPr>
        <p:spPr>
          <a:xfrm>
            <a:off x="7822692" y="3395471"/>
            <a:ext cx="0" cy="1065530"/>
          </a:xfrm>
          <a:custGeom>
            <a:avLst/>
            <a:gdLst/>
            <a:ahLst/>
            <a:cxnLst/>
            <a:rect l="l" t="t" r="r" b="b"/>
            <a:pathLst>
              <a:path w="0" h="1065529">
                <a:moveTo>
                  <a:pt x="0" y="0"/>
                </a:moveTo>
                <a:lnTo>
                  <a:pt x="0" y="1065148"/>
                </a:lnTo>
              </a:path>
            </a:pathLst>
          </a:custGeom>
          <a:ln w="3175">
            <a:solidFill>
              <a:srgbClr val="BABABA"/>
            </a:solidFill>
          </a:ln>
        </p:spPr>
        <p:txBody>
          <a:bodyPr wrap="square" lIns="0" tIns="0" rIns="0" bIns="0" rtlCol="0"/>
          <a:lstStyle/>
          <a:p/>
        </p:txBody>
      </p:sp>
      <p:sp>
        <p:nvSpPr>
          <p:cNvPr id="28" name="object 28"/>
          <p:cNvSpPr txBox="1"/>
          <p:nvPr/>
        </p:nvSpPr>
        <p:spPr>
          <a:xfrm>
            <a:off x="6666356" y="5215382"/>
            <a:ext cx="2311400" cy="1108710"/>
          </a:xfrm>
          <a:prstGeom prst="rect">
            <a:avLst/>
          </a:prstGeom>
        </p:spPr>
        <p:txBody>
          <a:bodyPr wrap="square" lIns="0" tIns="0" rIns="0" bIns="0" rtlCol="0" vert="horz">
            <a:spAutoFit/>
          </a:bodyPr>
          <a:lstStyle/>
          <a:p>
            <a:pPr marL="41275" indent="634365">
              <a:lnSpc>
                <a:spcPct val="100000"/>
              </a:lnSpc>
            </a:pPr>
            <a:r>
              <a:rPr dirty="0" sz="1400" b="1">
                <a:solidFill>
                  <a:srgbClr val="5E666F"/>
                </a:solidFill>
                <a:latin typeface="Arial"/>
                <a:cs typeface="Arial"/>
              </a:rPr>
              <a:t>05.</a:t>
            </a:r>
            <a:r>
              <a:rPr dirty="0" sz="1400" b="1" i="1">
                <a:solidFill>
                  <a:srgbClr val="5E666F"/>
                </a:solidFill>
                <a:latin typeface="微软雅黑"/>
                <a:cs typeface="微软雅黑"/>
              </a:rPr>
              <a:t>技术风险</a:t>
            </a:r>
            <a:endParaRPr sz="1400">
              <a:latin typeface="微软雅黑"/>
              <a:cs typeface="微软雅黑"/>
            </a:endParaRPr>
          </a:p>
          <a:p>
            <a:pPr algn="just" marL="12700" marR="5080" indent="28575">
              <a:lnSpc>
                <a:spcPct val="150000"/>
              </a:lnSpc>
              <a:spcBef>
                <a:spcPts val="470"/>
              </a:spcBef>
            </a:pPr>
            <a:r>
              <a:rPr dirty="0" sz="1200">
                <a:solidFill>
                  <a:srgbClr val="5E666F"/>
                </a:solidFill>
                <a:latin typeface="微软雅黑"/>
                <a:cs typeface="微软雅黑"/>
              </a:rPr>
              <a:t>商业银行与其他平台通过</a:t>
            </a:r>
            <a:r>
              <a:rPr dirty="0" sz="1200">
                <a:solidFill>
                  <a:srgbClr val="5E666F"/>
                </a:solidFill>
                <a:latin typeface="Arial"/>
                <a:cs typeface="Arial"/>
              </a:rPr>
              <a:t>API</a:t>
            </a:r>
            <a:r>
              <a:rPr dirty="0" sz="1200">
                <a:solidFill>
                  <a:srgbClr val="5E666F"/>
                </a:solidFill>
                <a:latin typeface="微软雅黑"/>
                <a:cs typeface="微软雅黑"/>
              </a:rPr>
              <a:t>等技  术方式连接，扩大了黑客攻击的范  围、增加系统漏洞风险，造成数据</a:t>
            </a:r>
            <a:endParaRPr sz="1200">
              <a:latin typeface="微软雅黑"/>
              <a:cs typeface="微软雅黑"/>
            </a:endParaRPr>
          </a:p>
        </p:txBody>
      </p:sp>
      <p:sp>
        <p:nvSpPr>
          <p:cNvPr id="29" name="object 29"/>
          <p:cNvSpPr/>
          <p:nvPr/>
        </p:nvSpPr>
        <p:spPr>
          <a:xfrm>
            <a:off x="7684237" y="4654169"/>
            <a:ext cx="276860" cy="415925"/>
          </a:xfrm>
          <a:custGeom>
            <a:avLst/>
            <a:gdLst/>
            <a:ahLst/>
            <a:cxnLst/>
            <a:rect l="l" t="t" r="r" b="b"/>
            <a:pathLst>
              <a:path w="276859" h="415925">
                <a:moveTo>
                  <a:pt x="35595" y="159246"/>
                </a:moveTo>
                <a:lnTo>
                  <a:pt x="26566" y="159765"/>
                </a:lnTo>
                <a:lnTo>
                  <a:pt x="20724" y="160273"/>
                </a:lnTo>
                <a:lnTo>
                  <a:pt x="16660" y="164845"/>
                </a:lnTo>
                <a:lnTo>
                  <a:pt x="15263" y="169925"/>
                </a:lnTo>
                <a:lnTo>
                  <a:pt x="12596" y="170433"/>
                </a:lnTo>
                <a:lnTo>
                  <a:pt x="10183" y="171703"/>
                </a:lnTo>
                <a:lnTo>
                  <a:pt x="8659" y="174497"/>
                </a:lnTo>
                <a:lnTo>
                  <a:pt x="0" y="211415"/>
                </a:lnTo>
                <a:lnTo>
                  <a:pt x="2532" y="257238"/>
                </a:lnTo>
                <a:lnTo>
                  <a:pt x="12160" y="303156"/>
                </a:lnTo>
                <a:lnTo>
                  <a:pt x="24788" y="340359"/>
                </a:lnTo>
                <a:lnTo>
                  <a:pt x="63428" y="392033"/>
                </a:lnTo>
                <a:lnTo>
                  <a:pt x="123213" y="415797"/>
                </a:lnTo>
                <a:lnTo>
                  <a:pt x="159958" y="412821"/>
                </a:lnTo>
                <a:lnTo>
                  <a:pt x="224494" y="377150"/>
                </a:lnTo>
                <a:lnTo>
                  <a:pt x="269140" y="311751"/>
                </a:lnTo>
                <a:lnTo>
                  <a:pt x="276756" y="270271"/>
                </a:lnTo>
                <a:lnTo>
                  <a:pt x="275419" y="227387"/>
                </a:lnTo>
                <a:lnTo>
                  <a:pt x="272200" y="208379"/>
                </a:lnTo>
                <a:lnTo>
                  <a:pt x="145790" y="208379"/>
                </a:lnTo>
                <a:lnTo>
                  <a:pt x="132611" y="207263"/>
                </a:lnTo>
                <a:lnTo>
                  <a:pt x="99845" y="169290"/>
                </a:lnTo>
                <a:lnTo>
                  <a:pt x="98229" y="165734"/>
                </a:lnTo>
                <a:lnTo>
                  <a:pt x="90447" y="165734"/>
                </a:lnTo>
                <a:lnTo>
                  <a:pt x="83923" y="163282"/>
                </a:lnTo>
                <a:lnTo>
                  <a:pt x="76922" y="162020"/>
                </a:lnTo>
                <a:lnTo>
                  <a:pt x="62634" y="160781"/>
                </a:lnTo>
                <a:lnTo>
                  <a:pt x="53605" y="159873"/>
                </a:lnTo>
                <a:lnTo>
                  <a:pt x="44600" y="159321"/>
                </a:lnTo>
                <a:lnTo>
                  <a:pt x="35595" y="159246"/>
                </a:lnTo>
                <a:close/>
              </a:path>
              <a:path w="276859" h="415925">
                <a:moveTo>
                  <a:pt x="186078" y="163829"/>
                </a:moveTo>
                <a:lnTo>
                  <a:pt x="183284" y="164591"/>
                </a:lnTo>
                <a:lnTo>
                  <a:pt x="182903" y="164845"/>
                </a:lnTo>
                <a:lnTo>
                  <a:pt x="182522" y="164845"/>
                </a:lnTo>
                <a:lnTo>
                  <a:pt x="180236" y="165607"/>
                </a:lnTo>
                <a:lnTo>
                  <a:pt x="178204" y="167258"/>
                </a:lnTo>
                <a:lnTo>
                  <a:pt x="176807" y="169417"/>
                </a:lnTo>
                <a:lnTo>
                  <a:pt x="172362" y="171068"/>
                </a:lnTo>
                <a:lnTo>
                  <a:pt x="168933" y="175132"/>
                </a:lnTo>
                <a:lnTo>
                  <a:pt x="169060" y="181482"/>
                </a:lnTo>
                <a:lnTo>
                  <a:pt x="166098" y="194226"/>
                </a:lnTo>
                <a:lnTo>
                  <a:pt x="157646" y="203612"/>
                </a:lnTo>
                <a:lnTo>
                  <a:pt x="145790" y="208379"/>
                </a:lnTo>
                <a:lnTo>
                  <a:pt x="272200" y="208379"/>
                </a:lnTo>
                <a:lnTo>
                  <a:pt x="268247" y="185038"/>
                </a:lnTo>
                <a:lnTo>
                  <a:pt x="270023" y="180582"/>
                </a:lnTo>
                <a:lnTo>
                  <a:pt x="268882" y="175513"/>
                </a:lnTo>
                <a:lnTo>
                  <a:pt x="264183" y="172211"/>
                </a:lnTo>
                <a:lnTo>
                  <a:pt x="255033" y="168155"/>
                </a:lnTo>
                <a:lnTo>
                  <a:pt x="244705" y="166719"/>
                </a:lnTo>
                <a:lnTo>
                  <a:pt x="223797" y="166369"/>
                </a:lnTo>
                <a:lnTo>
                  <a:pt x="207672" y="165480"/>
                </a:lnTo>
                <a:lnTo>
                  <a:pt x="190396" y="165480"/>
                </a:lnTo>
                <a:lnTo>
                  <a:pt x="188364" y="164464"/>
                </a:lnTo>
                <a:lnTo>
                  <a:pt x="186078" y="163829"/>
                </a:lnTo>
                <a:close/>
              </a:path>
              <a:path w="276859" h="415925">
                <a:moveTo>
                  <a:pt x="136294" y="93471"/>
                </a:moveTo>
                <a:lnTo>
                  <a:pt x="132103" y="93471"/>
                </a:lnTo>
                <a:lnTo>
                  <a:pt x="124737" y="96519"/>
                </a:lnTo>
                <a:lnTo>
                  <a:pt x="114046" y="135620"/>
                </a:lnTo>
                <a:lnTo>
                  <a:pt x="113998" y="139572"/>
                </a:lnTo>
                <a:lnTo>
                  <a:pt x="115661" y="156239"/>
                </a:lnTo>
                <a:lnTo>
                  <a:pt x="119276" y="173989"/>
                </a:lnTo>
                <a:lnTo>
                  <a:pt x="126557" y="184669"/>
                </a:lnTo>
                <a:lnTo>
                  <a:pt x="138469" y="188182"/>
                </a:lnTo>
                <a:lnTo>
                  <a:pt x="150405" y="184598"/>
                </a:lnTo>
                <a:lnTo>
                  <a:pt x="157757" y="173989"/>
                </a:lnTo>
                <a:lnTo>
                  <a:pt x="161597" y="155739"/>
                </a:lnTo>
                <a:lnTo>
                  <a:pt x="163520" y="135620"/>
                </a:lnTo>
                <a:lnTo>
                  <a:pt x="161418" y="116143"/>
                </a:lnTo>
                <a:lnTo>
                  <a:pt x="153185" y="99821"/>
                </a:lnTo>
                <a:lnTo>
                  <a:pt x="150010" y="96011"/>
                </a:lnTo>
                <a:lnTo>
                  <a:pt x="146616" y="95122"/>
                </a:lnTo>
                <a:lnTo>
                  <a:pt x="139596" y="95122"/>
                </a:lnTo>
                <a:lnTo>
                  <a:pt x="136294" y="93471"/>
                </a:lnTo>
                <a:close/>
              </a:path>
              <a:path w="276859" h="415925">
                <a:moveTo>
                  <a:pt x="94003" y="164337"/>
                </a:moveTo>
                <a:lnTo>
                  <a:pt x="90447" y="165734"/>
                </a:lnTo>
                <a:lnTo>
                  <a:pt x="98229" y="165734"/>
                </a:lnTo>
                <a:lnTo>
                  <a:pt x="97940" y="165099"/>
                </a:lnTo>
                <a:lnTo>
                  <a:pt x="94003" y="164337"/>
                </a:lnTo>
                <a:close/>
              </a:path>
              <a:path w="276859" h="415925">
                <a:moveTo>
                  <a:pt x="198741" y="165262"/>
                </a:moveTo>
                <a:lnTo>
                  <a:pt x="190396" y="165480"/>
                </a:lnTo>
                <a:lnTo>
                  <a:pt x="207672" y="165480"/>
                </a:lnTo>
                <a:lnTo>
                  <a:pt x="207049" y="165449"/>
                </a:lnTo>
                <a:lnTo>
                  <a:pt x="198741" y="165262"/>
                </a:lnTo>
                <a:close/>
              </a:path>
              <a:path w="276859" h="415925">
                <a:moveTo>
                  <a:pt x="252931" y="71754"/>
                </a:moveTo>
                <a:lnTo>
                  <a:pt x="148613" y="71754"/>
                </a:lnTo>
                <a:lnTo>
                  <a:pt x="169683" y="81982"/>
                </a:lnTo>
                <a:lnTo>
                  <a:pt x="178966" y="99853"/>
                </a:lnTo>
                <a:lnTo>
                  <a:pt x="186078" y="143382"/>
                </a:lnTo>
                <a:lnTo>
                  <a:pt x="196619" y="151891"/>
                </a:lnTo>
                <a:lnTo>
                  <a:pt x="197635" y="152145"/>
                </a:lnTo>
                <a:lnTo>
                  <a:pt x="198270" y="152907"/>
                </a:lnTo>
                <a:lnTo>
                  <a:pt x="213824" y="152739"/>
                </a:lnTo>
                <a:lnTo>
                  <a:pt x="228115" y="151653"/>
                </a:lnTo>
                <a:lnTo>
                  <a:pt x="242312" y="149639"/>
                </a:lnTo>
                <a:lnTo>
                  <a:pt x="256436" y="146684"/>
                </a:lnTo>
                <a:lnTo>
                  <a:pt x="263167" y="145033"/>
                </a:lnTo>
                <a:lnTo>
                  <a:pt x="265961" y="138556"/>
                </a:lnTo>
                <a:lnTo>
                  <a:pt x="265453" y="132587"/>
                </a:lnTo>
                <a:lnTo>
                  <a:pt x="266469" y="130428"/>
                </a:lnTo>
                <a:lnTo>
                  <a:pt x="267231" y="128015"/>
                </a:lnTo>
                <a:lnTo>
                  <a:pt x="266977" y="124967"/>
                </a:lnTo>
                <a:lnTo>
                  <a:pt x="257019" y="78991"/>
                </a:lnTo>
                <a:lnTo>
                  <a:pt x="252931" y="71754"/>
                </a:lnTo>
                <a:close/>
              </a:path>
              <a:path w="276859" h="415925">
                <a:moveTo>
                  <a:pt x="118006" y="0"/>
                </a:moveTo>
                <a:lnTo>
                  <a:pt x="68968" y="13525"/>
                </a:lnTo>
                <a:lnTo>
                  <a:pt x="28979" y="44195"/>
                </a:lnTo>
                <a:lnTo>
                  <a:pt x="6230" y="87169"/>
                </a:lnTo>
                <a:lnTo>
                  <a:pt x="2387" y="111758"/>
                </a:lnTo>
                <a:lnTo>
                  <a:pt x="7770" y="134238"/>
                </a:lnTo>
                <a:lnTo>
                  <a:pt x="9167" y="136905"/>
                </a:lnTo>
                <a:lnTo>
                  <a:pt x="11072" y="138429"/>
                </a:lnTo>
                <a:lnTo>
                  <a:pt x="13358" y="139572"/>
                </a:lnTo>
                <a:lnTo>
                  <a:pt x="14882" y="141985"/>
                </a:lnTo>
                <a:lnTo>
                  <a:pt x="16914" y="144144"/>
                </a:lnTo>
                <a:lnTo>
                  <a:pt x="19327" y="145160"/>
                </a:lnTo>
                <a:lnTo>
                  <a:pt x="19200" y="145414"/>
                </a:lnTo>
                <a:lnTo>
                  <a:pt x="27366" y="147137"/>
                </a:lnTo>
                <a:lnTo>
                  <a:pt x="35758" y="147669"/>
                </a:lnTo>
                <a:lnTo>
                  <a:pt x="44221" y="147486"/>
                </a:lnTo>
                <a:lnTo>
                  <a:pt x="52601" y="147065"/>
                </a:lnTo>
                <a:lnTo>
                  <a:pt x="61094" y="146770"/>
                </a:lnTo>
                <a:lnTo>
                  <a:pt x="97432" y="131825"/>
                </a:lnTo>
                <a:lnTo>
                  <a:pt x="92606" y="125221"/>
                </a:lnTo>
                <a:lnTo>
                  <a:pt x="99107" y="104098"/>
                </a:lnTo>
                <a:lnTo>
                  <a:pt x="109751" y="85582"/>
                </a:lnTo>
                <a:lnTo>
                  <a:pt x="125825" y="73519"/>
                </a:lnTo>
                <a:lnTo>
                  <a:pt x="148613" y="71754"/>
                </a:lnTo>
                <a:lnTo>
                  <a:pt x="252931" y="71754"/>
                </a:lnTo>
                <a:lnTo>
                  <a:pt x="236083" y="41934"/>
                </a:lnTo>
                <a:lnTo>
                  <a:pt x="205228" y="15368"/>
                </a:lnTo>
                <a:lnTo>
                  <a:pt x="165515" y="865"/>
                </a:lnTo>
                <a:lnTo>
                  <a:pt x="118006" y="0"/>
                </a:lnTo>
                <a:close/>
              </a:path>
              <a:path w="276859" h="415925">
                <a:moveTo>
                  <a:pt x="144676" y="94614"/>
                </a:moveTo>
                <a:lnTo>
                  <a:pt x="139596" y="95122"/>
                </a:lnTo>
                <a:lnTo>
                  <a:pt x="146616" y="95122"/>
                </a:lnTo>
                <a:lnTo>
                  <a:pt x="144676" y="94614"/>
                </a:lnTo>
                <a:close/>
              </a:path>
            </a:pathLst>
          </a:custGeom>
          <a:solidFill>
            <a:srgbClr val="5FC949"/>
          </a:solidFill>
        </p:spPr>
        <p:txBody>
          <a:bodyPr wrap="square" lIns="0" tIns="0" rIns="0" bIns="0" rtlCol="0"/>
          <a:lstStyle/>
          <a:p/>
        </p:txBody>
      </p:sp>
      <p:sp>
        <p:nvSpPr>
          <p:cNvPr id="30" name="object 30"/>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65</a:t>
            </a:r>
            <a:endParaRPr sz="1200">
              <a:latin typeface="Arial"/>
              <a:cs typeface="Arial"/>
            </a:endParaRPr>
          </a:p>
        </p:txBody>
      </p:sp>
      <p:sp>
        <p:nvSpPr>
          <p:cNvPr id="31" name="object 31"/>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32" name="object 32"/>
          <p:cNvSpPr txBox="1"/>
          <p:nvPr/>
        </p:nvSpPr>
        <p:spPr>
          <a:xfrm>
            <a:off x="7656956" y="6420454"/>
            <a:ext cx="330200" cy="177800"/>
          </a:xfrm>
          <a:prstGeom prst="rect">
            <a:avLst/>
          </a:prstGeom>
        </p:spPr>
        <p:txBody>
          <a:bodyPr wrap="square" lIns="0" tIns="0" rIns="0" bIns="0" rtlCol="0" vert="horz">
            <a:spAutoFit/>
          </a:bodyPr>
          <a:lstStyle/>
          <a:p>
            <a:pPr marL="12700">
              <a:lnSpc>
                <a:spcPts val="1300"/>
              </a:lnSpc>
            </a:pPr>
            <a:r>
              <a:rPr dirty="0" sz="1200">
                <a:solidFill>
                  <a:srgbClr val="5E666F"/>
                </a:solidFill>
                <a:latin typeface="微软雅黑"/>
                <a:cs typeface="微软雅黑"/>
              </a:rPr>
              <a:t>泄露</a:t>
            </a:r>
            <a:endParaRPr sz="1200">
              <a:latin typeface="微软雅黑"/>
              <a:cs typeface="微软雅黑"/>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监管与合规风险：开放银行的相关政策和监管目前并未明确，</a:t>
            </a:r>
          </a:p>
          <a:p>
            <a:pPr marL="12700">
              <a:lnSpc>
                <a:spcPts val="2735"/>
              </a:lnSpc>
            </a:pPr>
            <a:r>
              <a:rPr dirty="0" spc="-5">
                <a:solidFill>
                  <a:srgbClr val="1D9ED2"/>
                </a:solidFill>
              </a:rPr>
              <a:t>过于积极的开放银行措施可能面临合规风险</a:t>
            </a:r>
          </a:p>
        </p:txBody>
      </p:sp>
      <p:sp>
        <p:nvSpPr>
          <p:cNvPr id="5" name="object 5"/>
          <p:cNvSpPr/>
          <p:nvPr/>
        </p:nvSpPr>
        <p:spPr>
          <a:xfrm>
            <a:off x="1281683" y="3929760"/>
            <a:ext cx="9630156" cy="2039099"/>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1091285" y="4864608"/>
            <a:ext cx="1549400" cy="1384935"/>
          </a:xfrm>
          <a:prstGeom prst="rect">
            <a:avLst/>
          </a:prstGeom>
        </p:spPr>
        <p:txBody>
          <a:bodyPr wrap="square" lIns="0" tIns="24130" rIns="0" bIns="0" rtlCol="0" vert="horz">
            <a:spAutoFit/>
          </a:bodyPr>
          <a:lstStyle/>
          <a:p>
            <a:pPr algn="ctr" marL="12700" marR="5080">
              <a:lnSpc>
                <a:spcPts val="2160"/>
              </a:lnSpc>
              <a:spcBef>
                <a:spcPts val="190"/>
              </a:spcBef>
            </a:pPr>
            <a:r>
              <a:rPr dirty="0" sz="1200">
                <a:solidFill>
                  <a:srgbClr val="5E666F"/>
                </a:solidFill>
                <a:latin typeface="微软雅黑"/>
                <a:cs typeface="微软雅黑"/>
              </a:rPr>
              <a:t>商业银行需要考虑是否  所有业务都可通过开放</a:t>
            </a:r>
            <a:endParaRPr sz="1200">
              <a:latin typeface="微软雅黑"/>
              <a:cs typeface="微软雅黑"/>
            </a:endParaRPr>
          </a:p>
          <a:p>
            <a:pPr algn="ctr" marL="12700" marR="5080">
              <a:lnSpc>
                <a:spcPts val="2160"/>
              </a:lnSpc>
            </a:pPr>
            <a:r>
              <a:rPr dirty="0" sz="1200">
                <a:solidFill>
                  <a:srgbClr val="5E666F"/>
                </a:solidFill>
                <a:latin typeface="微软雅黑"/>
                <a:cs typeface="微软雅黑"/>
              </a:rPr>
              <a:t>银行的形式进行，不同  业务的开展形式有何不  同监管的要求</a:t>
            </a:r>
            <a:endParaRPr sz="1200">
              <a:latin typeface="微软雅黑"/>
              <a:cs typeface="微软雅黑"/>
            </a:endParaRPr>
          </a:p>
        </p:txBody>
      </p:sp>
      <p:sp>
        <p:nvSpPr>
          <p:cNvPr id="14" name="object 14"/>
          <p:cNvSpPr txBox="1"/>
          <p:nvPr/>
        </p:nvSpPr>
        <p:spPr>
          <a:xfrm>
            <a:off x="3282822" y="6290060"/>
            <a:ext cx="1397000" cy="178435"/>
          </a:xfrm>
          <a:prstGeom prst="rect">
            <a:avLst/>
          </a:prstGeom>
        </p:spPr>
        <p:txBody>
          <a:bodyPr wrap="square" lIns="0" tIns="0" rIns="0" bIns="0" rtlCol="0" vert="horz">
            <a:spAutoFit/>
          </a:bodyPr>
          <a:lstStyle/>
          <a:p>
            <a:pPr marL="12700">
              <a:lnSpc>
                <a:spcPts val="1305"/>
              </a:lnSpc>
            </a:pPr>
            <a:r>
              <a:rPr dirty="0" sz="1200" spc="-5">
                <a:solidFill>
                  <a:srgbClr val="5E666F"/>
                </a:solidFill>
                <a:latin typeface="微软雅黑"/>
                <a:cs typeface="微软雅黑"/>
              </a:rPr>
              <a:t>围、业务类型范围等</a:t>
            </a:r>
            <a:endParaRPr sz="1200">
              <a:latin typeface="微软雅黑"/>
              <a:cs typeface="微软雅黑"/>
            </a:endParaRPr>
          </a:p>
        </p:txBody>
      </p:sp>
      <p:sp>
        <p:nvSpPr>
          <p:cNvPr id="15" name="object 15"/>
          <p:cNvSpPr txBox="1"/>
          <p:nvPr/>
        </p:nvSpPr>
        <p:spPr>
          <a:xfrm>
            <a:off x="7741666" y="6290060"/>
            <a:ext cx="939800" cy="178435"/>
          </a:xfrm>
          <a:prstGeom prst="rect">
            <a:avLst/>
          </a:prstGeom>
        </p:spPr>
        <p:txBody>
          <a:bodyPr wrap="square" lIns="0" tIns="0" rIns="0" bIns="0" rtlCol="0" vert="horz">
            <a:spAutoFit/>
          </a:bodyPr>
          <a:lstStyle/>
          <a:p>
            <a:pPr marL="12700">
              <a:lnSpc>
                <a:spcPts val="1305"/>
              </a:lnSpc>
            </a:pPr>
            <a:r>
              <a:rPr dirty="0" sz="1200" spc="-5">
                <a:solidFill>
                  <a:srgbClr val="5E666F"/>
                </a:solidFill>
                <a:latin typeface="微软雅黑"/>
                <a:cs typeface="微软雅黑"/>
              </a:rPr>
              <a:t>银行客户数据</a:t>
            </a:r>
            <a:endParaRPr sz="1200">
              <a:latin typeface="微软雅黑"/>
              <a:cs typeface="微软雅黑"/>
            </a:endParaRPr>
          </a:p>
        </p:txBody>
      </p:sp>
      <p:sp>
        <p:nvSpPr>
          <p:cNvPr id="16" name="object 16"/>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66</a:t>
            </a:r>
            <a:endParaRPr sz="1200">
              <a:latin typeface="Arial"/>
              <a:cs typeface="Arial"/>
            </a:endParaRPr>
          </a:p>
        </p:txBody>
      </p:sp>
      <p:sp>
        <p:nvSpPr>
          <p:cNvPr id="17" name="object 17"/>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7" name="object 7"/>
          <p:cNvSpPr txBox="1"/>
          <p:nvPr/>
        </p:nvSpPr>
        <p:spPr>
          <a:xfrm>
            <a:off x="3433953" y="4738370"/>
            <a:ext cx="1095375" cy="226060"/>
          </a:xfrm>
          <a:prstGeom prst="rect">
            <a:avLst/>
          </a:prstGeom>
        </p:spPr>
        <p:txBody>
          <a:bodyPr wrap="square" lIns="0" tIns="0" rIns="0" bIns="0" rtlCol="0" vert="horz">
            <a:spAutoFit/>
          </a:bodyPr>
          <a:lstStyle/>
          <a:p>
            <a:pPr marL="12700">
              <a:lnSpc>
                <a:spcPct val="100000"/>
              </a:lnSpc>
            </a:pPr>
            <a:r>
              <a:rPr dirty="0" sz="1400" b="1" i="1">
                <a:solidFill>
                  <a:srgbClr val="5E666F"/>
                </a:solidFill>
                <a:latin typeface="微软雅黑"/>
                <a:cs typeface="微软雅黑"/>
              </a:rPr>
              <a:t>业务开展范围</a:t>
            </a:r>
            <a:endParaRPr sz="1400">
              <a:latin typeface="微软雅黑"/>
              <a:cs typeface="微软雅黑"/>
            </a:endParaRPr>
          </a:p>
        </p:txBody>
      </p:sp>
      <p:sp>
        <p:nvSpPr>
          <p:cNvPr id="8" name="object 8"/>
          <p:cNvSpPr txBox="1"/>
          <p:nvPr/>
        </p:nvSpPr>
        <p:spPr>
          <a:xfrm>
            <a:off x="3206623" y="5998464"/>
            <a:ext cx="15494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如业务开展的地域性范</a:t>
            </a:r>
            <a:endParaRPr sz="1200">
              <a:latin typeface="微软雅黑"/>
              <a:cs typeface="微软雅黑"/>
            </a:endParaRPr>
          </a:p>
        </p:txBody>
      </p:sp>
      <p:sp>
        <p:nvSpPr>
          <p:cNvPr id="9" name="object 9"/>
          <p:cNvSpPr txBox="1"/>
          <p:nvPr/>
        </p:nvSpPr>
        <p:spPr>
          <a:xfrm>
            <a:off x="5321553" y="4864425"/>
            <a:ext cx="1549400" cy="836294"/>
          </a:xfrm>
          <a:prstGeom prst="rect">
            <a:avLst/>
          </a:prstGeom>
        </p:spPr>
        <p:txBody>
          <a:bodyPr wrap="square" lIns="0" tIns="0" rIns="0" bIns="0" rtlCol="0" vert="horz">
            <a:spAutoFit/>
          </a:bodyPr>
          <a:lstStyle/>
          <a:p>
            <a:pPr algn="ctr" marL="12700" marR="5080">
              <a:lnSpc>
                <a:spcPct val="150100"/>
              </a:lnSpc>
            </a:pPr>
            <a:r>
              <a:rPr dirty="0" sz="1200">
                <a:solidFill>
                  <a:srgbClr val="5E666F"/>
                </a:solidFill>
                <a:latin typeface="微软雅黑"/>
                <a:cs typeface="微软雅黑"/>
              </a:rPr>
              <a:t>哪些数据可以开放、如  何开放涉及银行客户隐  私的数据</a:t>
            </a:r>
            <a:endParaRPr sz="1200">
              <a:latin typeface="微软雅黑"/>
              <a:cs typeface="微软雅黑"/>
            </a:endParaRPr>
          </a:p>
        </p:txBody>
      </p:sp>
      <p:sp>
        <p:nvSpPr>
          <p:cNvPr id="10" name="object 10"/>
          <p:cNvSpPr txBox="1"/>
          <p:nvPr/>
        </p:nvSpPr>
        <p:spPr>
          <a:xfrm>
            <a:off x="7664322" y="4738370"/>
            <a:ext cx="1095375" cy="226060"/>
          </a:xfrm>
          <a:prstGeom prst="rect">
            <a:avLst/>
          </a:prstGeom>
        </p:spPr>
        <p:txBody>
          <a:bodyPr wrap="square" lIns="0" tIns="0" rIns="0" bIns="0" rtlCol="0" vert="horz">
            <a:spAutoFit/>
          </a:bodyPr>
          <a:lstStyle/>
          <a:p>
            <a:pPr marL="12700">
              <a:lnSpc>
                <a:spcPct val="100000"/>
              </a:lnSpc>
            </a:pPr>
            <a:r>
              <a:rPr dirty="0" sz="1400" b="1" i="1">
                <a:solidFill>
                  <a:srgbClr val="5E666F"/>
                </a:solidFill>
                <a:latin typeface="微软雅黑"/>
                <a:cs typeface="微软雅黑"/>
              </a:rPr>
              <a:t>数据使用合规</a:t>
            </a:r>
            <a:endParaRPr sz="1400">
              <a:latin typeface="微软雅黑"/>
              <a:cs typeface="微软雅黑"/>
            </a:endParaRPr>
          </a:p>
        </p:txBody>
      </p:sp>
      <p:sp>
        <p:nvSpPr>
          <p:cNvPr id="11" name="object 11"/>
          <p:cNvSpPr txBox="1"/>
          <p:nvPr/>
        </p:nvSpPr>
        <p:spPr>
          <a:xfrm>
            <a:off x="7436866" y="5998464"/>
            <a:ext cx="1549400" cy="195580"/>
          </a:xfrm>
          <a:prstGeom prst="rect">
            <a:avLst/>
          </a:prstGeom>
        </p:spPr>
        <p:txBody>
          <a:bodyPr wrap="square" lIns="0" tIns="0" rIns="0" bIns="0" rtlCol="0" vert="horz">
            <a:spAutoFit/>
          </a:bodyPr>
          <a:lstStyle/>
          <a:p>
            <a:pPr marL="12700">
              <a:lnSpc>
                <a:spcPct val="100000"/>
              </a:lnSpc>
            </a:pPr>
            <a:r>
              <a:rPr dirty="0" sz="1200">
                <a:solidFill>
                  <a:srgbClr val="5E666F"/>
                </a:solidFill>
                <a:latin typeface="微软雅黑"/>
                <a:cs typeface="微软雅黑"/>
              </a:rPr>
              <a:t>开放银行如何使用涉及</a:t>
            </a:r>
            <a:endParaRPr sz="1200">
              <a:latin typeface="微软雅黑"/>
              <a:cs typeface="微软雅黑"/>
            </a:endParaRPr>
          </a:p>
        </p:txBody>
      </p:sp>
      <p:sp>
        <p:nvSpPr>
          <p:cNvPr id="12" name="object 12"/>
          <p:cNvSpPr txBox="1"/>
          <p:nvPr/>
        </p:nvSpPr>
        <p:spPr>
          <a:xfrm>
            <a:off x="829767" y="1174623"/>
            <a:ext cx="10999470" cy="2747645"/>
          </a:xfrm>
          <a:prstGeom prst="rect">
            <a:avLst/>
          </a:prstGeom>
        </p:spPr>
        <p:txBody>
          <a:bodyPr wrap="square" lIns="0" tIns="0" rIns="0" bIns="0" rtlCol="0" vert="horz">
            <a:spAutoFit/>
          </a:bodyPr>
          <a:lstStyle/>
          <a:p>
            <a:pPr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目前，国内尚未出现与开放银行相关的政策和监管要求。虽然《中国银行业信息科技“十三五”发展规划监管指导意见（征求意见稿）》  中多次提及金融开放，但政策层面对开放银行仍是鼓励多于监管。对于开放银行而言，没有明确的政策和监管要求使得商业银行在开放  银行商业模式和开放形态的选择上更具多样化，但也可能由于行动过于积极而造成风险。一旦开放银行的模式被广泛应用，相应的政策  和监管要求就有可能随之而来。出于对开放银行风险因素和安全问题的考虑，监管机构可能会对商业银行的开放行为进行一定的限制。  先行者能够先吃到第一口蛋糕，但也容易把自己暴露在未知的风险边缘。</a:t>
            </a:r>
            <a:endParaRPr sz="1400">
              <a:latin typeface="微软雅黑"/>
              <a:cs typeface="微软雅黑"/>
            </a:endParaRPr>
          </a:p>
          <a:p>
            <a:pPr marL="299085" marR="18161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亿欧智库认为，开放银行面临的监管与合规风险主要包括：</a:t>
            </a:r>
            <a:r>
              <a:rPr dirty="0" sz="1400" b="1" i="1">
                <a:solidFill>
                  <a:srgbClr val="1E9FD2"/>
                </a:solidFill>
                <a:latin typeface="微软雅黑"/>
                <a:cs typeface="微软雅黑"/>
              </a:rPr>
              <a:t>业务开展形式的监管、业务开展范围的监管、数据开放的合规性、数据使用  的合规性、商业伙伴合作方式的合规性</a:t>
            </a:r>
            <a:r>
              <a:rPr dirty="0" sz="1400">
                <a:solidFill>
                  <a:srgbClr val="5E666F"/>
                </a:solidFill>
                <a:latin typeface="微软雅黑"/>
                <a:cs typeface="微软雅黑"/>
              </a:rPr>
              <a:t>等。</a:t>
            </a:r>
            <a:endParaRPr sz="1400">
              <a:latin typeface="微软雅黑"/>
              <a:cs typeface="微软雅黑"/>
            </a:endParaRPr>
          </a:p>
          <a:p>
            <a:pPr>
              <a:lnSpc>
                <a:spcPct val="100000"/>
              </a:lnSpc>
              <a:spcBef>
                <a:spcPts val="28"/>
              </a:spcBef>
            </a:pPr>
            <a:endParaRPr sz="1900">
              <a:latin typeface="Times New Roman"/>
              <a:cs typeface="Times New Roman"/>
            </a:endParaRPr>
          </a:p>
          <a:p>
            <a:pPr marL="506095">
              <a:lnSpc>
                <a:spcPct val="100000"/>
              </a:lnSpc>
              <a:tabLst>
                <a:tab pos="4731385" algn="l"/>
                <a:tab pos="8778875" algn="l"/>
              </a:tabLst>
            </a:pPr>
            <a:r>
              <a:rPr dirty="0" sz="1400" b="1" i="1">
                <a:solidFill>
                  <a:srgbClr val="5E666F"/>
                </a:solidFill>
                <a:latin typeface="微软雅黑"/>
                <a:cs typeface="微软雅黑"/>
              </a:rPr>
              <a:t>业务开展形式	数据开放合规	商业伙伴合作方式</a:t>
            </a:r>
            <a:endParaRPr sz="1400">
              <a:latin typeface="微软雅黑"/>
              <a:cs typeface="微软雅黑"/>
            </a:endParaRPr>
          </a:p>
        </p:txBody>
      </p:sp>
      <p:sp>
        <p:nvSpPr>
          <p:cNvPr id="13" name="object 13"/>
          <p:cNvSpPr txBox="1"/>
          <p:nvPr/>
        </p:nvSpPr>
        <p:spPr>
          <a:xfrm>
            <a:off x="9542780" y="4867996"/>
            <a:ext cx="1567815" cy="767715"/>
          </a:xfrm>
          <a:prstGeom prst="rect">
            <a:avLst/>
          </a:prstGeom>
        </p:spPr>
        <p:txBody>
          <a:bodyPr wrap="square" lIns="0" tIns="0" rIns="0" bIns="0" rtlCol="0" vert="horz">
            <a:spAutoFit/>
          </a:bodyPr>
          <a:lstStyle/>
          <a:p>
            <a:pPr algn="ctr" marL="12700" marR="5080">
              <a:lnSpc>
                <a:spcPct val="150100"/>
              </a:lnSpc>
            </a:pPr>
            <a:r>
              <a:rPr dirty="0" sz="1100">
                <a:solidFill>
                  <a:srgbClr val="5E666F"/>
                </a:solidFill>
                <a:latin typeface="微软雅黑"/>
                <a:cs typeface="微软雅黑"/>
              </a:rPr>
              <a:t>如商业银行部分开放业务  可能需要合作伙伴具有一  </a:t>
            </a:r>
            <a:r>
              <a:rPr dirty="0" sz="1100">
                <a:solidFill>
                  <a:srgbClr val="5E666F"/>
                </a:solidFill>
                <a:latin typeface="微软雅黑"/>
                <a:cs typeface="微软雅黑"/>
              </a:rPr>
              <a:t>定的牌照才可以进行</a:t>
            </a:r>
            <a:endParaRPr sz="1100">
              <a:latin typeface="微软雅黑"/>
              <a:cs typeface="微软雅黑"/>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组织架构变革：集中式架构不符合开放银行特征，开放银行需</a:t>
            </a:r>
          </a:p>
          <a:p>
            <a:pPr marL="12700">
              <a:lnSpc>
                <a:spcPts val="2735"/>
              </a:lnSpc>
            </a:pPr>
            <a:r>
              <a:rPr dirty="0" spc="-5">
                <a:solidFill>
                  <a:srgbClr val="1D9ED2"/>
                </a:solidFill>
              </a:rPr>
              <a:t>要更加敏捷、开放、互通的互联网式组织架构</a:t>
            </a:r>
          </a:p>
        </p:txBody>
      </p:sp>
      <p:sp>
        <p:nvSpPr>
          <p:cNvPr id="5" name="object 5"/>
          <p:cNvSpPr txBox="1"/>
          <p:nvPr/>
        </p:nvSpPr>
        <p:spPr>
          <a:xfrm>
            <a:off x="829767" y="1181608"/>
            <a:ext cx="10822940" cy="1613535"/>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商业银行传统的组织架构以集中式的总分行模式为主，总行管理采用直线型，其业务、风险、后台等部门相互独立，不同职能部门职员  分别向各自部门总经理汇报，形成银行内的</a:t>
            </a:r>
            <a:r>
              <a:rPr dirty="0" sz="1400" b="1" i="1">
                <a:solidFill>
                  <a:srgbClr val="1A9FD2"/>
                </a:solidFill>
                <a:latin typeface="微软雅黑"/>
                <a:cs typeface="微软雅黑"/>
              </a:rPr>
              <a:t>信息孤岛。</a:t>
            </a:r>
            <a:endParaRPr sz="1400">
              <a:latin typeface="微软雅黑"/>
              <a:cs typeface="微软雅黑"/>
            </a:endParaRPr>
          </a:p>
          <a:p>
            <a:pPr algn="just" marL="299085" marR="5080" indent="-287020">
              <a:lnSpc>
                <a:spcPts val="2520"/>
              </a:lnSpc>
              <a:spcBef>
                <a:spcPts val="220"/>
              </a:spcBef>
            </a:pPr>
            <a:r>
              <a:rPr dirty="0" sz="1400" spc="540">
                <a:solidFill>
                  <a:srgbClr val="1A9FD2"/>
                </a:solidFill>
                <a:latin typeface="Arial Unicode MS"/>
                <a:cs typeface="Arial Unicode MS"/>
              </a:rPr>
              <a:t>◆ </a:t>
            </a:r>
            <a:r>
              <a:rPr dirty="0" sz="1400">
                <a:solidFill>
                  <a:srgbClr val="5E666F"/>
                </a:solidFill>
                <a:latin typeface="微软雅黑"/>
                <a:cs typeface="微软雅黑"/>
              </a:rPr>
              <a:t>开放银行打破传统银行经营方式，银行内不同职能部门联系将更加紧密。当商业银行从通过自有渠道销售标准化产品转变为向外部提供  个性化服务，</a:t>
            </a:r>
            <a:r>
              <a:rPr dirty="0" sz="1400">
                <a:solidFill>
                  <a:srgbClr val="5E666F"/>
                </a:solidFill>
                <a:latin typeface="Arial"/>
                <a:cs typeface="Arial"/>
              </a:rPr>
              <a:t>IT</a:t>
            </a:r>
            <a:r>
              <a:rPr dirty="0" sz="1400">
                <a:solidFill>
                  <a:srgbClr val="5E666F"/>
                </a:solidFill>
                <a:latin typeface="微软雅黑"/>
                <a:cs typeface="微软雅黑"/>
              </a:rPr>
              <a:t>、产品、运维、风控等不同职能人员将成为一条产品线上的同一团队，这需要商业银行改变原有信息不对称、沟通成本  高的集中式组织架构，向</a:t>
            </a:r>
            <a:r>
              <a:rPr dirty="0" sz="1400" b="1" i="1">
                <a:solidFill>
                  <a:srgbClr val="1A9FD2"/>
                </a:solidFill>
                <a:latin typeface="微软雅黑"/>
                <a:cs typeface="微软雅黑"/>
              </a:rPr>
              <a:t>更加扁平化的管理模式发展，形成敏捷、开放、互通的互联网式组织架构。</a:t>
            </a:r>
            <a:endParaRPr sz="1400">
              <a:latin typeface="微软雅黑"/>
              <a:cs typeface="微软雅黑"/>
            </a:endParaRPr>
          </a:p>
        </p:txBody>
      </p:sp>
      <p:sp>
        <p:nvSpPr>
          <p:cNvPr id="6" name="object 6"/>
          <p:cNvSpPr txBox="1"/>
          <p:nvPr/>
        </p:nvSpPr>
        <p:spPr>
          <a:xfrm>
            <a:off x="1397253" y="3612769"/>
            <a:ext cx="3121025" cy="110998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5F"/>
                </a:solidFill>
                <a:latin typeface="Arial Unicode MS"/>
                <a:cs typeface="Arial Unicode MS"/>
              </a:rPr>
              <a:t>✓ </a:t>
            </a:r>
            <a:r>
              <a:rPr dirty="0" sz="1200" spc="5">
                <a:solidFill>
                  <a:srgbClr val="4F555F"/>
                </a:solidFill>
                <a:latin typeface="微软雅黑"/>
                <a:cs typeface="微软雅黑"/>
              </a:rPr>
              <a:t>特征：总行以直线型进行管理，各职能部门  相互独立；总行与分行之间以事业部制进行  </a:t>
            </a:r>
            <a:r>
              <a:rPr dirty="0" sz="1200" spc="10">
                <a:solidFill>
                  <a:srgbClr val="4F555F"/>
                </a:solidFill>
                <a:latin typeface="微软雅黑"/>
                <a:cs typeface="微软雅黑"/>
              </a:rPr>
              <a:t>管理，每个分行是独</a:t>
            </a:r>
            <a:r>
              <a:rPr dirty="0" sz="1200">
                <a:solidFill>
                  <a:srgbClr val="4F555F"/>
                </a:solidFill>
                <a:latin typeface="微软雅黑"/>
                <a:cs typeface="微软雅黑"/>
              </a:rPr>
              <a:t>立</a:t>
            </a:r>
            <a:r>
              <a:rPr dirty="0" sz="1200" spc="10">
                <a:solidFill>
                  <a:srgbClr val="4F555F"/>
                </a:solidFill>
                <a:latin typeface="微软雅黑"/>
                <a:cs typeface="微软雅黑"/>
              </a:rPr>
              <a:t>的利润中</a:t>
            </a:r>
            <a:r>
              <a:rPr dirty="0" sz="1200" spc="25">
                <a:solidFill>
                  <a:srgbClr val="4F555F"/>
                </a:solidFill>
                <a:latin typeface="微软雅黑"/>
                <a:cs typeface="微软雅黑"/>
              </a:rPr>
              <a:t>心</a:t>
            </a:r>
            <a:r>
              <a:rPr dirty="0" sz="1200" spc="10">
                <a:solidFill>
                  <a:srgbClr val="4F555F"/>
                </a:solidFill>
                <a:latin typeface="微软雅黑"/>
                <a:cs typeface="微软雅黑"/>
              </a:rPr>
              <a:t>，呈金字 </a:t>
            </a:r>
            <a:r>
              <a:rPr dirty="0" sz="1200" spc="10">
                <a:solidFill>
                  <a:srgbClr val="4F555F"/>
                </a:solidFill>
                <a:latin typeface="微软雅黑"/>
                <a:cs typeface="微软雅黑"/>
              </a:rPr>
              <a:t> </a:t>
            </a:r>
            <a:r>
              <a:rPr dirty="0" sz="1200">
                <a:solidFill>
                  <a:srgbClr val="4F555F"/>
                </a:solidFill>
                <a:latin typeface="微软雅黑"/>
                <a:cs typeface="微软雅黑"/>
              </a:rPr>
              <a:t>塔结构</a:t>
            </a:r>
            <a:endParaRPr sz="1200">
              <a:latin typeface="微软雅黑"/>
              <a:cs typeface="微软雅黑"/>
            </a:endParaRPr>
          </a:p>
        </p:txBody>
      </p:sp>
      <p:sp>
        <p:nvSpPr>
          <p:cNvPr id="7" name="object 7"/>
          <p:cNvSpPr txBox="1"/>
          <p:nvPr/>
        </p:nvSpPr>
        <p:spPr>
          <a:xfrm>
            <a:off x="1397253" y="4878070"/>
            <a:ext cx="3093720" cy="19558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优势：集权式管理，有利于组织结构的稳定</a:t>
            </a:r>
            <a:endParaRPr sz="1200">
              <a:latin typeface="微软雅黑"/>
              <a:cs typeface="微软雅黑"/>
            </a:endParaRPr>
          </a:p>
        </p:txBody>
      </p:sp>
      <p:sp>
        <p:nvSpPr>
          <p:cNvPr id="8" name="object 8"/>
          <p:cNvSpPr txBox="1"/>
          <p:nvPr/>
        </p:nvSpPr>
        <p:spPr>
          <a:xfrm>
            <a:off x="1397253" y="5137150"/>
            <a:ext cx="3272154"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5F"/>
                </a:solidFill>
                <a:latin typeface="Arial Unicode MS"/>
                <a:cs typeface="Arial Unicode MS"/>
              </a:rPr>
              <a:t>✓ </a:t>
            </a:r>
            <a:r>
              <a:rPr dirty="0" sz="1200" spc="5">
                <a:solidFill>
                  <a:srgbClr val="4F555F"/>
                </a:solidFill>
                <a:latin typeface="微软雅黑"/>
                <a:cs typeface="微软雅黑"/>
              </a:rPr>
              <a:t>劣势：由于职能部门相互独立且管理层级多，  </a:t>
            </a:r>
            <a:r>
              <a:rPr dirty="0" sz="1200">
                <a:solidFill>
                  <a:srgbClr val="4F555F"/>
                </a:solidFill>
                <a:latin typeface="微软雅黑"/>
                <a:cs typeface="微软雅黑"/>
              </a:rPr>
              <a:t>因此信息不对称、沟通成本高、管理效率低</a:t>
            </a:r>
            <a:endParaRPr sz="1200">
              <a:latin typeface="微软雅黑"/>
              <a:cs typeface="微软雅黑"/>
            </a:endParaRPr>
          </a:p>
        </p:txBody>
      </p:sp>
      <p:sp>
        <p:nvSpPr>
          <p:cNvPr id="9" name="object 9"/>
          <p:cNvSpPr/>
          <p:nvPr/>
        </p:nvSpPr>
        <p:spPr>
          <a:xfrm>
            <a:off x="1318260" y="3267455"/>
            <a:ext cx="3276600" cy="307975"/>
          </a:xfrm>
          <a:custGeom>
            <a:avLst/>
            <a:gdLst/>
            <a:ahLst/>
            <a:cxnLst/>
            <a:rect l="l" t="t" r="r" b="b"/>
            <a:pathLst>
              <a:path w="3276600" h="307975">
                <a:moveTo>
                  <a:pt x="3225291" y="0"/>
                </a:moveTo>
                <a:lnTo>
                  <a:pt x="51308" y="0"/>
                </a:lnTo>
                <a:lnTo>
                  <a:pt x="31343" y="4034"/>
                </a:lnTo>
                <a:lnTo>
                  <a:pt x="15033" y="15033"/>
                </a:lnTo>
                <a:lnTo>
                  <a:pt x="4034" y="31343"/>
                </a:lnTo>
                <a:lnTo>
                  <a:pt x="0" y="51308"/>
                </a:lnTo>
                <a:lnTo>
                  <a:pt x="0" y="256540"/>
                </a:lnTo>
                <a:lnTo>
                  <a:pt x="4034" y="276504"/>
                </a:lnTo>
                <a:lnTo>
                  <a:pt x="15033" y="292814"/>
                </a:lnTo>
                <a:lnTo>
                  <a:pt x="31343" y="303813"/>
                </a:lnTo>
                <a:lnTo>
                  <a:pt x="51308" y="307848"/>
                </a:lnTo>
                <a:lnTo>
                  <a:pt x="3225291" y="307848"/>
                </a:lnTo>
                <a:lnTo>
                  <a:pt x="3245256" y="303813"/>
                </a:lnTo>
                <a:lnTo>
                  <a:pt x="3261566" y="292814"/>
                </a:lnTo>
                <a:lnTo>
                  <a:pt x="3272565" y="276504"/>
                </a:lnTo>
                <a:lnTo>
                  <a:pt x="3276600" y="256540"/>
                </a:lnTo>
                <a:lnTo>
                  <a:pt x="3276600" y="51308"/>
                </a:lnTo>
                <a:lnTo>
                  <a:pt x="3272565" y="31343"/>
                </a:lnTo>
                <a:lnTo>
                  <a:pt x="3261566" y="15033"/>
                </a:lnTo>
                <a:lnTo>
                  <a:pt x="3245256" y="4034"/>
                </a:lnTo>
                <a:lnTo>
                  <a:pt x="3225291" y="0"/>
                </a:lnTo>
                <a:close/>
              </a:path>
            </a:pathLst>
          </a:custGeom>
          <a:solidFill>
            <a:srgbClr val="1D9ED2"/>
          </a:solidFill>
        </p:spPr>
        <p:txBody>
          <a:bodyPr wrap="square" lIns="0" tIns="0" rIns="0" bIns="0" rtlCol="0"/>
          <a:lstStyle/>
          <a:p/>
        </p:txBody>
      </p:sp>
      <p:sp>
        <p:nvSpPr>
          <p:cNvPr id="10" name="object 10"/>
          <p:cNvSpPr txBox="1"/>
          <p:nvPr/>
        </p:nvSpPr>
        <p:spPr>
          <a:xfrm>
            <a:off x="2497963" y="3303651"/>
            <a:ext cx="916940" cy="234315"/>
          </a:xfrm>
          <a:prstGeom prst="rect">
            <a:avLst/>
          </a:prstGeom>
        </p:spPr>
        <p:txBody>
          <a:bodyPr wrap="square" lIns="0" tIns="0" rIns="0" bIns="0" rtlCol="0" vert="horz">
            <a:spAutoFit/>
          </a:bodyPr>
          <a:lstStyle/>
          <a:p>
            <a:pPr marL="12700">
              <a:lnSpc>
                <a:spcPct val="100000"/>
              </a:lnSpc>
            </a:pPr>
            <a:r>
              <a:rPr dirty="0" sz="1450" spc="-50" b="1" i="1">
                <a:solidFill>
                  <a:srgbClr val="F9F9F9"/>
                </a:solidFill>
                <a:latin typeface="微软雅黑"/>
                <a:cs typeface="微软雅黑"/>
              </a:rPr>
              <a:t>总分行模式</a:t>
            </a:r>
            <a:endParaRPr sz="1450">
              <a:latin typeface="微软雅黑"/>
              <a:cs typeface="微软雅黑"/>
            </a:endParaRPr>
          </a:p>
        </p:txBody>
      </p:sp>
      <p:sp>
        <p:nvSpPr>
          <p:cNvPr id="11" name="object 11"/>
          <p:cNvSpPr txBox="1"/>
          <p:nvPr/>
        </p:nvSpPr>
        <p:spPr>
          <a:xfrm>
            <a:off x="7677404" y="3612769"/>
            <a:ext cx="3121025" cy="83566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5F"/>
                </a:solidFill>
                <a:latin typeface="Arial Unicode MS"/>
                <a:cs typeface="Arial Unicode MS"/>
              </a:rPr>
              <a:t>✓ </a:t>
            </a:r>
            <a:r>
              <a:rPr dirty="0" sz="1200" spc="5">
                <a:solidFill>
                  <a:srgbClr val="4F555F"/>
                </a:solidFill>
                <a:latin typeface="微软雅黑"/>
                <a:cs typeface="微软雅黑"/>
              </a:rPr>
              <a:t>特征：按照业务种类，设立具体业务发展事  业部和地区性管理中心，形成产品、区域联  </a:t>
            </a:r>
            <a:r>
              <a:rPr dirty="0" sz="1200">
                <a:solidFill>
                  <a:srgbClr val="4F555F"/>
                </a:solidFill>
                <a:latin typeface="微软雅黑"/>
                <a:cs typeface="微软雅黑"/>
              </a:rPr>
              <a:t>动，呈矩阵式结构</a:t>
            </a:r>
            <a:endParaRPr sz="1200">
              <a:latin typeface="微软雅黑"/>
              <a:cs typeface="微软雅黑"/>
            </a:endParaRPr>
          </a:p>
        </p:txBody>
      </p:sp>
      <p:sp>
        <p:nvSpPr>
          <p:cNvPr id="12" name="object 12"/>
          <p:cNvSpPr txBox="1"/>
          <p:nvPr/>
        </p:nvSpPr>
        <p:spPr>
          <a:xfrm>
            <a:off x="7677404" y="4511746"/>
            <a:ext cx="3121025" cy="836294"/>
          </a:xfrm>
          <a:prstGeom prst="rect">
            <a:avLst/>
          </a:prstGeom>
        </p:spPr>
        <p:txBody>
          <a:bodyPr wrap="square" lIns="0" tIns="0" rIns="0" bIns="0" rtlCol="0" vert="horz">
            <a:spAutoFit/>
          </a:bodyPr>
          <a:lstStyle/>
          <a:p>
            <a:pPr algn="just" marL="184785" marR="5080" indent="-172720">
              <a:lnSpc>
                <a:spcPct val="150100"/>
              </a:lnSpc>
            </a:pPr>
            <a:r>
              <a:rPr dirty="0" sz="1200" spc="35">
                <a:solidFill>
                  <a:srgbClr val="4F555F"/>
                </a:solidFill>
                <a:latin typeface="Arial Unicode MS"/>
                <a:cs typeface="Arial Unicode MS"/>
              </a:rPr>
              <a:t>✓ </a:t>
            </a:r>
            <a:r>
              <a:rPr dirty="0" sz="1200" spc="5">
                <a:solidFill>
                  <a:srgbClr val="4F555F"/>
                </a:solidFill>
                <a:latin typeface="微软雅黑"/>
                <a:cs typeface="微软雅黑"/>
              </a:rPr>
              <a:t>优势：扁平化管理，管理层级少、信息透明  度高、管理效率高，符合开放银行需要一个  </a:t>
            </a:r>
            <a:r>
              <a:rPr dirty="0" sz="1200">
                <a:solidFill>
                  <a:srgbClr val="4F555F"/>
                </a:solidFill>
                <a:latin typeface="微软雅黑"/>
                <a:cs typeface="微软雅黑"/>
              </a:rPr>
              <a:t>敏捷、开放、互通的组织架构的要求</a:t>
            </a:r>
            <a:endParaRPr sz="1200">
              <a:latin typeface="微软雅黑"/>
              <a:cs typeface="微软雅黑"/>
            </a:endParaRPr>
          </a:p>
        </p:txBody>
      </p:sp>
      <p:sp>
        <p:nvSpPr>
          <p:cNvPr id="13" name="object 13"/>
          <p:cNvSpPr txBox="1"/>
          <p:nvPr/>
        </p:nvSpPr>
        <p:spPr>
          <a:xfrm>
            <a:off x="7677404" y="5411419"/>
            <a:ext cx="3119755"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5F"/>
                </a:solidFill>
                <a:latin typeface="Arial Unicode MS"/>
                <a:cs typeface="Arial Unicode MS"/>
              </a:rPr>
              <a:t>✓ </a:t>
            </a:r>
            <a:r>
              <a:rPr dirty="0" sz="1200" spc="5">
                <a:solidFill>
                  <a:srgbClr val="4F555F"/>
                </a:solidFill>
                <a:latin typeface="微软雅黑"/>
                <a:cs typeface="微软雅黑"/>
              </a:rPr>
              <a:t>劣势：集权程度低，总行难以掌控全局，组  </a:t>
            </a:r>
            <a:r>
              <a:rPr dirty="0" sz="1200">
                <a:solidFill>
                  <a:srgbClr val="4F555F"/>
                </a:solidFill>
                <a:latin typeface="微软雅黑"/>
                <a:cs typeface="微软雅黑"/>
              </a:rPr>
              <a:t>织稳定性相对较差</a:t>
            </a:r>
            <a:endParaRPr sz="1200">
              <a:latin typeface="微软雅黑"/>
              <a:cs typeface="微软雅黑"/>
            </a:endParaRPr>
          </a:p>
        </p:txBody>
      </p:sp>
      <p:sp>
        <p:nvSpPr>
          <p:cNvPr id="14" name="object 14"/>
          <p:cNvSpPr/>
          <p:nvPr/>
        </p:nvSpPr>
        <p:spPr>
          <a:xfrm>
            <a:off x="7597140" y="3267455"/>
            <a:ext cx="3276600" cy="307975"/>
          </a:xfrm>
          <a:custGeom>
            <a:avLst/>
            <a:gdLst/>
            <a:ahLst/>
            <a:cxnLst/>
            <a:rect l="l" t="t" r="r" b="b"/>
            <a:pathLst>
              <a:path w="3276600" h="307975">
                <a:moveTo>
                  <a:pt x="3225291" y="0"/>
                </a:moveTo>
                <a:lnTo>
                  <a:pt x="51307" y="0"/>
                </a:lnTo>
                <a:lnTo>
                  <a:pt x="31343" y="4034"/>
                </a:lnTo>
                <a:lnTo>
                  <a:pt x="15033" y="15033"/>
                </a:lnTo>
                <a:lnTo>
                  <a:pt x="4034" y="31343"/>
                </a:lnTo>
                <a:lnTo>
                  <a:pt x="0" y="51308"/>
                </a:lnTo>
                <a:lnTo>
                  <a:pt x="0" y="256540"/>
                </a:lnTo>
                <a:lnTo>
                  <a:pt x="4034" y="276504"/>
                </a:lnTo>
                <a:lnTo>
                  <a:pt x="15033" y="292814"/>
                </a:lnTo>
                <a:lnTo>
                  <a:pt x="31343" y="303813"/>
                </a:lnTo>
                <a:lnTo>
                  <a:pt x="51307" y="307848"/>
                </a:lnTo>
                <a:lnTo>
                  <a:pt x="3225291" y="307848"/>
                </a:lnTo>
                <a:lnTo>
                  <a:pt x="3245256" y="303813"/>
                </a:lnTo>
                <a:lnTo>
                  <a:pt x="3261566" y="292814"/>
                </a:lnTo>
                <a:lnTo>
                  <a:pt x="3272565" y="276504"/>
                </a:lnTo>
                <a:lnTo>
                  <a:pt x="3276600" y="256540"/>
                </a:lnTo>
                <a:lnTo>
                  <a:pt x="3276600" y="51308"/>
                </a:lnTo>
                <a:lnTo>
                  <a:pt x="3272565" y="31343"/>
                </a:lnTo>
                <a:lnTo>
                  <a:pt x="3261566" y="15033"/>
                </a:lnTo>
                <a:lnTo>
                  <a:pt x="3245256" y="4034"/>
                </a:lnTo>
                <a:lnTo>
                  <a:pt x="3225291" y="0"/>
                </a:lnTo>
                <a:close/>
              </a:path>
            </a:pathLst>
          </a:custGeom>
          <a:solidFill>
            <a:srgbClr val="F78B21"/>
          </a:solidFill>
        </p:spPr>
        <p:txBody>
          <a:bodyPr wrap="square" lIns="0" tIns="0" rIns="0" bIns="0" rtlCol="0"/>
          <a:lstStyle/>
          <a:p/>
        </p:txBody>
      </p:sp>
      <p:sp>
        <p:nvSpPr>
          <p:cNvPr id="15" name="object 15"/>
          <p:cNvSpPr txBox="1"/>
          <p:nvPr/>
        </p:nvSpPr>
        <p:spPr>
          <a:xfrm>
            <a:off x="8777985" y="3303651"/>
            <a:ext cx="916940" cy="234315"/>
          </a:xfrm>
          <a:prstGeom prst="rect">
            <a:avLst/>
          </a:prstGeom>
        </p:spPr>
        <p:txBody>
          <a:bodyPr wrap="square" lIns="0" tIns="0" rIns="0" bIns="0" rtlCol="0" vert="horz">
            <a:spAutoFit/>
          </a:bodyPr>
          <a:lstStyle/>
          <a:p>
            <a:pPr marL="12700">
              <a:lnSpc>
                <a:spcPct val="100000"/>
              </a:lnSpc>
            </a:pPr>
            <a:r>
              <a:rPr dirty="0" sz="1450" spc="-50" b="1" i="1">
                <a:solidFill>
                  <a:srgbClr val="F9F9F9"/>
                </a:solidFill>
                <a:latin typeface="微软雅黑"/>
                <a:cs typeface="微软雅黑"/>
              </a:rPr>
              <a:t>互联网模式</a:t>
            </a:r>
            <a:endParaRPr sz="1450">
              <a:latin typeface="微软雅黑"/>
              <a:cs typeface="微软雅黑"/>
            </a:endParaRPr>
          </a:p>
        </p:txBody>
      </p:sp>
      <p:sp>
        <p:nvSpPr>
          <p:cNvPr id="16" name="object 16"/>
          <p:cNvSpPr/>
          <p:nvPr/>
        </p:nvSpPr>
        <p:spPr>
          <a:xfrm>
            <a:off x="5376671" y="3982211"/>
            <a:ext cx="661670" cy="1004569"/>
          </a:xfrm>
          <a:custGeom>
            <a:avLst/>
            <a:gdLst/>
            <a:ahLst/>
            <a:cxnLst/>
            <a:rect l="l" t="t" r="r" b="b"/>
            <a:pathLst>
              <a:path w="661670" h="1004570">
                <a:moveTo>
                  <a:pt x="135762" y="0"/>
                </a:moveTo>
                <a:lnTo>
                  <a:pt x="129412" y="0"/>
                </a:lnTo>
                <a:lnTo>
                  <a:pt x="122936" y="381"/>
                </a:lnTo>
                <a:lnTo>
                  <a:pt x="85216" y="8889"/>
                </a:lnTo>
                <a:lnTo>
                  <a:pt x="79248" y="11683"/>
                </a:lnTo>
                <a:lnTo>
                  <a:pt x="73405" y="14350"/>
                </a:lnTo>
                <a:lnTo>
                  <a:pt x="40893" y="37592"/>
                </a:lnTo>
                <a:lnTo>
                  <a:pt x="16128" y="69723"/>
                </a:lnTo>
                <a:lnTo>
                  <a:pt x="2666" y="106425"/>
                </a:lnTo>
                <a:lnTo>
                  <a:pt x="0" y="131952"/>
                </a:lnTo>
                <a:lnTo>
                  <a:pt x="0" y="138430"/>
                </a:lnTo>
                <a:lnTo>
                  <a:pt x="6857" y="176402"/>
                </a:lnTo>
                <a:lnTo>
                  <a:pt x="24637" y="211455"/>
                </a:lnTo>
                <a:lnTo>
                  <a:pt x="331342" y="502031"/>
                </a:lnTo>
                <a:lnTo>
                  <a:pt x="42544" y="772287"/>
                </a:lnTo>
                <a:lnTo>
                  <a:pt x="17399" y="804037"/>
                </a:lnTo>
                <a:lnTo>
                  <a:pt x="3301" y="840358"/>
                </a:lnTo>
                <a:lnTo>
                  <a:pt x="0" y="865632"/>
                </a:lnTo>
                <a:lnTo>
                  <a:pt x="0" y="872108"/>
                </a:lnTo>
                <a:lnTo>
                  <a:pt x="5968" y="910336"/>
                </a:lnTo>
                <a:lnTo>
                  <a:pt x="23240" y="945769"/>
                </a:lnTo>
                <a:lnTo>
                  <a:pt x="51815" y="976249"/>
                </a:lnTo>
                <a:lnTo>
                  <a:pt x="87756" y="996188"/>
                </a:lnTo>
                <a:lnTo>
                  <a:pt x="127126" y="1004062"/>
                </a:lnTo>
                <a:lnTo>
                  <a:pt x="133985" y="1004315"/>
                </a:lnTo>
                <a:lnTo>
                  <a:pt x="139953" y="1004062"/>
                </a:lnTo>
                <a:lnTo>
                  <a:pt x="182244" y="995426"/>
                </a:lnTo>
                <a:lnTo>
                  <a:pt x="220344" y="972565"/>
                </a:lnTo>
                <a:lnTo>
                  <a:pt x="618870" y="600075"/>
                </a:lnTo>
                <a:lnTo>
                  <a:pt x="644143" y="567689"/>
                </a:lnTo>
                <a:lnTo>
                  <a:pt x="658494" y="529463"/>
                </a:lnTo>
                <a:lnTo>
                  <a:pt x="661415" y="502031"/>
                </a:lnTo>
                <a:lnTo>
                  <a:pt x="661162" y="495173"/>
                </a:lnTo>
                <a:lnTo>
                  <a:pt x="652906" y="455168"/>
                </a:lnTo>
                <a:lnTo>
                  <a:pt x="632967" y="419481"/>
                </a:lnTo>
                <a:lnTo>
                  <a:pt x="225425" y="36068"/>
                </a:lnTo>
                <a:lnTo>
                  <a:pt x="192024" y="13335"/>
                </a:lnTo>
                <a:lnTo>
                  <a:pt x="186181" y="10540"/>
                </a:lnTo>
                <a:lnTo>
                  <a:pt x="148716" y="888"/>
                </a:lnTo>
                <a:lnTo>
                  <a:pt x="142239" y="254"/>
                </a:lnTo>
                <a:lnTo>
                  <a:pt x="135762" y="0"/>
                </a:lnTo>
                <a:close/>
              </a:path>
            </a:pathLst>
          </a:custGeom>
          <a:solidFill>
            <a:srgbClr val="1A9FD2"/>
          </a:solidFill>
        </p:spPr>
        <p:txBody>
          <a:bodyPr wrap="square" lIns="0" tIns="0" rIns="0" bIns="0" rtlCol="0"/>
          <a:lstStyle/>
          <a:p/>
        </p:txBody>
      </p:sp>
      <p:sp>
        <p:nvSpPr>
          <p:cNvPr id="17" name="object 17"/>
          <p:cNvSpPr/>
          <p:nvPr/>
        </p:nvSpPr>
        <p:spPr>
          <a:xfrm>
            <a:off x="6153911" y="3982211"/>
            <a:ext cx="661670" cy="1004569"/>
          </a:xfrm>
          <a:custGeom>
            <a:avLst/>
            <a:gdLst/>
            <a:ahLst/>
            <a:cxnLst/>
            <a:rect l="l" t="t" r="r" b="b"/>
            <a:pathLst>
              <a:path w="661670" h="1004570">
                <a:moveTo>
                  <a:pt x="135762" y="0"/>
                </a:moveTo>
                <a:lnTo>
                  <a:pt x="129412" y="0"/>
                </a:lnTo>
                <a:lnTo>
                  <a:pt x="122936" y="381"/>
                </a:lnTo>
                <a:lnTo>
                  <a:pt x="85216" y="8889"/>
                </a:lnTo>
                <a:lnTo>
                  <a:pt x="79248" y="11683"/>
                </a:lnTo>
                <a:lnTo>
                  <a:pt x="73405" y="14350"/>
                </a:lnTo>
                <a:lnTo>
                  <a:pt x="40893" y="37592"/>
                </a:lnTo>
                <a:lnTo>
                  <a:pt x="16128" y="69723"/>
                </a:lnTo>
                <a:lnTo>
                  <a:pt x="2666" y="106425"/>
                </a:lnTo>
                <a:lnTo>
                  <a:pt x="0" y="131952"/>
                </a:lnTo>
                <a:lnTo>
                  <a:pt x="0" y="138430"/>
                </a:lnTo>
                <a:lnTo>
                  <a:pt x="6858" y="176402"/>
                </a:lnTo>
                <a:lnTo>
                  <a:pt x="24637" y="211455"/>
                </a:lnTo>
                <a:lnTo>
                  <a:pt x="42545" y="231775"/>
                </a:lnTo>
                <a:lnTo>
                  <a:pt x="331342" y="502031"/>
                </a:lnTo>
                <a:lnTo>
                  <a:pt x="42545" y="772287"/>
                </a:lnTo>
                <a:lnTo>
                  <a:pt x="17399" y="804037"/>
                </a:lnTo>
                <a:lnTo>
                  <a:pt x="3301" y="840358"/>
                </a:lnTo>
                <a:lnTo>
                  <a:pt x="0" y="865632"/>
                </a:lnTo>
                <a:lnTo>
                  <a:pt x="0" y="872108"/>
                </a:lnTo>
                <a:lnTo>
                  <a:pt x="5968" y="910336"/>
                </a:lnTo>
                <a:lnTo>
                  <a:pt x="23240" y="945769"/>
                </a:lnTo>
                <a:lnTo>
                  <a:pt x="51815" y="976249"/>
                </a:lnTo>
                <a:lnTo>
                  <a:pt x="87757" y="996188"/>
                </a:lnTo>
                <a:lnTo>
                  <a:pt x="127126" y="1004062"/>
                </a:lnTo>
                <a:lnTo>
                  <a:pt x="133985" y="1004315"/>
                </a:lnTo>
                <a:lnTo>
                  <a:pt x="139953" y="1004062"/>
                </a:lnTo>
                <a:lnTo>
                  <a:pt x="182245" y="995426"/>
                </a:lnTo>
                <a:lnTo>
                  <a:pt x="220345" y="972565"/>
                </a:lnTo>
                <a:lnTo>
                  <a:pt x="618870" y="600075"/>
                </a:lnTo>
                <a:lnTo>
                  <a:pt x="644143" y="567689"/>
                </a:lnTo>
                <a:lnTo>
                  <a:pt x="658494" y="529463"/>
                </a:lnTo>
                <a:lnTo>
                  <a:pt x="661415" y="502031"/>
                </a:lnTo>
                <a:lnTo>
                  <a:pt x="661162" y="495173"/>
                </a:lnTo>
                <a:lnTo>
                  <a:pt x="652907" y="455168"/>
                </a:lnTo>
                <a:lnTo>
                  <a:pt x="632967" y="419481"/>
                </a:lnTo>
                <a:lnTo>
                  <a:pt x="225425" y="36068"/>
                </a:lnTo>
                <a:lnTo>
                  <a:pt x="192024" y="13335"/>
                </a:lnTo>
                <a:lnTo>
                  <a:pt x="186182" y="10540"/>
                </a:lnTo>
                <a:lnTo>
                  <a:pt x="148716" y="888"/>
                </a:lnTo>
                <a:lnTo>
                  <a:pt x="142239" y="254"/>
                </a:lnTo>
                <a:lnTo>
                  <a:pt x="135762" y="0"/>
                </a:lnTo>
                <a:close/>
              </a:path>
            </a:pathLst>
          </a:custGeom>
          <a:solidFill>
            <a:srgbClr val="F78B21"/>
          </a:solidFill>
        </p:spPr>
        <p:txBody>
          <a:bodyPr wrap="square" lIns="0" tIns="0" rIns="0" bIns="0" rtlCol="0"/>
          <a:lstStyle/>
          <a:p/>
        </p:txBody>
      </p:sp>
      <p:sp>
        <p:nvSpPr>
          <p:cNvPr id="18" name="object 18"/>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67</a:t>
            </a:r>
            <a:endParaRPr sz="1200">
              <a:latin typeface="Arial"/>
              <a:cs typeface="Arial"/>
            </a:endParaRPr>
          </a:p>
        </p:txBody>
      </p:sp>
      <p:sp>
        <p:nvSpPr>
          <p:cNvPr id="19" name="object 1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商业模式风险：开放银行需要确定一个行业共识的盈利模式以</a:t>
            </a:r>
          </a:p>
          <a:p>
            <a:pPr marL="12700">
              <a:lnSpc>
                <a:spcPts val="2735"/>
              </a:lnSpc>
            </a:pPr>
            <a:r>
              <a:rPr dirty="0" spc="-5">
                <a:solidFill>
                  <a:srgbClr val="1D9ED2"/>
                </a:solidFill>
              </a:rPr>
              <a:t>确保其稳定发展</a:t>
            </a:r>
          </a:p>
        </p:txBody>
      </p:sp>
      <p:sp>
        <p:nvSpPr>
          <p:cNvPr id="6" name="object 6"/>
          <p:cNvSpPr txBox="1"/>
          <p:nvPr/>
        </p:nvSpPr>
        <p:spPr>
          <a:xfrm>
            <a:off x="11847321" y="6281013"/>
            <a:ext cx="196215"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68</a:t>
            </a:r>
            <a:endParaRPr sz="1200">
              <a:latin typeface="Arial"/>
              <a:cs typeface="Arial"/>
            </a:endParaRPr>
          </a:p>
        </p:txBody>
      </p:sp>
      <p:sp>
        <p:nvSpPr>
          <p:cNvPr id="7" name="object 7"/>
          <p:cNvSpPr/>
          <p:nvPr/>
        </p:nvSpPr>
        <p:spPr>
          <a:xfrm>
            <a:off x="5367528" y="5931408"/>
            <a:ext cx="883919" cy="158750"/>
          </a:xfrm>
          <a:custGeom>
            <a:avLst/>
            <a:gdLst/>
            <a:ahLst/>
            <a:cxnLst/>
            <a:rect l="l" t="t" r="r" b="b"/>
            <a:pathLst>
              <a:path w="883920" h="158750">
                <a:moveTo>
                  <a:pt x="883920" y="0"/>
                </a:moveTo>
                <a:lnTo>
                  <a:pt x="0" y="0"/>
                </a:lnTo>
                <a:lnTo>
                  <a:pt x="0" y="158495"/>
                </a:lnTo>
                <a:lnTo>
                  <a:pt x="883920" y="158495"/>
                </a:lnTo>
                <a:lnTo>
                  <a:pt x="883920" y="0"/>
                </a:lnTo>
                <a:close/>
              </a:path>
            </a:pathLst>
          </a:custGeom>
          <a:solidFill>
            <a:srgbClr val="1A9FD2"/>
          </a:solidFill>
        </p:spPr>
        <p:txBody>
          <a:bodyPr wrap="square" lIns="0" tIns="0" rIns="0" bIns="0" rtlCol="0"/>
          <a:lstStyle/>
          <a:p/>
        </p:txBody>
      </p:sp>
      <p:sp>
        <p:nvSpPr>
          <p:cNvPr id="8" name="object 8"/>
          <p:cNvSpPr/>
          <p:nvPr/>
        </p:nvSpPr>
        <p:spPr>
          <a:xfrm>
            <a:off x="4776215" y="5536691"/>
            <a:ext cx="1475740" cy="157480"/>
          </a:xfrm>
          <a:custGeom>
            <a:avLst/>
            <a:gdLst/>
            <a:ahLst/>
            <a:cxnLst/>
            <a:rect l="l" t="t" r="r" b="b"/>
            <a:pathLst>
              <a:path w="1475739" h="157479">
                <a:moveTo>
                  <a:pt x="1475232" y="0"/>
                </a:moveTo>
                <a:lnTo>
                  <a:pt x="0" y="0"/>
                </a:lnTo>
                <a:lnTo>
                  <a:pt x="0" y="156972"/>
                </a:lnTo>
                <a:lnTo>
                  <a:pt x="1475232" y="156972"/>
                </a:lnTo>
                <a:lnTo>
                  <a:pt x="1475232" y="0"/>
                </a:lnTo>
                <a:close/>
              </a:path>
            </a:pathLst>
          </a:custGeom>
          <a:solidFill>
            <a:srgbClr val="1A9FD2"/>
          </a:solidFill>
        </p:spPr>
        <p:txBody>
          <a:bodyPr wrap="square" lIns="0" tIns="0" rIns="0" bIns="0" rtlCol="0"/>
          <a:lstStyle/>
          <a:p/>
        </p:txBody>
      </p:sp>
      <p:sp>
        <p:nvSpPr>
          <p:cNvPr id="9" name="object 9"/>
          <p:cNvSpPr/>
          <p:nvPr/>
        </p:nvSpPr>
        <p:spPr>
          <a:xfrm>
            <a:off x="4477511" y="5140452"/>
            <a:ext cx="1774189" cy="158750"/>
          </a:xfrm>
          <a:custGeom>
            <a:avLst/>
            <a:gdLst/>
            <a:ahLst/>
            <a:cxnLst/>
            <a:rect l="l" t="t" r="r" b="b"/>
            <a:pathLst>
              <a:path w="1774189" h="158750">
                <a:moveTo>
                  <a:pt x="1773936" y="0"/>
                </a:moveTo>
                <a:lnTo>
                  <a:pt x="0" y="0"/>
                </a:lnTo>
                <a:lnTo>
                  <a:pt x="0" y="158496"/>
                </a:lnTo>
                <a:lnTo>
                  <a:pt x="1773936" y="158496"/>
                </a:lnTo>
                <a:lnTo>
                  <a:pt x="1773936" y="0"/>
                </a:lnTo>
                <a:close/>
              </a:path>
            </a:pathLst>
          </a:custGeom>
          <a:solidFill>
            <a:srgbClr val="1A9FD2"/>
          </a:solidFill>
        </p:spPr>
        <p:txBody>
          <a:bodyPr wrap="square" lIns="0" tIns="0" rIns="0" bIns="0" rtlCol="0"/>
          <a:lstStyle/>
          <a:p/>
        </p:txBody>
      </p:sp>
      <p:sp>
        <p:nvSpPr>
          <p:cNvPr id="10" name="object 10"/>
          <p:cNvSpPr/>
          <p:nvPr/>
        </p:nvSpPr>
        <p:spPr>
          <a:xfrm>
            <a:off x="4184903" y="4745735"/>
            <a:ext cx="2066925" cy="158750"/>
          </a:xfrm>
          <a:custGeom>
            <a:avLst/>
            <a:gdLst/>
            <a:ahLst/>
            <a:cxnLst/>
            <a:rect l="l" t="t" r="r" b="b"/>
            <a:pathLst>
              <a:path w="2066925" h="158750">
                <a:moveTo>
                  <a:pt x="2066544" y="0"/>
                </a:moveTo>
                <a:lnTo>
                  <a:pt x="0" y="0"/>
                </a:lnTo>
                <a:lnTo>
                  <a:pt x="0" y="158495"/>
                </a:lnTo>
                <a:lnTo>
                  <a:pt x="2066544" y="158495"/>
                </a:lnTo>
                <a:lnTo>
                  <a:pt x="2066544" y="0"/>
                </a:lnTo>
                <a:close/>
              </a:path>
            </a:pathLst>
          </a:custGeom>
          <a:solidFill>
            <a:srgbClr val="1A9FD2"/>
          </a:solidFill>
        </p:spPr>
        <p:txBody>
          <a:bodyPr wrap="square" lIns="0" tIns="0" rIns="0" bIns="0" rtlCol="0"/>
          <a:lstStyle/>
          <a:p/>
        </p:txBody>
      </p:sp>
      <p:sp>
        <p:nvSpPr>
          <p:cNvPr id="11" name="object 11"/>
          <p:cNvSpPr/>
          <p:nvPr/>
        </p:nvSpPr>
        <p:spPr>
          <a:xfrm>
            <a:off x="3294888" y="4349496"/>
            <a:ext cx="2956560" cy="158750"/>
          </a:xfrm>
          <a:custGeom>
            <a:avLst/>
            <a:gdLst/>
            <a:ahLst/>
            <a:cxnLst/>
            <a:rect l="l" t="t" r="r" b="b"/>
            <a:pathLst>
              <a:path w="2956560" h="158750">
                <a:moveTo>
                  <a:pt x="2956560" y="0"/>
                </a:moveTo>
                <a:lnTo>
                  <a:pt x="0" y="0"/>
                </a:lnTo>
                <a:lnTo>
                  <a:pt x="0" y="158495"/>
                </a:lnTo>
                <a:lnTo>
                  <a:pt x="2956560" y="158495"/>
                </a:lnTo>
                <a:lnTo>
                  <a:pt x="2956560" y="0"/>
                </a:lnTo>
                <a:close/>
              </a:path>
            </a:pathLst>
          </a:custGeom>
          <a:solidFill>
            <a:srgbClr val="1A9FD2"/>
          </a:solidFill>
        </p:spPr>
        <p:txBody>
          <a:bodyPr wrap="square" lIns="0" tIns="0" rIns="0" bIns="0" rtlCol="0"/>
          <a:lstStyle/>
          <a:p/>
        </p:txBody>
      </p:sp>
      <p:sp>
        <p:nvSpPr>
          <p:cNvPr id="12" name="object 12"/>
          <p:cNvSpPr/>
          <p:nvPr/>
        </p:nvSpPr>
        <p:spPr>
          <a:xfrm>
            <a:off x="3002279" y="3954779"/>
            <a:ext cx="3249295" cy="158750"/>
          </a:xfrm>
          <a:custGeom>
            <a:avLst/>
            <a:gdLst/>
            <a:ahLst/>
            <a:cxnLst/>
            <a:rect l="l" t="t" r="r" b="b"/>
            <a:pathLst>
              <a:path w="3249295" h="158750">
                <a:moveTo>
                  <a:pt x="3249168" y="0"/>
                </a:moveTo>
                <a:lnTo>
                  <a:pt x="0" y="0"/>
                </a:lnTo>
                <a:lnTo>
                  <a:pt x="0" y="158496"/>
                </a:lnTo>
                <a:lnTo>
                  <a:pt x="3249168" y="158496"/>
                </a:lnTo>
                <a:lnTo>
                  <a:pt x="3249168" y="0"/>
                </a:lnTo>
                <a:close/>
              </a:path>
            </a:pathLst>
          </a:custGeom>
          <a:solidFill>
            <a:srgbClr val="1A9FD2"/>
          </a:solidFill>
        </p:spPr>
        <p:txBody>
          <a:bodyPr wrap="square" lIns="0" tIns="0" rIns="0" bIns="0" rtlCol="0"/>
          <a:lstStyle/>
          <a:p/>
        </p:txBody>
      </p:sp>
      <p:sp>
        <p:nvSpPr>
          <p:cNvPr id="13" name="object 13"/>
          <p:cNvSpPr/>
          <p:nvPr/>
        </p:nvSpPr>
        <p:spPr>
          <a:xfrm>
            <a:off x="6251447" y="5931408"/>
            <a:ext cx="1508760" cy="158750"/>
          </a:xfrm>
          <a:custGeom>
            <a:avLst/>
            <a:gdLst/>
            <a:ahLst/>
            <a:cxnLst/>
            <a:rect l="l" t="t" r="r" b="b"/>
            <a:pathLst>
              <a:path w="1508759" h="158750">
                <a:moveTo>
                  <a:pt x="1508759" y="0"/>
                </a:moveTo>
                <a:lnTo>
                  <a:pt x="0" y="0"/>
                </a:lnTo>
                <a:lnTo>
                  <a:pt x="0" y="158495"/>
                </a:lnTo>
                <a:lnTo>
                  <a:pt x="1508759" y="158495"/>
                </a:lnTo>
                <a:lnTo>
                  <a:pt x="1508759" y="0"/>
                </a:lnTo>
                <a:close/>
              </a:path>
            </a:pathLst>
          </a:custGeom>
          <a:solidFill>
            <a:srgbClr val="F78B21"/>
          </a:solidFill>
        </p:spPr>
        <p:txBody>
          <a:bodyPr wrap="square" lIns="0" tIns="0" rIns="0" bIns="0" rtlCol="0"/>
          <a:lstStyle/>
          <a:p/>
        </p:txBody>
      </p:sp>
      <p:sp>
        <p:nvSpPr>
          <p:cNvPr id="14" name="object 14"/>
          <p:cNvSpPr/>
          <p:nvPr/>
        </p:nvSpPr>
        <p:spPr>
          <a:xfrm>
            <a:off x="6251447" y="5536691"/>
            <a:ext cx="1678305" cy="157480"/>
          </a:xfrm>
          <a:custGeom>
            <a:avLst/>
            <a:gdLst/>
            <a:ahLst/>
            <a:cxnLst/>
            <a:rect l="l" t="t" r="r" b="b"/>
            <a:pathLst>
              <a:path w="1678304" h="157479">
                <a:moveTo>
                  <a:pt x="1677924" y="0"/>
                </a:moveTo>
                <a:lnTo>
                  <a:pt x="0" y="0"/>
                </a:lnTo>
                <a:lnTo>
                  <a:pt x="0" y="156972"/>
                </a:lnTo>
                <a:lnTo>
                  <a:pt x="1677924" y="156972"/>
                </a:lnTo>
                <a:lnTo>
                  <a:pt x="1677924" y="0"/>
                </a:lnTo>
                <a:close/>
              </a:path>
            </a:pathLst>
          </a:custGeom>
          <a:solidFill>
            <a:srgbClr val="F78B21"/>
          </a:solidFill>
        </p:spPr>
        <p:txBody>
          <a:bodyPr wrap="square" lIns="0" tIns="0" rIns="0" bIns="0" rtlCol="0"/>
          <a:lstStyle/>
          <a:p/>
        </p:txBody>
      </p:sp>
      <p:sp>
        <p:nvSpPr>
          <p:cNvPr id="15" name="object 15"/>
          <p:cNvSpPr/>
          <p:nvPr/>
        </p:nvSpPr>
        <p:spPr>
          <a:xfrm>
            <a:off x="6251447" y="5140452"/>
            <a:ext cx="2433955" cy="158750"/>
          </a:xfrm>
          <a:custGeom>
            <a:avLst/>
            <a:gdLst/>
            <a:ahLst/>
            <a:cxnLst/>
            <a:rect l="l" t="t" r="r" b="b"/>
            <a:pathLst>
              <a:path w="2433954" h="158750">
                <a:moveTo>
                  <a:pt x="2433828" y="0"/>
                </a:moveTo>
                <a:lnTo>
                  <a:pt x="0" y="0"/>
                </a:lnTo>
                <a:lnTo>
                  <a:pt x="0" y="158496"/>
                </a:lnTo>
                <a:lnTo>
                  <a:pt x="2433828" y="158496"/>
                </a:lnTo>
                <a:lnTo>
                  <a:pt x="2433828" y="0"/>
                </a:lnTo>
                <a:close/>
              </a:path>
            </a:pathLst>
          </a:custGeom>
          <a:solidFill>
            <a:srgbClr val="F78B21"/>
          </a:solidFill>
        </p:spPr>
        <p:txBody>
          <a:bodyPr wrap="square" lIns="0" tIns="0" rIns="0" bIns="0" rtlCol="0"/>
          <a:lstStyle/>
          <a:p/>
        </p:txBody>
      </p:sp>
      <p:sp>
        <p:nvSpPr>
          <p:cNvPr id="16" name="object 16"/>
          <p:cNvSpPr/>
          <p:nvPr/>
        </p:nvSpPr>
        <p:spPr>
          <a:xfrm>
            <a:off x="6251447" y="4745735"/>
            <a:ext cx="2182495" cy="158750"/>
          </a:xfrm>
          <a:custGeom>
            <a:avLst/>
            <a:gdLst/>
            <a:ahLst/>
            <a:cxnLst/>
            <a:rect l="l" t="t" r="r" b="b"/>
            <a:pathLst>
              <a:path w="2182495" h="158750">
                <a:moveTo>
                  <a:pt x="2182368" y="0"/>
                </a:moveTo>
                <a:lnTo>
                  <a:pt x="0" y="0"/>
                </a:lnTo>
                <a:lnTo>
                  <a:pt x="0" y="158495"/>
                </a:lnTo>
                <a:lnTo>
                  <a:pt x="2182368" y="158495"/>
                </a:lnTo>
                <a:lnTo>
                  <a:pt x="2182368" y="0"/>
                </a:lnTo>
                <a:close/>
              </a:path>
            </a:pathLst>
          </a:custGeom>
          <a:solidFill>
            <a:srgbClr val="F78B21"/>
          </a:solidFill>
        </p:spPr>
        <p:txBody>
          <a:bodyPr wrap="square" lIns="0" tIns="0" rIns="0" bIns="0" rtlCol="0"/>
          <a:lstStyle/>
          <a:p/>
        </p:txBody>
      </p:sp>
      <p:sp>
        <p:nvSpPr>
          <p:cNvPr id="17" name="object 17"/>
          <p:cNvSpPr/>
          <p:nvPr/>
        </p:nvSpPr>
        <p:spPr>
          <a:xfrm>
            <a:off x="6251447" y="4349496"/>
            <a:ext cx="3691254" cy="158750"/>
          </a:xfrm>
          <a:custGeom>
            <a:avLst/>
            <a:gdLst/>
            <a:ahLst/>
            <a:cxnLst/>
            <a:rect l="l" t="t" r="r" b="b"/>
            <a:pathLst>
              <a:path w="3691254" h="158750">
                <a:moveTo>
                  <a:pt x="3691128" y="0"/>
                </a:moveTo>
                <a:lnTo>
                  <a:pt x="0" y="0"/>
                </a:lnTo>
                <a:lnTo>
                  <a:pt x="0" y="158495"/>
                </a:lnTo>
                <a:lnTo>
                  <a:pt x="3691128" y="158495"/>
                </a:lnTo>
                <a:lnTo>
                  <a:pt x="3691128" y="0"/>
                </a:lnTo>
                <a:close/>
              </a:path>
            </a:pathLst>
          </a:custGeom>
          <a:solidFill>
            <a:srgbClr val="F78B21"/>
          </a:solidFill>
        </p:spPr>
        <p:txBody>
          <a:bodyPr wrap="square" lIns="0" tIns="0" rIns="0" bIns="0" rtlCol="0"/>
          <a:lstStyle/>
          <a:p/>
        </p:txBody>
      </p:sp>
      <p:sp>
        <p:nvSpPr>
          <p:cNvPr id="18" name="object 18"/>
          <p:cNvSpPr/>
          <p:nvPr/>
        </p:nvSpPr>
        <p:spPr>
          <a:xfrm>
            <a:off x="6251447" y="3954779"/>
            <a:ext cx="1849120" cy="158750"/>
          </a:xfrm>
          <a:custGeom>
            <a:avLst/>
            <a:gdLst/>
            <a:ahLst/>
            <a:cxnLst/>
            <a:rect l="l" t="t" r="r" b="b"/>
            <a:pathLst>
              <a:path w="1849120" h="158750">
                <a:moveTo>
                  <a:pt x="1848611" y="0"/>
                </a:moveTo>
                <a:lnTo>
                  <a:pt x="0" y="0"/>
                </a:lnTo>
                <a:lnTo>
                  <a:pt x="0" y="158496"/>
                </a:lnTo>
                <a:lnTo>
                  <a:pt x="1848611" y="158496"/>
                </a:lnTo>
                <a:lnTo>
                  <a:pt x="1848611" y="0"/>
                </a:lnTo>
                <a:close/>
              </a:path>
            </a:pathLst>
          </a:custGeom>
          <a:solidFill>
            <a:srgbClr val="F78B21"/>
          </a:solidFill>
        </p:spPr>
        <p:txBody>
          <a:bodyPr wrap="square" lIns="0" tIns="0" rIns="0" bIns="0" rtlCol="0"/>
          <a:lstStyle/>
          <a:p/>
        </p:txBody>
      </p:sp>
      <p:sp>
        <p:nvSpPr>
          <p:cNvPr id="19" name="object 19"/>
          <p:cNvSpPr/>
          <p:nvPr/>
        </p:nvSpPr>
        <p:spPr>
          <a:xfrm>
            <a:off x="2173223" y="6207252"/>
            <a:ext cx="8156575" cy="0"/>
          </a:xfrm>
          <a:custGeom>
            <a:avLst/>
            <a:gdLst/>
            <a:ahLst/>
            <a:cxnLst/>
            <a:rect l="l" t="t" r="r" b="b"/>
            <a:pathLst>
              <a:path w="8156575" h="0">
                <a:moveTo>
                  <a:pt x="8156448" y="0"/>
                </a:moveTo>
                <a:lnTo>
                  <a:pt x="0" y="0"/>
                </a:lnTo>
              </a:path>
            </a:pathLst>
          </a:custGeom>
          <a:ln w="12192">
            <a:solidFill>
              <a:srgbClr val="BEBEBE"/>
            </a:solidFill>
          </a:ln>
        </p:spPr>
        <p:txBody>
          <a:bodyPr wrap="square" lIns="0" tIns="0" rIns="0" bIns="0" rtlCol="0"/>
          <a:lstStyle/>
          <a:p/>
        </p:txBody>
      </p:sp>
      <p:sp>
        <p:nvSpPr>
          <p:cNvPr id="20" name="object 20"/>
          <p:cNvSpPr/>
          <p:nvPr/>
        </p:nvSpPr>
        <p:spPr>
          <a:xfrm>
            <a:off x="6251447" y="3835908"/>
            <a:ext cx="0" cy="2371725"/>
          </a:xfrm>
          <a:custGeom>
            <a:avLst/>
            <a:gdLst/>
            <a:ahLst/>
            <a:cxnLst/>
            <a:rect l="l" t="t" r="r" b="b"/>
            <a:pathLst>
              <a:path w="0" h="2371725">
                <a:moveTo>
                  <a:pt x="0" y="2371344"/>
                </a:moveTo>
                <a:lnTo>
                  <a:pt x="0" y="0"/>
                </a:lnTo>
              </a:path>
            </a:pathLst>
          </a:custGeom>
          <a:ln w="3175">
            <a:solidFill>
              <a:srgbClr val="BEBEBE"/>
            </a:solidFill>
          </a:ln>
        </p:spPr>
        <p:txBody>
          <a:bodyPr wrap="square" lIns="0" tIns="0" rIns="0" bIns="0" rtlCol="0"/>
          <a:lstStyle/>
          <a:p/>
        </p:txBody>
      </p:sp>
      <p:sp>
        <p:nvSpPr>
          <p:cNvPr id="21" name="object 21"/>
          <p:cNvSpPr txBox="1"/>
          <p:nvPr/>
        </p:nvSpPr>
        <p:spPr>
          <a:xfrm>
            <a:off x="4985384" y="5951118"/>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13</a:t>
            </a:r>
            <a:r>
              <a:rPr dirty="0" sz="800">
                <a:solidFill>
                  <a:srgbClr val="4F555F"/>
                </a:solidFill>
                <a:latin typeface="微软雅黑"/>
                <a:cs typeface="微软雅黑"/>
              </a:rPr>
              <a:t>.</a:t>
            </a:r>
            <a:r>
              <a:rPr dirty="0" sz="800" spc="-10">
                <a:solidFill>
                  <a:srgbClr val="4F555F"/>
                </a:solidFill>
                <a:latin typeface="微软雅黑"/>
                <a:cs typeface="微软雅黑"/>
              </a:rPr>
              <a:t>0</a:t>
            </a:r>
            <a:r>
              <a:rPr dirty="0" sz="800">
                <a:solidFill>
                  <a:srgbClr val="4F555F"/>
                </a:solidFill>
                <a:latin typeface="微软雅黑"/>
                <a:cs typeface="微软雅黑"/>
              </a:rPr>
              <a:t>%</a:t>
            </a:r>
            <a:endParaRPr sz="800">
              <a:latin typeface="微软雅黑"/>
              <a:cs typeface="微软雅黑"/>
            </a:endParaRPr>
          </a:p>
        </p:txBody>
      </p:sp>
      <p:sp>
        <p:nvSpPr>
          <p:cNvPr id="22" name="object 22"/>
          <p:cNvSpPr txBox="1"/>
          <p:nvPr/>
        </p:nvSpPr>
        <p:spPr>
          <a:xfrm>
            <a:off x="4393819" y="5555488"/>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21</a:t>
            </a:r>
            <a:r>
              <a:rPr dirty="0" sz="800">
                <a:solidFill>
                  <a:srgbClr val="4F555F"/>
                </a:solidFill>
                <a:latin typeface="微软雅黑"/>
                <a:cs typeface="微软雅黑"/>
              </a:rPr>
              <a:t>.</a:t>
            </a:r>
            <a:r>
              <a:rPr dirty="0" sz="800" spc="-10">
                <a:solidFill>
                  <a:srgbClr val="4F555F"/>
                </a:solidFill>
                <a:latin typeface="微软雅黑"/>
                <a:cs typeface="微软雅黑"/>
              </a:rPr>
              <a:t>7</a:t>
            </a:r>
            <a:r>
              <a:rPr dirty="0" sz="800">
                <a:solidFill>
                  <a:srgbClr val="4F555F"/>
                </a:solidFill>
                <a:latin typeface="微软雅黑"/>
                <a:cs typeface="微软雅黑"/>
              </a:rPr>
              <a:t>%</a:t>
            </a:r>
            <a:endParaRPr sz="800">
              <a:latin typeface="微软雅黑"/>
              <a:cs typeface="微软雅黑"/>
            </a:endParaRPr>
          </a:p>
        </p:txBody>
      </p:sp>
      <p:sp>
        <p:nvSpPr>
          <p:cNvPr id="23" name="object 23"/>
          <p:cNvSpPr txBox="1"/>
          <p:nvPr/>
        </p:nvSpPr>
        <p:spPr>
          <a:xfrm>
            <a:off x="4094734" y="5160136"/>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26</a:t>
            </a:r>
            <a:r>
              <a:rPr dirty="0" sz="800">
                <a:solidFill>
                  <a:srgbClr val="4F555F"/>
                </a:solidFill>
                <a:latin typeface="微软雅黑"/>
                <a:cs typeface="微软雅黑"/>
              </a:rPr>
              <a:t>.</a:t>
            </a:r>
            <a:r>
              <a:rPr dirty="0" sz="800" spc="-10">
                <a:solidFill>
                  <a:srgbClr val="4F555F"/>
                </a:solidFill>
                <a:latin typeface="微软雅黑"/>
                <a:cs typeface="微软雅黑"/>
              </a:rPr>
              <a:t>1</a:t>
            </a:r>
            <a:r>
              <a:rPr dirty="0" sz="800">
                <a:solidFill>
                  <a:srgbClr val="4F555F"/>
                </a:solidFill>
                <a:latin typeface="微软雅黑"/>
                <a:cs typeface="微软雅黑"/>
              </a:rPr>
              <a:t>%</a:t>
            </a:r>
            <a:endParaRPr sz="800">
              <a:latin typeface="微软雅黑"/>
              <a:cs typeface="微软雅黑"/>
            </a:endParaRPr>
          </a:p>
        </p:txBody>
      </p:sp>
      <p:sp>
        <p:nvSpPr>
          <p:cNvPr id="24" name="object 24"/>
          <p:cNvSpPr txBox="1"/>
          <p:nvPr/>
        </p:nvSpPr>
        <p:spPr>
          <a:xfrm>
            <a:off x="3802507" y="4764785"/>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30</a:t>
            </a:r>
            <a:r>
              <a:rPr dirty="0" sz="800">
                <a:solidFill>
                  <a:srgbClr val="4F555F"/>
                </a:solidFill>
                <a:latin typeface="微软雅黑"/>
                <a:cs typeface="微软雅黑"/>
              </a:rPr>
              <a:t>.</a:t>
            </a:r>
            <a:r>
              <a:rPr dirty="0" sz="800" spc="-10">
                <a:solidFill>
                  <a:srgbClr val="4F555F"/>
                </a:solidFill>
                <a:latin typeface="微软雅黑"/>
                <a:cs typeface="微软雅黑"/>
              </a:rPr>
              <a:t>4</a:t>
            </a:r>
            <a:r>
              <a:rPr dirty="0" sz="800">
                <a:solidFill>
                  <a:srgbClr val="4F555F"/>
                </a:solidFill>
                <a:latin typeface="微软雅黑"/>
                <a:cs typeface="微软雅黑"/>
              </a:rPr>
              <a:t>%</a:t>
            </a:r>
            <a:endParaRPr sz="800">
              <a:latin typeface="微软雅黑"/>
              <a:cs typeface="微软雅黑"/>
            </a:endParaRPr>
          </a:p>
        </p:txBody>
      </p:sp>
      <p:sp>
        <p:nvSpPr>
          <p:cNvPr id="25" name="object 25"/>
          <p:cNvSpPr txBox="1"/>
          <p:nvPr/>
        </p:nvSpPr>
        <p:spPr>
          <a:xfrm>
            <a:off x="2912110" y="4369561"/>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43</a:t>
            </a:r>
            <a:r>
              <a:rPr dirty="0" sz="800">
                <a:solidFill>
                  <a:srgbClr val="4F555F"/>
                </a:solidFill>
                <a:latin typeface="微软雅黑"/>
                <a:cs typeface="微软雅黑"/>
              </a:rPr>
              <a:t>.</a:t>
            </a:r>
            <a:r>
              <a:rPr dirty="0" sz="800" spc="-10">
                <a:solidFill>
                  <a:srgbClr val="4F555F"/>
                </a:solidFill>
                <a:latin typeface="微软雅黑"/>
                <a:cs typeface="微软雅黑"/>
              </a:rPr>
              <a:t>5</a:t>
            </a:r>
            <a:r>
              <a:rPr dirty="0" sz="800">
                <a:solidFill>
                  <a:srgbClr val="4F555F"/>
                </a:solidFill>
                <a:latin typeface="微软雅黑"/>
                <a:cs typeface="微软雅黑"/>
              </a:rPr>
              <a:t>%</a:t>
            </a:r>
            <a:endParaRPr sz="800">
              <a:latin typeface="微软雅黑"/>
              <a:cs typeface="微软雅黑"/>
            </a:endParaRPr>
          </a:p>
        </p:txBody>
      </p:sp>
      <p:sp>
        <p:nvSpPr>
          <p:cNvPr id="26" name="object 26"/>
          <p:cNvSpPr txBox="1"/>
          <p:nvPr/>
        </p:nvSpPr>
        <p:spPr>
          <a:xfrm>
            <a:off x="2619882" y="3973829"/>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47</a:t>
            </a:r>
            <a:r>
              <a:rPr dirty="0" sz="800">
                <a:solidFill>
                  <a:srgbClr val="4F555F"/>
                </a:solidFill>
                <a:latin typeface="微软雅黑"/>
                <a:cs typeface="微软雅黑"/>
              </a:rPr>
              <a:t>.</a:t>
            </a:r>
            <a:r>
              <a:rPr dirty="0" sz="800" spc="-10">
                <a:solidFill>
                  <a:srgbClr val="4F555F"/>
                </a:solidFill>
                <a:latin typeface="微软雅黑"/>
                <a:cs typeface="微软雅黑"/>
              </a:rPr>
              <a:t>8</a:t>
            </a:r>
            <a:r>
              <a:rPr dirty="0" sz="800">
                <a:solidFill>
                  <a:srgbClr val="4F555F"/>
                </a:solidFill>
                <a:latin typeface="微软雅黑"/>
                <a:cs typeface="微软雅黑"/>
              </a:rPr>
              <a:t>%</a:t>
            </a:r>
            <a:endParaRPr sz="800">
              <a:latin typeface="微软雅黑"/>
              <a:cs typeface="微软雅黑"/>
            </a:endParaRPr>
          </a:p>
        </p:txBody>
      </p:sp>
      <p:sp>
        <p:nvSpPr>
          <p:cNvPr id="27" name="object 27"/>
          <p:cNvSpPr txBox="1"/>
          <p:nvPr/>
        </p:nvSpPr>
        <p:spPr>
          <a:xfrm>
            <a:off x="7823961" y="5951118"/>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22</a:t>
            </a:r>
            <a:r>
              <a:rPr dirty="0" sz="800">
                <a:solidFill>
                  <a:srgbClr val="4F555F"/>
                </a:solidFill>
                <a:latin typeface="微软雅黑"/>
                <a:cs typeface="微软雅黑"/>
              </a:rPr>
              <a:t>.</a:t>
            </a:r>
            <a:r>
              <a:rPr dirty="0" sz="800" spc="-10">
                <a:solidFill>
                  <a:srgbClr val="4F555F"/>
                </a:solidFill>
                <a:latin typeface="微软雅黑"/>
                <a:cs typeface="微软雅黑"/>
              </a:rPr>
              <a:t>2</a:t>
            </a:r>
            <a:r>
              <a:rPr dirty="0" sz="800">
                <a:solidFill>
                  <a:srgbClr val="4F555F"/>
                </a:solidFill>
                <a:latin typeface="微软雅黑"/>
                <a:cs typeface="微软雅黑"/>
              </a:rPr>
              <a:t>%</a:t>
            </a:r>
            <a:endParaRPr sz="800">
              <a:latin typeface="微软雅黑"/>
              <a:cs typeface="微软雅黑"/>
            </a:endParaRPr>
          </a:p>
        </p:txBody>
      </p:sp>
      <p:sp>
        <p:nvSpPr>
          <p:cNvPr id="28" name="object 28"/>
          <p:cNvSpPr txBox="1"/>
          <p:nvPr/>
        </p:nvSpPr>
        <p:spPr>
          <a:xfrm>
            <a:off x="7993760" y="5555488"/>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24</a:t>
            </a:r>
            <a:r>
              <a:rPr dirty="0" sz="800">
                <a:solidFill>
                  <a:srgbClr val="4F555F"/>
                </a:solidFill>
                <a:latin typeface="微软雅黑"/>
                <a:cs typeface="微软雅黑"/>
              </a:rPr>
              <a:t>.</a:t>
            </a:r>
            <a:r>
              <a:rPr dirty="0" sz="800" spc="-10">
                <a:solidFill>
                  <a:srgbClr val="4F555F"/>
                </a:solidFill>
                <a:latin typeface="微软雅黑"/>
                <a:cs typeface="微软雅黑"/>
              </a:rPr>
              <a:t>7</a:t>
            </a:r>
            <a:r>
              <a:rPr dirty="0" sz="800">
                <a:solidFill>
                  <a:srgbClr val="4F555F"/>
                </a:solidFill>
                <a:latin typeface="微软雅黑"/>
                <a:cs typeface="微软雅黑"/>
              </a:rPr>
              <a:t>%</a:t>
            </a:r>
            <a:endParaRPr sz="800">
              <a:latin typeface="微软雅黑"/>
              <a:cs typeface="微软雅黑"/>
            </a:endParaRPr>
          </a:p>
        </p:txBody>
      </p:sp>
      <p:sp>
        <p:nvSpPr>
          <p:cNvPr id="29" name="object 29"/>
          <p:cNvSpPr txBox="1"/>
          <p:nvPr/>
        </p:nvSpPr>
        <p:spPr>
          <a:xfrm>
            <a:off x="8748521" y="5160136"/>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35</a:t>
            </a:r>
            <a:r>
              <a:rPr dirty="0" sz="800">
                <a:solidFill>
                  <a:srgbClr val="4F555F"/>
                </a:solidFill>
                <a:latin typeface="微软雅黑"/>
                <a:cs typeface="微软雅黑"/>
              </a:rPr>
              <a:t>.</a:t>
            </a:r>
            <a:r>
              <a:rPr dirty="0" sz="800" spc="-10">
                <a:solidFill>
                  <a:srgbClr val="4F555F"/>
                </a:solidFill>
                <a:latin typeface="微软雅黑"/>
                <a:cs typeface="微软雅黑"/>
              </a:rPr>
              <a:t>8</a:t>
            </a:r>
            <a:r>
              <a:rPr dirty="0" sz="800">
                <a:solidFill>
                  <a:srgbClr val="4F555F"/>
                </a:solidFill>
                <a:latin typeface="微软雅黑"/>
                <a:cs typeface="微软雅黑"/>
              </a:rPr>
              <a:t>%</a:t>
            </a:r>
            <a:endParaRPr sz="800">
              <a:latin typeface="微软雅黑"/>
              <a:cs typeface="微软雅黑"/>
            </a:endParaRPr>
          </a:p>
        </p:txBody>
      </p:sp>
      <p:sp>
        <p:nvSpPr>
          <p:cNvPr id="30" name="object 30"/>
          <p:cNvSpPr txBox="1"/>
          <p:nvPr/>
        </p:nvSpPr>
        <p:spPr>
          <a:xfrm>
            <a:off x="8497061" y="4764785"/>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32</a:t>
            </a:r>
            <a:r>
              <a:rPr dirty="0" sz="800">
                <a:solidFill>
                  <a:srgbClr val="4F555F"/>
                </a:solidFill>
                <a:latin typeface="微软雅黑"/>
                <a:cs typeface="微软雅黑"/>
              </a:rPr>
              <a:t>.</a:t>
            </a:r>
            <a:r>
              <a:rPr dirty="0" sz="800" spc="-10">
                <a:solidFill>
                  <a:srgbClr val="4F555F"/>
                </a:solidFill>
                <a:latin typeface="微软雅黑"/>
                <a:cs typeface="微软雅黑"/>
              </a:rPr>
              <a:t>1</a:t>
            </a:r>
            <a:r>
              <a:rPr dirty="0" sz="800">
                <a:solidFill>
                  <a:srgbClr val="4F555F"/>
                </a:solidFill>
                <a:latin typeface="微软雅黑"/>
                <a:cs typeface="微软雅黑"/>
              </a:rPr>
              <a:t>%</a:t>
            </a:r>
            <a:endParaRPr sz="800">
              <a:latin typeface="微软雅黑"/>
              <a:cs typeface="微软雅黑"/>
            </a:endParaRPr>
          </a:p>
        </p:txBody>
      </p:sp>
      <p:sp>
        <p:nvSpPr>
          <p:cNvPr id="31" name="object 31"/>
          <p:cNvSpPr txBox="1"/>
          <p:nvPr/>
        </p:nvSpPr>
        <p:spPr>
          <a:xfrm>
            <a:off x="10005821" y="4369561"/>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54</a:t>
            </a:r>
            <a:r>
              <a:rPr dirty="0" sz="800">
                <a:solidFill>
                  <a:srgbClr val="4F555F"/>
                </a:solidFill>
                <a:latin typeface="微软雅黑"/>
                <a:cs typeface="微软雅黑"/>
              </a:rPr>
              <a:t>.</a:t>
            </a:r>
            <a:r>
              <a:rPr dirty="0" sz="800" spc="-10">
                <a:solidFill>
                  <a:srgbClr val="4F555F"/>
                </a:solidFill>
                <a:latin typeface="微软雅黑"/>
                <a:cs typeface="微软雅黑"/>
              </a:rPr>
              <a:t>3</a:t>
            </a:r>
            <a:r>
              <a:rPr dirty="0" sz="800">
                <a:solidFill>
                  <a:srgbClr val="4F555F"/>
                </a:solidFill>
                <a:latin typeface="微软雅黑"/>
                <a:cs typeface="微软雅黑"/>
              </a:rPr>
              <a:t>%</a:t>
            </a:r>
            <a:endParaRPr sz="800">
              <a:latin typeface="微软雅黑"/>
              <a:cs typeface="微软雅黑"/>
            </a:endParaRPr>
          </a:p>
        </p:txBody>
      </p:sp>
      <p:sp>
        <p:nvSpPr>
          <p:cNvPr id="32" name="object 32"/>
          <p:cNvSpPr txBox="1"/>
          <p:nvPr/>
        </p:nvSpPr>
        <p:spPr>
          <a:xfrm>
            <a:off x="8163814" y="3973829"/>
            <a:ext cx="319405"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27</a:t>
            </a:r>
            <a:r>
              <a:rPr dirty="0" sz="800">
                <a:solidFill>
                  <a:srgbClr val="4F555F"/>
                </a:solidFill>
                <a:latin typeface="微软雅黑"/>
                <a:cs typeface="微软雅黑"/>
              </a:rPr>
              <a:t>.</a:t>
            </a:r>
            <a:r>
              <a:rPr dirty="0" sz="800" spc="-10">
                <a:solidFill>
                  <a:srgbClr val="4F555F"/>
                </a:solidFill>
                <a:latin typeface="微软雅黑"/>
                <a:cs typeface="微软雅黑"/>
              </a:rPr>
              <a:t>2</a:t>
            </a:r>
            <a:r>
              <a:rPr dirty="0" sz="800">
                <a:solidFill>
                  <a:srgbClr val="4F555F"/>
                </a:solidFill>
                <a:latin typeface="微软雅黑"/>
                <a:cs typeface="微软雅黑"/>
              </a:rPr>
              <a:t>%</a:t>
            </a:r>
            <a:endParaRPr sz="800">
              <a:latin typeface="微软雅黑"/>
              <a:cs typeface="微软雅黑"/>
            </a:endParaRPr>
          </a:p>
        </p:txBody>
      </p:sp>
      <p:sp>
        <p:nvSpPr>
          <p:cNvPr id="33" name="object 33"/>
          <p:cNvSpPr txBox="1"/>
          <p:nvPr/>
        </p:nvSpPr>
        <p:spPr>
          <a:xfrm>
            <a:off x="10213085"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60%</a:t>
            </a:r>
            <a:endParaRPr sz="800">
              <a:latin typeface="微软雅黑"/>
              <a:cs typeface="微软雅黑"/>
            </a:endParaRPr>
          </a:p>
        </p:txBody>
      </p:sp>
      <p:sp>
        <p:nvSpPr>
          <p:cNvPr id="34" name="object 34"/>
          <p:cNvSpPr txBox="1"/>
          <p:nvPr/>
        </p:nvSpPr>
        <p:spPr>
          <a:xfrm>
            <a:off x="8853678"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40%</a:t>
            </a:r>
            <a:endParaRPr sz="800">
              <a:latin typeface="微软雅黑"/>
              <a:cs typeface="微软雅黑"/>
            </a:endParaRPr>
          </a:p>
        </p:txBody>
      </p:sp>
      <p:sp>
        <p:nvSpPr>
          <p:cNvPr id="35" name="object 35"/>
          <p:cNvSpPr txBox="1"/>
          <p:nvPr/>
        </p:nvSpPr>
        <p:spPr>
          <a:xfrm>
            <a:off x="7494269"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20%</a:t>
            </a:r>
            <a:endParaRPr sz="800">
              <a:latin typeface="微软雅黑"/>
              <a:cs typeface="微软雅黑"/>
            </a:endParaRPr>
          </a:p>
        </p:txBody>
      </p:sp>
      <p:sp>
        <p:nvSpPr>
          <p:cNvPr id="36" name="object 36"/>
          <p:cNvSpPr txBox="1"/>
          <p:nvPr/>
        </p:nvSpPr>
        <p:spPr>
          <a:xfrm>
            <a:off x="6164326" y="6287617"/>
            <a:ext cx="17526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0%</a:t>
            </a:r>
            <a:endParaRPr sz="800">
              <a:latin typeface="微软雅黑"/>
              <a:cs typeface="微软雅黑"/>
            </a:endParaRPr>
          </a:p>
        </p:txBody>
      </p:sp>
      <p:sp>
        <p:nvSpPr>
          <p:cNvPr id="37" name="object 37"/>
          <p:cNvSpPr txBox="1"/>
          <p:nvPr/>
        </p:nvSpPr>
        <p:spPr>
          <a:xfrm>
            <a:off x="4775072"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20%</a:t>
            </a:r>
            <a:endParaRPr sz="800">
              <a:latin typeface="微软雅黑"/>
              <a:cs typeface="微软雅黑"/>
            </a:endParaRPr>
          </a:p>
        </p:txBody>
      </p:sp>
      <p:sp>
        <p:nvSpPr>
          <p:cNvPr id="38" name="object 38"/>
          <p:cNvSpPr txBox="1"/>
          <p:nvPr/>
        </p:nvSpPr>
        <p:spPr>
          <a:xfrm>
            <a:off x="3415665"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40%</a:t>
            </a:r>
            <a:endParaRPr sz="800">
              <a:latin typeface="微软雅黑"/>
              <a:cs typeface="微软雅黑"/>
            </a:endParaRPr>
          </a:p>
        </p:txBody>
      </p:sp>
      <p:sp>
        <p:nvSpPr>
          <p:cNvPr id="39" name="object 39"/>
          <p:cNvSpPr txBox="1"/>
          <p:nvPr/>
        </p:nvSpPr>
        <p:spPr>
          <a:xfrm>
            <a:off x="2056257" y="6287617"/>
            <a:ext cx="234950" cy="134620"/>
          </a:xfrm>
          <a:prstGeom prst="rect">
            <a:avLst/>
          </a:prstGeom>
        </p:spPr>
        <p:txBody>
          <a:bodyPr wrap="square" lIns="0" tIns="0" rIns="0" bIns="0" rtlCol="0" vert="horz">
            <a:spAutoFit/>
          </a:bodyPr>
          <a:lstStyle/>
          <a:p>
            <a:pPr marL="12700">
              <a:lnSpc>
                <a:spcPct val="100000"/>
              </a:lnSpc>
            </a:pPr>
            <a:r>
              <a:rPr dirty="0" sz="800" spc="-5">
                <a:solidFill>
                  <a:srgbClr val="4F555F"/>
                </a:solidFill>
                <a:latin typeface="微软雅黑"/>
                <a:cs typeface="微软雅黑"/>
              </a:rPr>
              <a:t>60%</a:t>
            </a:r>
            <a:endParaRPr sz="800">
              <a:latin typeface="微软雅黑"/>
              <a:cs typeface="微软雅黑"/>
            </a:endParaRPr>
          </a:p>
        </p:txBody>
      </p:sp>
      <p:sp>
        <p:nvSpPr>
          <p:cNvPr id="40" name="object 40"/>
          <p:cNvSpPr txBox="1"/>
          <p:nvPr/>
        </p:nvSpPr>
        <p:spPr>
          <a:xfrm>
            <a:off x="1650619" y="5942888"/>
            <a:ext cx="43434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支持费用</a:t>
            </a:r>
            <a:endParaRPr sz="800">
              <a:latin typeface="微软雅黑"/>
              <a:cs typeface="微软雅黑"/>
            </a:endParaRPr>
          </a:p>
        </p:txBody>
      </p:sp>
      <p:sp>
        <p:nvSpPr>
          <p:cNvPr id="41" name="object 41"/>
          <p:cNvSpPr txBox="1"/>
          <p:nvPr/>
        </p:nvSpPr>
        <p:spPr>
          <a:xfrm>
            <a:off x="1650619" y="5547563"/>
            <a:ext cx="43434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数据费用</a:t>
            </a:r>
            <a:endParaRPr sz="800">
              <a:latin typeface="微软雅黑"/>
              <a:cs typeface="微软雅黑"/>
            </a:endParaRPr>
          </a:p>
        </p:txBody>
      </p:sp>
      <p:sp>
        <p:nvSpPr>
          <p:cNvPr id="42" name="object 42"/>
          <p:cNvSpPr txBox="1"/>
          <p:nvPr/>
        </p:nvSpPr>
        <p:spPr>
          <a:xfrm>
            <a:off x="1650619" y="5151882"/>
            <a:ext cx="43434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许可费用</a:t>
            </a:r>
            <a:endParaRPr sz="800">
              <a:latin typeface="微软雅黑"/>
              <a:cs typeface="微软雅黑"/>
            </a:endParaRPr>
          </a:p>
        </p:txBody>
      </p:sp>
      <p:sp>
        <p:nvSpPr>
          <p:cNvPr id="43" name="object 43"/>
          <p:cNvSpPr txBox="1"/>
          <p:nvPr/>
        </p:nvSpPr>
        <p:spPr>
          <a:xfrm>
            <a:off x="1486661" y="4756657"/>
            <a:ext cx="598805"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API</a:t>
            </a:r>
            <a:r>
              <a:rPr dirty="0" sz="800">
                <a:solidFill>
                  <a:srgbClr val="4F555F"/>
                </a:solidFill>
                <a:latin typeface="微软雅黑"/>
                <a:cs typeface="微软雅黑"/>
              </a:rPr>
              <a:t>调用费用</a:t>
            </a:r>
            <a:endParaRPr sz="800">
              <a:latin typeface="微软雅黑"/>
              <a:cs typeface="微软雅黑"/>
            </a:endParaRPr>
          </a:p>
        </p:txBody>
      </p:sp>
      <p:sp>
        <p:nvSpPr>
          <p:cNvPr id="44" name="object 44"/>
          <p:cNvSpPr txBox="1"/>
          <p:nvPr/>
        </p:nvSpPr>
        <p:spPr>
          <a:xfrm>
            <a:off x="1650619" y="4361307"/>
            <a:ext cx="43434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交易费用</a:t>
            </a:r>
            <a:endParaRPr sz="800">
              <a:latin typeface="微软雅黑"/>
              <a:cs typeface="微软雅黑"/>
            </a:endParaRPr>
          </a:p>
        </p:txBody>
      </p:sp>
      <p:sp>
        <p:nvSpPr>
          <p:cNvPr id="45" name="object 45"/>
          <p:cNvSpPr txBox="1"/>
          <p:nvPr/>
        </p:nvSpPr>
        <p:spPr>
          <a:xfrm>
            <a:off x="1650619" y="3965955"/>
            <a:ext cx="43434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收益共享</a:t>
            </a:r>
            <a:endParaRPr sz="800">
              <a:latin typeface="微软雅黑"/>
              <a:cs typeface="微软雅黑"/>
            </a:endParaRPr>
          </a:p>
        </p:txBody>
      </p:sp>
      <p:sp>
        <p:nvSpPr>
          <p:cNvPr id="46" name="object 46"/>
          <p:cNvSpPr txBox="1"/>
          <p:nvPr/>
        </p:nvSpPr>
        <p:spPr>
          <a:xfrm>
            <a:off x="829767" y="1174623"/>
            <a:ext cx="10822940" cy="2518410"/>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对于商业银行而言，开放银行扩展了其收入来源。然而，对于具体以何种模式进行收费，开放银行尚未形成被商业银行与开放银行合作  伙伴双方均广泛认可的收费模式。 在</a:t>
            </a:r>
            <a:r>
              <a:rPr dirty="0" sz="1400">
                <a:solidFill>
                  <a:srgbClr val="5E666F"/>
                </a:solidFill>
                <a:latin typeface="Arial"/>
                <a:cs typeface="Arial"/>
              </a:rPr>
              <a:t>Capgemini</a:t>
            </a:r>
            <a:r>
              <a:rPr dirty="0" sz="1400">
                <a:solidFill>
                  <a:srgbClr val="5E666F"/>
                </a:solidFill>
                <a:latin typeface="微软雅黑"/>
                <a:cs typeface="微软雅黑"/>
              </a:rPr>
              <a:t>与</a:t>
            </a:r>
            <a:r>
              <a:rPr dirty="0" sz="1400">
                <a:solidFill>
                  <a:srgbClr val="5E666F"/>
                </a:solidFill>
                <a:latin typeface="Arial"/>
                <a:cs typeface="Arial"/>
              </a:rPr>
              <a:t>Efma</a:t>
            </a:r>
            <a:r>
              <a:rPr dirty="0" sz="1400">
                <a:solidFill>
                  <a:srgbClr val="5E666F"/>
                </a:solidFill>
                <a:latin typeface="微软雅黑"/>
                <a:cs typeface="微软雅黑"/>
              </a:rPr>
              <a:t>联合发布的《</a:t>
            </a:r>
            <a:r>
              <a:rPr dirty="0" sz="1400">
                <a:solidFill>
                  <a:srgbClr val="5E666F"/>
                </a:solidFill>
                <a:latin typeface="Arial"/>
                <a:cs typeface="Arial"/>
              </a:rPr>
              <a:t>2017</a:t>
            </a:r>
            <a:r>
              <a:rPr dirty="0" sz="1400">
                <a:solidFill>
                  <a:srgbClr val="5E666F"/>
                </a:solidFill>
                <a:latin typeface="微软雅黑"/>
                <a:cs typeface="微软雅黑"/>
              </a:rPr>
              <a:t>年全球零售银行报告》中， 把以</a:t>
            </a:r>
            <a:r>
              <a:rPr dirty="0" sz="1400">
                <a:solidFill>
                  <a:srgbClr val="5E666F"/>
                </a:solidFill>
                <a:latin typeface="Arial"/>
                <a:cs typeface="Arial"/>
              </a:rPr>
              <a:t>API</a:t>
            </a:r>
            <a:r>
              <a:rPr dirty="0" sz="1400">
                <a:solidFill>
                  <a:srgbClr val="5E666F"/>
                </a:solidFill>
                <a:latin typeface="微软雅黑"/>
                <a:cs typeface="微软雅黑"/>
              </a:rPr>
              <a:t>模式为代表的开放银行  </a:t>
            </a:r>
            <a:r>
              <a:rPr dirty="0" sz="1400" spc="10">
                <a:solidFill>
                  <a:srgbClr val="5E666F"/>
                </a:solidFill>
                <a:latin typeface="微软雅黑"/>
                <a:cs typeface="微软雅黑"/>
              </a:rPr>
              <a:t>收费模</a:t>
            </a:r>
            <a:r>
              <a:rPr dirty="0" sz="1400">
                <a:solidFill>
                  <a:srgbClr val="5E666F"/>
                </a:solidFill>
                <a:latin typeface="微软雅黑"/>
                <a:cs typeface="微软雅黑"/>
              </a:rPr>
              <a:t>式</a:t>
            </a:r>
            <a:r>
              <a:rPr dirty="0" sz="1400" spc="10">
                <a:solidFill>
                  <a:srgbClr val="5E666F"/>
                </a:solidFill>
                <a:latin typeface="微软雅黑"/>
                <a:cs typeface="微软雅黑"/>
              </a:rPr>
              <a:t>分为</a:t>
            </a:r>
            <a:r>
              <a:rPr dirty="0" sz="1400">
                <a:solidFill>
                  <a:srgbClr val="5E666F"/>
                </a:solidFill>
                <a:latin typeface="微软雅黑"/>
                <a:cs typeface="微软雅黑"/>
              </a:rPr>
              <a:t>收益</a:t>
            </a:r>
            <a:r>
              <a:rPr dirty="0" sz="1400" spc="10">
                <a:solidFill>
                  <a:srgbClr val="5E666F"/>
                </a:solidFill>
                <a:latin typeface="微软雅黑"/>
                <a:cs typeface="微软雅黑"/>
              </a:rPr>
              <a:t>共</a:t>
            </a:r>
            <a:r>
              <a:rPr dirty="0" sz="1400" spc="15">
                <a:solidFill>
                  <a:srgbClr val="5E666F"/>
                </a:solidFill>
                <a:latin typeface="微软雅黑"/>
                <a:cs typeface="微软雅黑"/>
              </a:rPr>
              <a:t>享</a:t>
            </a:r>
            <a:r>
              <a:rPr dirty="0" sz="1400" spc="10">
                <a:solidFill>
                  <a:srgbClr val="5E666F"/>
                </a:solidFill>
                <a:latin typeface="微软雅黑"/>
                <a:cs typeface="微软雅黑"/>
              </a:rPr>
              <a:t>、</a:t>
            </a:r>
            <a:r>
              <a:rPr dirty="0" sz="1400">
                <a:solidFill>
                  <a:srgbClr val="5E666F"/>
                </a:solidFill>
                <a:latin typeface="微软雅黑"/>
                <a:cs typeface="微软雅黑"/>
              </a:rPr>
              <a:t>交</a:t>
            </a:r>
            <a:r>
              <a:rPr dirty="0" sz="1400" spc="10">
                <a:solidFill>
                  <a:srgbClr val="5E666F"/>
                </a:solidFill>
                <a:latin typeface="微软雅黑"/>
                <a:cs typeface="微软雅黑"/>
              </a:rPr>
              <a:t>易费</a:t>
            </a:r>
            <a:r>
              <a:rPr dirty="0" sz="1400">
                <a:solidFill>
                  <a:srgbClr val="5E666F"/>
                </a:solidFill>
                <a:latin typeface="微软雅黑"/>
                <a:cs typeface="微软雅黑"/>
              </a:rPr>
              <a:t>用</a:t>
            </a:r>
            <a:r>
              <a:rPr dirty="0" sz="1400" spc="10">
                <a:solidFill>
                  <a:srgbClr val="5E666F"/>
                </a:solidFill>
                <a:latin typeface="微软雅黑"/>
                <a:cs typeface="微软雅黑"/>
              </a:rPr>
              <a:t>、</a:t>
            </a:r>
            <a:r>
              <a:rPr dirty="0" sz="1400" spc="-15">
                <a:solidFill>
                  <a:srgbClr val="5E666F"/>
                </a:solidFill>
                <a:latin typeface="Arial"/>
                <a:cs typeface="Arial"/>
              </a:rPr>
              <a:t>A</a:t>
            </a:r>
            <a:r>
              <a:rPr dirty="0" sz="1400">
                <a:solidFill>
                  <a:srgbClr val="5E666F"/>
                </a:solidFill>
                <a:latin typeface="Arial"/>
                <a:cs typeface="Arial"/>
              </a:rPr>
              <a:t>P</a:t>
            </a:r>
            <a:r>
              <a:rPr dirty="0" sz="1400" spc="15">
                <a:solidFill>
                  <a:srgbClr val="5E666F"/>
                </a:solidFill>
                <a:latin typeface="Arial"/>
                <a:cs typeface="Arial"/>
              </a:rPr>
              <a:t>I</a:t>
            </a:r>
            <a:r>
              <a:rPr dirty="0" sz="1400" spc="10">
                <a:solidFill>
                  <a:srgbClr val="5E666F"/>
                </a:solidFill>
                <a:latin typeface="微软雅黑"/>
                <a:cs typeface="微软雅黑"/>
              </a:rPr>
              <a:t>调</a:t>
            </a:r>
            <a:r>
              <a:rPr dirty="0" sz="1400">
                <a:solidFill>
                  <a:srgbClr val="5E666F"/>
                </a:solidFill>
                <a:latin typeface="微软雅黑"/>
                <a:cs typeface="微软雅黑"/>
              </a:rPr>
              <a:t>用</a:t>
            </a:r>
            <a:r>
              <a:rPr dirty="0" sz="1400" spc="10">
                <a:solidFill>
                  <a:srgbClr val="5E666F"/>
                </a:solidFill>
                <a:latin typeface="微软雅黑"/>
                <a:cs typeface="微软雅黑"/>
              </a:rPr>
              <a:t>费用</a:t>
            </a:r>
            <a:r>
              <a:rPr dirty="0" sz="1400">
                <a:solidFill>
                  <a:srgbClr val="5E666F"/>
                </a:solidFill>
                <a:latin typeface="微软雅黑"/>
                <a:cs typeface="微软雅黑"/>
              </a:rPr>
              <a:t>、</a:t>
            </a:r>
            <a:r>
              <a:rPr dirty="0" sz="1400" spc="10">
                <a:solidFill>
                  <a:srgbClr val="5E666F"/>
                </a:solidFill>
                <a:latin typeface="微软雅黑"/>
                <a:cs typeface="微软雅黑"/>
              </a:rPr>
              <a:t>许</a:t>
            </a:r>
            <a:r>
              <a:rPr dirty="0" sz="1400">
                <a:solidFill>
                  <a:srgbClr val="5E666F"/>
                </a:solidFill>
                <a:latin typeface="微软雅黑"/>
                <a:cs typeface="微软雅黑"/>
              </a:rPr>
              <a:t>可</a:t>
            </a:r>
            <a:r>
              <a:rPr dirty="0" sz="1400" spc="10">
                <a:solidFill>
                  <a:srgbClr val="5E666F"/>
                </a:solidFill>
                <a:latin typeface="微软雅黑"/>
                <a:cs typeface="微软雅黑"/>
              </a:rPr>
              <a:t>费用、</a:t>
            </a:r>
            <a:r>
              <a:rPr dirty="0" sz="1400">
                <a:solidFill>
                  <a:srgbClr val="5E666F"/>
                </a:solidFill>
                <a:latin typeface="微软雅黑"/>
                <a:cs typeface="微软雅黑"/>
              </a:rPr>
              <a:t>数</a:t>
            </a:r>
            <a:r>
              <a:rPr dirty="0" sz="1400" spc="10">
                <a:solidFill>
                  <a:srgbClr val="5E666F"/>
                </a:solidFill>
                <a:latin typeface="微软雅黑"/>
                <a:cs typeface="微软雅黑"/>
              </a:rPr>
              <a:t>据费</a:t>
            </a:r>
            <a:r>
              <a:rPr dirty="0" sz="1400">
                <a:solidFill>
                  <a:srgbClr val="5E666F"/>
                </a:solidFill>
                <a:latin typeface="微软雅黑"/>
                <a:cs typeface="微软雅黑"/>
              </a:rPr>
              <a:t>用和</a:t>
            </a:r>
            <a:r>
              <a:rPr dirty="0" sz="1400" spc="10">
                <a:solidFill>
                  <a:srgbClr val="5E666F"/>
                </a:solidFill>
                <a:latin typeface="微软雅黑"/>
                <a:cs typeface="微软雅黑"/>
              </a:rPr>
              <a:t>支持费</a:t>
            </a:r>
            <a:r>
              <a:rPr dirty="0" sz="1400">
                <a:solidFill>
                  <a:srgbClr val="5E666F"/>
                </a:solidFill>
                <a:latin typeface="微软雅黑"/>
                <a:cs typeface="微软雅黑"/>
              </a:rPr>
              <a:t>用</a:t>
            </a:r>
            <a:r>
              <a:rPr dirty="0" sz="1400" spc="10">
                <a:solidFill>
                  <a:srgbClr val="5E666F"/>
                </a:solidFill>
                <a:latin typeface="微软雅黑"/>
                <a:cs typeface="微软雅黑"/>
              </a:rPr>
              <a:t>六大</a:t>
            </a:r>
            <a:r>
              <a:rPr dirty="0" sz="1400" spc="5">
                <a:solidFill>
                  <a:srgbClr val="5E666F"/>
                </a:solidFill>
                <a:latin typeface="微软雅黑"/>
                <a:cs typeface="微软雅黑"/>
              </a:rPr>
              <a:t>类</a:t>
            </a:r>
            <a:r>
              <a:rPr dirty="0" sz="1400">
                <a:solidFill>
                  <a:srgbClr val="5E666F"/>
                </a:solidFill>
                <a:latin typeface="微软雅黑"/>
                <a:cs typeface="微软雅黑"/>
              </a:rPr>
              <a:t>，</a:t>
            </a:r>
            <a:r>
              <a:rPr dirty="0" sz="1400" spc="10">
                <a:solidFill>
                  <a:srgbClr val="5E666F"/>
                </a:solidFill>
                <a:latin typeface="微软雅黑"/>
                <a:cs typeface="微软雅黑"/>
              </a:rPr>
              <a:t>其中</a:t>
            </a:r>
            <a:r>
              <a:rPr dirty="0" sz="1400" b="1" i="1">
                <a:solidFill>
                  <a:srgbClr val="1A9FD2"/>
                </a:solidFill>
                <a:latin typeface="微软雅黑"/>
                <a:cs typeface="微软雅黑"/>
              </a:rPr>
              <a:t>银</a:t>
            </a:r>
            <a:r>
              <a:rPr dirty="0" sz="1400" spc="10" b="1" i="1">
                <a:solidFill>
                  <a:srgbClr val="1A9FD2"/>
                </a:solidFill>
                <a:latin typeface="微软雅黑"/>
                <a:cs typeface="微软雅黑"/>
              </a:rPr>
              <a:t>行更</a:t>
            </a:r>
            <a:r>
              <a:rPr dirty="0" sz="1400" b="1" i="1">
                <a:solidFill>
                  <a:srgbClr val="1A9FD2"/>
                </a:solidFill>
                <a:latin typeface="微软雅黑"/>
                <a:cs typeface="微软雅黑"/>
              </a:rPr>
              <a:t>偏</a:t>
            </a:r>
            <a:r>
              <a:rPr dirty="0" sz="1400" spc="10" b="1" i="1">
                <a:solidFill>
                  <a:srgbClr val="1A9FD2"/>
                </a:solidFill>
                <a:latin typeface="微软雅黑"/>
                <a:cs typeface="微软雅黑"/>
              </a:rPr>
              <a:t>向</a:t>
            </a:r>
            <a:r>
              <a:rPr dirty="0" sz="1400" b="1" i="1">
                <a:solidFill>
                  <a:srgbClr val="1A9FD2"/>
                </a:solidFill>
                <a:latin typeface="微软雅黑"/>
                <a:cs typeface="微软雅黑"/>
              </a:rPr>
              <a:t>于</a:t>
            </a:r>
            <a:r>
              <a:rPr dirty="0" sz="1400" spc="10" b="1" i="1">
                <a:solidFill>
                  <a:srgbClr val="1A9FD2"/>
                </a:solidFill>
                <a:latin typeface="微软雅黑"/>
                <a:cs typeface="微软雅黑"/>
              </a:rPr>
              <a:t>与合</a:t>
            </a:r>
            <a:r>
              <a:rPr dirty="0" sz="1400" b="1" i="1">
                <a:solidFill>
                  <a:srgbClr val="1A9FD2"/>
                </a:solidFill>
                <a:latin typeface="微软雅黑"/>
                <a:cs typeface="微软雅黑"/>
              </a:rPr>
              <a:t>作</a:t>
            </a:r>
            <a:r>
              <a:rPr dirty="0" sz="1400" spc="10" b="1" i="1">
                <a:solidFill>
                  <a:srgbClr val="1A9FD2"/>
                </a:solidFill>
                <a:latin typeface="微软雅黑"/>
                <a:cs typeface="微软雅黑"/>
              </a:rPr>
              <a:t>伙伴</a:t>
            </a:r>
            <a:r>
              <a:rPr dirty="0" sz="1400" b="1" i="1">
                <a:solidFill>
                  <a:srgbClr val="1A9FD2"/>
                </a:solidFill>
                <a:latin typeface="微软雅黑"/>
                <a:cs typeface="微软雅黑"/>
              </a:rPr>
              <a:t>共</a:t>
            </a:r>
            <a:r>
              <a:rPr dirty="0" sz="1400" spc="10" b="1" i="1">
                <a:solidFill>
                  <a:srgbClr val="1A9FD2"/>
                </a:solidFill>
                <a:latin typeface="微软雅黑"/>
                <a:cs typeface="微软雅黑"/>
              </a:rPr>
              <a:t>享</a:t>
            </a:r>
            <a:r>
              <a:rPr dirty="0" sz="1400" b="1" i="1">
                <a:solidFill>
                  <a:srgbClr val="1A9FD2"/>
                </a:solidFill>
                <a:latin typeface="微软雅黑"/>
                <a:cs typeface="微软雅黑"/>
              </a:rPr>
              <a:t>通</a:t>
            </a:r>
            <a:r>
              <a:rPr dirty="0" sz="1400" spc="10" b="1" i="1">
                <a:solidFill>
                  <a:srgbClr val="1A9FD2"/>
                </a:solidFill>
                <a:latin typeface="微软雅黑"/>
                <a:cs typeface="微软雅黑"/>
              </a:rPr>
              <a:t>过</a:t>
            </a:r>
            <a:r>
              <a:rPr dirty="0" sz="1400" b="1" i="1">
                <a:solidFill>
                  <a:srgbClr val="1A9FD2"/>
                </a:solidFill>
                <a:latin typeface="微软雅黑"/>
                <a:cs typeface="微软雅黑"/>
              </a:rPr>
              <a:t>开 </a:t>
            </a:r>
            <a:r>
              <a:rPr dirty="0" sz="1400" b="1" i="1">
                <a:solidFill>
                  <a:srgbClr val="1A9FD2"/>
                </a:solidFill>
                <a:latin typeface="微软雅黑"/>
                <a:cs typeface="微软雅黑"/>
              </a:rPr>
              <a:t> </a:t>
            </a:r>
            <a:r>
              <a:rPr dirty="0" sz="1400" b="1" i="1">
                <a:solidFill>
                  <a:srgbClr val="1A9FD2"/>
                </a:solidFill>
                <a:latin typeface="微软雅黑"/>
                <a:cs typeface="微软雅黑"/>
              </a:rPr>
              <a:t>放银行形式获取的额外收益（收益共享），而金融科技公司更偏向于从开放银行发生的每一笔交易中抽成（交易费用）。</a:t>
            </a:r>
            <a:endParaRPr sz="1400">
              <a:latin typeface="微软雅黑"/>
              <a:cs typeface="微软雅黑"/>
            </a:endParaRPr>
          </a:p>
          <a:p>
            <a:pPr algn="just" marL="299085" marR="5080" indent="-287020">
              <a:lnSpc>
                <a:spcPct val="150000"/>
              </a:lnSpc>
            </a:pPr>
            <a:r>
              <a:rPr dirty="0" sz="1400" spc="540">
                <a:solidFill>
                  <a:srgbClr val="1A9FD2"/>
                </a:solidFill>
                <a:latin typeface="Arial Unicode MS"/>
                <a:cs typeface="Arial Unicode MS"/>
              </a:rPr>
              <a:t>◆ </a:t>
            </a:r>
            <a:r>
              <a:rPr dirty="0" sz="1400">
                <a:solidFill>
                  <a:srgbClr val="4F555F"/>
                </a:solidFill>
                <a:latin typeface="微软雅黑"/>
                <a:cs typeface="微软雅黑"/>
              </a:rPr>
              <a:t>目前，国内开放银行多以</a:t>
            </a:r>
            <a:r>
              <a:rPr dirty="0" sz="1400" b="1" i="1">
                <a:solidFill>
                  <a:srgbClr val="1A9FD2"/>
                </a:solidFill>
                <a:latin typeface="微软雅黑"/>
                <a:cs typeface="微软雅黑"/>
              </a:rPr>
              <a:t>收益共享和收取技术服务费</a:t>
            </a:r>
            <a:r>
              <a:rPr dirty="0" sz="1400">
                <a:solidFill>
                  <a:srgbClr val="4F555F"/>
                </a:solidFill>
                <a:latin typeface="微软雅黑"/>
                <a:cs typeface="微软雅黑"/>
              </a:rPr>
              <a:t>的方式在商业银行与合作伙伴中进行利润分配，但尚未形成行业共识。无论是商业  银行、金融科技公司，还是场景平台和其他开放银行生态参与方，“采用何种商业模式盈利”应该是布局开放银行的必要考虑，毕竟盈  利才是改革的直接动力。</a:t>
            </a:r>
            <a:endParaRPr sz="1400">
              <a:latin typeface="微软雅黑"/>
              <a:cs typeface="微软雅黑"/>
            </a:endParaRPr>
          </a:p>
          <a:p>
            <a:pPr algn="ctr" marL="10795">
              <a:lnSpc>
                <a:spcPct val="100000"/>
              </a:lnSpc>
              <a:spcBef>
                <a:spcPts val="645"/>
              </a:spcBef>
            </a:pPr>
            <a:r>
              <a:rPr dirty="0" sz="1200" spc="-5">
                <a:solidFill>
                  <a:srgbClr val="4F555F"/>
                </a:solidFill>
                <a:latin typeface="微软雅黑"/>
                <a:cs typeface="微软雅黑"/>
              </a:rPr>
              <a:t>亿欧智库：银行和金融科技公司</a:t>
            </a:r>
            <a:r>
              <a:rPr dirty="0" sz="1200" spc="-5">
                <a:solidFill>
                  <a:srgbClr val="4F555F"/>
                </a:solidFill>
                <a:latin typeface="微软雅黑"/>
                <a:cs typeface="微软雅黑"/>
              </a:rPr>
              <a:t>API</a:t>
            </a:r>
            <a:r>
              <a:rPr dirty="0" sz="1200" spc="-5">
                <a:solidFill>
                  <a:srgbClr val="4F555F"/>
                </a:solidFill>
                <a:latin typeface="微软雅黑"/>
                <a:cs typeface="微软雅黑"/>
              </a:rPr>
              <a:t>模式收费偏好</a:t>
            </a:r>
            <a:endParaRPr sz="1200">
              <a:latin typeface="微软雅黑"/>
              <a:cs typeface="微软雅黑"/>
            </a:endParaRPr>
          </a:p>
        </p:txBody>
      </p:sp>
      <p:sp>
        <p:nvSpPr>
          <p:cNvPr id="47" name="object 47"/>
          <p:cNvSpPr/>
          <p:nvPr/>
        </p:nvSpPr>
        <p:spPr>
          <a:xfrm>
            <a:off x="5782055" y="6521195"/>
            <a:ext cx="60960" cy="59690"/>
          </a:xfrm>
          <a:custGeom>
            <a:avLst/>
            <a:gdLst/>
            <a:ahLst/>
            <a:cxnLst/>
            <a:rect l="l" t="t" r="r" b="b"/>
            <a:pathLst>
              <a:path w="60960" h="59690">
                <a:moveTo>
                  <a:pt x="0" y="59435"/>
                </a:moveTo>
                <a:lnTo>
                  <a:pt x="60960" y="59435"/>
                </a:lnTo>
                <a:lnTo>
                  <a:pt x="60960" y="0"/>
                </a:lnTo>
                <a:lnTo>
                  <a:pt x="0" y="0"/>
                </a:lnTo>
                <a:lnTo>
                  <a:pt x="0" y="59435"/>
                </a:lnTo>
                <a:close/>
              </a:path>
            </a:pathLst>
          </a:custGeom>
          <a:solidFill>
            <a:srgbClr val="1A9FD2"/>
          </a:solidFill>
        </p:spPr>
        <p:txBody>
          <a:bodyPr wrap="square" lIns="0" tIns="0" rIns="0" bIns="0" rtlCol="0"/>
          <a:lstStyle/>
          <a:p/>
        </p:txBody>
      </p:sp>
      <p:sp>
        <p:nvSpPr>
          <p:cNvPr id="48" name="object 48"/>
          <p:cNvSpPr txBox="1"/>
          <p:nvPr/>
        </p:nvSpPr>
        <p:spPr>
          <a:xfrm>
            <a:off x="5856223" y="6489700"/>
            <a:ext cx="229870"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银行</a:t>
            </a:r>
            <a:endParaRPr sz="800">
              <a:latin typeface="微软雅黑"/>
              <a:cs typeface="微软雅黑"/>
            </a:endParaRPr>
          </a:p>
        </p:txBody>
      </p:sp>
      <p:sp>
        <p:nvSpPr>
          <p:cNvPr id="49" name="object 49"/>
          <p:cNvSpPr/>
          <p:nvPr/>
        </p:nvSpPr>
        <p:spPr>
          <a:xfrm>
            <a:off x="6391655" y="6521195"/>
            <a:ext cx="59690" cy="59690"/>
          </a:xfrm>
          <a:custGeom>
            <a:avLst/>
            <a:gdLst/>
            <a:ahLst/>
            <a:cxnLst/>
            <a:rect l="l" t="t" r="r" b="b"/>
            <a:pathLst>
              <a:path w="59689" h="59690">
                <a:moveTo>
                  <a:pt x="0" y="59435"/>
                </a:moveTo>
                <a:lnTo>
                  <a:pt x="59436" y="59435"/>
                </a:lnTo>
                <a:lnTo>
                  <a:pt x="59436" y="0"/>
                </a:lnTo>
                <a:lnTo>
                  <a:pt x="0" y="0"/>
                </a:lnTo>
                <a:lnTo>
                  <a:pt x="0" y="59435"/>
                </a:lnTo>
                <a:close/>
              </a:path>
            </a:pathLst>
          </a:custGeom>
          <a:solidFill>
            <a:srgbClr val="F78B21"/>
          </a:solidFill>
        </p:spPr>
        <p:txBody>
          <a:bodyPr wrap="square" lIns="0" tIns="0" rIns="0" bIns="0" rtlCol="0"/>
          <a:lstStyle/>
          <a:p/>
        </p:txBody>
      </p:sp>
      <p:sp>
        <p:nvSpPr>
          <p:cNvPr id="50" name="object 50"/>
          <p:cNvSpPr txBox="1"/>
          <p:nvPr/>
        </p:nvSpPr>
        <p:spPr>
          <a:xfrm>
            <a:off x="6465189" y="6489700"/>
            <a:ext cx="638175" cy="134620"/>
          </a:xfrm>
          <a:prstGeom prst="rect">
            <a:avLst/>
          </a:prstGeom>
        </p:spPr>
        <p:txBody>
          <a:bodyPr wrap="square" lIns="0" tIns="0" rIns="0" bIns="0" rtlCol="0" vert="horz">
            <a:spAutoFit/>
          </a:bodyPr>
          <a:lstStyle/>
          <a:p>
            <a:pPr marL="12700">
              <a:lnSpc>
                <a:spcPct val="100000"/>
              </a:lnSpc>
            </a:pPr>
            <a:r>
              <a:rPr dirty="0" sz="800">
                <a:solidFill>
                  <a:srgbClr val="4F555F"/>
                </a:solidFill>
                <a:latin typeface="微软雅黑"/>
                <a:cs typeface="微软雅黑"/>
              </a:rPr>
              <a:t>金融科技公司</a:t>
            </a:r>
            <a:endParaRPr sz="800">
              <a:latin typeface="微软雅黑"/>
              <a:cs typeface="微软雅黑"/>
            </a:endParaRPr>
          </a:p>
        </p:txBody>
      </p:sp>
      <p:sp>
        <p:nvSpPr>
          <p:cNvPr id="51" name="object 51"/>
          <p:cNvSpPr txBox="1"/>
          <p:nvPr/>
        </p:nvSpPr>
        <p:spPr>
          <a:xfrm>
            <a:off x="78739" y="6647535"/>
            <a:ext cx="1997710" cy="172720"/>
          </a:xfrm>
          <a:prstGeom prst="rect">
            <a:avLst/>
          </a:prstGeom>
        </p:spPr>
        <p:txBody>
          <a:bodyPr wrap="square" lIns="0" tIns="0" rIns="0" bIns="0" rtlCol="0" vert="horz">
            <a:spAutoFit/>
          </a:bodyPr>
          <a:lstStyle/>
          <a:p>
            <a:pPr marL="12700">
              <a:lnSpc>
                <a:spcPct val="100000"/>
              </a:lnSpc>
            </a:pPr>
            <a:r>
              <a:rPr dirty="0" sz="1050" spc="-55" i="1">
                <a:solidFill>
                  <a:srgbClr val="4F555F"/>
                </a:solidFill>
                <a:latin typeface="微软雅黑"/>
                <a:cs typeface="微软雅黑"/>
              </a:rPr>
              <a:t>来源：</a:t>
            </a:r>
            <a:r>
              <a:rPr dirty="0" sz="1050" spc="-80" i="1">
                <a:solidFill>
                  <a:srgbClr val="4F555F"/>
                </a:solidFill>
                <a:latin typeface="微软雅黑"/>
                <a:cs typeface="微软雅黑"/>
              </a:rPr>
              <a:t> </a:t>
            </a:r>
            <a:r>
              <a:rPr dirty="0" sz="1000" spc="-15" i="1">
                <a:solidFill>
                  <a:srgbClr val="4F555F"/>
                </a:solidFill>
                <a:latin typeface="Arial"/>
                <a:cs typeface="Arial"/>
              </a:rPr>
              <a:t>Capgemini</a:t>
            </a:r>
            <a:r>
              <a:rPr dirty="0" sz="1050" spc="-15" i="1">
                <a:solidFill>
                  <a:srgbClr val="4F555F"/>
                </a:solidFill>
                <a:latin typeface="微软雅黑"/>
                <a:cs typeface="微软雅黑"/>
              </a:rPr>
              <a:t>，</a:t>
            </a:r>
            <a:r>
              <a:rPr dirty="0" sz="1000" spc="-15" i="1">
                <a:solidFill>
                  <a:srgbClr val="4F555F"/>
                </a:solidFill>
                <a:latin typeface="Arial"/>
                <a:cs typeface="Arial"/>
              </a:rPr>
              <a:t>Efma</a:t>
            </a:r>
            <a:r>
              <a:rPr dirty="0" sz="1050" spc="-15" i="1">
                <a:solidFill>
                  <a:srgbClr val="4F555F"/>
                </a:solidFill>
                <a:latin typeface="微软雅黑"/>
                <a:cs typeface="微软雅黑"/>
              </a:rPr>
              <a:t>，</a:t>
            </a:r>
            <a:r>
              <a:rPr dirty="0" sz="1000" spc="-15" i="1">
                <a:solidFill>
                  <a:srgbClr val="4F555F"/>
                </a:solidFill>
                <a:latin typeface="Arial"/>
                <a:cs typeface="Arial"/>
              </a:rPr>
              <a:t>2017</a:t>
            </a:r>
            <a:r>
              <a:rPr dirty="0" sz="1050" spc="-15" i="1">
                <a:solidFill>
                  <a:srgbClr val="4F555F"/>
                </a:solidFill>
                <a:latin typeface="微软雅黑"/>
                <a:cs typeface="微软雅黑"/>
              </a:rPr>
              <a:t>年</a:t>
            </a:r>
            <a:endParaRPr sz="1050">
              <a:latin typeface="微软雅黑"/>
              <a:cs typeface="微软雅黑"/>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客户隐私及数据安全：隐私及安全问题是商业银行决定是否开</a:t>
            </a:r>
          </a:p>
          <a:p>
            <a:pPr marL="12700">
              <a:lnSpc>
                <a:spcPts val="2735"/>
              </a:lnSpc>
            </a:pPr>
            <a:r>
              <a:rPr dirty="0" spc="-5">
                <a:solidFill>
                  <a:srgbClr val="1D9ED2"/>
                </a:solidFill>
              </a:rPr>
              <a:t>放、如何开放、开放哪些内容的首要考虑</a:t>
            </a:r>
          </a:p>
        </p:txBody>
      </p:sp>
      <p:sp>
        <p:nvSpPr>
          <p:cNvPr id="5" name="object 5"/>
          <p:cNvSpPr txBox="1"/>
          <p:nvPr/>
        </p:nvSpPr>
        <p:spPr>
          <a:xfrm>
            <a:off x="829767" y="1174623"/>
            <a:ext cx="10979785" cy="1933575"/>
          </a:xfrm>
          <a:prstGeom prst="rect">
            <a:avLst/>
          </a:prstGeom>
        </p:spPr>
        <p:txBody>
          <a:bodyPr wrap="square" lIns="0" tIns="0" rIns="0" bIns="0" rtlCol="0" vert="horz">
            <a:spAutoFit/>
          </a:bodyPr>
          <a:lstStyle/>
          <a:p>
            <a:pPr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商业银行自诞生以来，就高度关注客户隐私与数据安全问题。传统的银行业是封闭的系统，客户信息仅在银行系统内部流动和使用。开  </a:t>
            </a:r>
            <a:r>
              <a:rPr dirty="0" sz="1400" spc="-5">
                <a:solidFill>
                  <a:srgbClr val="5E666F"/>
                </a:solidFill>
                <a:latin typeface="微软雅黑"/>
                <a:cs typeface="微软雅黑"/>
              </a:rPr>
              <a:t>放银行把商业银行与外部机构相连接，使得部分客户数据、资源得以在银行内外部流动、共享。对于商业银行而言，</a:t>
            </a:r>
            <a:r>
              <a:rPr dirty="0" sz="1400" spc="-5" b="1" i="1">
                <a:solidFill>
                  <a:srgbClr val="1A9FD2"/>
                </a:solidFill>
                <a:latin typeface="微软雅黑"/>
                <a:cs typeface="微软雅黑"/>
              </a:rPr>
              <a:t>何种数据可以共享、  </a:t>
            </a:r>
            <a:r>
              <a:rPr dirty="0" sz="1400" b="1" i="1">
                <a:solidFill>
                  <a:srgbClr val="1A9FD2"/>
                </a:solidFill>
                <a:latin typeface="微软雅黑"/>
                <a:cs typeface="微软雅黑"/>
              </a:rPr>
              <a:t>某些数据如何共享、共享数据如何使用等涉及客户隐私及数据安全的保障问题，是商业银行决定是否开放、如何开放、开放哪些内容的  </a:t>
            </a:r>
            <a:r>
              <a:rPr dirty="0" sz="1400" b="1" i="1">
                <a:solidFill>
                  <a:srgbClr val="1A9FD2"/>
                </a:solidFill>
                <a:latin typeface="微软雅黑"/>
                <a:cs typeface="微软雅黑"/>
              </a:rPr>
              <a:t>首要考虑。</a:t>
            </a:r>
            <a:endParaRPr sz="1400">
              <a:latin typeface="微软雅黑"/>
              <a:cs typeface="微软雅黑"/>
            </a:endParaRPr>
          </a:p>
          <a:p>
            <a:pPr marL="12700">
              <a:lnSpc>
                <a:spcPct val="100000"/>
              </a:lnSpc>
              <a:spcBef>
                <a:spcPts val="840"/>
              </a:spcBef>
            </a:pPr>
            <a:r>
              <a:rPr dirty="0" sz="1400" spc="545">
                <a:solidFill>
                  <a:srgbClr val="1A9FD2"/>
                </a:solidFill>
                <a:latin typeface="Arial Unicode MS"/>
                <a:cs typeface="Arial Unicode MS"/>
              </a:rPr>
              <a:t>◆</a:t>
            </a:r>
            <a:r>
              <a:rPr dirty="0" sz="1400" spc="595">
                <a:solidFill>
                  <a:srgbClr val="1A9FD2"/>
                </a:solidFill>
                <a:latin typeface="Arial Unicode MS"/>
                <a:cs typeface="Arial Unicode MS"/>
              </a:rPr>
              <a:t> </a:t>
            </a:r>
            <a:r>
              <a:rPr dirty="0" sz="1400" spc="-5">
                <a:solidFill>
                  <a:srgbClr val="5E666F"/>
                </a:solidFill>
                <a:latin typeface="微软雅黑"/>
                <a:cs typeface="微软雅黑"/>
              </a:rPr>
              <a:t>客户隐私及数据安全不仅是商业银行对于开放银行的监管与合规考虑，还涉及到银行客户对于开放银行业务的信任程度。银行业务与客</a:t>
            </a:r>
            <a:endParaRPr sz="1400">
              <a:latin typeface="微软雅黑"/>
              <a:cs typeface="微软雅黑"/>
            </a:endParaRPr>
          </a:p>
          <a:p>
            <a:pPr marL="299085">
              <a:lnSpc>
                <a:spcPct val="100000"/>
              </a:lnSpc>
              <a:spcBef>
                <a:spcPts val="840"/>
              </a:spcBef>
            </a:pPr>
            <a:r>
              <a:rPr dirty="0" sz="1400" spc="-5">
                <a:solidFill>
                  <a:srgbClr val="5E666F"/>
                </a:solidFill>
                <a:latin typeface="微软雅黑"/>
                <a:cs typeface="微软雅黑"/>
              </a:rPr>
              <a:t>户的资金安全息息相关，只有在确保安全的前提下，银行客户才会开始考虑采纳更具创新性和便捷性开放银行业务。</a:t>
            </a:r>
            <a:endParaRPr sz="1400">
              <a:latin typeface="微软雅黑"/>
              <a:cs typeface="微软雅黑"/>
            </a:endParaRPr>
          </a:p>
        </p:txBody>
      </p:sp>
      <p:sp>
        <p:nvSpPr>
          <p:cNvPr id="6" name="object 6"/>
          <p:cNvSpPr/>
          <p:nvPr/>
        </p:nvSpPr>
        <p:spPr>
          <a:xfrm>
            <a:off x="8651747" y="6245262"/>
            <a:ext cx="1225550" cy="0"/>
          </a:xfrm>
          <a:custGeom>
            <a:avLst/>
            <a:gdLst/>
            <a:ahLst/>
            <a:cxnLst/>
            <a:rect l="l" t="t" r="r" b="b"/>
            <a:pathLst>
              <a:path w="1225550" h="0">
                <a:moveTo>
                  <a:pt x="0" y="0"/>
                </a:moveTo>
                <a:lnTo>
                  <a:pt x="1225169" y="0"/>
                </a:lnTo>
              </a:path>
            </a:pathLst>
          </a:custGeom>
          <a:ln w="18110">
            <a:solidFill>
              <a:srgbClr val="BBBCC0"/>
            </a:solidFill>
          </a:ln>
        </p:spPr>
        <p:txBody>
          <a:bodyPr wrap="square" lIns="0" tIns="0" rIns="0" bIns="0" rtlCol="0"/>
          <a:lstStyle/>
          <a:p/>
        </p:txBody>
      </p:sp>
      <p:sp>
        <p:nvSpPr>
          <p:cNvPr id="7" name="object 7"/>
          <p:cNvSpPr/>
          <p:nvPr/>
        </p:nvSpPr>
        <p:spPr>
          <a:xfrm>
            <a:off x="7587995" y="3451859"/>
            <a:ext cx="3336290" cy="2019300"/>
          </a:xfrm>
          <a:custGeom>
            <a:avLst/>
            <a:gdLst/>
            <a:ahLst/>
            <a:cxnLst/>
            <a:rect l="l" t="t" r="r" b="b"/>
            <a:pathLst>
              <a:path w="3336290" h="2019300">
                <a:moveTo>
                  <a:pt x="3225292" y="0"/>
                </a:moveTo>
                <a:lnTo>
                  <a:pt x="110617" y="0"/>
                </a:lnTo>
                <a:lnTo>
                  <a:pt x="67240" y="8818"/>
                </a:lnTo>
                <a:lnTo>
                  <a:pt x="32115" y="32734"/>
                </a:lnTo>
                <a:lnTo>
                  <a:pt x="8586" y="67937"/>
                </a:lnTo>
                <a:lnTo>
                  <a:pt x="0" y="110616"/>
                </a:lnTo>
                <a:lnTo>
                  <a:pt x="0" y="2019173"/>
                </a:lnTo>
                <a:lnTo>
                  <a:pt x="3335908" y="2019173"/>
                </a:lnTo>
                <a:lnTo>
                  <a:pt x="3335908" y="110616"/>
                </a:lnTo>
                <a:lnTo>
                  <a:pt x="3327090" y="67937"/>
                </a:lnTo>
                <a:lnTo>
                  <a:pt x="3303174" y="32734"/>
                </a:lnTo>
                <a:lnTo>
                  <a:pt x="3267971" y="8818"/>
                </a:lnTo>
                <a:lnTo>
                  <a:pt x="3225292" y="0"/>
                </a:lnTo>
                <a:close/>
              </a:path>
            </a:pathLst>
          </a:custGeom>
          <a:solidFill>
            <a:srgbClr val="000000"/>
          </a:solidFill>
        </p:spPr>
        <p:txBody>
          <a:bodyPr wrap="square" lIns="0" tIns="0" rIns="0" bIns="0" rtlCol="0"/>
          <a:lstStyle/>
          <a:p/>
        </p:txBody>
      </p:sp>
      <p:sp>
        <p:nvSpPr>
          <p:cNvPr id="8" name="object 8"/>
          <p:cNvSpPr/>
          <p:nvPr/>
        </p:nvSpPr>
        <p:spPr>
          <a:xfrm>
            <a:off x="8651747" y="5839967"/>
            <a:ext cx="1225550" cy="407034"/>
          </a:xfrm>
          <a:custGeom>
            <a:avLst/>
            <a:gdLst/>
            <a:ahLst/>
            <a:cxnLst/>
            <a:rect l="l" t="t" r="r" b="b"/>
            <a:pathLst>
              <a:path w="1225550" h="407035">
                <a:moveTo>
                  <a:pt x="1035050" y="0"/>
                </a:moveTo>
                <a:lnTo>
                  <a:pt x="188468" y="0"/>
                </a:lnTo>
                <a:lnTo>
                  <a:pt x="165840" y="299520"/>
                </a:lnTo>
                <a:lnTo>
                  <a:pt x="165828" y="307439"/>
                </a:lnTo>
                <a:lnTo>
                  <a:pt x="162861" y="322533"/>
                </a:lnTo>
                <a:lnTo>
                  <a:pt x="151965" y="339473"/>
                </a:lnTo>
                <a:lnTo>
                  <a:pt x="128270" y="351535"/>
                </a:lnTo>
                <a:lnTo>
                  <a:pt x="28721" y="372551"/>
                </a:lnTo>
                <a:lnTo>
                  <a:pt x="6476" y="377558"/>
                </a:lnTo>
                <a:lnTo>
                  <a:pt x="0" y="379133"/>
                </a:lnTo>
                <a:lnTo>
                  <a:pt x="0" y="406730"/>
                </a:lnTo>
                <a:lnTo>
                  <a:pt x="1225169" y="406730"/>
                </a:lnTo>
                <a:lnTo>
                  <a:pt x="1225169" y="379133"/>
                </a:lnTo>
                <a:lnTo>
                  <a:pt x="1215262" y="375792"/>
                </a:lnTo>
                <a:lnTo>
                  <a:pt x="1096772" y="351535"/>
                </a:lnTo>
                <a:lnTo>
                  <a:pt x="1073096" y="339473"/>
                </a:lnTo>
                <a:lnTo>
                  <a:pt x="1062243" y="322533"/>
                </a:lnTo>
                <a:lnTo>
                  <a:pt x="1059320" y="307439"/>
                </a:lnTo>
                <a:lnTo>
                  <a:pt x="1059321" y="299520"/>
                </a:lnTo>
                <a:lnTo>
                  <a:pt x="1035050" y="0"/>
                </a:lnTo>
                <a:close/>
              </a:path>
            </a:pathLst>
          </a:custGeom>
          <a:solidFill>
            <a:srgbClr val="EAEAEA"/>
          </a:solidFill>
        </p:spPr>
        <p:txBody>
          <a:bodyPr wrap="square" lIns="0" tIns="0" rIns="0" bIns="0" rtlCol="0"/>
          <a:lstStyle/>
          <a:p/>
        </p:txBody>
      </p:sp>
      <p:sp>
        <p:nvSpPr>
          <p:cNvPr id="9" name="object 9"/>
          <p:cNvSpPr/>
          <p:nvPr/>
        </p:nvSpPr>
        <p:spPr>
          <a:xfrm>
            <a:off x="7587995" y="5471159"/>
            <a:ext cx="3336290" cy="370205"/>
          </a:xfrm>
          <a:custGeom>
            <a:avLst/>
            <a:gdLst/>
            <a:ahLst/>
            <a:cxnLst/>
            <a:rect l="l" t="t" r="r" b="b"/>
            <a:pathLst>
              <a:path w="3336290" h="370204">
                <a:moveTo>
                  <a:pt x="3335908" y="0"/>
                </a:moveTo>
                <a:lnTo>
                  <a:pt x="0" y="0"/>
                </a:lnTo>
                <a:lnTo>
                  <a:pt x="0" y="259219"/>
                </a:lnTo>
                <a:lnTo>
                  <a:pt x="8586" y="302699"/>
                </a:lnTo>
                <a:lnTo>
                  <a:pt x="32115" y="337927"/>
                </a:lnTo>
                <a:lnTo>
                  <a:pt x="67240" y="361536"/>
                </a:lnTo>
                <a:lnTo>
                  <a:pt x="110617" y="370154"/>
                </a:lnTo>
                <a:lnTo>
                  <a:pt x="3225292" y="370154"/>
                </a:lnTo>
                <a:lnTo>
                  <a:pt x="3267971" y="361536"/>
                </a:lnTo>
                <a:lnTo>
                  <a:pt x="3303174" y="337927"/>
                </a:lnTo>
                <a:lnTo>
                  <a:pt x="3327090" y="302699"/>
                </a:lnTo>
                <a:lnTo>
                  <a:pt x="3335908" y="259219"/>
                </a:lnTo>
                <a:lnTo>
                  <a:pt x="3335908" y="0"/>
                </a:lnTo>
                <a:close/>
              </a:path>
            </a:pathLst>
          </a:custGeom>
          <a:solidFill>
            <a:srgbClr val="D3D3D3"/>
          </a:solidFill>
        </p:spPr>
        <p:txBody>
          <a:bodyPr wrap="square" lIns="0" tIns="0" rIns="0" bIns="0" rtlCol="0"/>
          <a:lstStyle/>
          <a:p/>
        </p:txBody>
      </p:sp>
      <p:sp>
        <p:nvSpPr>
          <p:cNvPr id="10" name="object 10"/>
          <p:cNvSpPr/>
          <p:nvPr/>
        </p:nvSpPr>
        <p:spPr>
          <a:xfrm>
            <a:off x="8651747" y="6217920"/>
            <a:ext cx="1225550" cy="29209"/>
          </a:xfrm>
          <a:custGeom>
            <a:avLst/>
            <a:gdLst/>
            <a:ahLst/>
            <a:cxnLst/>
            <a:rect l="l" t="t" r="r" b="b"/>
            <a:pathLst>
              <a:path w="1225550" h="29210">
                <a:moveTo>
                  <a:pt x="1218565" y="0"/>
                </a:moveTo>
                <a:lnTo>
                  <a:pt x="4699" y="0"/>
                </a:lnTo>
                <a:lnTo>
                  <a:pt x="0" y="1562"/>
                </a:lnTo>
                <a:lnTo>
                  <a:pt x="0" y="28778"/>
                </a:lnTo>
                <a:lnTo>
                  <a:pt x="1225169" y="28778"/>
                </a:lnTo>
                <a:lnTo>
                  <a:pt x="1225169" y="3124"/>
                </a:lnTo>
                <a:lnTo>
                  <a:pt x="1218565" y="0"/>
                </a:lnTo>
                <a:close/>
              </a:path>
            </a:pathLst>
          </a:custGeom>
          <a:solidFill>
            <a:srgbClr val="D1D2D1"/>
          </a:solidFill>
        </p:spPr>
        <p:txBody>
          <a:bodyPr wrap="square" lIns="0" tIns="0" rIns="0" bIns="0" rtlCol="0"/>
          <a:lstStyle/>
          <a:p/>
        </p:txBody>
      </p:sp>
      <p:sp>
        <p:nvSpPr>
          <p:cNvPr id="11" name="object 11"/>
          <p:cNvSpPr/>
          <p:nvPr/>
        </p:nvSpPr>
        <p:spPr>
          <a:xfrm>
            <a:off x="7743443" y="3598164"/>
            <a:ext cx="3021965" cy="1712849"/>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6318503" y="3447288"/>
            <a:ext cx="605027" cy="2825496"/>
          </a:xfrm>
          <a:prstGeom prst="rect">
            <a:avLst/>
          </a:prstGeom>
          <a:blipFill>
            <a:blip r:embed="rId4" cstate="print"/>
            <a:stretch>
              <a:fillRect/>
            </a:stretch>
          </a:blipFill>
        </p:spPr>
        <p:txBody>
          <a:bodyPr wrap="square" lIns="0" tIns="0" rIns="0" bIns="0" rtlCol="0"/>
          <a:lstStyle/>
          <a:p/>
        </p:txBody>
      </p:sp>
      <p:sp>
        <p:nvSpPr>
          <p:cNvPr id="13" name="object 13"/>
          <p:cNvSpPr txBox="1"/>
          <p:nvPr/>
        </p:nvSpPr>
        <p:spPr>
          <a:xfrm>
            <a:off x="3212719" y="3472307"/>
            <a:ext cx="2331720" cy="74295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共享数据是否符合监管要求</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共享数据是否可能导致系统风险</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Arial"/>
                <a:cs typeface="Arial"/>
              </a:rPr>
              <a:t>……</a:t>
            </a:r>
            <a:endParaRPr sz="1200">
              <a:latin typeface="Arial"/>
              <a:cs typeface="Arial"/>
            </a:endParaRPr>
          </a:p>
        </p:txBody>
      </p:sp>
      <p:sp>
        <p:nvSpPr>
          <p:cNvPr id="19" name="object 19"/>
          <p:cNvSpPr txBox="1"/>
          <p:nvPr/>
        </p:nvSpPr>
        <p:spPr>
          <a:xfrm>
            <a:off x="11847321" y="6297221"/>
            <a:ext cx="196215"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69</a:t>
            </a:r>
            <a:endParaRPr sz="1200">
              <a:latin typeface="Arial"/>
              <a:cs typeface="Arial"/>
            </a:endParaRPr>
          </a:p>
        </p:txBody>
      </p:sp>
      <p:sp>
        <p:nvSpPr>
          <p:cNvPr id="20" name="object 20"/>
          <p:cNvSpPr txBox="1"/>
          <p:nvPr/>
        </p:nvSpPr>
        <p:spPr>
          <a:xfrm>
            <a:off x="3198622" y="6340503"/>
            <a:ext cx="502920" cy="178435"/>
          </a:xfrm>
          <a:prstGeom prst="rect">
            <a:avLst/>
          </a:prstGeom>
        </p:spPr>
        <p:txBody>
          <a:bodyPr wrap="square" lIns="0" tIns="0" rIns="0" bIns="0" rtlCol="0" vert="horz">
            <a:spAutoFit/>
          </a:bodyPr>
          <a:lstStyle/>
          <a:p>
            <a:pPr marL="12700">
              <a:lnSpc>
                <a:spcPts val="131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Arial"/>
                <a:cs typeface="Arial"/>
              </a:rPr>
              <a:t>……</a:t>
            </a:r>
            <a:endParaRPr sz="1200">
              <a:latin typeface="Arial"/>
              <a:cs typeface="Arial"/>
            </a:endParaRPr>
          </a:p>
        </p:txBody>
      </p:sp>
      <p:sp>
        <p:nvSpPr>
          <p:cNvPr id="21" name="object 21"/>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4" name="object 14"/>
          <p:cNvSpPr txBox="1"/>
          <p:nvPr/>
        </p:nvSpPr>
        <p:spPr>
          <a:xfrm>
            <a:off x="1360677" y="3483482"/>
            <a:ext cx="1452245"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何种数据可以共享</a:t>
            </a:r>
            <a:endParaRPr sz="1400">
              <a:latin typeface="微软雅黑"/>
              <a:cs typeface="微软雅黑"/>
            </a:endParaRPr>
          </a:p>
        </p:txBody>
      </p:sp>
      <p:sp>
        <p:nvSpPr>
          <p:cNvPr id="15" name="object 15"/>
          <p:cNvSpPr txBox="1"/>
          <p:nvPr/>
        </p:nvSpPr>
        <p:spPr>
          <a:xfrm>
            <a:off x="3208782" y="4623816"/>
            <a:ext cx="1722120" cy="742950"/>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是否需要经过客户同意</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5">
                <a:solidFill>
                  <a:srgbClr val="4F555F"/>
                </a:solidFill>
                <a:latin typeface="Arial Unicode MS"/>
                <a:cs typeface="Arial Unicode MS"/>
              </a:rPr>
              <a:t> </a:t>
            </a:r>
            <a:r>
              <a:rPr dirty="0" sz="1200" spc="-5">
                <a:solidFill>
                  <a:srgbClr val="4F555F"/>
                </a:solidFill>
                <a:latin typeface="微软雅黑"/>
                <a:cs typeface="微软雅黑"/>
              </a:rPr>
              <a:t>数据权限如何归属</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Arial"/>
                <a:cs typeface="Arial"/>
              </a:rPr>
              <a:t>……</a:t>
            </a:r>
            <a:endParaRPr sz="1200">
              <a:latin typeface="Arial"/>
              <a:cs typeface="Arial"/>
            </a:endParaRPr>
          </a:p>
        </p:txBody>
      </p:sp>
      <p:sp>
        <p:nvSpPr>
          <p:cNvPr id="16" name="object 16"/>
          <p:cNvSpPr txBox="1"/>
          <p:nvPr/>
        </p:nvSpPr>
        <p:spPr>
          <a:xfrm>
            <a:off x="1356741" y="4634992"/>
            <a:ext cx="1452245"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某些数据如何共享</a:t>
            </a:r>
            <a:endParaRPr sz="1400">
              <a:latin typeface="微软雅黑"/>
              <a:cs typeface="微软雅黑"/>
            </a:endParaRPr>
          </a:p>
        </p:txBody>
      </p:sp>
      <p:sp>
        <p:nvSpPr>
          <p:cNvPr id="17" name="object 17"/>
          <p:cNvSpPr txBox="1"/>
          <p:nvPr/>
        </p:nvSpPr>
        <p:spPr>
          <a:xfrm>
            <a:off x="3198622" y="5775350"/>
            <a:ext cx="2484120" cy="470534"/>
          </a:xfrm>
          <a:prstGeom prst="rect">
            <a:avLst/>
          </a:prstGeom>
        </p:spPr>
        <p:txBody>
          <a:bodyPr wrap="square" lIns="0" tIns="0" rIns="0" bIns="0" rtlCol="0" vert="horz">
            <a:spAutoFit/>
          </a:bodyPr>
          <a:lstStyle/>
          <a:p>
            <a:pPr marL="12700">
              <a:lnSpc>
                <a:spcPct val="10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银行端与第三方通过何种方式连接</a:t>
            </a:r>
            <a:endParaRPr sz="1200">
              <a:latin typeface="微软雅黑"/>
              <a:cs typeface="微软雅黑"/>
            </a:endParaRPr>
          </a:p>
          <a:p>
            <a:pPr marL="12700">
              <a:lnSpc>
                <a:spcPct val="100000"/>
              </a:lnSpc>
              <a:spcBef>
                <a:spcPts val="720"/>
              </a:spcBef>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数据权限开放程度</a:t>
            </a:r>
            <a:endParaRPr sz="1200">
              <a:latin typeface="微软雅黑"/>
              <a:cs typeface="微软雅黑"/>
            </a:endParaRPr>
          </a:p>
        </p:txBody>
      </p:sp>
      <p:sp>
        <p:nvSpPr>
          <p:cNvPr id="18" name="object 18"/>
          <p:cNvSpPr txBox="1"/>
          <p:nvPr/>
        </p:nvSpPr>
        <p:spPr>
          <a:xfrm>
            <a:off x="1346708" y="5786526"/>
            <a:ext cx="1452245" cy="226060"/>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共享数据如何使用</a:t>
            </a:r>
            <a:endParaRPr sz="1400">
              <a:latin typeface="微软雅黑"/>
              <a:cs typeface="微软雅黑"/>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开放银行发展背景</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spc="-5">
                <a:solidFill>
                  <a:srgbClr val="1D9ED2"/>
                </a:solidFill>
              </a:rPr>
              <a:t>开放银行国内外发展呈现不同特征，从</a:t>
            </a:r>
            <a:r>
              <a:rPr dirty="0" spc="-5">
                <a:solidFill>
                  <a:srgbClr val="1D9ED2"/>
                </a:solidFill>
                <a:latin typeface="Arial"/>
                <a:cs typeface="Arial"/>
              </a:rPr>
              <a:t>2004</a:t>
            </a:r>
            <a:r>
              <a:rPr dirty="0" spc="-5">
                <a:solidFill>
                  <a:srgbClr val="1D9ED2"/>
                </a:solidFill>
              </a:rPr>
              <a:t>年开始实践，已进</a:t>
            </a:r>
          </a:p>
          <a:p>
            <a:pPr marL="12700">
              <a:lnSpc>
                <a:spcPts val="2735"/>
              </a:lnSpc>
            </a:pPr>
            <a:r>
              <a:rPr dirty="0" spc="-5">
                <a:solidFill>
                  <a:srgbClr val="1D9ED2"/>
                </a:solidFill>
              </a:rPr>
              <a:t>入快速发展阶段</a:t>
            </a:r>
          </a:p>
        </p:txBody>
      </p:sp>
      <p:sp>
        <p:nvSpPr>
          <p:cNvPr id="5" name="object 5"/>
          <p:cNvSpPr/>
          <p:nvPr/>
        </p:nvSpPr>
        <p:spPr>
          <a:xfrm>
            <a:off x="3677411" y="3439667"/>
            <a:ext cx="1891664" cy="1325880"/>
          </a:xfrm>
          <a:custGeom>
            <a:avLst/>
            <a:gdLst/>
            <a:ahLst/>
            <a:cxnLst/>
            <a:rect l="l" t="t" r="r" b="b"/>
            <a:pathLst>
              <a:path w="1891664" h="1325879">
                <a:moveTo>
                  <a:pt x="0" y="1325879"/>
                </a:moveTo>
                <a:lnTo>
                  <a:pt x="1891284" y="1325879"/>
                </a:lnTo>
                <a:lnTo>
                  <a:pt x="1891284" y="0"/>
                </a:lnTo>
                <a:lnTo>
                  <a:pt x="0" y="0"/>
                </a:lnTo>
                <a:lnTo>
                  <a:pt x="0" y="1325879"/>
                </a:lnTo>
                <a:close/>
              </a:path>
            </a:pathLst>
          </a:custGeom>
          <a:solidFill>
            <a:srgbClr val="ECECEC"/>
          </a:solidFill>
        </p:spPr>
        <p:txBody>
          <a:bodyPr wrap="square" lIns="0" tIns="0" rIns="0" bIns="0" rtlCol="0"/>
          <a:lstStyle/>
          <a:p/>
        </p:txBody>
      </p:sp>
      <p:sp>
        <p:nvSpPr>
          <p:cNvPr id="6" name="object 6"/>
          <p:cNvSpPr/>
          <p:nvPr/>
        </p:nvSpPr>
        <p:spPr>
          <a:xfrm>
            <a:off x="3677411" y="3439667"/>
            <a:ext cx="1891664" cy="1325880"/>
          </a:xfrm>
          <a:custGeom>
            <a:avLst/>
            <a:gdLst/>
            <a:ahLst/>
            <a:cxnLst/>
            <a:rect l="l" t="t" r="r" b="b"/>
            <a:pathLst>
              <a:path w="1891664" h="1325879">
                <a:moveTo>
                  <a:pt x="0" y="1325879"/>
                </a:moveTo>
                <a:lnTo>
                  <a:pt x="1891284" y="1325879"/>
                </a:lnTo>
                <a:lnTo>
                  <a:pt x="1891284" y="0"/>
                </a:lnTo>
                <a:lnTo>
                  <a:pt x="0" y="0"/>
                </a:lnTo>
                <a:lnTo>
                  <a:pt x="0" y="1325879"/>
                </a:lnTo>
                <a:close/>
              </a:path>
            </a:pathLst>
          </a:custGeom>
          <a:ln w="3175">
            <a:solidFill>
              <a:srgbClr val="BABABA"/>
            </a:solidFill>
          </a:ln>
        </p:spPr>
        <p:txBody>
          <a:bodyPr wrap="square" lIns="0" tIns="0" rIns="0" bIns="0" rtlCol="0"/>
          <a:lstStyle/>
          <a:p/>
        </p:txBody>
      </p:sp>
      <p:sp>
        <p:nvSpPr>
          <p:cNvPr id="7" name="object 7"/>
          <p:cNvSpPr txBox="1"/>
          <p:nvPr/>
        </p:nvSpPr>
        <p:spPr>
          <a:xfrm>
            <a:off x="3755516" y="3666870"/>
            <a:ext cx="1764664" cy="3937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 </a:t>
            </a:r>
            <a:r>
              <a:rPr dirty="0" sz="1000" spc="-10">
                <a:solidFill>
                  <a:srgbClr val="4E565F"/>
                </a:solidFill>
                <a:latin typeface="Arial"/>
                <a:cs typeface="Arial"/>
              </a:rPr>
              <a:t>2004 </a:t>
            </a:r>
            <a:r>
              <a:rPr dirty="0" sz="1000" spc="-5">
                <a:solidFill>
                  <a:srgbClr val="4E565F"/>
                </a:solidFill>
                <a:latin typeface="微软雅黑"/>
                <a:cs typeface="微软雅黑"/>
              </a:rPr>
              <a:t>年 ，</a:t>
            </a:r>
            <a:r>
              <a:rPr dirty="0" sz="1000" spc="45">
                <a:solidFill>
                  <a:srgbClr val="4E565F"/>
                </a:solidFill>
                <a:latin typeface="微软雅黑"/>
                <a:cs typeface="微软雅黑"/>
              </a:rPr>
              <a:t> </a:t>
            </a:r>
            <a:r>
              <a:rPr dirty="0" sz="1000" spc="195">
                <a:solidFill>
                  <a:srgbClr val="4E565F"/>
                </a:solidFill>
                <a:latin typeface="微软雅黑"/>
                <a:cs typeface="微软雅黑"/>
              </a:rPr>
              <a:t>国际支付公司</a:t>
            </a:r>
            <a:r>
              <a:rPr dirty="0" sz="1000" spc="-60">
                <a:solidFill>
                  <a:srgbClr val="4E565F"/>
                </a:solidFill>
                <a:latin typeface="微软雅黑"/>
                <a:cs typeface="微软雅黑"/>
              </a:rPr>
              <a:t> </a:t>
            </a:r>
            <a:endParaRPr sz="1000">
              <a:latin typeface="微软雅黑"/>
              <a:cs typeface="微软雅黑"/>
            </a:endParaRPr>
          </a:p>
          <a:p>
            <a:pPr marL="184785">
              <a:lnSpc>
                <a:spcPct val="100000"/>
              </a:lnSpc>
              <a:spcBef>
                <a:spcPts val="600"/>
              </a:spcBef>
            </a:pPr>
            <a:r>
              <a:rPr dirty="0" sz="1000" spc="-10">
                <a:solidFill>
                  <a:srgbClr val="4E565F"/>
                </a:solidFill>
                <a:latin typeface="Arial"/>
                <a:cs typeface="Arial"/>
              </a:rPr>
              <a:t>PayPal</a:t>
            </a:r>
            <a:r>
              <a:rPr dirty="0" sz="1000" spc="-10">
                <a:solidFill>
                  <a:srgbClr val="4E565F"/>
                </a:solidFill>
                <a:latin typeface="微软雅黑"/>
                <a:cs typeface="微软雅黑"/>
              </a:rPr>
              <a:t>推出</a:t>
            </a:r>
            <a:r>
              <a:rPr dirty="0" sz="1000" spc="-10">
                <a:solidFill>
                  <a:srgbClr val="4E565F"/>
                </a:solidFill>
                <a:latin typeface="Arial"/>
                <a:cs typeface="Arial"/>
              </a:rPr>
              <a:t>PayPal</a:t>
            </a:r>
            <a:r>
              <a:rPr dirty="0" sz="1000" spc="-15">
                <a:solidFill>
                  <a:srgbClr val="4E565F"/>
                </a:solidFill>
                <a:latin typeface="Arial"/>
                <a:cs typeface="Arial"/>
              </a:rPr>
              <a:t> </a:t>
            </a:r>
            <a:r>
              <a:rPr dirty="0" sz="1000" spc="-10">
                <a:solidFill>
                  <a:srgbClr val="4E565F"/>
                </a:solidFill>
                <a:latin typeface="Arial"/>
                <a:cs typeface="Arial"/>
              </a:rPr>
              <a:t>API</a:t>
            </a:r>
            <a:endParaRPr sz="1000">
              <a:latin typeface="Arial"/>
              <a:cs typeface="Arial"/>
            </a:endParaRPr>
          </a:p>
        </p:txBody>
      </p:sp>
      <p:sp>
        <p:nvSpPr>
          <p:cNvPr id="8" name="object 8"/>
          <p:cNvSpPr txBox="1"/>
          <p:nvPr/>
        </p:nvSpPr>
        <p:spPr>
          <a:xfrm>
            <a:off x="3755516" y="4124070"/>
            <a:ext cx="1735455"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5">
                <a:solidFill>
                  <a:srgbClr val="4E565F"/>
                </a:solidFill>
                <a:latin typeface="微软雅黑"/>
                <a:cs typeface="微软雅黑"/>
              </a:rPr>
              <a:t>具有开放银行特征的</a:t>
            </a:r>
            <a:r>
              <a:rPr dirty="0" sz="1000" spc="5" b="1" i="1">
                <a:solidFill>
                  <a:srgbClr val="1D9FD1"/>
                </a:solidFill>
                <a:latin typeface="微软雅黑"/>
                <a:cs typeface="微软雅黑"/>
              </a:rPr>
              <a:t>实践开  </a:t>
            </a:r>
            <a:r>
              <a:rPr dirty="0" sz="1000" spc="-5" b="1" i="1">
                <a:solidFill>
                  <a:srgbClr val="1D9FD1"/>
                </a:solidFill>
                <a:latin typeface="微软雅黑"/>
                <a:cs typeface="微软雅黑"/>
              </a:rPr>
              <a:t>始出现</a:t>
            </a:r>
            <a:endParaRPr sz="1000">
              <a:latin typeface="微软雅黑"/>
              <a:cs typeface="微软雅黑"/>
            </a:endParaRPr>
          </a:p>
        </p:txBody>
      </p:sp>
      <p:sp>
        <p:nvSpPr>
          <p:cNvPr id="9" name="object 9"/>
          <p:cNvSpPr/>
          <p:nvPr/>
        </p:nvSpPr>
        <p:spPr>
          <a:xfrm>
            <a:off x="1053083" y="3342640"/>
            <a:ext cx="2474976" cy="1332992"/>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255775" y="4937759"/>
            <a:ext cx="10120630" cy="0"/>
          </a:xfrm>
          <a:custGeom>
            <a:avLst/>
            <a:gdLst/>
            <a:ahLst/>
            <a:cxnLst/>
            <a:rect l="l" t="t" r="r" b="b"/>
            <a:pathLst>
              <a:path w="10120630" h="0">
                <a:moveTo>
                  <a:pt x="0" y="0"/>
                </a:moveTo>
                <a:lnTo>
                  <a:pt x="10120122" y="0"/>
                </a:lnTo>
              </a:path>
            </a:pathLst>
          </a:custGeom>
          <a:ln w="3175">
            <a:solidFill>
              <a:srgbClr val="BABABA"/>
            </a:solidFill>
          </a:ln>
        </p:spPr>
        <p:txBody>
          <a:bodyPr wrap="square" lIns="0" tIns="0" rIns="0" bIns="0" rtlCol="0"/>
          <a:lstStyle/>
          <a:p/>
        </p:txBody>
      </p:sp>
      <p:sp>
        <p:nvSpPr>
          <p:cNvPr id="11" name="object 11"/>
          <p:cNvSpPr/>
          <p:nvPr/>
        </p:nvSpPr>
        <p:spPr>
          <a:xfrm>
            <a:off x="5629655"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12" name="object 12"/>
          <p:cNvSpPr/>
          <p:nvPr/>
        </p:nvSpPr>
        <p:spPr>
          <a:xfrm>
            <a:off x="5629655"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13" name="object 13"/>
          <p:cNvSpPr txBox="1"/>
          <p:nvPr/>
        </p:nvSpPr>
        <p:spPr>
          <a:xfrm>
            <a:off x="5708141" y="4124070"/>
            <a:ext cx="1733550"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a:solidFill>
                  <a:srgbClr val="4E565F"/>
                </a:solidFill>
                <a:latin typeface="微软雅黑"/>
                <a:cs typeface="微软雅黑"/>
              </a:rPr>
              <a:t>基于</a:t>
            </a:r>
            <a:r>
              <a:rPr dirty="0" sz="1000">
                <a:solidFill>
                  <a:srgbClr val="4E565F"/>
                </a:solidFill>
                <a:latin typeface="Arial"/>
                <a:cs typeface="Arial"/>
              </a:rPr>
              <a:t>SDK</a:t>
            </a:r>
            <a:r>
              <a:rPr dirty="0" sz="1000">
                <a:solidFill>
                  <a:srgbClr val="4E565F"/>
                </a:solidFill>
                <a:latin typeface="微软雅黑"/>
                <a:cs typeface="微软雅黑"/>
              </a:rPr>
              <a:t>的银行数据开放起  </a:t>
            </a:r>
            <a:r>
              <a:rPr dirty="0" sz="1000" spc="-5">
                <a:solidFill>
                  <a:srgbClr val="4E565F"/>
                </a:solidFill>
                <a:latin typeface="微软雅黑"/>
                <a:cs typeface="微软雅黑"/>
              </a:rPr>
              <a:t>步</a:t>
            </a:r>
            <a:endParaRPr sz="1000">
              <a:latin typeface="微软雅黑"/>
              <a:cs typeface="微软雅黑"/>
            </a:endParaRPr>
          </a:p>
        </p:txBody>
      </p:sp>
      <p:sp>
        <p:nvSpPr>
          <p:cNvPr id="14" name="object 14"/>
          <p:cNvSpPr/>
          <p:nvPr/>
        </p:nvSpPr>
        <p:spPr>
          <a:xfrm>
            <a:off x="7581900"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15" name="object 15"/>
          <p:cNvSpPr/>
          <p:nvPr/>
        </p:nvSpPr>
        <p:spPr>
          <a:xfrm>
            <a:off x="7581900"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16" name="object 16"/>
          <p:cNvSpPr txBox="1"/>
          <p:nvPr/>
        </p:nvSpPr>
        <p:spPr>
          <a:xfrm>
            <a:off x="5708141" y="3590670"/>
            <a:ext cx="3815079" cy="469900"/>
          </a:xfrm>
          <a:prstGeom prst="rect">
            <a:avLst/>
          </a:prstGeom>
        </p:spPr>
        <p:txBody>
          <a:bodyPr wrap="square" lIns="0" tIns="0" rIns="0" bIns="0" rtlCol="0" vert="horz">
            <a:spAutoFit/>
          </a:bodyPr>
          <a:lstStyle/>
          <a:p>
            <a:pPr marL="184785" marR="5080" indent="-172720">
              <a:lnSpc>
                <a:spcPct val="150000"/>
              </a:lnSpc>
              <a:tabLst>
                <a:tab pos="1964689" algn="l"/>
                <a:tab pos="2136775" algn="l"/>
              </a:tabLst>
            </a:pPr>
            <a:r>
              <a:rPr dirty="0" sz="1000" spc="25">
                <a:solidFill>
                  <a:srgbClr val="4E565F"/>
                </a:solidFill>
                <a:latin typeface="Arial Unicode MS"/>
                <a:cs typeface="Arial Unicode MS"/>
              </a:rPr>
              <a:t>✓  </a:t>
            </a:r>
            <a:r>
              <a:rPr dirty="0" sz="1000" spc="-10">
                <a:solidFill>
                  <a:srgbClr val="4E565F"/>
                </a:solidFill>
                <a:latin typeface="Arial"/>
                <a:cs typeface="Arial"/>
              </a:rPr>
              <a:t>2011</a:t>
            </a:r>
            <a:r>
              <a:rPr dirty="0" sz="1000" spc="-190">
                <a:solidFill>
                  <a:srgbClr val="4E565F"/>
                </a:solidFill>
                <a:latin typeface="Arial"/>
                <a:cs typeface="Arial"/>
              </a:rPr>
              <a:t> </a:t>
            </a:r>
            <a:r>
              <a:rPr dirty="0" sz="1000" spc="40">
                <a:solidFill>
                  <a:srgbClr val="4E565F"/>
                </a:solidFill>
                <a:latin typeface="微软雅黑"/>
                <a:cs typeface="微软雅黑"/>
              </a:rPr>
              <a:t>年，</a:t>
            </a:r>
            <a:r>
              <a:rPr dirty="0" sz="1000" spc="-185">
                <a:solidFill>
                  <a:srgbClr val="4E565F"/>
                </a:solidFill>
                <a:latin typeface="微软雅黑"/>
                <a:cs typeface="微软雅黑"/>
              </a:rPr>
              <a:t> </a:t>
            </a:r>
            <a:r>
              <a:rPr dirty="0" sz="1000" spc="80">
                <a:solidFill>
                  <a:srgbClr val="4E565F"/>
                </a:solidFill>
                <a:latin typeface="微软雅黑"/>
                <a:cs typeface="微软雅黑"/>
              </a:rPr>
              <a:t>法国农业信贷银	</a:t>
            </a:r>
            <a:r>
              <a:rPr dirty="0" sz="1000" spc="25">
                <a:solidFill>
                  <a:srgbClr val="4E565F"/>
                </a:solidFill>
                <a:latin typeface="Arial Unicode MS"/>
                <a:cs typeface="Arial Unicode MS"/>
              </a:rPr>
              <a:t>✓</a:t>
            </a:r>
            <a:r>
              <a:rPr dirty="0" sz="1000" spc="75">
                <a:solidFill>
                  <a:srgbClr val="4E565F"/>
                </a:solidFill>
                <a:latin typeface="Arial Unicode MS"/>
                <a:cs typeface="Arial Unicode MS"/>
              </a:rPr>
              <a:t> </a:t>
            </a:r>
            <a:r>
              <a:rPr dirty="0" sz="1000" spc="-10">
                <a:solidFill>
                  <a:srgbClr val="4E565F"/>
                </a:solidFill>
                <a:latin typeface="Arial"/>
                <a:cs typeface="Arial"/>
              </a:rPr>
              <a:t>2015 </a:t>
            </a:r>
            <a:r>
              <a:rPr dirty="0" sz="1000" spc="40">
                <a:solidFill>
                  <a:srgbClr val="4E565F"/>
                </a:solidFill>
                <a:latin typeface="微软雅黑"/>
                <a:cs typeface="微软雅黑"/>
              </a:rPr>
              <a:t>年，</a:t>
            </a:r>
            <a:r>
              <a:rPr dirty="0" sz="1000" spc="-210">
                <a:solidFill>
                  <a:srgbClr val="4E565F"/>
                </a:solidFill>
                <a:latin typeface="微软雅黑"/>
                <a:cs typeface="微软雅黑"/>
              </a:rPr>
              <a:t> </a:t>
            </a:r>
            <a:r>
              <a:rPr dirty="0" sz="1000" spc="45">
                <a:solidFill>
                  <a:srgbClr val="4E565F"/>
                </a:solidFill>
                <a:latin typeface="微软雅黑"/>
                <a:cs typeface="微软雅黑"/>
              </a:rPr>
              <a:t>英国</a:t>
            </a:r>
            <a:r>
              <a:rPr dirty="0" sz="1000" spc="45">
                <a:solidFill>
                  <a:srgbClr val="4E565F"/>
                </a:solidFill>
                <a:latin typeface="Arial"/>
                <a:cs typeface="Arial"/>
              </a:rPr>
              <a:t>OBWG</a:t>
            </a:r>
            <a:r>
              <a:rPr dirty="0" sz="1000" spc="45">
                <a:solidFill>
                  <a:srgbClr val="4E565F"/>
                </a:solidFill>
                <a:latin typeface="微软雅黑"/>
                <a:cs typeface="微软雅黑"/>
              </a:rPr>
              <a:t>成立、 </a:t>
            </a:r>
            <a:r>
              <a:rPr dirty="0" sz="1000" spc="-5">
                <a:solidFill>
                  <a:srgbClr val="4E565F"/>
                </a:solidFill>
                <a:latin typeface="微软雅黑"/>
                <a:cs typeface="微软雅黑"/>
              </a:rPr>
              <a:t> </a:t>
            </a:r>
            <a:r>
              <a:rPr dirty="0" sz="1000" spc="-5">
                <a:solidFill>
                  <a:srgbClr val="4E565F"/>
                </a:solidFill>
                <a:latin typeface="微软雅黑"/>
                <a:cs typeface="微软雅黑"/>
              </a:rPr>
              <a:t>行提供</a:t>
            </a:r>
            <a:r>
              <a:rPr dirty="0" sz="1000" spc="-5">
                <a:solidFill>
                  <a:srgbClr val="4E565F"/>
                </a:solidFill>
                <a:latin typeface="Arial"/>
                <a:cs typeface="Arial"/>
              </a:rPr>
              <a:t>SDK</a:t>
            </a:r>
            <a:r>
              <a:rPr dirty="0" sz="1000" spc="-5">
                <a:solidFill>
                  <a:srgbClr val="4E565F"/>
                </a:solidFill>
                <a:latin typeface="微软雅黑"/>
                <a:cs typeface="微软雅黑"/>
              </a:rPr>
              <a:t>和应用商店		</a:t>
            </a:r>
            <a:r>
              <a:rPr dirty="0" sz="1000" spc="-10">
                <a:solidFill>
                  <a:srgbClr val="4E565F"/>
                </a:solidFill>
                <a:latin typeface="微软雅黑"/>
                <a:cs typeface="微软雅黑"/>
              </a:rPr>
              <a:t>欧盟</a:t>
            </a:r>
            <a:r>
              <a:rPr dirty="0" sz="1000" spc="-10">
                <a:solidFill>
                  <a:srgbClr val="4E565F"/>
                </a:solidFill>
                <a:latin typeface="Arial"/>
                <a:cs typeface="Arial"/>
              </a:rPr>
              <a:t>PSD2</a:t>
            </a:r>
            <a:r>
              <a:rPr dirty="0" sz="1000" spc="-10">
                <a:solidFill>
                  <a:srgbClr val="4E565F"/>
                </a:solidFill>
                <a:latin typeface="微软雅黑"/>
                <a:cs typeface="微软雅黑"/>
              </a:rPr>
              <a:t>颁布</a:t>
            </a:r>
            <a:endParaRPr sz="1000">
              <a:latin typeface="微软雅黑"/>
              <a:cs typeface="微软雅黑"/>
            </a:endParaRPr>
          </a:p>
        </p:txBody>
      </p:sp>
      <p:sp>
        <p:nvSpPr>
          <p:cNvPr id="17" name="object 17"/>
          <p:cNvSpPr txBox="1"/>
          <p:nvPr/>
        </p:nvSpPr>
        <p:spPr>
          <a:xfrm>
            <a:off x="7660640" y="4124070"/>
            <a:ext cx="1733550"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5">
                <a:solidFill>
                  <a:srgbClr val="4E565F"/>
                </a:solidFill>
                <a:latin typeface="微软雅黑"/>
                <a:cs typeface="微软雅黑"/>
              </a:rPr>
              <a:t>“开放银行”</a:t>
            </a:r>
            <a:r>
              <a:rPr dirty="0" sz="1000" spc="5" b="1" i="1">
                <a:solidFill>
                  <a:srgbClr val="1D9FD1"/>
                </a:solidFill>
                <a:latin typeface="微软雅黑"/>
                <a:cs typeface="微软雅黑"/>
              </a:rPr>
              <a:t>概念正式在全  </a:t>
            </a:r>
            <a:r>
              <a:rPr dirty="0" sz="1000" spc="-5" b="1" i="1">
                <a:solidFill>
                  <a:srgbClr val="1D9FD1"/>
                </a:solidFill>
                <a:latin typeface="微软雅黑"/>
                <a:cs typeface="微软雅黑"/>
              </a:rPr>
              <a:t>球范围内兴起</a:t>
            </a:r>
            <a:endParaRPr sz="1000">
              <a:latin typeface="微软雅黑"/>
              <a:cs typeface="微软雅黑"/>
            </a:endParaRPr>
          </a:p>
        </p:txBody>
      </p:sp>
      <p:sp>
        <p:nvSpPr>
          <p:cNvPr id="18" name="object 18"/>
          <p:cNvSpPr/>
          <p:nvPr/>
        </p:nvSpPr>
        <p:spPr>
          <a:xfrm>
            <a:off x="8352281" y="3245357"/>
            <a:ext cx="353695" cy="353695"/>
          </a:xfrm>
          <a:custGeom>
            <a:avLst/>
            <a:gdLst/>
            <a:ahLst/>
            <a:cxnLst/>
            <a:rect l="l" t="t" r="r" b="b"/>
            <a:pathLst>
              <a:path w="353695" h="353695">
                <a:moveTo>
                  <a:pt x="176784" y="0"/>
                </a:moveTo>
                <a:lnTo>
                  <a:pt x="129778" y="6312"/>
                </a:lnTo>
                <a:lnTo>
                  <a:pt x="87545" y="24129"/>
                </a:lnTo>
                <a:lnTo>
                  <a:pt x="51768" y="51768"/>
                </a:lnTo>
                <a:lnTo>
                  <a:pt x="24129" y="87545"/>
                </a:lnTo>
                <a:lnTo>
                  <a:pt x="6312" y="129778"/>
                </a:lnTo>
                <a:lnTo>
                  <a:pt x="0" y="176783"/>
                </a:lnTo>
                <a:lnTo>
                  <a:pt x="6312" y="223789"/>
                </a:lnTo>
                <a:lnTo>
                  <a:pt x="24129" y="266022"/>
                </a:lnTo>
                <a:lnTo>
                  <a:pt x="51768" y="301799"/>
                </a:lnTo>
                <a:lnTo>
                  <a:pt x="87545" y="329438"/>
                </a:lnTo>
                <a:lnTo>
                  <a:pt x="129778" y="347255"/>
                </a:lnTo>
                <a:lnTo>
                  <a:pt x="176784" y="353567"/>
                </a:lnTo>
                <a:lnTo>
                  <a:pt x="223789" y="347255"/>
                </a:lnTo>
                <a:lnTo>
                  <a:pt x="266022" y="329438"/>
                </a:lnTo>
                <a:lnTo>
                  <a:pt x="301799" y="301799"/>
                </a:lnTo>
                <a:lnTo>
                  <a:pt x="329438" y="266022"/>
                </a:lnTo>
                <a:lnTo>
                  <a:pt x="347255" y="223789"/>
                </a:lnTo>
                <a:lnTo>
                  <a:pt x="353568" y="176783"/>
                </a:lnTo>
                <a:lnTo>
                  <a:pt x="347255" y="129778"/>
                </a:lnTo>
                <a:lnTo>
                  <a:pt x="329438" y="87545"/>
                </a:lnTo>
                <a:lnTo>
                  <a:pt x="301799" y="51768"/>
                </a:lnTo>
                <a:lnTo>
                  <a:pt x="266022" y="24129"/>
                </a:lnTo>
                <a:lnTo>
                  <a:pt x="223789" y="6312"/>
                </a:lnTo>
                <a:lnTo>
                  <a:pt x="176784" y="0"/>
                </a:lnTo>
                <a:close/>
              </a:path>
            </a:pathLst>
          </a:custGeom>
          <a:solidFill>
            <a:srgbClr val="60C3E4"/>
          </a:solidFill>
        </p:spPr>
        <p:txBody>
          <a:bodyPr wrap="square" lIns="0" tIns="0" rIns="0" bIns="0" rtlCol="0"/>
          <a:lstStyle/>
          <a:p/>
        </p:txBody>
      </p:sp>
      <p:sp>
        <p:nvSpPr>
          <p:cNvPr id="19" name="object 19"/>
          <p:cNvSpPr/>
          <p:nvPr/>
        </p:nvSpPr>
        <p:spPr>
          <a:xfrm>
            <a:off x="8352281" y="3245357"/>
            <a:ext cx="353695" cy="353695"/>
          </a:xfrm>
          <a:custGeom>
            <a:avLst/>
            <a:gdLst/>
            <a:ahLst/>
            <a:cxnLst/>
            <a:rect l="l" t="t" r="r" b="b"/>
            <a:pathLst>
              <a:path w="353695" h="353695">
                <a:moveTo>
                  <a:pt x="0" y="176783"/>
                </a:moveTo>
                <a:lnTo>
                  <a:pt x="6312" y="129778"/>
                </a:lnTo>
                <a:lnTo>
                  <a:pt x="24129" y="87545"/>
                </a:lnTo>
                <a:lnTo>
                  <a:pt x="51768" y="51768"/>
                </a:lnTo>
                <a:lnTo>
                  <a:pt x="87545" y="24129"/>
                </a:lnTo>
                <a:lnTo>
                  <a:pt x="129778" y="6312"/>
                </a:lnTo>
                <a:lnTo>
                  <a:pt x="176784" y="0"/>
                </a:lnTo>
                <a:lnTo>
                  <a:pt x="223789" y="6312"/>
                </a:lnTo>
                <a:lnTo>
                  <a:pt x="266022" y="24129"/>
                </a:lnTo>
                <a:lnTo>
                  <a:pt x="301799" y="51768"/>
                </a:lnTo>
                <a:lnTo>
                  <a:pt x="329438" y="87545"/>
                </a:lnTo>
                <a:lnTo>
                  <a:pt x="347255" y="129778"/>
                </a:lnTo>
                <a:lnTo>
                  <a:pt x="353568" y="176783"/>
                </a:lnTo>
                <a:lnTo>
                  <a:pt x="347255" y="223789"/>
                </a:lnTo>
                <a:lnTo>
                  <a:pt x="329438" y="266022"/>
                </a:lnTo>
                <a:lnTo>
                  <a:pt x="301799" y="301799"/>
                </a:lnTo>
                <a:lnTo>
                  <a:pt x="266022" y="329438"/>
                </a:lnTo>
                <a:lnTo>
                  <a:pt x="223789" y="347255"/>
                </a:lnTo>
                <a:lnTo>
                  <a:pt x="176784" y="353567"/>
                </a:lnTo>
                <a:lnTo>
                  <a:pt x="129778" y="347255"/>
                </a:lnTo>
                <a:lnTo>
                  <a:pt x="87545" y="329438"/>
                </a:lnTo>
                <a:lnTo>
                  <a:pt x="51768" y="301799"/>
                </a:lnTo>
                <a:lnTo>
                  <a:pt x="24129" y="266022"/>
                </a:lnTo>
                <a:lnTo>
                  <a:pt x="6312" y="223789"/>
                </a:lnTo>
                <a:lnTo>
                  <a:pt x="0" y="176783"/>
                </a:lnTo>
                <a:close/>
              </a:path>
            </a:pathLst>
          </a:custGeom>
          <a:ln w="38100">
            <a:solidFill>
              <a:srgbClr val="F9F9F9"/>
            </a:solidFill>
          </a:ln>
        </p:spPr>
        <p:txBody>
          <a:bodyPr wrap="square" lIns="0" tIns="0" rIns="0" bIns="0" rtlCol="0"/>
          <a:lstStyle/>
          <a:p/>
        </p:txBody>
      </p:sp>
      <p:sp>
        <p:nvSpPr>
          <p:cNvPr id="20" name="object 20"/>
          <p:cNvSpPr/>
          <p:nvPr/>
        </p:nvSpPr>
        <p:spPr>
          <a:xfrm>
            <a:off x="4447794" y="3245357"/>
            <a:ext cx="352425" cy="353695"/>
          </a:xfrm>
          <a:custGeom>
            <a:avLst/>
            <a:gdLst/>
            <a:ahLst/>
            <a:cxnLst/>
            <a:rect l="l" t="t" r="r" b="b"/>
            <a:pathLst>
              <a:path w="352425" h="353695">
                <a:moveTo>
                  <a:pt x="176021" y="0"/>
                </a:moveTo>
                <a:lnTo>
                  <a:pt x="129248" y="6312"/>
                </a:lnTo>
                <a:lnTo>
                  <a:pt x="87206" y="24129"/>
                </a:lnTo>
                <a:lnTo>
                  <a:pt x="51577" y="51768"/>
                </a:lnTo>
                <a:lnTo>
                  <a:pt x="24045" y="87545"/>
                </a:lnTo>
                <a:lnTo>
                  <a:pt x="6291" y="129778"/>
                </a:lnTo>
                <a:lnTo>
                  <a:pt x="0" y="176783"/>
                </a:lnTo>
                <a:lnTo>
                  <a:pt x="6291" y="223789"/>
                </a:lnTo>
                <a:lnTo>
                  <a:pt x="24045" y="266022"/>
                </a:lnTo>
                <a:lnTo>
                  <a:pt x="51577" y="301799"/>
                </a:lnTo>
                <a:lnTo>
                  <a:pt x="87206" y="329438"/>
                </a:lnTo>
                <a:lnTo>
                  <a:pt x="129248" y="347255"/>
                </a:lnTo>
                <a:lnTo>
                  <a:pt x="176021" y="353567"/>
                </a:lnTo>
                <a:lnTo>
                  <a:pt x="222795" y="347255"/>
                </a:lnTo>
                <a:lnTo>
                  <a:pt x="264837" y="329438"/>
                </a:lnTo>
                <a:lnTo>
                  <a:pt x="300466" y="301799"/>
                </a:lnTo>
                <a:lnTo>
                  <a:pt x="327998" y="266022"/>
                </a:lnTo>
                <a:lnTo>
                  <a:pt x="345752" y="223789"/>
                </a:lnTo>
                <a:lnTo>
                  <a:pt x="352043" y="176783"/>
                </a:lnTo>
                <a:lnTo>
                  <a:pt x="345752" y="129778"/>
                </a:lnTo>
                <a:lnTo>
                  <a:pt x="327998" y="87545"/>
                </a:lnTo>
                <a:lnTo>
                  <a:pt x="300466" y="51768"/>
                </a:lnTo>
                <a:lnTo>
                  <a:pt x="264837" y="24129"/>
                </a:lnTo>
                <a:lnTo>
                  <a:pt x="222795" y="6312"/>
                </a:lnTo>
                <a:lnTo>
                  <a:pt x="176021" y="0"/>
                </a:lnTo>
                <a:close/>
              </a:path>
            </a:pathLst>
          </a:custGeom>
          <a:solidFill>
            <a:srgbClr val="CCE9F3"/>
          </a:solidFill>
        </p:spPr>
        <p:txBody>
          <a:bodyPr wrap="square" lIns="0" tIns="0" rIns="0" bIns="0" rtlCol="0"/>
          <a:lstStyle/>
          <a:p/>
        </p:txBody>
      </p:sp>
      <p:sp>
        <p:nvSpPr>
          <p:cNvPr id="21" name="object 21"/>
          <p:cNvSpPr/>
          <p:nvPr/>
        </p:nvSpPr>
        <p:spPr>
          <a:xfrm>
            <a:off x="4447794" y="3245357"/>
            <a:ext cx="352425" cy="353695"/>
          </a:xfrm>
          <a:custGeom>
            <a:avLst/>
            <a:gdLst/>
            <a:ahLst/>
            <a:cxnLst/>
            <a:rect l="l" t="t" r="r" b="b"/>
            <a:pathLst>
              <a:path w="352425" h="353695">
                <a:moveTo>
                  <a:pt x="0" y="176783"/>
                </a:moveTo>
                <a:lnTo>
                  <a:pt x="6291" y="129778"/>
                </a:lnTo>
                <a:lnTo>
                  <a:pt x="24045" y="87545"/>
                </a:lnTo>
                <a:lnTo>
                  <a:pt x="51577" y="51768"/>
                </a:lnTo>
                <a:lnTo>
                  <a:pt x="87206" y="24129"/>
                </a:lnTo>
                <a:lnTo>
                  <a:pt x="129248" y="6312"/>
                </a:lnTo>
                <a:lnTo>
                  <a:pt x="176021" y="0"/>
                </a:lnTo>
                <a:lnTo>
                  <a:pt x="222795" y="6312"/>
                </a:lnTo>
                <a:lnTo>
                  <a:pt x="264837" y="24129"/>
                </a:lnTo>
                <a:lnTo>
                  <a:pt x="300466" y="51768"/>
                </a:lnTo>
                <a:lnTo>
                  <a:pt x="327998" y="87545"/>
                </a:lnTo>
                <a:lnTo>
                  <a:pt x="345752" y="129778"/>
                </a:lnTo>
                <a:lnTo>
                  <a:pt x="352043" y="176783"/>
                </a:lnTo>
                <a:lnTo>
                  <a:pt x="345752" y="223789"/>
                </a:lnTo>
                <a:lnTo>
                  <a:pt x="327998" y="266022"/>
                </a:lnTo>
                <a:lnTo>
                  <a:pt x="300466" y="301799"/>
                </a:lnTo>
                <a:lnTo>
                  <a:pt x="264837" y="329438"/>
                </a:lnTo>
                <a:lnTo>
                  <a:pt x="222795" y="347255"/>
                </a:lnTo>
                <a:lnTo>
                  <a:pt x="176021" y="353567"/>
                </a:lnTo>
                <a:lnTo>
                  <a:pt x="129248" y="347255"/>
                </a:lnTo>
                <a:lnTo>
                  <a:pt x="87206" y="329438"/>
                </a:lnTo>
                <a:lnTo>
                  <a:pt x="51577" y="301799"/>
                </a:lnTo>
                <a:lnTo>
                  <a:pt x="24045" y="266022"/>
                </a:lnTo>
                <a:lnTo>
                  <a:pt x="6291" y="223789"/>
                </a:lnTo>
                <a:lnTo>
                  <a:pt x="0" y="176783"/>
                </a:lnTo>
                <a:close/>
              </a:path>
            </a:pathLst>
          </a:custGeom>
          <a:ln w="38100">
            <a:solidFill>
              <a:srgbClr val="F9F9F9"/>
            </a:solidFill>
          </a:ln>
        </p:spPr>
        <p:txBody>
          <a:bodyPr wrap="square" lIns="0" tIns="0" rIns="0" bIns="0" rtlCol="0"/>
          <a:lstStyle/>
          <a:p/>
        </p:txBody>
      </p:sp>
      <p:sp>
        <p:nvSpPr>
          <p:cNvPr id="22" name="object 22"/>
          <p:cNvSpPr/>
          <p:nvPr/>
        </p:nvSpPr>
        <p:spPr>
          <a:xfrm>
            <a:off x="6400038" y="3245357"/>
            <a:ext cx="353695" cy="353695"/>
          </a:xfrm>
          <a:custGeom>
            <a:avLst/>
            <a:gdLst/>
            <a:ahLst/>
            <a:cxnLst/>
            <a:rect l="l" t="t" r="r" b="b"/>
            <a:pathLst>
              <a:path w="353695" h="353695">
                <a:moveTo>
                  <a:pt x="176784" y="0"/>
                </a:moveTo>
                <a:lnTo>
                  <a:pt x="129778" y="6312"/>
                </a:lnTo>
                <a:lnTo>
                  <a:pt x="87545" y="24129"/>
                </a:lnTo>
                <a:lnTo>
                  <a:pt x="51768" y="51768"/>
                </a:lnTo>
                <a:lnTo>
                  <a:pt x="24129" y="87545"/>
                </a:lnTo>
                <a:lnTo>
                  <a:pt x="6312" y="129778"/>
                </a:lnTo>
                <a:lnTo>
                  <a:pt x="0" y="176783"/>
                </a:lnTo>
                <a:lnTo>
                  <a:pt x="6312" y="223789"/>
                </a:lnTo>
                <a:lnTo>
                  <a:pt x="24130" y="266022"/>
                </a:lnTo>
                <a:lnTo>
                  <a:pt x="51768" y="301799"/>
                </a:lnTo>
                <a:lnTo>
                  <a:pt x="87545" y="329438"/>
                </a:lnTo>
                <a:lnTo>
                  <a:pt x="129778" y="347255"/>
                </a:lnTo>
                <a:lnTo>
                  <a:pt x="176784" y="353567"/>
                </a:lnTo>
                <a:lnTo>
                  <a:pt x="223789" y="347255"/>
                </a:lnTo>
                <a:lnTo>
                  <a:pt x="266022" y="329438"/>
                </a:lnTo>
                <a:lnTo>
                  <a:pt x="301799" y="301799"/>
                </a:lnTo>
                <a:lnTo>
                  <a:pt x="329438" y="266022"/>
                </a:lnTo>
                <a:lnTo>
                  <a:pt x="347255" y="223789"/>
                </a:lnTo>
                <a:lnTo>
                  <a:pt x="353567" y="176783"/>
                </a:lnTo>
                <a:lnTo>
                  <a:pt x="347255" y="129778"/>
                </a:lnTo>
                <a:lnTo>
                  <a:pt x="329438" y="87545"/>
                </a:lnTo>
                <a:lnTo>
                  <a:pt x="301799" y="51768"/>
                </a:lnTo>
                <a:lnTo>
                  <a:pt x="266022" y="24129"/>
                </a:lnTo>
                <a:lnTo>
                  <a:pt x="223789" y="6312"/>
                </a:lnTo>
                <a:lnTo>
                  <a:pt x="176784" y="0"/>
                </a:lnTo>
                <a:close/>
              </a:path>
            </a:pathLst>
          </a:custGeom>
          <a:solidFill>
            <a:srgbClr val="ACD9EC"/>
          </a:solidFill>
        </p:spPr>
        <p:txBody>
          <a:bodyPr wrap="square" lIns="0" tIns="0" rIns="0" bIns="0" rtlCol="0"/>
          <a:lstStyle/>
          <a:p/>
        </p:txBody>
      </p:sp>
      <p:sp>
        <p:nvSpPr>
          <p:cNvPr id="23" name="object 23"/>
          <p:cNvSpPr/>
          <p:nvPr/>
        </p:nvSpPr>
        <p:spPr>
          <a:xfrm>
            <a:off x="6400038" y="3245357"/>
            <a:ext cx="353695" cy="353695"/>
          </a:xfrm>
          <a:custGeom>
            <a:avLst/>
            <a:gdLst/>
            <a:ahLst/>
            <a:cxnLst/>
            <a:rect l="l" t="t" r="r" b="b"/>
            <a:pathLst>
              <a:path w="353695" h="353695">
                <a:moveTo>
                  <a:pt x="0" y="176783"/>
                </a:moveTo>
                <a:lnTo>
                  <a:pt x="6312" y="129778"/>
                </a:lnTo>
                <a:lnTo>
                  <a:pt x="24129" y="87545"/>
                </a:lnTo>
                <a:lnTo>
                  <a:pt x="51768" y="51768"/>
                </a:lnTo>
                <a:lnTo>
                  <a:pt x="87545" y="24129"/>
                </a:lnTo>
                <a:lnTo>
                  <a:pt x="129778" y="6312"/>
                </a:lnTo>
                <a:lnTo>
                  <a:pt x="176784" y="0"/>
                </a:lnTo>
                <a:lnTo>
                  <a:pt x="223789" y="6312"/>
                </a:lnTo>
                <a:lnTo>
                  <a:pt x="266022" y="24129"/>
                </a:lnTo>
                <a:lnTo>
                  <a:pt x="301799" y="51768"/>
                </a:lnTo>
                <a:lnTo>
                  <a:pt x="329438" y="87545"/>
                </a:lnTo>
                <a:lnTo>
                  <a:pt x="347255" y="129778"/>
                </a:lnTo>
                <a:lnTo>
                  <a:pt x="353567" y="176783"/>
                </a:lnTo>
                <a:lnTo>
                  <a:pt x="347255" y="223789"/>
                </a:lnTo>
                <a:lnTo>
                  <a:pt x="329438" y="266022"/>
                </a:lnTo>
                <a:lnTo>
                  <a:pt x="301799" y="301799"/>
                </a:lnTo>
                <a:lnTo>
                  <a:pt x="266022" y="329438"/>
                </a:lnTo>
                <a:lnTo>
                  <a:pt x="223789" y="347255"/>
                </a:lnTo>
                <a:lnTo>
                  <a:pt x="176784" y="353567"/>
                </a:lnTo>
                <a:lnTo>
                  <a:pt x="129778" y="347255"/>
                </a:lnTo>
                <a:lnTo>
                  <a:pt x="87545" y="329438"/>
                </a:lnTo>
                <a:lnTo>
                  <a:pt x="51768" y="301799"/>
                </a:lnTo>
                <a:lnTo>
                  <a:pt x="24130" y="266022"/>
                </a:lnTo>
                <a:lnTo>
                  <a:pt x="6312" y="223789"/>
                </a:lnTo>
                <a:lnTo>
                  <a:pt x="0" y="176783"/>
                </a:lnTo>
                <a:close/>
              </a:path>
            </a:pathLst>
          </a:custGeom>
          <a:ln w="38100">
            <a:solidFill>
              <a:srgbClr val="F9F9F9"/>
            </a:solidFill>
          </a:ln>
        </p:spPr>
        <p:txBody>
          <a:bodyPr wrap="square" lIns="0" tIns="0" rIns="0" bIns="0" rtlCol="0"/>
          <a:lstStyle/>
          <a:p/>
        </p:txBody>
      </p:sp>
      <p:sp>
        <p:nvSpPr>
          <p:cNvPr id="24" name="object 24"/>
          <p:cNvSpPr/>
          <p:nvPr/>
        </p:nvSpPr>
        <p:spPr>
          <a:xfrm>
            <a:off x="3677411" y="5230367"/>
            <a:ext cx="1891664" cy="1325880"/>
          </a:xfrm>
          <a:custGeom>
            <a:avLst/>
            <a:gdLst/>
            <a:ahLst/>
            <a:cxnLst/>
            <a:rect l="l" t="t" r="r" b="b"/>
            <a:pathLst>
              <a:path w="1891664" h="1325879">
                <a:moveTo>
                  <a:pt x="0" y="1325879"/>
                </a:moveTo>
                <a:lnTo>
                  <a:pt x="1891284" y="1325879"/>
                </a:lnTo>
                <a:lnTo>
                  <a:pt x="1891284" y="0"/>
                </a:lnTo>
                <a:lnTo>
                  <a:pt x="0" y="0"/>
                </a:lnTo>
                <a:lnTo>
                  <a:pt x="0" y="1325879"/>
                </a:lnTo>
                <a:close/>
              </a:path>
            </a:pathLst>
          </a:custGeom>
          <a:solidFill>
            <a:srgbClr val="ECECEC"/>
          </a:solidFill>
        </p:spPr>
        <p:txBody>
          <a:bodyPr wrap="square" lIns="0" tIns="0" rIns="0" bIns="0" rtlCol="0"/>
          <a:lstStyle/>
          <a:p/>
        </p:txBody>
      </p:sp>
      <p:sp>
        <p:nvSpPr>
          <p:cNvPr id="25" name="object 25"/>
          <p:cNvSpPr/>
          <p:nvPr/>
        </p:nvSpPr>
        <p:spPr>
          <a:xfrm>
            <a:off x="3677411" y="5230367"/>
            <a:ext cx="1891664" cy="1325880"/>
          </a:xfrm>
          <a:custGeom>
            <a:avLst/>
            <a:gdLst/>
            <a:ahLst/>
            <a:cxnLst/>
            <a:rect l="l" t="t" r="r" b="b"/>
            <a:pathLst>
              <a:path w="1891664" h="1325879">
                <a:moveTo>
                  <a:pt x="0" y="1325879"/>
                </a:moveTo>
                <a:lnTo>
                  <a:pt x="1891284" y="1325879"/>
                </a:lnTo>
                <a:lnTo>
                  <a:pt x="1891284" y="0"/>
                </a:lnTo>
                <a:lnTo>
                  <a:pt x="0" y="0"/>
                </a:lnTo>
                <a:lnTo>
                  <a:pt x="0" y="1325879"/>
                </a:lnTo>
                <a:close/>
              </a:path>
            </a:pathLst>
          </a:custGeom>
          <a:ln w="3175">
            <a:solidFill>
              <a:srgbClr val="BABABA"/>
            </a:solidFill>
          </a:ln>
        </p:spPr>
        <p:txBody>
          <a:bodyPr wrap="square" lIns="0" tIns="0" rIns="0" bIns="0" rtlCol="0"/>
          <a:lstStyle/>
          <a:p/>
        </p:txBody>
      </p:sp>
      <p:sp>
        <p:nvSpPr>
          <p:cNvPr id="26" name="object 26"/>
          <p:cNvSpPr txBox="1"/>
          <p:nvPr/>
        </p:nvSpPr>
        <p:spPr>
          <a:xfrm>
            <a:off x="3755516" y="5572150"/>
            <a:ext cx="1732914" cy="393700"/>
          </a:xfrm>
          <a:prstGeom prst="rect">
            <a:avLst/>
          </a:prstGeom>
        </p:spPr>
        <p:txBody>
          <a:bodyPr wrap="square" lIns="0" tIns="0" rIns="0" bIns="0" rtlCol="0" vert="horz">
            <a:spAutoFit/>
          </a:bodyPr>
          <a:lstStyle/>
          <a:p>
            <a:pPr algn="ctr">
              <a:lnSpc>
                <a:spcPct val="100000"/>
              </a:lnSpc>
            </a:pPr>
            <a:r>
              <a:rPr dirty="0" sz="1000" spc="25">
                <a:solidFill>
                  <a:srgbClr val="4E565F"/>
                </a:solidFill>
                <a:latin typeface="Arial Unicode MS"/>
                <a:cs typeface="Arial Unicode MS"/>
              </a:rPr>
              <a:t>✓ </a:t>
            </a:r>
            <a:r>
              <a:rPr dirty="0" sz="1000" spc="-10">
                <a:solidFill>
                  <a:srgbClr val="4E565F"/>
                </a:solidFill>
                <a:latin typeface="Arial"/>
                <a:cs typeface="Arial"/>
              </a:rPr>
              <a:t>2012 </a:t>
            </a:r>
            <a:r>
              <a:rPr dirty="0" sz="1000" spc="40">
                <a:solidFill>
                  <a:srgbClr val="4E565F"/>
                </a:solidFill>
                <a:latin typeface="微软雅黑"/>
                <a:cs typeface="微软雅黑"/>
              </a:rPr>
              <a:t>年，</a:t>
            </a:r>
            <a:r>
              <a:rPr dirty="0" sz="1000" spc="-160">
                <a:solidFill>
                  <a:srgbClr val="4E565F"/>
                </a:solidFill>
                <a:latin typeface="微软雅黑"/>
                <a:cs typeface="微软雅黑"/>
              </a:rPr>
              <a:t> </a:t>
            </a:r>
            <a:r>
              <a:rPr dirty="0" sz="1000" spc="80">
                <a:solidFill>
                  <a:srgbClr val="4E565F"/>
                </a:solidFill>
                <a:latin typeface="微软雅黑"/>
                <a:cs typeface="微软雅黑"/>
              </a:rPr>
              <a:t>中国银行提出并</a:t>
            </a:r>
            <a:endParaRPr sz="1000">
              <a:latin typeface="微软雅黑"/>
              <a:cs typeface="微软雅黑"/>
            </a:endParaRPr>
          </a:p>
          <a:p>
            <a:pPr algn="ctr" marL="27940">
              <a:lnSpc>
                <a:spcPct val="100000"/>
              </a:lnSpc>
              <a:spcBef>
                <a:spcPts val="600"/>
              </a:spcBef>
            </a:pPr>
            <a:r>
              <a:rPr dirty="0" sz="1000" spc="-10">
                <a:solidFill>
                  <a:srgbClr val="4E565F"/>
                </a:solidFill>
                <a:latin typeface="微软雅黑"/>
                <a:cs typeface="微软雅黑"/>
              </a:rPr>
              <a:t>于次年建立中银开放平台</a:t>
            </a:r>
            <a:endParaRPr sz="1000">
              <a:latin typeface="微软雅黑"/>
              <a:cs typeface="微软雅黑"/>
            </a:endParaRPr>
          </a:p>
        </p:txBody>
      </p:sp>
      <p:sp>
        <p:nvSpPr>
          <p:cNvPr id="27" name="object 27"/>
          <p:cNvSpPr txBox="1"/>
          <p:nvPr/>
        </p:nvSpPr>
        <p:spPr>
          <a:xfrm>
            <a:off x="3755516" y="6105855"/>
            <a:ext cx="1209675" cy="1651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a:t>
            </a:r>
            <a:r>
              <a:rPr dirty="0" sz="1000" spc="200">
                <a:solidFill>
                  <a:srgbClr val="4E565F"/>
                </a:solidFill>
                <a:latin typeface="Arial Unicode MS"/>
                <a:cs typeface="Arial Unicode MS"/>
              </a:rPr>
              <a:t> </a:t>
            </a:r>
            <a:r>
              <a:rPr dirty="0" sz="1000" spc="-5">
                <a:solidFill>
                  <a:srgbClr val="4E565F"/>
                </a:solidFill>
                <a:latin typeface="微软雅黑"/>
                <a:cs typeface="微软雅黑"/>
              </a:rPr>
              <a:t>开放平台概念起步</a:t>
            </a:r>
            <a:endParaRPr sz="1000">
              <a:latin typeface="微软雅黑"/>
              <a:cs typeface="微软雅黑"/>
            </a:endParaRPr>
          </a:p>
        </p:txBody>
      </p:sp>
      <p:sp>
        <p:nvSpPr>
          <p:cNvPr id="28" name="object 28"/>
          <p:cNvSpPr/>
          <p:nvPr/>
        </p:nvSpPr>
        <p:spPr>
          <a:xfrm>
            <a:off x="5629655"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29" name="object 29"/>
          <p:cNvSpPr/>
          <p:nvPr/>
        </p:nvSpPr>
        <p:spPr>
          <a:xfrm>
            <a:off x="5629655"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30" name="object 30"/>
          <p:cNvSpPr txBox="1"/>
          <p:nvPr/>
        </p:nvSpPr>
        <p:spPr>
          <a:xfrm>
            <a:off x="5708141" y="5381625"/>
            <a:ext cx="1732914"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10">
                <a:solidFill>
                  <a:srgbClr val="4E565F"/>
                </a:solidFill>
                <a:latin typeface="Arial"/>
                <a:cs typeface="Arial"/>
              </a:rPr>
              <a:t>2013 </a:t>
            </a:r>
            <a:r>
              <a:rPr dirty="0" sz="1000" spc="40">
                <a:solidFill>
                  <a:srgbClr val="4E565F"/>
                </a:solidFill>
                <a:latin typeface="微软雅黑"/>
                <a:cs typeface="微软雅黑"/>
              </a:rPr>
              <a:t>年，</a:t>
            </a:r>
            <a:r>
              <a:rPr dirty="0" sz="1000" spc="-160">
                <a:solidFill>
                  <a:srgbClr val="4E565F"/>
                </a:solidFill>
                <a:latin typeface="微软雅黑"/>
                <a:cs typeface="微软雅黑"/>
              </a:rPr>
              <a:t> </a:t>
            </a:r>
            <a:r>
              <a:rPr dirty="0" sz="1000" spc="80">
                <a:solidFill>
                  <a:srgbClr val="4E565F"/>
                </a:solidFill>
                <a:latin typeface="微软雅黑"/>
                <a:cs typeface="微软雅黑"/>
              </a:rPr>
              <a:t>金融科技兴起并  </a:t>
            </a:r>
            <a:r>
              <a:rPr dirty="0" sz="1000" spc="-5">
                <a:solidFill>
                  <a:srgbClr val="4E565F"/>
                </a:solidFill>
                <a:latin typeface="微软雅黑"/>
                <a:cs typeface="微软雅黑"/>
              </a:rPr>
              <a:t>迅速升温</a:t>
            </a:r>
            <a:endParaRPr sz="1000">
              <a:latin typeface="微软雅黑"/>
              <a:cs typeface="微软雅黑"/>
            </a:endParaRPr>
          </a:p>
        </p:txBody>
      </p:sp>
      <p:sp>
        <p:nvSpPr>
          <p:cNvPr id="31" name="object 31"/>
          <p:cNvSpPr txBox="1"/>
          <p:nvPr/>
        </p:nvSpPr>
        <p:spPr>
          <a:xfrm>
            <a:off x="5708141" y="5915355"/>
            <a:ext cx="1732914"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5">
                <a:solidFill>
                  <a:srgbClr val="4E565F"/>
                </a:solidFill>
                <a:latin typeface="微软雅黑"/>
                <a:cs typeface="微软雅黑"/>
              </a:rPr>
              <a:t>金融科技创新公司大规模成  </a:t>
            </a:r>
            <a:r>
              <a:rPr dirty="0" sz="1000" spc="-5">
                <a:solidFill>
                  <a:srgbClr val="4E565F"/>
                </a:solidFill>
                <a:latin typeface="微软雅黑"/>
                <a:cs typeface="微软雅黑"/>
              </a:rPr>
              <a:t>立</a:t>
            </a:r>
            <a:endParaRPr sz="1000">
              <a:latin typeface="微软雅黑"/>
              <a:cs typeface="微软雅黑"/>
            </a:endParaRPr>
          </a:p>
        </p:txBody>
      </p:sp>
      <p:sp>
        <p:nvSpPr>
          <p:cNvPr id="32" name="object 32"/>
          <p:cNvSpPr/>
          <p:nvPr/>
        </p:nvSpPr>
        <p:spPr>
          <a:xfrm>
            <a:off x="7581900"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33" name="object 33"/>
          <p:cNvSpPr/>
          <p:nvPr/>
        </p:nvSpPr>
        <p:spPr>
          <a:xfrm>
            <a:off x="7581900"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34" name="object 34"/>
          <p:cNvSpPr txBox="1"/>
          <p:nvPr/>
        </p:nvSpPr>
        <p:spPr>
          <a:xfrm>
            <a:off x="7660640" y="5381625"/>
            <a:ext cx="1732914"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10">
                <a:solidFill>
                  <a:srgbClr val="4E565F"/>
                </a:solidFill>
                <a:latin typeface="Arial"/>
                <a:cs typeface="Arial"/>
              </a:rPr>
              <a:t>2015 </a:t>
            </a:r>
            <a:r>
              <a:rPr dirty="0" sz="1000" spc="60">
                <a:solidFill>
                  <a:srgbClr val="4E565F"/>
                </a:solidFill>
                <a:latin typeface="微软雅黑"/>
                <a:cs typeface="微软雅黑"/>
              </a:rPr>
              <a:t>年起，</a:t>
            </a:r>
            <a:r>
              <a:rPr dirty="0" sz="1000" spc="-150">
                <a:solidFill>
                  <a:srgbClr val="4E565F"/>
                </a:solidFill>
                <a:latin typeface="微软雅黑"/>
                <a:cs typeface="微软雅黑"/>
              </a:rPr>
              <a:t> </a:t>
            </a:r>
            <a:r>
              <a:rPr dirty="0" sz="1000" spc="75">
                <a:solidFill>
                  <a:srgbClr val="4E565F"/>
                </a:solidFill>
                <a:latin typeface="微软雅黑"/>
                <a:cs typeface="微软雅黑"/>
              </a:rPr>
              <a:t>各银行陆续成  </a:t>
            </a:r>
            <a:r>
              <a:rPr dirty="0" sz="1000" spc="-5">
                <a:solidFill>
                  <a:srgbClr val="4E565F"/>
                </a:solidFill>
                <a:latin typeface="微软雅黑"/>
                <a:cs typeface="微软雅黑"/>
              </a:rPr>
              <a:t>立金融科技子公司</a:t>
            </a:r>
            <a:endParaRPr sz="1000">
              <a:latin typeface="微软雅黑"/>
              <a:cs typeface="微软雅黑"/>
            </a:endParaRPr>
          </a:p>
        </p:txBody>
      </p:sp>
      <p:sp>
        <p:nvSpPr>
          <p:cNvPr id="35" name="object 35"/>
          <p:cNvSpPr txBox="1"/>
          <p:nvPr/>
        </p:nvSpPr>
        <p:spPr>
          <a:xfrm>
            <a:off x="7660640" y="5915355"/>
            <a:ext cx="1732914"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5">
                <a:solidFill>
                  <a:srgbClr val="4E565F"/>
                </a:solidFill>
                <a:latin typeface="微软雅黑"/>
                <a:cs typeface="微软雅黑"/>
              </a:rPr>
              <a:t>商业银行积极发展和应用金  </a:t>
            </a:r>
            <a:r>
              <a:rPr dirty="0" sz="1000" spc="-5">
                <a:solidFill>
                  <a:srgbClr val="4E565F"/>
                </a:solidFill>
                <a:latin typeface="微软雅黑"/>
                <a:cs typeface="微软雅黑"/>
              </a:rPr>
              <a:t>融科技</a:t>
            </a:r>
            <a:endParaRPr sz="1000">
              <a:latin typeface="微软雅黑"/>
              <a:cs typeface="微软雅黑"/>
            </a:endParaRPr>
          </a:p>
        </p:txBody>
      </p:sp>
      <p:sp>
        <p:nvSpPr>
          <p:cNvPr id="36" name="object 36"/>
          <p:cNvSpPr/>
          <p:nvPr/>
        </p:nvSpPr>
        <p:spPr>
          <a:xfrm>
            <a:off x="8352281" y="5048250"/>
            <a:ext cx="353695" cy="355600"/>
          </a:xfrm>
          <a:custGeom>
            <a:avLst/>
            <a:gdLst/>
            <a:ahLst/>
            <a:cxnLst/>
            <a:rect l="l" t="t" r="r" b="b"/>
            <a:pathLst>
              <a:path w="353695" h="355600">
                <a:moveTo>
                  <a:pt x="176784" y="0"/>
                </a:moveTo>
                <a:lnTo>
                  <a:pt x="129778" y="6342"/>
                </a:lnTo>
                <a:lnTo>
                  <a:pt x="87545" y="24242"/>
                </a:lnTo>
                <a:lnTo>
                  <a:pt x="51768" y="52006"/>
                </a:lnTo>
                <a:lnTo>
                  <a:pt x="24129" y="87940"/>
                </a:lnTo>
                <a:lnTo>
                  <a:pt x="6312" y="130351"/>
                </a:lnTo>
                <a:lnTo>
                  <a:pt x="0" y="177545"/>
                </a:lnTo>
                <a:lnTo>
                  <a:pt x="6312" y="224740"/>
                </a:lnTo>
                <a:lnTo>
                  <a:pt x="24129" y="267151"/>
                </a:lnTo>
                <a:lnTo>
                  <a:pt x="51768" y="303085"/>
                </a:lnTo>
                <a:lnTo>
                  <a:pt x="87545" y="330849"/>
                </a:lnTo>
                <a:lnTo>
                  <a:pt x="129778" y="348749"/>
                </a:lnTo>
                <a:lnTo>
                  <a:pt x="176784" y="355091"/>
                </a:lnTo>
                <a:lnTo>
                  <a:pt x="223789" y="348749"/>
                </a:lnTo>
                <a:lnTo>
                  <a:pt x="266022" y="330849"/>
                </a:lnTo>
                <a:lnTo>
                  <a:pt x="301799" y="303085"/>
                </a:lnTo>
                <a:lnTo>
                  <a:pt x="329438" y="267151"/>
                </a:lnTo>
                <a:lnTo>
                  <a:pt x="347255" y="224740"/>
                </a:lnTo>
                <a:lnTo>
                  <a:pt x="353568" y="177545"/>
                </a:lnTo>
                <a:lnTo>
                  <a:pt x="347255" y="130351"/>
                </a:lnTo>
                <a:lnTo>
                  <a:pt x="329438" y="87940"/>
                </a:lnTo>
                <a:lnTo>
                  <a:pt x="301799" y="52006"/>
                </a:lnTo>
                <a:lnTo>
                  <a:pt x="266022" y="24242"/>
                </a:lnTo>
                <a:lnTo>
                  <a:pt x="223789" y="6342"/>
                </a:lnTo>
                <a:lnTo>
                  <a:pt x="176784" y="0"/>
                </a:lnTo>
                <a:close/>
              </a:path>
            </a:pathLst>
          </a:custGeom>
          <a:solidFill>
            <a:srgbClr val="F9B12A"/>
          </a:solidFill>
        </p:spPr>
        <p:txBody>
          <a:bodyPr wrap="square" lIns="0" tIns="0" rIns="0" bIns="0" rtlCol="0"/>
          <a:lstStyle/>
          <a:p/>
        </p:txBody>
      </p:sp>
      <p:sp>
        <p:nvSpPr>
          <p:cNvPr id="37" name="object 37"/>
          <p:cNvSpPr/>
          <p:nvPr/>
        </p:nvSpPr>
        <p:spPr>
          <a:xfrm>
            <a:off x="8352281" y="5048250"/>
            <a:ext cx="353695" cy="355600"/>
          </a:xfrm>
          <a:custGeom>
            <a:avLst/>
            <a:gdLst/>
            <a:ahLst/>
            <a:cxnLst/>
            <a:rect l="l" t="t" r="r" b="b"/>
            <a:pathLst>
              <a:path w="353695" h="355600">
                <a:moveTo>
                  <a:pt x="0" y="177545"/>
                </a:moveTo>
                <a:lnTo>
                  <a:pt x="6312" y="130351"/>
                </a:lnTo>
                <a:lnTo>
                  <a:pt x="24129" y="87940"/>
                </a:lnTo>
                <a:lnTo>
                  <a:pt x="51768" y="52006"/>
                </a:lnTo>
                <a:lnTo>
                  <a:pt x="87545" y="24242"/>
                </a:lnTo>
                <a:lnTo>
                  <a:pt x="129778" y="6342"/>
                </a:lnTo>
                <a:lnTo>
                  <a:pt x="176784" y="0"/>
                </a:lnTo>
                <a:lnTo>
                  <a:pt x="223789" y="6342"/>
                </a:lnTo>
                <a:lnTo>
                  <a:pt x="266022" y="24242"/>
                </a:lnTo>
                <a:lnTo>
                  <a:pt x="301799" y="52006"/>
                </a:lnTo>
                <a:lnTo>
                  <a:pt x="329438" y="87940"/>
                </a:lnTo>
                <a:lnTo>
                  <a:pt x="347255" y="130351"/>
                </a:lnTo>
                <a:lnTo>
                  <a:pt x="353568" y="177545"/>
                </a:lnTo>
                <a:lnTo>
                  <a:pt x="347255" y="224740"/>
                </a:lnTo>
                <a:lnTo>
                  <a:pt x="329438" y="267151"/>
                </a:lnTo>
                <a:lnTo>
                  <a:pt x="301799" y="303085"/>
                </a:lnTo>
                <a:lnTo>
                  <a:pt x="266022" y="330849"/>
                </a:lnTo>
                <a:lnTo>
                  <a:pt x="223789" y="348749"/>
                </a:lnTo>
                <a:lnTo>
                  <a:pt x="176784" y="355091"/>
                </a:lnTo>
                <a:lnTo>
                  <a:pt x="129778" y="348749"/>
                </a:lnTo>
                <a:lnTo>
                  <a:pt x="87545" y="330849"/>
                </a:lnTo>
                <a:lnTo>
                  <a:pt x="51768" y="303085"/>
                </a:lnTo>
                <a:lnTo>
                  <a:pt x="24129" y="267151"/>
                </a:lnTo>
                <a:lnTo>
                  <a:pt x="6312" y="224740"/>
                </a:lnTo>
                <a:lnTo>
                  <a:pt x="0" y="177545"/>
                </a:lnTo>
                <a:close/>
              </a:path>
            </a:pathLst>
          </a:custGeom>
          <a:ln w="38100">
            <a:solidFill>
              <a:srgbClr val="F9F9F9"/>
            </a:solidFill>
          </a:ln>
        </p:spPr>
        <p:txBody>
          <a:bodyPr wrap="square" lIns="0" tIns="0" rIns="0" bIns="0" rtlCol="0"/>
          <a:lstStyle/>
          <a:p/>
        </p:txBody>
      </p:sp>
      <p:sp>
        <p:nvSpPr>
          <p:cNvPr id="38" name="object 38"/>
          <p:cNvSpPr txBox="1"/>
          <p:nvPr/>
        </p:nvSpPr>
        <p:spPr>
          <a:xfrm>
            <a:off x="8482965" y="5100066"/>
            <a:ext cx="138430" cy="254635"/>
          </a:xfrm>
          <a:prstGeom prst="rect">
            <a:avLst/>
          </a:prstGeom>
        </p:spPr>
        <p:txBody>
          <a:bodyPr wrap="square" lIns="0" tIns="0" rIns="0" bIns="0" rtlCol="0" vert="horz">
            <a:spAutoFit/>
          </a:bodyPr>
          <a:lstStyle/>
          <a:p>
            <a:pPr marL="12700">
              <a:lnSpc>
                <a:spcPct val="100000"/>
              </a:lnSpc>
            </a:pPr>
            <a:r>
              <a:rPr dirty="0" sz="1600" spc="-5" b="1">
                <a:solidFill>
                  <a:srgbClr val="F9F9F9"/>
                </a:solidFill>
                <a:latin typeface="Arial"/>
                <a:cs typeface="Arial"/>
              </a:rPr>
              <a:t>3</a:t>
            </a:r>
            <a:endParaRPr sz="1600">
              <a:latin typeface="Arial"/>
              <a:cs typeface="Arial"/>
            </a:endParaRPr>
          </a:p>
        </p:txBody>
      </p:sp>
      <p:sp>
        <p:nvSpPr>
          <p:cNvPr id="39" name="object 39"/>
          <p:cNvSpPr/>
          <p:nvPr/>
        </p:nvSpPr>
        <p:spPr>
          <a:xfrm>
            <a:off x="4447794" y="5048250"/>
            <a:ext cx="352425" cy="355600"/>
          </a:xfrm>
          <a:custGeom>
            <a:avLst/>
            <a:gdLst/>
            <a:ahLst/>
            <a:cxnLst/>
            <a:rect l="l" t="t" r="r" b="b"/>
            <a:pathLst>
              <a:path w="352425" h="355600">
                <a:moveTo>
                  <a:pt x="176021" y="0"/>
                </a:moveTo>
                <a:lnTo>
                  <a:pt x="129248" y="6342"/>
                </a:lnTo>
                <a:lnTo>
                  <a:pt x="87206" y="24242"/>
                </a:lnTo>
                <a:lnTo>
                  <a:pt x="51577" y="52006"/>
                </a:lnTo>
                <a:lnTo>
                  <a:pt x="24045" y="87940"/>
                </a:lnTo>
                <a:lnTo>
                  <a:pt x="6291" y="130351"/>
                </a:lnTo>
                <a:lnTo>
                  <a:pt x="0" y="177545"/>
                </a:lnTo>
                <a:lnTo>
                  <a:pt x="6291" y="224740"/>
                </a:lnTo>
                <a:lnTo>
                  <a:pt x="24045" y="267151"/>
                </a:lnTo>
                <a:lnTo>
                  <a:pt x="51577" y="303085"/>
                </a:lnTo>
                <a:lnTo>
                  <a:pt x="87206" y="330849"/>
                </a:lnTo>
                <a:lnTo>
                  <a:pt x="129248" y="348749"/>
                </a:lnTo>
                <a:lnTo>
                  <a:pt x="176021" y="355091"/>
                </a:lnTo>
                <a:lnTo>
                  <a:pt x="222795" y="348749"/>
                </a:lnTo>
                <a:lnTo>
                  <a:pt x="264837" y="330849"/>
                </a:lnTo>
                <a:lnTo>
                  <a:pt x="300466" y="303085"/>
                </a:lnTo>
                <a:lnTo>
                  <a:pt x="327998" y="267151"/>
                </a:lnTo>
                <a:lnTo>
                  <a:pt x="345752" y="224740"/>
                </a:lnTo>
                <a:lnTo>
                  <a:pt x="352043" y="177545"/>
                </a:lnTo>
                <a:lnTo>
                  <a:pt x="345752" y="130351"/>
                </a:lnTo>
                <a:lnTo>
                  <a:pt x="327998" y="87940"/>
                </a:lnTo>
                <a:lnTo>
                  <a:pt x="300466" y="52006"/>
                </a:lnTo>
                <a:lnTo>
                  <a:pt x="264837" y="24242"/>
                </a:lnTo>
                <a:lnTo>
                  <a:pt x="222795" y="6342"/>
                </a:lnTo>
                <a:lnTo>
                  <a:pt x="176021" y="0"/>
                </a:lnTo>
                <a:close/>
              </a:path>
            </a:pathLst>
          </a:custGeom>
          <a:solidFill>
            <a:srgbClr val="F9D96A"/>
          </a:solidFill>
        </p:spPr>
        <p:txBody>
          <a:bodyPr wrap="square" lIns="0" tIns="0" rIns="0" bIns="0" rtlCol="0"/>
          <a:lstStyle/>
          <a:p/>
        </p:txBody>
      </p:sp>
      <p:sp>
        <p:nvSpPr>
          <p:cNvPr id="40" name="object 40"/>
          <p:cNvSpPr/>
          <p:nvPr/>
        </p:nvSpPr>
        <p:spPr>
          <a:xfrm>
            <a:off x="4447794" y="5048250"/>
            <a:ext cx="352425" cy="355600"/>
          </a:xfrm>
          <a:custGeom>
            <a:avLst/>
            <a:gdLst/>
            <a:ahLst/>
            <a:cxnLst/>
            <a:rect l="l" t="t" r="r" b="b"/>
            <a:pathLst>
              <a:path w="352425" h="355600">
                <a:moveTo>
                  <a:pt x="0" y="177545"/>
                </a:moveTo>
                <a:lnTo>
                  <a:pt x="6291" y="130351"/>
                </a:lnTo>
                <a:lnTo>
                  <a:pt x="24045" y="87940"/>
                </a:lnTo>
                <a:lnTo>
                  <a:pt x="51577" y="52006"/>
                </a:lnTo>
                <a:lnTo>
                  <a:pt x="87206" y="24242"/>
                </a:lnTo>
                <a:lnTo>
                  <a:pt x="129248" y="6342"/>
                </a:lnTo>
                <a:lnTo>
                  <a:pt x="176021" y="0"/>
                </a:lnTo>
                <a:lnTo>
                  <a:pt x="222795" y="6342"/>
                </a:lnTo>
                <a:lnTo>
                  <a:pt x="264837" y="24242"/>
                </a:lnTo>
                <a:lnTo>
                  <a:pt x="300466" y="52006"/>
                </a:lnTo>
                <a:lnTo>
                  <a:pt x="327998" y="87940"/>
                </a:lnTo>
                <a:lnTo>
                  <a:pt x="345752" y="130351"/>
                </a:lnTo>
                <a:lnTo>
                  <a:pt x="352043" y="177545"/>
                </a:lnTo>
                <a:lnTo>
                  <a:pt x="345752" y="224740"/>
                </a:lnTo>
                <a:lnTo>
                  <a:pt x="327998" y="267151"/>
                </a:lnTo>
                <a:lnTo>
                  <a:pt x="300466" y="303085"/>
                </a:lnTo>
                <a:lnTo>
                  <a:pt x="264837" y="330849"/>
                </a:lnTo>
                <a:lnTo>
                  <a:pt x="222795" y="348749"/>
                </a:lnTo>
                <a:lnTo>
                  <a:pt x="176021" y="355091"/>
                </a:lnTo>
                <a:lnTo>
                  <a:pt x="129248" y="348749"/>
                </a:lnTo>
                <a:lnTo>
                  <a:pt x="87206" y="330849"/>
                </a:lnTo>
                <a:lnTo>
                  <a:pt x="51577" y="303085"/>
                </a:lnTo>
                <a:lnTo>
                  <a:pt x="24045" y="267151"/>
                </a:lnTo>
                <a:lnTo>
                  <a:pt x="6291" y="224740"/>
                </a:lnTo>
                <a:lnTo>
                  <a:pt x="0" y="177545"/>
                </a:lnTo>
                <a:close/>
              </a:path>
            </a:pathLst>
          </a:custGeom>
          <a:ln w="38100">
            <a:solidFill>
              <a:srgbClr val="F9F9F9"/>
            </a:solidFill>
          </a:ln>
        </p:spPr>
        <p:txBody>
          <a:bodyPr wrap="square" lIns="0" tIns="0" rIns="0" bIns="0" rtlCol="0"/>
          <a:lstStyle/>
          <a:p/>
        </p:txBody>
      </p:sp>
      <p:sp>
        <p:nvSpPr>
          <p:cNvPr id="41" name="object 41"/>
          <p:cNvSpPr txBox="1"/>
          <p:nvPr/>
        </p:nvSpPr>
        <p:spPr>
          <a:xfrm>
            <a:off x="4577841" y="5100066"/>
            <a:ext cx="138430" cy="254635"/>
          </a:xfrm>
          <a:prstGeom prst="rect">
            <a:avLst/>
          </a:prstGeom>
        </p:spPr>
        <p:txBody>
          <a:bodyPr wrap="square" lIns="0" tIns="0" rIns="0" bIns="0" rtlCol="0" vert="horz">
            <a:spAutoFit/>
          </a:bodyPr>
          <a:lstStyle/>
          <a:p>
            <a:pPr marL="12700">
              <a:lnSpc>
                <a:spcPct val="100000"/>
              </a:lnSpc>
            </a:pPr>
            <a:r>
              <a:rPr dirty="0" sz="1600" spc="-5" b="1">
                <a:solidFill>
                  <a:srgbClr val="F9F9F9"/>
                </a:solidFill>
                <a:latin typeface="Arial"/>
                <a:cs typeface="Arial"/>
              </a:rPr>
              <a:t>1</a:t>
            </a:r>
            <a:endParaRPr sz="1600">
              <a:latin typeface="Arial"/>
              <a:cs typeface="Arial"/>
            </a:endParaRPr>
          </a:p>
        </p:txBody>
      </p:sp>
      <p:sp>
        <p:nvSpPr>
          <p:cNvPr id="42" name="object 42"/>
          <p:cNvSpPr/>
          <p:nvPr/>
        </p:nvSpPr>
        <p:spPr>
          <a:xfrm>
            <a:off x="6400038" y="5048250"/>
            <a:ext cx="353695" cy="355600"/>
          </a:xfrm>
          <a:custGeom>
            <a:avLst/>
            <a:gdLst/>
            <a:ahLst/>
            <a:cxnLst/>
            <a:rect l="l" t="t" r="r" b="b"/>
            <a:pathLst>
              <a:path w="353695" h="355600">
                <a:moveTo>
                  <a:pt x="176784" y="0"/>
                </a:moveTo>
                <a:lnTo>
                  <a:pt x="129778" y="6342"/>
                </a:lnTo>
                <a:lnTo>
                  <a:pt x="87545" y="24242"/>
                </a:lnTo>
                <a:lnTo>
                  <a:pt x="51768" y="52006"/>
                </a:lnTo>
                <a:lnTo>
                  <a:pt x="24129" y="87940"/>
                </a:lnTo>
                <a:lnTo>
                  <a:pt x="6312" y="130351"/>
                </a:lnTo>
                <a:lnTo>
                  <a:pt x="0" y="177545"/>
                </a:lnTo>
                <a:lnTo>
                  <a:pt x="6312" y="224740"/>
                </a:lnTo>
                <a:lnTo>
                  <a:pt x="24130" y="267151"/>
                </a:lnTo>
                <a:lnTo>
                  <a:pt x="51768" y="303085"/>
                </a:lnTo>
                <a:lnTo>
                  <a:pt x="87545" y="330849"/>
                </a:lnTo>
                <a:lnTo>
                  <a:pt x="129778" y="348749"/>
                </a:lnTo>
                <a:lnTo>
                  <a:pt x="176784" y="355091"/>
                </a:lnTo>
                <a:lnTo>
                  <a:pt x="223789" y="348749"/>
                </a:lnTo>
                <a:lnTo>
                  <a:pt x="266022" y="330849"/>
                </a:lnTo>
                <a:lnTo>
                  <a:pt x="301799" y="303085"/>
                </a:lnTo>
                <a:lnTo>
                  <a:pt x="329438" y="267151"/>
                </a:lnTo>
                <a:lnTo>
                  <a:pt x="347255" y="224740"/>
                </a:lnTo>
                <a:lnTo>
                  <a:pt x="353567" y="177545"/>
                </a:lnTo>
                <a:lnTo>
                  <a:pt x="347255" y="130351"/>
                </a:lnTo>
                <a:lnTo>
                  <a:pt x="329438" y="87940"/>
                </a:lnTo>
                <a:lnTo>
                  <a:pt x="301799" y="52006"/>
                </a:lnTo>
                <a:lnTo>
                  <a:pt x="266022" y="24242"/>
                </a:lnTo>
                <a:lnTo>
                  <a:pt x="223789" y="6342"/>
                </a:lnTo>
                <a:lnTo>
                  <a:pt x="176784" y="0"/>
                </a:lnTo>
                <a:close/>
              </a:path>
            </a:pathLst>
          </a:custGeom>
          <a:solidFill>
            <a:srgbClr val="F8C42B"/>
          </a:solidFill>
        </p:spPr>
        <p:txBody>
          <a:bodyPr wrap="square" lIns="0" tIns="0" rIns="0" bIns="0" rtlCol="0"/>
          <a:lstStyle/>
          <a:p/>
        </p:txBody>
      </p:sp>
      <p:sp>
        <p:nvSpPr>
          <p:cNvPr id="43" name="object 43"/>
          <p:cNvSpPr/>
          <p:nvPr/>
        </p:nvSpPr>
        <p:spPr>
          <a:xfrm>
            <a:off x="6400038" y="5048250"/>
            <a:ext cx="353695" cy="355600"/>
          </a:xfrm>
          <a:custGeom>
            <a:avLst/>
            <a:gdLst/>
            <a:ahLst/>
            <a:cxnLst/>
            <a:rect l="l" t="t" r="r" b="b"/>
            <a:pathLst>
              <a:path w="353695" h="355600">
                <a:moveTo>
                  <a:pt x="0" y="177545"/>
                </a:moveTo>
                <a:lnTo>
                  <a:pt x="6312" y="130351"/>
                </a:lnTo>
                <a:lnTo>
                  <a:pt x="24129" y="87940"/>
                </a:lnTo>
                <a:lnTo>
                  <a:pt x="51768" y="52006"/>
                </a:lnTo>
                <a:lnTo>
                  <a:pt x="87545" y="24242"/>
                </a:lnTo>
                <a:lnTo>
                  <a:pt x="129778" y="6342"/>
                </a:lnTo>
                <a:lnTo>
                  <a:pt x="176784" y="0"/>
                </a:lnTo>
                <a:lnTo>
                  <a:pt x="223789" y="6342"/>
                </a:lnTo>
                <a:lnTo>
                  <a:pt x="266022" y="24242"/>
                </a:lnTo>
                <a:lnTo>
                  <a:pt x="301799" y="52006"/>
                </a:lnTo>
                <a:lnTo>
                  <a:pt x="329438" y="87940"/>
                </a:lnTo>
                <a:lnTo>
                  <a:pt x="347255" y="130351"/>
                </a:lnTo>
                <a:lnTo>
                  <a:pt x="353567" y="177545"/>
                </a:lnTo>
                <a:lnTo>
                  <a:pt x="347255" y="224740"/>
                </a:lnTo>
                <a:lnTo>
                  <a:pt x="329438" y="267151"/>
                </a:lnTo>
                <a:lnTo>
                  <a:pt x="301799" y="303085"/>
                </a:lnTo>
                <a:lnTo>
                  <a:pt x="266022" y="330849"/>
                </a:lnTo>
                <a:lnTo>
                  <a:pt x="223789" y="348749"/>
                </a:lnTo>
                <a:lnTo>
                  <a:pt x="176784" y="355091"/>
                </a:lnTo>
                <a:lnTo>
                  <a:pt x="129778" y="348749"/>
                </a:lnTo>
                <a:lnTo>
                  <a:pt x="87545" y="330849"/>
                </a:lnTo>
                <a:lnTo>
                  <a:pt x="51768" y="303085"/>
                </a:lnTo>
                <a:lnTo>
                  <a:pt x="24130" y="267151"/>
                </a:lnTo>
                <a:lnTo>
                  <a:pt x="6312" y="224740"/>
                </a:lnTo>
                <a:lnTo>
                  <a:pt x="0" y="177545"/>
                </a:lnTo>
                <a:close/>
              </a:path>
            </a:pathLst>
          </a:custGeom>
          <a:ln w="38100">
            <a:solidFill>
              <a:srgbClr val="F9F9F9"/>
            </a:solidFill>
          </a:ln>
        </p:spPr>
        <p:txBody>
          <a:bodyPr wrap="square" lIns="0" tIns="0" rIns="0" bIns="0" rtlCol="0"/>
          <a:lstStyle/>
          <a:p/>
        </p:txBody>
      </p:sp>
      <p:sp>
        <p:nvSpPr>
          <p:cNvPr id="44" name="object 44"/>
          <p:cNvSpPr txBox="1"/>
          <p:nvPr/>
        </p:nvSpPr>
        <p:spPr>
          <a:xfrm>
            <a:off x="6530467" y="5100066"/>
            <a:ext cx="138430" cy="254635"/>
          </a:xfrm>
          <a:prstGeom prst="rect">
            <a:avLst/>
          </a:prstGeom>
        </p:spPr>
        <p:txBody>
          <a:bodyPr wrap="square" lIns="0" tIns="0" rIns="0" bIns="0" rtlCol="0" vert="horz">
            <a:spAutoFit/>
          </a:bodyPr>
          <a:lstStyle/>
          <a:p>
            <a:pPr marL="12700">
              <a:lnSpc>
                <a:spcPct val="100000"/>
              </a:lnSpc>
            </a:pPr>
            <a:r>
              <a:rPr dirty="0" sz="1600" spc="-5" b="1">
                <a:solidFill>
                  <a:srgbClr val="F9F9F9"/>
                </a:solidFill>
                <a:latin typeface="Arial"/>
                <a:cs typeface="Arial"/>
              </a:rPr>
              <a:t>2</a:t>
            </a:r>
            <a:endParaRPr sz="1600">
              <a:latin typeface="Arial"/>
              <a:cs typeface="Arial"/>
            </a:endParaRPr>
          </a:p>
        </p:txBody>
      </p:sp>
      <p:sp>
        <p:nvSpPr>
          <p:cNvPr id="45" name="object 45"/>
          <p:cNvSpPr/>
          <p:nvPr/>
        </p:nvSpPr>
        <p:spPr>
          <a:xfrm>
            <a:off x="9534143"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46" name="object 46"/>
          <p:cNvSpPr/>
          <p:nvPr/>
        </p:nvSpPr>
        <p:spPr>
          <a:xfrm>
            <a:off x="9534143" y="34396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47" name="object 47"/>
          <p:cNvSpPr txBox="1"/>
          <p:nvPr/>
        </p:nvSpPr>
        <p:spPr>
          <a:xfrm>
            <a:off x="9613138" y="3704970"/>
            <a:ext cx="1734185" cy="469900"/>
          </a:xfrm>
          <a:prstGeom prst="rect">
            <a:avLst/>
          </a:prstGeom>
        </p:spPr>
        <p:txBody>
          <a:bodyPr wrap="square" lIns="0" tIns="0" rIns="0" bIns="0" rtlCol="0" vert="horz">
            <a:spAutoFit/>
          </a:bodyPr>
          <a:lstStyle/>
          <a:p>
            <a:pPr marL="184785" marR="5080" indent="-172720">
              <a:lnSpc>
                <a:spcPct val="150000"/>
              </a:lnSpc>
            </a:pPr>
            <a:r>
              <a:rPr dirty="0" sz="1000" spc="25">
                <a:solidFill>
                  <a:srgbClr val="4E565F"/>
                </a:solidFill>
                <a:latin typeface="Arial Unicode MS"/>
                <a:cs typeface="Arial Unicode MS"/>
              </a:rPr>
              <a:t>✓ </a:t>
            </a:r>
            <a:r>
              <a:rPr dirty="0" sz="1000" spc="15">
                <a:solidFill>
                  <a:srgbClr val="4E565F"/>
                </a:solidFill>
                <a:latin typeface="Arial"/>
                <a:cs typeface="Arial"/>
              </a:rPr>
              <a:t>2018</a:t>
            </a:r>
            <a:r>
              <a:rPr dirty="0" sz="1000" spc="15">
                <a:solidFill>
                  <a:srgbClr val="4E565F"/>
                </a:solidFill>
                <a:latin typeface="微软雅黑"/>
                <a:cs typeface="微软雅黑"/>
              </a:rPr>
              <a:t>年，</a:t>
            </a:r>
            <a:r>
              <a:rPr dirty="0" sz="1000" spc="15">
                <a:solidFill>
                  <a:srgbClr val="4E565F"/>
                </a:solidFill>
                <a:latin typeface="Arial"/>
                <a:cs typeface="Arial"/>
              </a:rPr>
              <a:t>PSD2</a:t>
            </a:r>
            <a:r>
              <a:rPr dirty="0" sz="1000" spc="15">
                <a:solidFill>
                  <a:srgbClr val="4E565F"/>
                </a:solidFill>
                <a:latin typeface="微软雅黑"/>
                <a:cs typeface="微软雅黑"/>
              </a:rPr>
              <a:t>规定生效，  </a:t>
            </a:r>
            <a:r>
              <a:rPr dirty="0" sz="1000" spc="-5">
                <a:solidFill>
                  <a:srgbClr val="4E565F"/>
                </a:solidFill>
                <a:latin typeface="微软雅黑"/>
                <a:cs typeface="微软雅黑"/>
              </a:rPr>
              <a:t>银行陆续开放</a:t>
            </a:r>
            <a:r>
              <a:rPr dirty="0" sz="1000" spc="-5">
                <a:solidFill>
                  <a:srgbClr val="4E565F"/>
                </a:solidFill>
                <a:latin typeface="Arial"/>
                <a:cs typeface="Arial"/>
              </a:rPr>
              <a:t>API</a:t>
            </a:r>
            <a:endParaRPr sz="1000">
              <a:latin typeface="Arial"/>
              <a:cs typeface="Arial"/>
            </a:endParaRPr>
          </a:p>
        </p:txBody>
      </p:sp>
      <p:sp>
        <p:nvSpPr>
          <p:cNvPr id="48" name="object 48"/>
          <p:cNvSpPr txBox="1"/>
          <p:nvPr/>
        </p:nvSpPr>
        <p:spPr>
          <a:xfrm>
            <a:off x="9613138" y="4314570"/>
            <a:ext cx="1716405" cy="1651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a:t>
            </a:r>
            <a:r>
              <a:rPr dirty="0" sz="1000" spc="204">
                <a:solidFill>
                  <a:srgbClr val="4E565F"/>
                </a:solidFill>
                <a:latin typeface="Arial Unicode MS"/>
                <a:cs typeface="Arial Unicode MS"/>
              </a:rPr>
              <a:t> </a:t>
            </a:r>
            <a:r>
              <a:rPr dirty="0" sz="1000" spc="-5">
                <a:solidFill>
                  <a:srgbClr val="4E565F"/>
                </a:solidFill>
                <a:latin typeface="微软雅黑"/>
                <a:cs typeface="微软雅黑"/>
              </a:rPr>
              <a:t>开放银行进入</a:t>
            </a:r>
            <a:r>
              <a:rPr dirty="0" sz="1000" spc="-5" b="1" i="1">
                <a:solidFill>
                  <a:srgbClr val="1D9FD1"/>
                </a:solidFill>
                <a:latin typeface="微软雅黑"/>
                <a:cs typeface="微软雅黑"/>
              </a:rPr>
              <a:t>快速发展阶段</a:t>
            </a:r>
            <a:endParaRPr sz="1000">
              <a:latin typeface="微软雅黑"/>
              <a:cs typeface="微软雅黑"/>
            </a:endParaRPr>
          </a:p>
        </p:txBody>
      </p:sp>
      <p:sp>
        <p:nvSpPr>
          <p:cNvPr id="49" name="object 49"/>
          <p:cNvSpPr/>
          <p:nvPr/>
        </p:nvSpPr>
        <p:spPr>
          <a:xfrm>
            <a:off x="10304526" y="3245357"/>
            <a:ext cx="353695" cy="353695"/>
          </a:xfrm>
          <a:custGeom>
            <a:avLst/>
            <a:gdLst/>
            <a:ahLst/>
            <a:cxnLst/>
            <a:rect l="l" t="t" r="r" b="b"/>
            <a:pathLst>
              <a:path w="353695" h="353695">
                <a:moveTo>
                  <a:pt x="176783" y="0"/>
                </a:moveTo>
                <a:lnTo>
                  <a:pt x="129778" y="6312"/>
                </a:lnTo>
                <a:lnTo>
                  <a:pt x="87545" y="24129"/>
                </a:lnTo>
                <a:lnTo>
                  <a:pt x="51768" y="51768"/>
                </a:lnTo>
                <a:lnTo>
                  <a:pt x="24129" y="87545"/>
                </a:lnTo>
                <a:lnTo>
                  <a:pt x="6312" y="129778"/>
                </a:lnTo>
                <a:lnTo>
                  <a:pt x="0" y="176783"/>
                </a:lnTo>
                <a:lnTo>
                  <a:pt x="6312" y="223789"/>
                </a:lnTo>
                <a:lnTo>
                  <a:pt x="24129" y="266022"/>
                </a:lnTo>
                <a:lnTo>
                  <a:pt x="51768" y="301799"/>
                </a:lnTo>
                <a:lnTo>
                  <a:pt x="87545" y="329438"/>
                </a:lnTo>
                <a:lnTo>
                  <a:pt x="129778" y="347255"/>
                </a:lnTo>
                <a:lnTo>
                  <a:pt x="176783" y="353567"/>
                </a:lnTo>
                <a:lnTo>
                  <a:pt x="223789" y="347255"/>
                </a:lnTo>
                <a:lnTo>
                  <a:pt x="266022" y="329438"/>
                </a:lnTo>
                <a:lnTo>
                  <a:pt x="301799" y="301799"/>
                </a:lnTo>
                <a:lnTo>
                  <a:pt x="329438" y="266022"/>
                </a:lnTo>
                <a:lnTo>
                  <a:pt x="347255" y="223789"/>
                </a:lnTo>
                <a:lnTo>
                  <a:pt x="353568" y="176783"/>
                </a:lnTo>
                <a:lnTo>
                  <a:pt x="347255" y="129778"/>
                </a:lnTo>
                <a:lnTo>
                  <a:pt x="329438" y="87545"/>
                </a:lnTo>
                <a:lnTo>
                  <a:pt x="301799" y="51768"/>
                </a:lnTo>
                <a:lnTo>
                  <a:pt x="266022" y="24129"/>
                </a:lnTo>
                <a:lnTo>
                  <a:pt x="223789" y="6312"/>
                </a:lnTo>
                <a:lnTo>
                  <a:pt x="176783" y="0"/>
                </a:lnTo>
                <a:close/>
              </a:path>
            </a:pathLst>
          </a:custGeom>
          <a:solidFill>
            <a:srgbClr val="1A9FD2"/>
          </a:solidFill>
        </p:spPr>
        <p:txBody>
          <a:bodyPr wrap="square" lIns="0" tIns="0" rIns="0" bIns="0" rtlCol="0"/>
          <a:lstStyle/>
          <a:p/>
        </p:txBody>
      </p:sp>
      <p:sp>
        <p:nvSpPr>
          <p:cNvPr id="50" name="object 50"/>
          <p:cNvSpPr/>
          <p:nvPr/>
        </p:nvSpPr>
        <p:spPr>
          <a:xfrm>
            <a:off x="10304526" y="3245357"/>
            <a:ext cx="353695" cy="353695"/>
          </a:xfrm>
          <a:custGeom>
            <a:avLst/>
            <a:gdLst/>
            <a:ahLst/>
            <a:cxnLst/>
            <a:rect l="l" t="t" r="r" b="b"/>
            <a:pathLst>
              <a:path w="353695" h="353695">
                <a:moveTo>
                  <a:pt x="0" y="176783"/>
                </a:moveTo>
                <a:lnTo>
                  <a:pt x="6312" y="129778"/>
                </a:lnTo>
                <a:lnTo>
                  <a:pt x="24129" y="87545"/>
                </a:lnTo>
                <a:lnTo>
                  <a:pt x="51768" y="51768"/>
                </a:lnTo>
                <a:lnTo>
                  <a:pt x="87545" y="24129"/>
                </a:lnTo>
                <a:lnTo>
                  <a:pt x="129778" y="6312"/>
                </a:lnTo>
                <a:lnTo>
                  <a:pt x="176783" y="0"/>
                </a:lnTo>
                <a:lnTo>
                  <a:pt x="223789" y="6312"/>
                </a:lnTo>
                <a:lnTo>
                  <a:pt x="266022" y="24129"/>
                </a:lnTo>
                <a:lnTo>
                  <a:pt x="301799" y="51768"/>
                </a:lnTo>
                <a:lnTo>
                  <a:pt x="329438" y="87545"/>
                </a:lnTo>
                <a:lnTo>
                  <a:pt x="347255" y="129778"/>
                </a:lnTo>
                <a:lnTo>
                  <a:pt x="353568" y="176783"/>
                </a:lnTo>
                <a:lnTo>
                  <a:pt x="347255" y="223789"/>
                </a:lnTo>
                <a:lnTo>
                  <a:pt x="329438" y="266022"/>
                </a:lnTo>
                <a:lnTo>
                  <a:pt x="301799" y="301799"/>
                </a:lnTo>
                <a:lnTo>
                  <a:pt x="266022" y="329438"/>
                </a:lnTo>
                <a:lnTo>
                  <a:pt x="223789" y="347255"/>
                </a:lnTo>
                <a:lnTo>
                  <a:pt x="176783" y="353567"/>
                </a:lnTo>
                <a:lnTo>
                  <a:pt x="129778" y="347255"/>
                </a:lnTo>
                <a:lnTo>
                  <a:pt x="87545" y="329438"/>
                </a:lnTo>
                <a:lnTo>
                  <a:pt x="51768" y="301799"/>
                </a:lnTo>
                <a:lnTo>
                  <a:pt x="24129" y="266022"/>
                </a:lnTo>
                <a:lnTo>
                  <a:pt x="6312" y="223789"/>
                </a:lnTo>
                <a:lnTo>
                  <a:pt x="0" y="176783"/>
                </a:lnTo>
                <a:close/>
              </a:path>
            </a:pathLst>
          </a:custGeom>
          <a:ln w="38100">
            <a:solidFill>
              <a:srgbClr val="F9F9F9"/>
            </a:solidFill>
          </a:ln>
        </p:spPr>
        <p:txBody>
          <a:bodyPr wrap="square" lIns="0" tIns="0" rIns="0" bIns="0" rtlCol="0"/>
          <a:lstStyle/>
          <a:p/>
        </p:txBody>
      </p:sp>
      <p:sp>
        <p:nvSpPr>
          <p:cNvPr id="51" name="object 51"/>
          <p:cNvSpPr txBox="1"/>
          <p:nvPr/>
        </p:nvSpPr>
        <p:spPr>
          <a:xfrm>
            <a:off x="829767" y="1124330"/>
            <a:ext cx="10822940" cy="2425700"/>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D9FD1"/>
                </a:solidFill>
                <a:latin typeface="Arial Unicode MS"/>
                <a:cs typeface="Arial Unicode MS"/>
              </a:rPr>
              <a:t>◆ </a:t>
            </a:r>
            <a:r>
              <a:rPr dirty="0" sz="1400" spc="-5">
                <a:solidFill>
                  <a:srgbClr val="5E666F"/>
                </a:solidFill>
                <a:latin typeface="Arial"/>
                <a:cs typeface="Arial"/>
              </a:rPr>
              <a:t>2004</a:t>
            </a:r>
            <a:r>
              <a:rPr dirty="0" sz="1400" spc="-5">
                <a:solidFill>
                  <a:srgbClr val="5E666F"/>
                </a:solidFill>
                <a:latin typeface="微软雅黑"/>
                <a:cs typeface="微软雅黑"/>
              </a:rPr>
              <a:t>年，</a:t>
            </a:r>
            <a:r>
              <a:rPr dirty="0" sz="1400" spc="-5">
                <a:solidFill>
                  <a:srgbClr val="5E666F"/>
                </a:solidFill>
                <a:latin typeface="Arial"/>
                <a:cs typeface="Arial"/>
              </a:rPr>
              <a:t>PayPal</a:t>
            </a:r>
            <a:r>
              <a:rPr dirty="0" sz="1400" spc="-5">
                <a:solidFill>
                  <a:srgbClr val="5E666F"/>
                </a:solidFill>
                <a:latin typeface="微软雅黑"/>
                <a:cs typeface="微软雅黑"/>
              </a:rPr>
              <a:t>推出</a:t>
            </a:r>
            <a:r>
              <a:rPr dirty="0" sz="1400" spc="-5">
                <a:solidFill>
                  <a:srgbClr val="5E666F"/>
                </a:solidFill>
                <a:latin typeface="Arial"/>
                <a:cs typeface="Arial"/>
              </a:rPr>
              <a:t>PayPal </a:t>
            </a:r>
            <a:r>
              <a:rPr dirty="0" sz="1400">
                <a:solidFill>
                  <a:srgbClr val="5E666F"/>
                </a:solidFill>
                <a:latin typeface="Arial"/>
                <a:cs typeface="Arial"/>
              </a:rPr>
              <a:t>API</a:t>
            </a:r>
            <a:r>
              <a:rPr dirty="0" sz="1400">
                <a:solidFill>
                  <a:srgbClr val="5E666F"/>
                </a:solidFill>
                <a:latin typeface="微软雅黑"/>
                <a:cs typeface="微软雅黑"/>
              </a:rPr>
              <a:t>预示着具有开放银行特征的实践开始出现，但此时“开放银行”并未真正由银行直接参与。直到</a:t>
            </a:r>
            <a:r>
              <a:rPr dirty="0" sz="1400">
                <a:solidFill>
                  <a:srgbClr val="5E666F"/>
                </a:solidFill>
                <a:latin typeface="Arial"/>
                <a:cs typeface="Arial"/>
              </a:rPr>
              <a:t>2015  </a:t>
            </a:r>
            <a:r>
              <a:rPr dirty="0" sz="1400" spc="5">
                <a:solidFill>
                  <a:srgbClr val="5E666F"/>
                </a:solidFill>
                <a:latin typeface="微软雅黑"/>
                <a:cs typeface="微软雅黑"/>
              </a:rPr>
              <a:t>年，英国成立开放银行工作组（</a:t>
            </a:r>
            <a:r>
              <a:rPr dirty="0" sz="1400" spc="5">
                <a:solidFill>
                  <a:srgbClr val="5E666F"/>
                </a:solidFill>
                <a:latin typeface="Arial"/>
                <a:cs typeface="Arial"/>
              </a:rPr>
              <a:t>OBWG</a:t>
            </a:r>
            <a:r>
              <a:rPr dirty="0" sz="1400" spc="5">
                <a:solidFill>
                  <a:srgbClr val="5E666F"/>
                </a:solidFill>
                <a:latin typeface="微软雅黑"/>
                <a:cs typeface="微软雅黑"/>
              </a:rPr>
              <a:t>），且欧盟同年颁布</a:t>
            </a:r>
            <a:r>
              <a:rPr dirty="0" sz="1400" spc="5">
                <a:solidFill>
                  <a:srgbClr val="5E666F"/>
                </a:solidFill>
                <a:latin typeface="Arial"/>
                <a:cs typeface="Arial"/>
              </a:rPr>
              <a:t>PSD2</a:t>
            </a:r>
            <a:r>
              <a:rPr dirty="0" sz="1400" spc="5">
                <a:solidFill>
                  <a:srgbClr val="5E666F"/>
                </a:solidFill>
                <a:latin typeface="微软雅黑"/>
                <a:cs typeface="微软雅黑"/>
              </a:rPr>
              <a:t>对部分银行的账户和数据开放提出明确要求，“开放银行”概念才正  </a:t>
            </a:r>
            <a:r>
              <a:rPr dirty="0" sz="1400" spc="-5">
                <a:solidFill>
                  <a:srgbClr val="5E666F"/>
                </a:solidFill>
                <a:latin typeface="微软雅黑"/>
                <a:cs typeface="微软雅黑"/>
              </a:rPr>
              <a:t>式兴起。</a:t>
            </a:r>
            <a:r>
              <a:rPr dirty="0" sz="1400" spc="-5" b="1">
                <a:solidFill>
                  <a:srgbClr val="1D9FD1"/>
                </a:solidFill>
                <a:latin typeface="Arial"/>
                <a:cs typeface="Arial"/>
              </a:rPr>
              <a:t>2018</a:t>
            </a:r>
            <a:r>
              <a:rPr dirty="0" sz="1400" spc="-5" b="1" i="1">
                <a:solidFill>
                  <a:srgbClr val="1D9FD1"/>
                </a:solidFill>
                <a:latin typeface="微软雅黑"/>
                <a:cs typeface="微软雅黑"/>
              </a:rPr>
              <a:t>年后，随着</a:t>
            </a:r>
            <a:r>
              <a:rPr dirty="0" sz="1400" spc="-5" b="1">
                <a:solidFill>
                  <a:srgbClr val="1D9FD1"/>
                </a:solidFill>
                <a:latin typeface="Arial"/>
                <a:cs typeface="Arial"/>
              </a:rPr>
              <a:t>PSD2</a:t>
            </a:r>
            <a:r>
              <a:rPr dirty="0" sz="1400" spc="-5" b="1" i="1">
                <a:solidFill>
                  <a:srgbClr val="1D9FD1"/>
                </a:solidFill>
                <a:latin typeface="微软雅黑"/>
                <a:cs typeface="微软雅黑"/>
              </a:rPr>
              <a:t>规定生效，开放银行</a:t>
            </a:r>
            <a:r>
              <a:rPr dirty="0" sz="1400" spc="-5" b="1" i="1">
                <a:solidFill>
                  <a:srgbClr val="1A9FD2"/>
                </a:solidFill>
                <a:latin typeface="微软雅黑"/>
                <a:cs typeface="微软雅黑"/>
              </a:rPr>
              <a:t>进入快速发展阶段。</a:t>
            </a:r>
            <a:endParaRPr sz="1400">
              <a:latin typeface="微软雅黑"/>
              <a:cs typeface="微软雅黑"/>
            </a:endParaRPr>
          </a:p>
          <a:p>
            <a:pPr algn="just" marL="299085" marR="5080" indent="-287020">
              <a:lnSpc>
                <a:spcPts val="2520"/>
              </a:lnSpc>
              <a:spcBef>
                <a:spcPts val="225"/>
              </a:spcBef>
            </a:pPr>
            <a:r>
              <a:rPr dirty="0" sz="1400" spc="540">
                <a:solidFill>
                  <a:srgbClr val="1D9FD1"/>
                </a:solidFill>
                <a:latin typeface="Arial Unicode MS"/>
                <a:cs typeface="Arial Unicode MS"/>
              </a:rPr>
              <a:t>◆ </a:t>
            </a:r>
            <a:r>
              <a:rPr dirty="0" sz="1400" spc="10">
                <a:solidFill>
                  <a:srgbClr val="5E666F"/>
                </a:solidFill>
                <a:latin typeface="Arial"/>
                <a:cs typeface="Arial"/>
              </a:rPr>
              <a:t>2012</a:t>
            </a:r>
            <a:r>
              <a:rPr dirty="0" sz="1400" spc="10">
                <a:solidFill>
                  <a:srgbClr val="5E666F"/>
                </a:solidFill>
                <a:latin typeface="微软雅黑"/>
                <a:cs typeface="微软雅黑"/>
              </a:rPr>
              <a:t>年，随着中国银行提出并于次年建立“中银开放平台”，中国的银行业就有了开放平台的概念。然而，</a:t>
            </a:r>
            <a:r>
              <a:rPr dirty="0" sz="1400" spc="10">
                <a:solidFill>
                  <a:srgbClr val="5E666F"/>
                </a:solidFill>
                <a:latin typeface="Arial"/>
                <a:cs typeface="Arial"/>
              </a:rPr>
              <a:t>2013</a:t>
            </a:r>
            <a:r>
              <a:rPr dirty="0" sz="1400" spc="10">
                <a:solidFill>
                  <a:srgbClr val="5E666F"/>
                </a:solidFill>
                <a:latin typeface="微软雅黑"/>
                <a:cs typeface="微软雅黑"/>
              </a:rPr>
              <a:t>年的中银开放平台主  </a:t>
            </a:r>
            <a:r>
              <a:rPr dirty="0" sz="1400" spc="15">
                <a:solidFill>
                  <a:srgbClr val="5E666F"/>
                </a:solidFill>
                <a:latin typeface="微软雅黑"/>
                <a:cs typeface="微软雅黑"/>
              </a:rPr>
              <a:t>要应用于银行内部信息交流，与目前的开放银行概念并不一致。中国真正意义上的开放银行起步较晚，直到</a:t>
            </a:r>
            <a:r>
              <a:rPr dirty="0" sz="1400" spc="15">
                <a:solidFill>
                  <a:srgbClr val="5E666F"/>
                </a:solidFill>
                <a:latin typeface="Arial"/>
                <a:cs typeface="Arial"/>
              </a:rPr>
              <a:t>2018</a:t>
            </a:r>
            <a:r>
              <a:rPr dirty="0" sz="1400" spc="15">
                <a:solidFill>
                  <a:srgbClr val="5E666F"/>
                </a:solidFill>
                <a:latin typeface="微软雅黑"/>
                <a:cs typeface="微软雅黑"/>
              </a:rPr>
              <a:t>年才正式进入发展元  </a:t>
            </a:r>
            <a:r>
              <a:rPr dirty="0" sz="1400">
                <a:solidFill>
                  <a:srgbClr val="5E666F"/>
                </a:solidFill>
                <a:latin typeface="微软雅黑"/>
                <a:cs typeface="微软雅黑"/>
              </a:rPr>
              <a:t>年，</a:t>
            </a:r>
            <a:r>
              <a:rPr dirty="0" sz="1400" b="1" i="1">
                <a:solidFill>
                  <a:srgbClr val="1D9FD1"/>
                </a:solidFill>
                <a:latin typeface="微软雅黑"/>
                <a:cs typeface="微软雅黑"/>
              </a:rPr>
              <a:t>呈现出“金融科技推动开放银行发展”的特征</a:t>
            </a:r>
            <a:r>
              <a:rPr dirty="0" sz="1400" b="1" i="1">
                <a:solidFill>
                  <a:srgbClr val="1A9FD2"/>
                </a:solidFill>
                <a:latin typeface="微软雅黑"/>
                <a:cs typeface="微软雅黑"/>
              </a:rPr>
              <a:t>。</a:t>
            </a:r>
            <a:endParaRPr sz="1400">
              <a:latin typeface="微软雅黑"/>
              <a:cs typeface="微软雅黑"/>
            </a:endParaRPr>
          </a:p>
          <a:p>
            <a:pPr>
              <a:lnSpc>
                <a:spcPct val="100000"/>
              </a:lnSpc>
              <a:spcBef>
                <a:spcPts val="23"/>
              </a:spcBef>
            </a:pPr>
            <a:endParaRPr sz="1500">
              <a:latin typeface="Times New Roman"/>
              <a:cs typeface="Times New Roman"/>
            </a:endParaRPr>
          </a:p>
          <a:p>
            <a:pPr marL="3760470">
              <a:lnSpc>
                <a:spcPct val="100000"/>
              </a:lnSpc>
              <a:tabLst>
                <a:tab pos="5713095" algn="l"/>
                <a:tab pos="7665720" algn="l"/>
                <a:tab pos="9618345" algn="l"/>
              </a:tabLst>
            </a:pPr>
            <a:r>
              <a:rPr dirty="0" sz="1600" spc="-5" b="1">
                <a:solidFill>
                  <a:srgbClr val="F9F9F9"/>
                </a:solidFill>
                <a:latin typeface="Arial"/>
                <a:cs typeface="Arial"/>
              </a:rPr>
              <a:t>1	2	3	4</a:t>
            </a:r>
            <a:endParaRPr sz="1600">
              <a:latin typeface="Arial"/>
              <a:cs typeface="Arial"/>
            </a:endParaRPr>
          </a:p>
        </p:txBody>
      </p:sp>
      <p:sp>
        <p:nvSpPr>
          <p:cNvPr id="52" name="object 52"/>
          <p:cNvSpPr/>
          <p:nvPr/>
        </p:nvSpPr>
        <p:spPr>
          <a:xfrm>
            <a:off x="9534143"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solidFill>
            <a:srgbClr val="ECECEC"/>
          </a:solidFill>
        </p:spPr>
        <p:txBody>
          <a:bodyPr wrap="square" lIns="0" tIns="0" rIns="0" bIns="0" rtlCol="0"/>
          <a:lstStyle/>
          <a:p/>
        </p:txBody>
      </p:sp>
      <p:sp>
        <p:nvSpPr>
          <p:cNvPr id="53" name="object 53"/>
          <p:cNvSpPr/>
          <p:nvPr/>
        </p:nvSpPr>
        <p:spPr>
          <a:xfrm>
            <a:off x="9534143" y="5230367"/>
            <a:ext cx="1891664" cy="1325880"/>
          </a:xfrm>
          <a:custGeom>
            <a:avLst/>
            <a:gdLst/>
            <a:ahLst/>
            <a:cxnLst/>
            <a:rect l="l" t="t" r="r" b="b"/>
            <a:pathLst>
              <a:path w="1891665" h="1325879">
                <a:moveTo>
                  <a:pt x="0" y="1325879"/>
                </a:moveTo>
                <a:lnTo>
                  <a:pt x="1891283" y="1325879"/>
                </a:lnTo>
                <a:lnTo>
                  <a:pt x="1891283" y="0"/>
                </a:lnTo>
                <a:lnTo>
                  <a:pt x="0" y="0"/>
                </a:lnTo>
                <a:lnTo>
                  <a:pt x="0" y="1325879"/>
                </a:lnTo>
                <a:close/>
              </a:path>
            </a:pathLst>
          </a:custGeom>
          <a:ln w="3175">
            <a:solidFill>
              <a:srgbClr val="BABABA"/>
            </a:solidFill>
          </a:ln>
        </p:spPr>
        <p:txBody>
          <a:bodyPr wrap="square" lIns="0" tIns="0" rIns="0" bIns="0" rtlCol="0"/>
          <a:lstStyle/>
          <a:p/>
        </p:txBody>
      </p:sp>
      <p:sp>
        <p:nvSpPr>
          <p:cNvPr id="54" name="object 54"/>
          <p:cNvSpPr txBox="1"/>
          <p:nvPr/>
        </p:nvSpPr>
        <p:spPr>
          <a:xfrm>
            <a:off x="9613138" y="5381472"/>
            <a:ext cx="1746885" cy="699135"/>
          </a:xfrm>
          <a:prstGeom prst="rect">
            <a:avLst/>
          </a:prstGeom>
        </p:spPr>
        <p:txBody>
          <a:bodyPr wrap="square" lIns="0" tIns="0" rIns="0" bIns="0" rtlCol="0" vert="horz">
            <a:spAutoFit/>
          </a:bodyPr>
          <a:lstStyle/>
          <a:p>
            <a:pPr algn="just" marL="184785" marR="5080" indent="-172720">
              <a:lnSpc>
                <a:spcPct val="150100"/>
              </a:lnSpc>
            </a:pPr>
            <a:r>
              <a:rPr dirty="0" sz="1000" spc="25">
                <a:solidFill>
                  <a:srgbClr val="4E565F"/>
                </a:solidFill>
                <a:latin typeface="Arial Unicode MS"/>
                <a:cs typeface="Arial Unicode MS"/>
              </a:rPr>
              <a:t>✓</a:t>
            </a:r>
            <a:r>
              <a:rPr dirty="0" sz="1000" spc="260">
                <a:solidFill>
                  <a:srgbClr val="4E565F"/>
                </a:solidFill>
                <a:latin typeface="Arial Unicode MS"/>
                <a:cs typeface="Arial Unicode MS"/>
              </a:rPr>
              <a:t> </a:t>
            </a:r>
            <a:r>
              <a:rPr dirty="0" sz="1000" spc="-10">
                <a:solidFill>
                  <a:srgbClr val="4E565F"/>
                </a:solidFill>
                <a:latin typeface="Arial"/>
                <a:cs typeface="Arial"/>
              </a:rPr>
              <a:t>2018</a:t>
            </a:r>
            <a:r>
              <a:rPr dirty="0" sz="1000" spc="-190">
                <a:solidFill>
                  <a:srgbClr val="4E565F"/>
                </a:solidFill>
                <a:latin typeface="Arial"/>
                <a:cs typeface="Arial"/>
              </a:rPr>
              <a:t> </a:t>
            </a:r>
            <a:r>
              <a:rPr dirty="0" sz="1000" spc="40">
                <a:solidFill>
                  <a:srgbClr val="4E565F"/>
                </a:solidFill>
                <a:latin typeface="微软雅黑"/>
                <a:cs typeface="微软雅黑"/>
              </a:rPr>
              <a:t>年，</a:t>
            </a:r>
            <a:r>
              <a:rPr dirty="0" sz="1000" spc="-200">
                <a:solidFill>
                  <a:srgbClr val="4E565F"/>
                </a:solidFill>
                <a:latin typeface="微软雅黑"/>
                <a:cs typeface="微软雅黑"/>
              </a:rPr>
              <a:t> </a:t>
            </a:r>
            <a:r>
              <a:rPr dirty="0" sz="1000" spc="75">
                <a:solidFill>
                  <a:srgbClr val="4E565F"/>
                </a:solidFill>
                <a:latin typeface="微软雅黑"/>
                <a:cs typeface="微软雅黑"/>
              </a:rPr>
              <a:t>浦发银行、</a:t>
            </a:r>
            <a:r>
              <a:rPr dirty="0" sz="1000" spc="-200">
                <a:solidFill>
                  <a:srgbClr val="4E565F"/>
                </a:solidFill>
                <a:latin typeface="微软雅黑"/>
                <a:cs typeface="微软雅黑"/>
              </a:rPr>
              <a:t> </a:t>
            </a:r>
            <a:r>
              <a:rPr dirty="0" sz="1000" spc="40">
                <a:solidFill>
                  <a:srgbClr val="4E565F"/>
                </a:solidFill>
                <a:latin typeface="微软雅黑"/>
                <a:cs typeface="微软雅黑"/>
              </a:rPr>
              <a:t>工商  </a:t>
            </a:r>
            <a:r>
              <a:rPr dirty="0" sz="1000" spc="5">
                <a:solidFill>
                  <a:srgbClr val="4E565F"/>
                </a:solidFill>
                <a:latin typeface="微软雅黑"/>
                <a:cs typeface="微软雅黑"/>
              </a:rPr>
              <a:t>银行、建设银行等依次建立  </a:t>
            </a:r>
            <a:r>
              <a:rPr dirty="0" sz="1000" spc="-5">
                <a:solidFill>
                  <a:srgbClr val="4E565F"/>
                </a:solidFill>
                <a:latin typeface="微软雅黑"/>
                <a:cs typeface="微软雅黑"/>
              </a:rPr>
              <a:t>开放银行平台</a:t>
            </a:r>
            <a:endParaRPr sz="1000">
              <a:latin typeface="微软雅黑"/>
              <a:cs typeface="微软雅黑"/>
            </a:endParaRPr>
          </a:p>
        </p:txBody>
      </p:sp>
      <p:sp>
        <p:nvSpPr>
          <p:cNvPr id="55" name="object 55"/>
          <p:cNvSpPr txBox="1"/>
          <p:nvPr/>
        </p:nvSpPr>
        <p:spPr>
          <a:xfrm>
            <a:off x="9613138" y="6220155"/>
            <a:ext cx="1716405" cy="165100"/>
          </a:xfrm>
          <a:prstGeom prst="rect">
            <a:avLst/>
          </a:prstGeom>
        </p:spPr>
        <p:txBody>
          <a:bodyPr wrap="square" lIns="0" tIns="0" rIns="0" bIns="0" rtlCol="0" vert="horz">
            <a:spAutoFit/>
          </a:bodyPr>
          <a:lstStyle/>
          <a:p>
            <a:pPr marL="12700">
              <a:lnSpc>
                <a:spcPct val="100000"/>
              </a:lnSpc>
            </a:pPr>
            <a:r>
              <a:rPr dirty="0" sz="1000" spc="25">
                <a:solidFill>
                  <a:srgbClr val="4E565F"/>
                </a:solidFill>
                <a:latin typeface="Arial Unicode MS"/>
                <a:cs typeface="Arial Unicode MS"/>
              </a:rPr>
              <a:t>✓</a:t>
            </a:r>
            <a:r>
              <a:rPr dirty="0" sz="1000" spc="204">
                <a:solidFill>
                  <a:srgbClr val="4E565F"/>
                </a:solidFill>
                <a:latin typeface="Arial Unicode MS"/>
                <a:cs typeface="Arial Unicode MS"/>
              </a:rPr>
              <a:t> </a:t>
            </a:r>
            <a:r>
              <a:rPr dirty="0" sz="1000" spc="-5">
                <a:solidFill>
                  <a:srgbClr val="4E565F"/>
                </a:solidFill>
                <a:latin typeface="微软雅黑"/>
                <a:cs typeface="微软雅黑"/>
              </a:rPr>
              <a:t>中国进入</a:t>
            </a:r>
            <a:r>
              <a:rPr dirty="0" sz="1000" spc="-5" b="1" i="1">
                <a:solidFill>
                  <a:srgbClr val="1D9FD1"/>
                </a:solidFill>
                <a:latin typeface="微软雅黑"/>
                <a:cs typeface="微软雅黑"/>
              </a:rPr>
              <a:t>开放银行发展元年</a:t>
            </a:r>
            <a:endParaRPr sz="1000">
              <a:latin typeface="微软雅黑"/>
              <a:cs typeface="微软雅黑"/>
            </a:endParaRPr>
          </a:p>
        </p:txBody>
      </p:sp>
      <p:sp>
        <p:nvSpPr>
          <p:cNvPr id="56" name="object 56"/>
          <p:cNvSpPr/>
          <p:nvPr/>
        </p:nvSpPr>
        <p:spPr>
          <a:xfrm>
            <a:off x="10304526" y="5048250"/>
            <a:ext cx="353695" cy="355600"/>
          </a:xfrm>
          <a:custGeom>
            <a:avLst/>
            <a:gdLst/>
            <a:ahLst/>
            <a:cxnLst/>
            <a:rect l="l" t="t" r="r" b="b"/>
            <a:pathLst>
              <a:path w="353695" h="355600">
                <a:moveTo>
                  <a:pt x="176783" y="0"/>
                </a:moveTo>
                <a:lnTo>
                  <a:pt x="129778" y="6342"/>
                </a:lnTo>
                <a:lnTo>
                  <a:pt x="87545" y="24242"/>
                </a:lnTo>
                <a:lnTo>
                  <a:pt x="51768" y="52006"/>
                </a:lnTo>
                <a:lnTo>
                  <a:pt x="24129" y="87940"/>
                </a:lnTo>
                <a:lnTo>
                  <a:pt x="6312" y="130351"/>
                </a:lnTo>
                <a:lnTo>
                  <a:pt x="0" y="177545"/>
                </a:lnTo>
                <a:lnTo>
                  <a:pt x="6312" y="224740"/>
                </a:lnTo>
                <a:lnTo>
                  <a:pt x="24129" y="267151"/>
                </a:lnTo>
                <a:lnTo>
                  <a:pt x="51768" y="303085"/>
                </a:lnTo>
                <a:lnTo>
                  <a:pt x="87545" y="330849"/>
                </a:lnTo>
                <a:lnTo>
                  <a:pt x="129778" y="348749"/>
                </a:lnTo>
                <a:lnTo>
                  <a:pt x="176783" y="355091"/>
                </a:lnTo>
                <a:lnTo>
                  <a:pt x="223789" y="348749"/>
                </a:lnTo>
                <a:lnTo>
                  <a:pt x="266022" y="330849"/>
                </a:lnTo>
                <a:lnTo>
                  <a:pt x="301799" y="303085"/>
                </a:lnTo>
                <a:lnTo>
                  <a:pt x="329438" y="267151"/>
                </a:lnTo>
                <a:lnTo>
                  <a:pt x="347255" y="224740"/>
                </a:lnTo>
                <a:lnTo>
                  <a:pt x="353568" y="177545"/>
                </a:lnTo>
                <a:lnTo>
                  <a:pt x="347255" y="130351"/>
                </a:lnTo>
                <a:lnTo>
                  <a:pt x="329438" y="87940"/>
                </a:lnTo>
                <a:lnTo>
                  <a:pt x="301799" y="52006"/>
                </a:lnTo>
                <a:lnTo>
                  <a:pt x="266022" y="24242"/>
                </a:lnTo>
                <a:lnTo>
                  <a:pt x="223789" y="6342"/>
                </a:lnTo>
                <a:lnTo>
                  <a:pt x="176783" y="0"/>
                </a:lnTo>
                <a:close/>
              </a:path>
            </a:pathLst>
          </a:custGeom>
          <a:solidFill>
            <a:srgbClr val="F99F2D"/>
          </a:solidFill>
        </p:spPr>
        <p:txBody>
          <a:bodyPr wrap="square" lIns="0" tIns="0" rIns="0" bIns="0" rtlCol="0"/>
          <a:lstStyle/>
          <a:p/>
        </p:txBody>
      </p:sp>
      <p:sp>
        <p:nvSpPr>
          <p:cNvPr id="57" name="object 57"/>
          <p:cNvSpPr/>
          <p:nvPr/>
        </p:nvSpPr>
        <p:spPr>
          <a:xfrm>
            <a:off x="10304526" y="5048250"/>
            <a:ext cx="353695" cy="355600"/>
          </a:xfrm>
          <a:custGeom>
            <a:avLst/>
            <a:gdLst/>
            <a:ahLst/>
            <a:cxnLst/>
            <a:rect l="l" t="t" r="r" b="b"/>
            <a:pathLst>
              <a:path w="353695" h="355600">
                <a:moveTo>
                  <a:pt x="0" y="177545"/>
                </a:moveTo>
                <a:lnTo>
                  <a:pt x="6312" y="130351"/>
                </a:lnTo>
                <a:lnTo>
                  <a:pt x="24129" y="87940"/>
                </a:lnTo>
                <a:lnTo>
                  <a:pt x="51768" y="52006"/>
                </a:lnTo>
                <a:lnTo>
                  <a:pt x="87545" y="24242"/>
                </a:lnTo>
                <a:lnTo>
                  <a:pt x="129778" y="6342"/>
                </a:lnTo>
                <a:lnTo>
                  <a:pt x="176783" y="0"/>
                </a:lnTo>
                <a:lnTo>
                  <a:pt x="223789" y="6342"/>
                </a:lnTo>
                <a:lnTo>
                  <a:pt x="266022" y="24242"/>
                </a:lnTo>
                <a:lnTo>
                  <a:pt x="301799" y="52006"/>
                </a:lnTo>
                <a:lnTo>
                  <a:pt x="329438" y="87940"/>
                </a:lnTo>
                <a:lnTo>
                  <a:pt x="347255" y="130351"/>
                </a:lnTo>
                <a:lnTo>
                  <a:pt x="353568" y="177545"/>
                </a:lnTo>
                <a:lnTo>
                  <a:pt x="347255" y="224740"/>
                </a:lnTo>
                <a:lnTo>
                  <a:pt x="329438" y="267151"/>
                </a:lnTo>
                <a:lnTo>
                  <a:pt x="301799" y="303085"/>
                </a:lnTo>
                <a:lnTo>
                  <a:pt x="266022" y="330849"/>
                </a:lnTo>
                <a:lnTo>
                  <a:pt x="223789" y="348749"/>
                </a:lnTo>
                <a:lnTo>
                  <a:pt x="176783" y="355091"/>
                </a:lnTo>
                <a:lnTo>
                  <a:pt x="129778" y="348749"/>
                </a:lnTo>
                <a:lnTo>
                  <a:pt x="87545" y="330849"/>
                </a:lnTo>
                <a:lnTo>
                  <a:pt x="51768" y="303085"/>
                </a:lnTo>
                <a:lnTo>
                  <a:pt x="24129" y="267151"/>
                </a:lnTo>
                <a:lnTo>
                  <a:pt x="6312" y="224740"/>
                </a:lnTo>
                <a:lnTo>
                  <a:pt x="0" y="177545"/>
                </a:lnTo>
                <a:close/>
              </a:path>
            </a:pathLst>
          </a:custGeom>
          <a:ln w="38100">
            <a:solidFill>
              <a:srgbClr val="F9F9F9"/>
            </a:solidFill>
          </a:ln>
        </p:spPr>
        <p:txBody>
          <a:bodyPr wrap="square" lIns="0" tIns="0" rIns="0" bIns="0" rtlCol="0"/>
          <a:lstStyle/>
          <a:p/>
        </p:txBody>
      </p:sp>
      <p:sp>
        <p:nvSpPr>
          <p:cNvPr id="58" name="object 58"/>
          <p:cNvSpPr txBox="1"/>
          <p:nvPr/>
        </p:nvSpPr>
        <p:spPr>
          <a:xfrm>
            <a:off x="10435590" y="5100066"/>
            <a:ext cx="138430" cy="254635"/>
          </a:xfrm>
          <a:prstGeom prst="rect">
            <a:avLst/>
          </a:prstGeom>
        </p:spPr>
        <p:txBody>
          <a:bodyPr wrap="square" lIns="0" tIns="0" rIns="0" bIns="0" rtlCol="0" vert="horz">
            <a:spAutoFit/>
          </a:bodyPr>
          <a:lstStyle/>
          <a:p>
            <a:pPr marL="12700">
              <a:lnSpc>
                <a:spcPct val="100000"/>
              </a:lnSpc>
            </a:pPr>
            <a:r>
              <a:rPr dirty="0" sz="1600" spc="-5" b="1">
                <a:solidFill>
                  <a:srgbClr val="F9F9F9"/>
                </a:solidFill>
                <a:latin typeface="Arial"/>
                <a:cs typeface="Arial"/>
              </a:rPr>
              <a:t>4</a:t>
            </a:r>
            <a:endParaRPr sz="1600">
              <a:latin typeface="Arial"/>
              <a:cs typeface="Arial"/>
            </a:endParaRPr>
          </a:p>
        </p:txBody>
      </p:sp>
      <p:sp>
        <p:nvSpPr>
          <p:cNvPr id="59" name="object 59"/>
          <p:cNvSpPr/>
          <p:nvPr/>
        </p:nvSpPr>
        <p:spPr>
          <a:xfrm>
            <a:off x="1367027" y="5124081"/>
            <a:ext cx="1801114" cy="1357998"/>
          </a:xfrm>
          <a:prstGeom prst="rect">
            <a:avLst/>
          </a:prstGeom>
          <a:blipFill>
            <a:blip r:embed="rId4" cstate="print"/>
            <a:stretch>
              <a:fillRect/>
            </a:stretch>
          </a:blipFill>
        </p:spPr>
        <p:txBody>
          <a:bodyPr wrap="square" lIns="0" tIns="0" rIns="0" bIns="0" rtlCol="0"/>
          <a:lstStyle/>
          <a:p/>
        </p:txBody>
      </p:sp>
      <p:sp>
        <p:nvSpPr>
          <p:cNvPr id="60" name="object 60"/>
          <p:cNvSpPr txBox="1"/>
          <p:nvPr/>
        </p:nvSpPr>
        <p:spPr>
          <a:xfrm>
            <a:off x="11866244" y="6263640"/>
            <a:ext cx="110489"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7</a:t>
            </a:r>
            <a:endParaRPr sz="1200">
              <a:latin typeface="Arial"/>
              <a:cs typeface="Arial"/>
            </a:endParaRPr>
          </a:p>
        </p:txBody>
      </p:sp>
      <p:sp>
        <p:nvSpPr>
          <p:cNvPr id="61" name="object 61"/>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780415">
              <a:lnSpc>
                <a:spcPct val="100000"/>
              </a:lnSpc>
            </a:pPr>
            <a:r>
              <a:rPr dirty="0" sz="1200">
                <a:solidFill>
                  <a:srgbClr val="5E666F"/>
                </a:solidFill>
                <a:latin typeface="微软雅黑"/>
                <a:cs typeface="微软雅黑"/>
              </a:rPr>
              <a:t>开放银行的挑战</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技术风险：商业银行与其他平台通过技术方式连接，扩大了黑</a:t>
            </a:r>
          </a:p>
          <a:p>
            <a:pPr marL="12700">
              <a:lnSpc>
                <a:spcPts val="2735"/>
              </a:lnSpc>
            </a:pPr>
            <a:r>
              <a:rPr dirty="0" spc="-5">
                <a:solidFill>
                  <a:srgbClr val="1D9ED2"/>
                </a:solidFill>
              </a:rPr>
              <a:t>客攻击的范围、增加系统漏洞风险，造成数据泄露</a:t>
            </a:r>
          </a:p>
        </p:txBody>
      </p:sp>
      <p:sp>
        <p:nvSpPr>
          <p:cNvPr id="5" name="object 5"/>
          <p:cNvSpPr txBox="1"/>
          <p:nvPr/>
        </p:nvSpPr>
        <p:spPr>
          <a:xfrm>
            <a:off x="829767" y="1174623"/>
            <a:ext cx="10822940" cy="1933575"/>
          </a:xfrm>
          <a:prstGeom prst="rect">
            <a:avLst/>
          </a:prstGeom>
        </p:spPr>
        <p:txBody>
          <a:bodyPr wrap="square" lIns="0" tIns="0" rIns="0" bIns="0" rtlCol="0" vert="horz">
            <a:spAutoFit/>
          </a:bodyPr>
          <a:lstStyle/>
          <a:p>
            <a:pPr algn="just" marL="299085" marR="5080" indent="-287020">
              <a:lnSpc>
                <a:spcPct val="150000"/>
              </a:lnSpc>
            </a:pPr>
            <a:r>
              <a:rPr dirty="0" sz="1400" spc="540">
                <a:solidFill>
                  <a:srgbClr val="1A9FD2"/>
                </a:solidFill>
                <a:latin typeface="Arial Unicode MS"/>
                <a:cs typeface="Arial Unicode MS"/>
              </a:rPr>
              <a:t>◆ </a:t>
            </a:r>
            <a:r>
              <a:rPr dirty="0" sz="1400">
                <a:solidFill>
                  <a:srgbClr val="5E666F"/>
                </a:solidFill>
                <a:latin typeface="微软雅黑"/>
                <a:cs typeface="微软雅黑"/>
              </a:rPr>
              <a:t>开放银行通过</a:t>
            </a:r>
            <a:r>
              <a:rPr dirty="0" sz="1400">
                <a:solidFill>
                  <a:srgbClr val="5E666F"/>
                </a:solidFill>
                <a:latin typeface="Arial"/>
                <a:cs typeface="Arial"/>
              </a:rPr>
              <a:t>H5</a:t>
            </a:r>
            <a:r>
              <a:rPr dirty="0" sz="1400">
                <a:solidFill>
                  <a:srgbClr val="5E666F"/>
                </a:solidFill>
                <a:latin typeface="微软雅黑"/>
                <a:cs typeface="微软雅黑"/>
              </a:rPr>
              <a:t>、</a:t>
            </a:r>
            <a:r>
              <a:rPr dirty="0" sz="1400">
                <a:solidFill>
                  <a:srgbClr val="5E666F"/>
                </a:solidFill>
                <a:latin typeface="Arial"/>
                <a:cs typeface="Arial"/>
              </a:rPr>
              <a:t>SDK</a:t>
            </a:r>
            <a:r>
              <a:rPr dirty="0" sz="1400">
                <a:solidFill>
                  <a:srgbClr val="5E666F"/>
                </a:solidFill>
                <a:latin typeface="微软雅黑"/>
                <a:cs typeface="微软雅黑"/>
              </a:rPr>
              <a:t>、</a:t>
            </a:r>
            <a:r>
              <a:rPr dirty="0" sz="1400">
                <a:solidFill>
                  <a:srgbClr val="5E666F"/>
                </a:solidFill>
                <a:latin typeface="Arial"/>
                <a:cs typeface="Arial"/>
              </a:rPr>
              <a:t>API</a:t>
            </a:r>
            <a:r>
              <a:rPr dirty="0" sz="1400">
                <a:solidFill>
                  <a:srgbClr val="5E666F"/>
                </a:solidFill>
                <a:latin typeface="微软雅黑"/>
                <a:cs typeface="微软雅黑"/>
              </a:rPr>
              <a:t>等技术手段连接银行端与场景端，打通双方系统，形成统一的生态，使得两端的产品、服务、客户得以共  享和定制化。这增加了客户获取场景服务和金融服务的便捷性，然而由于两端相通，也</a:t>
            </a:r>
            <a:r>
              <a:rPr dirty="0" sz="1400" b="1" i="1">
                <a:solidFill>
                  <a:srgbClr val="1A9FD2"/>
                </a:solidFill>
                <a:latin typeface="微软雅黑"/>
                <a:cs typeface="微软雅黑"/>
              </a:rPr>
              <a:t>扩大了黑客对于该生态的攻击范围、增加系统漏  洞的风险，数据泄漏风险加大。</a:t>
            </a:r>
            <a:endParaRPr sz="1400">
              <a:latin typeface="微软雅黑"/>
              <a:cs typeface="微软雅黑"/>
            </a:endParaRPr>
          </a:p>
          <a:p>
            <a:pPr algn="just" marL="299085" marR="5080" indent="-287020">
              <a:lnSpc>
                <a:spcPts val="2520"/>
              </a:lnSpc>
              <a:spcBef>
                <a:spcPts val="220"/>
              </a:spcBef>
            </a:pPr>
            <a:r>
              <a:rPr dirty="0" sz="1400" spc="540">
                <a:solidFill>
                  <a:srgbClr val="1A9FD2"/>
                </a:solidFill>
                <a:latin typeface="Arial Unicode MS"/>
                <a:cs typeface="Arial Unicode MS"/>
              </a:rPr>
              <a:t>◆ </a:t>
            </a:r>
            <a:r>
              <a:rPr dirty="0" sz="1400">
                <a:solidFill>
                  <a:srgbClr val="5E666F"/>
                </a:solidFill>
                <a:latin typeface="微软雅黑"/>
                <a:cs typeface="微软雅黑"/>
              </a:rPr>
              <a:t>开放银行生态中，第三方平台可以访问来自商业银行的数据，一旦发生</a:t>
            </a:r>
            <a:r>
              <a:rPr dirty="0" sz="1400" b="1" i="1">
                <a:solidFill>
                  <a:srgbClr val="1A9FD2"/>
                </a:solidFill>
                <a:latin typeface="微软雅黑"/>
                <a:cs typeface="微软雅黑"/>
              </a:rPr>
              <a:t>黑客攻击</a:t>
            </a:r>
            <a:r>
              <a:rPr dirty="0" sz="1400">
                <a:solidFill>
                  <a:srgbClr val="5E666F"/>
                </a:solidFill>
                <a:latin typeface="微软雅黑"/>
                <a:cs typeface="微软雅黑"/>
              </a:rPr>
              <a:t>造成数据泄露，将可能导致客户银行账户信息的暴露，  甚至可能导致来源于该途径的所有账户信息外泄，造成系统性数据安全风险；除此之外，随着商业银行敏感数据被扩展到银行外部，第  三方平台系统的</a:t>
            </a:r>
            <a:r>
              <a:rPr dirty="0" sz="1400" b="1" i="1">
                <a:solidFill>
                  <a:srgbClr val="1A9FD2"/>
                </a:solidFill>
                <a:latin typeface="微软雅黑"/>
                <a:cs typeface="微软雅黑"/>
              </a:rPr>
              <a:t>网络漏洞和故障</a:t>
            </a:r>
            <a:r>
              <a:rPr dirty="0" sz="1400">
                <a:solidFill>
                  <a:srgbClr val="5E666F"/>
                </a:solidFill>
                <a:latin typeface="微软雅黑"/>
                <a:cs typeface="微软雅黑"/>
              </a:rPr>
              <a:t>也可能对该数据的安全造成威胁。</a:t>
            </a:r>
            <a:endParaRPr sz="1400">
              <a:latin typeface="微软雅黑"/>
              <a:cs typeface="微软雅黑"/>
            </a:endParaRPr>
          </a:p>
        </p:txBody>
      </p:sp>
      <p:sp>
        <p:nvSpPr>
          <p:cNvPr id="6" name="object 6"/>
          <p:cNvSpPr/>
          <p:nvPr/>
        </p:nvSpPr>
        <p:spPr>
          <a:xfrm>
            <a:off x="5981700" y="3500184"/>
            <a:ext cx="334010" cy="3357879"/>
          </a:xfrm>
          <a:custGeom>
            <a:avLst/>
            <a:gdLst/>
            <a:ahLst/>
            <a:cxnLst/>
            <a:rect l="l" t="t" r="r" b="b"/>
            <a:pathLst>
              <a:path w="334010" h="3357879">
                <a:moveTo>
                  <a:pt x="196942" y="0"/>
                </a:moveTo>
                <a:lnTo>
                  <a:pt x="134574" y="886"/>
                </a:lnTo>
                <a:lnTo>
                  <a:pt x="80496" y="6204"/>
                </a:lnTo>
                <a:lnTo>
                  <a:pt x="37908" y="13296"/>
                </a:lnTo>
                <a:lnTo>
                  <a:pt x="0" y="22160"/>
                </a:lnTo>
                <a:lnTo>
                  <a:pt x="21589" y="3357814"/>
                </a:lnTo>
                <a:lnTo>
                  <a:pt x="177673" y="3357814"/>
                </a:lnTo>
                <a:lnTo>
                  <a:pt x="333755" y="22160"/>
                </a:lnTo>
                <a:lnTo>
                  <a:pt x="264402" y="6204"/>
                </a:lnTo>
                <a:lnTo>
                  <a:pt x="196942" y="0"/>
                </a:lnTo>
                <a:close/>
              </a:path>
            </a:pathLst>
          </a:custGeom>
          <a:solidFill>
            <a:srgbClr val="ECECEC"/>
          </a:solidFill>
        </p:spPr>
        <p:txBody>
          <a:bodyPr wrap="square" lIns="0" tIns="0" rIns="0" bIns="0" rtlCol="0"/>
          <a:lstStyle/>
          <a:p/>
        </p:txBody>
      </p:sp>
      <p:sp>
        <p:nvSpPr>
          <p:cNvPr id="7" name="object 7"/>
          <p:cNvSpPr/>
          <p:nvPr/>
        </p:nvSpPr>
        <p:spPr>
          <a:xfrm>
            <a:off x="5045964" y="4539996"/>
            <a:ext cx="2072639" cy="363220"/>
          </a:xfrm>
          <a:custGeom>
            <a:avLst/>
            <a:gdLst/>
            <a:ahLst/>
            <a:cxnLst/>
            <a:rect l="l" t="t" r="r" b="b"/>
            <a:pathLst>
              <a:path w="2072640" h="363220">
                <a:moveTo>
                  <a:pt x="5587" y="0"/>
                </a:moveTo>
                <a:lnTo>
                  <a:pt x="149478" y="182244"/>
                </a:lnTo>
                <a:lnTo>
                  <a:pt x="0" y="336930"/>
                </a:lnTo>
                <a:lnTo>
                  <a:pt x="1877060" y="362711"/>
                </a:lnTo>
                <a:lnTo>
                  <a:pt x="2072639" y="196976"/>
                </a:lnTo>
                <a:lnTo>
                  <a:pt x="1864106" y="23875"/>
                </a:lnTo>
                <a:lnTo>
                  <a:pt x="5587" y="0"/>
                </a:lnTo>
                <a:close/>
              </a:path>
            </a:pathLst>
          </a:custGeom>
          <a:solidFill>
            <a:srgbClr val="F68A22"/>
          </a:solidFill>
        </p:spPr>
        <p:txBody>
          <a:bodyPr wrap="square" lIns="0" tIns="0" rIns="0" bIns="0" rtlCol="0"/>
          <a:lstStyle/>
          <a:p/>
        </p:txBody>
      </p:sp>
      <p:sp>
        <p:nvSpPr>
          <p:cNvPr id="8" name="object 8"/>
          <p:cNvSpPr/>
          <p:nvPr/>
        </p:nvSpPr>
        <p:spPr>
          <a:xfrm>
            <a:off x="5045964" y="4736591"/>
            <a:ext cx="2100580" cy="196850"/>
          </a:xfrm>
          <a:custGeom>
            <a:avLst/>
            <a:gdLst/>
            <a:ahLst/>
            <a:cxnLst/>
            <a:rect l="l" t="t" r="r" b="b"/>
            <a:pathLst>
              <a:path w="2100579" h="196850">
                <a:moveTo>
                  <a:pt x="2072386" y="0"/>
                </a:moveTo>
                <a:lnTo>
                  <a:pt x="1876806" y="166877"/>
                </a:lnTo>
                <a:lnTo>
                  <a:pt x="16637" y="166877"/>
                </a:lnTo>
                <a:lnTo>
                  <a:pt x="1876806" y="196595"/>
                </a:lnTo>
                <a:lnTo>
                  <a:pt x="1917910" y="166877"/>
                </a:lnTo>
                <a:lnTo>
                  <a:pt x="1876806" y="166877"/>
                </a:lnTo>
                <a:lnTo>
                  <a:pt x="0" y="140969"/>
                </a:lnTo>
                <a:lnTo>
                  <a:pt x="1953745" y="140969"/>
                </a:lnTo>
                <a:lnTo>
                  <a:pt x="2100071" y="35178"/>
                </a:lnTo>
                <a:lnTo>
                  <a:pt x="2072386" y="0"/>
                </a:lnTo>
                <a:close/>
              </a:path>
            </a:pathLst>
          </a:custGeom>
          <a:solidFill>
            <a:srgbClr val="7D4329"/>
          </a:solidFill>
        </p:spPr>
        <p:txBody>
          <a:bodyPr wrap="square" lIns="0" tIns="0" rIns="0" bIns="0" rtlCol="0"/>
          <a:lstStyle/>
          <a:p/>
        </p:txBody>
      </p:sp>
      <p:sp>
        <p:nvSpPr>
          <p:cNvPr id="9" name="object 9"/>
          <p:cNvSpPr txBox="1"/>
          <p:nvPr/>
        </p:nvSpPr>
        <p:spPr>
          <a:xfrm>
            <a:off x="5480430" y="4627753"/>
            <a:ext cx="1095375" cy="234315"/>
          </a:xfrm>
          <a:prstGeom prst="rect">
            <a:avLst/>
          </a:prstGeom>
        </p:spPr>
        <p:txBody>
          <a:bodyPr wrap="square" lIns="0" tIns="0" rIns="0" bIns="0" rtlCol="0" vert="horz">
            <a:spAutoFit/>
          </a:bodyPr>
          <a:lstStyle/>
          <a:p>
            <a:pPr marL="12700">
              <a:lnSpc>
                <a:spcPct val="100000"/>
              </a:lnSpc>
            </a:pPr>
            <a:r>
              <a:rPr dirty="0" sz="1450" spc="-50" b="1" i="1">
                <a:solidFill>
                  <a:srgbClr val="F9F9F9"/>
                </a:solidFill>
                <a:latin typeface="微软雅黑"/>
                <a:cs typeface="微软雅黑"/>
              </a:rPr>
              <a:t>外部系统漏洞</a:t>
            </a:r>
            <a:endParaRPr sz="1450">
              <a:latin typeface="微软雅黑"/>
              <a:cs typeface="微软雅黑"/>
            </a:endParaRPr>
          </a:p>
        </p:txBody>
      </p:sp>
      <p:sp>
        <p:nvSpPr>
          <p:cNvPr id="10" name="object 10"/>
          <p:cNvSpPr/>
          <p:nvPr/>
        </p:nvSpPr>
        <p:spPr>
          <a:xfrm>
            <a:off x="5062728" y="3840479"/>
            <a:ext cx="2056130" cy="553720"/>
          </a:xfrm>
          <a:custGeom>
            <a:avLst/>
            <a:gdLst/>
            <a:ahLst/>
            <a:cxnLst/>
            <a:rect l="l" t="t" r="r" b="b"/>
            <a:pathLst>
              <a:path w="2056129" h="553720">
                <a:moveTo>
                  <a:pt x="230632" y="0"/>
                </a:moveTo>
                <a:lnTo>
                  <a:pt x="0" y="147574"/>
                </a:lnTo>
                <a:lnTo>
                  <a:pt x="197485" y="361442"/>
                </a:lnTo>
                <a:lnTo>
                  <a:pt x="2013457" y="553212"/>
                </a:lnTo>
                <a:lnTo>
                  <a:pt x="1899030" y="343027"/>
                </a:lnTo>
                <a:lnTo>
                  <a:pt x="2055876" y="202819"/>
                </a:lnTo>
                <a:lnTo>
                  <a:pt x="230632" y="0"/>
                </a:lnTo>
                <a:close/>
              </a:path>
            </a:pathLst>
          </a:custGeom>
          <a:solidFill>
            <a:srgbClr val="1D9ED2"/>
          </a:solidFill>
        </p:spPr>
        <p:txBody>
          <a:bodyPr wrap="square" lIns="0" tIns="0" rIns="0" bIns="0" rtlCol="0"/>
          <a:lstStyle/>
          <a:p/>
        </p:txBody>
      </p:sp>
      <p:sp>
        <p:nvSpPr>
          <p:cNvPr id="11" name="object 11"/>
          <p:cNvSpPr/>
          <p:nvPr/>
        </p:nvSpPr>
        <p:spPr>
          <a:xfrm>
            <a:off x="6961631" y="4043171"/>
            <a:ext cx="184785" cy="193675"/>
          </a:xfrm>
          <a:custGeom>
            <a:avLst/>
            <a:gdLst/>
            <a:ahLst/>
            <a:cxnLst/>
            <a:rect l="l" t="t" r="r" b="b"/>
            <a:pathLst>
              <a:path w="184784" h="193675">
                <a:moveTo>
                  <a:pt x="156718" y="0"/>
                </a:moveTo>
                <a:lnTo>
                  <a:pt x="0" y="140080"/>
                </a:lnTo>
                <a:lnTo>
                  <a:pt x="29464" y="193547"/>
                </a:lnTo>
                <a:lnTo>
                  <a:pt x="184403" y="47878"/>
                </a:lnTo>
                <a:lnTo>
                  <a:pt x="156718" y="0"/>
                </a:lnTo>
                <a:close/>
              </a:path>
            </a:pathLst>
          </a:custGeom>
          <a:solidFill>
            <a:srgbClr val="16769D"/>
          </a:solidFill>
        </p:spPr>
        <p:txBody>
          <a:bodyPr wrap="square" lIns="0" tIns="0" rIns="0" bIns="0" rtlCol="0"/>
          <a:lstStyle/>
          <a:p/>
        </p:txBody>
      </p:sp>
      <p:sp>
        <p:nvSpPr>
          <p:cNvPr id="12" name="object 12"/>
          <p:cNvSpPr/>
          <p:nvPr/>
        </p:nvSpPr>
        <p:spPr>
          <a:xfrm>
            <a:off x="5062728" y="3988308"/>
            <a:ext cx="2040889" cy="451484"/>
          </a:xfrm>
          <a:custGeom>
            <a:avLst/>
            <a:gdLst/>
            <a:ahLst/>
            <a:cxnLst/>
            <a:rect l="l" t="t" r="r" b="b"/>
            <a:pathLst>
              <a:path w="2040890" h="451485">
                <a:moveTo>
                  <a:pt x="0" y="0"/>
                </a:moveTo>
                <a:lnTo>
                  <a:pt x="11049" y="55245"/>
                </a:lnTo>
                <a:lnTo>
                  <a:pt x="212217" y="261493"/>
                </a:lnTo>
                <a:lnTo>
                  <a:pt x="2040636" y="451104"/>
                </a:lnTo>
                <a:lnTo>
                  <a:pt x="2012950" y="405130"/>
                </a:lnTo>
                <a:lnTo>
                  <a:pt x="197358" y="213614"/>
                </a:lnTo>
                <a:lnTo>
                  <a:pt x="0" y="0"/>
                </a:lnTo>
                <a:close/>
              </a:path>
            </a:pathLst>
          </a:custGeom>
          <a:solidFill>
            <a:srgbClr val="16769D"/>
          </a:solidFill>
        </p:spPr>
        <p:txBody>
          <a:bodyPr wrap="square" lIns="0" tIns="0" rIns="0" bIns="0" rtlCol="0"/>
          <a:lstStyle/>
          <a:p/>
        </p:txBody>
      </p:sp>
      <p:sp>
        <p:nvSpPr>
          <p:cNvPr id="13" name="object 13"/>
          <p:cNvSpPr/>
          <p:nvPr/>
        </p:nvSpPr>
        <p:spPr>
          <a:xfrm>
            <a:off x="5773673" y="4039234"/>
            <a:ext cx="750570" cy="218440"/>
          </a:xfrm>
          <a:custGeom>
            <a:avLst/>
            <a:gdLst/>
            <a:ahLst/>
            <a:cxnLst/>
            <a:rect l="l" t="t" r="r" b="b"/>
            <a:pathLst>
              <a:path w="750570" h="218439">
                <a:moveTo>
                  <a:pt x="570864" y="142239"/>
                </a:moveTo>
                <a:lnTo>
                  <a:pt x="545973" y="198119"/>
                </a:lnTo>
                <a:lnTo>
                  <a:pt x="661797" y="208279"/>
                </a:lnTo>
                <a:lnTo>
                  <a:pt x="657987" y="217169"/>
                </a:lnTo>
                <a:lnTo>
                  <a:pt x="682625" y="218439"/>
                </a:lnTo>
                <a:lnTo>
                  <a:pt x="696756" y="186689"/>
                </a:lnTo>
                <a:lnTo>
                  <a:pt x="671576" y="186689"/>
                </a:lnTo>
                <a:lnTo>
                  <a:pt x="638428" y="182879"/>
                </a:lnTo>
                <a:lnTo>
                  <a:pt x="638989" y="181609"/>
                </a:lnTo>
                <a:lnTo>
                  <a:pt x="613155" y="181609"/>
                </a:lnTo>
                <a:lnTo>
                  <a:pt x="580389" y="177800"/>
                </a:lnTo>
                <a:lnTo>
                  <a:pt x="595502" y="143509"/>
                </a:lnTo>
                <a:lnTo>
                  <a:pt x="570864" y="142239"/>
                </a:lnTo>
                <a:close/>
              </a:path>
              <a:path w="750570" h="218439">
                <a:moveTo>
                  <a:pt x="513667" y="167639"/>
                </a:moveTo>
                <a:lnTo>
                  <a:pt x="477647" y="167639"/>
                </a:lnTo>
                <a:lnTo>
                  <a:pt x="482955" y="177800"/>
                </a:lnTo>
                <a:lnTo>
                  <a:pt x="489537" y="186689"/>
                </a:lnTo>
                <a:lnTo>
                  <a:pt x="497381" y="194309"/>
                </a:lnTo>
                <a:lnTo>
                  <a:pt x="506475" y="201929"/>
                </a:lnTo>
                <a:lnTo>
                  <a:pt x="512974" y="196850"/>
                </a:lnTo>
                <a:lnTo>
                  <a:pt x="519318" y="191769"/>
                </a:lnTo>
                <a:lnTo>
                  <a:pt x="525496" y="186689"/>
                </a:lnTo>
                <a:lnTo>
                  <a:pt x="531495" y="181609"/>
                </a:lnTo>
                <a:lnTo>
                  <a:pt x="521896" y="175259"/>
                </a:lnTo>
                <a:lnTo>
                  <a:pt x="513667" y="167639"/>
                </a:lnTo>
                <a:close/>
              </a:path>
              <a:path w="750570" h="218439">
                <a:moveTo>
                  <a:pt x="494172" y="100329"/>
                </a:moveTo>
                <a:lnTo>
                  <a:pt x="471677" y="100329"/>
                </a:lnTo>
                <a:lnTo>
                  <a:pt x="469844" y="113029"/>
                </a:lnTo>
                <a:lnTo>
                  <a:pt x="469270" y="121919"/>
                </a:lnTo>
                <a:lnTo>
                  <a:pt x="469225" y="128269"/>
                </a:lnTo>
                <a:lnTo>
                  <a:pt x="469463" y="135889"/>
                </a:lnTo>
                <a:lnTo>
                  <a:pt x="470915" y="147319"/>
                </a:lnTo>
                <a:lnTo>
                  <a:pt x="456463" y="154939"/>
                </a:lnTo>
                <a:lnTo>
                  <a:pt x="440928" y="161289"/>
                </a:lnTo>
                <a:lnTo>
                  <a:pt x="424320" y="167639"/>
                </a:lnTo>
                <a:lnTo>
                  <a:pt x="406653" y="172719"/>
                </a:lnTo>
                <a:lnTo>
                  <a:pt x="409448" y="180339"/>
                </a:lnTo>
                <a:lnTo>
                  <a:pt x="413130" y="195579"/>
                </a:lnTo>
                <a:lnTo>
                  <a:pt x="430301" y="190500"/>
                </a:lnTo>
                <a:lnTo>
                  <a:pt x="446770" y="184150"/>
                </a:lnTo>
                <a:lnTo>
                  <a:pt x="462547" y="176529"/>
                </a:lnTo>
                <a:lnTo>
                  <a:pt x="477647" y="167639"/>
                </a:lnTo>
                <a:lnTo>
                  <a:pt x="513667" y="167639"/>
                </a:lnTo>
                <a:lnTo>
                  <a:pt x="506795" y="160019"/>
                </a:lnTo>
                <a:lnTo>
                  <a:pt x="501268" y="151129"/>
                </a:lnTo>
                <a:lnTo>
                  <a:pt x="516868" y="137159"/>
                </a:lnTo>
                <a:lnTo>
                  <a:pt x="523611" y="129539"/>
                </a:lnTo>
                <a:lnTo>
                  <a:pt x="494284" y="129539"/>
                </a:lnTo>
                <a:lnTo>
                  <a:pt x="493119" y="118109"/>
                </a:lnTo>
                <a:lnTo>
                  <a:pt x="493442" y="105409"/>
                </a:lnTo>
                <a:lnTo>
                  <a:pt x="494172" y="100329"/>
                </a:lnTo>
                <a:close/>
              </a:path>
              <a:path w="750570" h="218439">
                <a:moveTo>
                  <a:pt x="325865" y="170179"/>
                </a:moveTo>
                <a:lnTo>
                  <a:pt x="222123" y="170179"/>
                </a:lnTo>
                <a:lnTo>
                  <a:pt x="298068" y="177800"/>
                </a:lnTo>
                <a:lnTo>
                  <a:pt x="294513" y="185419"/>
                </a:lnTo>
                <a:lnTo>
                  <a:pt x="318135" y="187959"/>
                </a:lnTo>
                <a:lnTo>
                  <a:pt x="325865" y="170179"/>
                </a:lnTo>
                <a:close/>
              </a:path>
              <a:path w="750570" h="218439">
                <a:moveTo>
                  <a:pt x="686815" y="152400"/>
                </a:moveTo>
                <a:lnTo>
                  <a:pt x="671576" y="186689"/>
                </a:lnTo>
                <a:lnTo>
                  <a:pt x="696756" y="186689"/>
                </a:lnTo>
                <a:lnTo>
                  <a:pt x="711453" y="153669"/>
                </a:lnTo>
                <a:lnTo>
                  <a:pt x="686815" y="152400"/>
                </a:lnTo>
                <a:close/>
              </a:path>
              <a:path w="750570" h="218439">
                <a:moveTo>
                  <a:pt x="570991" y="106679"/>
                </a:moveTo>
                <a:lnTo>
                  <a:pt x="560959" y="129539"/>
                </a:lnTo>
                <a:lnTo>
                  <a:pt x="633349" y="135889"/>
                </a:lnTo>
                <a:lnTo>
                  <a:pt x="613155" y="181609"/>
                </a:lnTo>
                <a:lnTo>
                  <a:pt x="638989" y="181609"/>
                </a:lnTo>
                <a:lnTo>
                  <a:pt x="658622" y="137159"/>
                </a:lnTo>
                <a:lnTo>
                  <a:pt x="733708" y="137159"/>
                </a:lnTo>
                <a:lnTo>
                  <a:pt x="740791" y="121919"/>
                </a:lnTo>
                <a:lnTo>
                  <a:pt x="668654" y="115569"/>
                </a:lnTo>
                <a:lnTo>
                  <a:pt x="669766" y="113029"/>
                </a:lnTo>
                <a:lnTo>
                  <a:pt x="643254" y="113029"/>
                </a:lnTo>
                <a:lnTo>
                  <a:pt x="570991" y="106679"/>
                </a:lnTo>
                <a:close/>
              </a:path>
              <a:path w="750570" h="218439">
                <a:moveTo>
                  <a:pt x="247976" y="120650"/>
                </a:moveTo>
                <a:lnTo>
                  <a:pt x="219963" y="120650"/>
                </a:lnTo>
                <a:lnTo>
                  <a:pt x="194945" y="176529"/>
                </a:lnTo>
                <a:lnTo>
                  <a:pt x="218566" y="179069"/>
                </a:lnTo>
                <a:lnTo>
                  <a:pt x="222123" y="170179"/>
                </a:lnTo>
                <a:lnTo>
                  <a:pt x="325865" y="170179"/>
                </a:lnTo>
                <a:lnTo>
                  <a:pt x="330834" y="158750"/>
                </a:lnTo>
                <a:lnTo>
                  <a:pt x="306577" y="158750"/>
                </a:lnTo>
                <a:lnTo>
                  <a:pt x="230631" y="151129"/>
                </a:lnTo>
                <a:lnTo>
                  <a:pt x="236092" y="139700"/>
                </a:lnTo>
                <a:lnTo>
                  <a:pt x="339117" y="139700"/>
                </a:lnTo>
                <a:lnTo>
                  <a:pt x="343535" y="129539"/>
                </a:lnTo>
                <a:lnTo>
                  <a:pt x="362965" y="129539"/>
                </a:lnTo>
                <a:lnTo>
                  <a:pt x="364077" y="128269"/>
                </a:lnTo>
                <a:lnTo>
                  <a:pt x="336803" y="128269"/>
                </a:lnTo>
                <a:lnTo>
                  <a:pt x="247976" y="120650"/>
                </a:lnTo>
                <a:close/>
              </a:path>
              <a:path w="750570" h="218439">
                <a:moveTo>
                  <a:pt x="186817" y="123189"/>
                </a:moveTo>
                <a:lnTo>
                  <a:pt x="31496" y="123189"/>
                </a:lnTo>
                <a:lnTo>
                  <a:pt x="161162" y="134619"/>
                </a:lnTo>
                <a:lnTo>
                  <a:pt x="138302" y="140969"/>
                </a:lnTo>
                <a:lnTo>
                  <a:pt x="139896" y="148589"/>
                </a:lnTo>
                <a:lnTo>
                  <a:pt x="141239" y="157479"/>
                </a:lnTo>
                <a:lnTo>
                  <a:pt x="142321" y="165100"/>
                </a:lnTo>
                <a:lnTo>
                  <a:pt x="143128" y="172719"/>
                </a:lnTo>
                <a:lnTo>
                  <a:pt x="168148" y="163829"/>
                </a:lnTo>
                <a:lnTo>
                  <a:pt x="167221" y="156209"/>
                </a:lnTo>
                <a:lnTo>
                  <a:pt x="165973" y="148589"/>
                </a:lnTo>
                <a:lnTo>
                  <a:pt x="162560" y="134619"/>
                </a:lnTo>
                <a:lnTo>
                  <a:pt x="181673" y="134619"/>
                </a:lnTo>
                <a:lnTo>
                  <a:pt x="186817" y="123189"/>
                </a:lnTo>
                <a:close/>
              </a:path>
              <a:path w="750570" h="218439">
                <a:moveTo>
                  <a:pt x="416560" y="39369"/>
                </a:moveTo>
                <a:lnTo>
                  <a:pt x="406400" y="62229"/>
                </a:lnTo>
                <a:lnTo>
                  <a:pt x="426465" y="64769"/>
                </a:lnTo>
                <a:lnTo>
                  <a:pt x="392049" y="142239"/>
                </a:lnTo>
                <a:lnTo>
                  <a:pt x="382777" y="143509"/>
                </a:lnTo>
                <a:lnTo>
                  <a:pt x="374650" y="144779"/>
                </a:lnTo>
                <a:lnTo>
                  <a:pt x="367791" y="144779"/>
                </a:lnTo>
                <a:lnTo>
                  <a:pt x="361441" y="170179"/>
                </a:lnTo>
                <a:lnTo>
                  <a:pt x="384133" y="167639"/>
                </a:lnTo>
                <a:lnTo>
                  <a:pt x="403621" y="165100"/>
                </a:lnTo>
                <a:lnTo>
                  <a:pt x="419895" y="162559"/>
                </a:lnTo>
                <a:lnTo>
                  <a:pt x="432942" y="161289"/>
                </a:lnTo>
                <a:lnTo>
                  <a:pt x="435895" y="153669"/>
                </a:lnTo>
                <a:lnTo>
                  <a:pt x="441801" y="140969"/>
                </a:lnTo>
                <a:lnTo>
                  <a:pt x="443277" y="138429"/>
                </a:lnTo>
                <a:lnTo>
                  <a:pt x="418464" y="138429"/>
                </a:lnTo>
                <a:lnTo>
                  <a:pt x="450468" y="66039"/>
                </a:lnTo>
                <a:lnTo>
                  <a:pt x="472044" y="66039"/>
                </a:lnTo>
                <a:lnTo>
                  <a:pt x="481075" y="45719"/>
                </a:lnTo>
                <a:lnTo>
                  <a:pt x="416560" y="39369"/>
                </a:lnTo>
                <a:close/>
              </a:path>
              <a:path w="750570" h="218439">
                <a:moveTo>
                  <a:pt x="120776" y="132079"/>
                </a:moveTo>
                <a:lnTo>
                  <a:pt x="96647" y="138429"/>
                </a:lnTo>
                <a:lnTo>
                  <a:pt x="97333" y="144779"/>
                </a:lnTo>
                <a:lnTo>
                  <a:pt x="97853" y="152400"/>
                </a:lnTo>
                <a:lnTo>
                  <a:pt x="98182" y="158750"/>
                </a:lnTo>
                <a:lnTo>
                  <a:pt x="98298" y="166369"/>
                </a:lnTo>
                <a:lnTo>
                  <a:pt x="123825" y="160019"/>
                </a:lnTo>
                <a:lnTo>
                  <a:pt x="123563" y="153669"/>
                </a:lnTo>
                <a:lnTo>
                  <a:pt x="122967" y="146050"/>
                </a:lnTo>
                <a:lnTo>
                  <a:pt x="122039" y="139700"/>
                </a:lnTo>
                <a:lnTo>
                  <a:pt x="120776" y="132079"/>
                </a:lnTo>
                <a:close/>
              </a:path>
              <a:path w="750570" h="218439">
                <a:moveTo>
                  <a:pt x="79628" y="129539"/>
                </a:moveTo>
                <a:lnTo>
                  <a:pt x="55625" y="134619"/>
                </a:lnTo>
                <a:lnTo>
                  <a:pt x="55752" y="151129"/>
                </a:lnTo>
                <a:lnTo>
                  <a:pt x="55625" y="156209"/>
                </a:lnTo>
                <a:lnTo>
                  <a:pt x="55245" y="163829"/>
                </a:lnTo>
                <a:lnTo>
                  <a:pt x="80390" y="158750"/>
                </a:lnTo>
                <a:lnTo>
                  <a:pt x="80295" y="142239"/>
                </a:lnTo>
                <a:lnTo>
                  <a:pt x="80105" y="137159"/>
                </a:lnTo>
                <a:lnTo>
                  <a:pt x="79628" y="129539"/>
                </a:lnTo>
                <a:close/>
              </a:path>
              <a:path w="750570" h="218439">
                <a:moveTo>
                  <a:pt x="18668" y="102869"/>
                </a:moveTo>
                <a:lnTo>
                  <a:pt x="10795" y="120650"/>
                </a:lnTo>
                <a:lnTo>
                  <a:pt x="30987" y="123189"/>
                </a:lnTo>
                <a:lnTo>
                  <a:pt x="23038" y="129539"/>
                </a:lnTo>
                <a:lnTo>
                  <a:pt x="15208" y="137159"/>
                </a:lnTo>
                <a:lnTo>
                  <a:pt x="7520" y="143509"/>
                </a:lnTo>
                <a:lnTo>
                  <a:pt x="0" y="148589"/>
                </a:lnTo>
                <a:lnTo>
                  <a:pt x="15875" y="161289"/>
                </a:lnTo>
                <a:lnTo>
                  <a:pt x="23735" y="154939"/>
                </a:lnTo>
                <a:lnTo>
                  <a:pt x="31702" y="148589"/>
                </a:lnTo>
                <a:lnTo>
                  <a:pt x="39788" y="140969"/>
                </a:lnTo>
                <a:lnTo>
                  <a:pt x="48005" y="133350"/>
                </a:lnTo>
                <a:lnTo>
                  <a:pt x="31496" y="123189"/>
                </a:lnTo>
                <a:lnTo>
                  <a:pt x="186817" y="123189"/>
                </a:lnTo>
                <a:lnTo>
                  <a:pt x="189102" y="118109"/>
                </a:lnTo>
                <a:lnTo>
                  <a:pt x="115188" y="111759"/>
                </a:lnTo>
                <a:lnTo>
                  <a:pt x="116332" y="109219"/>
                </a:lnTo>
                <a:lnTo>
                  <a:pt x="93599" y="109219"/>
                </a:lnTo>
                <a:lnTo>
                  <a:pt x="18668" y="102869"/>
                </a:lnTo>
                <a:close/>
              </a:path>
              <a:path w="750570" h="218439">
                <a:moveTo>
                  <a:pt x="339117" y="139700"/>
                </a:moveTo>
                <a:lnTo>
                  <a:pt x="236092" y="139700"/>
                </a:lnTo>
                <a:lnTo>
                  <a:pt x="312038" y="146050"/>
                </a:lnTo>
                <a:lnTo>
                  <a:pt x="306577" y="158750"/>
                </a:lnTo>
                <a:lnTo>
                  <a:pt x="330834" y="158750"/>
                </a:lnTo>
                <a:lnTo>
                  <a:pt x="339117" y="139700"/>
                </a:lnTo>
                <a:close/>
              </a:path>
              <a:path w="750570" h="218439">
                <a:moveTo>
                  <a:pt x="733708" y="137159"/>
                </a:moveTo>
                <a:lnTo>
                  <a:pt x="658622" y="137159"/>
                </a:lnTo>
                <a:lnTo>
                  <a:pt x="730757" y="143509"/>
                </a:lnTo>
                <a:lnTo>
                  <a:pt x="733708" y="137159"/>
                </a:lnTo>
                <a:close/>
              </a:path>
              <a:path w="750570" h="218439">
                <a:moveTo>
                  <a:pt x="444753" y="135889"/>
                </a:moveTo>
                <a:lnTo>
                  <a:pt x="418464" y="138429"/>
                </a:lnTo>
                <a:lnTo>
                  <a:pt x="443277" y="138429"/>
                </a:lnTo>
                <a:lnTo>
                  <a:pt x="444753" y="135889"/>
                </a:lnTo>
                <a:close/>
              </a:path>
              <a:path w="750570" h="218439">
                <a:moveTo>
                  <a:pt x="181673" y="134619"/>
                </a:moveTo>
                <a:lnTo>
                  <a:pt x="162560" y="134619"/>
                </a:lnTo>
                <a:lnTo>
                  <a:pt x="181101" y="135889"/>
                </a:lnTo>
                <a:lnTo>
                  <a:pt x="181673" y="134619"/>
                </a:lnTo>
                <a:close/>
              </a:path>
              <a:path w="750570" h="218439">
                <a:moveTo>
                  <a:pt x="362965" y="129539"/>
                </a:moveTo>
                <a:lnTo>
                  <a:pt x="343535" y="129539"/>
                </a:lnTo>
                <a:lnTo>
                  <a:pt x="353313" y="132079"/>
                </a:lnTo>
                <a:lnTo>
                  <a:pt x="358521" y="134619"/>
                </a:lnTo>
                <a:lnTo>
                  <a:pt x="362965" y="129539"/>
                </a:lnTo>
                <a:close/>
              </a:path>
              <a:path w="750570" h="218439">
                <a:moveTo>
                  <a:pt x="576326" y="77469"/>
                </a:moveTo>
                <a:lnTo>
                  <a:pt x="498601" y="77469"/>
                </a:lnTo>
                <a:lnTo>
                  <a:pt x="534924" y="81279"/>
                </a:lnTo>
                <a:lnTo>
                  <a:pt x="525895" y="95250"/>
                </a:lnTo>
                <a:lnTo>
                  <a:pt x="516127" y="107950"/>
                </a:lnTo>
                <a:lnTo>
                  <a:pt x="505598" y="119379"/>
                </a:lnTo>
                <a:lnTo>
                  <a:pt x="494284" y="129539"/>
                </a:lnTo>
                <a:lnTo>
                  <a:pt x="523611" y="129539"/>
                </a:lnTo>
                <a:lnTo>
                  <a:pt x="531479" y="120650"/>
                </a:lnTo>
                <a:lnTo>
                  <a:pt x="545113" y="102869"/>
                </a:lnTo>
                <a:lnTo>
                  <a:pt x="557784" y="83819"/>
                </a:lnTo>
                <a:lnTo>
                  <a:pt x="573574" y="83819"/>
                </a:lnTo>
                <a:lnTo>
                  <a:pt x="576326" y="77469"/>
                </a:lnTo>
                <a:close/>
              </a:path>
              <a:path w="750570" h="218439">
                <a:moveTo>
                  <a:pt x="355175" y="110489"/>
                </a:moveTo>
                <a:lnTo>
                  <a:pt x="288671" y="110489"/>
                </a:lnTo>
                <a:lnTo>
                  <a:pt x="298692" y="115569"/>
                </a:lnTo>
                <a:lnTo>
                  <a:pt x="310070" y="119379"/>
                </a:lnTo>
                <a:lnTo>
                  <a:pt x="322782" y="124459"/>
                </a:lnTo>
                <a:lnTo>
                  <a:pt x="336803" y="128269"/>
                </a:lnTo>
                <a:lnTo>
                  <a:pt x="364077" y="128269"/>
                </a:lnTo>
                <a:lnTo>
                  <a:pt x="376300" y="114300"/>
                </a:lnTo>
                <a:lnTo>
                  <a:pt x="360114" y="111759"/>
                </a:lnTo>
                <a:lnTo>
                  <a:pt x="355175" y="110489"/>
                </a:lnTo>
                <a:close/>
              </a:path>
              <a:path w="750570" h="218439">
                <a:moveTo>
                  <a:pt x="285394" y="82550"/>
                </a:moveTo>
                <a:lnTo>
                  <a:pt x="256539" y="82550"/>
                </a:lnTo>
                <a:lnTo>
                  <a:pt x="259841" y="87629"/>
                </a:lnTo>
                <a:lnTo>
                  <a:pt x="263778" y="92709"/>
                </a:lnTo>
                <a:lnTo>
                  <a:pt x="268224" y="96519"/>
                </a:lnTo>
                <a:lnTo>
                  <a:pt x="253765" y="99059"/>
                </a:lnTo>
                <a:lnTo>
                  <a:pt x="237998" y="100329"/>
                </a:lnTo>
                <a:lnTo>
                  <a:pt x="220896" y="100329"/>
                </a:lnTo>
                <a:lnTo>
                  <a:pt x="202437" y="101600"/>
                </a:lnTo>
                <a:lnTo>
                  <a:pt x="202844" y="106679"/>
                </a:lnTo>
                <a:lnTo>
                  <a:pt x="202882" y="115569"/>
                </a:lnTo>
                <a:lnTo>
                  <a:pt x="202564" y="121919"/>
                </a:lnTo>
                <a:lnTo>
                  <a:pt x="214249" y="120650"/>
                </a:lnTo>
                <a:lnTo>
                  <a:pt x="247976" y="120650"/>
                </a:lnTo>
                <a:lnTo>
                  <a:pt x="233172" y="119379"/>
                </a:lnTo>
                <a:lnTo>
                  <a:pt x="248487" y="116839"/>
                </a:lnTo>
                <a:lnTo>
                  <a:pt x="262826" y="115569"/>
                </a:lnTo>
                <a:lnTo>
                  <a:pt x="276213" y="113029"/>
                </a:lnTo>
                <a:lnTo>
                  <a:pt x="288671" y="110489"/>
                </a:lnTo>
                <a:lnTo>
                  <a:pt x="355175" y="110489"/>
                </a:lnTo>
                <a:lnTo>
                  <a:pt x="345297" y="107950"/>
                </a:lnTo>
                <a:lnTo>
                  <a:pt x="331884" y="105409"/>
                </a:lnTo>
                <a:lnTo>
                  <a:pt x="319913" y="101600"/>
                </a:lnTo>
                <a:lnTo>
                  <a:pt x="331344" y="96519"/>
                </a:lnTo>
                <a:lnTo>
                  <a:pt x="342217" y="91439"/>
                </a:lnTo>
                <a:lnTo>
                  <a:pt x="297306" y="91439"/>
                </a:lnTo>
                <a:lnTo>
                  <a:pt x="291663" y="87629"/>
                </a:lnTo>
                <a:lnTo>
                  <a:pt x="286543" y="83819"/>
                </a:lnTo>
                <a:lnTo>
                  <a:pt x="285394" y="82550"/>
                </a:lnTo>
                <a:close/>
              </a:path>
              <a:path w="750570" h="218439">
                <a:moveTo>
                  <a:pt x="511428" y="31750"/>
                </a:moveTo>
                <a:lnTo>
                  <a:pt x="497449" y="48259"/>
                </a:lnTo>
                <a:lnTo>
                  <a:pt x="481790" y="63500"/>
                </a:lnTo>
                <a:lnTo>
                  <a:pt x="464440" y="80009"/>
                </a:lnTo>
                <a:lnTo>
                  <a:pt x="445388" y="95250"/>
                </a:lnTo>
                <a:lnTo>
                  <a:pt x="448310" y="101600"/>
                </a:lnTo>
                <a:lnTo>
                  <a:pt x="450976" y="109219"/>
                </a:lnTo>
                <a:lnTo>
                  <a:pt x="453263" y="116839"/>
                </a:lnTo>
                <a:lnTo>
                  <a:pt x="459613" y="110489"/>
                </a:lnTo>
                <a:lnTo>
                  <a:pt x="465709" y="105409"/>
                </a:lnTo>
                <a:lnTo>
                  <a:pt x="471677" y="100329"/>
                </a:lnTo>
                <a:lnTo>
                  <a:pt x="494172" y="100329"/>
                </a:lnTo>
                <a:lnTo>
                  <a:pt x="495266" y="92709"/>
                </a:lnTo>
                <a:lnTo>
                  <a:pt x="498601" y="77469"/>
                </a:lnTo>
                <a:lnTo>
                  <a:pt x="576326" y="77469"/>
                </a:lnTo>
                <a:lnTo>
                  <a:pt x="582929" y="62229"/>
                </a:lnTo>
                <a:lnTo>
                  <a:pt x="516636" y="55879"/>
                </a:lnTo>
                <a:lnTo>
                  <a:pt x="522097" y="49529"/>
                </a:lnTo>
                <a:lnTo>
                  <a:pt x="527176" y="44450"/>
                </a:lnTo>
                <a:lnTo>
                  <a:pt x="532002" y="38100"/>
                </a:lnTo>
                <a:lnTo>
                  <a:pt x="511428" y="31750"/>
                </a:lnTo>
                <a:close/>
              </a:path>
              <a:path w="750570" h="218439">
                <a:moveTo>
                  <a:pt x="599948" y="64769"/>
                </a:moveTo>
                <a:lnTo>
                  <a:pt x="590041" y="86359"/>
                </a:lnTo>
                <a:lnTo>
                  <a:pt x="652272" y="92709"/>
                </a:lnTo>
                <a:lnTo>
                  <a:pt x="643254" y="113029"/>
                </a:lnTo>
                <a:lnTo>
                  <a:pt x="669766" y="113029"/>
                </a:lnTo>
                <a:lnTo>
                  <a:pt x="677545" y="95250"/>
                </a:lnTo>
                <a:lnTo>
                  <a:pt x="742766" y="95250"/>
                </a:lnTo>
                <a:lnTo>
                  <a:pt x="750570" y="77469"/>
                </a:lnTo>
                <a:lnTo>
                  <a:pt x="687577" y="72389"/>
                </a:lnTo>
                <a:lnTo>
                  <a:pt x="688687" y="69850"/>
                </a:lnTo>
                <a:lnTo>
                  <a:pt x="662304" y="69850"/>
                </a:lnTo>
                <a:lnTo>
                  <a:pt x="599948" y="64769"/>
                </a:lnTo>
                <a:close/>
              </a:path>
              <a:path w="750570" h="218439">
                <a:moveTo>
                  <a:pt x="40259" y="74929"/>
                </a:moveTo>
                <a:lnTo>
                  <a:pt x="32385" y="92709"/>
                </a:lnTo>
                <a:lnTo>
                  <a:pt x="98298" y="99059"/>
                </a:lnTo>
                <a:lnTo>
                  <a:pt x="93599" y="109219"/>
                </a:lnTo>
                <a:lnTo>
                  <a:pt x="116332" y="109219"/>
                </a:lnTo>
                <a:lnTo>
                  <a:pt x="119761" y="101600"/>
                </a:lnTo>
                <a:lnTo>
                  <a:pt x="186526" y="101600"/>
                </a:lnTo>
                <a:lnTo>
                  <a:pt x="192150" y="88900"/>
                </a:lnTo>
                <a:lnTo>
                  <a:pt x="127635" y="83819"/>
                </a:lnTo>
                <a:lnTo>
                  <a:pt x="128651" y="81279"/>
                </a:lnTo>
                <a:lnTo>
                  <a:pt x="106172" y="81279"/>
                </a:lnTo>
                <a:lnTo>
                  <a:pt x="40259" y="74929"/>
                </a:lnTo>
                <a:close/>
              </a:path>
              <a:path w="750570" h="218439">
                <a:moveTo>
                  <a:pt x="186526" y="101600"/>
                </a:moveTo>
                <a:lnTo>
                  <a:pt x="119761" y="101600"/>
                </a:lnTo>
                <a:lnTo>
                  <a:pt x="184276" y="106679"/>
                </a:lnTo>
                <a:lnTo>
                  <a:pt x="186526" y="101600"/>
                </a:lnTo>
                <a:close/>
              </a:path>
              <a:path w="750570" h="218439">
                <a:moveTo>
                  <a:pt x="742766" y="95250"/>
                </a:moveTo>
                <a:lnTo>
                  <a:pt x="677545" y="95250"/>
                </a:lnTo>
                <a:lnTo>
                  <a:pt x="740536" y="100329"/>
                </a:lnTo>
                <a:lnTo>
                  <a:pt x="742766" y="95250"/>
                </a:lnTo>
                <a:close/>
              </a:path>
              <a:path w="750570" h="218439">
                <a:moveTo>
                  <a:pt x="283590" y="49529"/>
                </a:moveTo>
                <a:lnTo>
                  <a:pt x="269660" y="58419"/>
                </a:lnTo>
                <a:lnTo>
                  <a:pt x="254730" y="64769"/>
                </a:lnTo>
                <a:lnTo>
                  <a:pt x="238799" y="71119"/>
                </a:lnTo>
                <a:lnTo>
                  <a:pt x="221868" y="76200"/>
                </a:lnTo>
                <a:lnTo>
                  <a:pt x="224154" y="81279"/>
                </a:lnTo>
                <a:lnTo>
                  <a:pt x="226187" y="87629"/>
                </a:lnTo>
                <a:lnTo>
                  <a:pt x="227964" y="92709"/>
                </a:lnTo>
                <a:lnTo>
                  <a:pt x="242633" y="87629"/>
                </a:lnTo>
                <a:lnTo>
                  <a:pt x="249682" y="85089"/>
                </a:lnTo>
                <a:lnTo>
                  <a:pt x="256539" y="82550"/>
                </a:lnTo>
                <a:lnTo>
                  <a:pt x="285394" y="82550"/>
                </a:lnTo>
                <a:lnTo>
                  <a:pt x="281947" y="78739"/>
                </a:lnTo>
                <a:lnTo>
                  <a:pt x="277875" y="73659"/>
                </a:lnTo>
                <a:lnTo>
                  <a:pt x="387111" y="73659"/>
                </a:lnTo>
                <a:lnTo>
                  <a:pt x="391001" y="64769"/>
                </a:lnTo>
                <a:lnTo>
                  <a:pt x="366395" y="64769"/>
                </a:lnTo>
                <a:lnTo>
                  <a:pt x="301498" y="58419"/>
                </a:lnTo>
                <a:lnTo>
                  <a:pt x="307593" y="54609"/>
                </a:lnTo>
                <a:lnTo>
                  <a:pt x="310388" y="52069"/>
                </a:lnTo>
                <a:lnTo>
                  <a:pt x="283590" y="49529"/>
                </a:lnTo>
                <a:close/>
              </a:path>
              <a:path w="750570" h="218439">
                <a:moveTo>
                  <a:pt x="387111" y="73659"/>
                </a:moveTo>
                <a:lnTo>
                  <a:pt x="277875" y="73659"/>
                </a:lnTo>
                <a:lnTo>
                  <a:pt x="330453" y="78739"/>
                </a:lnTo>
                <a:lnTo>
                  <a:pt x="314213" y="86359"/>
                </a:lnTo>
                <a:lnTo>
                  <a:pt x="297306" y="91439"/>
                </a:lnTo>
                <a:lnTo>
                  <a:pt x="342217" y="91439"/>
                </a:lnTo>
                <a:lnTo>
                  <a:pt x="352542" y="86359"/>
                </a:lnTo>
                <a:lnTo>
                  <a:pt x="362330" y="80009"/>
                </a:lnTo>
                <a:lnTo>
                  <a:pt x="364743" y="74929"/>
                </a:lnTo>
                <a:lnTo>
                  <a:pt x="386556" y="74929"/>
                </a:lnTo>
                <a:lnTo>
                  <a:pt x="387111" y="73659"/>
                </a:lnTo>
                <a:close/>
              </a:path>
              <a:path w="750570" h="218439">
                <a:moveTo>
                  <a:pt x="573574" y="83819"/>
                </a:moveTo>
                <a:lnTo>
                  <a:pt x="557784" y="83819"/>
                </a:lnTo>
                <a:lnTo>
                  <a:pt x="573024" y="85089"/>
                </a:lnTo>
                <a:lnTo>
                  <a:pt x="573574" y="83819"/>
                </a:lnTo>
                <a:close/>
              </a:path>
              <a:path w="750570" h="218439">
                <a:moveTo>
                  <a:pt x="76835" y="0"/>
                </a:moveTo>
                <a:lnTo>
                  <a:pt x="47371" y="66039"/>
                </a:lnTo>
                <a:lnTo>
                  <a:pt x="110109" y="72389"/>
                </a:lnTo>
                <a:lnTo>
                  <a:pt x="106172" y="81279"/>
                </a:lnTo>
                <a:lnTo>
                  <a:pt x="128651" y="81279"/>
                </a:lnTo>
                <a:lnTo>
                  <a:pt x="131699" y="73659"/>
                </a:lnTo>
                <a:lnTo>
                  <a:pt x="197470" y="73659"/>
                </a:lnTo>
                <a:lnTo>
                  <a:pt x="203585" y="59689"/>
                </a:lnTo>
                <a:lnTo>
                  <a:pt x="179324" y="59689"/>
                </a:lnTo>
                <a:lnTo>
                  <a:pt x="159385" y="58419"/>
                </a:lnTo>
                <a:lnTo>
                  <a:pt x="158241" y="58419"/>
                </a:lnTo>
                <a:lnTo>
                  <a:pt x="139446" y="57150"/>
                </a:lnTo>
                <a:lnTo>
                  <a:pt x="140563" y="54609"/>
                </a:lnTo>
                <a:lnTo>
                  <a:pt x="117855" y="54609"/>
                </a:lnTo>
                <a:lnTo>
                  <a:pt x="78231" y="50800"/>
                </a:lnTo>
                <a:lnTo>
                  <a:pt x="92201" y="19050"/>
                </a:lnTo>
                <a:lnTo>
                  <a:pt x="221375" y="19050"/>
                </a:lnTo>
                <a:lnTo>
                  <a:pt x="224154" y="12700"/>
                </a:lnTo>
                <a:lnTo>
                  <a:pt x="76835" y="0"/>
                </a:lnTo>
                <a:close/>
              </a:path>
              <a:path w="750570" h="218439">
                <a:moveTo>
                  <a:pt x="197470" y="73659"/>
                </a:moveTo>
                <a:lnTo>
                  <a:pt x="131699" y="73659"/>
                </a:lnTo>
                <a:lnTo>
                  <a:pt x="194690" y="80009"/>
                </a:lnTo>
                <a:lnTo>
                  <a:pt x="197470" y="73659"/>
                </a:lnTo>
                <a:close/>
              </a:path>
              <a:path w="750570" h="218439">
                <a:moveTo>
                  <a:pt x="386556" y="74929"/>
                </a:moveTo>
                <a:lnTo>
                  <a:pt x="364743" y="74929"/>
                </a:lnTo>
                <a:lnTo>
                  <a:pt x="385445" y="77469"/>
                </a:lnTo>
                <a:lnTo>
                  <a:pt x="386556" y="74929"/>
                </a:lnTo>
                <a:close/>
              </a:path>
              <a:path w="750570" h="218439">
                <a:moveTo>
                  <a:pt x="672718" y="46989"/>
                </a:moveTo>
                <a:lnTo>
                  <a:pt x="662304" y="69850"/>
                </a:lnTo>
                <a:lnTo>
                  <a:pt x="688687" y="69850"/>
                </a:lnTo>
                <a:lnTo>
                  <a:pt x="698118" y="48259"/>
                </a:lnTo>
                <a:lnTo>
                  <a:pt x="672718" y="46989"/>
                </a:lnTo>
                <a:close/>
              </a:path>
              <a:path w="750570" h="218439">
                <a:moveTo>
                  <a:pt x="472044" y="66039"/>
                </a:moveTo>
                <a:lnTo>
                  <a:pt x="450468" y="66039"/>
                </a:lnTo>
                <a:lnTo>
                  <a:pt x="470915" y="68579"/>
                </a:lnTo>
                <a:lnTo>
                  <a:pt x="472044" y="66039"/>
                </a:lnTo>
                <a:close/>
              </a:path>
              <a:path w="750570" h="218439">
                <a:moveTo>
                  <a:pt x="244475" y="22859"/>
                </a:moveTo>
                <a:lnTo>
                  <a:pt x="226822" y="62229"/>
                </a:lnTo>
                <a:lnTo>
                  <a:pt x="250571" y="64769"/>
                </a:lnTo>
                <a:lnTo>
                  <a:pt x="259841" y="44450"/>
                </a:lnTo>
                <a:lnTo>
                  <a:pt x="399891" y="44450"/>
                </a:lnTo>
                <a:lnTo>
                  <a:pt x="403225" y="36829"/>
                </a:lnTo>
                <a:lnTo>
                  <a:pt x="341502" y="31750"/>
                </a:lnTo>
                <a:lnTo>
                  <a:pt x="341756" y="29209"/>
                </a:lnTo>
                <a:lnTo>
                  <a:pt x="311785" y="29209"/>
                </a:lnTo>
                <a:lnTo>
                  <a:pt x="244475" y="22859"/>
                </a:lnTo>
                <a:close/>
              </a:path>
              <a:path w="750570" h="218439">
                <a:moveTo>
                  <a:pt x="399891" y="44450"/>
                </a:moveTo>
                <a:lnTo>
                  <a:pt x="259841" y="44450"/>
                </a:lnTo>
                <a:lnTo>
                  <a:pt x="371093" y="53339"/>
                </a:lnTo>
                <a:lnTo>
                  <a:pt x="366395" y="64769"/>
                </a:lnTo>
                <a:lnTo>
                  <a:pt x="391001" y="64769"/>
                </a:lnTo>
                <a:lnTo>
                  <a:pt x="399891" y="44450"/>
                </a:lnTo>
                <a:close/>
              </a:path>
              <a:path w="750570" h="218439">
                <a:moveTo>
                  <a:pt x="218039" y="26669"/>
                </a:moveTo>
                <a:lnTo>
                  <a:pt x="174243" y="26669"/>
                </a:lnTo>
                <a:lnTo>
                  <a:pt x="193293" y="27939"/>
                </a:lnTo>
                <a:lnTo>
                  <a:pt x="179324" y="59689"/>
                </a:lnTo>
                <a:lnTo>
                  <a:pt x="203585" y="59689"/>
                </a:lnTo>
                <a:lnTo>
                  <a:pt x="218039" y="26669"/>
                </a:lnTo>
                <a:close/>
              </a:path>
              <a:path w="750570" h="218439">
                <a:moveTo>
                  <a:pt x="158187" y="58343"/>
                </a:moveTo>
                <a:lnTo>
                  <a:pt x="158335" y="58353"/>
                </a:lnTo>
                <a:lnTo>
                  <a:pt x="158187" y="58343"/>
                </a:lnTo>
                <a:close/>
              </a:path>
              <a:path w="750570" h="218439">
                <a:moveTo>
                  <a:pt x="158335" y="58353"/>
                </a:moveTo>
                <a:lnTo>
                  <a:pt x="159385" y="58419"/>
                </a:lnTo>
                <a:lnTo>
                  <a:pt x="158335" y="58353"/>
                </a:lnTo>
                <a:close/>
              </a:path>
              <a:path w="750570" h="218439">
                <a:moveTo>
                  <a:pt x="218595" y="25400"/>
                </a:moveTo>
                <a:lnTo>
                  <a:pt x="153415" y="25400"/>
                </a:lnTo>
                <a:lnTo>
                  <a:pt x="173609" y="26669"/>
                </a:lnTo>
                <a:lnTo>
                  <a:pt x="167514" y="31750"/>
                </a:lnTo>
                <a:lnTo>
                  <a:pt x="161242" y="35559"/>
                </a:lnTo>
                <a:lnTo>
                  <a:pt x="154803" y="40639"/>
                </a:lnTo>
                <a:lnTo>
                  <a:pt x="148209" y="44450"/>
                </a:lnTo>
                <a:lnTo>
                  <a:pt x="158187" y="58343"/>
                </a:lnTo>
                <a:lnTo>
                  <a:pt x="158348" y="58343"/>
                </a:lnTo>
                <a:lnTo>
                  <a:pt x="165314" y="53339"/>
                </a:lnTo>
                <a:lnTo>
                  <a:pt x="172243" y="49529"/>
                </a:lnTo>
                <a:lnTo>
                  <a:pt x="179030" y="44450"/>
                </a:lnTo>
                <a:lnTo>
                  <a:pt x="185674" y="40639"/>
                </a:lnTo>
                <a:lnTo>
                  <a:pt x="174243" y="26669"/>
                </a:lnTo>
                <a:lnTo>
                  <a:pt x="218039" y="26669"/>
                </a:lnTo>
                <a:lnTo>
                  <a:pt x="218595" y="25400"/>
                </a:lnTo>
                <a:close/>
              </a:path>
              <a:path w="750570" h="218439">
                <a:moveTo>
                  <a:pt x="220263" y="21589"/>
                </a:moveTo>
                <a:lnTo>
                  <a:pt x="110743" y="21589"/>
                </a:lnTo>
                <a:lnTo>
                  <a:pt x="131952" y="22859"/>
                </a:lnTo>
                <a:lnTo>
                  <a:pt x="117855" y="54609"/>
                </a:lnTo>
                <a:lnTo>
                  <a:pt x="140563" y="54609"/>
                </a:lnTo>
                <a:lnTo>
                  <a:pt x="153415" y="25400"/>
                </a:lnTo>
                <a:lnTo>
                  <a:pt x="218595" y="25400"/>
                </a:lnTo>
                <a:lnTo>
                  <a:pt x="220263" y="21589"/>
                </a:lnTo>
                <a:close/>
              </a:path>
              <a:path w="750570" h="218439">
                <a:moveTo>
                  <a:pt x="221375" y="19050"/>
                </a:moveTo>
                <a:lnTo>
                  <a:pt x="92201" y="19050"/>
                </a:lnTo>
                <a:lnTo>
                  <a:pt x="108712" y="21589"/>
                </a:lnTo>
                <a:lnTo>
                  <a:pt x="90297" y="29209"/>
                </a:lnTo>
                <a:lnTo>
                  <a:pt x="93472" y="36829"/>
                </a:lnTo>
                <a:lnTo>
                  <a:pt x="96012" y="43179"/>
                </a:lnTo>
                <a:lnTo>
                  <a:pt x="98171" y="52069"/>
                </a:lnTo>
                <a:lnTo>
                  <a:pt x="120268" y="40639"/>
                </a:lnTo>
                <a:lnTo>
                  <a:pt x="117601" y="34289"/>
                </a:lnTo>
                <a:lnTo>
                  <a:pt x="114426" y="27939"/>
                </a:lnTo>
                <a:lnTo>
                  <a:pt x="110743" y="21589"/>
                </a:lnTo>
                <a:lnTo>
                  <a:pt x="220263" y="21589"/>
                </a:lnTo>
                <a:lnTo>
                  <a:pt x="221375" y="19050"/>
                </a:lnTo>
                <a:close/>
              </a:path>
              <a:path w="750570" h="218439">
                <a:moveTo>
                  <a:pt x="342773" y="16509"/>
                </a:moveTo>
                <a:lnTo>
                  <a:pt x="311785" y="16509"/>
                </a:lnTo>
                <a:lnTo>
                  <a:pt x="311785" y="29209"/>
                </a:lnTo>
                <a:lnTo>
                  <a:pt x="341756" y="29209"/>
                </a:lnTo>
                <a:lnTo>
                  <a:pt x="342138" y="25400"/>
                </a:lnTo>
                <a:lnTo>
                  <a:pt x="342773" y="16509"/>
                </a:lnTo>
                <a:close/>
              </a:path>
            </a:pathLst>
          </a:custGeom>
          <a:solidFill>
            <a:srgbClr val="F9F9F9"/>
          </a:solidFill>
        </p:spPr>
        <p:txBody>
          <a:bodyPr wrap="square" lIns="0" tIns="0" rIns="0" bIns="0" rtlCol="0"/>
          <a:lstStyle/>
          <a:p/>
        </p:txBody>
      </p:sp>
      <p:sp>
        <p:nvSpPr>
          <p:cNvPr id="14" name="object 14"/>
          <p:cNvSpPr/>
          <p:nvPr/>
        </p:nvSpPr>
        <p:spPr>
          <a:xfrm>
            <a:off x="1486661" y="3656838"/>
            <a:ext cx="443865" cy="443865"/>
          </a:xfrm>
          <a:custGeom>
            <a:avLst/>
            <a:gdLst/>
            <a:ahLst/>
            <a:cxnLst/>
            <a:rect l="l" t="t" r="r" b="b"/>
            <a:pathLst>
              <a:path w="443864" h="443864">
                <a:moveTo>
                  <a:pt x="221742" y="0"/>
                </a:moveTo>
                <a:lnTo>
                  <a:pt x="177063" y="4506"/>
                </a:lnTo>
                <a:lnTo>
                  <a:pt x="135445" y="17430"/>
                </a:lnTo>
                <a:lnTo>
                  <a:pt x="97780" y="37879"/>
                </a:lnTo>
                <a:lnTo>
                  <a:pt x="64960" y="64960"/>
                </a:lnTo>
                <a:lnTo>
                  <a:pt x="37879" y="97780"/>
                </a:lnTo>
                <a:lnTo>
                  <a:pt x="17430" y="135445"/>
                </a:lnTo>
                <a:lnTo>
                  <a:pt x="4506" y="177063"/>
                </a:lnTo>
                <a:lnTo>
                  <a:pt x="0" y="221742"/>
                </a:lnTo>
                <a:lnTo>
                  <a:pt x="4506" y="266420"/>
                </a:lnTo>
                <a:lnTo>
                  <a:pt x="17430" y="308038"/>
                </a:lnTo>
                <a:lnTo>
                  <a:pt x="37879" y="345703"/>
                </a:lnTo>
                <a:lnTo>
                  <a:pt x="64960" y="378523"/>
                </a:lnTo>
                <a:lnTo>
                  <a:pt x="97780" y="405604"/>
                </a:lnTo>
                <a:lnTo>
                  <a:pt x="135445" y="426053"/>
                </a:lnTo>
                <a:lnTo>
                  <a:pt x="177063" y="438977"/>
                </a:lnTo>
                <a:lnTo>
                  <a:pt x="221742" y="443484"/>
                </a:lnTo>
                <a:lnTo>
                  <a:pt x="266420" y="438977"/>
                </a:lnTo>
                <a:lnTo>
                  <a:pt x="308038" y="426053"/>
                </a:lnTo>
                <a:lnTo>
                  <a:pt x="345703" y="405604"/>
                </a:lnTo>
                <a:lnTo>
                  <a:pt x="378523" y="378523"/>
                </a:lnTo>
                <a:lnTo>
                  <a:pt x="405604" y="345703"/>
                </a:lnTo>
                <a:lnTo>
                  <a:pt x="426053" y="308038"/>
                </a:lnTo>
                <a:lnTo>
                  <a:pt x="438977" y="266420"/>
                </a:lnTo>
                <a:lnTo>
                  <a:pt x="443483" y="221742"/>
                </a:lnTo>
                <a:lnTo>
                  <a:pt x="438977" y="177063"/>
                </a:lnTo>
                <a:lnTo>
                  <a:pt x="426053" y="135445"/>
                </a:lnTo>
                <a:lnTo>
                  <a:pt x="405604" y="97780"/>
                </a:lnTo>
                <a:lnTo>
                  <a:pt x="378523" y="64960"/>
                </a:lnTo>
                <a:lnTo>
                  <a:pt x="345703" y="37879"/>
                </a:lnTo>
                <a:lnTo>
                  <a:pt x="308038" y="17430"/>
                </a:lnTo>
                <a:lnTo>
                  <a:pt x="266420" y="4506"/>
                </a:lnTo>
                <a:lnTo>
                  <a:pt x="221742" y="0"/>
                </a:lnTo>
                <a:close/>
              </a:path>
            </a:pathLst>
          </a:custGeom>
          <a:solidFill>
            <a:srgbClr val="1D9ED2"/>
          </a:solidFill>
        </p:spPr>
        <p:txBody>
          <a:bodyPr wrap="square" lIns="0" tIns="0" rIns="0" bIns="0" rtlCol="0"/>
          <a:lstStyle/>
          <a:p/>
        </p:txBody>
      </p:sp>
      <p:sp>
        <p:nvSpPr>
          <p:cNvPr id="15" name="object 15"/>
          <p:cNvSpPr/>
          <p:nvPr/>
        </p:nvSpPr>
        <p:spPr>
          <a:xfrm>
            <a:off x="1486661" y="3656838"/>
            <a:ext cx="443865" cy="443865"/>
          </a:xfrm>
          <a:custGeom>
            <a:avLst/>
            <a:gdLst/>
            <a:ahLst/>
            <a:cxnLst/>
            <a:rect l="l" t="t" r="r" b="b"/>
            <a:pathLst>
              <a:path w="443864" h="443864">
                <a:moveTo>
                  <a:pt x="0" y="221742"/>
                </a:moveTo>
                <a:lnTo>
                  <a:pt x="4506" y="177063"/>
                </a:lnTo>
                <a:lnTo>
                  <a:pt x="17430" y="135445"/>
                </a:lnTo>
                <a:lnTo>
                  <a:pt x="37879" y="97780"/>
                </a:lnTo>
                <a:lnTo>
                  <a:pt x="64960" y="64960"/>
                </a:lnTo>
                <a:lnTo>
                  <a:pt x="97780" y="37879"/>
                </a:lnTo>
                <a:lnTo>
                  <a:pt x="135445" y="17430"/>
                </a:lnTo>
                <a:lnTo>
                  <a:pt x="177063" y="4506"/>
                </a:lnTo>
                <a:lnTo>
                  <a:pt x="221742" y="0"/>
                </a:lnTo>
                <a:lnTo>
                  <a:pt x="266420" y="4506"/>
                </a:lnTo>
                <a:lnTo>
                  <a:pt x="308038" y="17430"/>
                </a:lnTo>
                <a:lnTo>
                  <a:pt x="345703" y="37879"/>
                </a:lnTo>
                <a:lnTo>
                  <a:pt x="378523" y="64960"/>
                </a:lnTo>
                <a:lnTo>
                  <a:pt x="405604" y="97780"/>
                </a:lnTo>
                <a:lnTo>
                  <a:pt x="426053" y="135445"/>
                </a:lnTo>
                <a:lnTo>
                  <a:pt x="438977" y="177063"/>
                </a:lnTo>
                <a:lnTo>
                  <a:pt x="443483" y="221742"/>
                </a:lnTo>
                <a:lnTo>
                  <a:pt x="438977" y="266420"/>
                </a:lnTo>
                <a:lnTo>
                  <a:pt x="426053" y="308038"/>
                </a:lnTo>
                <a:lnTo>
                  <a:pt x="405604" y="345703"/>
                </a:lnTo>
                <a:lnTo>
                  <a:pt x="378523" y="378523"/>
                </a:lnTo>
                <a:lnTo>
                  <a:pt x="345703" y="405604"/>
                </a:lnTo>
                <a:lnTo>
                  <a:pt x="308038" y="426053"/>
                </a:lnTo>
                <a:lnTo>
                  <a:pt x="266420" y="438977"/>
                </a:lnTo>
                <a:lnTo>
                  <a:pt x="221742" y="443484"/>
                </a:lnTo>
                <a:lnTo>
                  <a:pt x="177063" y="438977"/>
                </a:lnTo>
                <a:lnTo>
                  <a:pt x="135445" y="426053"/>
                </a:lnTo>
                <a:lnTo>
                  <a:pt x="97780" y="405604"/>
                </a:lnTo>
                <a:lnTo>
                  <a:pt x="64960" y="378523"/>
                </a:lnTo>
                <a:lnTo>
                  <a:pt x="37879" y="345703"/>
                </a:lnTo>
                <a:lnTo>
                  <a:pt x="17430" y="308038"/>
                </a:lnTo>
                <a:lnTo>
                  <a:pt x="4506" y="266420"/>
                </a:lnTo>
                <a:lnTo>
                  <a:pt x="0" y="221742"/>
                </a:lnTo>
                <a:close/>
              </a:path>
            </a:pathLst>
          </a:custGeom>
          <a:ln w="38099">
            <a:solidFill>
              <a:srgbClr val="F9F9F9"/>
            </a:solidFill>
          </a:ln>
        </p:spPr>
        <p:txBody>
          <a:bodyPr wrap="square" lIns="0" tIns="0" rIns="0" bIns="0" rtlCol="0"/>
          <a:lstStyle/>
          <a:p/>
        </p:txBody>
      </p:sp>
      <p:sp>
        <p:nvSpPr>
          <p:cNvPr id="16" name="object 16"/>
          <p:cNvSpPr/>
          <p:nvPr/>
        </p:nvSpPr>
        <p:spPr>
          <a:xfrm>
            <a:off x="1593349" y="3767328"/>
            <a:ext cx="228600" cy="220979"/>
          </a:xfrm>
          <a:custGeom>
            <a:avLst/>
            <a:gdLst/>
            <a:ahLst/>
            <a:cxnLst/>
            <a:rect l="l" t="t" r="r" b="b"/>
            <a:pathLst>
              <a:path w="228600" h="220979">
                <a:moveTo>
                  <a:pt x="65524" y="159639"/>
                </a:moveTo>
                <a:lnTo>
                  <a:pt x="62603" y="159639"/>
                </a:lnTo>
                <a:lnTo>
                  <a:pt x="55391" y="160498"/>
                </a:lnTo>
                <a:lnTo>
                  <a:pt x="32281" y="195119"/>
                </a:lnTo>
                <a:lnTo>
                  <a:pt x="36318" y="206182"/>
                </a:lnTo>
                <a:lnTo>
                  <a:pt x="44569" y="215138"/>
                </a:lnTo>
                <a:lnTo>
                  <a:pt x="49776" y="218948"/>
                </a:lnTo>
                <a:lnTo>
                  <a:pt x="55999" y="220980"/>
                </a:lnTo>
                <a:lnTo>
                  <a:pt x="62476" y="220980"/>
                </a:lnTo>
                <a:lnTo>
                  <a:pt x="93114" y="190547"/>
                </a:lnTo>
                <a:lnTo>
                  <a:pt x="91777" y="181385"/>
                </a:lnTo>
                <a:lnTo>
                  <a:pt x="87749" y="172974"/>
                </a:lnTo>
                <a:lnTo>
                  <a:pt x="96449" y="160909"/>
                </a:lnTo>
                <a:lnTo>
                  <a:pt x="71239" y="160909"/>
                </a:lnTo>
                <a:lnTo>
                  <a:pt x="68445" y="160020"/>
                </a:lnTo>
                <a:lnTo>
                  <a:pt x="65524" y="159639"/>
                </a:lnTo>
                <a:close/>
              </a:path>
              <a:path w="228600" h="220979">
                <a:moveTo>
                  <a:pt x="156512" y="159766"/>
                </a:moveTo>
                <a:lnTo>
                  <a:pt x="131183" y="159766"/>
                </a:lnTo>
                <a:lnTo>
                  <a:pt x="140835" y="172974"/>
                </a:lnTo>
                <a:lnTo>
                  <a:pt x="136806" y="181385"/>
                </a:lnTo>
                <a:lnTo>
                  <a:pt x="152201" y="217646"/>
                </a:lnTo>
                <a:lnTo>
                  <a:pt x="166108" y="220980"/>
                </a:lnTo>
                <a:lnTo>
                  <a:pt x="172585" y="220980"/>
                </a:lnTo>
                <a:lnTo>
                  <a:pt x="178808" y="218948"/>
                </a:lnTo>
                <a:lnTo>
                  <a:pt x="184142" y="215138"/>
                </a:lnTo>
                <a:lnTo>
                  <a:pt x="192319" y="206182"/>
                </a:lnTo>
                <a:lnTo>
                  <a:pt x="196318" y="195119"/>
                </a:lnTo>
                <a:lnTo>
                  <a:pt x="195911" y="183366"/>
                </a:lnTo>
                <a:lnTo>
                  <a:pt x="190873" y="172339"/>
                </a:lnTo>
                <a:lnTo>
                  <a:pt x="185967" y="166979"/>
                </a:lnTo>
                <a:lnTo>
                  <a:pt x="180014" y="162988"/>
                </a:lnTo>
                <a:lnTo>
                  <a:pt x="174407" y="160909"/>
                </a:lnTo>
                <a:lnTo>
                  <a:pt x="157345" y="160909"/>
                </a:lnTo>
                <a:lnTo>
                  <a:pt x="156512" y="159766"/>
                </a:lnTo>
                <a:close/>
              </a:path>
              <a:path w="228600" h="220979">
                <a:moveTo>
                  <a:pt x="131183" y="159766"/>
                </a:moveTo>
                <a:lnTo>
                  <a:pt x="97274" y="159766"/>
                </a:lnTo>
                <a:lnTo>
                  <a:pt x="102481" y="162052"/>
                </a:lnTo>
                <a:lnTo>
                  <a:pt x="108323" y="163195"/>
                </a:lnTo>
                <a:lnTo>
                  <a:pt x="120261" y="163195"/>
                </a:lnTo>
                <a:lnTo>
                  <a:pt x="125976" y="162052"/>
                </a:lnTo>
                <a:lnTo>
                  <a:pt x="131183" y="159766"/>
                </a:lnTo>
                <a:close/>
              </a:path>
              <a:path w="228600" h="220979">
                <a:moveTo>
                  <a:pt x="173728" y="110363"/>
                </a:moveTo>
                <a:lnTo>
                  <a:pt x="54856" y="110363"/>
                </a:lnTo>
                <a:lnTo>
                  <a:pt x="70223" y="115443"/>
                </a:lnTo>
                <a:lnTo>
                  <a:pt x="70116" y="119094"/>
                </a:lnTo>
                <a:lnTo>
                  <a:pt x="70834" y="126968"/>
                </a:lnTo>
                <a:lnTo>
                  <a:pt x="72961" y="134588"/>
                </a:lnTo>
                <a:lnTo>
                  <a:pt x="76349" y="141589"/>
                </a:lnTo>
                <a:lnTo>
                  <a:pt x="80764" y="147701"/>
                </a:lnTo>
                <a:lnTo>
                  <a:pt x="71239" y="160909"/>
                </a:lnTo>
                <a:lnTo>
                  <a:pt x="96449" y="160909"/>
                </a:lnTo>
                <a:lnTo>
                  <a:pt x="97274" y="159766"/>
                </a:lnTo>
                <a:lnTo>
                  <a:pt x="156512" y="159766"/>
                </a:lnTo>
                <a:lnTo>
                  <a:pt x="147820" y="147828"/>
                </a:lnTo>
                <a:lnTo>
                  <a:pt x="152298" y="141535"/>
                </a:lnTo>
                <a:lnTo>
                  <a:pt x="155634" y="134572"/>
                </a:lnTo>
                <a:lnTo>
                  <a:pt x="157750" y="126966"/>
                </a:lnTo>
                <a:lnTo>
                  <a:pt x="158467" y="119094"/>
                </a:lnTo>
                <a:lnTo>
                  <a:pt x="158361" y="115316"/>
                </a:lnTo>
                <a:lnTo>
                  <a:pt x="173728" y="110363"/>
                </a:lnTo>
                <a:close/>
              </a:path>
              <a:path w="228600" h="220979">
                <a:moveTo>
                  <a:pt x="166108" y="159639"/>
                </a:moveTo>
                <a:lnTo>
                  <a:pt x="163060" y="159639"/>
                </a:lnTo>
                <a:lnTo>
                  <a:pt x="160139" y="160147"/>
                </a:lnTo>
                <a:lnTo>
                  <a:pt x="157345" y="160909"/>
                </a:lnTo>
                <a:lnTo>
                  <a:pt x="174407" y="160909"/>
                </a:lnTo>
                <a:lnTo>
                  <a:pt x="173299" y="160498"/>
                </a:lnTo>
                <a:lnTo>
                  <a:pt x="166108" y="159639"/>
                </a:lnTo>
                <a:close/>
              </a:path>
              <a:path w="228600" h="220979">
                <a:moveTo>
                  <a:pt x="33774" y="60960"/>
                </a:moveTo>
                <a:lnTo>
                  <a:pt x="30472" y="60960"/>
                </a:lnTo>
                <a:lnTo>
                  <a:pt x="20945" y="62487"/>
                </a:lnTo>
                <a:lnTo>
                  <a:pt x="12549" y="66802"/>
                </a:lnTo>
                <a:lnTo>
                  <a:pt x="5841" y="73501"/>
                </a:lnTo>
                <a:lnTo>
                  <a:pt x="1389" y="82169"/>
                </a:lnTo>
                <a:lnTo>
                  <a:pt x="0" y="94273"/>
                </a:lnTo>
                <a:lnTo>
                  <a:pt x="3230" y="105568"/>
                </a:lnTo>
                <a:lnTo>
                  <a:pt x="10461" y="114815"/>
                </a:lnTo>
                <a:lnTo>
                  <a:pt x="21074" y="120777"/>
                </a:lnTo>
                <a:lnTo>
                  <a:pt x="24122" y="121793"/>
                </a:lnTo>
                <a:lnTo>
                  <a:pt x="27297" y="122301"/>
                </a:lnTo>
                <a:lnTo>
                  <a:pt x="30472" y="122301"/>
                </a:lnTo>
                <a:lnTo>
                  <a:pt x="37603" y="121471"/>
                </a:lnTo>
                <a:lnTo>
                  <a:pt x="44188" y="119094"/>
                </a:lnTo>
                <a:lnTo>
                  <a:pt x="50029" y="115316"/>
                </a:lnTo>
                <a:lnTo>
                  <a:pt x="54856" y="110363"/>
                </a:lnTo>
                <a:lnTo>
                  <a:pt x="221604" y="110363"/>
                </a:lnTo>
                <a:lnTo>
                  <a:pt x="225353" y="105568"/>
                </a:lnTo>
                <a:lnTo>
                  <a:pt x="228123" y="95885"/>
                </a:lnTo>
                <a:lnTo>
                  <a:pt x="76573" y="95885"/>
                </a:lnTo>
                <a:lnTo>
                  <a:pt x="61079" y="90805"/>
                </a:lnTo>
                <a:lnTo>
                  <a:pt x="36949" y="61468"/>
                </a:lnTo>
                <a:lnTo>
                  <a:pt x="33774" y="60960"/>
                </a:lnTo>
                <a:close/>
              </a:path>
              <a:path w="228600" h="220979">
                <a:moveTo>
                  <a:pt x="221604" y="110363"/>
                </a:moveTo>
                <a:lnTo>
                  <a:pt x="173728" y="110363"/>
                </a:lnTo>
                <a:lnTo>
                  <a:pt x="178573" y="115335"/>
                </a:lnTo>
                <a:lnTo>
                  <a:pt x="184396" y="119094"/>
                </a:lnTo>
                <a:lnTo>
                  <a:pt x="190980" y="121471"/>
                </a:lnTo>
                <a:lnTo>
                  <a:pt x="198112" y="122301"/>
                </a:lnTo>
                <a:lnTo>
                  <a:pt x="201287" y="122301"/>
                </a:lnTo>
                <a:lnTo>
                  <a:pt x="204462" y="121793"/>
                </a:lnTo>
                <a:lnTo>
                  <a:pt x="207510" y="120777"/>
                </a:lnTo>
                <a:lnTo>
                  <a:pt x="218122" y="114815"/>
                </a:lnTo>
                <a:lnTo>
                  <a:pt x="221604" y="110363"/>
                </a:lnTo>
                <a:close/>
              </a:path>
              <a:path w="228600" h="220979">
                <a:moveTo>
                  <a:pt x="114292" y="0"/>
                </a:moveTo>
                <a:lnTo>
                  <a:pt x="102383" y="2424"/>
                </a:lnTo>
                <a:lnTo>
                  <a:pt x="92654" y="9016"/>
                </a:lnTo>
                <a:lnTo>
                  <a:pt x="86092" y="18752"/>
                </a:lnTo>
                <a:lnTo>
                  <a:pt x="83685" y="30607"/>
                </a:lnTo>
                <a:lnTo>
                  <a:pt x="85201" y="40167"/>
                </a:lnTo>
                <a:lnTo>
                  <a:pt x="89431" y="48514"/>
                </a:lnTo>
                <a:lnTo>
                  <a:pt x="95900" y="55145"/>
                </a:lnTo>
                <a:lnTo>
                  <a:pt x="104132" y="59563"/>
                </a:lnTo>
                <a:lnTo>
                  <a:pt x="104132" y="75819"/>
                </a:lnTo>
                <a:lnTo>
                  <a:pt x="95754" y="78740"/>
                </a:lnTo>
                <a:lnTo>
                  <a:pt x="88257" y="83185"/>
                </a:lnTo>
                <a:lnTo>
                  <a:pt x="81807" y="88963"/>
                </a:lnTo>
                <a:lnTo>
                  <a:pt x="76573" y="95885"/>
                </a:lnTo>
                <a:lnTo>
                  <a:pt x="152011" y="95885"/>
                </a:lnTo>
                <a:lnTo>
                  <a:pt x="146776" y="88963"/>
                </a:lnTo>
                <a:lnTo>
                  <a:pt x="140327" y="83185"/>
                </a:lnTo>
                <a:lnTo>
                  <a:pt x="132830" y="78740"/>
                </a:lnTo>
                <a:lnTo>
                  <a:pt x="124452" y="75819"/>
                </a:lnTo>
                <a:lnTo>
                  <a:pt x="124452" y="59563"/>
                </a:lnTo>
                <a:lnTo>
                  <a:pt x="132683" y="55145"/>
                </a:lnTo>
                <a:lnTo>
                  <a:pt x="139152" y="48514"/>
                </a:lnTo>
                <a:lnTo>
                  <a:pt x="143382" y="40167"/>
                </a:lnTo>
                <a:lnTo>
                  <a:pt x="144899" y="30607"/>
                </a:lnTo>
                <a:lnTo>
                  <a:pt x="142492" y="18752"/>
                </a:lnTo>
                <a:lnTo>
                  <a:pt x="135929" y="9016"/>
                </a:lnTo>
                <a:lnTo>
                  <a:pt x="126200" y="2424"/>
                </a:lnTo>
                <a:lnTo>
                  <a:pt x="114292" y="0"/>
                </a:lnTo>
                <a:close/>
              </a:path>
              <a:path w="228600" h="220979">
                <a:moveTo>
                  <a:pt x="198112" y="60960"/>
                </a:moveTo>
                <a:lnTo>
                  <a:pt x="194937" y="60960"/>
                </a:lnTo>
                <a:lnTo>
                  <a:pt x="191635" y="61468"/>
                </a:lnTo>
                <a:lnTo>
                  <a:pt x="167505" y="90805"/>
                </a:lnTo>
                <a:lnTo>
                  <a:pt x="152011" y="95885"/>
                </a:lnTo>
                <a:lnTo>
                  <a:pt x="228123" y="95885"/>
                </a:lnTo>
                <a:lnTo>
                  <a:pt x="228584" y="94273"/>
                </a:lnTo>
                <a:lnTo>
                  <a:pt x="227195" y="82169"/>
                </a:lnTo>
                <a:lnTo>
                  <a:pt x="222740" y="73497"/>
                </a:lnTo>
                <a:lnTo>
                  <a:pt x="216034" y="66802"/>
                </a:lnTo>
                <a:lnTo>
                  <a:pt x="207614" y="62484"/>
                </a:lnTo>
                <a:lnTo>
                  <a:pt x="198112" y="60960"/>
                </a:lnTo>
                <a:close/>
              </a:path>
            </a:pathLst>
          </a:custGeom>
          <a:solidFill>
            <a:srgbClr val="F9F9F9"/>
          </a:solidFill>
        </p:spPr>
        <p:txBody>
          <a:bodyPr wrap="square" lIns="0" tIns="0" rIns="0" bIns="0" rtlCol="0"/>
          <a:lstStyle/>
          <a:p/>
        </p:txBody>
      </p:sp>
      <p:sp>
        <p:nvSpPr>
          <p:cNvPr id="17" name="object 17"/>
          <p:cNvSpPr txBox="1"/>
          <p:nvPr/>
        </p:nvSpPr>
        <p:spPr>
          <a:xfrm>
            <a:off x="2283714" y="4113093"/>
            <a:ext cx="2463800" cy="836294"/>
          </a:xfrm>
          <a:prstGeom prst="rect">
            <a:avLst/>
          </a:prstGeom>
        </p:spPr>
        <p:txBody>
          <a:bodyPr wrap="square" lIns="0" tIns="0" rIns="0" bIns="0" rtlCol="0" vert="horz">
            <a:spAutoFit/>
          </a:bodyPr>
          <a:lstStyle/>
          <a:p>
            <a:pPr algn="just" marL="12700" marR="5080">
              <a:lnSpc>
                <a:spcPct val="150100"/>
              </a:lnSpc>
            </a:pPr>
            <a:r>
              <a:rPr dirty="0" sz="1200">
                <a:solidFill>
                  <a:srgbClr val="4F555F"/>
                </a:solidFill>
                <a:latin typeface="微软雅黑"/>
                <a:cs typeface="微软雅黑"/>
              </a:rPr>
              <a:t>系统相连接，把黑客攻击范围从商业  银行自有系统扩大到银行与第三方平  台两个系统，攻击范围扩大</a:t>
            </a:r>
            <a:endParaRPr sz="1200">
              <a:latin typeface="微软雅黑"/>
              <a:cs typeface="微软雅黑"/>
            </a:endParaRPr>
          </a:p>
        </p:txBody>
      </p:sp>
      <p:sp>
        <p:nvSpPr>
          <p:cNvPr id="18" name="object 18"/>
          <p:cNvSpPr txBox="1"/>
          <p:nvPr/>
        </p:nvSpPr>
        <p:spPr>
          <a:xfrm>
            <a:off x="2111501" y="5012690"/>
            <a:ext cx="2636520" cy="835660"/>
          </a:xfrm>
          <a:prstGeom prst="rect">
            <a:avLst/>
          </a:prstGeom>
        </p:spPr>
        <p:txBody>
          <a:bodyPr wrap="square" lIns="0" tIns="0" rIns="0" bIns="0" rtlCol="0" vert="horz">
            <a:spAutoFit/>
          </a:bodyPr>
          <a:lstStyle/>
          <a:p>
            <a:pPr algn="just" marL="184785" marR="5080" indent="-172720">
              <a:lnSpc>
                <a:spcPct val="15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一旦第三方平台或商业银行中其中一  个系统受到黑客攻击，可能造成双方  </a:t>
            </a:r>
            <a:r>
              <a:rPr dirty="0" sz="1200" spc="-5">
                <a:solidFill>
                  <a:srgbClr val="4F555F"/>
                </a:solidFill>
                <a:latin typeface="微软雅黑"/>
                <a:cs typeface="微软雅黑"/>
              </a:rPr>
              <a:t>影响</a:t>
            </a:r>
            <a:endParaRPr sz="1200">
              <a:latin typeface="微软雅黑"/>
              <a:cs typeface="微软雅黑"/>
            </a:endParaRPr>
          </a:p>
        </p:txBody>
      </p:sp>
      <p:sp>
        <p:nvSpPr>
          <p:cNvPr id="19" name="object 19"/>
          <p:cNvSpPr txBox="1"/>
          <p:nvPr/>
        </p:nvSpPr>
        <p:spPr>
          <a:xfrm>
            <a:off x="2111501" y="3573017"/>
            <a:ext cx="2636520" cy="553085"/>
          </a:xfrm>
          <a:prstGeom prst="rect">
            <a:avLst/>
          </a:prstGeom>
        </p:spPr>
        <p:txBody>
          <a:bodyPr wrap="square" lIns="0" tIns="0" rIns="0" bIns="0" rtlCol="0" vert="horz">
            <a:spAutoFit/>
          </a:bodyPr>
          <a:lstStyle/>
          <a:p>
            <a:pPr marL="12700">
              <a:lnSpc>
                <a:spcPct val="100000"/>
              </a:lnSpc>
            </a:pPr>
            <a:r>
              <a:rPr dirty="0" sz="1400" b="1" i="1">
                <a:solidFill>
                  <a:srgbClr val="4F555F"/>
                </a:solidFill>
                <a:latin typeface="微软雅黑"/>
                <a:cs typeface="微软雅黑"/>
              </a:rPr>
              <a:t>黑客攻击</a:t>
            </a:r>
            <a:endParaRPr sz="1400">
              <a:latin typeface="微软雅黑"/>
              <a:cs typeface="微软雅黑"/>
            </a:endParaRPr>
          </a:p>
          <a:p>
            <a:pPr marL="12700">
              <a:lnSpc>
                <a:spcPct val="100000"/>
              </a:lnSpc>
              <a:spcBef>
                <a:spcPts val="1130"/>
              </a:spcBef>
            </a:pPr>
            <a:r>
              <a:rPr dirty="0" sz="1200" spc="35">
                <a:solidFill>
                  <a:srgbClr val="4F555F"/>
                </a:solidFill>
                <a:latin typeface="Arial Unicode MS"/>
                <a:cs typeface="Arial Unicode MS"/>
              </a:rPr>
              <a:t>✓</a:t>
            </a:r>
            <a:r>
              <a:rPr dirty="0" sz="1200" spc="-25">
                <a:solidFill>
                  <a:srgbClr val="4F555F"/>
                </a:solidFill>
                <a:latin typeface="Arial Unicode MS"/>
                <a:cs typeface="Arial Unicode MS"/>
              </a:rPr>
              <a:t> </a:t>
            </a:r>
            <a:r>
              <a:rPr dirty="0" sz="1200">
                <a:solidFill>
                  <a:srgbClr val="4F555F"/>
                </a:solidFill>
                <a:latin typeface="微软雅黑"/>
                <a:cs typeface="微软雅黑"/>
              </a:rPr>
              <a:t>开放银行把商业银行与第三方平台的</a:t>
            </a:r>
            <a:endParaRPr sz="1200">
              <a:latin typeface="微软雅黑"/>
              <a:cs typeface="微软雅黑"/>
            </a:endParaRPr>
          </a:p>
        </p:txBody>
      </p:sp>
      <p:sp>
        <p:nvSpPr>
          <p:cNvPr id="20" name="object 20"/>
          <p:cNvSpPr/>
          <p:nvPr/>
        </p:nvSpPr>
        <p:spPr>
          <a:xfrm>
            <a:off x="10263378" y="4348734"/>
            <a:ext cx="443865" cy="443865"/>
          </a:xfrm>
          <a:custGeom>
            <a:avLst/>
            <a:gdLst/>
            <a:ahLst/>
            <a:cxnLst/>
            <a:rect l="l" t="t" r="r" b="b"/>
            <a:pathLst>
              <a:path w="443865" h="443864">
                <a:moveTo>
                  <a:pt x="221742" y="0"/>
                </a:moveTo>
                <a:lnTo>
                  <a:pt x="177063" y="4506"/>
                </a:lnTo>
                <a:lnTo>
                  <a:pt x="135445" y="17430"/>
                </a:lnTo>
                <a:lnTo>
                  <a:pt x="97780" y="37879"/>
                </a:lnTo>
                <a:lnTo>
                  <a:pt x="64960" y="64960"/>
                </a:lnTo>
                <a:lnTo>
                  <a:pt x="37879" y="97780"/>
                </a:lnTo>
                <a:lnTo>
                  <a:pt x="17430" y="135445"/>
                </a:lnTo>
                <a:lnTo>
                  <a:pt x="4506" y="177063"/>
                </a:lnTo>
                <a:lnTo>
                  <a:pt x="0" y="221742"/>
                </a:lnTo>
                <a:lnTo>
                  <a:pt x="4506" y="266420"/>
                </a:lnTo>
                <a:lnTo>
                  <a:pt x="17430" y="308038"/>
                </a:lnTo>
                <a:lnTo>
                  <a:pt x="37879" y="345703"/>
                </a:lnTo>
                <a:lnTo>
                  <a:pt x="64960" y="378523"/>
                </a:lnTo>
                <a:lnTo>
                  <a:pt x="97780" y="405604"/>
                </a:lnTo>
                <a:lnTo>
                  <a:pt x="135445" y="426053"/>
                </a:lnTo>
                <a:lnTo>
                  <a:pt x="177063" y="438977"/>
                </a:lnTo>
                <a:lnTo>
                  <a:pt x="221742" y="443484"/>
                </a:lnTo>
                <a:lnTo>
                  <a:pt x="266420" y="438977"/>
                </a:lnTo>
                <a:lnTo>
                  <a:pt x="308038" y="426053"/>
                </a:lnTo>
                <a:lnTo>
                  <a:pt x="345703" y="405604"/>
                </a:lnTo>
                <a:lnTo>
                  <a:pt x="378523" y="378523"/>
                </a:lnTo>
                <a:lnTo>
                  <a:pt x="405604" y="345703"/>
                </a:lnTo>
                <a:lnTo>
                  <a:pt x="426053" y="308038"/>
                </a:lnTo>
                <a:lnTo>
                  <a:pt x="438977" y="266420"/>
                </a:lnTo>
                <a:lnTo>
                  <a:pt x="443483" y="221742"/>
                </a:lnTo>
                <a:lnTo>
                  <a:pt x="438977" y="177063"/>
                </a:lnTo>
                <a:lnTo>
                  <a:pt x="426053" y="135445"/>
                </a:lnTo>
                <a:lnTo>
                  <a:pt x="405604" y="97780"/>
                </a:lnTo>
                <a:lnTo>
                  <a:pt x="378523" y="64960"/>
                </a:lnTo>
                <a:lnTo>
                  <a:pt x="345703" y="37879"/>
                </a:lnTo>
                <a:lnTo>
                  <a:pt x="308038" y="17430"/>
                </a:lnTo>
                <a:lnTo>
                  <a:pt x="266420" y="4506"/>
                </a:lnTo>
                <a:lnTo>
                  <a:pt x="221742" y="0"/>
                </a:lnTo>
                <a:close/>
              </a:path>
            </a:pathLst>
          </a:custGeom>
          <a:solidFill>
            <a:srgbClr val="F68A22"/>
          </a:solidFill>
        </p:spPr>
        <p:txBody>
          <a:bodyPr wrap="square" lIns="0" tIns="0" rIns="0" bIns="0" rtlCol="0"/>
          <a:lstStyle/>
          <a:p/>
        </p:txBody>
      </p:sp>
      <p:sp>
        <p:nvSpPr>
          <p:cNvPr id="21" name="object 21"/>
          <p:cNvSpPr/>
          <p:nvPr/>
        </p:nvSpPr>
        <p:spPr>
          <a:xfrm>
            <a:off x="10263378" y="4348734"/>
            <a:ext cx="443865" cy="443865"/>
          </a:xfrm>
          <a:custGeom>
            <a:avLst/>
            <a:gdLst/>
            <a:ahLst/>
            <a:cxnLst/>
            <a:rect l="l" t="t" r="r" b="b"/>
            <a:pathLst>
              <a:path w="443865" h="443864">
                <a:moveTo>
                  <a:pt x="0" y="221742"/>
                </a:moveTo>
                <a:lnTo>
                  <a:pt x="4506" y="177063"/>
                </a:lnTo>
                <a:lnTo>
                  <a:pt x="17430" y="135445"/>
                </a:lnTo>
                <a:lnTo>
                  <a:pt x="37879" y="97780"/>
                </a:lnTo>
                <a:lnTo>
                  <a:pt x="64960" y="64960"/>
                </a:lnTo>
                <a:lnTo>
                  <a:pt x="97780" y="37879"/>
                </a:lnTo>
                <a:lnTo>
                  <a:pt x="135445" y="17430"/>
                </a:lnTo>
                <a:lnTo>
                  <a:pt x="177063" y="4506"/>
                </a:lnTo>
                <a:lnTo>
                  <a:pt x="221742" y="0"/>
                </a:lnTo>
                <a:lnTo>
                  <a:pt x="266420" y="4506"/>
                </a:lnTo>
                <a:lnTo>
                  <a:pt x="308038" y="17430"/>
                </a:lnTo>
                <a:lnTo>
                  <a:pt x="345703" y="37879"/>
                </a:lnTo>
                <a:lnTo>
                  <a:pt x="378523" y="64960"/>
                </a:lnTo>
                <a:lnTo>
                  <a:pt x="405604" y="97780"/>
                </a:lnTo>
                <a:lnTo>
                  <a:pt x="426053" y="135445"/>
                </a:lnTo>
                <a:lnTo>
                  <a:pt x="438977" y="177063"/>
                </a:lnTo>
                <a:lnTo>
                  <a:pt x="443483" y="221742"/>
                </a:lnTo>
                <a:lnTo>
                  <a:pt x="438977" y="266420"/>
                </a:lnTo>
                <a:lnTo>
                  <a:pt x="426053" y="308038"/>
                </a:lnTo>
                <a:lnTo>
                  <a:pt x="405604" y="345703"/>
                </a:lnTo>
                <a:lnTo>
                  <a:pt x="378523" y="378523"/>
                </a:lnTo>
                <a:lnTo>
                  <a:pt x="345703" y="405604"/>
                </a:lnTo>
                <a:lnTo>
                  <a:pt x="308038" y="426053"/>
                </a:lnTo>
                <a:lnTo>
                  <a:pt x="266420" y="438977"/>
                </a:lnTo>
                <a:lnTo>
                  <a:pt x="221742" y="443484"/>
                </a:lnTo>
                <a:lnTo>
                  <a:pt x="177063" y="438977"/>
                </a:lnTo>
                <a:lnTo>
                  <a:pt x="135445" y="426053"/>
                </a:lnTo>
                <a:lnTo>
                  <a:pt x="97780" y="405604"/>
                </a:lnTo>
                <a:lnTo>
                  <a:pt x="64960" y="378523"/>
                </a:lnTo>
                <a:lnTo>
                  <a:pt x="37879" y="345703"/>
                </a:lnTo>
                <a:lnTo>
                  <a:pt x="17430" y="308038"/>
                </a:lnTo>
                <a:lnTo>
                  <a:pt x="4506" y="266420"/>
                </a:lnTo>
                <a:lnTo>
                  <a:pt x="0" y="221742"/>
                </a:lnTo>
                <a:close/>
              </a:path>
            </a:pathLst>
          </a:custGeom>
          <a:ln w="38100">
            <a:solidFill>
              <a:srgbClr val="F9F9F9"/>
            </a:solidFill>
          </a:ln>
        </p:spPr>
        <p:txBody>
          <a:bodyPr wrap="square" lIns="0" tIns="0" rIns="0" bIns="0" rtlCol="0"/>
          <a:lstStyle/>
          <a:p/>
        </p:txBody>
      </p:sp>
      <p:sp>
        <p:nvSpPr>
          <p:cNvPr id="22" name="object 22"/>
          <p:cNvSpPr/>
          <p:nvPr/>
        </p:nvSpPr>
        <p:spPr>
          <a:xfrm>
            <a:off x="10369295" y="4451603"/>
            <a:ext cx="230504" cy="236220"/>
          </a:xfrm>
          <a:custGeom>
            <a:avLst/>
            <a:gdLst/>
            <a:ahLst/>
            <a:cxnLst/>
            <a:rect l="l" t="t" r="r" b="b"/>
            <a:pathLst>
              <a:path w="230504" h="236220">
                <a:moveTo>
                  <a:pt x="85978" y="110617"/>
                </a:moveTo>
                <a:lnTo>
                  <a:pt x="0" y="110617"/>
                </a:lnTo>
                <a:lnTo>
                  <a:pt x="0" y="236220"/>
                </a:lnTo>
                <a:lnTo>
                  <a:pt x="230124" y="236220"/>
                </a:lnTo>
                <a:lnTo>
                  <a:pt x="230124" y="226949"/>
                </a:lnTo>
                <a:lnTo>
                  <a:pt x="9271" y="226949"/>
                </a:lnTo>
                <a:lnTo>
                  <a:pt x="9271" y="119888"/>
                </a:lnTo>
                <a:lnTo>
                  <a:pt x="85978" y="119888"/>
                </a:lnTo>
                <a:lnTo>
                  <a:pt x="85978" y="110617"/>
                </a:lnTo>
                <a:close/>
              </a:path>
              <a:path w="230504" h="236220">
                <a:moveTo>
                  <a:pt x="230124" y="119888"/>
                </a:moveTo>
                <a:lnTo>
                  <a:pt x="220725" y="119888"/>
                </a:lnTo>
                <a:lnTo>
                  <a:pt x="220725" y="226949"/>
                </a:lnTo>
                <a:lnTo>
                  <a:pt x="230124" y="226949"/>
                </a:lnTo>
                <a:lnTo>
                  <a:pt x="230124" y="119888"/>
                </a:lnTo>
                <a:close/>
              </a:path>
              <a:path w="230504" h="236220">
                <a:moveTo>
                  <a:pt x="85978" y="119888"/>
                </a:moveTo>
                <a:lnTo>
                  <a:pt x="76707" y="119888"/>
                </a:lnTo>
                <a:lnTo>
                  <a:pt x="76707" y="144526"/>
                </a:lnTo>
                <a:lnTo>
                  <a:pt x="153415" y="144526"/>
                </a:lnTo>
                <a:lnTo>
                  <a:pt x="153415" y="135255"/>
                </a:lnTo>
                <a:lnTo>
                  <a:pt x="85978" y="135255"/>
                </a:lnTo>
                <a:lnTo>
                  <a:pt x="85978" y="119888"/>
                </a:lnTo>
                <a:close/>
              </a:path>
              <a:path w="230504" h="236220">
                <a:moveTo>
                  <a:pt x="230124" y="110617"/>
                </a:moveTo>
                <a:lnTo>
                  <a:pt x="144145" y="110617"/>
                </a:lnTo>
                <a:lnTo>
                  <a:pt x="144145" y="135255"/>
                </a:lnTo>
                <a:lnTo>
                  <a:pt x="153415" y="135255"/>
                </a:lnTo>
                <a:lnTo>
                  <a:pt x="153415" y="119888"/>
                </a:lnTo>
                <a:lnTo>
                  <a:pt x="230124" y="119888"/>
                </a:lnTo>
                <a:lnTo>
                  <a:pt x="230124" y="110617"/>
                </a:lnTo>
                <a:close/>
              </a:path>
              <a:path w="230504" h="236220">
                <a:moveTo>
                  <a:pt x="68579" y="40513"/>
                </a:moveTo>
                <a:lnTo>
                  <a:pt x="58420" y="40513"/>
                </a:lnTo>
                <a:lnTo>
                  <a:pt x="52577" y="46355"/>
                </a:lnTo>
                <a:lnTo>
                  <a:pt x="46481" y="52324"/>
                </a:lnTo>
                <a:lnTo>
                  <a:pt x="46481" y="62230"/>
                </a:lnTo>
                <a:lnTo>
                  <a:pt x="52577" y="68199"/>
                </a:lnTo>
                <a:lnTo>
                  <a:pt x="105536" y="121031"/>
                </a:lnTo>
                <a:lnTo>
                  <a:pt x="107187" y="122174"/>
                </a:lnTo>
                <a:lnTo>
                  <a:pt x="109220" y="123063"/>
                </a:lnTo>
                <a:lnTo>
                  <a:pt x="111125" y="123825"/>
                </a:lnTo>
                <a:lnTo>
                  <a:pt x="113156" y="124206"/>
                </a:lnTo>
                <a:lnTo>
                  <a:pt x="117094" y="124206"/>
                </a:lnTo>
                <a:lnTo>
                  <a:pt x="118999" y="123825"/>
                </a:lnTo>
                <a:lnTo>
                  <a:pt x="121030" y="122936"/>
                </a:lnTo>
                <a:lnTo>
                  <a:pt x="122935" y="122174"/>
                </a:lnTo>
                <a:lnTo>
                  <a:pt x="124586" y="121031"/>
                </a:lnTo>
                <a:lnTo>
                  <a:pt x="125983" y="119761"/>
                </a:lnTo>
                <a:lnTo>
                  <a:pt x="130694" y="115062"/>
                </a:lnTo>
                <a:lnTo>
                  <a:pt x="114300" y="115062"/>
                </a:lnTo>
                <a:lnTo>
                  <a:pt x="112775" y="114427"/>
                </a:lnTo>
                <a:lnTo>
                  <a:pt x="112013" y="114046"/>
                </a:lnTo>
                <a:lnTo>
                  <a:pt x="111378" y="113665"/>
                </a:lnTo>
                <a:lnTo>
                  <a:pt x="110744" y="113157"/>
                </a:lnTo>
                <a:lnTo>
                  <a:pt x="56769" y="59182"/>
                </a:lnTo>
                <a:lnTo>
                  <a:pt x="56889" y="55245"/>
                </a:lnTo>
                <a:lnTo>
                  <a:pt x="59181" y="52832"/>
                </a:lnTo>
                <a:lnTo>
                  <a:pt x="60325" y="51816"/>
                </a:lnTo>
                <a:lnTo>
                  <a:pt x="61849" y="51054"/>
                </a:lnTo>
                <a:lnTo>
                  <a:pt x="79144" y="51054"/>
                </a:lnTo>
                <a:lnTo>
                  <a:pt x="68579" y="40513"/>
                </a:lnTo>
                <a:close/>
              </a:path>
              <a:path w="230504" h="236220">
                <a:moveTo>
                  <a:pt x="181864" y="50546"/>
                </a:moveTo>
                <a:lnTo>
                  <a:pt x="168655" y="50546"/>
                </a:lnTo>
                <a:lnTo>
                  <a:pt x="173354" y="55245"/>
                </a:lnTo>
                <a:lnTo>
                  <a:pt x="173354" y="59182"/>
                </a:lnTo>
                <a:lnTo>
                  <a:pt x="118872" y="113665"/>
                </a:lnTo>
                <a:lnTo>
                  <a:pt x="118236" y="114046"/>
                </a:lnTo>
                <a:lnTo>
                  <a:pt x="117475" y="114427"/>
                </a:lnTo>
                <a:lnTo>
                  <a:pt x="115824" y="115062"/>
                </a:lnTo>
                <a:lnTo>
                  <a:pt x="130694" y="115062"/>
                </a:lnTo>
                <a:lnTo>
                  <a:pt x="177673" y="68199"/>
                </a:lnTo>
                <a:lnTo>
                  <a:pt x="183517" y="62230"/>
                </a:lnTo>
                <a:lnTo>
                  <a:pt x="183642" y="52324"/>
                </a:lnTo>
                <a:lnTo>
                  <a:pt x="181864" y="50546"/>
                </a:lnTo>
                <a:close/>
              </a:path>
              <a:path w="230504" h="236220">
                <a:moveTo>
                  <a:pt x="79144" y="51054"/>
                </a:moveTo>
                <a:lnTo>
                  <a:pt x="65150" y="51054"/>
                </a:lnTo>
                <a:lnTo>
                  <a:pt x="66675" y="51816"/>
                </a:lnTo>
                <a:lnTo>
                  <a:pt x="67818" y="52832"/>
                </a:lnTo>
                <a:lnTo>
                  <a:pt x="108965" y="93980"/>
                </a:lnTo>
                <a:lnTo>
                  <a:pt x="108965" y="71501"/>
                </a:lnTo>
                <a:lnTo>
                  <a:pt x="99695" y="71501"/>
                </a:lnTo>
                <a:lnTo>
                  <a:pt x="79144" y="51054"/>
                </a:lnTo>
                <a:close/>
              </a:path>
              <a:path w="230504" h="236220">
                <a:moveTo>
                  <a:pt x="130555" y="9271"/>
                </a:moveTo>
                <a:lnTo>
                  <a:pt x="118490" y="9271"/>
                </a:lnTo>
                <a:lnTo>
                  <a:pt x="121157" y="12065"/>
                </a:lnTo>
                <a:lnTo>
                  <a:pt x="121157" y="93980"/>
                </a:lnTo>
                <a:lnTo>
                  <a:pt x="143636" y="71501"/>
                </a:lnTo>
                <a:lnTo>
                  <a:pt x="130555" y="71501"/>
                </a:lnTo>
                <a:lnTo>
                  <a:pt x="130555" y="9271"/>
                </a:lnTo>
                <a:close/>
              </a:path>
              <a:path w="230504" h="236220">
                <a:moveTo>
                  <a:pt x="123571" y="0"/>
                </a:moveTo>
                <a:lnTo>
                  <a:pt x="106552" y="0"/>
                </a:lnTo>
                <a:lnTo>
                  <a:pt x="99695" y="6858"/>
                </a:lnTo>
                <a:lnTo>
                  <a:pt x="99695" y="71501"/>
                </a:lnTo>
                <a:lnTo>
                  <a:pt x="108965" y="71501"/>
                </a:lnTo>
                <a:lnTo>
                  <a:pt x="108965" y="12065"/>
                </a:lnTo>
                <a:lnTo>
                  <a:pt x="111632" y="9271"/>
                </a:lnTo>
                <a:lnTo>
                  <a:pt x="130555" y="9271"/>
                </a:lnTo>
                <a:lnTo>
                  <a:pt x="130555" y="6858"/>
                </a:lnTo>
                <a:lnTo>
                  <a:pt x="123571" y="0"/>
                </a:lnTo>
                <a:close/>
              </a:path>
              <a:path w="230504" h="236220">
                <a:moveTo>
                  <a:pt x="171703" y="40513"/>
                </a:moveTo>
                <a:lnTo>
                  <a:pt x="161544" y="40513"/>
                </a:lnTo>
                <a:lnTo>
                  <a:pt x="130555" y="71501"/>
                </a:lnTo>
                <a:lnTo>
                  <a:pt x="143636" y="71501"/>
                </a:lnTo>
                <a:lnTo>
                  <a:pt x="164592" y="50546"/>
                </a:lnTo>
                <a:lnTo>
                  <a:pt x="181864" y="50546"/>
                </a:lnTo>
                <a:lnTo>
                  <a:pt x="177673" y="46355"/>
                </a:lnTo>
                <a:lnTo>
                  <a:pt x="171703" y="40513"/>
                </a:lnTo>
                <a:close/>
              </a:path>
            </a:pathLst>
          </a:custGeom>
          <a:solidFill>
            <a:srgbClr val="F9F9F9"/>
          </a:solidFill>
        </p:spPr>
        <p:txBody>
          <a:bodyPr wrap="square" lIns="0" tIns="0" rIns="0" bIns="0" rtlCol="0"/>
          <a:lstStyle/>
          <a:p/>
        </p:txBody>
      </p:sp>
      <p:sp>
        <p:nvSpPr>
          <p:cNvPr id="23" name="object 23"/>
          <p:cNvSpPr txBox="1"/>
          <p:nvPr/>
        </p:nvSpPr>
        <p:spPr>
          <a:xfrm>
            <a:off x="7329043" y="5155691"/>
            <a:ext cx="2636520" cy="561340"/>
          </a:xfrm>
          <a:prstGeom prst="rect">
            <a:avLst/>
          </a:prstGeom>
        </p:spPr>
        <p:txBody>
          <a:bodyPr wrap="square" lIns="0" tIns="0" rIns="0" bIns="0" rtlCol="0" vert="horz">
            <a:spAutoFit/>
          </a:bodyPr>
          <a:lstStyle/>
          <a:p>
            <a:pPr marL="184785" marR="5080" indent="-172720">
              <a:lnSpc>
                <a:spcPct val="150000"/>
              </a:lnSpc>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第三方平台系统的漏洞可能暴露与该  平台连接的商业银敏感数据</a:t>
            </a:r>
            <a:endParaRPr sz="1200">
              <a:latin typeface="微软雅黑"/>
              <a:cs typeface="微软雅黑"/>
            </a:endParaRPr>
          </a:p>
        </p:txBody>
      </p:sp>
      <p:sp>
        <p:nvSpPr>
          <p:cNvPr id="25" name="object 25"/>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26" name="object 2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24" name="object 24"/>
          <p:cNvSpPr txBox="1"/>
          <p:nvPr/>
        </p:nvSpPr>
        <p:spPr>
          <a:xfrm>
            <a:off x="7329043" y="4264659"/>
            <a:ext cx="2768600" cy="827405"/>
          </a:xfrm>
          <a:prstGeom prst="rect">
            <a:avLst/>
          </a:prstGeom>
        </p:spPr>
        <p:txBody>
          <a:bodyPr wrap="square" lIns="0" tIns="0" rIns="0" bIns="0" rtlCol="0" vert="horz">
            <a:spAutoFit/>
          </a:bodyPr>
          <a:lstStyle/>
          <a:p>
            <a:pPr marL="1150620">
              <a:lnSpc>
                <a:spcPct val="100000"/>
              </a:lnSpc>
            </a:pPr>
            <a:r>
              <a:rPr dirty="0" sz="1400" b="1" i="1">
                <a:solidFill>
                  <a:srgbClr val="4F555F"/>
                </a:solidFill>
                <a:latin typeface="微软雅黑"/>
                <a:cs typeface="微软雅黑"/>
              </a:rPr>
              <a:t>外部系统漏洞和故障</a:t>
            </a:r>
            <a:endParaRPr sz="1400">
              <a:latin typeface="微软雅黑"/>
              <a:cs typeface="微软雅黑"/>
            </a:endParaRPr>
          </a:p>
          <a:p>
            <a:pPr marL="184785" marR="137160" indent="-172720">
              <a:lnSpc>
                <a:spcPct val="150100"/>
              </a:lnSpc>
              <a:spcBef>
                <a:spcPts val="409"/>
              </a:spcBef>
            </a:pPr>
            <a:r>
              <a:rPr dirty="0" sz="1200" spc="35">
                <a:solidFill>
                  <a:srgbClr val="4F555F"/>
                </a:solidFill>
                <a:latin typeface="Arial Unicode MS"/>
                <a:cs typeface="Arial Unicode MS"/>
              </a:rPr>
              <a:t>✓</a:t>
            </a:r>
            <a:r>
              <a:rPr dirty="0" sz="1200" spc="-20">
                <a:solidFill>
                  <a:srgbClr val="4F555F"/>
                </a:solidFill>
                <a:latin typeface="Arial Unicode MS"/>
                <a:cs typeface="Arial Unicode MS"/>
              </a:rPr>
              <a:t> </a:t>
            </a:r>
            <a:r>
              <a:rPr dirty="0" sz="1200">
                <a:solidFill>
                  <a:srgbClr val="4F555F"/>
                </a:solidFill>
                <a:latin typeface="微软雅黑"/>
                <a:cs typeface="微软雅黑"/>
              </a:rPr>
              <a:t>开放银行模式下，商业银行敏感数据  被扩展到银行外部</a:t>
            </a:r>
            <a:endParaRPr sz="1200">
              <a:latin typeface="微软雅黑"/>
              <a:cs typeface="微软雅黑"/>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2084832" y="2799588"/>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4" name="object 4"/>
          <p:cNvSpPr/>
          <p:nvPr/>
        </p:nvSpPr>
        <p:spPr>
          <a:xfrm>
            <a:off x="4567428" y="3947159"/>
            <a:ext cx="5476875" cy="0"/>
          </a:xfrm>
          <a:custGeom>
            <a:avLst/>
            <a:gdLst/>
            <a:ahLst/>
            <a:cxnLst/>
            <a:rect l="l" t="t" r="r" b="b"/>
            <a:pathLst>
              <a:path w="5476875" h="0">
                <a:moveTo>
                  <a:pt x="0" y="0"/>
                </a:moveTo>
                <a:lnTo>
                  <a:pt x="5476875" y="0"/>
                </a:lnTo>
              </a:path>
            </a:pathLst>
          </a:custGeom>
          <a:ln w="6096">
            <a:solidFill>
              <a:srgbClr val="ACDAEB"/>
            </a:solidFill>
          </a:ln>
        </p:spPr>
        <p:txBody>
          <a:bodyPr wrap="square" lIns="0" tIns="0" rIns="0" bIns="0" rtlCol="0"/>
          <a:lstStyle/>
          <a:p/>
        </p:txBody>
      </p:sp>
      <p:sp>
        <p:nvSpPr>
          <p:cNvPr id="5" name="object 5"/>
          <p:cNvSpPr txBox="1">
            <a:spLocks noGrp="1"/>
          </p:cNvSpPr>
          <p:nvPr>
            <p:ph type="title"/>
          </p:nvPr>
        </p:nvSpPr>
        <p:spPr>
          <a:xfrm>
            <a:off x="4663566" y="2937764"/>
            <a:ext cx="2866390" cy="426720"/>
          </a:xfrm>
          <a:prstGeom prst="rect"/>
        </p:spPr>
        <p:txBody>
          <a:bodyPr wrap="square" lIns="0" tIns="0" rIns="0" bIns="0" rtlCol="0" vert="horz">
            <a:spAutoFit/>
          </a:bodyPr>
          <a:lstStyle/>
          <a:p>
            <a:pPr marL="12700">
              <a:lnSpc>
                <a:spcPct val="100000"/>
              </a:lnSpc>
            </a:pPr>
            <a:r>
              <a:rPr dirty="0" sz="2800" spc="-10">
                <a:solidFill>
                  <a:srgbClr val="1D9ED2"/>
                </a:solidFill>
              </a:rPr>
              <a:t>开放银行发展趋势</a:t>
            </a:r>
            <a:endParaRPr sz="2800"/>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9" name="object 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6" name="object 6"/>
          <p:cNvSpPr txBox="1"/>
          <p:nvPr/>
        </p:nvSpPr>
        <p:spPr>
          <a:xfrm>
            <a:off x="4147820" y="3471417"/>
            <a:ext cx="3898265" cy="274320"/>
          </a:xfrm>
          <a:prstGeom prst="rect">
            <a:avLst/>
          </a:prstGeom>
        </p:spPr>
        <p:txBody>
          <a:bodyPr wrap="square" lIns="0" tIns="0" rIns="0" bIns="0" rtlCol="0" vert="horz">
            <a:spAutoFit/>
          </a:bodyPr>
          <a:lstStyle/>
          <a:p>
            <a:pPr marL="12700">
              <a:lnSpc>
                <a:spcPct val="100000"/>
              </a:lnSpc>
            </a:pPr>
            <a:r>
              <a:rPr dirty="0" sz="1800" spc="-5">
                <a:solidFill>
                  <a:srgbClr val="949B9B"/>
                </a:solidFill>
                <a:latin typeface="Arial"/>
                <a:cs typeface="Arial"/>
              </a:rPr>
              <a:t>Development </a:t>
            </a:r>
            <a:r>
              <a:rPr dirty="0" sz="1800" spc="-15">
                <a:solidFill>
                  <a:srgbClr val="949B9B"/>
                </a:solidFill>
                <a:latin typeface="Arial"/>
                <a:cs typeface="Arial"/>
              </a:rPr>
              <a:t>Trends </a:t>
            </a:r>
            <a:r>
              <a:rPr dirty="0" sz="1800" spc="-5">
                <a:solidFill>
                  <a:srgbClr val="949B9B"/>
                </a:solidFill>
                <a:latin typeface="Arial"/>
                <a:cs typeface="Arial"/>
              </a:rPr>
              <a:t>of Open</a:t>
            </a:r>
            <a:r>
              <a:rPr dirty="0" sz="1800" spc="-20">
                <a:solidFill>
                  <a:srgbClr val="949B9B"/>
                </a:solidFill>
                <a:latin typeface="Arial"/>
                <a:cs typeface="Arial"/>
              </a:rPr>
              <a:t> </a:t>
            </a:r>
            <a:r>
              <a:rPr dirty="0" sz="1800" spc="-5">
                <a:solidFill>
                  <a:srgbClr val="949B9B"/>
                </a:solidFill>
                <a:latin typeface="Arial"/>
                <a:cs typeface="Arial"/>
              </a:rPr>
              <a:t>Banking</a:t>
            </a:r>
            <a:endParaRPr sz="1800">
              <a:latin typeface="Arial"/>
              <a:cs typeface="Arial"/>
            </a:endParaRPr>
          </a:p>
        </p:txBody>
      </p:sp>
      <p:sp>
        <p:nvSpPr>
          <p:cNvPr id="7" name="object 7"/>
          <p:cNvSpPr txBox="1"/>
          <p:nvPr/>
        </p:nvSpPr>
        <p:spPr>
          <a:xfrm>
            <a:off x="10157206" y="518159"/>
            <a:ext cx="1860550" cy="19558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628015">
              <a:lnSpc>
                <a:spcPct val="100000"/>
              </a:lnSpc>
            </a:pPr>
            <a:r>
              <a:rPr dirty="0" sz="1200">
                <a:solidFill>
                  <a:srgbClr val="5E666F"/>
                </a:solidFill>
                <a:latin typeface="微软雅黑"/>
                <a:cs typeface="微软雅黑"/>
              </a:rPr>
              <a:t>开放银行发展趋势</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由市场驱动的开放银行发展速度更快且商业模式、业务形态更</a:t>
            </a:r>
          </a:p>
          <a:p>
            <a:pPr marL="12700">
              <a:lnSpc>
                <a:spcPts val="2735"/>
              </a:lnSpc>
            </a:pPr>
            <a:r>
              <a:rPr dirty="0" spc="-5">
                <a:solidFill>
                  <a:srgbClr val="1D9ED2"/>
                </a:solidFill>
              </a:rPr>
              <a:t>加多元化</a:t>
            </a:r>
          </a:p>
        </p:txBody>
      </p:sp>
      <p:sp>
        <p:nvSpPr>
          <p:cNvPr id="5" name="object 5"/>
          <p:cNvSpPr txBox="1"/>
          <p:nvPr/>
        </p:nvSpPr>
        <p:spPr>
          <a:xfrm>
            <a:off x="829767" y="1284351"/>
            <a:ext cx="10822940" cy="1826895"/>
          </a:xfrm>
          <a:prstGeom prst="rect">
            <a:avLst/>
          </a:prstGeom>
        </p:spPr>
        <p:txBody>
          <a:bodyPr wrap="square" lIns="0" tIns="0" rIns="0" bIns="0" rtlCol="0" vert="horz">
            <a:spAutoFit/>
          </a:bodyPr>
          <a:lstStyle/>
          <a:p>
            <a:pPr marL="12700">
              <a:lnSpc>
                <a:spcPct val="100000"/>
              </a:lnSpc>
            </a:pPr>
            <a:r>
              <a:rPr dirty="0" sz="1400" spc="545">
                <a:solidFill>
                  <a:srgbClr val="1A9FD2"/>
                </a:solidFill>
                <a:latin typeface="Arial Unicode MS"/>
                <a:cs typeface="Arial Unicode MS"/>
              </a:rPr>
              <a:t>◆</a:t>
            </a:r>
            <a:r>
              <a:rPr dirty="0" sz="1400" spc="434">
                <a:solidFill>
                  <a:srgbClr val="1A9FD2"/>
                </a:solidFill>
                <a:latin typeface="Arial Unicode MS"/>
                <a:cs typeface="Arial Unicode MS"/>
              </a:rPr>
              <a:t> </a:t>
            </a:r>
            <a:r>
              <a:rPr dirty="0" sz="1400">
                <a:solidFill>
                  <a:srgbClr val="5E666F"/>
                </a:solidFill>
                <a:latin typeface="微软雅黑"/>
                <a:cs typeface="微软雅黑"/>
              </a:rPr>
              <a:t>欧洲、澳大利亚等国家和地区的开放银行由监管驱动，监管机构要求部分或全部商业银行根据相关政策或条例的要求在规定的时间内对</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第三方开放账户等标准化数据。美国、中国、新加坡等国家的开放银行则是由市场驱动，监管当局鼓励开放但并未强制。</a:t>
            </a:r>
            <a:endParaRPr sz="1400">
              <a:latin typeface="微软雅黑"/>
              <a:cs typeface="微软雅黑"/>
            </a:endParaRPr>
          </a:p>
          <a:p>
            <a:pPr algn="just" marL="299085" marR="5080" indent="-287020">
              <a:lnSpc>
                <a:spcPct val="150000"/>
              </a:lnSpc>
            </a:pPr>
            <a:r>
              <a:rPr dirty="0" sz="1400" spc="540">
                <a:solidFill>
                  <a:srgbClr val="1A9FD2"/>
                </a:solidFill>
                <a:latin typeface="Arial Unicode MS"/>
                <a:cs typeface="Arial Unicode MS"/>
              </a:rPr>
              <a:t>◆</a:t>
            </a:r>
            <a:r>
              <a:rPr dirty="0" sz="1400" spc="430">
                <a:solidFill>
                  <a:srgbClr val="1A9FD2"/>
                </a:solidFill>
                <a:latin typeface="Arial Unicode MS"/>
                <a:cs typeface="Arial Unicode MS"/>
              </a:rPr>
              <a:t> </a:t>
            </a:r>
            <a:r>
              <a:rPr dirty="0" sz="1400" spc="5">
                <a:solidFill>
                  <a:srgbClr val="5E666F"/>
                </a:solidFill>
                <a:latin typeface="微软雅黑"/>
                <a:cs typeface="微软雅黑"/>
              </a:rPr>
              <a:t>开放银行起源于英国</a:t>
            </a:r>
            <a:r>
              <a:rPr dirty="0" sz="1400" spc="5">
                <a:solidFill>
                  <a:srgbClr val="5E666F"/>
                </a:solidFill>
                <a:latin typeface="Arial"/>
                <a:cs typeface="Arial"/>
              </a:rPr>
              <a:t>CMA</a:t>
            </a:r>
            <a:r>
              <a:rPr dirty="0" sz="1400" spc="5">
                <a:solidFill>
                  <a:srgbClr val="5E666F"/>
                </a:solidFill>
                <a:latin typeface="微软雅黑"/>
                <a:cs typeface="微软雅黑"/>
              </a:rPr>
              <a:t>的开放银行推行计划和欧盟</a:t>
            </a:r>
            <a:r>
              <a:rPr dirty="0" sz="1400" spc="5">
                <a:solidFill>
                  <a:srgbClr val="5E666F"/>
                </a:solidFill>
                <a:latin typeface="Arial"/>
                <a:cs typeface="Arial"/>
              </a:rPr>
              <a:t>PSD2</a:t>
            </a:r>
            <a:r>
              <a:rPr dirty="0" sz="1400" spc="5">
                <a:solidFill>
                  <a:srgbClr val="5E666F"/>
                </a:solidFill>
                <a:latin typeface="微软雅黑"/>
                <a:cs typeface="微软雅黑"/>
              </a:rPr>
              <a:t>提出，但其发展和扩大却是在官方主导的地区之外。成熟金融市场较新兴市  </a:t>
            </a:r>
            <a:r>
              <a:rPr dirty="0" sz="1400">
                <a:solidFill>
                  <a:srgbClr val="5E666F"/>
                </a:solidFill>
                <a:latin typeface="微软雅黑"/>
                <a:cs typeface="微软雅黑"/>
              </a:rPr>
              <a:t>场相对完善，客户的金融习惯早已养成，推动开放银行并不容易。根据英国</a:t>
            </a:r>
            <a:r>
              <a:rPr dirty="0" sz="1400">
                <a:solidFill>
                  <a:srgbClr val="5E666F"/>
                </a:solidFill>
                <a:latin typeface="Arial"/>
                <a:cs typeface="Arial"/>
              </a:rPr>
              <a:t>CMA</a:t>
            </a:r>
            <a:r>
              <a:rPr dirty="0" sz="1400">
                <a:solidFill>
                  <a:srgbClr val="5E666F"/>
                </a:solidFill>
                <a:latin typeface="微软雅黑"/>
                <a:cs typeface="微软雅黑"/>
              </a:rPr>
              <a:t>的开放银行推行计划安排，九大成员银行应在</a:t>
            </a:r>
            <a:r>
              <a:rPr dirty="0" sz="1400">
                <a:solidFill>
                  <a:srgbClr val="5E666F"/>
                </a:solidFill>
                <a:latin typeface="Arial"/>
                <a:cs typeface="Arial"/>
              </a:rPr>
              <a:t>2019</a:t>
            </a:r>
            <a:r>
              <a:rPr dirty="0" sz="1400">
                <a:solidFill>
                  <a:srgbClr val="5E666F"/>
                </a:solidFill>
                <a:latin typeface="微软雅黑"/>
                <a:cs typeface="微软雅黑"/>
              </a:rPr>
              <a:t>年</a:t>
            </a:r>
            <a:r>
              <a:rPr dirty="0" sz="1400">
                <a:solidFill>
                  <a:srgbClr val="5E666F"/>
                </a:solidFill>
                <a:latin typeface="Arial"/>
                <a:cs typeface="Arial"/>
              </a:rPr>
              <a:t>3  </a:t>
            </a:r>
            <a:r>
              <a:rPr dirty="0" sz="1400" spc="10">
                <a:solidFill>
                  <a:srgbClr val="5E666F"/>
                </a:solidFill>
                <a:latin typeface="微软雅黑"/>
                <a:cs typeface="微软雅黑"/>
              </a:rPr>
              <a:t>月</a:t>
            </a:r>
            <a:r>
              <a:rPr dirty="0" sz="1400" spc="10">
                <a:solidFill>
                  <a:srgbClr val="5E666F"/>
                </a:solidFill>
                <a:latin typeface="Arial"/>
                <a:cs typeface="Arial"/>
              </a:rPr>
              <a:t>13</a:t>
            </a:r>
            <a:r>
              <a:rPr dirty="0" sz="1400" spc="10">
                <a:solidFill>
                  <a:srgbClr val="5E666F"/>
                </a:solidFill>
                <a:latin typeface="微软雅黑"/>
                <a:cs typeface="微软雅黑"/>
              </a:rPr>
              <a:t>日前达成移动开放银行目标（与移动</a:t>
            </a:r>
            <a:r>
              <a:rPr dirty="0" sz="1400" spc="10">
                <a:solidFill>
                  <a:srgbClr val="5E666F"/>
                </a:solidFill>
                <a:latin typeface="Arial"/>
                <a:cs typeface="Arial"/>
              </a:rPr>
              <a:t>APP</a:t>
            </a:r>
            <a:r>
              <a:rPr dirty="0" sz="1400" spc="10">
                <a:solidFill>
                  <a:srgbClr val="5E666F"/>
                </a:solidFill>
                <a:latin typeface="微软雅黑"/>
                <a:cs typeface="微软雅黑"/>
              </a:rPr>
              <a:t>进行数据共享），然而直到</a:t>
            </a:r>
            <a:r>
              <a:rPr dirty="0" sz="1400" spc="10">
                <a:solidFill>
                  <a:srgbClr val="5E666F"/>
                </a:solidFill>
                <a:latin typeface="Arial"/>
                <a:cs typeface="Arial"/>
              </a:rPr>
              <a:t>2019</a:t>
            </a:r>
            <a:r>
              <a:rPr dirty="0" sz="1400" spc="10">
                <a:solidFill>
                  <a:srgbClr val="5E666F"/>
                </a:solidFill>
                <a:latin typeface="微软雅黑"/>
                <a:cs typeface="微软雅黑"/>
              </a:rPr>
              <a:t>年</a:t>
            </a:r>
            <a:r>
              <a:rPr dirty="0" sz="1400" spc="10">
                <a:solidFill>
                  <a:srgbClr val="5E666F"/>
                </a:solidFill>
                <a:latin typeface="Arial"/>
                <a:cs typeface="Arial"/>
              </a:rPr>
              <a:t>4</a:t>
            </a:r>
            <a:r>
              <a:rPr dirty="0" sz="1400" spc="10">
                <a:solidFill>
                  <a:srgbClr val="5E666F"/>
                </a:solidFill>
                <a:latin typeface="微软雅黑"/>
                <a:cs typeface="微软雅黑"/>
              </a:rPr>
              <a:t>月</a:t>
            </a:r>
            <a:r>
              <a:rPr dirty="0" sz="1400" spc="10">
                <a:solidFill>
                  <a:srgbClr val="5E666F"/>
                </a:solidFill>
                <a:latin typeface="Arial"/>
                <a:cs typeface="Arial"/>
              </a:rPr>
              <a:t>1</a:t>
            </a:r>
            <a:r>
              <a:rPr dirty="0" sz="1400" spc="10">
                <a:solidFill>
                  <a:srgbClr val="5E666F"/>
                </a:solidFill>
                <a:latin typeface="微软雅黑"/>
                <a:cs typeface="微软雅黑"/>
              </a:rPr>
              <a:t>日仅有四家银行达成目标。与</a:t>
            </a:r>
            <a:r>
              <a:rPr dirty="0" sz="1400" spc="10">
                <a:solidFill>
                  <a:srgbClr val="5E666F"/>
                </a:solidFill>
                <a:latin typeface="Arial"/>
                <a:cs typeface="Arial"/>
              </a:rPr>
              <a:t>CMA</a:t>
            </a:r>
            <a:r>
              <a:rPr dirty="0" sz="1400" spc="10">
                <a:solidFill>
                  <a:srgbClr val="5E666F"/>
                </a:solidFill>
                <a:latin typeface="微软雅黑"/>
                <a:cs typeface="微软雅黑"/>
              </a:rPr>
              <a:t>要求的</a:t>
            </a:r>
            <a:r>
              <a:rPr dirty="0" sz="1400" spc="10">
                <a:solidFill>
                  <a:srgbClr val="5E666F"/>
                </a:solidFill>
                <a:latin typeface="Arial"/>
                <a:cs typeface="Arial"/>
              </a:rPr>
              <a:t>9</a:t>
            </a:r>
            <a:r>
              <a:rPr dirty="0" sz="1400" spc="10">
                <a:solidFill>
                  <a:srgbClr val="5E666F"/>
                </a:solidFill>
                <a:latin typeface="微软雅黑"/>
                <a:cs typeface="微软雅黑"/>
              </a:rPr>
              <a:t>家银</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行动力不足相对的是，中国的开放银行虽然起步较晚，但快速被银行接受且呈现出多元化的商业模式和业务形态。</a:t>
            </a:r>
            <a:endParaRPr sz="1400">
              <a:latin typeface="微软雅黑"/>
              <a:cs typeface="微软雅黑"/>
            </a:endParaRPr>
          </a:p>
        </p:txBody>
      </p:sp>
      <p:sp>
        <p:nvSpPr>
          <p:cNvPr id="6" name="object 6"/>
          <p:cNvSpPr/>
          <p:nvPr/>
        </p:nvSpPr>
        <p:spPr>
          <a:xfrm>
            <a:off x="1117091" y="3448811"/>
            <a:ext cx="4147185" cy="2840990"/>
          </a:xfrm>
          <a:custGeom>
            <a:avLst/>
            <a:gdLst/>
            <a:ahLst/>
            <a:cxnLst/>
            <a:rect l="l" t="t" r="r" b="b"/>
            <a:pathLst>
              <a:path w="4147185" h="2840990">
                <a:moveTo>
                  <a:pt x="0" y="61722"/>
                </a:moveTo>
                <a:lnTo>
                  <a:pt x="4852" y="37719"/>
                </a:lnTo>
                <a:lnTo>
                  <a:pt x="18087" y="18097"/>
                </a:lnTo>
                <a:lnTo>
                  <a:pt x="37718" y="4857"/>
                </a:lnTo>
                <a:lnTo>
                  <a:pt x="61760" y="0"/>
                </a:lnTo>
                <a:lnTo>
                  <a:pt x="4085082" y="0"/>
                </a:lnTo>
                <a:lnTo>
                  <a:pt x="4109085" y="4857"/>
                </a:lnTo>
                <a:lnTo>
                  <a:pt x="4128706" y="18097"/>
                </a:lnTo>
                <a:lnTo>
                  <a:pt x="4141946" y="37719"/>
                </a:lnTo>
                <a:lnTo>
                  <a:pt x="4146804" y="61722"/>
                </a:lnTo>
                <a:lnTo>
                  <a:pt x="4146804" y="2778975"/>
                </a:lnTo>
                <a:lnTo>
                  <a:pt x="4141946" y="2803017"/>
                </a:lnTo>
                <a:lnTo>
                  <a:pt x="4128706" y="2822648"/>
                </a:lnTo>
                <a:lnTo>
                  <a:pt x="4109085" y="2835883"/>
                </a:lnTo>
                <a:lnTo>
                  <a:pt x="4085082" y="2840736"/>
                </a:lnTo>
                <a:lnTo>
                  <a:pt x="61760" y="2840736"/>
                </a:lnTo>
                <a:lnTo>
                  <a:pt x="37718" y="2835883"/>
                </a:lnTo>
                <a:lnTo>
                  <a:pt x="18087" y="2822648"/>
                </a:lnTo>
                <a:lnTo>
                  <a:pt x="4852" y="2803017"/>
                </a:lnTo>
                <a:lnTo>
                  <a:pt x="0" y="2778975"/>
                </a:lnTo>
                <a:lnTo>
                  <a:pt x="0" y="61722"/>
                </a:lnTo>
                <a:close/>
              </a:path>
            </a:pathLst>
          </a:custGeom>
          <a:ln w="9144">
            <a:solidFill>
              <a:srgbClr val="BABABA"/>
            </a:solidFill>
            <a:prstDash val="dash"/>
          </a:ln>
        </p:spPr>
        <p:txBody>
          <a:bodyPr wrap="square" lIns="0" tIns="0" rIns="0" bIns="0" rtlCol="0"/>
          <a:lstStyle/>
          <a:p/>
        </p:txBody>
      </p:sp>
      <p:sp>
        <p:nvSpPr>
          <p:cNvPr id="7" name="object 7"/>
          <p:cNvSpPr txBox="1"/>
          <p:nvPr/>
        </p:nvSpPr>
        <p:spPr>
          <a:xfrm>
            <a:off x="2668651" y="3546602"/>
            <a:ext cx="1043940" cy="317500"/>
          </a:xfrm>
          <a:prstGeom prst="rect">
            <a:avLst/>
          </a:prstGeom>
        </p:spPr>
        <p:txBody>
          <a:bodyPr wrap="square" lIns="0" tIns="0" rIns="0" bIns="0" rtlCol="0" vert="horz">
            <a:spAutoFit/>
          </a:bodyPr>
          <a:lstStyle/>
          <a:p>
            <a:pPr marL="12700">
              <a:lnSpc>
                <a:spcPct val="100000"/>
              </a:lnSpc>
            </a:pPr>
            <a:r>
              <a:rPr dirty="0" sz="2000" b="1" i="1">
                <a:solidFill>
                  <a:srgbClr val="4F555F"/>
                </a:solidFill>
                <a:latin typeface="微软雅黑"/>
                <a:cs typeface="微软雅黑"/>
              </a:rPr>
              <a:t>监管驱动</a:t>
            </a:r>
            <a:endParaRPr sz="2000">
              <a:latin typeface="微软雅黑"/>
              <a:cs typeface="微软雅黑"/>
            </a:endParaRPr>
          </a:p>
        </p:txBody>
      </p:sp>
      <p:sp>
        <p:nvSpPr>
          <p:cNvPr id="8" name="object 8"/>
          <p:cNvSpPr/>
          <p:nvPr/>
        </p:nvSpPr>
        <p:spPr>
          <a:xfrm>
            <a:off x="1467611" y="4024884"/>
            <a:ext cx="3444240" cy="287020"/>
          </a:xfrm>
          <a:custGeom>
            <a:avLst/>
            <a:gdLst/>
            <a:ahLst/>
            <a:cxnLst/>
            <a:rect l="l" t="t" r="r" b="b"/>
            <a:pathLst>
              <a:path w="3444240" h="287020">
                <a:moveTo>
                  <a:pt x="3419855" y="0"/>
                </a:moveTo>
                <a:lnTo>
                  <a:pt x="24384" y="0"/>
                </a:lnTo>
                <a:lnTo>
                  <a:pt x="14894" y="1916"/>
                </a:lnTo>
                <a:lnTo>
                  <a:pt x="7143" y="7143"/>
                </a:lnTo>
                <a:lnTo>
                  <a:pt x="1916" y="14894"/>
                </a:lnTo>
                <a:lnTo>
                  <a:pt x="0" y="24384"/>
                </a:lnTo>
                <a:lnTo>
                  <a:pt x="0" y="262128"/>
                </a:lnTo>
                <a:lnTo>
                  <a:pt x="1916" y="271617"/>
                </a:lnTo>
                <a:lnTo>
                  <a:pt x="7143" y="279368"/>
                </a:lnTo>
                <a:lnTo>
                  <a:pt x="14894" y="284595"/>
                </a:lnTo>
                <a:lnTo>
                  <a:pt x="24384"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9" name="object 9"/>
          <p:cNvSpPr txBox="1"/>
          <p:nvPr/>
        </p:nvSpPr>
        <p:spPr>
          <a:xfrm>
            <a:off x="2354326" y="4087748"/>
            <a:ext cx="1670050"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欧洲、澳大利亚等国家和地区</a:t>
            </a:r>
            <a:endParaRPr sz="1000">
              <a:latin typeface="微软雅黑"/>
              <a:cs typeface="微软雅黑"/>
            </a:endParaRPr>
          </a:p>
        </p:txBody>
      </p:sp>
      <p:sp>
        <p:nvSpPr>
          <p:cNvPr id="10" name="object 10"/>
          <p:cNvSpPr/>
          <p:nvPr/>
        </p:nvSpPr>
        <p:spPr>
          <a:xfrm>
            <a:off x="1467611" y="4396740"/>
            <a:ext cx="3444240" cy="287020"/>
          </a:xfrm>
          <a:custGeom>
            <a:avLst/>
            <a:gdLst/>
            <a:ahLst/>
            <a:cxnLst/>
            <a:rect l="l" t="t" r="r" b="b"/>
            <a:pathLst>
              <a:path w="3444240" h="287020">
                <a:moveTo>
                  <a:pt x="3419855" y="0"/>
                </a:moveTo>
                <a:lnTo>
                  <a:pt x="24384" y="0"/>
                </a:lnTo>
                <a:lnTo>
                  <a:pt x="14894" y="1916"/>
                </a:lnTo>
                <a:lnTo>
                  <a:pt x="7143" y="7143"/>
                </a:lnTo>
                <a:lnTo>
                  <a:pt x="1916" y="14894"/>
                </a:lnTo>
                <a:lnTo>
                  <a:pt x="0" y="24384"/>
                </a:lnTo>
                <a:lnTo>
                  <a:pt x="0" y="262128"/>
                </a:lnTo>
                <a:lnTo>
                  <a:pt x="1916" y="271617"/>
                </a:lnTo>
                <a:lnTo>
                  <a:pt x="7143" y="279368"/>
                </a:lnTo>
                <a:lnTo>
                  <a:pt x="14894" y="284595"/>
                </a:lnTo>
                <a:lnTo>
                  <a:pt x="24384"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11" name="object 11"/>
          <p:cNvSpPr txBox="1"/>
          <p:nvPr/>
        </p:nvSpPr>
        <p:spPr>
          <a:xfrm>
            <a:off x="2418333" y="4459604"/>
            <a:ext cx="1543685"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金融市场结构相对成熟稳定</a:t>
            </a:r>
            <a:endParaRPr sz="1000">
              <a:latin typeface="微软雅黑"/>
              <a:cs typeface="微软雅黑"/>
            </a:endParaRPr>
          </a:p>
        </p:txBody>
      </p:sp>
      <p:sp>
        <p:nvSpPr>
          <p:cNvPr id="12" name="object 12"/>
          <p:cNvSpPr/>
          <p:nvPr/>
        </p:nvSpPr>
        <p:spPr>
          <a:xfrm>
            <a:off x="1467611" y="4768596"/>
            <a:ext cx="3444240" cy="287020"/>
          </a:xfrm>
          <a:custGeom>
            <a:avLst/>
            <a:gdLst/>
            <a:ahLst/>
            <a:cxnLst/>
            <a:rect l="l" t="t" r="r" b="b"/>
            <a:pathLst>
              <a:path w="3444240" h="287020">
                <a:moveTo>
                  <a:pt x="3419855" y="0"/>
                </a:moveTo>
                <a:lnTo>
                  <a:pt x="24384" y="0"/>
                </a:lnTo>
                <a:lnTo>
                  <a:pt x="14894" y="1916"/>
                </a:lnTo>
                <a:lnTo>
                  <a:pt x="7143" y="7143"/>
                </a:lnTo>
                <a:lnTo>
                  <a:pt x="1916" y="14894"/>
                </a:lnTo>
                <a:lnTo>
                  <a:pt x="0" y="24383"/>
                </a:lnTo>
                <a:lnTo>
                  <a:pt x="0" y="262127"/>
                </a:lnTo>
                <a:lnTo>
                  <a:pt x="1916" y="271617"/>
                </a:lnTo>
                <a:lnTo>
                  <a:pt x="7143" y="279368"/>
                </a:lnTo>
                <a:lnTo>
                  <a:pt x="14894" y="284595"/>
                </a:lnTo>
                <a:lnTo>
                  <a:pt x="24384" y="286511"/>
                </a:lnTo>
                <a:lnTo>
                  <a:pt x="3419855" y="286511"/>
                </a:lnTo>
                <a:lnTo>
                  <a:pt x="3429345" y="284595"/>
                </a:lnTo>
                <a:lnTo>
                  <a:pt x="3437096" y="279368"/>
                </a:lnTo>
                <a:lnTo>
                  <a:pt x="3442323" y="271617"/>
                </a:lnTo>
                <a:lnTo>
                  <a:pt x="3444240" y="262127"/>
                </a:lnTo>
                <a:lnTo>
                  <a:pt x="3444240" y="24383"/>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13" name="object 13"/>
          <p:cNvSpPr txBox="1"/>
          <p:nvPr/>
        </p:nvSpPr>
        <p:spPr>
          <a:xfrm>
            <a:off x="2165095" y="4831460"/>
            <a:ext cx="2049780"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消费者有成熟且不易改变的金融习惯</a:t>
            </a:r>
            <a:endParaRPr sz="1000">
              <a:latin typeface="微软雅黑"/>
              <a:cs typeface="微软雅黑"/>
            </a:endParaRPr>
          </a:p>
        </p:txBody>
      </p:sp>
      <p:sp>
        <p:nvSpPr>
          <p:cNvPr id="14" name="object 14"/>
          <p:cNvSpPr/>
          <p:nvPr/>
        </p:nvSpPr>
        <p:spPr>
          <a:xfrm>
            <a:off x="1467611" y="5140452"/>
            <a:ext cx="3444240" cy="287020"/>
          </a:xfrm>
          <a:custGeom>
            <a:avLst/>
            <a:gdLst/>
            <a:ahLst/>
            <a:cxnLst/>
            <a:rect l="l" t="t" r="r" b="b"/>
            <a:pathLst>
              <a:path w="3444240" h="287020">
                <a:moveTo>
                  <a:pt x="3419855" y="0"/>
                </a:moveTo>
                <a:lnTo>
                  <a:pt x="24384" y="0"/>
                </a:lnTo>
                <a:lnTo>
                  <a:pt x="14894" y="1916"/>
                </a:lnTo>
                <a:lnTo>
                  <a:pt x="7143" y="7143"/>
                </a:lnTo>
                <a:lnTo>
                  <a:pt x="1916" y="14894"/>
                </a:lnTo>
                <a:lnTo>
                  <a:pt x="0" y="24384"/>
                </a:lnTo>
                <a:lnTo>
                  <a:pt x="0" y="262128"/>
                </a:lnTo>
                <a:lnTo>
                  <a:pt x="1916" y="271617"/>
                </a:lnTo>
                <a:lnTo>
                  <a:pt x="7143" y="279368"/>
                </a:lnTo>
                <a:lnTo>
                  <a:pt x="14894" y="284595"/>
                </a:lnTo>
                <a:lnTo>
                  <a:pt x="24384"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15" name="object 15"/>
          <p:cNvSpPr txBox="1"/>
          <p:nvPr/>
        </p:nvSpPr>
        <p:spPr>
          <a:xfrm>
            <a:off x="1720088" y="5203063"/>
            <a:ext cx="2939415"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通过大银行的开放促进中小银行及第三方机构的发展</a:t>
            </a:r>
            <a:endParaRPr sz="1000">
              <a:latin typeface="微软雅黑"/>
              <a:cs typeface="微软雅黑"/>
            </a:endParaRPr>
          </a:p>
        </p:txBody>
      </p:sp>
      <p:sp>
        <p:nvSpPr>
          <p:cNvPr id="16" name="object 16"/>
          <p:cNvSpPr/>
          <p:nvPr/>
        </p:nvSpPr>
        <p:spPr>
          <a:xfrm>
            <a:off x="1467611" y="5512308"/>
            <a:ext cx="3444240" cy="285115"/>
          </a:xfrm>
          <a:custGeom>
            <a:avLst/>
            <a:gdLst/>
            <a:ahLst/>
            <a:cxnLst/>
            <a:rect l="l" t="t" r="r" b="b"/>
            <a:pathLst>
              <a:path w="3444240" h="285114">
                <a:moveTo>
                  <a:pt x="3419983" y="0"/>
                </a:moveTo>
                <a:lnTo>
                  <a:pt x="24256" y="0"/>
                </a:lnTo>
                <a:lnTo>
                  <a:pt x="14787" y="1897"/>
                </a:lnTo>
                <a:lnTo>
                  <a:pt x="7080" y="7080"/>
                </a:lnTo>
                <a:lnTo>
                  <a:pt x="1897" y="14787"/>
                </a:lnTo>
                <a:lnTo>
                  <a:pt x="0" y="24256"/>
                </a:lnTo>
                <a:lnTo>
                  <a:pt x="0" y="260743"/>
                </a:lnTo>
                <a:lnTo>
                  <a:pt x="1897" y="270179"/>
                </a:lnTo>
                <a:lnTo>
                  <a:pt x="7080" y="277885"/>
                </a:lnTo>
                <a:lnTo>
                  <a:pt x="14787" y="283082"/>
                </a:lnTo>
                <a:lnTo>
                  <a:pt x="24256" y="284987"/>
                </a:lnTo>
                <a:lnTo>
                  <a:pt x="3419983" y="284987"/>
                </a:lnTo>
                <a:lnTo>
                  <a:pt x="3429452" y="283082"/>
                </a:lnTo>
                <a:lnTo>
                  <a:pt x="3437159" y="277885"/>
                </a:lnTo>
                <a:lnTo>
                  <a:pt x="3442342" y="270179"/>
                </a:lnTo>
                <a:lnTo>
                  <a:pt x="3444240" y="260743"/>
                </a:lnTo>
                <a:lnTo>
                  <a:pt x="3444240" y="24256"/>
                </a:lnTo>
                <a:lnTo>
                  <a:pt x="3442342" y="14787"/>
                </a:lnTo>
                <a:lnTo>
                  <a:pt x="3437159" y="7080"/>
                </a:lnTo>
                <a:lnTo>
                  <a:pt x="3429452" y="1897"/>
                </a:lnTo>
                <a:lnTo>
                  <a:pt x="3419983" y="0"/>
                </a:lnTo>
                <a:close/>
              </a:path>
            </a:pathLst>
          </a:custGeom>
          <a:solidFill>
            <a:srgbClr val="ECECEC"/>
          </a:solidFill>
        </p:spPr>
        <p:txBody>
          <a:bodyPr wrap="square" lIns="0" tIns="0" rIns="0" bIns="0" rtlCol="0"/>
          <a:lstStyle/>
          <a:p/>
        </p:txBody>
      </p:sp>
      <p:sp>
        <p:nvSpPr>
          <p:cNvPr id="17" name="object 17"/>
          <p:cNvSpPr txBox="1"/>
          <p:nvPr/>
        </p:nvSpPr>
        <p:spPr>
          <a:xfrm>
            <a:off x="1910588" y="5574893"/>
            <a:ext cx="2558415"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开放银行由监管驱动，有一定的开放银行标准</a:t>
            </a:r>
            <a:endParaRPr sz="1000">
              <a:latin typeface="微软雅黑"/>
              <a:cs typeface="微软雅黑"/>
            </a:endParaRPr>
          </a:p>
        </p:txBody>
      </p:sp>
      <p:sp>
        <p:nvSpPr>
          <p:cNvPr id="18" name="object 18"/>
          <p:cNvSpPr/>
          <p:nvPr/>
        </p:nvSpPr>
        <p:spPr>
          <a:xfrm>
            <a:off x="1467611" y="5884164"/>
            <a:ext cx="3444240" cy="285115"/>
          </a:xfrm>
          <a:custGeom>
            <a:avLst/>
            <a:gdLst/>
            <a:ahLst/>
            <a:cxnLst/>
            <a:rect l="l" t="t" r="r" b="b"/>
            <a:pathLst>
              <a:path w="3444240" h="285114">
                <a:moveTo>
                  <a:pt x="3419983" y="0"/>
                </a:moveTo>
                <a:lnTo>
                  <a:pt x="24256" y="0"/>
                </a:lnTo>
                <a:lnTo>
                  <a:pt x="14787" y="1905"/>
                </a:lnTo>
                <a:lnTo>
                  <a:pt x="7080" y="7102"/>
                </a:lnTo>
                <a:lnTo>
                  <a:pt x="1897" y="14808"/>
                </a:lnTo>
                <a:lnTo>
                  <a:pt x="0" y="24244"/>
                </a:lnTo>
                <a:lnTo>
                  <a:pt x="0" y="260743"/>
                </a:lnTo>
                <a:lnTo>
                  <a:pt x="1897" y="270179"/>
                </a:lnTo>
                <a:lnTo>
                  <a:pt x="7080" y="277885"/>
                </a:lnTo>
                <a:lnTo>
                  <a:pt x="14787" y="283082"/>
                </a:lnTo>
                <a:lnTo>
                  <a:pt x="24256" y="284988"/>
                </a:lnTo>
                <a:lnTo>
                  <a:pt x="3419983" y="284988"/>
                </a:lnTo>
                <a:lnTo>
                  <a:pt x="3429452" y="283082"/>
                </a:lnTo>
                <a:lnTo>
                  <a:pt x="3437159" y="277885"/>
                </a:lnTo>
                <a:lnTo>
                  <a:pt x="3442342" y="270179"/>
                </a:lnTo>
                <a:lnTo>
                  <a:pt x="3444240" y="260743"/>
                </a:lnTo>
                <a:lnTo>
                  <a:pt x="3444240" y="24244"/>
                </a:lnTo>
                <a:lnTo>
                  <a:pt x="3442342" y="14808"/>
                </a:lnTo>
                <a:lnTo>
                  <a:pt x="3437159" y="7102"/>
                </a:lnTo>
                <a:lnTo>
                  <a:pt x="3429452" y="1905"/>
                </a:lnTo>
                <a:lnTo>
                  <a:pt x="3419983" y="0"/>
                </a:lnTo>
                <a:close/>
              </a:path>
            </a:pathLst>
          </a:custGeom>
          <a:solidFill>
            <a:srgbClr val="ECECEC"/>
          </a:solidFill>
        </p:spPr>
        <p:txBody>
          <a:bodyPr wrap="square" lIns="0" tIns="0" rIns="0" bIns="0" rtlCol="0"/>
          <a:lstStyle/>
          <a:p/>
        </p:txBody>
      </p:sp>
      <p:sp>
        <p:nvSpPr>
          <p:cNvPr id="19" name="object 19"/>
          <p:cNvSpPr txBox="1"/>
          <p:nvPr/>
        </p:nvSpPr>
        <p:spPr>
          <a:xfrm>
            <a:off x="1656079" y="5946749"/>
            <a:ext cx="3065780"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商业模式和业务形态根据开放银行标准制定，较为单一</a:t>
            </a:r>
            <a:endParaRPr sz="1000">
              <a:latin typeface="微软雅黑"/>
              <a:cs typeface="微软雅黑"/>
            </a:endParaRPr>
          </a:p>
        </p:txBody>
      </p:sp>
      <p:sp>
        <p:nvSpPr>
          <p:cNvPr id="20" name="object 20"/>
          <p:cNvSpPr/>
          <p:nvPr/>
        </p:nvSpPr>
        <p:spPr>
          <a:xfrm>
            <a:off x="6929628" y="3448811"/>
            <a:ext cx="4145279" cy="2840990"/>
          </a:xfrm>
          <a:custGeom>
            <a:avLst/>
            <a:gdLst/>
            <a:ahLst/>
            <a:cxnLst/>
            <a:rect l="l" t="t" r="r" b="b"/>
            <a:pathLst>
              <a:path w="4145279" h="2840990">
                <a:moveTo>
                  <a:pt x="0" y="61722"/>
                </a:moveTo>
                <a:lnTo>
                  <a:pt x="4857" y="37719"/>
                </a:lnTo>
                <a:lnTo>
                  <a:pt x="18097" y="18097"/>
                </a:lnTo>
                <a:lnTo>
                  <a:pt x="37719" y="4857"/>
                </a:lnTo>
                <a:lnTo>
                  <a:pt x="61722" y="0"/>
                </a:lnTo>
                <a:lnTo>
                  <a:pt x="4083557" y="0"/>
                </a:lnTo>
                <a:lnTo>
                  <a:pt x="4107560" y="4857"/>
                </a:lnTo>
                <a:lnTo>
                  <a:pt x="4127182" y="18097"/>
                </a:lnTo>
                <a:lnTo>
                  <a:pt x="4140422" y="37719"/>
                </a:lnTo>
                <a:lnTo>
                  <a:pt x="4145279" y="61722"/>
                </a:lnTo>
                <a:lnTo>
                  <a:pt x="4145279" y="2778975"/>
                </a:lnTo>
                <a:lnTo>
                  <a:pt x="4140422" y="2803017"/>
                </a:lnTo>
                <a:lnTo>
                  <a:pt x="4127182" y="2822648"/>
                </a:lnTo>
                <a:lnTo>
                  <a:pt x="4107561" y="2835883"/>
                </a:lnTo>
                <a:lnTo>
                  <a:pt x="4083557" y="2840736"/>
                </a:lnTo>
                <a:lnTo>
                  <a:pt x="61722" y="2840736"/>
                </a:lnTo>
                <a:lnTo>
                  <a:pt x="37719" y="2835883"/>
                </a:lnTo>
                <a:lnTo>
                  <a:pt x="18097" y="2822648"/>
                </a:lnTo>
                <a:lnTo>
                  <a:pt x="4857" y="2803017"/>
                </a:lnTo>
                <a:lnTo>
                  <a:pt x="0" y="2778975"/>
                </a:lnTo>
                <a:lnTo>
                  <a:pt x="0" y="61722"/>
                </a:lnTo>
                <a:close/>
              </a:path>
            </a:pathLst>
          </a:custGeom>
          <a:ln w="9143">
            <a:solidFill>
              <a:srgbClr val="BABABA"/>
            </a:solidFill>
            <a:prstDash val="dash"/>
          </a:ln>
        </p:spPr>
        <p:txBody>
          <a:bodyPr wrap="square" lIns="0" tIns="0" rIns="0" bIns="0" rtlCol="0"/>
          <a:lstStyle/>
          <a:p/>
        </p:txBody>
      </p:sp>
      <p:sp>
        <p:nvSpPr>
          <p:cNvPr id="21" name="object 21"/>
          <p:cNvSpPr txBox="1"/>
          <p:nvPr/>
        </p:nvSpPr>
        <p:spPr>
          <a:xfrm>
            <a:off x="8482076" y="3546602"/>
            <a:ext cx="1043940" cy="317500"/>
          </a:xfrm>
          <a:prstGeom prst="rect">
            <a:avLst/>
          </a:prstGeom>
        </p:spPr>
        <p:txBody>
          <a:bodyPr wrap="square" lIns="0" tIns="0" rIns="0" bIns="0" rtlCol="0" vert="horz">
            <a:spAutoFit/>
          </a:bodyPr>
          <a:lstStyle/>
          <a:p>
            <a:pPr marL="12700">
              <a:lnSpc>
                <a:spcPct val="100000"/>
              </a:lnSpc>
            </a:pPr>
            <a:r>
              <a:rPr dirty="0" sz="2000" b="1" i="1">
                <a:solidFill>
                  <a:srgbClr val="4F555F"/>
                </a:solidFill>
                <a:latin typeface="微软雅黑"/>
                <a:cs typeface="微软雅黑"/>
              </a:rPr>
              <a:t>市场驱动</a:t>
            </a:r>
            <a:endParaRPr sz="2000">
              <a:latin typeface="微软雅黑"/>
              <a:cs typeface="微软雅黑"/>
            </a:endParaRPr>
          </a:p>
        </p:txBody>
      </p:sp>
      <p:sp>
        <p:nvSpPr>
          <p:cNvPr id="22" name="object 22"/>
          <p:cNvSpPr/>
          <p:nvPr/>
        </p:nvSpPr>
        <p:spPr>
          <a:xfrm>
            <a:off x="7280147" y="4024884"/>
            <a:ext cx="3444240" cy="287020"/>
          </a:xfrm>
          <a:custGeom>
            <a:avLst/>
            <a:gdLst/>
            <a:ahLst/>
            <a:cxnLst/>
            <a:rect l="l" t="t" r="r" b="b"/>
            <a:pathLst>
              <a:path w="3444240" h="287020">
                <a:moveTo>
                  <a:pt x="3419855" y="0"/>
                </a:moveTo>
                <a:lnTo>
                  <a:pt x="24383" y="0"/>
                </a:lnTo>
                <a:lnTo>
                  <a:pt x="14894" y="1916"/>
                </a:lnTo>
                <a:lnTo>
                  <a:pt x="7143" y="7143"/>
                </a:lnTo>
                <a:lnTo>
                  <a:pt x="1916" y="14894"/>
                </a:lnTo>
                <a:lnTo>
                  <a:pt x="0" y="24384"/>
                </a:lnTo>
                <a:lnTo>
                  <a:pt x="0" y="262128"/>
                </a:lnTo>
                <a:lnTo>
                  <a:pt x="1916" y="271617"/>
                </a:lnTo>
                <a:lnTo>
                  <a:pt x="7143" y="279368"/>
                </a:lnTo>
                <a:lnTo>
                  <a:pt x="14894" y="284595"/>
                </a:lnTo>
                <a:lnTo>
                  <a:pt x="24383"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23" name="object 23"/>
          <p:cNvSpPr txBox="1"/>
          <p:nvPr/>
        </p:nvSpPr>
        <p:spPr>
          <a:xfrm>
            <a:off x="8231505" y="4087748"/>
            <a:ext cx="1543685"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美国、中国、新加坡等国家</a:t>
            </a:r>
            <a:endParaRPr sz="1000">
              <a:latin typeface="微软雅黑"/>
              <a:cs typeface="微软雅黑"/>
            </a:endParaRPr>
          </a:p>
        </p:txBody>
      </p:sp>
      <p:sp>
        <p:nvSpPr>
          <p:cNvPr id="24" name="object 24"/>
          <p:cNvSpPr/>
          <p:nvPr/>
        </p:nvSpPr>
        <p:spPr>
          <a:xfrm>
            <a:off x="7280147" y="4396740"/>
            <a:ext cx="3444240" cy="287020"/>
          </a:xfrm>
          <a:custGeom>
            <a:avLst/>
            <a:gdLst/>
            <a:ahLst/>
            <a:cxnLst/>
            <a:rect l="l" t="t" r="r" b="b"/>
            <a:pathLst>
              <a:path w="3444240" h="287020">
                <a:moveTo>
                  <a:pt x="3419855" y="0"/>
                </a:moveTo>
                <a:lnTo>
                  <a:pt x="24383" y="0"/>
                </a:lnTo>
                <a:lnTo>
                  <a:pt x="14894" y="1916"/>
                </a:lnTo>
                <a:lnTo>
                  <a:pt x="7143" y="7143"/>
                </a:lnTo>
                <a:lnTo>
                  <a:pt x="1916" y="14894"/>
                </a:lnTo>
                <a:lnTo>
                  <a:pt x="0" y="24384"/>
                </a:lnTo>
                <a:lnTo>
                  <a:pt x="0" y="262128"/>
                </a:lnTo>
                <a:lnTo>
                  <a:pt x="1916" y="271617"/>
                </a:lnTo>
                <a:lnTo>
                  <a:pt x="7143" y="279368"/>
                </a:lnTo>
                <a:lnTo>
                  <a:pt x="14894" y="284595"/>
                </a:lnTo>
                <a:lnTo>
                  <a:pt x="24383"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25" name="object 25"/>
          <p:cNvSpPr txBox="1"/>
          <p:nvPr/>
        </p:nvSpPr>
        <p:spPr>
          <a:xfrm>
            <a:off x="8041005" y="4459604"/>
            <a:ext cx="1922780"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大部分地区金融市场结构尚未完善</a:t>
            </a:r>
            <a:endParaRPr sz="1000">
              <a:latin typeface="微软雅黑"/>
              <a:cs typeface="微软雅黑"/>
            </a:endParaRPr>
          </a:p>
        </p:txBody>
      </p:sp>
      <p:sp>
        <p:nvSpPr>
          <p:cNvPr id="26" name="object 26"/>
          <p:cNvSpPr/>
          <p:nvPr/>
        </p:nvSpPr>
        <p:spPr>
          <a:xfrm>
            <a:off x="7280147" y="4768596"/>
            <a:ext cx="3444240" cy="287020"/>
          </a:xfrm>
          <a:custGeom>
            <a:avLst/>
            <a:gdLst/>
            <a:ahLst/>
            <a:cxnLst/>
            <a:rect l="l" t="t" r="r" b="b"/>
            <a:pathLst>
              <a:path w="3444240" h="287020">
                <a:moveTo>
                  <a:pt x="3419855" y="0"/>
                </a:moveTo>
                <a:lnTo>
                  <a:pt x="24383" y="0"/>
                </a:lnTo>
                <a:lnTo>
                  <a:pt x="14894" y="1916"/>
                </a:lnTo>
                <a:lnTo>
                  <a:pt x="7143" y="7143"/>
                </a:lnTo>
                <a:lnTo>
                  <a:pt x="1916" y="14894"/>
                </a:lnTo>
                <a:lnTo>
                  <a:pt x="0" y="24383"/>
                </a:lnTo>
                <a:lnTo>
                  <a:pt x="0" y="262127"/>
                </a:lnTo>
                <a:lnTo>
                  <a:pt x="1916" y="271617"/>
                </a:lnTo>
                <a:lnTo>
                  <a:pt x="7143" y="279368"/>
                </a:lnTo>
                <a:lnTo>
                  <a:pt x="14894" y="284595"/>
                </a:lnTo>
                <a:lnTo>
                  <a:pt x="24383" y="286511"/>
                </a:lnTo>
                <a:lnTo>
                  <a:pt x="3419855" y="286511"/>
                </a:lnTo>
                <a:lnTo>
                  <a:pt x="3429345" y="284595"/>
                </a:lnTo>
                <a:lnTo>
                  <a:pt x="3437096" y="279368"/>
                </a:lnTo>
                <a:lnTo>
                  <a:pt x="3442323" y="271617"/>
                </a:lnTo>
                <a:lnTo>
                  <a:pt x="3444240" y="262127"/>
                </a:lnTo>
                <a:lnTo>
                  <a:pt x="3444240" y="24383"/>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27" name="object 27"/>
          <p:cNvSpPr txBox="1"/>
          <p:nvPr/>
        </p:nvSpPr>
        <p:spPr>
          <a:xfrm>
            <a:off x="7978520" y="4831460"/>
            <a:ext cx="2049780"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消费者尚未养成较为稳定的金融习惯</a:t>
            </a:r>
            <a:endParaRPr sz="1000">
              <a:latin typeface="微软雅黑"/>
              <a:cs typeface="微软雅黑"/>
            </a:endParaRPr>
          </a:p>
        </p:txBody>
      </p:sp>
      <p:sp>
        <p:nvSpPr>
          <p:cNvPr id="28" name="object 28"/>
          <p:cNvSpPr/>
          <p:nvPr/>
        </p:nvSpPr>
        <p:spPr>
          <a:xfrm>
            <a:off x="7280147" y="5140452"/>
            <a:ext cx="3444240" cy="287020"/>
          </a:xfrm>
          <a:custGeom>
            <a:avLst/>
            <a:gdLst/>
            <a:ahLst/>
            <a:cxnLst/>
            <a:rect l="l" t="t" r="r" b="b"/>
            <a:pathLst>
              <a:path w="3444240" h="287020">
                <a:moveTo>
                  <a:pt x="3419855" y="0"/>
                </a:moveTo>
                <a:lnTo>
                  <a:pt x="24383" y="0"/>
                </a:lnTo>
                <a:lnTo>
                  <a:pt x="14894" y="1916"/>
                </a:lnTo>
                <a:lnTo>
                  <a:pt x="7143" y="7143"/>
                </a:lnTo>
                <a:lnTo>
                  <a:pt x="1916" y="14894"/>
                </a:lnTo>
                <a:lnTo>
                  <a:pt x="0" y="24384"/>
                </a:lnTo>
                <a:lnTo>
                  <a:pt x="0" y="262128"/>
                </a:lnTo>
                <a:lnTo>
                  <a:pt x="1916" y="271617"/>
                </a:lnTo>
                <a:lnTo>
                  <a:pt x="7143" y="279368"/>
                </a:lnTo>
                <a:lnTo>
                  <a:pt x="14894" y="284595"/>
                </a:lnTo>
                <a:lnTo>
                  <a:pt x="24383" y="286512"/>
                </a:lnTo>
                <a:lnTo>
                  <a:pt x="3419855" y="286512"/>
                </a:lnTo>
                <a:lnTo>
                  <a:pt x="3429345" y="284595"/>
                </a:lnTo>
                <a:lnTo>
                  <a:pt x="3437096" y="279368"/>
                </a:lnTo>
                <a:lnTo>
                  <a:pt x="3442323" y="271617"/>
                </a:lnTo>
                <a:lnTo>
                  <a:pt x="3444240" y="262128"/>
                </a:lnTo>
                <a:lnTo>
                  <a:pt x="3444240" y="24384"/>
                </a:lnTo>
                <a:lnTo>
                  <a:pt x="3442323" y="14894"/>
                </a:lnTo>
                <a:lnTo>
                  <a:pt x="3437096" y="7143"/>
                </a:lnTo>
                <a:lnTo>
                  <a:pt x="3429345" y="1916"/>
                </a:lnTo>
                <a:lnTo>
                  <a:pt x="3419855" y="0"/>
                </a:lnTo>
                <a:close/>
              </a:path>
            </a:pathLst>
          </a:custGeom>
          <a:solidFill>
            <a:srgbClr val="ECECEC"/>
          </a:solidFill>
        </p:spPr>
        <p:txBody>
          <a:bodyPr wrap="square" lIns="0" tIns="0" rIns="0" bIns="0" rtlCol="0"/>
          <a:lstStyle/>
          <a:p/>
        </p:txBody>
      </p:sp>
      <p:sp>
        <p:nvSpPr>
          <p:cNvPr id="29" name="object 29"/>
          <p:cNvSpPr txBox="1"/>
          <p:nvPr/>
        </p:nvSpPr>
        <p:spPr>
          <a:xfrm>
            <a:off x="7660005" y="5203063"/>
            <a:ext cx="2684780" cy="165100"/>
          </a:xfrm>
          <a:prstGeom prst="rect">
            <a:avLst/>
          </a:prstGeom>
        </p:spPr>
        <p:txBody>
          <a:bodyPr wrap="square" lIns="0" tIns="0" rIns="0" bIns="0" rtlCol="0" vert="horz">
            <a:spAutoFit/>
          </a:bodyPr>
          <a:lstStyle/>
          <a:p>
            <a:pPr marL="12700">
              <a:lnSpc>
                <a:spcPct val="100000"/>
              </a:lnSpc>
            </a:pPr>
            <a:r>
              <a:rPr dirty="0" sz="1000" spc="-10">
                <a:solidFill>
                  <a:srgbClr val="4F555F"/>
                </a:solidFill>
                <a:latin typeface="微软雅黑"/>
                <a:cs typeface="微软雅黑"/>
              </a:rPr>
              <a:t>通过开放银行占据新的市场，获取新的盈利机会</a:t>
            </a:r>
            <a:endParaRPr sz="1000">
              <a:latin typeface="微软雅黑"/>
              <a:cs typeface="微软雅黑"/>
            </a:endParaRPr>
          </a:p>
        </p:txBody>
      </p:sp>
      <p:sp>
        <p:nvSpPr>
          <p:cNvPr id="30" name="object 30"/>
          <p:cNvSpPr/>
          <p:nvPr/>
        </p:nvSpPr>
        <p:spPr>
          <a:xfrm>
            <a:off x="7280147" y="5512308"/>
            <a:ext cx="3444240" cy="285115"/>
          </a:xfrm>
          <a:custGeom>
            <a:avLst/>
            <a:gdLst/>
            <a:ahLst/>
            <a:cxnLst/>
            <a:rect l="l" t="t" r="r" b="b"/>
            <a:pathLst>
              <a:path w="3444240" h="285114">
                <a:moveTo>
                  <a:pt x="3419982" y="0"/>
                </a:moveTo>
                <a:lnTo>
                  <a:pt x="24256" y="0"/>
                </a:lnTo>
                <a:lnTo>
                  <a:pt x="14787" y="1897"/>
                </a:lnTo>
                <a:lnTo>
                  <a:pt x="7080" y="7080"/>
                </a:lnTo>
                <a:lnTo>
                  <a:pt x="1897" y="14787"/>
                </a:lnTo>
                <a:lnTo>
                  <a:pt x="0" y="24256"/>
                </a:lnTo>
                <a:lnTo>
                  <a:pt x="0" y="260743"/>
                </a:lnTo>
                <a:lnTo>
                  <a:pt x="1897" y="270179"/>
                </a:lnTo>
                <a:lnTo>
                  <a:pt x="7080" y="277885"/>
                </a:lnTo>
                <a:lnTo>
                  <a:pt x="14787" y="283082"/>
                </a:lnTo>
                <a:lnTo>
                  <a:pt x="24256" y="284987"/>
                </a:lnTo>
                <a:lnTo>
                  <a:pt x="3419982" y="284987"/>
                </a:lnTo>
                <a:lnTo>
                  <a:pt x="3429452" y="283082"/>
                </a:lnTo>
                <a:lnTo>
                  <a:pt x="3437159" y="277885"/>
                </a:lnTo>
                <a:lnTo>
                  <a:pt x="3442342" y="270179"/>
                </a:lnTo>
                <a:lnTo>
                  <a:pt x="3444240" y="260743"/>
                </a:lnTo>
                <a:lnTo>
                  <a:pt x="3444240" y="24256"/>
                </a:lnTo>
                <a:lnTo>
                  <a:pt x="3442342" y="14787"/>
                </a:lnTo>
                <a:lnTo>
                  <a:pt x="3437159" y="7080"/>
                </a:lnTo>
                <a:lnTo>
                  <a:pt x="3429452" y="1897"/>
                </a:lnTo>
                <a:lnTo>
                  <a:pt x="3419982" y="0"/>
                </a:lnTo>
                <a:close/>
              </a:path>
            </a:pathLst>
          </a:custGeom>
          <a:solidFill>
            <a:srgbClr val="ECECEC"/>
          </a:solidFill>
        </p:spPr>
        <p:txBody>
          <a:bodyPr wrap="square" lIns="0" tIns="0" rIns="0" bIns="0" rtlCol="0"/>
          <a:lstStyle/>
          <a:p/>
        </p:txBody>
      </p:sp>
      <p:sp>
        <p:nvSpPr>
          <p:cNvPr id="31" name="object 31"/>
          <p:cNvSpPr txBox="1"/>
          <p:nvPr/>
        </p:nvSpPr>
        <p:spPr>
          <a:xfrm>
            <a:off x="8105013" y="5574893"/>
            <a:ext cx="1796414"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开放银行由市场驱动，百花齐放</a:t>
            </a:r>
            <a:endParaRPr sz="1000">
              <a:latin typeface="微软雅黑"/>
              <a:cs typeface="微软雅黑"/>
            </a:endParaRPr>
          </a:p>
        </p:txBody>
      </p:sp>
      <p:sp>
        <p:nvSpPr>
          <p:cNvPr id="32" name="object 32"/>
          <p:cNvSpPr/>
          <p:nvPr/>
        </p:nvSpPr>
        <p:spPr>
          <a:xfrm>
            <a:off x="7280147" y="5884164"/>
            <a:ext cx="3444240" cy="285115"/>
          </a:xfrm>
          <a:custGeom>
            <a:avLst/>
            <a:gdLst/>
            <a:ahLst/>
            <a:cxnLst/>
            <a:rect l="l" t="t" r="r" b="b"/>
            <a:pathLst>
              <a:path w="3444240" h="285114">
                <a:moveTo>
                  <a:pt x="3419982" y="0"/>
                </a:moveTo>
                <a:lnTo>
                  <a:pt x="24256" y="0"/>
                </a:lnTo>
                <a:lnTo>
                  <a:pt x="14787" y="1905"/>
                </a:lnTo>
                <a:lnTo>
                  <a:pt x="7080" y="7102"/>
                </a:lnTo>
                <a:lnTo>
                  <a:pt x="1897" y="14808"/>
                </a:lnTo>
                <a:lnTo>
                  <a:pt x="0" y="24244"/>
                </a:lnTo>
                <a:lnTo>
                  <a:pt x="0" y="260743"/>
                </a:lnTo>
                <a:lnTo>
                  <a:pt x="1897" y="270179"/>
                </a:lnTo>
                <a:lnTo>
                  <a:pt x="7080" y="277885"/>
                </a:lnTo>
                <a:lnTo>
                  <a:pt x="14787" y="283082"/>
                </a:lnTo>
                <a:lnTo>
                  <a:pt x="24256" y="284988"/>
                </a:lnTo>
                <a:lnTo>
                  <a:pt x="3419982" y="284988"/>
                </a:lnTo>
                <a:lnTo>
                  <a:pt x="3429452" y="283082"/>
                </a:lnTo>
                <a:lnTo>
                  <a:pt x="3437159" y="277885"/>
                </a:lnTo>
                <a:lnTo>
                  <a:pt x="3442342" y="270179"/>
                </a:lnTo>
                <a:lnTo>
                  <a:pt x="3444240" y="260743"/>
                </a:lnTo>
                <a:lnTo>
                  <a:pt x="3444240" y="24244"/>
                </a:lnTo>
                <a:lnTo>
                  <a:pt x="3442342" y="14808"/>
                </a:lnTo>
                <a:lnTo>
                  <a:pt x="3437159" y="7102"/>
                </a:lnTo>
                <a:lnTo>
                  <a:pt x="3429452" y="1905"/>
                </a:lnTo>
                <a:lnTo>
                  <a:pt x="3419982" y="0"/>
                </a:lnTo>
                <a:close/>
              </a:path>
            </a:pathLst>
          </a:custGeom>
          <a:solidFill>
            <a:srgbClr val="ECECEC"/>
          </a:solidFill>
        </p:spPr>
        <p:txBody>
          <a:bodyPr wrap="square" lIns="0" tIns="0" rIns="0" bIns="0" rtlCol="0"/>
          <a:lstStyle/>
          <a:p/>
        </p:txBody>
      </p:sp>
      <p:sp>
        <p:nvSpPr>
          <p:cNvPr id="33" name="object 33"/>
          <p:cNvSpPr txBox="1"/>
          <p:nvPr/>
        </p:nvSpPr>
        <p:spPr>
          <a:xfrm>
            <a:off x="7407020" y="5946749"/>
            <a:ext cx="3192145" cy="165100"/>
          </a:xfrm>
          <a:prstGeom prst="rect">
            <a:avLst/>
          </a:prstGeom>
        </p:spPr>
        <p:txBody>
          <a:bodyPr wrap="square" lIns="0" tIns="0" rIns="0" bIns="0" rtlCol="0" vert="horz">
            <a:spAutoFit/>
          </a:bodyPr>
          <a:lstStyle/>
          <a:p>
            <a:pPr marL="12700">
              <a:lnSpc>
                <a:spcPct val="100000"/>
              </a:lnSpc>
            </a:pPr>
            <a:r>
              <a:rPr dirty="0" sz="1000" spc="-5">
                <a:solidFill>
                  <a:srgbClr val="4F555F"/>
                </a:solidFill>
                <a:latin typeface="微软雅黑"/>
                <a:cs typeface="微软雅黑"/>
              </a:rPr>
              <a:t>商业模式和业务形态根据市场需求确定，具有多元化特点</a:t>
            </a:r>
            <a:endParaRPr sz="1000">
              <a:latin typeface="微软雅黑"/>
              <a:cs typeface="微软雅黑"/>
            </a:endParaRPr>
          </a:p>
        </p:txBody>
      </p:sp>
      <p:sp>
        <p:nvSpPr>
          <p:cNvPr id="34" name="object 34"/>
          <p:cNvSpPr/>
          <p:nvPr/>
        </p:nvSpPr>
        <p:spPr>
          <a:xfrm>
            <a:off x="5628132" y="4750308"/>
            <a:ext cx="935990" cy="239395"/>
          </a:xfrm>
          <a:custGeom>
            <a:avLst/>
            <a:gdLst/>
            <a:ahLst/>
            <a:cxnLst/>
            <a:rect l="l" t="t" r="r" b="b"/>
            <a:pathLst>
              <a:path w="935990" h="239395">
                <a:moveTo>
                  <a:pt x="119633" y="0"/>
                </a:moveTo>
                <a:lnTo>
                  <a:pt x="0" y="119634"/>
                </a:lnTo>
                <a:lnTo>
                  <a:pt x="119633" y="239268"/>
                </a:lnTo>
                <a:lnTo>
                  <a:pt x="119633" y="179451"/>
                </a:lnTo>
                <a:lnTo>
                  <a:pt x="875918" y="179451"/>
                </a:lnTo>
                <a:lnTo>
                  <a:pt x="935736" y="119634"/>
                </a:lnTo>
                <a:lnTo>
                  <a:pt x="875918" y="59817"/>
                </a:lnTo>
                <a:lnTo>
                  <a:pt x="119633" y="59817"/>
                </a:lnTo>
                <a:lnTo>
                  <a:pt x="119633" y="0"/>
                </a:lnTo>
                <a:close/>
              </a:path>
              <a:path w="935990" h="239395">
                <a:moveTo>
                  <a:pt x="875918" y="179451"/>
                </a:moveTo>
                <a:lnTo>
                  <a:pt x="816101" y="179451"/>
                </a:lnTo>
                <a:lnTo>
                  <a:pt x="816101" y="239268"/>
                </a:lnTo>
                <a:lnTo>
                  <a:pt x="875918" y="179451"/>
                </a:lnTo>
                <a:close/>
              </a:path>
              <a:path w="935990" h="239395">
                <a:moveTo>
                  <a:pt x="816101" y="0"/>
                </a:moveTo>
                <a:lnTo>
                  <a:pt x="816101" y="59817"/>
                </a:lnTo>
                <a:lnTo>
                  <a:pt x="875918" y="59817"/>
                </a:lnTo>
                <a:lnTo>
                  <a:pt x="816101" y="0"/>
                </a:lnTo>
                <a:close/>
              </a:path>
            </a:pathLst>
          </a:custGeom>
          <a:solidFill>
            <a:srgbClr val="1D9ED2"/>
          </a:solidFill>
        </p:spPr>
        <p:txBody>
          <a:bodyPr wrap="square" lIns="0" tIns="0" rIns="0" bIns="0" rtlCol="0"/>
          <a:lstStyle/>
          <a:p/>
        </p:txBody>
      </p:sp>
      <p:sp>
        <p:nvSpPr>
          <p:cNvPr id="35" name="object 35"/>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36" name="object 3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157841" y="443484"/>
            <a:ext cx="1860550" cy="378460"/>
          </a:xfrm>
          <a:prstGeom prst="rect">
            <a:avLst/>
          </a:prstGeom>
        </p:spPr>
        <p:txBody>
          <a:bodyPr wrap="square" lIns="0" tIns="0" rIns="0" bIns="0" rtlCol="0" vert="horz">
            <a:spAutoFit/>
          </a:bodyPr>
          <a:lstStyle/>
          <a:p>
            <a:pPr marL="12700">
              <a:lnSpc>
                <a:spcPct val="100000"/>
              </a:lnSpc>
            </a:pPr>
            <a:r>
              <a:rPr dirty="0" sz="1200" spc="-5">
                <a:solidFill>
                  <a:srgbClr val="5E666F"/>
                </a:solidFill>
                <a:latin typeface="微软雅黑"/>
                <a:cs typeface="微软雅黑"/>
              </a:rPr>
              <a:t>Part.3</a:t>
            </a:r>
            <a:r>
              <a:rPr dirty="0" sz="1200" spc="-80">
                <a:solidFill>
                  <a:srgbClr val="5E666F"/>
                </a:solidFill>
                <a:latin typeface="微软雅黑"/>
                <a:cs typeface="微软雅黑"/>
              </a:rPr>
              <a:t> </a:t>
            </a:r>
            <a:r>
              <a:rPr dirty="0" sz="1200">
                <a:solidFill>
                  <a:srgbClr val="5E666F"/>
                </a:solidFill>
                <a:latin typeface="微软雅黑"/>
                <a:cs typeface="微软雅黑"/>
              </a:rPr>
              <a:t>开放银行挑战与趋势</a:t>
            </a:r>
            <a:endParaRPr sz="1200">
              <a:latin typeface="微软雅黑"/>
              <a:cs typeface="微软雅黑"/>
            </a:endParaRPr>
          </a:p>
          <a:p>
            <a:pPr marL="628015">
              <a:lnSpc>
                <a:spcPct val="100000"/>
              </a:lnSpc>
            </a:pPr>
            <a:r>
              <a:rPr dirty="0" sz="1200">
                <a:solidFill>
                  <a:srgbClr val="5E666F"/>
                </a:solidFill>
                <a:latin typeface="微软雅黑"/>
                <a:cs typeface="微软雅黑"/>
              </a:rPr>
              <a:t>开放银行发展趋势</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开放银行模式下，银行将由提供标准化产品的“产品中心”转</a:t>
            </a:r>
          </a:p>
          <a:p>
            <a:pPr marL="12700">
              <a:lnSpc>
                <a:spcPts val="2735"/>
              </a:lnSpc>
            </a:pPr>
            <a:r>
              <a:rPr dirty="0" spc="-5">
                <a:solidFill>
                  <a:srgbClr val="1D9ED2"/>
                </a:solidFill>
              </a:rPr>
              <a:t>变为随时满足客户各类需求的“客户中心”</a:t>
            </a:r>
          </a:p>
        </p:txBody>
      </p:sp>
      <p:sp>
        <p:nvSpPr>
          <p:cNvPr id="5" name="object 5"/>
          <p:cNvSpPr txBox="1"/>
          <p:nvPr/>
        </p:nvSpPr>
        <p:spPr>
          <a:xfrm>
            <a:off x="829767" y="1172210"/>
            <a:ext cx="10822940" cy="1933575"/>
          </a:xfrm>
          <a:prstGeom prst="rect">
            <a:avLst/>
          </a:prstGeom>
        </p:spPr>
        <p:txBody>
          <a:bodyPr wrap="square" lIns="0" tIns="106680" rIns="0" bIns="0" rtlCol="0" vert="horz">
            <a:spAutoFit/>
          </a:bodyPr>
          <a:lstStyle/>
          <a:p>
            <a:pPr marL="299085" indent="-287020">
              <a:lnSpc>
                <a:spcPct val="100000"/>
              </a:lnSpc>
              <a:spcBef>
                <a:spcPts val="840"/>
              </a:spcBef>
            </a:pPr>
            <a:r>
              <a:rPr dirty="0" sz="1400" spc="540">
                <a:solidFill>
                  <a:srgbClr val="1A9FD2"/>
                </a:solidFill>
                <a:latin typeface="Arial Unicode MS"/>
                <a:cs typeface="Arial Unicode MS"/>
              </a:rPr>
              <a:t>◆</a:t>
            </a:r>
            <a:r>
              <a:rPr dirty="0" sz="1400" spc="515">
                <a:solidFill>
                  <a:srgbClr val="1A9FD2"/>
                </a:solidFill>
                <a:latin typeface="Arial Unicode MS"/>
                <a:cs typeface="Arial Unicode MS"/>
              </a:rPr>
              <a:t> </a:t>
            </a:r>
            <a:r>
              <a:rPr dirty="0" sz="1400">
                <a:solidFill>
                  <a:srgbClr val="5E666F"/>
                </a:solidFill>
                <a:latin typeface="微软雅黑"/>
                <a:cs typeface="微软雅黑"/>
              </a:rPr>
              <a:t>商业银行传统的业务模式是通过其自有渠道为客户提供标准化、高度同质化的金融产品，如在营业厅为客户提供存款、贷款、理财、保</a:t>
            </a:r>
            <a:endParaRPr sz="1400">
              <a:latin typeface="微软雅黑"/>
              <a:cs typeface="微软雅黑"/>
            </a:endParaRPr>
          </a:p>
          <a:p>
            <a:pPr algn="just" marL="299085" marR="5080">
              <a:lnSpc>
                <a:spcPct val="150000"/>
              </a:lnSpc>
            </a:pPr>
            <a:r>
              <a:rPr dirty="0" sz="1400">
                <a:solidFill>
                  <a:srgbClr val="5E666F"/>
                </a:solidFill>
                <a:latin typeface="微软雅黑"/>
                <a:cs typeface="微软雅黑"/>
              </a:rPr>
              <a:t>险、转账、结算、外汇或者通过其线下营业厅、官方网站或</a:t>
            </a:r>
            <a:r>
              <a:rPr dirty="0" sz="1400">
                <a:solidFill>
                  <a:srgbClr val="5E666F"/>
                </a:solidFill>
                <a:latin typeface="Arial"/>
                <a:cs typeface="Arial"/>
              </a:rPr>
              <a:t>APP</a:t>
            </a:r>
            <a:r>
              <a:rPr dirty="0" sz="1400">
                <a:solidFill>
                  <a:srgbClr val="5E666F"/>
                </a:solidFill>
                <a:latin typeface="微软雅黑"/>
                <a:cs typeface="微软雅黑"/>
              </a:rPr>
              <a:t>提供类似服务，相当于一个“产品中心”的角色。随着开放银行把商业  银行的营业地点</a:t>
            </a:r>
            <a:r>
              <a:rPr dirty="0" sz="1400" b="1" i="1">
                <a:solidFill>
                  <a:srgbClr val="1A9FD2"/>
                </a:solidFill>
                <a:latin typeface="微软雅黑"/>
                <a:cs typeface="微软雅黑"/>
              </a:rPr>
              <a:t>从自有渠道扩展至他方渠道</a:t>
            </a:r>
            <a:r>
              <a:rPr dirty="0" sz="1400">
                <a:solidFill>
                  <a:srgbClr val="5E666F"/>
                </a:solidFill>
                <a:latin typeface="微软雅黑"/>
                <a:cs typeface="微软雅黑"/>
              </a:rPr>
              <a:t>，提供的产品类型</a:t>
            </a:r>
            <a:r>
              <a:rPr dirty="0" sz="1400" b="1" i="1">
                <a:solidFill>
                  <a:srgbClr val="1A9FD2"/>
                </a:solidFill>
                <a:latin typeface="微软雅黑"/>
                <a:cs typeface="微软雅黑"/>
              </a:rPr>
              <a:t>从标准化产品扩展到定制化服务</a:t>
            </a:r>
            <a:r>
              <a:rPr dirty="0" sz="1400">
                <a:solidFill>
                  <a:srgbClr val="5E666F"/>
                </a:solidFill>
                <a:latin typeface="微软雅黑"/>
                <a:cs typeface="微软雅黑"/>
              </a:rPr>
              <a:t>，商业银行将担任一个可以随时随地满足  客户不同需求的“客户中心”的角色。</a:t>
            </a:r>
            <a:endParaRPr sz="1400">
              <a:latin typeface="微软雅黑"/>
              <a:cs typeface="微软雅黑"/>
            </a:endParaRPr>
          </a:p>
          <a:p>
            <a:pPr marL="299085" marR="5080" indent="-287020">
              <a:lnSpc>
                <a:spcPts val="2520"/>
              </a:lnSpc>
              <a:spcBef>
                <a:spcPts val="220"/>
              </a:spcBef>
            </a:pPr>
            <a:r>
              <a:rPr dirty="0" sz="1400" spc="540">
                <a:solidFill>
                  <a:srgbClr val="1A9FD2"/>
                </a:solidFill>
                <a:latin typeface="Arial Unicode MS"/>
                <a:cs typeface="Arial Unicode MS"/>
              </a:rPr>
              <a:t>◆ </a:t>
            </a:r>
            <a:r>
              <a:rPr dirty="0" sz="1400">
                <a:solidFill>
                  <a:srgbClr val="5E666F"/>
                </a:solidFill>
                <a:latin typeface="微软雅黑"/>
                <a:cs typeface="微软雅黑"/>
              </a:rPr>
              <a:t>开放银行为商业银行扩充了更广泛的定义。在开放银行模式被广泛应用的未来，商业银行不仅是一个提供金融产品的物理场所，而是成  为一种无所不能、无处不在的金融服务的代称，</a:t>
            </a:r>
            <a:r>
              <a:rPr dirty="0" sz="1400" b="1" i="1">
                <a:solidFill>
                  <a:srgbClr val="1A9FD2"/>
                </a:solidFill>
                <a:latin typeface="微软雅黑"/>
                <a:cs typeface="微软雅黑"/>
              </a:rPr>
              <a:t>形成更广泛意义上</a:t>
            </a:r>
            <a:r>
              <a:rPr dirty="0" sz="1400" spc="-120" b="1" i="1">
                <a:solidFill>
                  <a:srgbClr val="1A9FD2"/>
                </a:solidFill>
                <a:latin typeface="微软雅黑"/>
                <a:cs typeface="微软雅黑"/>
              </a:rPr>
              <a:t> </a:t>
            </a:r>
            <a:r>
              <a:rPr dirty="0" sz="1400" b="1" i="1">
                <a:solidFill>
                  <a:srgbClr val="1A9FD2"/>
                </a:solidFill>
                <a:latin typeface="微软雅黑"/>
                <a:cs typeface="微软雅黑"/>
              </a:rPr>
              <a:t>“银行即服务”的银行与金融科技融合的理想境界。</a:t>
            </a:r>
            <a:endParaRPr sz="1400">
              <a:latin typeface="微软雅黑"/>
              <a:cs typeface="微软雅黑"/>
            </a:endParaRPr>
          </a:p>
        </p:txBody>
      </p:sp>
      <p:sp>
        <p:nvSpPr>
          <p:cNvPr id="6" name="object 6"/>
          <p:cNvSpPr/>
          <p:nvPr/>
        </p:nvSpPr>
        <p:spPr>
          <a:xfrm>
            <a:off x="6461759" y="3750564"/>
            <a:ext cx="4445635" cy="2054860"/>
          </a:xfrm>
          <a:custGeom>
            <a:avLst/>
            <a:gdLst/>
            <a:ahLst/>
            <a:cxnLst/>
            <a:rect l="l" t="t" r="r" b="b"/>
            <a:pathLst>
              <a:path w="4445634" h="2054860">
                <a:moveTo>
                  <a:pt x="0" y="205486"/>
                </a:moveTo>
                <a:lnTo>
                  <a:pt x="5424" y="158353"/>
                </a:lnTo>
                <a:lnTo>
                  <a:pt x="20876" y="115096"/>
                </a:lnTo>
                <a:lnTo>
                  <a:pt x="45126" y="76943"/>
                </a:lnTo>
                <a:lnTo>
                  <a:pt x="76943" y="45126"/>
                </a:lnTo>
                <a:lnTo>
                  <a:pt x="115096" y="20876"/>
                </a:lnTo>
                <a:lnTo>
                  <a:pt x="158353" y="5424"/>
                </a:lnTo>
                <a:lnTo>
                  <a:pt x="205486" y="0"/>
                </a:lnTo>
                <a:lnTo>
                  <a:pt x="4240021" y="0"/>
                </a:lnTo>
                <a:lnTo>
                  <a:pt x="4287154" y="5424"/>
                </a:lnTo>
                <a:lnTo>
                  <a:pt x="4330411" y="20876"/>
                </a:lnTo>
                <a:lnTo>
                  <a:pt x="4368564" y="45126"/>
                </a:lnTo>
                <a:lnTo>
                  <a:pt x="4400381" y="76943"/>
                </a:lnTo>
                <a:lnTo>
                  <a:pt x="4424631" y="115096"/>
                </a:lnTo>
                <a:lnTo>
                  <a:pt x="4440083" y="158353"/>
                </a:lnTo>
                <a:lnTo>
                  <a:pt x="4445508" y="205486"/>
                </a:lnTo>
                <a:lnTo>
                  <a:pt x="4445508" y="1848916"/>
                </a:lnTo>
                <a:lnTo>
                  <a:pt x="4440083" y="1896022"/>
                </a:lnTo>
                <a:lnTo>
                  <a:pt x="4424631" y="1939263"/>
                </a:lnTo>
                <a:lnTo>
                  <a:pt x="4400381" y="1977407"/>
                </a:lnTo>
                <a:lnTo>
                  <a:pt x="4368564" y="2009221"/>
                </a:lnTo>
                <a:lnTo>
                  <a:pt x="4330411" y="2033471"/>
                </a:lnTo>
                <a:lnTo>
                  <a:pt x="4287154" y="2048926"/>
                </a:lnTo>
                <a:lnTo>
                  <a:pt x="4240021" y="2054352"/>
                </a:lnTo>
                <a:lnTo>
                  <a:pt x="205486" y="2054352"/>
                </a:lnTo>
                <a:lnTo>
                  <a:pt x="158353" y="2048926"/>
                </a:lnTo>
                <a:lnTo>
                  <a:pt x="115096" y="2033471"/>
                </a:lnTo>
                <a:lnTo>
                  <a:pt x="76943" y="2009221"/>
                </a:lnTo>
                <a:lnTo>
                  <a:pt x="45126" y="1977407"/>
                </a:lnTo>
                <a:lnTo>
                  <a:pt x="20876" y="1939263"/>
                </a:lnTo>
                <a:lnTo>
                  <a:pt x="5424" y="1896022"/>
                </a:lnTo>
                <a:lnTo>
                  <a:pt x="0" y="1848916"/>
                </a:lnTo>
                <a:lnTo>
                  <a:pt x="0" y="205486"/>
                </a:lnTo>
                <a:close/>
              </a:path>
            </a:pathLst>
          </a:custGeom>
          <a:ln w="12192">
            <a:solidFill>
              <a:srgbClr val="F78B21"/>
            </a:solidFill>
          </a:ln>
        </p:spPr>
        <p:txBody>
          <a:bodyPr wrap="square" lIns="0" tIns="0" rIns="0" bIns="0" rtlCol="0"/>
          <a:lstStyle/>
          <a:p/>
        </p:txBody>
      </p:sp>
      <p:sp>
        <p:nvSpPr>
          <p:cNvPr id="7" name="object 7"/>
          <p:cNvSpPr txBox="1"/>
          <p:nvPr/>
        </p:nvSpPr>
        <p:spPr>
          <a:xfrm>
            <a:off x="6601459" y="4032503"/>
            <a:ext cx="4123690" cy="835660"/>
          </a:xfrm>
          <a:prstGeom prst="rect">
            <a:avLst/>
          </a:prstGeom>
        </p:spPr>
        <p:txBody>
          <a:bodyPr wrap="square" lIns="0" tIns="0" rIns="0" bIns="0" rtlCol="0" vert="horz">
            <a:spAutoFit/>
          </a:bodyPr>
          <a:lstStyle/>
          <a:p>
            <a:pPr algn="just" marL="299085" marR="5080" indent="-287020">
              <a:lnSpc>
                <a:spcPct val="150000"/>
              </a:lnSpc>
            </a:pPr>
            <a:r>
              <a:rPr dirty="0" sz="1200" spc="35">
                <a:solidFill>
                  <a:srgbClr val="4F555F"/>
                </a:solidFill>
                <a:latin typeface="Arial Unicode MS"/>
                <a:cs typeface="Arial Unicode MS"/>
              </a:rPr>
              <a:t>✓ </a:t>
            </a:r>
            <a:r>
              <a:rPr dirty="0" sz="1200">
                <a:solidFill>
                  <a:srgbClr val="4F555F"/>
                </a:solidFill>
                <a:latin typeface="微软雅黑"/>
                <a:cs typeface="微软雅黑"/>
              </a:rPr>
              <a:t>营业地点：自有渠道与他方渠道相结合，自有渠道包括线  下营业厅、官方网站、自营</a:t>
            </a:r>
            <a:r>
              <a:rPr dirty="0" sz="1200">
                <a:solidFill>
                  <a:srgbClr val="4F555F"/>
                </a:solidFill>
                <a:latin typeface="Arial"/>
                <a:cs typeface="Arial"/>
              </a:rPr>
              <a:t>APP</a:t>
            </a:r>
            <a:r>
              <a:rPr dirty="0" sz="1200">
                <a:solidFill>
                  <a:srgbClr val="4F555F"/>
                </a:solidFill>
                <a:latin typeface="微软雅黑"/>
                <a:cs typeface="微软雅黑"/>
              </a:rPr>
              <a:t>，他方渠道包括其他金融  机构、场景平台等合作伙伴提供的渠道，以线上服务为主</a:t>
            </a:r>
            <a:endParaRPr sz="1200">
              <a:latin typeface="微软雅黑"/>
              <a:cs typeface="微软雅黑"/>
            </a:endParaRPr>
          </a:p>
        </p:txBody>
      </p:sp>
      <p:sp>
        <p:nvSpPr>
          <p:cNvPr id="8" name="object 8"/>
          <p:cNvSpPr txBox="1"/>
          <p:nvPr/>
        </p:nvSpPr>
        <p:spPr>
          <a:xfrm>
            <a:off x="6601459" y="4931664"/>
            <a:ext cx="4122420" cy="561340"/>
          </a:xfrm>
          <a:prstGeom prst="rect">
            <a:avLst/>
          </a:prstGeom>
        </p:spPr>
        <p:txBody>
          <a:bodyPr wrap="square" lIns="0" tIns="0" rIns="0" bIns="0" rtlCol="0" vert="horz">
            <a:spAutoFit/>
          </a:bodyPr>
          <a:lstStyle/>
          <a:p>
            <a:pPr marL="299085" marR="5080" indent="-287020">
              <a:lnSpc>
                <a:spcPct val="150000"/>
              </a:lnSpc>
              <a:tabLst>
                <a:tab pos="299085" algn="l"/>
              </a:tabLst>
            </a:pPr>
            <a:r>
              <a:rPr dirty="0" sz="1200" spc="35">
                <a:solidFill>
                  <a:srgbClr val="4F555F"/>
                </a:solidFill>
                <a:latin typeface="Arial Unicode MS"/>
                <a:cs typeface="Arial Unicode MS"/>
              </a:rPr>
              <a:t>✓</a:t>
            </a:r>
            <a:r>
              <a:rPr dirty="0" sz="1200" spc="35">
                <a:solidFill>
                  <a:srgbClr val="4F555F"/>
                </a:solidFill>
                <a:latin typeface="Arial Unicode MS"/>
                <a:cs typeface="Arial Unicode MS"/>
              </a:rPr>
              <a:t>	</a:t>
            </a:r>
            <a:r>
              <a:rPr dirty="0" sz="1200" spc="35">
                <a:solidFill>
                  <a:srgbClr val="4F555F"/>
                </a:solidFill>
                <a:latin typeface="微软雅黑"/>
                <a:cs typeface="微软雅黑"/>
              </a:rPr>
              <a:t>产品类型：根据客户需求定制化服务，随时随地满足客户  需求</a:t>
            </a:r>
            <a:endParaRPr sz="1200">
              <a:latin typeface="微软雅黑"/>
              <a:cs typeface="微软雅黑"/>
            </a:endParaRPr>
          </a:p>
        </p:txBody>
      </p:sp>
      <p:sp>
        <p:nvSpPr>
          <p:cNvPr id="9" name="object 9"/>
          <p:cNvSpPr/>
          <p:nvPr/>
        </p:nvSpPr>
        <p:spPr>
          <a:xfrm>
            <a:off x="7467600" y="3572255"/>
            <a:ext cx="2433955" cy="375285"/>
          </a:xfrm>
          <a:custGeom>
            <a:avLst/>
            <a:gdLst/>
            <a:ahLst/>
            <a:cxnLst/>
            <a:rect l="l" t="t" r="r" b="b"/>
            <a:pathLst>
              <a:path w="2433954" h="375285">
                <a:moveTo>
                  <a:pt x="2337054" y="0"/>
                </a:moveTo>
                <a:lnTo>
                  <a:pt x="96774" y="0"/>
                </a:lnTo>
                <a:lnTo>
                  <a:pt x="59096" y="2942"/>
                </a:lnTo>
                <a:lnTo>
                  <a:pt x="28336" y="10969"/>
                </a:lnTo>
                <a:lnTo>
                  <a:pt x="7602" y="22877"/>
                </a:lnTo>
                <a:lnTo>
                  <a:pt x="0" y="37465"/>
                </a:lnTo>
                <a:lnTo>
                  <a:pt x="0" y="337439"/>
                </a:lnTo>
                <a:lnTo>
                  <a:pt x="7602" y="352026"/>
                </a:lnTo>
                <a:lnTo>
                  <a:pt x="28336" y="363934"/>
                </a:lnTo>
                <a:lnTo>
                  <a:pt x="59096" y="371961"/>
                </a:lnTo>
                <a:lnTo>
                  <a:pt x="96774" y="374904"/>
                </a:lnTo>
                <a:lnTo>
                  <a:pt x="2337054" y="374904"/>
                </a:lnTo>
                <a:lnTo>
                  <a:pt x="2374731" y="371961"/>
                </a:lnTo>
                <a:lnTo>
                  <a:pt x="2405491" y="363934"/>
                </a:lnTo>
                <a:lnTo>
                  <a:pt x="2426225" y="352026"/>
                </a:lnTo>
                <a:lnTo>
                  <a:pt x="2433828" y="337439"/>
                </a:lnTo>
                <a:lnTo>
                  <a:pt x="2433828" y="37465"/>
                </a:lnTo>
                <a:lnTo>
                  <a:pt x="2426225" y="22877"/>
                </a:lnTo>
                <a:lnTo>
                  <a:pt x="2405491" y="10969"/>
                </a:lnTo>
                <a:lnTo>
                  <a:pt x="2374731" y="2942"/>
                </a:lnTo>
                <a:lnTo>
                  <a:pt x="2337054" y="0"/>
                </a:lnTo>
                <a:close/>
              </a:path>
            </a:pathLst>
          </a:custGeom>
          <a:solidFill>
            <a:srgbClr val="F78B21"/>
          </a:solidFill>
        </p:spPr>
        <p:txBody>
          <a:bodyPr wrap="square" lIns="0" tIns="0" rIns="0" bIns="0" rtlCol="0"/>
          <a:lstStyle/>
          <a:p/>
        </p:txBody>
      </p:sp>
      <p:sp>
        <p:nvSpPr>
          <p:cNvPr id="10" name="object 10"/>
          <p:cNvSpPr txBox="1"/>
          <p:nvPr/>
        </p:nvSpPr>
        <p:spPr>
          <a:xfrm>
            <a:off x="8315706" y="3648709"/>
            <a:ext cx="7391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客户中心</a:t>
            </a:r>
            <a:endParaRPr sz="1400">
              <a:latin typeface="微软雅黑"/>
              <a:cs typeface="微软雅黑"/>
            </a:endParaRPr>
          </a:p>
        </p:txBody>
      </p:sp>
      <p:sp>
        <p:nvSpPr>
          <p:cNvPr id="11" name="object 11"/>
          <p:cNvSpPr/>
          <p:nvPr/>
        </p:nvSpPr>
        <p:spPr>
          <a:xfrm>
            <a:off x="1284732" y="3750564"/>
            <a:ext cx="4445635" cy="2054860"/>
          </a:xfrm>
          <a:custGeom>
            <a:avLst/>
            <a:gdLst/>
            <a:ahLst/>
            <a:cxnLst/>
            <a:rect l="l" t="t" r="r" b="b"/>
            <a:pathLst>
              <a:path w="4445635" h="2054860">
                <a:moveTo>
                  <a:pt x="4240022" y="0"/>
                </a:moveTo>
                <a:lnTo>
                  <a:pt x="205486" y="0"/>
                </a:lnTo>
                <a:lnTo>
                  <a:pt x="158353" y="5424"/>
                </a:lnTo>
                <a:lnTo>
                  <a:pt x="115096" y="20876"/>
                </a:lnTo>
                <a:lnTo>
                  <a:pt x="76943" y="45126"/>
                </a:lnTo>
                <a:lnTo>
                  <a:pt x="45126" y="76943"/>
                </a:lnTo>
                <a:lnTo>
                  <a:pt x="20876" y="115096"/>
                </a:lnTo>
                <a:lnTo>
                  <a:pt x="5424" y="158353"/>
                </a:lnTo>
                <a:lnTo>
                  <a:pt x="0" y="205486"/>
                </a:lnTo>
                <a:lnTo>
                  <a:pt x="0" y="1848916"/>
                </a:lnTo>
                <a:lnTo>
                  <a:pt x="5424" y="1896022"/>
                </a:lnTo>
                <a:lnTo>
                  <a:pt x="20876" y="1939263"/>
                </a:lnTo>
                <a:lnTo>
                  <a:pt x="45126" y="1977407"/>
                </a:lnTo>
                <a:lnTo>
                  <a:pt x="76943" y="2009221"/>
                </a:lnTo>
                <a:lnTo>
                  <a:pt x="115096" y="2033471"/>
                </a:lnTo>
                <a:lnTo>
                  <a:pt x="158353" y="2048926"/>
                </a:lnTo>
                <a:lnTo>
                  <a:pt x="205486" y="2054352"/>
                </a:lnTo>
                <a:lnTo>
                  <a:pt x="4240022" y="2054352"/>
                </a:lnTo>
                <a:lnTo>
                  <a:pt x="4287154" y="2048926"/>
                </a:lnTo>
                <a:lnTo>
                  <a:pt x="4330411" y="2033471"/>
                </a:lnTo>
                <a:lnTo>
                  <a:pt x="4368564" y="2009221"/>
                </a:lnTo>
                <a:lnTo>
                  <a:pt x="4400381" y="1977407"/>
                </a:lnTo>
                <a:lnTo>
                  <a:pt x="4424631" y="1939263"/>
                </a:lnTo>
                <a:lnTo>
                  <a:pt x="4440083" y="1896022"/>
                </a:lnTo>
                <a:lnTo>
                  <a:pt x="4445508" y="1848916"/>
                </a:lnTo>
                <a:lnTo>
                  <a:pt x="4445508" y="205486"/>
                </a:lnTo>
                <a:lnTo>
                  <a:pt x="4440083" y="158353"/>
                </a:lnTo>
                <a:lnTo>
                  <a:pt x="4424631" y="115096"/>
                </a:lnTo>
                <a:lnTo>
                  <a:pt x="4400381" y="76943"/>
                </a:lnTo>
                <a:lnTo>
                  <a:pt x="4368564" y="45126"/>
                </a:lnTo>
                <a:lnTo>
                  <a:pt x="4330411" y="20876"/>
                </a:lnTo>
                <a:lnTo>
                  <a:pt x="4287154" y="5424"/>
                </a:lnTo>
                <a:lnTo>
                  <a:pt x="4240022" y="0"/>
                </a:lnTo>
                <a:close/>
              </a:path>
            </a:pathLst>
          </a:custGeom>
          <a:solidFill>
            <a:srgbClr val="F9F9F9"/>
          </a:solidFill>
        </p:spPr>
        <p:txBody>
          <a:bodyPr wrap="square" lIns="0" tIns="0" rIns="0" bIns="0" rtlCol="0"/>
          <a:lstStyle/>
          <a:p/>
        </p:txBody>
      </p:sp>
      <p:sp>
        <p:nvSpPr>
          <p:cNvPr id="12" name="object 12"/>
          <p:cNvSpPr/>
          <p:nvPr/>
        </p:nvSpPr>
        <p:spPr>
          <a:xfrm>
            <a:off x="1284732" y="3750564"/>
            <a:ext cx="4445635" cy="2054860"/>
          </a:xfrm>
          <a:custGeom>
            <a:avLst/>
            <a:gdLst/>
            <a:ahLst/>
            <a:cxnLst/>
            <a:rect l="l" t="t" r="r" b="b"/>
            <a:pathLst>
              <a:path w="4445635" h="2054860">
                <a:moveTo>
                  <a:pt x="0" y="205486"/>
                </a:moveTo>
                <a:lnTo>
                  <a:pt x="5424" y="158353"/>
                </a:lnTo>
                <a:lnTo>
                  <a:pt x="20876" y="115096"/>
                </a:lnTo>
                <a:lnTo>
                  <a:pt x="45126" y="76943"/>
                </a:lnTo>
                <a:lnTo>
                  <a:pt x="76943" y="45126"/>
                </a:lnTo>
                <a:lnTo>
                  <a:pt x="115096" y="20876"/>
                </a:lnTo>
                <a:lnTo>
                  <a:pt x="158353" y="5424"/>
                </a:lnTo>
                <a:lnTo>
                  <a:pt x="205486" y="0"/>
                </a:lnTo>
                <a:lnTo>
                  <a:pt x="4240022" y="0"/>
                </a:lnTo>
                <a:lnTo>
                  <a:pt x="4287154" y="5424"/>
                </a:lnTo>
                <a:lnTo>
                  <a:pt x="4330411" y="20876"/>
                </a:lnTo>
                <a:lnTo>
                  <a:pt x="4368564" y="45126"/>
                </a:lnTo>
                <a:lnTo>
                  <a:pt x="4400381" y="76943"/>
                </a:lnTo>
                <a:lnTo>
                  <a:pt x="4424631" y="115096"/>
                </a:lnTo>
                <a:lnTo>
                  <a:pt x="4440083" y="158353"/>
                </a:lnTo>
                <a:lnTo>
                  <a:pt x="4445508" y="205486"/>
                </a:lnTo>
                <a:lnTo>
                  <a:pt x="4445508" y="1848916"/>
                </a:lnTo>
                <a:lnTo>
                  <a:pt x="4440083" y="1896022"/>
                </a:lnTo>
                <a:lnTo>
                  <a:pt x="4424631" y="1939263"/>
                </a:lnTo>
                <a:lnTo>
                  <a:pt x="4400381" y="1977407"/>
                </a:lnTo>
                <a:lnTo>
                  <a:pt x="4368564" y="2009221"/>
                </a:lnTo>
                <a:lnTo>
                  <a:pt x="4330411" y="2033471"/>
                </a:lnTo>
                <a:lnTo>
                  <a:pt x="4287154" y="2048926"/>
                </a:lnTo>
                <a:lnTo>
                  <a:pt x="4240022" y="2054352"/>
                </a:lnTo>
                <a:lnTo>
                  <a:pt x="205486" y="2054352"/>
                </a:lnTo>
                <a:lnTo>
                  <a:pt x="158353" y="2048926"/>
                </a:lnTo>
                <a:lnTo>
                  <a:pt x="115096" y="2033471"/>
                </a:lnTo>
                <a:lnTo>
                  <a:pt x="76943" y="2009221"/>
                </a:lnTo>
                <a:lnTo>
                  <a:pt x="45126" y="1977407"/>
                </a:lnTo>
                <a:lnTo>
                  <a:pt x="20876" y="1939263"/>
                </a:lnTo>
                <a:lnTo>
                  <a:pt x="5424" y="1896022"/>
                </a:lnTo>
                <a:lnTo>
                  <a:pt x="0" y="1848916"/>
                </a:lnTo>
                <a:lnTo>
                  <a:pt x="0" y="205486"/>
                </a:lnTo>
                <a:close/>
              </a:path>
            </a:pathLst>
          </a:custGeom>
          <a:ln w="12191">
            <a:solidFill>
              <a:srgbClr val="1D9ED2"/>
            </a:solidFill>
          </a:ln>
        </p:spPr>
        <p:txBody>
          <a:bodyPr wrap="square" lIns="0" tIns="0" rIns="0" bIns="0" rtlCol="0"/>
          <a:lstStyle/>
          <a:p/>
        </p:txBody>
      </p:sp>
      <p:sp>
        <p:nvSpPr>
          <p:cNvPr id="13" name="object 13"/>
          <p:cNvSpPr txBox="1"/>
          <p:nvPr/>
        </p:nvSpPr>
        <p:spPr>
          <a:xfrm>
            <a:off x="1423542" y="4123944"/>
            <a:ext cx="4122420" cy="469900"/>
          </a:xfrm>
          <a:prstGeom prst="rect">
            <a:avLst/>
          </a:prstGeom>
        </p:spPr>
        <p:txBody>
          <a:bodyPr wrap="square" lIns="0" tIns="0" rIns="0" bIns="0" rtlCol="0" vert="horz">
            <a:spAutoFit/>
          </a:bodyPr>
          <a:lstStyle/>
          <a:p>
            <a:pPr marL="12700">
              <a:lnSpc>
                <a:spcPct val="100000"/>
              </a:lnSpc>
              <a:tabLst>
                <a:tab pos="299085" algn="l"/>
              </a:tabLst>
            </a:pPr>
            <a:r>
              <a:rPr dirty="0" sz="1200" spc="35">
                <a:solidFill>
                  <a:srgbClr val="4F555F"/>
                </a:solidFill>
                <a:latin typeface="Arial Unicode MS"/>
                <a:cs typeface="Arial Unicode MS"/>
              </a:rPr>
              <a:t>✓</a:t>
            </a:r>
            <a:r>
              <a:rPr dirty="0" sz="1200" spc="35">
                <a:solidFill>
                  <a:srgbClr val="4F555F"/>
                </a:solidFill>
                <a:latin typeface="Arial Unicode MS"/>
                <a:cs typeface="Arial Unicode MS"/>
              </a:rPr>
              <a:t>	</a:t>
            </a:r>
            <a:r>
              <a:rPr dirty="0" sz="1200" spc="35">
                <a:solidFill>
                  <a:srgbClr val="4F555F"/>
                </a:solidFill>
                <a:latin typeface="微软雅黑"/>
                <a:cs typeface="微软雅黑"/>
              </a:rPr>
              <a:t>营业地点：自有渠道，包括线下营业厅、官方网站、自营</a:t>
            </a:r>
            <a:endParaRPr sz="1200">
              <a:latin typeface="微软雅黑"/>
              <a:cs typeface="微软雅黑"/>
            </a:endParaRPr>
          </a:p>
          <a:p>
            <a:pPr marL="299085">
              <a:lnSpc>
                <a:spcPct val="100000"/>
              </a:lnSpc>
              <a:spcBef>
                <a:spcPts val="720"/>
              </a:spcBef>
            </a:pPr>
            <a:r>
              <a:rPr dirty="0" sz="1200">
                <a:solidFill>
                  <a:srgbClr val="4F555F"/>
                </a:solidFill>
                <a:latin typeface="Arial"/>
                <a:cs typeface="Arial"/>
              </a:rPr>
              <a:t>APP</a:t>
            </a:r>
            <a:r>
              <a:rPr dirty="0" sz="1200">
                <a:solidFill>
                  <a:srgbClr val="4F555F"/>
                </a:solidFill>
                <a:latin typeface="微软雅黑"/>
                <a:cs typeface="微软雅黑"/>
              </a:rPr>
              <a:t>等由该行，以线下服务为主</a:t>
            </a:r>
            <a:endParaRPr sz="1200">
              <a:latin typeface="微软雅黑"/>
              <a:cs typeface="微软雅黑"/>
            </a:endParaRPr>
          </a:p>
        </p:txBody>
      </p:sp>
      <p:sp>
        <p:nvSpPr>
          <p:cNvPr id="14" name="object 14"/>
          <p:cNvSpPr txBox="1"/>
          <p:nvPr/>
        </p:nvSpPr>
        <p:spPr>
          <a:xfrm>
            <a:off x="1423542" y="4657344"/>
            <a:ext cx="4122420" cy="835660"/>
          </a:xfrm>
          <a:prstGeom prst="rect">
            <a:avLst/>
          </a:prstGeom>
        </p:spPr>
        <p:txBody>
          <a:bodyPr wrap="square" lIns="0" tIns="0" rIns="0" bIns="0" rtlCol="0" vert="horz">
            <a:spAutoFit/>
          </a:bodyPr>
          <a:lstStyle/>
          <a:p>
            <a:pPr algn="just" marL="299085" marR="5080" indent="-287020">
              <a:lnSpc>
                <a:spcPct val="150000"/>
              </a:lnSpc>
            </a:pPr>
            <a:r>
              <a:rPr dirty="0" sz="1200" spc="35">
                <a:solidFill>
                  <a:srgbClr val="4F555F"/>
                </a:solidFill>
                <a:latin typeface="Arial Unicode MS"/>
                <a:cs typeface="Arial Unicode MS"/>
              </a:rPr>
              <a:t>✓ </a:t>
            </a:r>
            <a:r>
              <a:rPr dirty="0" sz="1200">
                <a:solidFill>
                  <a:srgbClr val="4F555F"/>
                </a:solidFill>
                <a:latin typeface="微软雅黑"/>
                <a:cs typeface="微软雅黑"/>
              </a:rPr>
              <a:t>产品类型：存款、贷款、理财、保险、转账、结算、外汇  等标准化产品，银行间、银行服务不同客户间产品高度同  质化</a:t>
            </a:r>
            <a:endParaRPr sz="1200">
              <a:latin typeface="微软雅黑"/>
              <a:cs typeface="微软雅黑"/>
            </a:endParaRPr>
          </a:p>
        </p:txBody>
      </p:sp>
      <p:sp>
        <p:nvSpPr>
          <p:cNvPr id="15" name="object 15"/>
          <p:cNvSpPr/>
          <p:nvPr/>
        </p:nvSpPr>
        <p:spPr>
          <a:xfrm>
            <a:off x="2359151" y="5626608"/>
            <a:ext cx="2296795" cy="375285"/>
          </a:xfrm>
          <a:custGeom>
            <a:avLst/>
            <a:gdLst/>
            <a:ahLst/>
            <a:cxnLst/>
            <a:rect l="l" t="t" r="r" b="b"/>
            <a:pathLst>
              <a:path w="2296795" h="375285">
                <a:moveTo>
                  <a:pt x="2205355" y="0"/>
                </a:moveTo>
                <a:lnTo>
                  <a:pt x="91312" y="0"/>
                </a:lnTo>
                <a:lnTo>
                  <a:pt x="55774" y="2946"/>
                </a:lnTo>
                <a:lnTo>
                  <a:pt x="26749" y="10982"/>
                </a:lnTo>
                <a:lnTo>
                  <a:pt x="7177" y="22899"/>
                </a:lnTo>
                <a:lnTo>
                  <a:pt x="0" y="37490"/>
                </a:lnTo>
                <a:lnTo>
                  <a:pt x="0" y="337413"/>
                </a:lnTo>
                <a:lnTo>
                  <a:pt x="7177" y="352004"/>
                </a:lnTo>
                <a:lnTo>
                  <a:pt x="26749" y="363921"/>
                </a:lnTo>
                <a:lnTo>
                  <a:pt x="55774" y="371957"/>
                </a:lnTo>
                <a:lnTo>
                  <a:pt x="91312" y="374903"/>
                </a:lnTo>
                <a:lnTo>
                  <a:pt x="2205355" y="374903"/>
                </a:lnTo>
                <a:lnTo>
                  <a:pt x="2240893" y="371957"/>
                </a:lnTo>
                <a:lnTo>
                  <a:pt x="2269918" y="363921"/>
                </a:lnTo>
                <a:lnTo>
                  <a:pt x="2289490" y="352004"/>
                </a:lnTo>
                <a:lnTo>
                  <a:pt x="2296668" y="337413"/>
                </a:lnTo>
                <a:lnTo>
                  <a:pt x="2296668" y="37490"/>
                </a:lnTo>
                <a:lnTo>
                  <a:pt x="2289490" y="22899"/>
                </a:lnTo>
                <a:lnTo>
                  <a:pt x="2269918" y="10982"/>
                </a:lnTo>
                <a:lnTo>
                  <a:pt x="2240893" y="2946"/>
                </a:lnTo>
                <a:lnTo>
                  <a:pt x="2205355" y="0"/>
                </a:lnTo>
                <a:close/>
              </a:path>
            </a:pathLst>
          </a:custGeom>
          <a:solidFill>
            <a:srgbClr val="1D9ED2"/>
          </a:solidFill>
        </p:spPr>
        <p:txBody>
          <a:bodyPr wrap="square" lIns="0" tIns="0" rIns="0" bIns="0" rtlCol="0"/>
          <a:lstStyle/>
          <a:p/>
        </p:txBody>
      </p:sp>
      <p:sp>
        <p:nvSpPr>
          <p:cNvPr id="16" name="object 16"/>
          <p:cNvSpPr txBox="1"/>
          <p:nvPr/>
        </p:nvSpPr>
        <p:spPr>
          <a:xfrm>
            <a:off x="3138042" y="5703620"/>
            <a:ext cx="739140" cy="226060"/>
          </a:xfrm>
          <a:prstGeom prst="rect">
            <a:avLst/>
          </a:prstGeom>
        </p:spPr>
        <p:txBody>
          <a:bodyPr wrap="square" lIns="0" tIns="0" rIns="0" bIns="0" rtlCol="0" vert="horz">
            <a:spAutoFit/>
          </a:bodyPr>
          <a:lstStyle/>
          <a:p>
            <a:pPr marL="12700">
              <a:lnSpc>
                <a:spcPct val="100000"/>
              </a:lnSpc>
            </a:pPr>
            <a:r>
              <a:rPr dirty="0" sz="1400" b="1" i="1">
                <a:solidFill>
                  <a:srgbClr val="F9F9F9"/>
                </a:solidFill>
                <a:latin typeface="微软雅黑"/>
                <a:cs typeface="微软雅黑"/>
              </a:rPr>
              <a:t>产品中心</a:t>
            </a:r>
            <a:endParaRPr sz="1400">
              <a:latin typeface="微软雅黑"/>
              <a:cs typeface="微软雅黑"/>
            </a:endParaRPr>
          </a:p>
        </p:txBody>
      </p:sp>
      <p:sp>
        <p:nvSpPr>
          <p:cNvPr id="17" name="object 17"/>
          <p:cNvSpPr/>
          <p:nvPr/>
        </p:nvSpPr>
        <p:spPr>
          <a:xfrm>
            <a:off x="5244719" y="5835535"/>
            <a:ext cx="1676400" cy="530225"/>
          </a:xfrm>
          <a:custGeom>
            <a:avLst/>
            <a:gdLst/>
            <a:ahLst/>
            <a:cxnLst/>
            <a:rect l="l" t="t" r="r" b="b"/>
            <a:pathLst>
              <a:path w="1676400" h="530225">
                <a:moveTo>
                  <a:pt x="67436" y="0"/>
                </a:moveTo>
                <a:lnTo>
                  <a:pt x="0" y="38277"/>
                </a:lnTo>
                <a:lnTo>
                  <a:pt x="25522" y="80312"/>
                </a:lnTo>
                <a:lnTo>
                  <a:pt x="53089" y="120939"/>
                </a:lnTo>
                <a:lnTo>
                  <a:pt x="82639" y="160090"/>
                </a:lnTo>
                <a:lnTo>
                  <a:pt x="114109" y="197692"/>
                </a:lnTo>
                <a:lnTo>
                  <a:pt x="147436" y="233678"/>
                </a:lnTo>
                <a:lnTo>
                  <a:pt x="182558" y="267976"/>
                </a:lnTo>
                <a:lnTo>
                  <a:pt x="219412" y="300516"/>
                </a:lnTo>
                <a:lnTo>
                  <a:pt x="257936" y="331228"/>
                </a:lnTo>
                <a:lnTo>
                  <a:pt x="297593" y="359756"/>
                </a:lnTo>
                <a:lnTo>
                  <a:pt x="338184" y="386038"/>
                </a:lnTo>
                <a:lnTo>
                  <a:pt x="379632" y="410087"/>
                </a:lnTo>
                <a:lnTo>
                  <a:pt x="421858" y="431912"/>
                </a:lnTo>
                <a:lnTo>
                  <a:pt x="464783" y="451525"/>
                </a:lnTo>
                <a:lnTo>
                  <a:pt x="508329" y="468935"/>
                </a:lnTo>
                <a:lnTo>
                  <a:pt x="552416" y="484154"/>
                </a:lnTo>
                <a:lnTo>
                  <a:pt x="596968" y="497192"/>
                </a:lnTo>
                <a:lnTo>
                  <a:pt x="641904" y="508059"/>
                </a:lnTo>
                <a:lnTo>
                  <a:pt x="687146" y="516767"/>
                </a:lnTo>
                <a:lnTo>
                  <a:pt x="732615" y="523327"/>
                </a:lnTo>
                <a:lnTo>
                  <a:pt x="778234" y="527747"/>
                </a:lnTo>
                <a:lnTo>
                  <a:pt x="823922" y="530040"/>
                </a:lnTo>
                <a:lnTo>
                  <a:pt x="869602" y="530217"/>
                </a:lnTo>
                <a:lnTo>
                  <a:pt x="915195" y="528286"/>
                </a:lnTo>
                <a:lnTo>
                  <a:pt x="960623" y="524260"/>
                </a:lnTo>
                <a:lnTo>
                  <a:pt x="1005805" y="518149"/>
                </a:lnTo>
                <a:lnTo>
                  <a:pt x="1050665" y="509964"/>
                </a:lnTo>
                <a:lnTo>
                  <a:pt x="1095123" y="499714"/>
                </a:lnTo>
                <a:lnTo>
                  <a:pt x="1139101" y="487411"/>
                </a:lnTo>
                <a:lnTo>
                  <a:pt x="1182519" y="473066"/>
                </a:lnTo>
                <a:lnTo>
                  <a:pt x="1225300" y="456689"/>
                </a:lnTo>
                <a:lnTo>
                  <a:pt x="1233770" y="452984"/>
                </a:lnTo>
                <a:lnTo>
                  <a:pt x="856988" y="452984"/>
                </a:lnTo>
                <a:lnTo>
                  <a:pt x="812031" y="452110"/>
                </a:lnTo>
                <a:lnTo>
                  <a:pt x="767271" y="449020"/>
                </a:lnTo>
                <a:lnTo>
                  <a:pt x="722794" y="443737"/>
                </a:lnTo>
                <a:lnTo>
                  <a:pt x="678684" y="436283"/>
                </a:lnTo>
                <a:lnTo>
                  <a:pt x="635026" y="426683"/>
                </a:lnTo>
                <a:lnTo>
                  <a:pt x="591906" y="414960"/>
                </a:lnTo>
                <a:lnTo>
                  <a:pt x="549408" y="401135"/>
                </a:lnTo>
                <a:lnTo>
                  <a:pt x="507619" y="385234"/>
                </a:lnTo>
                <a:lnTo>
                  <a:pt x="466621" y="367278"/>
                </a:lnTo>
                <a:lnTo>
                  <a:pt x="426502" y="347291"/>
                </a:lnTo>
                <a:lnTo>
                  <a:pt x="387345" y="325296"/>
                </a:lnTo>
                <a:lnTo>
                  <a:pt x="349235" y="301317"/>
                </a:lnTo>
                <a:lnTo>
                  <a:pt x="312259" y="275375"/>
                </a:lnTo>
                <a:lnTo>
                  <a:pt x="276501" y="247495"/>
                </a:lnTo>
                <a:lnTo>
                  <a:pt x="242045" y="217700"/>
                </a:lnTo>
                <a:lnTo>
                  <a:pt x="208978" y="186012"/>
                </a:lnTo>
                <a:lnTo>
                  <a:pt x="177383" y="152455"/>
                </a:lnTo>
                <a:lnTo>
                  <a:pt x="147347" y="117053"/>
                </a:lnTo>
                <a:lnTo>
                  <a:pt x="118954" y="79827"/>
                </a:lnTo>
                <a:lnTo>
                  <a:pt x="92288" y="40802"/>
                </a:lnTo>
                <a:lnTo>
                  <a:pt x="67436" y="0"/>
                </a:lnTo>
                <a:close/>
              </a:path>
              <a:path w="1676400" h="530225">
                <a:moveTo>
                  <a:pt x="1668779" y="19138"/>
                </a:moveTo>
                <a:lnTo>
                  <a:pt x="1518665" y="81495"/>
                </a:lnTo>
                <a:lnTo>
                  <a:pt x="1563242" y="106819"/>
                </a:lnTo>
                <a:lnTo>
                  <a:pt x="1531160" y="145492"/>
                </a:lnTo>
                <a:lnTo>
                  <a:pt x="1497023" y="182255"/>
                </a:lnTo>
                <a:lnTo>
                  <a:pt x="1460922" y="217031"/>
                </a:lnTo>
                <a:lnTo>
                  <a:pt x="1422949" y="249745"/>
                </a:lnTo>
                <a:lnTo>
                  <a:pt x="1383193" y="280320"/>
                </a:lnTo>
                <a:lnTo>
                  <a:pt x="1341747" y="308679"/>
                </a:lnTo>
                <a:lnTo>
                  <a:pt x="1298702" y="334746"/>
                </a:lnTo>
                <a:lnTo>
                  <a:pt x="1256449" y="357306"/>
                </a:lnTo>
                <a:lnTo>
                  <a:pt x="1213543" y="377419"/>
                </a:lnTo>
                <a:lnTo>
                  <a:pt x="1170069" y="395107"/>
                </a:lnTo>
                <a:lnTo>
                  <a:pt x="1126112" y="410394"/>
                </a:lnTo>
                <a:lnTo>
                  <a:pt x="1081757" y="423303"/>
                </a:lnTo>
                <a:lnTo>
                  <a:pt x="1037089" y="433857"/>
                </a:lnTo>
                <a:lnTo>
                  <a:pt x="992193" y="442078"/>
                </a:lnTo>
                <a:lnTo>
                  <a:pt x="947154" y="447992"/>
                </a:lnTo>
                <a:lnTo>
                  <a:pt x="902058" y="451619"/>
                </a:lnTo>
                <a:lnTo>
                  <a:pt x="856988" y="452984"/>
                </a:lnTo>
                <a:lnTo>
                  <a:pt x="1233770" y="452984"/>
                </a:lnTo>
                <a:lnTo>
                  <a:pt x="1308635" y="417882"/>
                </a:lnTo>
                <a:lnTo>
                  <a:pt x="1349031" y="395473"/>
                </a:lnTo>
                <a:lnTo>
                  <a:pt x="1388475" y="371074"/>
                </a:lnTo>
                <a:lnTo>
                  <a:pt x="1426888" y="344697"/>
                </a:lnTo>
                <a:lnTo>
                  <a:pt x="1464192" y="316352"/>
                </a:lnTo>
                <a:lnTo>
                  <a:pt x="1500307" y="286050"/>
                </a:lnTo>
                <a:lnTo>
                  <a:pt x="1535156" y="253800"/>
                </a:lnTo>
                <a:lnTo>
                  <a:pt x="1568659" y="219615"/>
                </a:lnTo>
                <a:lnTo>
                  <a:pt x="1600738" y="183504"/>
                </a:lnTo>
                <a:lnTo>
                  <a:pt x="1631314" y="145478"/>
                </a:lnTo>
                <a:lnTo>
                  <a:pt x="1674703" y="145478"/>
                </a:lnTo>
                <a:lnTo>
                  <a:pt x="1668779" y="19138"/>
                </a:lnTo>
                <a:close/>
              </a:path>
              <a:path w="1676400" h="530225">
                <a:moveTo>
                  <a:pt x="1674703" y="145478"/>
                </a:moveTo>
                <a:lnTo>
                  <a:pt x="1631314" y="145478"/>
                </a:lnTo>
                <a:lnTo>
                  <a:pt x="1675891" y="170815"/>
                </a:lnTo>
                <a:lnTo>
                  <a:pt x="1674703" y="145478"/>
                </a:lnTo>
                <a:close/>
              </a:path>
            </a:pathLst>
          </a:custGeom>
          <a:solidFill>
            <a:srgbClr val="5FCC48"/>
          </a:solidFill>
        </p:spPr>
        <p:txBody>
          <a:bodyPr wrap="square" lIns="0" tIns="0" rIns="0" bIns="0" rtlCol="0"/>
          <a:lstStyle/>
          <a:p/>
        </p:txBody>
      </p:sp>
      <p:sp>
        <p:nvSpPr>
          <p:cNvPr id="18" name="object 18"/>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19" name="object 19"/>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829767" y="400811"/>
            <a:ext cx="635000" cy="378460"/>
          </a:xfrm>
          <a:prstGeom prst="rect">
            <a:avLst/>
          </a:prstGeom>
        </p:spPr>
        <p:txBody>
          <a:bodyPr wrap="square" lIns="0" tIns="0" rIns="0" bIns="0" rtlCol="0" vert="horz">
            <a:spAutoFit/>
          </a:bodyPr>
          <a:lstStyle/>
          <a:p>
            <a:pPr marL="12700">
              <a:lnSpc>
                <a:spcPct val="100000"/>
              </a:lnSpc>
            </a:pPr>
            <a:r>
              <a:rPr dirty="0" sz="2400">
                <a:solidFill>
                  <a:srgbClr val="1D9ED2"/>
                </a:solidFill>
                <a:latin typeface="微软雅黑"/>
                <a:cs typeface="微软雅黑"/>
              </a:rPr>
              <a:t>附录</a:t>
            </a:r>
            <a:endParaRPr sz="2400">
              <a:latin typeface="微软雅黑"/>
              <a:cs typeface="微软雅黑"/>
            </a:endParaRP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6" name="object 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4" name="object 4"/>
          <p:cNvSpPr txBox="1"/>
          <p:nvPr/>
        </p:nvSpPr>
        <p:spPr>
          <a:xfrm>
            <a:off x="829767" y="1510157"/>
            <a:ext cx="10822305" cy="2787015"/>
          </a:xfrm>
          <a:prstGeom prst="rect">
            <a:avLst/>
          </a:prstGeom>
        </p:spPr>
        <p:txBody>
          <a:bodyPr wrap="square" lIns="0" tIns="0" rIns="0" bIns="0" rtlCol="0" vert="horz">
            <a:spAutoFit/>
          </a:bodyPr>
          <a:lstStyle/>
          <a:p>
            <a:pPr marL="12700">
              <a:lnSpc>
                <a:spcPct val="100000"/>
              </a:lnSpc>
            </a:pPr>
            <a:r>
              <a:rPr dirty="0" sz="1400" spc="540">
                <a:solidFill>
                  <a:srgbClr val="1A9FD2"/>
                </a:solidFill>
                <a:latin typeface="Arial Unicode MS"/>
                <a:cs typeface="Arial Unicode MS"/>
              </a:rPr>
              <a:t>◆</a:t>
            </a:r>
            <a:r>
              <a:rPr dirty="0" sz="1400" spc="385">
                <a:solidFill>
                  <a:srgbClr val="1A9FD2"/>
                </a:solidFill>
                <a:latin typeface="Arial Unicode MS"/>
                <a:cs typeface="Arial Unicode MS"/>
              </a:rPr>
              <a:t> </a:t>
            </a:r>
            <a:r>
              <a:rPr dirty="0" sz="1400">
                <a:solidFill>
                  <a:srgbClr val="5E666F"/>
                </a:solidFill>
                <a:latin typeface="微软雅黑"/>
                <a:cs typeface="微软雅黑"/>
              </a:rPr>
              <a:t>开放银行：由英国</a:t>
            </a:r>
            <a:r>
              <a:rPr dirty="0" sz="1400">
                <a:solidFill>
                  <a:srgbClr val="5E666F"/>
                </a:solidFill>
                <a:latin typeface="Arial"/>
                <a:cs typeface="Arial"/>
              </a:rPr>
              <a:t>CMA</a:t>
            </a:r>
            <a:r>
              <a:rPr dirty="0" sz="1400">
                <a:solidFill>
                  <a:srgbClr val="5E666F"/>
                </a:solidFill>
                <a:latin typeface="微软雅黑"/>
                <a:cs typeface="微软雅黑"/>
              </a:rPr>
              <a:t>最早提出，最初目的是要求大型银行向第三方开放其用户数据，提高金融市场活力。</a:t>
            </a:r>
            <a:endParaRPr sz="1400">
              <a:latin typeface="微软雅黑"/>
              <a:cs typeface="微软雅黑"/>
            </a:endParaRPr>
          </a:p>
          <a:p>
            <a:pPr marL="12700">
              <a:lnSpc>
                <a:spcPct val="100000"/>
              </a:lnSpc>
              <a:spcBef>
                <a:spcPts val="840"/>
              </a:spcBef>
            </a:pPr>
            <a:r>
              <a:rPr dirty="0" sz="1400" spc="545">
                <a:solidFill>
                  <a:srgbClr val="1A9FD2"/>
                </a:solidFill>
                <a:latin typeface="Arial Unicode MS"/>
                <a:cs typeface="Arial Unicode MS"/>
              </a:rPr>
              <a:t>◆</a:t>
            </a:r>
            <a:r>
              <a:rPr dirty="0" sz="1400" spc="440">
                <a:solidFill>
                  <a:srgbClr val="1A9FD2"/>
                </a:solidFill>
                <a:latin typeface="Arial Unicode MS"/>
                <a:cs typeface="Arial Unicode MS"/>
              </a:rPr>
              <a:t> </a:t>
            </a:r>
            <a:r>
              <a:rPr dirty="0" sz="1400">
                <a:solidFill>
                  <a:srgbClr val="5E666F"/>
                </a:solidFill>
                <a:latin typeface="微软雅黑"/>
                <a:cs typeface="微软雅黑"/>
              </a:rPr>
              <a:t>金融科技：利用人工智能、大数据、云计算、区块链等新兴技术，为金融机构提供风控、营销、客服、投顾等支持，以提升金融机构效</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率或降低成本的科技服务。</a:t>
            </a:r>
            <a:endParaRPr sz="1400">
              <a:latin typeface="微软雅黑"/>
              <a:cs typeface="微软雅黑"/>
            </a:endParaRPr>
          </a:p>
          <a:p>
            <a:pPr marL="299085" marR="8255" indent="-287020">
              <a:lnSpc>
                <a:spcPct val="150000"/>
              </a:lnSpc>
            </a:pPr>
            <a:r>
              <a:rPr dirty="0" sz="1400" spc="540">
                <a:solidFill>
                  <a:srgbClr val="1A9FD2"/>
                </a:solidFill>
                <a:latin typeface="Arial Unicode MS"/>
                <a:cs typeface="Arial Unicode MS"/>
              </a:rPr>
              <a:t>◆ </a:t>
            </a:r>
            <a:r>
              <a:rPr dirty="0" sz="1400" spc="-5">
                <a:solidFill>
                  <a:srgbClr val="5E666F"/>
                </a:solidFill>
                <a:latin typeface="Arial"/>
                <a:cs typeface="Arial"/>
              </a:rPr>
              <a:t>API</a:t>
            </a:r>
            <a:r>
              <a:rPr dirty="0" sz="1400" spc="-5">
                <a:solidFill>
                  <a:srgbClr val="5E666F"/>
                </a:solidFill>
                <a:latin typeface="微软雅黑"/>
                <a:cs typeface="微软雅黑"/>
              </a:rPr>
              <a:t>：</a:t>
            </a:r>
            <a:r>
              <a:rPr dirty="0" sz="1400" spc="-5">
                <a:solidFill>
                  <a:srgbClr val="5E666F"/>
                </a:solidFill>
                <a:latin typeface="Arial"/>
                <a:cs typeface="Arial"/>
              </a:rPr>
              <a:t>Application Programming Interface</a:t>
            </a:r>
            <a:r>
              <a:rPr dirty="0" sz="1400" spc="-5">
                <a:solidFill>
                  <a:srgbClr val="5E666F"/>
                </a:solidFill>
                <a:latin typeface="微软雅黑"/>
                <a:cs typeface="微软雅黑"/>
              </a:rPr>
              <a:t>，应用程序编程接口，是一些预先定义的函数，目的是提供应用程序与开发人员基于某软件或  </a:t>
            </a:r>
            <a:r>
              <a:rPr dirty="0" sz="1400">
                <a:solidFill>
                  <a:srgbClr val="5E666F"/>
                </a:solidFill>
                <a:latin typeface="微软雅黑"/>
                <a:cs typeface="微软雅黑"/>
              </a:rPr>
              <a:t>硬件得以访问一组例程的能力，而又无需访问源码，或理解内部工作机制的细节。</a:t>
            </a:r>
            <a:endParaRPr sz="1400">
              <a:latin typeface="微软雅黑"/>
              <a:cs typeface="微软雅黑"/>
            </a:endParaRPr>
          </a:p>
          <a:p>
            <a:pPr marL="12700">
              <a:lnSpc>
                <a:spcPct val="100000"/>
              </a:lnSpc>
              <a:spcBef>
                <a:spcPts val="840"/>
              </a:spcBef>
            </a:pPr>
            <a:r>
              <a:rPr dirty="0" sz="1400" spc="545">
                <a:solidFill>
                  <a:srgbClr val="1A9FD2"/>
                </a:solidFill>
                <a:latin typeface="Arial Unicode MS"/>
                <a:cs typeface="Arial Unicode MS"/>
              </a:rPr>
              <a:t>◆ </a:t>
            </a:r>
            <a:r>
              <a:rPr dirty="0" sz="1400">
                <a:solidFill>
                  <a:srgbClr val="5E666F"/>
                </a:solidFill>
                <a:latin typeface="Arial"/>
                <a:cs typeface="Arial"/>
              </a:rPr>
              <a:t>SDK</a:t>
            </a:r>
            <a:r>
              <a:rPr dirty="0" sz="1400">
                <a:solidFill>
                  <a:srgbClr val="5E666F"/>
                </a:solidFill>
                <a:latin typeface="微软雅黑"/>
                <a:cs typeface="微软雅黑"/>
              </a:rPr>
              <a:t>： </a:t>
            </a:r>
            <a:r>
              <a:rPr dirty="0" sz="1400" spc="-5">
                <a:solidFill>
                  <a:srgbClr val="5E666F"/>
                </a:solidFill>
                <a:latin typeface="Arial"/>
                <a:cs typeface="Arial"/>
              </a:rPr>
              <a:t>Software Development</a:t>
            </a:r>
            <a:r>
              <a:rPr dirty="0" sz="1400" spc="345">
                <a:solidFill>
                  <a:srgbClr val="5E666F"/>
                </a:solidFill>
                <a:latin typeface="Arial"/>
                <a:cs typeface="Arial"/>
              </a:rPr>
              <a:t> </a:t>
            </a:r>
            <a:r>
              <a:rPr dirty="0" sz="1400" spc="-5">
                <a:solidFill>
                  <a:srgbClr val="5E666F"/>
                </a:solidFill>
                <a:latin typeface="Arial"/>
                <a:cs typeface="Arial"/>
              </a:rPr>
              <a:t>Kit</a:t>
            </a:r>
            <a:r>
              <a:rPr dirty="0" sz="1400" spc="-5">
                <a:solidFill>
                  <a:srgbClr val="5E666F"/>
                </a:solidFill>
                <a:latin typeface="微软雅黑"/>
                <a:cs typeface="微软雅黑"/>
              </a:rPr>
              <a:t>，软件开发工具包，软件工程师为特定的软件包、软件框架、硬件平台、操作系统等建立应用软件时</a:t>
            </a:r>
            <a:endParaRPr sz="1400">
              <a:latin typeface="微软雅黑"/>
              <a:cs typeface="微软雅黑"/>
            </a:endParaRPr>
          </a:p>
          <a:p>
            <a:pPr marL="299085">
              <a:lnSpc>
                <a:spcPct val="100000"/>
              </a:lnSpc>
              <a:spcBef>
                <a:spcPts val="840"/>
              </a:spcBef>
            </a:pPr>
            <a:r>
              <a:rPr dirty="0" sz="1400">
                <a:solidFill>
                  <a:srgbClr val="5E666F"/>
                </a:solidFill>
                <a:latin typeface="微软雅黑"/>
                <a:cs typeface="微软雅黑"/>
              </a:rPr>
              <a:t>的开发工具的集合，外部软件工程师通过</a:t>
            </a:r>
            <a:r>
              <a:rPr dirty="0" sz="1400">
                <a:solidFill>
                  <a:srgbClr val="5E666F"/>
                </a:solidFill>
                <a:latin typeface="Arial"/>
                <a:cs typeface="Arial"/>
              </a:rPr>
              <a:t>SDK</a:t>
            </a:r>
            <a:r>
              <a:rPr dirty="0" sz="1400">
                <a:solidFill>
                  <a:srgbClr val="5E666F"/>
                </a:solidFill>
                <a:latin typeface="微软雅黑"/>
                <a:cs typeface="微软雅黑"/>
              </a:rPr>
              <a:t>中的辅助工具及文档开发相关应用。</a:t>
            </a:r>
            <a:endParaRPr sz="1400">
              <a:latin typeface="微软雅黑"/>
              <a:cs typeface="微软雅黑"/>
            </a:endParaRPr>
          </a:p>
          <a:p>
            <a:pPr marL="299085" marR="5080" indent="-287020">
              <a:lnSpc>
                <a:spcPct val="150000"/>
              </a:lnSpc>
            </a:pPr>
            <a:r>
              <a:rPr dirty="0" sz="1400" spc="540">
                <a:solidFill>
                  <a:srgbClr val="1A9FD2"/>
                </a:solidFill>
                <a:latin typeface="Arial Unicode MS"/>
                <a:cs typeface="Arial Unicode MS"/>
              </a:rPr>
              <a:t>◆</a:t>
            </a:r>
            <a:r>
              <a:rPr dirty="0" sz="1400" spc="405">
                <a:solidFill>
                  <a:srgbClr val="1A9FD2"/>
                </a:solidFill>
                <a:latin typeface="Arial Unicode MS"/>
                <a:cs typeface="Arial Unicode MS"/>
              </a:rPr>
              <a:t> </a:t>
            </a:r>
            <a:r>
              <a:rPr dirty="0" sz="1400" spc="5">
                <a:solidFill>
                  <a:srgbClr val="5E666F"/>
                </a:solidFill>
                <a:latin typeface="Arial"/>
                <a:cs typeface="Arial"/>
              </a:rPr>
              <a:t>H5</a:t>
            </a:r>
            <a:r>
              <a:rPr dirty="0" sz="1400" spc="5">
                <a:solidFill>
                  <a:srgbClr val="5E666F"/>
                </a:solidFill>
                <a:latin typeface="微软雅黑"/>
                <a:cs typeface="微软雅黑"/>
              </a:rPr>
              <a:t>：</a:t>
            </a:r>
            <a:r>
              <a:rPr dirty="0" sz="1400" spc="5">
                <a:solidFill>
                  <a:srgbClr val="5E666F"/>
                </a:solidFill>
                <a:latin typeface="Arial"/>
                <a:cs typeface="Arial"/>
              </a:rPr>
              <a:t>HTML5</a:t>
            </a:r>
            <a:r>
              <a:rPr dirty="0" sz="1400" spc="5">
                <a:solidFill>
                  <a:srgbClr val="5E666F"/>
                </a:solidFill>
                <a:latin typeface="微软雅黑"/>
                <a:cs typeface="微软雅黑"/>
              </a:rPr>
              <a:t>，标准通用标记语言的第五次修改，是标准而非技术，使得互联网具有更多可读性，</a:t>
            </a:r>
            <a:r>
              <a:rPr dirty="0" sz="1400" spc="5">
                <a:solidFill>
                  <a:srgbClr val="5E666F"/>
                </a:solidFill>
                <a:latin typeface="Arial"/>
                <a:cs typeface="Arial"/>
              </a:rPr>
              <a:t>H5</a:t>
            </a:r>
            <a:r>
              <a:rPr dirty="0" sz="1400" spc="5">
                <a:solidFill>
                  <a:srgbClr val="5E666F"/>
                </a:solidFill>
                <a:latin typeface="微软雅黑"/>
                <a:cs typeface="微软雅黑"/>
              </a:rPr>
              <a:t>接口可以在前端直接进行操作或操  </a:t>
            </a:r>
            <a:r>
              <a:rPr dirty="0" sz="1400">
                <a:solidFill>
                  <a:srgbClr val="5E666F"/>
                </a:solidFill>
                <a:latin typeface="微软雅黑"/>
                <a:cs typeface="微软雅黑"/>
              </a:rPr>
              <a:t>作从后台输送到前台的数据。</a:t>
            </a:r>
            <a:endParaRPr sz="1400">
              <a:latin typeface="微软雅黑"/>
              <a:cs typeface="微软雅黑"/>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prstGeom prst="rect"/>
        </p:spPr>
        <p:txBody>
          <a:bodyPr wrap="square" lIns="0" tIns="67055" rIns="0" bIns="0" rtlCol="0" vert="horz">
            <a:spAutoFit/>
          </a:bodyPr>
          <a:lstStyle/>
          <a:p>
            <a:pPr marL="12700">
              <a:lnSpc>
                <a:spcPct val="100000"/>
              </a:lnSpc>
            </a:pPr>
            <a:r>
              <a:rPr dirty="0"/>
              <a:t>写在最后</a:t>
            </a:r>
          </a:p>
        </p:txBody>
      </p:sp>
      <p:sp>
        <p:nvSpPr>
          <p:cNvPr id="4" name="object 4"/>
          <p:cNvSpPr txBox="1"/>
          <p:nvPr/>
        </p:nvSpPr>
        <p:spPr>
          <a:xfrm>
            <a:off x="2077339" y="5346532"/>
            <a:ext cx="2074545" cy="885190"/>
          </a:xfrm>
          <a:prstGeom prst="rect">
            <a:avLst/>
          </a:prstGeom>
        </p:spPr>
        <p:txBody>
          <a:bodyPr wrap="square" lIns="0" tIns="0" rIns="0" bIns="0" rtlCol="0" vert="horz">
            <a:spAutoFit/>
          </a:bodyPr>
          <a:lstStyle/>
          <a:p>
            <a:pPr marL="12700" marR="474345">
              <a:lnSpc>
                <a:spcPct val="130100"/>
              </a:lnSpc>
            </a:pPr>
            <a:r>
              <a:rPr dirty="0" sz="1100" b="1" i="1">
                <a:solidFill>
                  <a:srgbClr val="5B616C"/>
                </a:solidFill>
                <a:latin typeface="微软雅黑"/>
                <a:cs typeface="微软雅黑"/>
              </a:rPr>
              <a:t>薄纯敏 </a:t>
            </a:r>
            <a:r>
              <a:rPr dirty="0" sz="1100" b="1">
                <a:solidFill>
                  <a:srgbClr val="5B616C"/>
                </a:solidFill>
                <a:latin typeface="微软雅黑"/>
                <a:cs typeface="微软雅黑"/>
              </a:rPr>
              <a:t>Hannah  </a:t>
            </a:r>
            <a:r>
              <a:rPr dirty="0" sz="1100">
                <a:solidFill>
                  <a:srgbClr val="5B616C"/>
                </a:solidFill>
                <a:latin typeface="微软雅黑"/>
                <a:cs typeface="微软雅黑"/>
              </a:rPr>
              <a:t>高级分析师  </a:t>
            </a:r>
            <a:r>
              <a:rPr dirty="0" sz="1100">
                <a:solidFill>
                  <a:srgbClr val="5B616C"/>
                </a:solidFill>
                <a:latin typeface="微软雅黑"/>
                <a:cs typeface="微软雅黑"/>
              </a:rPr>
              <a:t>W</a:t>
            </a:r>
            <a:r>
              <a:rPr dirty="0" sz="1100" spc="-5">
                <a:solidFill>
                  <a:srgbClr val="5B616C"/>
                </a:solidFill>
                <a:latin typeface="微软雅黑"/>
                <a:cs typeface="微软雅黑"/>
              </a:rPr>
              <a:t>e</a:t>
            </a:r>
            <a:r>
              <a:rPr dirty="0" sz="1100">
                <a:solidFill>
                  <a:srgbClr val="5B616C"/>
                </a:solidFill>
                <a:latin typeface="微软雅黑"/>
                <a:cs typeface="微软雅黑"/>
              </a:rPr>
              <a:t>Chat</a:t>
            </a:r>
            <a:r>
              <a:rPr dirty="0" sz="1100">
                <a:solidFill>
                  <a:srgbClr val="5B616C"/>
                </a:solidFill>
                <a:latin typeface="微软雅黑"/>
                <a:cs typeface="微软雅黑"/>
              </a:rPr>
              <a:t>：</a:t>
            </a:r>
            <a:r>
              <a:rPr dirty="0" sz="1100">
                <a:solidFill>
                  <a:srgbClr val="5B616C"/>
                </a:solidFill>
                <a:latin typeface="微软雅黑"/>
                <a:cs typeface="微软雅黑"/>
              </a:rPr>
              <a:t>13652092018</a:t>
            </a:r>
            <a:endParaRPr sz="1100">
              <a:latin typeface="微软雅黑"/>
              <a:cs typeface="微软雅黑"/>
            </a:endParaRPr>
          </a:p>
          <a:p>
            <a:pPr marL="12700">
              <a:lnSpc>
                <a:spcPct val="100000"/>
              </a:lnSpc>
              <a:spcBef>
                <a:spcPts val="395"/>
              </a:spcBef>
            </a:pPr>
            <a:r>
              <a:rPr dirty="0" sz="1100" spc="-5">
                <a:solidFill>
                  <a:srgbClr val="5B616C"/>
                </a:solidFill>
                <a:latin typeface="微软雅黑"/>
                <a:cs typeface="微软雅黑"/>
              </a:rPr>
              <a:t>Email</a:t>
            </a:r>
            <a:r>
              <a:rPr dirty="0" sz="1100" spc="-5">
                <a:solidFill>
                  <a:srgbClr val="5B616C"/>
                </a:solidFill>
                <a:latin typeface="微软雅黑"/>
                <a:cs typeface="微软雅黑"/>
              </a:rPr>
              <a:t>：</a:t>
            </a:r>
            <a:r>
              <a:rPr dirty="0" sz="1100" spc="-5">
                <a:solidFill>
                  <a:srgbClr val="5B616C"/>
                </a:solidFill>
                <a:latin typeface="微软雅黑"/>
                <a:cs typeface="微软雅黑"/>
                <a:hlinkClick r:id="rId3"/>
              </a:rPr>
              <a:t>bochunmin@iyiou.com</a:t>
            </a:r>
            <a:endParaRPr sz="1100">
              <a:latin typeface="微软雅黑"/>
              <a:cs typeface="微软雅黑"/>
            </a:endParaRPr>
          </a:p>
        </p:txBody>
      </p:sp>
      <p:sp>
        <p:nvSpPr>
          <p:cNvPr id="5" name="object 5"/>
          <p:cNvSpPr/>
          <p:nvPr/>
        </p:nvSpPr>
        <p:spPr>
          <a:xfrm>
            <a:off x="1097280" y="5378196"/>
            <a:ext cx="900683" cy="900684"/>
          </a:xfrm>
          <a:prstGeom prst="rect">
            <a:avLst/>
          </a:prstGeom>
          <a:blipFill>
            <a:blip r:embed="rId4" cstate="print"/>
            <a:stretch>
              <a:fillRect/>
            </a:stretch>
          </a:blipFill>
        </p:spPr>
        <p:txBody>
          <a:bodyPr wrap="square" lIns="0" tIns="0" rIns="0" bIns="0" rtlCol="0"/>
          <a:lstStyle/>
          <a:p/>
        </p:txBody>
      </p:sp>
      <p:sp>
        <p:nvSpPr>
          <p:cNvPr id="6" name="object 6"/>
          <p:cNvSpPr txBox="1"/>
          <p:nvPr/>
        </p:nvSpPr>
        <p:spPr>
          <a:xfrm>
            <a:off x="5819902" y="5346532"/>
            <a:ext cx="2406015" cy="885190"/>
          </a:xfrm>
          <a:prstGeom prst="rect">
            <a:avLst/>
          </a:prstGeom>
        </p:spPr>
        <p:txBody>
          <a:bodyPr wrap="square" lIns="0" tIns="0" rIns="0" bIns="0" rtlCol="0" vert="horz">
            <a:spAutoFit/>
          </a:bodyPr>
          <a:lstStyle/>
          <a:p>
            <a:pPr marL="12700" marR="5080">
              <a:lnSpc>
                <a:spcPct val="130100"/>
              </a:lnSpc>
            </a:pPr>
            <a:r>
              <a:rPr dirty="0" sz="1100" b="1" i="1">
                <a:solidFill>
                  <a:srgbClr val="5B616C"/>
                </a:solidFill>
                <a:latin typeface="微软雅黑"/>
                <a:cs typeface="微软雅黑"/>
              </a:rPr>
              <a:t>由天宇 </a:t>
            </a:r>
            <a:r>
              <a:rPr dirty="0" sz="1100" b="1">
                <a:solidFill>
                  <a:srgbClr val="5B616C"/>
                </a:solidFill>
                <a:latin typeface="微软雅黑"/>
                <a:cs typeface="微软雅黑"/>
              </a:rPr>
              <a:t>Deco  </a:t>
            </a:r>
            <a:r>
              <a:rPr dirty="0" sz="1100">
                <a:solidFill>
                  <a:srgbClr val="5B616C"/>
                </a:solidFill>
                <a:latin typeface="微软雅黑"/>
                <a:cs typeface="微软雅黑"/>
              </a:rPr>
              <a:t>亿欧公司副总裁、亿欧</a:t>
            </a:r>
            <a:r>
              <a:rPr dirty="0" sz="1100" spc="-10">
                <a:solidFill>
                  <a:srgbClr val="5B616C"/>
                </a:solidFill>
                <a:latin typeface="微软雅黑"/>
                <a:cs typeface="微软雅黑"/>
              </a:rPr>
              <a:t>智</a:t>
            </a:r>
            <a:r>
              <a:rPr dirty="0" sz="1100">
                <a:solidFill>
                  <a:srgbClr val="5B616C"/>
                </a:solidFill>
                <a:latin typeface="微软雅黑"/>
                <a:cs typeface="微软雅黑"/>
              </a:rPr>
              <a:t>库研</a:t>
            </a:r>
            <a:r>
              <a:rPr dirty="0" sz="1100" spc="-10">
                <a:solidFill>
                  <a:srgbClr val="5B616C"/>
                </a:solidFill>
                <a:latin typeface="微软雅黑"/>
                <a:cs typeface="微软雅黑"/>
              </a:rPr>
              <a:t>究</a:t>
            </a:r>
            <a:r>
              <a:rPr dirty="0" sz="1100">
                <a:solidFill>
                  <a:srgbClr val="5B616C"/>
                </a:solidFill>
                <a:latin typeface="微软雅黑"/>
                <a:cs typeface="微软雅黑"/>
              </a:rPr>
              <a:t>院院长 </a:t>
            </a:r>
            <a:r>
              <a:rPr dirty="0" sz="1100" spc="-5">
                <a:solidFill>
                  <a:srgbClr val="5B616C"/>
                </a:solidFill>
                <a:latin typeface="微软雅黑"/>
                <a:cs typeface="微软雅黑"/>
              </a:rPr>
              <a:t> </a:t>
            </a:r>
            <a:r>
              <a:rPr dirty="0" sz="1100">
                <a:solidFill>
                  <a:srgbClr val="5B616C"/>
                </a:solidFill>
                <a:latin typeface="微软雅黑"/>
                <a:cs typeface="微软雅黑"/>
              </a:rPr>
              <a:t>WeChat</a:t>
            </a:r>
            <a:r>
              <a:rPr dirty="0" sz="1100">
                <a:solidFill>
                  <a:srgbClr val="5B616C"/>
                </a:solidFill>
                <a:latin typeface="微软雅黑"/>
                <a:cs typeface="微软雅黑"/>
              </a:rPr>
              <a:t>：</a:t>
            </a:r>
            <a:r>
              <a:rPr dirty="0" sz="1100">
                <a:solidFill>
                  <a:srgbClr val="5B616C"/>
                </a:solidFill>
                <a:latin typeface="微软雅黑"/>
                <a:cs typeface="微软雅黑"/>
              </a:rPr>
              <a:t>decoyou  </a:t>
            </a:r>
            <a:r>
              <a:rPr dirty="0" sz="1100" spc="-5">
                <a:solidFill>
                  <a:srgbClr val="5B616C"/>
                </a:solidFill>
                <a:latin typeface="微软雅黑"/>
                <a:cs typeface="微软雅黑"/>
              </a:rPr>
              <a:t>Email</a:t>
            </a:r>
            <a:r>
              <a:rPr dirty="0" sz="1100" spc="-5">
                <a:solidFill>
                  <a:srgbClr val="5B616C"/>
                </a:solidFill>
                <a:latin typeface="微软雅黑"/>
                <a:cs typeface="微软雅黑"/>
              </a:rPr>
              <a:t>：</a:t>
            </a:r>
            <a:r>
              <a:rPr dirty="0" sz="1100" spc="-5">
                <a:solidFill>
                  <a:srgbClr val="5B616C"/>
                </a:solidFill>
                <a:latin typeface="微软雅黑"/>
                <a:cs typeface="微软雅黑"/>
                <a:hlinkClick r:id="rId5"/>
              </a:rPr>
              <a:t>youtianyu@iyiou.com</a:t>
            </a:r>
            <a:endParaRPr sz="1100">
              <a:latin typeface="微软雅黑"/>
              <a:cs typeface="微软雅黑"/>
            </a:endParaRPr>
          </a:p>
        </p:txBody>
      </p:sp>
      <p:sp>
        <p:nvSpPr>
          <p:cNvPr id="7" name="object 7"/>
          <p:cNvSpPr/>
          <p:nvPr/>
        </p:nvSpPr>
        <p:spPr>
          <a:xfrm>
            <a:off x="4818888" y="5372100"/>
            <a:ext cx="903732" cy="903732"/>
          </a:xfrm>
          <a:prstGeom prst="rect">
            <a:avLst/>
          </a:prstGeom>
          <a:blipFill>
            <a:blip r:embed="rId6" cstate="print"/>
            <a:stretch>
              <a:fillRect/>
            </a:stretch>
          </a:blipFill>
        </p:spPr>
        <p:txBody>
          <a:bodyPr wrap="square" lIns="0" tIns="0" rIns="0" bIns="0" rtlCol="0"/>
          <a:lstStyle/>
          <a:p/>
        </p:txBody>
      </p:sp>
      <p:sp>
        <p:nvSpPr>
          <p:cNvPr id="8" name="object 8"/>
          <p:cNvSpPr txBox="1"/>
          <p:nvPr/>
        </p:nvSpPr>
        <p:spPr>
          <a:xfrm>
            <a:off x="829767" y="1131061"/>
            <a:ext cx="10995025" cy="3942079"/>
          </a:xfrm>
          <a:prstGeom prst="rect">
            <a:avLst/>
          </a:prstGeom>
        </p:spPr>
        <p:txBody>
          <a:bodyPr wrap="square" lIns="0" tIns="0" rIns="0" bIns="0" rtlCol="0" vert="horz">
            <a:spAutoFit/>
          </a:bodyPr>
          <a:lstStyle/>
          <a:p>
            <a:pPr algn="just" marL="299085" marR="180340" indent="-287020">
              <a:lnSpc>
                <a:spcPct val="150000"/>
              </a:lnSpc>
            </a:pPr>
            <a:r>
              <a:rPr dirty="0" sz="1400" spc="540">
                <a:solidFill>
                  <a:srgbClr val="1D9ED2"/>
                </a:solidFill>
                <a:latin typeface="Arial Unicode MS"/>
                <a:cs typeface="Arial Unicode MS"/>
              </a:rPr>
              <a:t>◆</a:t>
            </a:r>
            <a:r>
              <a:rPr dirty="0" sz="1400" spc="470">
                <a:solidFill>
                  <a:srgbClr val="1D9ED2"/>
                </a:solidFill>
                <a:latin typeface="Arial Unicode MS"/>
                <a:cs typeface="Arial Unicode MS"/>
              </a:rPr>
              <a:t> </a:t>
            </a:r>
            <a:r>
              <a:rPr dirty="0" sz="1400">
                <a:solidFill>
                  <a:srgbClr val="5E666F"/>
                </a:solidFill>
                <a:latin typeface="微软雅黑"/>
                <a:cs typeface="微软雅黑"/>
              </a:rPr>
              <a:t>亿欧智库经过桌面研究及对相关企业、专家进行访谈后完成此份报告，本报告从开放银行的定义出发，研究开放银行在全球范围内的特  点、开展情况、建设模式，并结合国内实际情况，描绘开放银行生态图谱，分析金融科技如何赋能开放银行及开放银行的不同形态，探  讨开放银行的挑战和发展趋势。</a:t>
            </a:r>
            <a:endParaRPr sz="1400">
              <a:latin typeface="微软雅黑"/>
              <a:cs typeface="微软雅黑"/>
            </a:endParaRPr>
          </a:p>
          <a:p>
            <a:pPr marL="299085" marR="5080" indent="-287020">
              <a:lnSpc>
                <a:spcPts val="2520"/>
              </a:lnSpc>
              <a:spcBef>
                <a:spcPts val="225"/>
              </a:spcBef>
            </a:pPr>
            <a:r>
              <a:rPr dirty="0" sz="1400" spc="540">
                <a:solidFill>
                  <a:srgbClr val="1D9ED2"/>
                </a:solidFill>
                <a:latin typeface="Arial Unicode MS"/>
                <a:cs typeface="Arial Unicode MS"/>
              </a:rPr>
              <a:t>◆ </a:t>
            </a:r>
            <a:r>
              <a:rPr dirty="0" sz="1400">
                <a:solidFill>
                  <a:srgbClr val="5E666F"/>
                </a:solidFill>
                <a:latin typeface="微软雅黑"/>
                <a:cs typeface="微软雅黑"/>
              </a:rPr>
              <a:t>感谢爱财集团、 </a:t>
            </a:r>
            <a:r>
              <a:rPr dirty="0" sz="1400">
                <a:solidFill>
                  <a:srgbClr val="5E666F"/>
                </a:solidFill>
                <a:latin typeface="Arial"/>
                <a:cs typeface="Arial"/>
              </a:rPr>
              <a:t>DataVisor</a:t>
            </a:r>
            <a:r>
              <a:rPr dirty="0" sz="1400">
                <a:solidFill>
                  <a:srgbClr val="5E666F"/>
                </a:solidFill>
                <a:latin typeface="微软雅黑"/>
                <a:cs typeface="微软雅黑"/>
              </a:rPr>
              <a:t>、达观数据、杭州银行、琥珀纷钛、集奥聚合、金融壹账通、南天信息、鸟瞰智能、排列科技、品钛、神州  信息、同盾科技、微众银行、文思海辉、徙木金融、新网银行、星环科技、眼神科技、众邦银行等企业对本报告的支持（排名不分先后，  按照企业首字母排序）。</a:t>
            </a:r>
            <a:endParaRPr sz="1400">
              <a:latin typeface="微软雅黑"/>
              <a:cs typeface="微软雅黑"/>
            </a:endParaRPr>
          </a:p>
          <a:p>
            <a:pPr marL="299085" marR="5080" indent="-287020">
              <a:lnSpc>
                <a:spcPts val="2520"/>
              </a:lnSpc>
            </a:pPr>
            <a:r>
              <a:rPr dirty="0" sz="1400" spc="540">
                <a:solidFill>
                  <a:srgbClr val="1D9ED2"/>
                </a:solidFill>
                <a:latin typeface="Arial Unicode MS"/>
                <a:cs typeface="Arial Unicode MS"/>
              </a:rPr>
              <a:t>◆</a:t>
            </a:r>
            <a:r>
              <a:rPr dirty="0" sz="1400" spc="440">
                <a:solidFill>
                  <a:srgbClr val="1D9ED2"/>
                </a:solidFill>
                <a:latin typeface="Arial Unicode MS"/>
                <a:cs typeface="Arial Unicode MS"/>
              </a:rPr>
              <a:t> </a:t>
            </a:r>
            <a:r>
              <a:rPr dirty="0" sz="1400">
                <a:solidFill>
                  <a:srgbClr val="5E666F"/>
                </a:solidFill>
                <a:latin typeface="微软雅黑"/>
                <a:cs typeface="微软雅黑"/>
              </a:rPr>
              <a:t>未来，亿欧智库将持续密切关注开放银行及金融其他相关领域，进行更深入探讨，持续输出更多研究成果，以帮助企业可持续健康发展，  推动产业升级。欢迎大家与我们联系交流，提出宝贵意见。</a:t>
            </a:r>
            <a:endParaRPr sz="1400">
              <a:latin typeface="微软雅黑"/>
              <a:cs typeface="微软雅黑"/>
            </a:endParaRPr>
          </a:p>
          <a:p>
            <a:pPr marL="12700">
              <a:lnSpc>
                <a:spcPct val="100000"/>
              </a:lnSpc>
              <a:spcBef>
                <a:spcPts val="615"/>
              </a:spcBef>
            </a:pPr>
            <a:r>
              <a:rPr dirty="0" sz="1400" spc="545">
                <a:solidFill>
                  <a:srgbClr val="1D9ED2"/>
                </a:solidFill>
                <a:latin typeface="Arial Unicode MS"/>
                <a:cs typeface="Arial Unicode MS"/>
              </a:rPr>
              <a:t>◆</a:t>
            </a:r>
            <a:r>
              <a:rPr dirty="0" sz="1400" spc="385">
                <a:solidFill>
                  <a:srgbClr val="1D9ED2"/>
                </a:solidFill>
                <a:latin typeface="Arial Unicode MS"/>
                <a:cs typeface="Arial Unicode MS"/>
              </a:rPr>
              <a:t> </a:t>
            </a:r>
            <a:r>
              <a:rPr dirty="0" sz="1400" b="1" i="1">
                <a:solidFill>
                  <a:srgbClr val="5B616C"/>
                </a:solidFill>
                <a:latin typeface="微软雅黑"/>
                <a:cs typeface="微软雅黑"/>
              </a:rPr>
              <a:t>报告作者：</a:t>
            </a:r>
            <a:endParaRPr sz="1400">
              <a:latin typeface="微软雅黑"/>
              <a:cs typeface="微软雅黑"/>
            </a:endParaRPr>
          </a:p>
          <a:p>
            <a:pPr>
              <a:lnSpc>
                <a:spcPct val="100000"/>
              </a:lnSpc>
              <a:spcBef>
                <a:spcPts val="3"/>
              </a:spcBef>
            </a:pPr>
            <a:endParaRPr sz="1550">
              <a:latin typeface="Times New Roman"/>
              <a:cs typeface="Times New Roman"/>
            </a:endParaRPr>
          </a:p>
          <a:p>
            <a:pPr marL="1263015">
              <a:lnSpc>
                <a:spcPct val="100000"/>
              </a:lnSpc>
            </a:pPr>
            <a:r>
              <a:rPr dirty="0" sz="1100" b="1" i="1">
                <a:solidFill>
                  <a:srgbClr val="5B616C"/>
                </a:solidFill>
                <a:latin typeface="微软雅黑"/>
                <a:cs typeface="微软雅黑"/>
              </a:rPr>
              <a:t>李欣</a:t>
            </a:r>
            <a:r>
              <a:rPr dirty="0" sz="1100" spc="-95" b="1" i="1">
                <a:solidFill>
                  <a:srgbClr val="5B616C"/>
                </a:solidFill>
                <a:latin typeface="微软雅黑"/>
                <a:cs typeface="微软雅黑"/>
              </a:rPr>
              <a:t> </a:t>
            </a:r>
            <a:r>
              <a:rPr dirty="0" sz="1100" b="1">
                <a:solidFill>
                  <a:srgbClr val="5B616C"/>
                </a:solidFill>
                <a:latin typeface="微软雅黑"/>
                <a:cs typeface="微软雅黑"/>
              </a:rPr>
              <a:t>Helena</a:t>
            </a:r>
            <a:endParaRPr sz="1100">
              <a:latin typeface="微软雅黑"/>
              <a:cs typeface="微软雅黑"/>
            </a:endParaRPr>
          </a:p>
          <a:p>
            <a:pPr marL="1263015">
              <a:lnSpc>
                <a:spcPct val="100000"/>
              </a:lnSpc>
              <a:spcBef>
                <a:spcPts val="395"/>
              </a:spcBef>
            </a:pPr>
            <a:r>
              <a:rPr dirty="0" sz="1100">
                <a:solidFill>
                  <a:srgbClr val="5B616C"/>
                </a:solidFill>
                <a:latin typeface="微软雅黑"/>
                <a:cs typeface="微软雅黑"/>
              </a:rPr>
              <a:t>分析师</a:t>
            </a:r>
            <a:endParaRPr sz="1100">
              <a:latin typeface="微软雅黑"/>
              <a:cs typeface="微软雅黑"/>
            </a:endParaRPr>
          </a:p>
          <a:p>
            <a:pPr marL="1263015" marR="8160384">
              <a:lnSpc>
                <a:spcPct val="130000"/>
              </a:lnSpc>
            </a:pPr>
            <a:r>
              <a:rPr dirty="0" sz="1100" spc="-5">
                <a:solidFill>
                  <a:srgbClr val="5B616C"/>
                </a:solidFill>
                <a:latin typeface="微软雅黑"/>
                <a:cs typeface="微软雅黑"/>
              </a:rPr>
              <a:t>WeChat</a:t>
            </a:r>
            <a:r>
              <a:rPr dirty="0" sz="1100" spc="-5">
                <a:solidFill>
                  <a:srgbClr val="5B616C"/>
                </a:solidFill>
                <a:latin typeface="微软雅黑"/>
                <a:cs typeface="微软雅黑"/>
              </a:rPr>
              <a:t>：</a:t>
            </a:r>
            <a:r>
              <a:rPr dirty="0" sz="1100" spc="-5">
                <a:solidFill>
                  <a:srgbClr val="5B616C"/>
                </a:solidFill>
                <a:latin typeface="微软雅黑"/>
                <a:cs typeface="微软雅黑"/>
              </a:rPr>
              <a:t>lxin12345678  Email</a:t>
            </a:r>
            <a:r>
              <a:rPr dirty="0" sz="1100" spc="-5">
                <a:solidFill>
                  <a:srgbClr val="5B616C"/>
                </a:solidFill>
                <a:latin typeface="微软雅黑"/>
                <a:cs typeface="微软雅黑"/>
              </a:rPr>
              <a:t>：</a:t>
            </a:r>
            <a:r>
              <a:rPr dirty="0" sz="1100" spc="-5">
                <a:solidFill>
                  <a:srgbClr val="5B616C"/>
                </a:solidFill>
                <a:latin typeface="微软雅黑"/>
                <a:cs typeface="微软雅黑"/>
                <a:hlinkClick r:id="rId7"/>
              </a:rPr>
              <a:t>lixin@iyiou.com</a:t>
            </a:r>
            <a:endParaRPr sz="1100">
              <a:latin typeface="微软雅黑"/>
              <a:cs typeface="微软雅黑"/>
            </a:endParaRPr>
          </a:p>
        </p:txBody>
      </p:sp>
      <p:sp>
        <p:nvSpPr>
          <p:cNvPr id="9" name="object 9"/>
          <p:cNvSpPr/>
          <p:nvPr/>
        </p:nvSpPr>
        <p:spPr>
          <a:xfrm>
            <a:off x="1097280" y="4198620"/>
            <a:ext cx="903732" cy="903732"/>
          </a:xfrm>
          <a:prstGeom prst="rect">
            <a:avLst/>
          </a:prstGeom>
          <a:blipFill>
            <a:blip r:embed="rId8" cstate="print"/>
            <a:stretch>
              <a:fillRect/>
            </a:stretch>
          </a:blipFill>
        </p:spPr>
        <p:txBody>
          <a:bodyPr wrap="square" lIns="0" tIns="0" rIns="0" bIns="0" rtlCol="0"/>
          <a:lstStyle/>
          <a:p/>
        </p:txBody>
      </p:sp>
      <p:sp>
        <p:nvSpPr>
          <p:cNvPr id="10" name="object 10"/>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11" name="object 11"/>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a:spLocks noGrp="1"/>
          </p:cNvSpPr>
          <p:nvPr>
            <p:ph type="title"/>
          </p:nvPr>
        </p:nvSpPr>
        <p:spPr>
          <a:prstGeom prst="rect"/>
        </p:spPr>
        <p:txBody>
          <a:bodyPr wrap="square" lIns="0" tIns="67055" rIns="0" bIns="0" rtlCol="0" vert="horz">
            <a:spAutoFit/>
          </a:bodyPr>
          <a:lstStyle/>
          <a:p>
            <a:pPr marL="12700">
              <a:lnSpc>
                <a:spcPct val="100000"/>
              </a:lnSpc>
            </a:pPr>
            <a:r>
              <a:rPr dirty="0"/>
              <a:t>团队介绍和版权声明</a:t>
            </a: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15875">
              <a:lnSpc>
                <a:spcPts val="1300"/>
              </a:lnSpc>
            </a:pPr>
            <a:fld id="{81D60167-4931-47E6-BA6A-407CBD079E47}" type="slidenum">
              <a:rPr dirty="0"/>
              <a:t>75</a:t>
            </a:fld>
          </a:p>
        </p:txBody>
      </p:sp>
      <p:sp>
        <p:nvSpPr>
          <p:cNvPr id="6" name="object 6"/>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4" name="object 4"/>
          <p:cNvSpPr txBox="1"/>
          <p:nvPr/>
        </p:nvSpPr>
        <p:spPr>
          <a:xfrm>
            <a:off x="829767" y="1248664"/>
            <a:ext cx="10817860" cy="5027930"/>
          </a:xfrm>
          <a:prstGeom prst="rect">
            <a:avLst/>
          </a:prstGeom>
        </p:spPr>
        <p:txBody>
          <a:bodyPr wrap="square" lIns="0" tIns="0" rIns="0" bIns="0" rtlCol="0" vert="horz">
            <a:spAutoFit/>
          </a:bodyPr>
          <a:lstStyle/>
          <a:p>
            <a:pPr marL="12700">
              <a:lnSpc>
                <a:spcPct val="100000"/>
              </a:lnSpc>
            </a:pPr>
            <a:r>
              <a:rPr dirty="0" sz="1400" spc="540">
                <a:solidFill>
                  <a:srgbClr val="1D9ED2"/>
                </a:solidFill>
                <a:latin typeface="Arial Unicode MS"/>
                <a:cs typeface="Arial Unicode MS"/>
              </a:rPr>
              <a:t>◆</a:t>
            </a:r>
            <a:r>
              <a:rPr dirty="0" sz="1400" spc="400">
                <a:solidFill>
                  <a:srgbClr val="1D9ED2"/>
                </a:solidFill>
                <a:latin typeface="Arial Unicode MS"/>
                <a:cs typeface="Arial Unicode MS"/>
              </a:rPr>
              <a:t> </a:t>
            </a:r>
            <a:r>
              <a:rPr dirty="0" sz="1400" b="1" i="1">
                <a:solidFill>
                  <a:srgbClr val="5B616C"/>
                </a:solidFill>
                <a:latin typeface="微软雅黑"/>
                <a:cs typeface="微软雅黑"/>
              </a:rPr>
              <a:t>团队介绍：</a:t>
            </a:r>
            <a:endParaRPr sz="1400">
              <a:latin typeface="微软雅黑"/>
              <a:cs typeface="微软雅黑"/>
            </a:endParaRPr>
          </a:p>
          <a:p>
            <a:pPr marL="12700">
              <a:lnSpc>
                <a:spcPct val="100000"/>
              </a:lnSpc>
              <a:spcBef>
                <a:spcPts val="840"/>
              </a:spcBef>
              <a:tabLst>
                <a:tab pos="299085" algn="l"/>
              </a:tabLst>
            </a:pPr>
            <a:r>
              <a:rPr dirty="0" sz="1400">
                <a:solidFill>
                  <a:srgbClr val="1D9ED2"/>
                </a:solidFill>
                <a:latin typeface="Arial"/>
                <a:cs typeface="Arial"/>
              </a:rPr>
              <a:t>•	</a:t>
            </a:r>
            <a:r>
              <a:rPr dirty="0" sz="1400">
                <a:solidFill>
                  <a:srgbClr val="5B616C"/>
                </a:solidFill>
                <a:latin typeface="微软雅黑"/>
                <a:cs typeface="微软雅黑"/>
              </a:rPr>
              <a:t>亿欧智库是亿欧公司旗下专业的研究与咨询业务部门。</a:t>
            </a:r>
            <a:endParaRPr sz="1400">
              <a:latin typeface="微软雅黑"/>
              <a:cs typeface="微软雅黑"/>
            </a:endParaRPr>
          </a:p>
          <a:p>
            <a:pPr algn="just" marL="299085" marR="5715" indent="-287020">
              <a:lnSpc>
                <a:spcPct val="150000"/>
              </a:lnSpc>
            </a:pPr>
            <a:r>
              <a:rPr dirty="0" sz="1400">
                <a:solidFill>
                  <a:srgbClr val="1D9ED2"/>
                </a:solidFill>
                <a:latin typeface="Arial"/>
                <a:cs typeface="Arial"/>
              </a:rPr>
              <a:t>• </a:t>
            </a:r>
            <a:r>
              <a:rPr dirty="0" sz="1400">
                <a:solidFill>
                  <a:srgbClr val="5B616C"/>
                </a:solidFill>
                <a:latin typeface="微软雅黑"/>
                <a:cs typeface="微软雅黑"/>
              </a:rPr>
              <a:t>智库专注于以人工智能、大数据、移动互联网为代表的前瞻性科技研究；以及前瞻性科技与不同领域传统产业结合、实现产业升级的研  究，涉及行业包括汽车、金融、家居、医疗、教育、消费品、安防等等；智库将力求基于对科技的深入理解和对行业的深刻洞察，输出  具有影响力和专业度的行业研究报告、提供具有针对性的企业定制化研究和咨询服务。</a:t>
            </a:r>
            <a:endParaRPr sz="1400">
              <a:latin typeface="微软雅黑"/>
              <a:cs typeface="微软雅黑"/>
            </a:endParaRPr>
          </a:p>
          <a:p>
            <a:pPr marL="299085" marR="5715" indent="-287020">
              <a:lnSpc>
                <a:spcPct val="150000"/>
              </a:lnSpc>
              <a:tabLst>
                <a:tab pos="299085" algn="l"/>
              </a:tabLst>
            </a:pPr>
            <a:r>
              <a:rPr dirty="0" sz="1400">
                <a:solidFill>
                  <a:srgbClr val="1D9ED2"/>
                </a:solidFill>
                <a:latin typeface="Arial"/>
                <a:cs typeface="Arial"/>
              </a:rPr>
              <a:t>•	</a:t>
            </a:r>
            <a:r>
              <a:rPr dirty="0" sz="1400">
                <a:solidFill>
                  <a:srgbClr val="5B616C"/>
                </a:solidFill>
                <a:latin typeface="微软雅黑"/>
                <a:cs typeface="微软雅黑"/>
              </a:rPr>
              <a:t>智库团队成员来自于知名研究公司、大集团战略研究部、科技媒体等，是一支具有深度思考分析能力、专业的领域知识、丰富行业人脉  资源的优秀分析师团队。</a:t>
            </a:r>
            <a:endParaRPr sz="1400">
              <a:latin typeface="微软雅黑"/>
              <a:cs typeface="微软雅黑"/>
            </a:endParaRPr>
          </a:p>
          <a:p>
            <a:pPr marL="12700">
              <a:lnSpc>
                <a:spcPct val="100000"/>
              </a:lnSpc>
              <a:spcBef>
                <a:spcPts val="840"/>
              </a:spcBef>
            </a:pPr>
            <a:r>
              <a:rPr dirty="0" sz="1400" spc="540">
                <a:solidFill>
                  <a:srgbClr val="1D9ED2"/>
                </a:solidFill>
                <a:latin typeface="Arial Unicode MS"/>
                <a:cs typeface="Arial Unicode MS"/>
              </a:rPr>
              <a:t>◆</a:t>
            </a:r>
            <a:r>
              <a:rPr dirty="0" sz="1400" spc="400">
                <a:solidFill>
                  <a:srgbClr val="1D9ED2"/>
                </a:solidFill>
                <a:latin typeface="Arial Unicode MS"/>
                <a:cs typeface="Arial Unicode MS"/>
              </a:rPr>
              <a:t> </a:t>
            </a:r>
            <a:r>
              <a:rPr dirty="0" sz="1400" b="1" i="1">
                <a:solidFill>
                  <a:srgbClr val="5B616C"/>
                </a:solidFill>
                <a:latin typeface="微软雅黑"/>
                <a:cs typeface="微软雅黑"/>
              </a:rPr>
              <a:t>版权声明：</a:t>
            </a:r>
            <a:endParaRPr sz="1400">
              <a:latin typeface="微软雅黑"/>
              <a:cs typeface="微软雅黑"/>
            </a:endParaRPr>
          </a:p>
          <a:p>
            <a:pPr marL="12700">
              <a:lnSpc>
                <a:spcPct val="100000"/>
              </a:lnSpc>
              <a:spcBef>
                <a:spcPts val="840"/>
              </a:spcBef>
              <a:tabLst>
                <a:tab pos="299085" algn="l"/>
              </a:tabLst>
            </a:pPr>
            <a:r>
              <a:rPr dirty="0" sz="1400">
                <a:solidFill>
                  <a:srgbClr val="1D9ED2"/>
                </a:solidFill>
                <a:latin typeface="Arial"/>
                <a:cs typeface="Arial"/>
              </a:rPr>
              <a:t>•	</a:t>
            </a:r>
            <a:r>
              <a:rPr dirty="0" sz="1400">
                <a:solidFill>
                  <a:srgbClr val="5B616C"/>
                </a:solidFill>
                <a:latin typeface="微软雅黑"/>
                <a:cs typeface="微软雅黑"/>
              </a:rPr>
              <a:t>本报告所采用的数据均来自合规渠道，分析逻辑基于智库的专业理解，清晰准确地反映了作者的研究观点。本报告仅在相关法律许可的</a:t>
            </a:r>
            <a:endParaRPr sz="1400">
              <a:latin typeface="微软雅黑"/>
              <a:cs typeface="微软雅黑"/>
            </a:endParaRPr>
          </a:p>
          <a:p>
            <a:pPr algn="just" marL="299085">
              <a:lnSpc>
                <a:spcPct val="100000"/>
              </a:lnSpc>
              <a:spcBef>
                <a:spcPts val="840"/>
              </a:spcBef>
            </a:pPr>
            <a:r>
              <a:rPr dirty="0" sz="1400">
                <a:solidFill>
                  <a:srgbClr val="5B616C"/>
                </a:solidFill>
                <a:latin typeface="微软雅黑"/>
                <a:cs typeface="微软雅黑"/>
              </a:rPr>
              <a:t>情况下发放，并仅为提供信息而发放，概不构成任何广告。在任何情况下，本报告中的信息或所表述的意见均不构成对任何人的投资建</a:t>
            </a:r>
            <a:endParaRPr sz="1400">
              <a:latin typeface="微软雅黑"/>
              <a:cs typeface="微软雅黑"/>
            </a:endParaRPr>
          </a:p>
          <a:p>
            <a:pPr algn="just" marL="299085" marR="5715">
              <a:lnSpc>
                <a:spcPct val="150000"/>
              </a:lnSpc>
            </a:pPr>
            <a:r>
              <a:rPr dirty="0" sz="1400">
                <a:solidFill>
                  <a:srgbClr val="5B616C"/>
                </a:solidFill>
                <a:latin typeface="微软雅黑"/>
                <a:cs typeface="微软雅黑"/>
              </a:rPr>
              <a:t>议。本报告的信息来源于已公开的资料，亿欧智库对该等信息的准确性、完整性或可靠性作尽可能的追求但不作任何保证。本报告所载  的资料、意见及推测仅反映亿欧智库于发布本报告当日之前的判断，在不同时期，亿欧智库可发出与本报告所载资料、意见及推测不一  致的报告。亿欧智库不保证本报告所含信息保持在最新状态。同时，亿欧智库对本报告所含信息可在不发出通知的情形下做出修改，读  者可自行关注相应的更新或修改。</a:t>
            </a:r>
            <a:endParaRPr sz="1400">
              <a:latin typeface="微软雅黑"/>
              <a:cs typeface="微软雅黑"/>
            </a:endParaRPr>
          </a:p>
          <a:p>
            <a:pPr marL="299085" marR="5715" indent="-287020">
              <a:lnSpc>
                <a:spcPct val="150000"/>
              </a:lnSpc>
              <a:tabLst>
                <a:tab pos="299085" algn="l"/>
              </a:tabLst>
            </a:pPr>
            <a:r>
              <a:rPr dirty="0" sz="1400">
                <a:solidFill>
                  <a:srgbClr val="1D9ED2"/>
                </a:solidFill>
                <a:latin typeface="Arial"/>
                <a:cs typeface="Arial"/>
              </a:rPr>
              <a:t>•	</a:t>
            </a:r>
            <a:r>
              <a:rPr dirty="0" sz="1400">
                <a:solidFill>
                  <a:srgbClr val="5B616C"/>
                </a:solidFill>
                <a:latin typeface="微软雅黑"/>
                <a:cs typeface="微软雅黑"/>
              </a:rPr>
              <a:t>本报告版权归属于亿欧智库，欢迎因研究需要引用本报告内容，引用时需注明出处为“亿欧智库”。对于未注明来源的引用、盗用、篡  改以及其他侵犯亿欧智库著作权的商业行为，亿欧智库将保留追究其法律责任的权利。</a:t>
            </a:r>
            <a:endParaRPr sz="1400">
              <a:latin typeface="微软雅黑"/>
              <a:cs typeface="微软雅黑"/>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7"/>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5167884" y="2359151"/>
            <a:ext cx="2592323" cy="717803"/>
          </a:xfrm>
          <a:prstGeom prst="rect">
            <a:avLst/>
          </a:prstGeom>
          <a:blipFill>
            <a:blip r:embed="rId3" cstate="print"/>
            <a:stretch>
              <a:fillRect/>
            </a:stretch>
          </a:blipFill>
        </p:spPr>
        <p:txBody>
          <a:bodyPr wrap="square" lIns="0" tIns="0" rIns="0" bIns="0" rtlCol="0"/>
          <a:lstStyle/>
          <a:p/>
        </p:txBody>
      </p:sp>
      <p:sp>
        <p:nvSpPr>
          <p:cNvPr id="4" name="object 4"/>
          <p:cNvSpPr/>
          <p:nvPr/>
        </p:nvSpPr>
        <p:spPr>
          <a:xfrm>
            <a:off x="2574035" y="2322576"/>
            <a:ext cx="2311908" cy="2311908"/>
          </a:xfrm>
          <a:prstGeom prst="rect">
            <a:avLst/>
          </a:prstGeom>
          <a:blipFill>
            <a:blip r:embed="rId4" cstate="print"/>
            <a:stretch>
              <a:fillRect/>
            </a:stretch>
          </a:blipFill>
        </p:spPr>
        <p:txBody>
          <a:bodyPr wrap="square" lIns="0" tIns="0" rIns="0" bIns="0" rtlCol="0"/>
          <a:lstStyle/>
          <a:p/>
        </p:txBody>
      </p:sp>
      <p:sp>
        <p:nvSpPr>
          <p:cNvPr id="5" name="object 5"/>
          <p:cNvSpPr txBox="1"/>
          <p:nvPr/>
        </p:nvSpPr>
        <p:spPr>
          <a:xfrm>
            <a:off x="5196078" y="3137408"/>
            <a:ext cx="4651375" cy="1475740"/>
          </a:xfrm>
          <a:prstGeom prst="rect">
            <a:avLst/>
          </a:prstGeom>
        </p:spPr>
        <p:txBody>
          <a:bodyPr wrap="square" lIns="0" tIns="0" rIns="0" bIns="0" rtlCol="0" vert="horz">
            <a:spAutoFit/>
          </a:bodyPr>
          <a:lstStyle/>
          <a:p>
            <a:pPr marL="12700" marR="1360805">
              <a:lnSpc>
                <a:spcPct val="150000"/>
              </a:lnSpc>
            </a:pPr>
            <a:r>
              <a:rPr dirty="0" sz="1600" spc="-10">
                <a:solidFill>
                  <a:srgbClr val="1D9ED2"/>
                </a:solidFill>
                <a:latin typeface="微软雅黑"/>
                <a:cs typeface="微软雅黑"/>
              </a:rPr>
              <a:t>网址：</a:t>
            </a:r>
            <a:r>
              <a:rPr dirty="0" sz="1600" spc="-10">
                <a:solidFill>
                  <a:srgbClr val="1D9ED2"/>
                </a:solidFill>
                <a:latin typeface="微软雅黑"/>
                <a:cs typeface="微软雅黑"/>
                <a:hlinkClick r:id="rId5"/>
              </a:rPr>
              <a:t>www.iyiou.com/intelligence </a:t>
            </a:r>
            <a:r>
              <a:rPr dirty="0" sz="1600" spc="-10">
                <a:solidFill>
                  <a:srgbClr val="1D9ED2"/>
                </a:solidFill>
                <a:latin typeface="微软雅黑"/>
                <a:cs typeface="微软雅黑"/>
              </a:rPr>
              <a:t> </a:t>
            </a:r>
            <a:r>
              <a:rPr dirty="0" sz="1600" spc="-10">
                <a:solidFill>
                  <a:srgbClr val="1D9ED2"/>
                </a:solidFill>
                <a:latin typeface="微软雅黑"/>
                <a:cs typeface="微软雅黑"/>
              </a:rPr>
              <a:t>邮箱：</a:t>
            </a:r>
            <a:r>
              <a:rPr dirty="0" sz="1600" spc="-10">
                <a:solidFill>
                  <a:srgbClr val="1D9ED2"/>
                </a:solidFill>
                <a:latin typeface="微软雅黑"/>
                <a:cs typeface="微软雅黑"/>
                <a:hlinkClick r:id="rId6"/>
              </a:rPr>
              <a:t>zk@iyiou.com</a:t>
            </a:r>
            <a:endParaRPr sz="1600">
              <a:latin typeface="微软雅黑"/>
              <a:cs typeface="微软雅黑"/>
            </a:endParaRPr>
          </a:p>
          <a:p>
            <a:pPr marL="12700">
              <a:lnSpc>
                <a:spcPct val="100000"/>
              </a:lnSpc>
              <a:spcBef>
                <a:spcPts val="960"/>
              </a:spcBef>
            </a:pPr>
            <a:r>
              <a:rPr dirty="0" sz="1600" spc="-5">
                <a:solidFill>
                  <a:srgbClr val="1D9ED2"/>
                </a:solidFill>
                <a:latin typeface="微软雅黑"/>
                <a:cs typeface="微软雅黑"/>
              </a:rPr>
              <a:t>电话：</a:t>
            </a:r>
            <a:r>
              <a:rPr dirty="0" sz="1600" spc="-5">
                <a:solidFill>
                  <a:srgbClr val="1D9ED2"/>
                </a:solidFill>
                <a:latin typeface="微软雅黑"/>
                <a:cs typeface="微软雅黑"/>
              </a:rPr>
              <a:t>010-57293241</a:t>
            </a:r>
            <a:endParaRPr sz="1600">
              <a:latin typeface="微软雅黑"/>
              <a:cs typeface="微软雅黑"/>
            </a:endParaRPr>
          </a:p>
          <a:p>
            <a:pPr marL="12700">
              <a:lnSpc>
                <a:spcPct val="100000"/>
              </a:lnSpc>
              <a:spcBef>
                <a:spcPts val="960"/>
              </a:spcBef>
            </a:pPr>
            <a:r>
              <a:rPr dirty="0" sz="1600" spc="-5">
                <a:solidFill>
                  <a:srgbClr val="1D9ED2"/>
                </a:solidFill>
                <a:latin typeface="微软雅黑"/>
                <a:cs typeface="微软雅黑"/>
              </a:rPr>
              <a:t>地址：北京市朝阳区霞光里</a:t>
            </a:r>
            <a:r>
              <a:rPr dirty="0" sz="1600" spc="-5">
                <a:solidFill>
                  <a:srgbClr val="1D9ED2"/>
                </a:solidFill>
                <a:latin typeface="微软雅黑"/>
                <a:cs typeface="微软雅黑"/>
              </a:rPr>
              <a:t>9</a:t>
            </a:r>
            <a:r>
              <a:rPr dirty="0" sz="1600" spc="-5">
                <a:solidFill>
                  <a:srgbClr val="1D9ED2"/>
                </a:solidFill>
                <a:latin typeface="微软雅黑"/>
                <a:cs typeface="微软雅黑"/>
              </a:rPr>
              <a:t>号中电发展大厦</a:t>
            </a:r>
            <a:r>
              <a:rPr dirty="0" sz="1600" spc="-5">
                <a:solidFill>
                  <a:srgbClr val="1D9ED2"/>
                </a:solidFill>
                <a:latin typeface="微软雅黑"/>
                <a:cs typeface="微软雅黑"/>
              </a:rPr>
              <a:t>B</a:t>
            </a:r>
            <a:r>
              <a:rPr dirty="0" sz="1600" spc="-5">
                <a:solidFill>
                  <a:srgbClr val="1D9ED2"/>
                </a:solidFill>
                <a:latin typeface="微软雅黑"/>
                <a:cs typeface="微软雅黑"/>
              </a:rPr>
              <a:t>座</a:t>
            </a:r>
            <a:r>
              <a:rPr dirty="0" sz="1600" spc="-5">
                <a:solidFill>
                  <a:srgbClr val="1D9ED2"/>
                </a:solidFill>
                <a:latin typeface="微软雅黑"/>
                <a:cs typeface="微软雅黑"/>
              </a:rPr>
              <a:t>2</a:t>
            </a:r>
            <a:r>
              <a:rPr dirty="0" sz="1600" spc="-5">
                <a:solidFill>
                  <a:srgbClr val="1D9ED2"/>
                </a:solidFill>
                <a:latin typeface="微软雅黑"/>
                <a:cs typeface="微软雅黑"/>
              </a:rPr>
              <a:t>层</a:t>
            </a:r>
            <a:endParaRPr sz="1600">
              <a:latin typeface="微软雅黑"/>
              <a:cs typeface="微软雅黑"/>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开放银行发展背景</a:t>
            </a:r>
            <a:endParaRPr sz="1200">
              <a:latin typeface="微软雅黑"/>
              <a:cs typeface="微软雅黑"/>
            </a:endParaRPr>
          </a:p>
        </p:txBody>
      </p:sp>
      <p:sp>
        <p:nvSpPr>
          <p:cNvPr id="4" name="object 4"/>
          <p:cNvSpPr txBox="1">
            <a:spLocks noGrp="1"/>
          </p:cNvSpPr>
          <p:nvPr>
            <p:ph type="title"/>
          </p:nvPr>
        </p:nvSpPr>
        <p:spPr>
          <a:prstGeom prst="rect"/>
        </p:spPr>
        <p:txBody>
          <a:bodyPr wrap="square" lIns="0" tIns="0" rIns="0" bIns="0" rtlCol="0" vert="horz">
            <a:spAutoFit/>
          </a:bodyPr>
          <a:lstStyle/>
          <a:p>
            <a:pPr marL="12700">
              <a:lnSpc>
                <a:spcPts val="2740"/>
              </a:lnSpc>
            </a:pPr>
            <a:r>
              <a:rPr dirty="0">
                <a:solidFill>
                  <a:srgbClr val="1D9ED2"/>
                </a:solidFill>
              </a:rPr>
              <a:t>开放银行的发展由金融业内外竞争加剧、客户需求变化、科技</a:t>
            </a:r>
          </a:p>
          <a:p>
            <a:pPr marL="12700">
              <a:lnSpc>
                <a:spcPts val="2740"/>
              </a:lnSpc>
            </a:pPr>
            <a:r>
              <a:rPr dirty="0" spc="-5">
                <a:solidFill>
                  <a:srgbClr val="1D9ED2"/>
                </a:solidFill>
              </a:rPr>
              <a:t>进步、监管需求四方面因素共同驱动</a:t>
            </a:r>
          </a:p>
        </p:txBody>
      </p:sp>
      <p:sp>
        <p:nvSpPr>
          <p:cNvPr id="5" name="object 5"/>
          <p:cNvSpPr/>
          <p:nvPr/>
        </p:nvSpPr>
        <p:spPr>
          <a:xfrm>
            <a:off x="6186804" y="3730244"/>
            <a:ext cx="2152015" cy="2152015"/>
          </a:xfrm>
          <a:custGeom>
            <a:avLst/>
            <a:gdLst/>
            <a:ahLst/>
            <a:cxnLst/>
            <a:rect l="l" t="t" r="r" b="b"/>
            <a:pathLst>
              <a:path w="2152015" h="2152015">
                <a:moveTo>
                  <a:pt x="1649349" y="931036"/>
                </a:moveTo>
                <a:lnTo>
                  <a:pt x="212725" y="931036"/>
                </a:lnTo>
                <a:lnTo>
                  <a:pt x="1433702" y="2151989"/>
                </a:lnTo>
                <a:lnTo>
                  <a:pt x="2152015" y="1433702"/>
                </a:lnTo>
                <a:lnTo>
                  <a:pt x="1649349" y="931036"/>
                </a:lnTo>
                <a:close/>
              </a:path>
              <a:path w="2152015" h="2152015">
                <a:moveTo>
                  <a:pt x="1143762" y="0"/>
                </a:moveTo>
                <a:lnTo>
                  <a:pt x="0" y="0"/>
                </a:lnTo>
                <a:lnTo>
                  <a:pt x="0" y="1143761"/>
                </a:lnTo>
                <a:lnTo>
                  <a:pt x="212725" y="931036"/>
                </a:lnTo>
                <a:lnTo>
                  <a:pt x="1649349" y="931036"/>
                </a:lnTo>
                <a:lnTo>
                  <a:pt x="931037" y="212724"/>
                </a:lnTo>
                <a:lnTo>
                  <a:pt x="1143762" y="0"/>
                </a:lnTo>
                <a:close/>
              </a:path>
            </a:pathLst>
          </a:custGeom>
          <a:solidFill>
            <a:srgbClr val="ECECEC"/>
          </a:solidFill>
        </p:spPr>
        <p:txBody>
          <a:bodyPr wrap="square" lIns="0" tIns="0" rIns="0" bIns="0" rtlCol="0"/>
          <a:lstStyle/>
          <a:p/>
        </p:txBody>
      </p:sp>
      <p:sp>
        <p:nvSpPr>
          <p:cNvPr id="6" name="object 6"/>
          <p:cNvSpPr/>
          <p:nvPr/>
        </p:nvSpPr>
        <p:spPr>
          <a:xfrm>
            <a:off x="3894835" y="1438275"/>
            <a:ext cx="2152015" cy="2152015"/>
          </a:xfrm>
          <a:custGeom>
            <a:avLst/>
            <a:gdLst/>
            <a:ahLst/>
            <a:cxnLst/>
            <a:rect l="l" t="t" r="r" b="b"/>
            <a:pathLst>
              <a:path w="2152015" h="2152015">
                <a:moveTo>
                  <a:pt x="718185" y="0"/>
                </a:moveTo>
                <a:lnTo>
                  <a:pt x="0" y="718312"/>
                </a:lnTo>
                <a:lnTo>
                  <a:pt x="1220851" y="1939163"/>
                </a:lnTo>
                <a:lnTo>
                  <a:pt x="1008126" y="2151888"/>
                </a:lnTo>
                <a:lnTo>
                  <a:pt x="2151888" y="2151888"/>
                </a:lnTo>
                <a:lnTo>
                  <a:pt x="2151888" y="1220851"/>
                </a:lnTo>
                <a:lnTo>
                  <a:pt x="1939163" y="1220851"/>
                </a:lnTo>
                <a:lnTo>
                  <a:pt x="718185" y="0"/>
                </a:lnTo>
                <a:close/>
              </a:path>
              <a:path w="2152015" h="2152015">
                <a:moveTo>
                  <a:pt x="2151888" y="1008126"/>
                </a:moveTo>
                <a:lnTo>
                  <a:pt x="1939163" y="1220851"/>
                </a:lnTo>
                <a:lnTo>
                  <a:pt x="2151888" y="1220851"/>
                </a:lnTo>
                <a:lnTo>
                  <a:pt x="2151888" y="1008126"/>
                </a:lnTo>
                <a:close/>
              </a:path>
            </a:pathLst>
          </a:custGeom>
          <a:solidFill>
            <a:srgbClr val="ECECEC"/>
          </a:solidFill>
        </p:spPr>
        <p:txBody>
          <a:bodyPr wrap="square" lIns="0" tIns="0" rIns="0" bIns="0" rtlCol="0"/>
          <a:lstStyle/>
          <a:p/>
        </p:txBody>
      </p:sp>
      <p:sp>
        <p:nvSpPr>
          <p:cNvPr id="7" name="object 7"/>
          <p:cNvSpPr/>
          <p:nvPr/>
        </p:nvSpPr>
        <p:spPr>
          <a:xfrm>
            <a:off x="3894835" y="3730244"/>
            <a:ext cx="2152015" cy="2152015"/>
          </a:xfrm>
          <a:custGeom>
            <a:avLst/>
            <a:gdLst/>
            <a:ahLst/>
            <a:cxnLst/>
            <a:rect l="l" t="t" r="r" b="b"/>
            <a:pathLst>
              <a:path w="2152015" h="2152015">
                <a:moveTo>
                  <a:pt x="2151888" y="0"/>
                </a:moveTo>
                <a:lnTo>
                  <a:pt x="1008126" y="0"/>
                </a:lnTo>
                <a:lnTo>
                  <a:pt x="1220851" y="212724"/>
                </a:lnTo>
                <a:lnTo>
                  <a:pt x="0" y="1433702"/>
                </a:lnTo>
                <a:lnTo>
                  <a:pt x="718185" y="2151989"/>
                </a:lnTo>
                <a:lnTo>
                  <a:pt x="1939163" y="931036"/>
                </a:lnTo>
                <a:lnTo>
                  <a:pt x="2151888" y="931036"/>
                </a:lnTo>
                <a:lnTo>
                  <a:pt x="2151888" y="0"/>
                </a:lnTo>
                <a:close/>
              </a:path>
              <a:path w="2152015" h="2152015">
                <a:moveTo>
                  <a:pt x="2151888" y="931036"/>
                </a:moveTo>
                <a:lnTo>
                  <a:pt x="1939163" y="931036"/>
                </a:lnTo>
                <a:lnTo>
                  <a:pt x="2151888" y="1143761"/>
                </a:lnTo>
                <a:lnTo>
                  <a:pt x="2151888" y="931036"/>
                </a:lnTo>
                <a:close/>
              </a:path>
            </a:pathLst>
          </a:custGeom>
          <a:solidFill>
            <a:srgbClr val="ECECEC"/>
          </a:solidFill>
        </p:spPr>
        <p:txBody>
          <a:bodyPr wrap="square" lIns="0" tIns="0" rIns="0" bIns="0" rtlCol="0"/>
          <a:lstStyle/>
          <a:p/>
        </p:txBody>
      </p:sp>
      <p:sp>
        <p:nvSpPr>
          <p:cNvPr id="8" name="object 8"/>
          <p:cNvSpPr/>
          <p:nvPr/>
        </p:nvSpPr>
        <p:spPr>
          <a:xfrm>
            <a:off x="6186804" y="1438275"/>
            <a:ext cx="2152015" cy="2152015"/>
          </a:xfrm>
          <a:custGeom>
            <a:avLst/>
            <a:gdLst/>
            <a:ahLst/>
            <a:cxnLst/>
            <a:rect l="l" t="t" r="r" b="b"/>
            <a:pathLst>
              <a:path w="2152015" h="2152015">
                <a:moveTo>
                  <a:pt x="0" y="1008126"/>
                </a:moveTo>
                <a:lnTo>
                  <a:pt x="0" y="2151888"/>
                </a:lnTo>
                <a:lnTo>
                  <a:pt x="1143762" y="2151888"/>
                </a:lnTo>
                <a:lnTo>
                  <a:pt x="931037" y="1939163"/>
                </a:lnTo>
                <a:lnTo>
                  <a:pt x="1649423" y="1220851"/>
                </a:lnTo>
                <a:lnTo>
                  <a:pt x="212725" y="1220851"/>
                </a:lnTo>
                <a:lnTo>
                  <a:pt x="0" y="1008126"/>
                </a:lnTo>
                <a:close/>
              </a:path>
              <a:path w="2152015" h="2152015">
                <a:moveTo>
                  <a:pt x="1433702" y="0"/>
                </a:moveTo>
                <a:lnTo>
                  <a:pt x="212725" y="1220851"/>
                </a:lnTo>
                <a:lnTo>
                  <a:pt x="1649423" y="1220851"/>
                </a:lnTo>
                <a:lnTo>
                  <a:pt x="2152015" y="718312"/>
                </a:lnTo>
                <a:lnTo>
                  <a:pt x="1433702" y="0"/>
                </a:lnTo>
                <a:close/>
              </a:path>
            </a:pathLst>
          </a:custGeom>
          <a:solidFill>
            <a:srgbClr val="ECECEC"/>
          </a:solidFill>
        </p:spPr>
        <p:txBody>
          <a:bodyPr wrap="square" lIns="0" tIns="0" rIns="0" bIns="0" rtlCol="0"/>
          <a:lstStyle/>
          <a:p/>
        </p:txBody>
      </p:sp>
      <p:sp>
        <p:nvSpPr>
          <p:cNvPr id="9" name="object 9"/>
          <p:cNvSpPr/>
          <p:nvPr/>
        </p:nvSpPr>
        <p:spPr>
          <a:xfrm>
            <a:off x="7368540" y="1905000"/>
            <a:ext cx="471170" cy="469900"/>
          </a:xfrm>
          <a:custGeom>
            <a:avLst/>
            <a:gdLst/>
            <a:ahLst/>
            <a:cxnLst/>
            <a:rect l="l" t="t" r="r" b="b"/>
            <a:pathLst>
              <a:path w="471170" h="469900">
                <a:moveTo>
                  <a:pt x="378586" y="0"/>
                </a:moveTo>
                <a:lnTo>
                  <a:pt x="90042" y="0"/>
                </a:lnTo>
                <a:lnTo>
                  <a:pt x="54542" y="7225"/>
                </a:lnTo>
                <a:lnTo>
                  <a:pt x="25971" y="26749"/>
                </a:lnTo>
                <a:lnTo>
                  <a:pt x="6925" y="55346"/>
                </a:lnTo>
                <a:lnTo>
                  <a:pt x="0" y="89788"/>
                </a:lnTo>
                <a:lnTo>
                  <a:pt x="0" y="377316"/>
                </a:lnTo>
                <a:lnTo>
                  <a:pt x="6925" y="413081"/>
                </a:lnTo>
                <a:lnTo>
                  <a:pt x="25971" y="442356"/>
                </a:lnTo>
                <a:lnTo>
                  <a:pt x="54542" y="462131"/>
                </a:lnTo>
                <a:lnTo>
                  <a:pt x="90042" y="469391"/>
                </a:lnTo>
                <a:lnTo>
                  <a:pt x="378586" y="469391"/>
                </a:lnTo>
                <a:lnTo>
                  <a:pt x="414444" y="462131"/>
                </a:lnTo>
                <a:lnTo>
                  <a:pt x="443801" y="442356"/>
                </a:lnTo>
                <a:lnTo>
                  <a:pt x="456631" y="423417"/>
                </a:lnTo>
                <a:lnTo>
                  <a:pt x="90042" y="423417"/>
                </a:lnTo>
                <a:lnTo>
                  <a:pt x="72481" y="419786"/>
                </a:lnTo>
                <a:lnTo>
                  <a:pt x="58610" y="409892"/>
                </a:lnTo>
                <a:lnTo>
                  <a:pt x="49502" y="395235"/>
                </a:lnTo>
                <a:lnTo>
                  <a:pt x="46227" y="377316"/>
                </a:lnTo>
                <a:lnTo>
                  <a:pt x="46227" y="186436"/>
                </a:lnTo>
                <a:lnTo>
                  <a:pt x="168528" y="186436"/>
                </a:lnTo>
                <a:lnTo>
                  <a:pt x="180933" y="172251"/>
                </a:lnTo>
                <a:lnTo>
                  <a:pt x="196802" y="161353"/>
                </a:lnTo>
                <a:lnTo>
                  <a:pt x="215266" y="154360"/>
                </a:lnTo>
                <a:lnTo>
                  <a:pt x="235457" y="151891"/>
                </a:lnTo>
                <a:lnTo>
                  <a:pt x="470915" y="151891"/>
                </a:lnTo>
                <a:lnTo>
                  <a:pt x="470915" y="133476"/>
                </a:lnTo>
                <a:lnTo>
                  <a:pt x="337057" y="133476"/>
                </a:lnTo>
                <a:lnTo>
                  <a:pt x="337057" y="55245"/>
                </a:lnTo>
                <a:lnTo>
                  <a:pt x="406273" y="52959"/>
                </a:lnTo>
                <a:lnTo>
                  <a:pt x="461977" y="52959"/>
                </a:lnTo>
                <a:lnTo>
                  <a:pt x="443801" y="26749"/>
                </a:lnTo>
                <a:lnTo>
                  <a:pt x="414444" y="7225"/>
                </a:lnTo>
                <a:lnTo>
                  <a:pt x="378586" y="0"/>
                </a:lnTo>
                <a:close/>
              </a:path>
              <a:path w="471170" h="469900">
                <a:moveTo>
                  <a:pt x="470915" y="186436"/>
                </a:moveTo>
                <a:lnTo>
                  <a:pt x="424687" y="186436"/>
                </a:lnTo>
                <a:lnTo>
                  <a:pt x="424687" y="377316"/>
                </a:lnTo>
                <a:lnTo>
                  <a:pt x="421056" y="395235"/>
                </a:lnTo>
                <a:lnTo>
                  <a:pt x="411162" y="409892"/>
                </a:lnTo>
                <a:lnTo>
                  <a:pt x="396505" y="419786"/>
                </a:lnTo>
                <a:lnTo>
                  <a:pt x="378586" y="423417"/>
                </a:lnTo>
                <a:lnTo>
                  <a:pt x="456631" y="423417"/>
                </a:lnTo>
                <a:lnTo>
                  <a:pt x="463633" y="413081"/>
                </a:lnTo>
                <a:lnTo>
                  <a:pt x="470915" y="377316"/>
                </a:lnTo>
                <a:lnTo>
                  <a:pt x="470915" y="186436"/>
                </a:lnTo>
                <a:close/>
              </a:path>
              <a:path w="471170" h="469900">
                <a:moveTo>
                  <a:pt x="168528" y="186436"/>
                </a:moveTo>
                <a:lnTo>
                  <a:pt x="115442" y="186436"/>
                </a:lnTo>
                <a:lnTo>
                  <a:pt x="111047" y="197494"/>
                </a:lnTo>
                <a:lnTo>
                  <a:pt x="108188" y="209661"/>
                </a:lnTo>
                <a:lnTo>
                  <a:pt x="106638" y="222279"/>
                </a:lnTo>
                <a:lnTo>
                  <a:pt x="106171" y="234696"/>
                </a:lnTo>
                <a:lnTo>
                  <a:pt x="116318" y="284948"/>
                </a:lnTo>
                <a:lnTo>
                  <a:pt x="144002" y="325913"/>
                </a:lnTo>
                <a:lnTo>
                  <a:pt x="185092" y="353496"/>
                </a:lnTo>
                <a:lnTo>
                  <a:pt x="235457" y="363600"/>
                </a:lnTo>
                <a:lnTo>
                  <a:pt x="284501" y="353496"/>
                </a:lnTo>
                <a:lnTo>
                  <a:pt x="324913" y="325913"/>
                </a:lnTo>
                <a:lnTo>
                  <a:pt x="330548" y="317500"/>
                </a:lnTo>
                <a:lnTo>
                  <a:pt x="235457" y="317500"/>
                </a:lnTo>
                <a:lnTo>
                  <a:pt x="202977" y="311026"/>
                </a:lnTo>
                <a:lnTo>
                  <a:pt x="176593" y="293338"/>
                </a:lnTo>
                <a:lnTo>
                  <a:pt x="158876" y="267029"/>
                </a:lnTo>
                <a:lnTo>
                  <a:pt x="152400" y="234696"/>
                </a:lnTo>
                <a:lnTo>
                  <a:pt x="153294" y="221315"/>
                </a:lnTo>
                <a:lnTo>
                  <a:pt x="156130" y="208803"/>
                </a:lnTo>
                <a:lnTo>
                  <a:pt x="161133" y="197173"/>
                </a:lnTo>
                <a:lnTo>
                  <a:pt x="168528" y="186436"/>
                </a:lnTo>
                <a:close/>
              </a:path>
              <a:path w="471170" h="469900">
                <a:moveTo>
                  <a:pt x="470915" y="151891"/>
                </a:moveTo>
                <a:lnTo>
                  <a:pt x="235457" y="151891"/>
                </a:lnTo>
                <a:lnTo>
                  <a:pt x="255327" y="154360"/>
                </a:lnTo>
                <a:lnTo>
                  <a:pt x="273256" y="161353"/>
                </a:lnTo>
                <a:lnTo>
                  <a:pt x="302386" y="186436"/>
                </a:lnTo>
                <a:lnTo>
                  <a:pt x="318515" y="234696"/>
                </a:lnTo>
                <a:lnTo>
                  <a:pt x="311699" y="267029"/>
                </a:lnTo>
                <a:lnTo>
                  <a:pt x="293417" y="293338"/>
                </a:lnTo>
                <a:lnTo>
                  <a:pt x="266920" y="311026"/>
                </a:lnTo>
                <a:lnTo>
                  <a:pt x="235457" y="317500"/>
                </a:lnTo>
                <a:lnTo>
                  <a:pt x="330548" y="317500"/>
                </a:lnTo>
                <a:lnTo>
                  <a:pt x="352347" y="284948"/>
                </a:lnTo>
                <a:lnTo>
                  <a:pt x="362457" y="234696"/>
                </a:lnTo>
                <a:lnTo>
                  <a:pt x="361991" y="222279"/>
                </a:lnTo>
                <a:lnTo>
                  <a:pt x="360441" y="209661"/>
                </a:lnTo>
                <a:lnTo>
                  <a:pt x="357582" y="197494"/>
                </a:lnTo>
                <a:lnTo>
                  <a:pt x="353186" y="186436"/>
                </a:lnTo>
                <a:lnTo>
                  <a:pt x="470915" y="186436"/>
                </a:lnTo>
                <a:lnTo>
                  <a:pt x="470915" y="151891"/>
                </a:lnTo>
                <a:close/>
              </a:path>
              <a:path w="471170" h="469900">
                <a:moveTo>
                  <a:pt x="461977" y="52959"/>
                </a:moveTo>
                <a:lnTo>
                  <a:pt x="415543" y="52959"/>
                </a:lnTo>
                <a:lnTo>
                  <a:pt x="415543" y="133476"/>
                </a:lnTo>
                <a:lnTo>
                  <a:pt x="470915" y="133476"/>
                </a:lnTo>
                <a:lnTo>
                  <a:pt x="470915" y="89788"/>
                </a:lnTo>
                <a:lnTo>
                  <a:pt x="463633" y="55346"/>
                </a:lnTo>
                <a:lnTo>
                  <a:pt x="461977" y="52959"/>
                </a:lnTo>
                <a:close/>
              </a:path>
            </a:pathLst>
          </a:custGeom>
          <a:solidFill>
            <a:srgbClr val="9DD2E7"/>
          </a:solidFill>
        </p:spPr>
        <p:txBody>
          <a:bodyPr wrap="square" lIns="0" tIns="0" rIns="0" bIns="0" rtlCol="0"/>
          <a:lstStyle/>
          <a:p/>
        </p:txBody>
      </p:sp>
      <p:sp>
        <p:nvSpPr>
          <p:cNvPr id="10" name="object 10"/>
          <p:cNvSpPr/>
          <p:nvPr/>
        </p:nvSpPr>
        <p:spPr>
          <a:xfrm>
            <a:off x="4302252" y="1905000"/>
            <a:ext cx="508000" cy="416559"/>
          </a:xfrm>
          <a:custGeom>
            <a:avLst/>
            <a:gdLst/>
            <a:ahLst/>
            <a:cxnLst/>
            <a:rect l="l" t="t" r="r" b="b"/>
            <a:pathLst>
              <a:path w="508000" h="416560">
                <a:moveTo>
                  <a:pt x="0" y="368808"/>
                </a:moveTo>
                <a:lnTo>
                  <a:pt x="17272" y="379349"/>
                </a:lnTo>
                <a:lnTo>
                  <a:pt x="55372" y="396875"/>
                </a:lnTo>
                <a:lnTo>
                  <a:pt x="76200" y="403860"/>
                </a:lnTo>
                <a:lnTo>
                  <a:pt x="95250" y="410845"/>
                </a:lnTo>
                <a:lnTo>
                  <a:pt x="117728" y="414274"/>
                </a:lnTo>
                <a:lnTo>
                  <a:pt x="138557" y="416051"/>
                </a:lnTo>
                <a:lnTo>
                  <a:pt x="161036" y="416051"/>
                </a:lnTo>
                <a:lnTo>
                  <a:pt x="228600" y="407288"/>
                </a:lnTo>
                <a:lnTo>
                  <a:pt x="287527" y="388112"/>
                </a:lnTo>
                <a:lnTo>
                  <a:pt x="319538" y="370586"/>
                </a:lnTo>
                <a:lnTo>
                  <a:pt x="24257" y="370586"/>
                </a:lnTo>
                <a:lnTo>
                  <a:pt x="0" y="368808"/>
                </a:lnTo>
                <a:close/>
              </a:path>
              <a:path w="508000" h="416560">
                <a:moveTo>
                  <a:pt x="57150" y="253491"/>
                </a:moveTo>
                <a:lnTo>
                  <a:pt x="64135" y="267462"/>
                </a:lnTo>
                <a:lnTo>
                  <a:pt x="70993" y="281432"/>
                </a:lnTo>
                <a:lnTo>
                  <a:pt x="81407" y="293624"/>
                </a:lnTo>
                <a:lnTo>
                  <a:pt x="122936" y="319913"/>
                </a:lnTo>
                <a:lnTo>
                  <a:pt x="154177" y="325120"/>
                </a:lnTo>
                <a:lnTo>
                  <a:pt x="140335" y="335661"/>
                </a:lnTo>
                <a:lnTo>
                  <a:pt x="126492" y="344424"/>
                </a:lnTo>
                <a:lnTo>
                  <a:pt x="110871" y="351409"/>
                </a:lnTo>
                <a:lnTo>
                  <a:pt x="93472" y="360172"/>
                </a:lnTo>
                <a:lnTo>
                  <a:pt x="77977" y="363600"/>
                </a:lnTo>
                <a:lnTo>
                  <a:pt x="43307" y="370586"/>
                </a:lnTo>
                <a:lnTo>
                  <a:pt x="319538" y="370586"/>
                </a:lnTo>
                <a:lnTo>
                  <a:pt x="337693" y="358394"/>
                </a:lnTo>
                <a:lnTo>
                  <a:pt x="358521" y="339089"/>
                </a:lnTo>
                <a:lnTo>
                  <a:pt x="381000" y="319913"/>
                </a:lnTo>
                <a:lnTo>
                  <a:pt x="396621" y="295401"/>
                </a:lnTo>
                <a:lnTo>
                  <a:pt x="412242" y="272669"/>
                </a:lnTo>
                <a:lnTo>
                  <a:pt x="421448" y="255270"/>
                </a:lnTo>
                <a:lnTo>
                  <a:pt x="76200" y="255270"/>
                </a:lnTo>
                <a:lnTo>
                  <a:pt x="57150" y="253491"/>
                </a:lnTo>
                <a:close/>
              </a:path>
              <a:path w="508000" h="416560">
                <a:moveTo>
                  <a:pt x="20827" y="146812"/>
                </a:moveTo>
                <a:lnTo>
                  <a:pt x="20827" y="148589"/>
                </a:lnTo>
                <a:lnTo>
                  <a:pt x="22478" y="166115"/>
                </a:lnTo>
                <a:lnTo>
                  <a:pt x="43307" y="215011"/>
                </a:lnTo>
                <a:lnTo>
                  <a:pt x="86613" y="244728"/>
                </a:lnTo>
                <a:lnTo>
                  <a:pt x="103886" y="249936"/>
                </a:lnTo>
                <a:lnTo>
                  <a:pt x="90043" y="253491"/>
                </a:lnTo>
                <a:lnTo>
                  <a:pt x="76200" y="255270"/>
                </a:lnTo>
                <a:lnTo>
                  <a:pt x="421448" y="255270"/>
                </a:lnTo>
                <a:lnTo>
                  <a:pt x="445135" y="195834"/>
                </a:lnTo>
                <a:lnTo>
                  <a:pt x="451706" y="159130"/>
                </a:lnTo>
                <a:lnTo>
                  <a:pt x="55372" y="159130"/>
                </a:lnTo>
                <a:lnTo>
                  <a:pt x="43307" y="155575"/>
                </a:lnTo>
                <a:lnTo>
                  <a:pt x="31114" y="152146"/>
                </a:lnTo>
                <a:lnTo>
                  <a:pt x="20827" y="146812"/>
                </a:lnTo>
                <a:close/>
              </a:path>
              <a:path w="508000" h="416560">
                <a:moveTo>
                  <a:pt x="34671" y="19176"/>
                </a:moveTo>
                <a:lnTo>
                  <a:pt x="29463" y="29717"/>
                </a:lnTo>
                <a:lnTo>
                  <a:pt x="26035" y="45465"/>
                </a:lnTo>
                <a:lnTo>
                  <a:pt x="22478" y="57658"/>
                </a:lnTo>
                <a:lnTo>
                  <a:pt x="20827" y="71627"/>
                </a:lnTo>
                <a:lnTo>
                  <a:pt x="22478" y="83947"/>
                </a:lnTo>
                <a:lnTo>
                  <a:pt x="24257" y="99695"/>
                </a:lnTo>
                <a:lnTo>
                  <a:pt x="29463" y="110109"/>
                </a:lnTo>
                <a:lnTo>
                  <a:pt x="34671" y="122427"/>
                </a:lnTo>
                <a:lnTo>
                  <a:pt x="39877" y="132841"/>
                </a:lnTo>
                <a:lnTo>
                  <a:pt x="58927" y="152146"/>
                </a:lnTo>
                <a:lnTo>
                  <a:pt x="67563" y="159130"/>
                </a:lnTo>
                <a:lnTo>
                  <a:pt x="451706" y="159130"/>
                </a:lnTo>
                <a:lnTo>
                  <a:pt x="453771" y="143383"/>
                </a:lnTo>
                <a:lnTo>
                  <a:pt x="454715" y="129412"/>
                </a:lnTo>
                <a:lnTo>
                  <a:pt x="249427" y="129412"/>
                </a:lnTo>
                <a:lnTo>
                  <a:pt x="218186" y="125857"/>
                </a:lnTo>
                <a:lnTo>
                  <a:pt x="159385" y="110109"/>
                </a:lnTo>
                <a:lnTo>
                  <a:pt x="102235" y="80390"/>
                </a:lnTo>
                <a:lnTo>
                  <a:pt x="77977" y="62991"/>
                </a:lnTo>
                <a:lnTo>
                  <a:pt x="34671" y="19176"/>
                </a:lnTo>
                <a:close/>
              </a:path>
              <a:path w="508000" h="416560">
                <a:moveTo>
                  <a:pt x="361950" y="0"/>
                </a:moveTo>
                <a:lnTo>
                  <a:pt x="341249" y="0"/>
                </a:lnTo>
                <a:lnTo>
                  <a:pt x="330835" y="1777"/>
                </a:lnTo>
                <a:lnTo>
                  <a:pt x="292735" y="17525"/>
                </a:lnTo>
                <a:lnTo>
                  <a:pt x="254635" y="64642"/>
                </a:lnTo>
                <a:lnTo>
                  <a:pt x="247650" y="94361"/>
                </a:lnTo>
                <a:lnTo>
                  <a:pt x="247650" y="117094"/>
                </a:lnTo>
                <a:lnTo>
                  <a:pt x="249427" y="129412"/>
                </a:lnTo>
                <a:lnTo>
                  <a:pt x="454715" y="129412"/>
                </a:lnTo>
                <a:lnTo>
                  <a:pt x="455428" y="118872"/>
                </a:lnTo>
                <a:lnTo>
                  <a:pt x="455549" y="103124"/>
                </a:lnTo>
                <a:lnTo>
                  <a:pt x="469392" y="90932"/>
                </a:lnTo>
                <a:lnTo>
                  <a:pt x="485013" y="78612"/>
                </a:lnTo>
                <a:lnTo>
                  <a:pt x="495542" y="66421"/>
                </a:lnTo>
                <a:lnTo>
                  <a:pt x="448563" y="66421"/>
                </a:lnTo>
                <a:lnTo>
                  <a:pt x="476376" y="41910"/>
                </a:lnTo>
                <a:lnTo>
                  <a:pt x="482534" y="31496"/>
                </a:lnTo>
                <a:lnTo>
                  <a:pt x="427863" y="31496"/>
                </a:lnTo>
                <a:lnTo>
                  <a:pt x="410463" y="19176"/>
                </a:lnTo>
                <a:lnTo>
                  <a:pt x="393192" y="8762"/>
                </a:lnTo>
                <a:lnTo>
                  <a:pt x="384556" y="5207"/>
                </a:lnTo>
                <a:lnTo>
                  <a:pt x="374142" y="1777"/>
                </a:lnTo>
                <a:lnTo>
                  <a:pt x="361950" y="0"/>
                </a:lnTo>
                <a:close/>
              </a:path>
              <a:path w="508000" h="416560">
                <a:moveTo>
                  <a:pt x="507492" y="48895"/>
                </a:moveTo>
                <a:lnTo>
                  <a:pt x="493649" y="55879"/>
                </a:lnTo>
                <a:lnTo>
                  <a:pt x="479806" y="59436"/>
                </a:lnTo>
                <a:lnTo>
                  <a:pt x="462407" y="62991"/>
                </a:lnTo>
                <a:lnTo>
                  <a:pt x="448563" y="66421"/>
                </a:lnTo>
                <a:lnTo>
                  <a:pt x="495542" y="66421"/>
                </a:lnTo>
                <a:lnTo>
                  <a:pt x="497077" y="64642"/>
                </a:lnTo>
                <a:lnTo>
                  <a:pt x="507492" y="48895"/>
                </a:lnTo>
                <a:close/>
              </a:path>
              <a:path w="508000" h="416560">
                <a:moveTo>
                  <a:pt x="493649" y="6985"/>
                </a:moveTo>
                <a:lnTo>
                  <a:pt x="479806" y="15748"/>
                </a:lnTo>
                <a:lnTo>
                  <a:pt x="460756" y="22733"/>
                </a:lnTo>
                <a:lnTo>
                  <a:pt x="445135" y="27939"/>
                </a:lnTo>
                <a:lnTo>
                  <a:pt x="427863" y="31496"/>
                </a:lnTo>
                <a:lnTo>
                  <a:pt x="482534" y="31496"/>
                </a:lnTo>
                <a:lnTo>
                  <a:pt x="486663" y="24511"/>
                </a:lnTo>
                <a:lnTo>
                  <a:pt x="493649" y="6985"/>
                </a:lnTo>
                <a:close/>
              </a:path>
            </a:pathLst>
          </a:custGeom>
          <a:solidFill>
            <a:srgbClr val="1A9FD2"/>
          </a:solidFill>
        </p:spPr>
        <p:txBody>
          <a:bodyPr wrap="square" lIns="0" tIns="0" rIns="0" bIns="0" rtlCol="0"/>
          <a:lstStyle/>
          <a:p/>
        </p:txBody>
      </p:sp>
      <p:sp>
        <p:nvSpPr>
          <p:cNvPr id="11" name="object 11"/>
          <p:cNvSpPr/>
          <p:nvPr/>
        </p:nvSpPr>
        <p:spPr>
          <a:xfrm>
            <a:off x="7327392" y="4963718"/>
            <a:ext cx="526415" cy="456565"/>
          </a:xfrm>
          <a:custGeom>
            <a:avLst/>
            <a:gdLst/>
            <a:ahLst/>
            <a:cxnLst/>
            <a:rect l="l" t="t" r="r" b="b"/>
            <a:pathLst>
              <a:path w="526415" h="456564">
                <a:moveTo>
                  <a:pt x="237876" y="130243"/>
                </a:moveTo>
                <a:lnTo>
                  <a:pt x="66180" y="130243"/>
                </a:lnTo>
                <a:lnTo>
                  <a:pt x="82423" y="135585"/>
                </a:lnTo>
                <a:lnTo>
                  <a:pt x="92266" y="157942"/>
                </a:lnTo>
                <a:lnTo>
                  <a:pt x="106981" y="202425"/>
                </a:lnTo>
                <a:lnTo>
                  <a:pt x="125320" y="262162"/>
                </a:lnTo>
                <a:lnTo>
                  <a:pt x="142150" y="317496"/>
                </a:lnTo>
                <a:lnTo>
                  <a:pt x="158167" y="367948"/>
                </a:lnTo>
                <a:lnTo>
                  <a:pt x="170179" y="400253"/>
                </a:lnTo>
                <a:lnTo>
                  <a:pt x="187285" y="425137"/>
                </a:lnTo>
                <a:lnTo>
                  <a:pt x="213105" y="446544"/>
                </a:lnTo>
                <a:lnTo>
                  <a:pt x="245403" y="456046"/>
                </a:lnTo>
                <a:lnTo>
                  <a:pt x="281939" y="445211"/>
                </a:lnTo>
                <a:lnTo>
                  <a:pt x="329492" y="408905"/>
                </a:lnTo>
                <a:lnTo>
                  <a:pt x="360642" y="380441"/>
                </a:lnTo>
                <a:lnTo>
                  <a:pt x="394024" y="346032"/>
                </a:lnTo>
                <a:lnTo>
                  <a:pt x="427627" y="306373"/>
                </a:lnTo>
                <a:lnTo>
                  <a:pt x="440036" y="289128"/>
                </a:lnTo>
                <a:lnTo>
                  <a:pt x="289940" y="289128"/>
                </a:lnTo>
                <a:lnTo>
                  <a:pt x="280275" y="282258"/>
                </a:lnTo>
                <a:lnTo>
                  <a:pt x="270621" y="261982"/>
                </a:lnTo>
                <a:lnTo>
                  <a:pt x="259990" y="228799"/>
                </a:lnTo>
                <a:lnTo>
                  <a:pt x="247396" y="183210"/>
                </a:lnTo>
                <a:lnTo>
                  <a:pt x="238973" y="136569"/>
                </a:lnTo>
                <a:lnTo>
                  <a:pt x="237876" y="130243"/>
                </a:lnTo>
                <a:close/>
              </a:path>
              <a:path w="526415" h="456564">
                <a:moveTo>
                  <a:pt x="523456" y="111207"/>
                </a:moveTo>
                <a:lnTo>
                  <a:pt x="343021" y="111207"/>
                </a:lnTo>
                <a:lnTo>
                  <a:pt x="368665" y="124361"/>
                </a:lnTo>
                <a:lnTo>
                  <a:pt x="376854" y="154399"/>
                </a:lnTo>
                <a:lnTo>
                  <a:pt x="364362" y="193878"/>
                </a:lnTo>
                <a:lnTo>
                  <a:pt x="342644" y="233300"/>
                </a:lnTo>
                <a:lnTo>
                  <a:pt x="304159" y="282425"/>
                </a:lnTo>
                <a:lnTo>
                  <a:pt x="289940" y="289128"/>
                </a:lnTo>
                <a:lnTo>
                  <a:pt x="440036" y="289128"/>
                </a:lnTo>
                <a:lnTo>
                  <a:pt x="459438" y="262162"/>
                </a:lnTo>
                <a:lnTo>
                  <a:pt x="487446" y="214093"/>
                </a:lnTo>
                <a:lnTo>
                  <a:pt x="509638" y="162863"/>
                </a:lnTo>
                <a:lnTo>
                  <a:pt x="523456" y="111207"/>
                </a:lnTo>
                <a:close/>
              </a:path>
              <a:path w="526415" h="456564">
                <a:moveTo>
                  <a:pt x="159638" y="3251"/>
                </a:moveTo>
                <a:lnTo>
                  <a:pt x="105495" y="27907"/>
                </a:lnTo>
                <a:lnTo>
                  <a:pt x="53863" y="69148"/>
                </a:lnTo>
                <a:lnTo>
                  <a:pt x="15210" y="107889"/>
                </a:lnTo>
                <a:lnTo>
                  <a:pt x="0" y="125044"/>
                </a:lnTo>
                <a:lnTo>
                  <a:pt x="21335" y="151460"/>
                </a:lnTo>
                <a:lnTo>
                  <a:pt x="28648" y="146372"/>
                </a:lnTo>
                <a:lnTo>
                  <a:pt x="45926" y="136569"/>
                </a:lnTo>
                <a:lnTo>
                  <a:pt x="66180" y="130243"/>
                </a:lnTo>
                <a:lnTo>
                  <a:pt x="237876" y="130243"/>
                </a:lnTo>
                <a:lnTo>
                  <a:pt x="230258" y="86324"/>
                </a:lnTo>
                <a:lnTo>
                  <a:pt x="216919" y="41066"/>
                </a:lnTo>
                <a:lnTo>
                  <a:pt x="194783" y="10287"/>
                </a:lnTo>
                <a:lnTo>
                  <a:pt x="159638" y="3251"/>
                </a:lnTo>
                <a:close/>
              </a:path>
              <a:path w="526415" h="456564">
                <a:moveTo>
                  <a:pt x="448558" y="0"/>
                </a:moveTo>
                <a:lnTo>
                  <a:pt x="387498" y="13868"/>
                </a:lnTo>
                <a:lnTo>
                  <a:pt x="333531" y="55742"/>
                </a:lnTo>
                <a:lnTo>
                  <a:pt x="303149" y="122377"/>
                </a:lnTo>
                <a:lnTo>
                  <a:pt x="343021" y="111207"/>
                </a:lnTo>
                <a:lnTo>
                  <a:pt x="523456" y="111207"/>
                </a:lnTo>
                <a:lnTo>
                  <a:pt x="524001" y="109169"/>
                </a:lnTo>
                <a:lnTo>
                  <a:pt x="525982" y="69273"/>
                </a:lnTo>
                <a:lnTo>
                  <a:pt x="517367" y="38813"/>
                </a:lnTo>
                <a:lnTo>
                  <a:pt x="500217" y="17385"/>
                </a:lnTo>
                <a:lnTo>
                  <a:pt x="476593" y="4583"/>
                </a:lnTo>
                <a:lnTo>
                  <a:pt x="448558" y="0"/>
                </a:lnTo>
                <a:close/>
              </a:path>
            </a:pathLst>
          </a:custGeom>
          <a:solidFill>
            <a:srgbClr val="F8C000"/>
          </a:solidFill>
        </p:spPr>
        <p:txBody>
          <a:bodyPr wrap="square" lIns="0" tIns="0" rIns="0" bIns="0" rtlCol="0"/>
          <a:lstStyle/>
          <a:p/>
        </p:txBody>
      </p:sp>
      <p:sp>
        <p:nvSpPr>
          <p:cNvPr id="12" name="object 12"/>
          <p:cNvSpPr/>
          <p:nvPr/>
        </p:nvSpPr>
        <p:spPr>
          <a:xfrm>
            <a:off x="4319015" y="4968113"/>
            <a:ext cx="474345" cy="473075"/>
          </a:xfrm>
          <a:custGeom>
            <a:avLst/>
            <a:gdLst/>
            <a:ahLst/>
            <a:cxnLst/>
            <a:rect l="l" t="t" r="r" b="b"/>
            <a:pathLst>
              <a:path w="474345" h="473075">
                <a:moveTo>
                  <a:pt x="471043" y="247904"/>
                </a:moveTo>
                <a:lnTo>
                  <a:pt x="219329" y="247904"/>
                </a:lnTo>
                <a:lnTo>
                  <a:pt x="217550" y="249681"/>
                </a:lnTo>
                <a:lnTo>
                  <a:pt x="217550" y="435737"/>
                </a:lnTo>
                <a:lnTo>
                  <a:pt x="218948" y="437388"/>
                </a:lnTo>
                <a:lnTo>
                  <a:pt x="469392" y="472440"/>
                </a:lnTo>
                <a:lnTo>
                  <a:pt x="469646" y="472567"/>
                </a:lnTo>
                <a:lnTo>
                  <a:pt x="470916" y="472567"/>
                </a:lnTo>
                <a:lnTo>
                  <a:pt x="471805" y="472186"/>
                </a:lnTo>
                <a:lnTo>
                  <a:pt x="472567" y="471550"/>
                </a:lnTo>
                <a:lnTo>
                  <a:pt x="473329" y="470789"/>
                </a:lnTo>
                <a:lnTo>
                  <a:pt x="473837" y="469773"/>
                </a:lnTo>
                <a:lnTo>
                  <a:pt x="473963" y="250825"/>
                </a:lnTo>
                <a:lnTo>
                  <a:pt x="473456" y="249809"/>
                </a:lnTo>
                <a:lnTo>
                  <a:pt x="472821" y="249047"/>
                </a:lnTo>
                <a:lnTo>
                  <a:pt x="472059" y="248412"/>
                </a:lnTo>
                <a:lnTo>
                  <a:pt x="471043" y="247904"/>
                </a:lnTo>
                <a:close/>
              </a:path>
              <a:path w="474345" h="473075">
                <a:moveTo>
                  <a:pt x="192532" y="247904"/>
                </a:moveTo>
                <a:lnTo>
                  <a:pt x="3048" y="247904"/>
                </a:lnTo>
                <a:lnTo>
                  <a:pt x="2032" y="248412"/>
                </a:lnTo>
                <a:lnTo>
                  <a:pt x="1270" y="249047"/>
                </a:lnTo>
                <a:lnTo>
                  <a:pt x="635" y="249809"/>
                </a:lnTo>
                <a:lnTo>
                  <a:pt x="126" y="250825"/>
                </a:lnTo>
                <a:lnTo>
                  <a:pt x="126" y="406400"/>
                </a:lnTo>
                <a:lnTo>
                  <a:pt x="1650" y="408050"/>
                </a:lnTo>
                <a:lnTo>
                  <a:pt x="3429" y="408178"/>
                </a:lnTo>
                <a:lnTo>
                  <a:pt x="189864" y="433705"/>
                </a:lnTo>
                <a:lnTo>
                  <a:pt x="191262" y="433831"/>
                </a:lnTo>
                <a:lnTo>
                  <a:pt x="192150" y="433450"/>
                </a:lnTo>
                <a:lnTo>
                  <a:pt x="192786" y="432689"/>
                </a:lnTo>
                <a:lnTo>
                  <a:pt x="193801" y="432053"/>
                </a:lnTo>
                <a:lnTo>
                  <a:pt x="194183" y="431038"/>
                </a:lnTo>
                <a:lnTo>
                  <a:pt x="194183" y="249681"/>
                </a:lnTo>
                <a:lnTo>
                  <a:pt x="192532" y="247904"/>
                </a:lnTo>
                <a:close/>
              </a:path>
              <a:path w="474345" h="473075">
                <a:moveTo>
                  <a:pt x="190881" y="40639"/>
                </a:moveTo>
                <a:lnTo>
                  <a:pt x="3429" y="66039"/>
                </a:lnTo>
                <a:lnTo>
                  <a:pt x="1397" y="66293"/>
                </a:lnTo>
                <a:lnTo>
                  <a:pt x="0" y="67944"/>
                </a:lnTo>
                <a:lnTo>
                  <a:pt x="126" y="223012"/>
                </a:lnTo>
                <a:lnTo>
                  <a:pt x="1905" y="224662"/>
                </a:lnTo>
                <a:lnTo>
                  <a:pt x="192532" y="224662"/>
                </a:lnTo>
                <a:lnTo>
                  <a:pt x="194183" y="223012"/>
                </a:lnTo>
                <a:lnTo>
                  <a:pt x="194183" y="43561"/>
                </a:lnTo>
                <a:lnTo>
                  <a:pt x="193801" y="42418"/>
                </a:lnTo>
                <a:lnTo>
                  <a:pt x="192786" y="41656"/>
                </a:lnTo>
                <a:lnTo>
                  <a:pt x="192024" y="40893"/>
                </a:lnTo>
                <a:lnTo>
                  <a:pt x="190881" y="40639"/>
                </a:lnTo>
                <a:close/>
              </a:path>
              <a:path w="474345" h="473075">
                <a:moveTo>
                  <a:pt x="470535" y="0"/>
                </a:moveTo>
                <a:lnTo>
                  <a:pt x="469392" y="126"/>
                </a:lnTo>
                <a:lnTo>
                  <a:pt x="220853" y="36322"/>
                </a:lnTo>
                <a:lnTo>
                  <a:pt x="218948" y="36449"/>
                </a:lnTo>
                <a:lnTo>
                  <a:pt x="217550" y="38100"/>
                </a:lnTo>
                <a:lnTo>
                  <a:pt x="217550" y="223012"/>
                </a:lnTo>
                <a:lnTo>
                  <a:pt x="219329" y="224662"/>
                </a:lnTo>
                <a:lnTo>
                  <a:pt x="472059" y="224662"/>
                </a:lnTo>
                <a:lnTo>
                  <a:pt x="473837" y="223012"/>
                </a:lnTo>
                <a:lnTo>
                  <a:pt x="473837" y="2920"/>
                </a:lnTo>
                <a:lnTo>
                  <a:pt x="473329" y="1778"/>
                </a:lnTo>
                <a:lnTo>
                  <a:pt x="472567" y="1016"/>
                </a:lnTo>
                <a:lnTo>
                  <a:pt x="471678" y="381"/>
                </a:lnTo>
                <a:lnTo>
                  <a:pt x="470535" y="0"/>
                </a:lnTo>
                <a:close/>
              </a:path>
            </a:pathLst>
          </a:custGeom>
          <a:solidFill>
            <a:srgbClr val="F68B21"/>
          </a:solidFill>
        </p:spPr>
        <p:txBody>
          <a:bodyPr wrap="square" lIns="0" tIns="0" rIns="0" bIns="0" rtlCol="0"/>
          <a:lstStyle/>
          <a:p/>
        </p:txBody>
      </p:sp>
      <p:sp>
        <p:nvSpPr>
          <p:cNvPr id="13" name="object 13"/>
          <p:cNvSpPr/>
          <p:nvPr/>
        </p:nvSpPr>
        <p:spPr>
          <a:xfrm>
            <a:off x="4773167" y="2400300"/>
            <a:ext cx="2598420" cy="2598420"/>
          </a:xfrm>
          <a:custGeom>
            <a:avLst/>
            <a:gdLst/>
            <a:ahLst/>
            <a:cxnLst/>
            <a:rect l="l" t="t" r="r" b="b"/>
            <a:pathLst>
              <a:path w="2598420" h="2598420">
                <a:moveTo>
                  <a:pt x="1299209" y="0"/>
                </a:moveTo>
                <a:lnTo>
                  <a:pt x="1247254" y="3977"/>
                </a:lnTo>
                <a:lnTo>
                  <a:pt x="1196293" y="15910"/>
                </a:lnTo>
                <a:lnTo>
                  <a:pt x="1147319" y="35798"/>
                </a:lnTo>
                <a:lnTo>
                  <a:pt x="1101325" y="63642"/>
                </a:lnTo>
                <a:lnTo>
                  <a:pt x="1059306" y="99440"/>
                </a:lnTo>
                <a:lnTo>
                  <a:pt x="99440" y="1059307"/>
                </a:lnTo>
                <a:lnTo>
                  <a:pt x="69056" y="1094043"/>
                </a:lnTo>
                <a:lnTo>
                  <a:pt x="44195" y="1131642"/>
                </a:lnTo>
                <a:lnTo>
                  <a:pt x="24860" y="1171531"/>
                </a:lnTo>
                <a:lnTo>
                  <a:pt x="11048" y="1213136"/>
                </a:lnTo>
                <a:lnTo>
                  <a:pt x="2762" y="1255887"/>
                </a:lnTo>
                <a:lnTo>
                  <a:pt x="0" y="1299209"/>
                </a:lnTo>
                <a:lnTo>
                  <a:pt x="2762" y="1342532"/>
                </a:lnTo>
                <a:lnTo>
                  <a:pt x="11048" y="1385283"/>
                </a:lnTo>
                <a:lnTo>
                  <a:pt x="24860" y="1426888"/>
                </a:lnTo>
                <a:lnTo>
                  <a:pt x="44195" y="1466777"/>
                </a:lnTo>
                <a:lnTo>
                  <a:pt x="69056" y="1504376"/>
                </a:lnTo>
                <a:lnTo>
                  <a:pt x="99440" y="1539113"/>
                </a:lnTo>
                <a:lnTo>
                  <a:pt x="1059306" y="2498979"/>
                </a:lnTo>
                <a:lnTo>
                  <a:pt x="1094043" y="2529363"/>
                </a:lnTo>
                <a:lnTo>
                  <a:pt x="1131642" y="2554224"/>
                </a:lnTo>
                <a:lnTo>
                  <a:pt x="1171531" y="2573559"/>
                </a:lnTo>
                <a:lnTo>
                  <a:pt x="1213136" y="2587371"/>
                </a:lnTo>
                <a:lnTo>
                  <a:pt x="1255887" y="2595657"/>
                </a:lnTo>
                <a:lnTo>
                  <a:pt x="1299209" y="2598420"/>
                </a:lnTo>
                <a:lnTo>
                  <a:pt x="1342532" y="2595657"/>
                </a:lnTo>
                <a:lnTo>
                  <a:pt x="1385283" y="2587371"/>
                </a:lnTo>
                <a:lnTo>
                  <a:pt x="1426888" y="2573559"/>
                </a:lnTo>
                <a:lnTo>
                  <a:pt x="1466777" y="2554224"/>
                </a:lnTo>
                <a:lnTo>
                  <a:pt x="1504376" y="2529363"/>
                </a:lnTo>
                <a:lnTo>
                  <a:pt x="1539112" y="2498979"/>
                </a:lnTo>
                <a:lnTo>
                  <a:pt x="2498978" y="1539113"/>
                </a:lnTo>
                <a:lnTo>
                  <a:pt x="2529363" y="1504376"/>
                </a:lnTo>
                <a:lnTo>
                  <a:pt x="2554223" y="1466777"/>
                </a:lnTo>
                <a:lnTo>
                  <a:pt x="2573559" y="1426888"/>
                </a:lnTo>
                <a:lnTo>
                  <a:pt x="2587370" y="1385283"/>
                </a:lnTo>
                <a:lnTo>
                  <a:pt x="2595657" y="1342532"/>
                </a:lnTo>
                <a:lnTo>
                  <a:pt x="2598419" y="1299209"/>
                </a:lnTo>
                <a:lnTo>
                  <a:pt x="2595657" y="1255887"/>
                </a:lnTo>
                <a:lnTo>
                  <a:pt x="2587370" y="1213136"/>
                </a:lnTo>
                <a:lnTo>
                  <a:pt x="2573559" y="1171531"/>
                </a:lnTo>
                <a:lnTo>
                  <a:pt x="2554223" y="1131642"/>
                </a:lnTo>
                <a:lnTo>
                  <a:pt x="2529363" y="1094043"/>
                </a:lnTo>
                <a:lnTo>
                  <a:pt x="2498978" y="1059307"/>
                </a:lnTo>
                <a:lnTo>
                  <a:pt x="1539112" y="99440"/>
                </a:lnTo>
                <a:lnTo>
                  <a:pt x="1497094" y="63642"/>
                </a:lnTo>
                <a:lnTo>
                  <a:pt x="1451100" y="35798"/>
                </a:lnTo>
                <a:lnTo>
                  <a:pt x="1402126" y="15910"/>
                </a:lnTo>
                <a:lnTo>
                  <a:pt x="1351165" y="3977"/>
                </a:lnTo>
                <a:lnTo>
                  <a:pt x="1299209" y="0"/>
                </a:lnTo>
                <a:close/>
              </a:path>
            </a:pathLst>
          </a:custGeom>
          <a:solidFill>
            <a:srgbClr val="F9F9F9"/>
          </a:solidFill>
        </p:spPr>
        <p:txBody>
          <a:bodyPr wrap="square" lIns="0" tIns="0" rIns="0" bIns="0" rtlCol="0"/>
          <a:lstStyle/>
          <a:p/>
        </p:txBody>
      </p:sp>
      <p:sp>
        <p:nvSpPr>
          <p:cNvPr id="14" name="object 14"/>
          <p:cNvSpPr/>
          <p:nvPr/>
        </p:nvSpPr>
        <p:spPr>
          <a:xfrm>
            <a:off x="4773167" y="2400300"/>
            <a:ext cx="2598420" cy="2598420"/>
          </a:xfrm>
          <a:custGeom>
            <a:avLst/>
            <a:gdLst/>
            <a:ahLst/>
            <a:cxnLst/>
            <a:rect l="l" t="t" r="r" b="b"/>
            <a:pathLst>
              <a:path w="2598420" h="2598420">
                <a:moveTo>
                  <a:pt x="1299209" y="0"/>
                </a:moveTo>
                <a:lnTo>
                  <a:pt x="1351165" y="3977"/>
                </a:lnTo>
                <a:lnTo>
                  <a:pt x="1402126" y="15910"/>
                </a:lnTo>
                <a:lnTo>
                  <a:pt x="1451100" y="35798"/>
                </a:lnTo>
                <a:lnTo>
                  <a:pt x="1497094" y="63642"/>
                </a:lnTo>
                <a:lnTo>
                  <a:pt x="1539112" y="99440"/>
                </a:lnTo>
                <a:lnTo>
                  <a:pt x="2498978" y="1059307"/>
                </a:lnTo>
                <a:lnTo>
                  <a:pt x="2529363" y="1094043"/>
                </a:lnTo>
                <a:lnTo>
                  <a:pt x="2554223" y="1131642"/>
                </a:lnTo>
                <a:lnTo>
                  <a:pt x="2573559" y="1171531"/>
                </a:lnTo>
                <a:lnTo>
                  <a:pt x="2587370" y="1213136"/>
                </a:lnTo>
                <a:lnTo>
                  <a:pt x="2595657" y="1255887"/>
                </a:lnTo>
                <a:lnTo>
                  <a:pt x="2598419" y="1299209"/>
                </a:lnTo>
                <a:lnTo>
                  <a:pt x="2595657" y="1342532"/>
                </a:lnTo>
                <a:lnTo>
                  <a:pt x="2587370" y="1385283"/>
                </a:lnTo>
                <a:lnTo>
                  <a:pt x="2573559" y="1426888"/>
                </a:lnTo>
                <a:lnTo>
                  <a:pt x="2554223" y="1466777"/>
                </a:lnTo>
                <a:lnTo>
                  <a:pt x="2529363" y="1504376"/>
                </a:lnTo>
                <a:lnTo>
                  <a:pt x="2498978" y="1539113"/>
                </a:lnTo>
                <a:lnTo>
                  <a:pt x="1539112" y="2498979"/>
                </a:lnTo>
                <a:lnTo>
                  <a:pt x="1504376" y="2529363"/>
                </a:lnTo>
                <a:lnTo>
                  <a:pt x="1466777" y="2554224"/>
                </a:lnTo>
                <a:lnTo>
                  <a:pt x="1426888" y="2573559"/>
                </a:lnTo>
                <a:lnTo>
                  <a:pt x="1385283" y="2587371"/>
                </a:lnTo>
                <a:lnTo>
                  <a:pt x="1342532" y="2595657"/>
                </a:lnTo>
                <a:lnTo>
                  <a:pt x="1299209" y="2598420"/>
                </a:lnTo>
                <a:lnTo>
                  <a:pt x="1255887" y="2595657"/>
                </a:lnTo>
                <a:lnTo>
                  <a:pt x="1213136" y="2587371"/>
                </a:lnTo>
                <a:lnTo>
                  <a:pt x="1171531" y="2573559"/>
                </a:lnTo>
                <a:lnTo>
                  <a:pt x="1131642" y="2554224"/>
                </a:lnTo>
                <a:lnTo>
                  <a:pt x="1094043" y="2529363"/>
                </a:lnTo>
                <a:lnTo>
                  <a:pt x="1059306" y="2498979"/>
                </a:lnTo>
                <a:lnTo>
                  <a:pt x="99440" y="1539113"/>
                </a:lnTo>
                <a:lnTo>
                  <a:pt x="69056" y="1504376"/>
                </a:lnTo>
                <a:lnTo>
                  <a:pt x="44195" y="1466777"/>
                </a:lnTo>
                <a:lnTo>
                  <a:pt x="24860" y="1426888"/>
                </a:lnTo>
                <a:lnTo>
                  <a:pt x="11048" y="1385283"/>
                </a:lnTo>
                <a:lnTo>
                  <a:pt x="2762" y="1342532"/>
                </a:lnTo>
                <a:lnTo>
                  <a:pt x="0" y="1299209"/>
                </a:lnTo>
                <a:lnTo>
                  <a:pt x="2762" y="1255887"/>
                </a:lnTo>
                <a:lnTo>
                  <a:pt x="11048" y="1213136"/>
                </a:lnTo>
                <a:lnTo>
                  <a:pt x="24860" y="1171531"/>
                </a:lnTo>
                <a:lnTo>
                  <a:pt x="44195" y="1131642"/>
                </a:lnTo>
                <a:lnTo>
                  <a:pt x="69056" y="1094043"/>
                </a:lnTo>
                <a:lnTo>
                  <a:pt x="99440" y="1059307"/>
                </a:lnTo>
                <a:lnTo>
                  <a:pt x="1059306" y="99440"/>
                </a:lnTo>
                <a:lnTo>
                  <a:pt x="1101325" y="63642"/>
                </a:lnTo>
                <a:lnTo>
                  <a:pt x="1147319" y="35798"/>
                </a:lnTo>
                <a:lnTo>
                  <a:pt x="1196293" y="15910"/>
                </a:lnTo>
                <a:lnTo>
                  <a:pt x="1247254" y="3977"/>
                </a:lnTo>
                <a:lnTo>
                  <a:pt x="1299209" y="0"/>
                </a:lnTo>
                <a:close/>
              </a:path>
            </a:pathLst>
          </a:custGeom>
          <a:ln w="57912">
            <a:solidFill>
              <a:srgbClr val="1D9ED2"/>
            </a:solidFill>
          </a:ln>
        </p:spPr>
        <p:txBody>
          <a:bodyPr wrap="square" lIns="0" tIns="0" rIns="0" bIns="0" rtlCol="0"/>
          <a:lstStyle/>
          <a:p/>
        </p:txBody>
      </p:sp>
      <p:sp>
        <p:nvSpPr>
          <p:cNvPr id="15" name="object 15"/>
          <p:cNvSpPr/>
          <p:nvPr/>
        </p:nvSpPr>
        <p:spPr>
          <a:xfrm>
            <a:off x="4959096" y="2586227"/>
            <a:ext cx="2226563" cy="2226564"/>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4959064" y="2586227"/>
            <a:ext cx="2226945" cy="2226945"/>
          </a:xfrm>
          <a:custGeom>
            <a:avLst/>
            <a:gdLst/>
            <a:ahLst/>
            <a:cxnLst/>
            <a:rect l="l" t="t" r="r" b="b"/>
            <a:pathLst>
              <a:path w="2226945" h="2226945">
                <a:moveTo>
                  <a:pt x="1113313" y="0"/>
                </a:moveTo>
                <a:lnTo>
                  <a:pt x="1157825" y="3412"/>
                </a:lnTo>
                <a:lnTo>
                  <a:pt x="1201490" y="13646"/>
                </a:lnTo>
                <a:lnTo>
                  <a:pt x="1243460" y="30696"/>
                </a:lnTo>
                <a:lnTo>
                  <a:pt x="1282888" y="54555"/>
                </a:lnTo>
                <a:lnTo>
                  <a:pt x="1318926" y="85217"/>
                </a:lnTo>
                <a:lnTo>
                  <a:pt x="2141378" y="907669"/>
                </a:lnTo>
                <a:lnTo>
                  <a:pt x="2172068" y="943707"/>
                </a:lnTo>
                <a:lnTo>
                  <a:pt x="2195937" y="983135"/>
                </a:lnTo>
                <a:lnTo>
                  <a:pt x="2212987" y="1025105"/>
                </a:lnTo>
                <a:lnTo>
                  <a:pt x="2223217" y="1068770"/>
                </a:lnTo>
                <a:lnTo>
                  <a:pt x="2226627" y="1113282"/>
                </a:lnTo>
                <a:lnTo>
                  <a:pt x="2223217" y="1157793"/>
                </a:lnTo>
                <a:lnTo>
                  <a:pt x="2212987" y="1201458"/>
                </a:lnTo>
                <a:lnTo>
                  <a:pt x="2195937" y="1243428"/>
                </a:lnTo>
                <a:lnTo>
                  <a:pt x="2172068" y="1282856"/>
                </a:lnTo>
                <a:lnTo>
                  <a:pt x="2141378" y="1318895"/>
                </a:lnTo>
                <a:lnTo>
                  <a:pt x="1318926" y="2141347"/>
                </a:lnTo>
                <a:lnTo>
                  <a:pt x="1282888" y="2172036"/>
                </a:lnTo>
                <a:lnTo>
                  <a:pt x="1243460" y="2195906"/>
                </a:lnTo>
                <a:lnTo>
                  <a:pt x="1201490" y="2212955"/>
                </a:lnTo>
                <a:lnTo>
                  <a:pt x="1157825" y="2223185"/>
                </a:lnTo>
                <a:lnTo>
                  <a:pt x="1113313" y="2226595"/>
                </a:lnTo>
                <a:lnTo>
                  <a:pt x="1068801" y="2223185"/>
                </a:lnTo>
                <a:lnTo>
                  <a:pt x="1025137" y="2212955"/>
                </a:lnTo>
                <a:lnTo>
                  <a:pt x="983167" y="2195906"/>
                </a:lnTo>
                <a:lnTo>
                  <a:pt x="943739" y="2172036"/>
                </a:lnTo>
                <a:lnTo>
                  <a:pt x="907700" y="2141347"/>
                </a:lnTo>
                <a:lnTo>
                  <a:pt x="85248" y="1318895"/>
                </a:lnTo>
                <a:lnTo>
                  <a:pt x="54559" y="1282856"/>
                </a:lnTo>
                <a:lnTo>
                  <a:pt x="30689" y="1243428"/>
                </a:lnTo>
                <a:lnTo>
                  <a:pt x="13639" y="1201458"/>
                </a:lnTo>
                <a:lnTo>
                  <a:pt x="3409" y="1157793"/>
                </a:lnTo>
                <a:lnTo>
                  <a:pt x="0" y="1113282"/>
                </a:lnTo>
                <a:lnTo>
                  <a:pt x="3409" y="1068770"/>
                </a:lnTo>
                <a:lnTo>
                  <a:pt x="13639" y="1025105"/>
                </a:lnTo>
                <a:lnTo>
                  <a:pt x="30689" y="983135"/>
                </a:lnTo>
                <a:lnTo>
                  <a:pt x="54559" y="943707"/>
                </a:lnTo>
                <a:lnTo>
                  <a:pt x="85248" y="907669"/>
                </a:lnTo>
                <a:lnTo>
                  <a:pt x="907700" y="85217"/>
                </a:lnTo>
                <a:lnTo>
                  <a:pt x="943739" y="54555"/>
                </a:lnTo>
                <a:lnTo>
                  <a:pt x="983167" y="30696"/>
                </a:lnTo>
                <a:lnTo>
                  <a:pt x="1025137" y="13646"/>
                </a:lnTo>
                <a:lnTo>
                  <a:pt x="1068801" y="3412"/>
                </a:lnTo>
                <a:lnTo>
                  <a:pt x="1113313" y="0"/>
                </a:lnTo>
                <a:close/>
              </a:path>
            </a:pathLst>
          </a:custGeom>
          <a:ln w="57912">
            <a:solidFill>
              <a:srgbClr val="ECECEC"/>
            </a:solidFill>
          </a:ln>
        </p:spPr>
        <p:txBody>
          <a:bodyPr wrap="square" lIns="0" tIns="0" rIns="0" bIns="0" rtlCol="0"/>
          <a:lstStyle/>
          <a:p/>
        </p:txBody>
      </p:sp>
      <p:sp>
        <p:nvSpPr>
          <p:cNvPr id="17" name="object 17"/>
          <p:cNvSpPr txBox="1"/>
          <p:nvPr/>
        </p:nvSpPr>
        <p:spPr>
          <a:xfrm>
            <a:off x="613359" y="4195317"/>
            <a:ext cx="2992120" cy="1764030"/>
          </a:xfrm>
          <a:prstGeom prst="rect">
            <a:avLst/>
          </a:prstGeom>
        </p:spPr>
        <p:txBody>
          <a:bodyPr wrap="square" lIns="0" tIns="0" rIns="0" bIns="0" rtlCol="0" vert="horz">
            <a:spAutoFit/>
          </a:bodyPr>
          <a:lstStyle/>
          <a:p>
            <a:pPr algn="r" marR="6350">
              <a:lnSpc>
                <a:spcPct val="100000"/>
              </a:lnSpc>
            </a:pPr>
            <a:r>
              <a:rPr dirty="0" sz="1600" spc="-5" b="1" i="1">
                <a:solidFill>
                  <a:srgbClr val="5B616C"/>
                </a:solidFill>
                <a:latin typeface="微软雅黑"/>
                <a:cs typeface="微软雅黑"/>
              </a:rPr>
              <a:t>科技进步</a:t>
            </a:r>
            <a:endParaRPr sz="1600">
              <a:latin typeface="微软雅黑"/>
              <a:cs typeface="微软雅黑"/>
            </a:endParaRPr>
          </a:p>
          <a:p>
            <a:pPr algn="just" marL="299085" marR="5080" indent="-287020">
              <a:lnSpc>
                <a:spcPct val="150000"/>
              </a:lnSpc>
              <a:spcBef>
                <a:spcPts val="1065"/>
              </a:spcBef>
            </a:pPr>
            <a:r>
              <a:rPr dirty="0" sz="1200" spc="35">
                <a:solidFill>
                  <a:srgbClr val="4F555F"/>
                </a:solidFill>
                <a:latin typeface="Arial Unicode MS"/>
                <a:cs typeface="Arial Unicode MS"/>
              </a:rPr>
              <a:t>✓ </a:t>
            </a:r>
            <a:r>
              <a:rPr dirty="0" sz="1200" spc="35">
                <a:solidFill>
                  <a:srgbClr val="5B616C"/>
                </a:solidFill>
                <a:latin typeface="微软雅黑"/>
                <a:cs typeface="微软雅黑"/>
              </a:rPr>
              <a:t>人工智能、云计算、大数据、区块链等  </a:t>
            </a:r>
            <a:r>
              <a:rPr dirty="0" sz="1200" spc="45">
                <a:solidFill>
                  <a:srgbClr val="5B616C"/>
                </a:solidFill>
                <a:latin typeface="微软雅黑"/>
                <a:cs typeface="微软雅黑"/>
              </a:rPr>
              <a:t>基础</a:t>
            </a:r>
            <a:r>
              <a:rPr dirty="0" sz="1200" spc="30">
                <a:solidFill>
                  <a:srgbClr val="5B616C"/>
                </a:solidFill>
                <a:latin typeface="微软雅黑"/>
                <a:cs typeface="微软雅黑"/>
              </a:rPr>
              <a:t>技</a:t>
            </a:r>
            <a:r>
              <a:rPr dirty="0" sz="1200" spc="45">
                <a:solidFill>
                  <a:srgbClr val="5B616C"/>
                </a:solidFill>
                <a:latin typeface="微软雅黑"/>
                <a:cs typeface="微软雅黑"/>
              </a:rPr>
              <a:t>术</a:t>
            </a:r>
            <a:r>
              <a:rPr dirty="0" sz="1200" spc="30">
                <a:solidFill>
                  <a:srgbClr val="5B616C"/>
                </a:solidFill>
                <a:latin typeface="微软雅黑"/>
                <a:cs typeface="微软雅黑"/>
              </a:rPr>
              <a:t>迅</a:t>
            </a:r>
            <a:r>
              <a:rPr dirty="0" sz="1200" spc="45">
                <a:solidFill>
                  <a:srgbClr val="5B616C"/>
                </a:solidFill>
                <a:latin typeface="微软雅黑"/>
                <a:cs typeface="微软雅黑"/>
              </a:rPr>
              <a:t>速发</a:t>
            </a:r>
            <a:r>
              <a:rPr dirty="0" sz="1200" spc="40">
                <a:solidFill>
                  <a:srgbClr val="5B616C"/>
                </a:solidFill>
                <a:latin typeface="微软雅黑"/>
                <a:cs typeface="微软雅黑"/>
              </a:rPr>
              <a:t>展</a:t>
            </a:r>
            <a:r>
              <a:rPr dirty="0" sz="1200" spc="35">
                <a:solidFill>
                  <a:srgbClr val="5B616C"/>
                </a:solidFill>
                <a:latin typeface="微软雅黑"/>
                <a:cs typeface="微软雅黑"/>
              </a:rPr>
              <a:t>，</a:t>
            </a:r>
            <a:r>
              <a:rPr dirty="0" sz="1200" spc="45">
                <a:solidFill>
                  <a:srgbClr val="5B616C"/>
                </a:solidFill>
                <a:latin typeface="微软雅黑"/>
                <a:cs typeface="微软雅黑"/>
              </a:rPr>
              <a:t>金融</a:t>
            </a:r>
            <a:r>
              <a:rPr dirty="0" sz="1200" spc="35">
                <a:solidFill>
                  <a:srgbClr val="5B616C"/>
                </a:solidFill>
                <a:latin typeface="微软雅黑"/>
                <a:cs typeface="微软雅黑"/>
              </a:rPr>
              <a:t>云</a:t>
            </a:r>
            <a:r>
              <a:rPr dirty="0" sz="1200" spc="45">
                <a:solidFill>
                  <a:srgbClr val="5B616C"/>
                </a:solidFill>
                <a:latin typeface="微软雅黑"/>
                <a:cs typeface="微软雅黑"/>
              </a:rPr>
              <a:t>、</a:t>
            </a:r>
            <a:r>
              <a:rPr dirty="0" sz="1200" spc="30">
                <a:solidFill>
                  <a:srgbClr val="5B616C"/>
                </a:solidFill>
                <a:latin typeface="微软雅黑"/>
                <a:cs typeface="微软雅黑"/>
              </a:rPr>
              <a:t>大</a:t>
            </a:r>
            <a:r>
              <a:rPr dirty="0" sz="1200" spc="45">
                <a:solidFill>
                  <a:srgbClr val="5B616C"/>
                </a:solidFill>
                <a:latin typeface="微软雅黑"/>
                <a:cs typeface="微软雅黑"/>
              </a:rPr>
              <a:t>数</a:t>
            </a:r>
            <a:r>
              <a:rPr dirty="0" sz="1200" spc="50">
                <a:solidFill>
                  <a:srgbClr val="5B616C"/>
                </a:solidFill>
                <a:latin typeface="微软雅黑"/>
                <a:cs typeface="微软雅黑"/>
              </a:rPr>
              <a:t>据</a:t>
            </a:r>
            <a:r>
              <a:rPr dirty="0" sz="1200">
                <a:solidFill>
                  <a:srgbClr val="5B616C"/>
                </a:solidFill>
                <a:latin typeface="微软雅黑"/>
                <a:cs typeface="微软雅黑"/>
              </a:rPr>
              <a:t>、 </a:t>
            </a:r>
            <a:r>
              <a:rPr dirty="0" sz="1200">
                <a:solidFill>
                  <a:srgbClr val="5B616C"/>
                </a:solidFill>
                <a:latin typeface="微软雅黑"/>
                <a:cs typeface="微软雅黑"/>
              </a:rPr>
              <a:t> </a:t>
            </a:r>
            <a:r>
              <a:rPr dirty="0" sz="1200" spc="45">
                <a:solidFill>
                  <a:srgbClr val="5B616C"/>
                </a:solidFill>
                <a:latin typeface="微软雅黑"/>
                <a:cs typeface="微软雅黑"/>
              </a:rPr>
              <a:t>生物</a:t>
            </a:r>
            <a:r>
              <a:rPr dirty="0" sz="1200" spc="30">
                <a:solidFill>
                  <a:srgbClr val="5B616C"/>
                </a:solidFill>
                <a:latin typeface="微软雅黑"/>
                <a:cs typeface="微软雅黑"/>
              </a:rPr>
              <a:t>识</a:t>
            </a:r>
            <a:r>
              <a:rPr dirty="0" sz="1200" spc="50">
                <a:solidFill>
                  <a:srgbClr val="5B616C"/>
                </a:solidFill>
                <a:latin typeface="微软雅黑"/>
                <a:cs typeface="微软雅黑"/>
              </a:rPr>
              <a:t>别</a:t>
            </a:r>
            <a:r>
              <a:rPr dirty="0" sz="1200" spc="35">
                <a:solidFill>
                  <a:srgbClr val="5B616C"/>
                </a:solidFill>
                <a:latin typeface="微软雅黑"/>
                <a:cs typeface="微软雅黑"/>
              </a:rPr>
              <a:t>、</a:t>
            </a:r>
            <a:r>
              <a:rPr dirty="0" sz="1200" spc="45">
                <a:solidFill>
                  <a:srgbClr val="5B616C"/>
                </a:solidFill>
                <a:latin typeface="微软雅黑"/>
                <a:cs typeface="微软雅黑"/>
              </a:rPr>
              <a:t>智能</a:t>
            </a:r>
            <a:r>
              <a:rPr dirty="0" sz="1200" spc="30">
                <a:solidFill>
                  <a:srgbClr val="5B616C"/>
                </a:solidFill>
                <a:latin typeface="微软雅黑"/>
                <a:cs typeface="微软雅黑"/>
              </a:rPr>
              <a:t>营</a:t>
            </a:r>
            <a:r>
              <a:rPr dirty="0" sz="1200" spc="35">
                <a:solidFill>
                  <a:srgbClr val="5B616C"/>
                </a:solidFill>
                <a:latin typeface="微软雅黑"/>
                <a:cs typeface="微软雅黑"/>
              </a:rPr>
              <a:t>销</a:t>
            </a:r>
            <a:r>
              <a:rPr dirty="0" sz="1200" spc="45">
                <a:solidFill>
                  <a:srgbClr val="5B616C"/>
                </a:solidFill>
                <a:latin typeface="微软雅黑"/>
                <a:cs typeface="微软雅黑"/>
              </a:rPr>
              <a:t>、智</a:t>
            </a:r>
            <a:r>
              <a:rPr dirty="0" sz="1200" spc="30">
                <a:solidFill>
                  <a:srgbClr val="5B616C"/>
                </a:solidFill>
                <a:latin typeface="微软雅黑"/>
                <a:cs typeface="微软雅黑"/>
              </a:rPr>
              <a:t>能</a:t>
            </a:r>
            <a:r>
              <a:rPr dirty="0" sz="1200" spc="45">
                <a:solidFill>
                  <a:srgbClr val="5B616C"/>
                </a:solidFill>
                <a:latin typeface="微软雅黑"/>
                <a:cs typeface="微软雅黑"/>
              </a:rPr>
              <a:t>投</a:t>
            </a:r>
            <a:r>
              <a:rPr dirty="0" sz="1200" spc="30">
                <a:solidFill>
                  <a:srgbClr val="5B616C"/>
                </a:solidFill>
                <a:latin typeface="微软雅黑"/>
                <a:cs typeface="微软雅黑"/>
              </a:rPr>
              <a:t>顾</a:t>
            </a:r>
            <a:r>
              <a:rPr dirty="0" sz="1200" spc="45">
                <a:solidFill>
                  <a:srgbClr val="5B616C"/>
                </a:solidFill>
                <a:latin typeface="微软雅黑"/>
                <a:cs typeface="微软雅黑"/>
              </a:rPr>
              <a:t>等金</a:t>
            </a:r>
            <a:r>
              <a:rPr dirty="0" sz="1200">
                <a:solidFill>
                  <a:srgbClr val="5B616C"/>
                </a:solidFill>
                <a:latin typeface="微软雅黑"/>
                <a:cs typeface="微软雅黑"/>
              </a:rPr>
              <a:t>融 </a:t>
            </a:r>
            <a:r>
              <a:rPr dirty="0" sz="1200">
                <a:solidFill>
                  <a:srgbClr val="5B616C"/>
                </a:solidFill>
                <a:latin typeface="微软雅黑"/>
                <a:cs typeface="微软雅黑"/>
              </a:rPr>
              <a:t> </a:t>
            </a:r>
            <a:r>
              <a:rPr dirty="0" sz="1200" spc="110">
                <a:solidFill>
                  <a:srgbClr val="5B616C"/>
                </a:solidFill>
                <a:latin typeface="微软雅黑"/>
                <a:cs typeface="微软雅黑"/>
              </a:rPr>
              <a:t>科技近几年得到广泛应用，</a:t>
            </a:r>
            <a:r>
              <a:rPr dirty="0" sz="1200" spc="-275">
                <a:solidFill>
                  <a:srgbClr val="5B616C"/>
                </a:solidFill>
                <a:latin typeface="微软雅黑"/>
                <a:cs typeface="微软雅黑"/>
              </a:rPr>
              <a:t> </a:t>
            </a:r>
            <a:r>
              <a:rPr dirty="0" sz="1200" spc="90" b="1" i="1">
                <a:solidFill>
                  <a:srgbClr val="1D9FD1"/>
                </a:solidFill>
                <a:latin typeface="微软雅黑"/>
                <a:cs typeface="微软雅黑"/>
              </a:rPr>
              <a:t>银行开放  </a:t>
            </a:r>
            <a:r>
              <a:rPr dirty="0" sz="1200" spc="-5" b="1">
                <a:solidFill>
                  <a:srgbClr val="1D9FD1"/>
                </a:solidFill>
                <a:latin typeface="Arial"/>
                <a:cs typeface="Arial"/>
              </a:rPr>
              <a:t>API</a:t>
            </a:r>
            <a:r>
              <a:rPr dirty="0" sz="1200" spc="-5" b="1" i="1">
                <a:solidFill>
                  <a:srgbClr val="1D9FD1"/>
                </a:solidFill>
                <a:latin typeface="微软雅黑"/>
                <a:cs typeface="微软雅黑"/>
              </a:rPr>
              <a:t>的效率提高，且技术风险得以降低</a:t>
            </a:r>
            <a:endParaRPr sz="1200">
              <a:latin typeface="微软雅黑"/>
              <a:cs typeface="微软雅黑"/>
            </a:endParaRPr>
          </a:p>
        </p:txBody>
      </p:sp>
      <p:sp>
        <p:nvSpPr>
          <p:cNvPr id="21" name="object 21"/>
          <p:cNvSpPr txBox="1"/>
          <p:nvPr/>
        </p:nvSpPr>
        <p:spPr>
          <a:xfrm>
            <a:off x="11932666" y="6297221"/>
            <a:ext cx="110489" cy="177800"/>
          </a:xfrm>
          <a:prstGeom prst="rect">
            <a:avLst/>
          </a:prstGeom>
        </p:spPr>
        <p:txBody>
          <a:bodyPr wrap="square" lIns="0" tIns="0" rIns="0" bIns="0" rtlCol="0" vert="horz">
            <a:spAutoFit/>
          </a:bodyPr>
          <a:lstStyle/>
          <a:p>
            <a:pPr marL="12700">
              <a:lnSpc>
                <a:spcPts val="1310"/>
              </a:lnSpc>
            </a:pPr>
            <a:r>
              <a:rPr dirty="0" sz="1200" spc="-5">
                <a:solidFill>
                  <a:srgbClr val="F9F9F9"/>
                </a:solidFill>
                <a:latin typeface="Arial"/>
                <a:cs typeface="Arial"/>
              </a:rPr>
              <a:t>8</a:t>
            </a:r>
            <a:endParaRPr sz="1200">
              <a:latin typeface="Arial"/>
              <a:cs typeface="Arial"/>
            </a:endParaRPr>
          </a:p>
        </p:txBody>
      </p:sp>
      <p:sp>
        <p:nvSpPr>
          <p:cNvPr id="22" name="object 22"/>
          <p:cNvSpPr txBox="1">
            <a:spLocks noGrp="1"/>
          </p:cNvSpPr>
          <p:nvPr>
            <p:ph type="ftr" idx="5" sz="quarter"/>
          </p:nvPr>
        </p:nvSpPr>
        <p:spPr>
          <a:prstGeom prst="rect"/>
        </p:spPr>
        <p:txBody>
          <a:bodyPr wrap="square" lIns="0" tIns="0" rIns="0" bIns="0" rtlCol="0" vert="horz">
            <a:spAutoFit/>
          </a:bodyPr>
          <a:lstStyle/>
          <a:p>
            <a:pPr marL="12700">
              <a:lnSpc>
                <a:spcPts val="1505"/>
              </a:lnSpc>
            </a:pPr>
            <a:r>
              <a:rPr dirty="0"/>
              <a:t>EO</a:t>
            </a:r>
            <a:r>
              <a:rPr dirty="0" spc="-95"/>
              <a:t> </a:t>
            </a:r>
            <a:r>
              <a:rPr dirty="0" spc="-5"/>
              <a:t>Intelligence</a:t>
            </a:r>
          </a:p>
        </p:txBody>
      </p:sp>
      <p:sp>
        <p:nvSpPr>
          <p:cNvPr id="18" name="object 18"/>
          <p:cNvSpPr txBox="1"/>
          <p:nvPr/>
        </p:nvSpPr>
        <p:spPr>
          <a:xfrm>
            <a:off x="571906" y="1548510"/>
            <a:ext cx="3141345" cy="2038350"/>
          </a:xfrm>
          <a:prstGeom prst="rect">
            <a:avLst/>
          </a:prstGeom>
        </p:spPr>
        <p:txBody>
          <a:bodyPr wrap="square" lIns="0" tIns="0" rIns="0" bIns="0" rtlCol="0" vert="horz">
            <a:spAutoFit/>
          </a:bodyPr>
          <a:lstStyle/>
          <a:p>
            <a:pPr marL="1558290">
              <a:lnSpc>
                <a:spcPct val="100000"/>
              </a:lnSpc>
            </a:pPr>
            <a:r>
              <a:rPr dirty="0" sz="1600" spc="-5" b="1" i="1">
                <a:solidFill>
                  <a:srgbClr val="5B616C"/>
                </a:solidFill>
                <a:latin typeface="微软雅黑"/>
                <a:cs typeface="微软雅黑"/>
              </a:rPr>
              <a:t>内外部竞争加剧</a:t>
            </a:r>
            <a:endParaRPr sz="1600">
              <a:latin typeface="微软雅黑"/>
              <a:cs typeface="微软雅黑"/>
            </a:endParaRPr>
          </a:p>
          <a:p>
            <a:pPr marL="299085" marR="154940" indent="-287020">
              <a:lnSpc>
                <a:spcPct val="150000"/>
              </a:lnSpc>
              <a:spcBef>
                <a:spcPts val="1065"/>
              </a:spcBef>
              <a:tabLst>
                <a:tab pos="299085" algn="l"/>
              </a:tabLst>
            </a:pPr>
            <a:r>
              <a:rPr dirty="0" sz="1200" spc="35">
                <a:solidFill>
                  <a:srgbClr val="4F555F"/>
                </a:solidFill>
                <a:latin typeface="Arial Unicode MS"/>
                <a:cs typeface="Arial Unicode MS"/>
              </a:rPr>
              <a:t>✓</a:t>
            </a:r>
            <a:r>
              <a:rPr dirty="0" sz="1200" spc="35">
                <a:solidFill>
                  <a:srgbClr val="4F555F"/>
                </a:solidFill>
                <a:latin typeface="Arial Unicode MS"/>
                <a:cs typeface="Arial Unicode MS"/>
              </a:rPr>
              <a:t>	</a:t>
            </a:r>
            <a:r>
              <a:rPr dirty="0" sz="1200" spc="45">
                <a:solidFill>
                  <a:srgbClr val="4E545F"/>
                </a:solidFill>
                <a:latin typeface="微软雅黑"/>
                <a:cs typeface="微软雅黑"/>
              </a:rPr>
              <a:t>内部</a:t>
            </a:r>
            <a:r>
              <a:rPr dirty="0" sz="1200" spc="30">
                <a:solidFill>
                  <a:srgbClr val="4E545F"/>
                </a:solidFill>
                <a:latin typeface="微软雅黑"/>
                <a:cs typeface="微软雅黑"/>
              </a:rPr>
              <a:t>竞</a:t>
            </a:r>
            <a:r>
              <a:rPr dirty="0" sz="1200" spc="45">
                <a:solidFill>
                  <a:srgbClr val="4E545F"/>
                </a:solidFill>
                <a:latin typeface="微软雅黑"/>
                <a:cs typeface="微软雅黑"/>
              </a:rPr>
              <a:t>争</a:t>
            </a:r>
            <a:r>
              <a:rPr dirty="0" sz="1200" spc="30">
                <a:solidFill>
                  <a:srgbClr val="4E545F"/>
                </a:solidFill>
                <a:latin typeface="微软雅黑"/>
                <a:cs typeface="微软雅黑"/>
              </a:rPr>
              <a:t>：</a:t>
            </a:r>
            <a:r>
              <a:rPr dirty="0" sz="1200" spc="45">
                <a:solidFill>
                  <a:srgbClr val="4E545F"/>
                </a:solidFill>
                <a:latin typeface="微软雅黑"/>
                <a:cs typeface="微软雅黑"/>
              </a:rPr>
              <a:t>存</a:t>
            </a:r>
            <a:r>
              <a:rPr dirty="0" sz="1200" spc="55">
                <a:solidFill>
                  <a:srgbClr val="4E545F"/>
                </a:solidFill>
                <a:latin typeface="微软雅黑"/>
                <a:cs typeface="微软雅黑"/>
              </a:rPr>
              <a:t>贷</a:t>
            </a:r>
            <a:r>
              <a:rPr dirty="0" sz="1200" spc="35" b="1" i="1">
                <a:solidFill>
                  <a:srgbClr val="1D9FD1"/>
                </a:solidFill>
                <a:latin typeface="微软雅黑"/>
                <a:cs typeface="微软雅黑"/>
              </a:rPr>
              <a:t>净息</a:t>
            </a:r>
            <a:r>
              <a:rPr dirty="0" sz="1200" spc="45" b="1" i="1">
                <a:solidFill>
                  <a:srgbClr val="1D9FD1"/>
                </a:solidFill>
                <a:latin typeface="微软雅黑"/>
                <a:cs typeface="微软雅黑"/>
              </a:rPr>
              <a:t>差</a:t>
            </a:r>
            <a:r>
              <a:rPr dirty="0" sz="1200" spc="45">
                <a:solidFill>
                  <a:srgbClr val="5B616C"/>
                </a:solidFill>
                <a:latin typeface="微软雅黑"/>
                <a:cs typeface="微软雅黑"/>
              </a:rPr>
              <a:t>及</a:t>
            </a:r>
            <a:r>
              <a:rPr dirty="0" sz="1200" spc="30">
                <a:solidFill>
                  <a:srgbClr val="5B616C"/>
                </a:solidFill>
                <a:latin typeface="微软雅黑"/>
                <a:cs typeface="微软雅黑"/>
              </a:rPr>
              <a:t>银</a:t>
            </a:r>
            <a:r>
              <a:rPr dirty="0" sz="1200" spc="45">
                <a:solidFill>
                  <a:srgbClr val="5B616C"/>
                </a:solidFill>
                <a:latin typeface="微软雅黑"/>
                <a:cs typeface="微软雅黑"/>
              </a:rPr>
              <a:t>行</a:t>
            </a:r>
            <a:r>
              <a:rPr dirty="0" sz="1200" spc="30">
                <a:solidFill>
                  <a:srgbClr val="5B616C"/>
                </a:solidFill>
                <a:latin typeface="微软雅黑"/>
                <a:cs typeface="微软雅黑"/>
              </a:rPr>
              <a:t>净</a:t>
            </a:r>
            <a:r>
              <a:rPr dirty="0" sz="1200" spc="45">
                <a:solidFill>
                  <a:srgbClr val="5B616C"/>
                </a:solidFill>
                <a:latin typeface="微软雅黑"/>
                <a:cs typeface="微软雅黑"/>
              </a:rPr>
              <a:t>利润</a:t>
            </a:r>
            <a:r>
              <a:rPr dirty="0" sz="1200">
                <a:solidFill>
                  <a:srgbClr val="5B616C"/>
                </a:solidFill>
                <a:latin typeface="微软雅黑"/>
                <a:cs typeface="微软雅黑"/>
              </a:rPr>
              <a:t>增 </a:t>
            </a:r>
            <a:r>
              <a:rPr dirty="0" sz="1200">
                <a:solidFill>
                  <a:srgbClr val="5B616C"/>
                </a:solidFill>
                <a:latin typeface="微软雅黑"/>
                <a:cs typeface="微软雅黑"/>
              </a:rPr>
              <a:t> 长率下降</a:t>
            </a:r>
            <a:endParaRPr sz="1200">
              <a:latin typeface="微软雅黑"/>
              <a:cs typeface="微软雅黑"/>
            </a:endParaRPr>
          </a:p>
          <a:p>
            <a:pPr marL="299085" marR="5080" indent="-287020">
              <a:lnSpc>
                <a:spcPct val="150000"/>
              </a:lnSpc>
              <a:tabLst>
                <a:tab pos="299085" algn="l"/>
              </a:tabLst>
            </a:pPr>
            <a:r>
              <a:rPr dirty="0" sz="1200" spc="35">
                <a:solidFill>
                  <a:srgbClr val="4F555F"/>
                </a:solidFill>
                <a:latin typeface="Arial Unicode MS"/>
                <a:cs typeface="Arial Unicode MS"/>
              </a:rPr>
              <a:t>✓	</a:t>
            </a:r>
            <a:r>
              <a:rPr dirty="0" sz="1200" spc="30">
                <a:solidFill>
                  <a:srgbClr val="5B616C"/>
                </a:solidFill>
                <a:latin typeface="微软雅黑"/>
                <a:cs typeface="微软雅黑"/>
              </a:rPr>
              <a:t>外部竞争：全球化竞争及金融科技公司、  </a:t>
            </a:r>
            <a:r>
              <a:rPr dirty="0" sz="1200" spc="35">
                <a:solidFill>
                  <a:srgbClr val="5B616C"/>
                </a:solidFill>
                <a:latin typeface="微软雅黑"/>
                <a:cs typeface="微软雅黑"/>
              </a:rPr>
              <a:t>消费金融公司、网络借贷平台等第三方</a:t>
            </a:r>
            <a:endParaRPr sz="1200">
              <a:latin typeface="微软雅黑"/>
              <a:cs typeface="微软雅黑"/>
            </a:endParaRPr>
          </a:p>
          <a:p>
            <a:pPr marL="299085" marR="147955">
              <a:lnSpc>
                <a:spcPct val="150000"/>
              </a:lnSpc>
            </a:pPr>
            <a:r>
              <a:rPr dirty="0" sz="1200" spc="45">
                <a:solidFill>
                  <a:srgbClr val="5B616C"/>
                </a:solidFill>
                <a:latin typeface="微软雅黑"/>
                <a:cs typeface="微软雅黑"/>
              </a:rPr>
              <a:t>公司</a:t>
            </a:r>
            <a:r>
              <a:rPr dirty="0" sz="1200" spc="30">
                <a:solidFill>
                  <a:srgbClr val="5B616C"/>
                </a:solidFill>
                <a:latin typeface="微软雅黑"/>
                <a:cs typeface="微软雅黑"/>
              </a:rPr>
              <a:t>对</a:t>
            </a:r>
            <a:r>
              <a:rPr dirty="0" sz="1200" spc="45">
                <a:solidFill>
                  <a:srgbClr val="5B616C"/>
                </a:solidFill>
                <a:latin typeface="微软雅黑"/>
                <a:cs typeface="微软雅黑"/>
              </a:rPr>
              <a:t>传</a:t>
            </a:r>
            <a:r>
              <a:rPr dirty="0" sz="1200" spc="30">
                <a:solidFill>
                  <a:srgbClr val="5B616C"/>
                </a:solidFill>
                <a:latin typeface="微软雅黑"/>
                <a:cs typeface="微软雅黑"/>
              </a:rPr>
              <a:t>统</a:t>
            </a:r>
            <a:r>
              <a:rPr dirty="0" sz="1200" spc="45">
                <a:solidFill>
                  <a:srgbClr val="5B616C"/>
                </a:solidFill>
                <a:latin typeface="微软雅黑"/>
                <a:cs typeface="微软雅黑"/>
              </a:rPr>
              <a:t>银行</a:t>
            </a:r>
            <a:r>
              <a:rPr dirty="0" sz="1200" spc="30">
                <a:solidFill>
                  <a:srgbClr val="5B616C"/>
                </a:solidFill>
                <a:latin typeface="微软雅黑"/>
                <a:cs typeface="微软雅黑"/>
              </a:rPr>
              <a:t>业务</a:t>
            </a:r>
            <a:r>
              <a:rPr dirty="0" sz="1200" spc="45">
                <a:solidFill>
                  <a:srgbClr val="5B616C"/>
                </a:solidFill>
                <a:latin typeface="微软雅黑"/>
                <a:cs typeface="微软雅黑"/>
              </a:rPr>
              <a:t>产生</a:t>
            </a:r>
            <a:r>
              <a:rPr dirty="0" sz="1200" spc="30">
                <a:solidFill>
                  <a:srgbClr val="5B616C"/>
                </a:solidFill>
                <a:latin typeface="微软雅黑"/>
                <a:cs typeface="微软雅黑"/>
              </a:rPr>
              <a:t>影</a:t>
            </a:r>
            <a:r>
              <a:rPr dirty="0" sz="1200" spc="65">
                <a:solidFill>
                  <a:srgbClr val="5B616C"/>
                </a:solidFill>
                <a:latin typeface="微软雅黑"/>
                <a:cs typeface="微软雅黑"/>
              </a:rPr>
              <a:t>响</a:t>
            </a:r>
            <a:r>
              <a:rPr dirty="0" sz="1200" spc="35">
                <a:solidFill>
                  <a:srgbClr val="5B616C"/>
                </a:solidFill>
                <a:latin typeface="微软雅黑"/>
                <a:cs typeface="微软雅黑"/>
              </a:rPr>
              <a:t>，</a:t>
            </a:r>
            <a:r>
              <a:rPr dirty="0" sz="1200" spc="45">
                <a:solidFill>
                  <a:srgbClr val="5B616C"/>
                </a:solidFill>
                <a:latin typeface="微软雅黑"/>
                <a:cs typeface="微软雅黑"/>
              </a:rPr>
              <a:t>商业银 </a:t>
            </a:r>
            <a:r>
              <a:rPr dirty="0" sz="1200" spc="45">
                <a:solidFill>
                  <a:srgbClr val="5B616C"/>
                </a:solidFill>
                <a:latin typeface="微软雅黑"/>
                <a:cs typeface="微软雅黑"/>
              </a:rPr>
              <a:t> </a:t>
            </a:r>
            <a:r>
              <a:rPr dirty="0" sz="1200">
                <a:solidFill>
                  <a:srgbClr val="5B616C"/>
                </a:solidFill>
                <a:latin typeface="微软雅黑"/>
                <a:cs typeface="微软雅黑"/>
              </a:rPr>
              <a:t>行</a:t>
            </a:r>
            <a:r>
              <a:rPr dirty="0" sz="1200" b="1" i="1">
                <a:solidFill>
                  <a:srgbClr val="1D9FD1"/>
                </a:solidFill>
                <a:latin typeface="微软雅黑"/>
                <a:cs typeface="微软雅黑"/>
              </a:rPr>
              <a:t>外部竞争加剧</a:t>
            </a:r>
            <a:endParaRPr sz="1200">
              <a:latin typeface="微软雅黑"/>
              <a:cs typeface="微软雅黑"/>
            </a:endParaRPr>
          </a:p>
        </p:txBody>
      </p:sp>
      <p:sp>
        <p:nvSpPr>
          <p:cNvPr id="19" name="object 19"/>
          <p:cNvSpPr txBox="1"/>
          <p:nvPr/>
        </p:nvSpPr>
        <p:spPr>
          <a:xfrm>
            <a:off x="8631428" y="4195317"/>
            <a:ext cx="2991485" cy="1764030"/>
          </a:xfrm>
          <a:prstGeom prst="rect">
            <a:avLst/>
          </a:prstGeom>
        </p:spPr>
        <p:txBody>
          <a:bodyPr wrap="square" lIns="0" tIns="0" rIns="0" bIns="0" rtlCol="0" vert="horz">
            <a:spAutoFit/>
          </a:bodyPr>
          <a:lstStyle/>
          <a:p>
            <a:pPr marL="12700">
              <a:lnSpc>
                <a:spcPct val="100000"/>
              </a:lnSpc>
            </a:pPr>
            <a:r>
              <a:rPr dirty="0" sz="1600" spc="-5" b="1" i="1">
                <a:solidFill>
                  <a:srgbClr val="5B616C"/>
                </a:solidFill>
                <a:latin typeface="微软雅黑"/>
                <a:cs typeface="微软雅黑"/>
              </a:rPr>
              <a:t>监管需求</a:t>
            </a:r>
            <a:endParaRPr sz="1600">
              <a:latin typeface="微软雅黑"/>
              <a:cs typeface="微软雅黑"/>
            </a:endParaRPr>
          </a:p>
          <a:p>
            <a:pPr algn="just" marL="299085" marR="5080" indent="-287020">
              <a:lnSpc>
                <a:spcPct val="150000"/>
              </a:lnSpc>
              <a:spcBef>
                <a:spcPts val="1065"/>
              </a:spcBef>
            </a:pPr>
            <a:r>
              <a:rPr dirty="0" sz="1200" spc="35">
                <a:solidFill>
                  <a:srgbClr val="4F555F"/>
                </a:solidFill>
                <a:latin typeface="Arial Unicode MS"/>
                <a:cs typeface="Arial Unicode MS"/>
              </a:rPr>
              <a:t>✓ </a:t>
            </a:r>
            <a:r>
              <a:rPr dirty="0" sz="1200" spc="35">
                <a:solidFill>
                  <a:srgbClr val="5B616C"/>
                </a:solidFill>
                <a:latin typeface="微软雅黑"/>
                <a:cs typeface="微软雅黑"/>
              </a:rPr>
              <a:t>数字时代金融数据出现滥用，各国对金  </a:t>
            </a:r>
            <a:r>
              <a:rPr dirty="0" sz="1200">
                <a:solidFill>
                  <a:srgbClr val="5B616C"/>
                </a:solidFill>
                <a:latin typeface="微软雅黑"/>
                <a:cs typeface="微软雅黑"/>
              </a:rPr>
              <a:t>融数据的使用逐渐提出监管要求或指引</a:t>
            </a:r>
            <a:endParaRPr sz="1200">
              <a:latin typeface="微软雅黑"/>
              <a:cs typeface="微软雅黑"/>
            </a:endParaRPr>
          </a:p>
          <a:p>
            <a:pPr algn="just" marL="299085" marR="6350" indent="-287020">
              <a:lnSpc>
                <a:spcPts val="2160"/>
              </a:lnSpc>
              <a:spcBef>
                <a:spcPts val="190"/>
              </a:spcBef>
            </a:pPr>
            <a:r>
              <a:rPr dirty="0" sz="1200" spc="35">
                <a:solidFill>
                  <a:srgbClr val="4F555F"/>
                </a:solidFill>
                <a:latin typeface="Arial Unicode MS"/>
                <a:cs typeface="Arial Unicode MS"/>
              </a:rPr>
              <a:t>✓ </a:t>
            </a:r>
            <a:r>
              <a:rPr dirty="0" sz="1200" spc="35">
                <a:solidFill>
                  <a:srgbClr val="5B616C"/>
                </a:solidFill>
                <a:latin typeface="微软雅黑"/>
                <a:cs typeface="微软雅黑"/>
              </a:rPr>
              <a:t>英国、欧盟、澳大利亚等国家和地区的  </a:t>
            </a:r>
            <a:r>
              <a:rPr dirty="0" sz="1200" spc="45">
                <a:solidFill>
                  <a:srgbClr val="5B616C"/>
                </a:solidFill>
                <a:latin typeface="微软雅黑"/>
                <a:cs typeface="微软雅黑"/>
              </a:rPr>
              <a:t>金融</a:t>
            </a:r>
            <a:r>
              <a:rPr dirty="0" sz="1200" spc="30">
                <a:solidFill>
                  <a:srgbClr val="5B616C"/>
                </a:solidFill>
                <a:latin typeface="微软雅黑"/>
                <a:cs typeface="微软雅黑"/>
              </a:rPr>
              <a:t>监</a:t>
            </a:r>
            <a:r>
              <a:rPr dirty="0" sz="1200" spc="45">
                <a:solidFill>
                  <a:srgbClr val="5B616C"/>
                </a:solidFill>
                <a:latin typeface="微软雅黑"/>
                <a:cs typeface="微软雅黑"/>
              </a:rPr>
              <a:t>管</a:t>
            </a:r>
            <a:r>
              <a:rPr dirty="0" sz="1200" spc="30">
                <a:solidFill>
                  <a:srgbClr val="5B616C"/>
                </a:solidFill>
                <a:latin typeface="微软雅黑"/>
                <a:cs typeface="微软雅黑"/>
              </a:rPr>
              <a:t>当</a:t>
            </a:r>
            <a:r>
              <a:rPr dirty="0" sz="1200" spc="45">
                <a:solidFill>
                  <a:srgbClr val="5B616C"/>
                </a:solidFill>
                <a:latin typeface="微软雅黑"/>
                <a:cs typeface="微软雅黑"/>
              </a:rPr>
              <a:t>局要</a:t>
            </a:r>
            <a:r>
              <a:rPr dirty="0" sz="1200" spc="30">
                <a:solidFill>
                  <a:srgbClr val="5B616C"/>
                </a:solidFill>
                <a:latin typeface="微软雅黑"/>
                <a:cs typeface="微软雅黑"/>
              </a:rPr>
              <a:t>求部</a:t>
            </a:r>
            <a:r>
              <a:rPr dirty="0" sz="1200" spc="45">
                <a:solidFill>
                  <a:srgbClr val="5B616C"/>
                </a:solidFill>
                <a:latin typeface="微软雅黑"/>
                <a:cs typeface="微软雅黑"/>
              </a:rPr>
              <a:t>分银</a:t>
            </a:r>
            <a:r>
              <a:rPr dirty="0" sz="1200" spc="30">
                <a:solidFill>
                  <a:srgbClr val="5B616C"/>
                </a:solidFill>
                <a:latin typeface="微软雅黑"/>
                <a:cs typeface="微软雅黑"/>
              </a:rPr>
              <a:t>行</a:t>
            </a:r>
            <a:r>
              <a:rPr dirty="0" sz="1200" spc="45">
                <a:solidFill>
                  <a:srgbClr val="5B616C"/>
                </a:solidFill>
                <a:latin typeface="微软雅黑"/>
                <a:cs typeface="微软雅黑"/>
              </a:rPr>
              <a:t>以</a:t>
            </a:r>
            <a:r>
              <a:rPr dirty="0" sz="1200" spc="30">
                <a:solidFill>
                  <a:srgbClr val="5B616C"/>
                </a:solidFill>
                <a:latin typeface="微软雅黑"/>
                <a:cs typeface="微软雅黑"/>
              </a:rPr>
              <a:t>开</a:t>
            </a:r>
            <a:r>
              <a:rPr dirty="0" sz="1200" spc="45">
                <a:solidFill>
                  <a:srgbClr val="5B616C"/>
                </a:solidFill>
                <a:latin typeface="微软雅黑"/>
                <a:cs typeface="微软雅黑"/>
              </a:rPr>
              <a:t>放标</a:t>
            </a:r>
            <a:r>
              <a:rPr dirty="0" sz="1200">
                <a:solidFill>
                  <a:srgbClr val="5B616C"/>
                </a:solidFill>
                <a:latin typeface="微软雅黑"/>
                <a:cs typeface="微软雅黑"/>
              </a:rPr>
              <a:t>准 </a:t>
            </a:r>
            <a:r>
              <a:rPr dirty="0" sz="1200">
                <a:solidFill>
                  <a:srgbClr val="5B616C"/>
                </a:solidFill>
                <a:latin typeface="微软雅黑"/>
                <a:cs typeface="微软雅黑"/>
              </a:rPr>
              <a:t> </a:t>
            </a:r>
            <a:r>
              <a:rPr dirty="0" sz="1200">
                <a:solidFill>
                  <a:srgbClr val="5B616C"/>
                </a:solidFill>
                <a:latin typeface="Arial"/>
                <a:cs typeface="Arial"/>
              </a:rPr>
              <a:t>API</a:t>
            </a:r>
            <a:r>
              <a:rPr dirty="0" sz="1200">
                <a:solidFill>
                  <a:srgbClr val="5B616C"/>
                </a:solidFill>
                <a:latin typeface="微软雅黑"/>
                <a:cs typeface="微软雅黑"/>
              </a:rPr>
              <a:t>的形式向第三方开放数据</a:t>
            </a:r>
            <a:endParaRPr sz="1200">
              <a:latin typeface="微软雅黑"/>
              <a:cs typeface="微软雅黑"/>
            </a:endParaRPr>
          </a:p>
        </p:txBody>
      </p:sp>
      <p:sp>
        <p:nvSpPr>
          <p:cNvPr id="20" name="object 20"/>
          <p:cNvSpPr txBox="1"/>
          <p:nvPr/>
        </p:nvSpPr>
        <p:spPr>
          <a:xfrm>
            <a:off x="8589644" y="1548510"/>
            <a:ext cx="2994660" cy="1764030"/>
          </a:xfrm>
          <a:prstGeom prst="rect">
            <a:avLst/>
          </a:prstGeom>
        </p:spPr>
        <p:txBody>
          <a:bodyPr wrap="square" lIns="0" tIns="0" rIns="0" bIns="0" rtlCol="0" vert="horz">
            <a:spAutoFit/>
          </a:bodyPr>
          <a:lstStyle/>
          <a:p>
            <a:pPr marL="12700">
              <a:lnSpc>
                <a:spcPct val="100000"/>
              </a:lnSpc>
            </a:pPr>
            <a:r>
              <a:rPr dirty="0" sz="1600" spc="-5" b="1" i="1">
                <a:solidFill>
                  <a:srgbClr val="5B616C"/>
                </a:solidFill>
                <a:latin typeface="微软雅黑"/>
                <a:cs typeface="微软雅黑"/>
              </a:rPr>
              <a:t>客户需求变化</a:t>
            </a:r>
            <a:endParaRPr sz="1600">
              <a:latin typeface="微软雅黑"/>
              <a:cs typeface="微软雅黑"/>
            </a:endParaRPr>
          </a:p>
          <a:p>
            <a:pPr algn="just" marL="299085" marR="5080" indent="-287020">
              <a:lnSpc>
                <a:spcPct val="150000"/>
              </a:lnSpc>
              <a:spcBef>
                <a:spcPts val="1065"/>
              </a:spcBef>
            </a:pPr>
            <a:r>
              <a:rPr dirty="0" sz="1200" spc="35">
                <a:solidFill>
                  <a:srgbClr val="4F555F"/>
                </a:solidFill>
                <a:latin typeface="Arial Unicode MS"/>
                <a:cs typeface="Arial Unicode MS"/>
              </a:rPr>
              <a:t>✓ </a:t>
            </a:r>
            <a:r>
              <a:rPr dirty="0" sz="1200" spc="35" b="1" i="1">
                <a:solidFill>
                  <a:srgbClr val="1D9FD1"/>
                </a:solidFill>
                <a:latin typeface="微软雅黑"/>
                <a:cs typeface="微软雅黑"/>
              </a:rPr>
              <a:t>消费者的需求在不断变化</a:t>
            </a:r>
            <a:r>
              <a:rPr dirty="0" sz="1200" spc="35">
                <a:solidFill>
                  <a:srgbClr val="5B616C"/>
                </a:solidFill>
                <a:latin typeface="微软雅黑"/>
                <a:cs typeface="微软雅黑"/>
              </a:rPr>
              <a:t>，尤其是被称  </a:t>
            </a:r>
            <a:r>
              <a:rPr dirty="0" sz="1200" spc="20">
                <a:solidFill>
                  <a:srgbClr val="5B616C"/>
                </a:solidFill>
                <a:latin typeface="微软雅黑"/>
                <a:cs typeface="微软雅黑"/>
              </a:rPr>
              <a:t>“互联网</a:t>
            </a:r>
            <a:r>
              <a:rPr dirty="0" sz="1200" spc="35">
                <a:solidFill>
                  <a:srgbClr val="5B616C"/>
                </a:solidFill>
                <a:latin typeface="微软雅黑"/>
                <a:cs typeface="微软雅黑"/>
              </a:rPr>
              <a:t>原</a:t>
            </a:r>
            <a:r>
              <a:rPr dirty="0" sz="1200" spc="20">
                <a:solidFill>
                  <a:srgbClr val="5B616C"/>
                </a:solidFill>
                <a:latin typeface="微软雅黑"/>
                <a:cs typeface="微软雅黑"/>
              </a:rPr>
              <a:t>住</a:t>
            </a:r>
            <a:r>
              <a:rPr dirty="0" sz="1200" spc="30">
                <a:solidFill>
                  <a:srgbClr val="5B616C"/>
                </a:solidFill>
                <a:latin typeface="微软雅黑"/>
                <a:cs typeface="微软雅黑"/>
              </a:rPr>
              <a:t>民</a:t>
            </a:r>
            <a:r>
              <a:rPr dirty="0" sz="1200" spc="35">
                <a:solidFill>
                  <a:srgbClr val="5B616C"/>
                </a:solidFill>
                <a:latin typeface="微软雅黑"/>
                <a:cs typeface="微软雅黑"/>
              </a:rPr>
              <a:t>”</a:t>
            </a:r>
            <a:r>
              <a:rPr dirty="0" sz="1200" spc="20">
                <a:solidFill>
                  <a:srgbClr val="5B616C"/>
                </a:solidFill>
                <a:latin typeface="微软雅黑"/>
                <a:cs typeface="微软雅黑"/>
              </a:rPr>
              <a:t>的</a:t>
            </a:r>
            <a:r>
              <a:rPr dirty="0" sz="1200" spc="-5">
                <a:solidFill>
                  <a:srgbClr val="5B616C"/>
                </a:solidFill>
                <a:latin typeface="Arial"/>
                <a:cs typeface="Arial"/>
              </a:rPr>
              <a:t>9</a:t>
            </a:r>
            <a:r>
              <a:rPr dirty="0" sz="1200" spc="20">
                <a:solidFill>
                  <a:srgbClr val="5B616C"/>
                </a:solidFill>
                <a:latin typeface="Arial"/>
                <a:cs typeface="Arial"/>
              </a:rPr>
              <a:t>0</a:t>
            </a:r>
            <a:r>
              <a:rPr dirty="0" sz="1200" spc="20">
                <a:solidFill>
                  <a:srgbClr val="5B616C"/>
                </a:solidFill>
                <a:latin typeface="微软雅黑"/>
                <a:cs typeface="微软雅黑"/>
              </a:rPr>
              <a:t>后、</a:t>
            </a:r>
            <a:r>
              <a:rPr dirty="0" sz="1200" spc="-5">
                <a:solidFill>
                  <a:srgbClr val="5B616C"/>
                </a:solidFill>
                <a:latin typeface="Arial"/>
                <a:cs typeface="Arial"/>
              </a:rPr>
              <a:t>0</a:t>
            </a:r>
            <a:r>
              <a:rPr dirty="0" sz="1200" spc="20">
                <a:solidFill>
                  <a:srgbClr val="5B616C"/>
                </a:solidFill>
                <a:latin typeface="Arial"/>
                <a:cs typeface="Arial"/>
              </a:rPr>
              <a:t>0</a:t>
            </a:r>
            <a:r>
              <a:rPr dirty="0" sz="1200" spc="20">
                <a:solidFill>
                  <a:srgbClr val="5B616C"/>
                </a:solidFill>
                <a:latin typeface="微软雅黑"/>
                <a:cs typeface="微软雅黑"/>
              </a:rPr>
              <a:t>后，其银  </a:t>
            </a:r>
            <a:r>
              <a:rPr dirty="0" sz="1200">
                <a:solidFill>
                  <a:srgbClr val="5B616C"/>
                </a:solidFill>
                <a:latin typeface="微软雅黑"/>
                <a:cs typeface="微软雅黑"/>
              </a:rPr>
              <a:t>行需求与上一代明显不同</a:t>
            </a:r>
            <a:endParaRPr sz="1200">
              <a:latin typeface="微软雅黑"/>
              <a:cs typeface="微软雅黑"/>
            </a:endParaRPr>
          </a:p>
          <a:p>
            <a:pPr algn="just" marL="299085" marR="7620" indent="-287020">
              <a:lnSpc>
                <a:spcPts val="2160"/>
              </a:lnSpc>
              <a:spcBef>
                <a:spcPts val="190"/>
              </a:spcBef>
            </a:pPr>
            <a:r>
              <a:rPr dirty="0" sz="1200" spc="35">
                <a:solidFill>
                  <a:srgbClr val="4F555F"/>
                </a:solidFill>
                <a:latin typeface="Arial Unicode MS"/>
                <a:cs typeface="Arial Unicode MS"/>
              </a:rPr>
              <a:t>✓ </a:t>
            </a:r>
            <a:r>
              <a:rPr dirty="0" sz="1200" spc="35">
                <a:solidFill>
                  <a:srgbClr val="5B616C"/>
                </a:solidFill>
                <a:latin typeface="微软雅黑"/>
                <a:cs typeface="微软雅黑"/>
              </a:rPr>
              <a:t>年轻一代的银行客户需要快速便捷、个  </a:t>
            </a:r>
            <a:r>
              <a:rPr dirty="0" sz="1200">
                <a:solidFill>
                  <a:srgbClr val="5B616C"/>
                </a:solidFill>
                <a:latin typeface="微软雅黑"/>
                <a:cs typeface="微软雅黑"/>
              </a:rPr>
              <a:t>性化、安全化且价格适中的数字服务</a:t>
            </a:r>
            <a:endParaRPr sz="1200">
              <a:latin typeface="微软雅黑"/>
              <a:cs typeface="微软雅黑"/>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3474" y="6338823"/>
            <a:ext cx="1305560" cy="226060"/>
          </a:xfrm>
          <a:prstGeom prst="rect">
            <a:avLst/>
          </a:prstGeom>
        </p:spPr>
        <p:txBody>
          <a:bodyPr wrap="square" lIns="0" tIns="0" rIns="0" bIns="0" rtlCol="0" vert="horz">
            <a:spAutoFit/>
          </a:bodyPr>
          <a:lstStyle/>
          <a:p>
            <a:pPr marL="12700">
              <a:lnSpc>
                <a:spcPct val="100000"/>
              </a:lnSpc>
            </a:pPr>
            <a:r>
              <a:rPr dirty="0" sz="1400">
                <a:solidFill>
                  <a:srgbClr val="ACB6C5"/>
                </a:solidFill>
                <a:latin typeface="微软雅黑"/>
                <a:cs typeface="微软雅黑"/>
              </a:rPr>
              <a:t>EO</a:t>
            </a:r>
            <a:r>
              <a:rPr dirty="0" sz="1400" spc="-95">
                <a:solidFill>
                  <a:srgbClr val="ACB6C5"/>
                </a:solidFill>
                <a:latin typeface="微软雅黑"/>
                <a:cs typeface="微软雅黑"/>
              </a:rPr>
              <a:t> </a:t>
            </a:r>
            <a:r>
              <a:rPr dirty="0" sz="1400" spc="-5">
                <a:solidFill>
                  <a:srgbClr val="ACB6C5"/>
                </a:solidFill>
                <a:latin typeface="微软雅黑"/>
                <a:cs typeface="微软雅黑"/>
              </a:rPr>
              <a:t>Intelligence</a:t>
            </a:r>
            <a:endParaRPr sz="1400">
              <a:latin typeface="微软雅黑"/>
              <a:cs typeface="微软雅黑"/>
            </a:endParaRPr>
          </a:p>
        </p:txBody>
      </p:sp>
      <p:sp>
        <p:nvSpPr>
          <p:cNvPr id="3" name="object 3"/>
          <p:cNvSpPr/>
          <p:nvPr/>
        </p:nvSpPr>
        <p:spPr>
          <a:xfrm>
            <a:off x="51815" y="513587"/>
            <a:ext cx="588264" cy="29413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0628756" y="443484"/>
            <a:ext cx="1389380" cy="378460"/>
          </a:xfrm>
          <a:prstGeom prst="rect">
            <a:avLst/>
          </a:prstGeom>
        </p:spPr>
        <p:txBody>
          <a:bodyPr wrap="square" lIns="0" tIns="0" rIns="0" bIns="0" rtlCol="0" vert="horz">
            <a:spAutoFit/>
          </a:bodyPr>
          <a:lstStyle/>
          <a:p>
            <a:pPr marL="156845" marR="5080" indent="-144780">
              <a:lnSpc>
                <a:spcPct val="100000"/>
              </a:lnSpc>
            </a:pPr>
            <a:r>
              <a:rPr dirty="0" sz="1200">
                <a:solidFill>
                  <a:srgbClr val="5E666F"/>
                </a:solidFill>
                <a:latin typeface="Arial"/>
                <a:cs typeface="Arial"/>
              </a:rPr>
              <a:t>Part.1</a:t>
            </a:r>
            <a:r>
              <a:rPr dirty="0" sz="1200" spc="-100">
                <a:solidFill>
                  <a:srgbClr val="5E666F"/>
                </a:solidFill>
                <a:latin typeface="Arial"/>
                <a:cs typeface="Arial"/>
              </a:rPr>
              <a:t> </a:t>
            </a:r>
            <a:r>
              <a:rPr dirty="0" sz="1200">
                <a:solidFill>
                  <a:srgbClr val="5E666F"/>
                </a:solidFill>
                <a:latin typeface="微软雅黑"/>
                <a:cs typeface="微软雅黑"/>
              </a:rPr>
              <a:t>开放银行现状  开放银行发展背景</a:t>
            </a:r>
            <a:endParaRPr sz="1200">
              <a:latin typeface="微软雅黑"/>
              <a:cs typeface="微软雅黑"/>
            </a:endParaRPr>
          </a:p>
        </p:txBody>
      </p:sp>
      <p:sp>
        <p:nvSpPr>
          <p:cNvPr id="5" name="object 5"/>
          <p:cNvSpPr txBox="1">
            <a:spLocks noGrp="1"/>
          </p:cNvSpPr>
          <p:nvPr>
            <p:ph type="title"/>
          </p:nvPr>
        </p:nvSpPr>
        <p:spPr>
          <a:prstGeom prst="rect"/>
        </p:spPr>
        <p:txBody>
          <a:bodyPr wrap="square" lIns="0" tIns="0" rIns="0" bIns="0" rtlCol="0" vert="horz">
            <a:spAutoFit/>
          </a:bodyPr>
          <a:lstStyle/>
          <a:p>
            <a:pPr marL="12700">
              <a:lnSpc>
                <a:spcPts val="2735"/>
              </a:lnSpc>
            </a:pPr>
            <a:r>
              <a:rPr dirty="0">
                <a:solidFill>
                  <a:srgbClr val="1D9ED2"/>
                </a:solidFill>
              </a:rPr>
              <a:t>内外部竞争加剧：银行净利润增长率下滑及来自非银行机构的</a:t>
            </a:r>
          </a:p>
          <a:p>
            <a:pPr marL="12700">
              <a:lnSpc>
                <a:spcPts val="2735"/>
              </a:lnSpc>
            </a:pPr>
            <a:r>
              <a:rPr dirty="0" spc="-5">
                <a:solidFill>
                  <a:srgbClr val="1D9ED2"/>
                </a:solidFill>
              </a:rPr>
              <a:t>竞争加剧迫使银行转型</a:t>
            </a:r>
          </a:p>
        </p:txBody>
      </p:sp>
      <p:sp>
        <p:nvSpPr>
          <p:cNvPr id="6" name="object 6"/>
          <p:cNvSpPr txBox="1"/>
          <p:nvPr/>
        </p:nvSpPr>
        <p:spPr>
          <a:xfrm>
            <a:off x="11932666" y="6281013"/>
            <a:ext cx="110489" cy="194310"/>
          </a:xfrm>
          <a:prstGeom prst="rect">
            <a:avLst/>
          </a:prstGeom>
        </p:spPr>
        <p:txBody>
          <a:bodyPr wrap="square" lIns="0" tIns="0" rIns="0" bIns="0" rtlCol="0" vert="horz">
            <a:spAutoFit/>
          </a:bodyPr>
          <a:lstStyle/>
          <a:p>
            <a:pPr marL="12700">
              <a:lnSpc>
                <a:spcPct val="100000"/>
              </a:lnSpc>
            </a:pPr>
            <a:r>
              <a:rPr dirty="0" sz="1200" spc="-5">
                <a:solidFill>
                  <a:srgbClr val="F9F9F9"/>
                </a:solidFill>
                <a:latin typeface="Arial"/>
                <a:cs typeface="Arial"/>
              </a:rPr>
              <a:t>9</a:t>
            </a:r>
            <a:endParaRPr sz="1200">
              <a:latin typeface="Arial"/>
              <a:cs typeface="Arial"/>
            </a:endParaRPr>
          </a:p>
        </p:txBody>
      </p:sp>
      <p:sp>
        <p:nvSpPr>
          <p:cNvPr id="7" name="object 7"/>
          <p:cNvSpPr txBox="1"/>
          <p:nvPr/>
        </p:nvSpPr>
        <p:spPr>
          <a:xfrm>
            <a:off x="8227821" y="6559397"/>
            <a:ext cx="27876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交通</a:t>
            </a:r>
            <a:endParaRPr sz="1000">
              <a:latin typeface="微软雅黑"/>
              <a:cs typeface="微软雅黑"/>
            </a:endParaRPr>
          </a:p>
        </p:txBody>
      </p:sp>
      <p:sp>
        <p:nvSpPr>
          <p:cNvPr id="8" name="object 8"/>
          <p:cNvSpPr/>
          <p:nvPr/>
        </p:nvSpPr>
        <p:spPr>
          <a:xfrm>
            <a:off x="1290827" y="4605540"/>
            <a:ext cx="5442966" cy="1396746"/>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1075944" y="3723132"/>
            <a:ext cx="0" cy="2277110"/>
          </a:xfrm>
          <a:custGeom>
            <a:avLst/>
            <a:gdLst/>
            <a:ahLst/>
            <a:cxnLst/>
            <a:rect l="l" t="t" r="r" b="b"/>
            <a:pathLst>
              <a:path w="0" h="2277110">
                <a:moveTo>
                  <a:pt x="0" y="2276856"/>
                </a:moveTo>
                <a:lnTo>
                  <a:pt x="0" y="0"/>
                </a:lnTo>
              </a:path>
            </a:pathLst>
          </a:custGeom>
          <a:ln w="15240">
            <a:solidFill>
              <a:srgbClr val="BEBEBE"/>
            </a:solidFill>
          </a:ln>
        </p:spPr>
        <p:txBody>
          <a:bodyPr wrap="square" lIns="0" tIns="0" rIns="0" bIns="0" rtlCol="0"/>
          <a:lstStyle/>
          <a:p/>
        </p:txBody>
      </p:sp>
      <p:sp>
        <p:nvSpPr>
          <p:cNvPr id="10" name="object 10"/>
          <p:cNvSpPr/>
          <p:nvPr/>
        </p:nvSpPr>
        <p:spPr>
          <a:xfrm>
            <a:off x="1075944" y="5999988"/>
            <a:ext cx="5878195" cy="0"/>
          </a:xfrm>
          <a:custGeom>
            <a:avLst/>
            <a:gdLst/>
            <a:ahLst/>
            <a:cxnLst/>
            <a:rect l="l" t="t" r="r" b="b"/>
            <a:pathLst>
              <a:path w="5878195" h="0">
                <a:moveTo>
                  <a:pt x="0" y="0"/>
                </a:moveTo>
                <a:lnTo>
                  <a:pt x="5878067" y="0"/>
                </a:lnTo>
              </a:path>
            </a:pathLst>
          </a:custGeom>
          <a:ln w="15240">
            <a:solidFill>
              <a:srgbClr val="BEBEBE"/>
            </a:solidFill>
          </a:ln>
        </p:spPr>
        <p:txBody>
          <a:bodyPr wrap="square" lIns="0" tIns="0" rIns="0" bIns="0" rtlCol="0"/>
          <a:lstStyle/>
          <a:p/>
        </p:txBody>
      </p:sp>
      <p:sp>
        <p:nvSpPr>
          <p:cNvPr id="11" name="object 11"/>
          <p:cNvSpPr/>
          <p:nvPr/>
        </p:nvSpPr>
        <p:spPr>
          <a:xfrm>
            <a:off x="1442466" y="3905250"/>
            <a:ext cx="5143500" cy="459105"/>
          </a:xfrm>
          <a:custGeom>
            <a:avLst/>
            <a:gdLst/>
            <a:ahLst/>
            <a:cxnLst/>
            <a:rect l="l" t="t" r="r" b="b"/>
            <a:pathLst>
              <a:path w="5143500" h="459104">
                <a:moveTo>
                  <a:pt x="0" y="0"/>
                </a:moveTo>
                <a:lnTo>
                  <a:pt x="48994" y="15878"/>
                </a:lnTo>
                <a:lnTo>
                  <a:pt x="97987" y="32371"/>
                </a:lnTo>
                <a:lnTo>
                  <a:pt x="146976" y="49325"/>
                </a:lnTo>
                <a:lnTo>
                  <a:pt x="195964" y="66587"/>
                </a:lnTo>
                <a:lnTo>
                  <a:pt x="244950" y="84003"/>
                </a:lnTo>
                <a:lnTo>
                  <a:pt x="293934" y="101419"/>
                </a:lnTo>
                <a:lnTo>
                  <a:pt x="342919" y="118681"/>
                </a:lnTo>
                <a:lnTo>
                  <a:pt x="391902" y="135635"/>
                </a:lnTo>
                <a:lnTo>
                  <a:pt x="440887" y="152128"/>
                </a:lnTo>
                <a:lnTo>
                  <a:pt x="489871" y="168006"/>
                </a:lnTo>
                <a:lnTo>
                  <a:pt x="538857" y="183116"/>
                </a:lnTo>
                <a:lnTo>
                  <a:pt x="587845" y="197303"/>
                </a:lnTo>
                <a:lnTo>
                  <a:pt x="636834" y="210413"/>
                </a:lnTo>
                <a:lnTo>
                  <a:pt x="685827" y="222294"/>
                </a:lnTo>
                <a:lnTo>
                  <a:pt x="734822" y="232791"/>
                </a:lnTo>
                <a:lnTo>
                  <a:pt x="783794" y="241793"/>
                </a:lnTo>
                <a:lnTo>
                  <a:pt x="832770" y="249399"/>
                </a:lnTo>
                <a:lnTo>
                  <a:pt x="881748" y="255765"/>
                </a:lnTo>
                <a:lnTo>
                  <a:pt x="930729" y="261050"/>
                </a:lnTo>
                <a:lnTo>
                  <a:pt x="979710" y="265411"/>
                </a:lnTo>
                <a:lnTo>
                  <a:pt x="1028693" y="269005"/>
                </a:lnTo>
                <a:lnTo>
                  <a:pt x="1077677" y="271990"/>
                </a:lnTo>
                <a:lnTo>
                  <a:pt x="1126661" y="274524"/>
                </a:lnTo>
                <a:lnTo>
                  <a:pt x="1175645" y="276764"/>
                </a:lnTo>
                <a:lnTo>
                  <a:pt x="1224628" y="278868"/>
                </a:lnTo>
                <a:lnTo>
                  <a:pt x="1273609" y="280993"/>
                </a:lnTo>
                <a:lnTo>
                  <a:pt x="1322590" y="283298"/>
                </a:lnTo>
                <a:lnTo>
                  <a:pt x="1371568" y="285939"/>
                </a:lnTo>
                <a:lnTo>
                  <a:pt x="1420544" y="289074"/>
                </a:lnTo>
                <a:lnTo>
                  <a:pt x="1469517" y="292862"/>
                </a:lnTo>
                <a:lnTo>
                  <a:pt x="1518513" y="296957"/>
                </a:lnTo>
                <a:lnTo>
                  <a:pt x="1567509" y="300978"/>
                </a:lnTo>
                <a:lnTo>
                  <a:pt x="1616505" y="304949"/>
                </a:lnTo>
                <a:lnTo>
                  <a:pt x="1665500" y="308894"/>
                </a:lnTo>
                <a:lnTo>
                  <a:pt x="1714495" y="312838"/>
                </a:lnTo>
                <a:lnTo>
                  <a:pt x="1763488" y="316805"/>
                </a:lnTo>
                <a:lnTo>
                  <a:pt x="1812480" y="320818"/>
                </a:lnTo>
                <a:lnTo>
                  <a:pt x="1861470" y="324902"/>
                </a:lnTo>
                <a:lnTo>
                  <a:pt x="1910458" y="329081"/>
                </a:lnTo>
                <a:lnTo>
                  <a:pt x="1959445" y="333379"/>
                </a:lnTo>
                <a:lnTo>
                  <a:pt x="2008429" y="337821"/>
                </a:lnTo>
                <a:lnTo>
                  <a:pt x="2057411" y="342430"/>
                </a:lnTo>
                <a:lnTo>
                  <a:pt x="2106390" y="347231"/>
                </a:lnTo>
                <a:lnTo>
                  <a:pt x="2155366" y="352248"/>
                </a:lnTo>
                <a:lnTo>
                  <a:pt x="2204339" y="357505"/>
                </a:lnTo>
                <a:lnTo>
                  <a:pt x="2253333" y="363258"/>
                </a:lnTo>
                <a:lnTo>
                  <a:pt x="2302326" y="369662"/>
                </a:lnTo>
                <a:lnTo>
                  <a:pt x="2351315" y="376591"/>
                </a:lnTo>
                <a:lnTo>
                  <a:pt x="2400303" y="383917"/>
                </a:lnTo>
                <a:lnTo>
                  <a:pt x="2449289" y="391512"/>
                </a:lnTo>
                <a:lnTo>
                  <a:pt x="2498273" y="399250"/>
                </a:lnTo>
                <a:lnTo>
                  <a:pt x="2547258" y="407002"/>
                </a:lnTo>
                <a:lnTo>
                  <a:pt x="2596241" y="414643"/>
                </a:lnTo>
                <a:lnTo>
                  <a:pt x="2645226" y="422043"/>
                </a:lnTo>
                <a:lnTo>
                  <a:pt x="2694210" y="429076"/>
                </a:lnTo>
                <a:lnTo>
                  <a:pt x="2743196" y="435615"/>
                </a:lnTo>
                <a:lnTo>
                  <a:pt x="2792184" y="441532"/>
                </a:lnTo>
                <a:lnTo>
                  <a:pt x="2841173" y="446700"/>
                </a:lnTo>
                <a:lnTo>
                  <a:pt x="2890166" y="450991"/>
                </a:lnTo>
                <a:lnTo>
                  <a:pt x="2939161" y="454279"/>
                </a:lnTo>
                <a:lnTo>
                  <a:pt x="2991632" y="456685"/>
                </a:lnTo>
                <a:lnTo>
                  <a:pt x="3044106" y="458147"/>
                </a:lnTo>
                <a:lnTo>
                  <a:pt x="3096584" y="458769"/>
                </a:lnTo>
                <a:lnTo>
                  <a:pt x="3149065" y="458653"/>
                </a:lnTo>
                <a:lnTo>
                  <a:pt x="3201549" y="457900"/>
                </a:lnTo>
                <a:lnTo>
                  <a:pt x="3254035" y="456614"/>
                </a:lnTo>
                <a:lnTo>
                  <a:pt x="3306524" y="454898"/>
                </a:lnTo>
                <a:lnTo>
                  <a:pt x="3359014" y="452852"/>
                </a:lnTo>
                <a:lnTo>
                  <a:pt x="3411506" y="450581"/>
                </a:lnTo>
                <a:lnTo>
                  <a:pt x="3464000" y="448186"/>
                </a:lnTo>
                <a:lnTo>
                  <a:pt x="3516495" y="445770"/>
                </a:lnTo>
                <a:lnTo>
                  <a:pt x="3568990" y="443435"/>
                </a:lnTo>
                <a:lnTo>
                  <a:pt x="3621486" y="441284"/>
                </a:lnTo>
                <a:lnTo>
                  <a:pt x="3673983" y="439419"/>
                </a:lnTo>
                <a:lnTo>
                  <a:pt x="3726453" y="437505"/>
                </a:lnTo>
                <a:lnTo>
                  <a:pt x="3778928" y="435238"/>
                </a:lnTo>
                <a:lnTo>
                  <a:pt x="3831405" y="432689"/>
                </a:lnTo>
                <a:lnTo>
                  <a:pt x="3883884" y="429930"/>
                </a:lnTo>
                <a:lnTo>
                  <a:pt x="3936365" y="427031"/>
                </a:lnTo>
                <a:lnTo>
                  <a:pt x="3988847" y="424064"/>
                </a:lnTo>
                <a:lnTo>
                  <a:pt x="4041330" y="421100"/>
                </a:lnTo>
                <a:lnTo>
                  <a:pt x="4093813" y="418209"/>
                </a:lnTo>
                <a:lnTo>
                  <a:pt x="4146295" y="415464"/>
                </a:lnTo>
                <a:lnTo>
                  <a:pt x="4198776" y="412935"/>
                </a:lnTo>
                <a:lnTo>
                  <a:pt x="4251255" y="410692"/>
                </a:lnTo>
                <a:lnTo>
                  <a:pt x="4303732" y="408808"/>
                </a:lnTo>
                <a:lnTo>
                  <a:pt x="4356207" y="407354"/>
                </a:lnTo>
                <a:lnTo>
                  <a:pt x="4408678" y="406400"/>
                </a:lnTo>
                <a:lnTo>
                  <a:pt x="4461172" y="405948"/>
                </a:lnTo>
                <a:lnTo>
                  <a:pt x="4513663" y="405920"/>
                </a:lnTo>
                <a:lnTo>
                  <a:pt x="4566152" y="406265"/>
                </a:lnTo>
                <a:lnTo>
                  <a:pt x="4618638" y="406933"/>
                </a:lnTo>
                <a:lnTo>
                  <a:pt x="4671122" y="407874"/>
                </a:lnTo>
                <a:lnTo>
                  <a:pt x="4723606" y="409035"/>
                </a:lnTo>
                <a:lnTo>
                  <a:pt x="4776089" y="410368"/>
                </a:lnTo>
                <a:lnTo>
                  <a:pt x="4828571" y="411822"/>
                </a:lnTo>
                <a:lnTo>
                  <a:pt x="4881055" y="413345"/>
                </a:lnTo>
                <a:lnTo>
                  <a:pt x="4933539" y="414888"/>
                </a:lnTo>
                <a:lnTo>
                  <a:pt x="4986025" y="416399"/>
                </a:lnTo>
                <a:lnTo>
                  <a:pt x="5038514" y="417830"/>
                </a:lnTo>
                <a:lnTo>
                  <a:pt x="5091005" y="419127"/>
                </a:lnTo>
                <a:lnTo>
                  <a:pt x="5143500" y="420243"/>
                </a:lnTo>
              </a:path>
            </a:pathLst>
          </a:custGeom>
          <a:ln w="28956">
            <a:solidFill>
              <a:srgbClr val="F68B21"/>
            </a:solidFill>
          </a:ln>
        </p:spPr>
        <p:txBody>
          <a:bodyPr wrap="square" lIns="0" tIns="0" rIns="0" bIns="0" rtlCol="0"/>
          <a:lstStyle/>
          <a:p/>
        </p:txBody>
      </p:sp>
      <p:sp>
        <p:nvSpPr>
          <p:cNvPr id="12" name="object 12"/>
          <p:cNvSpPr/>
          <p:nvPr/>
        </p:nvSpPr>
        <p:spPr>
          <a:xfrm>
            <a:off x="1399539" y="3861308"/>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p:txBody>
      </p:sp>
      <p:sp>
        <p:nvSpPr>
          <p:cNvPr id="13" name="object 13"/>
          <p:cNvSpPr/>
          <p:nvPr/>
        </p:nvSpPr>
        <p:spPr>
          <a:xfrm>
            <a:off x="1399539" y="3861308"/>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p:txBody>
      </p:sp>
      <p:sp>
        <p:nvSpPr>
          <p:cNvPr id="14" name="object 14"/>
          <p:cNvSpPr/>
          <p:nvPr/>
        </p:nvSpPr>
        <p:spPr>
          <a:xfrm>
            <a:off x="2134107" y="4094479"/>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p:txBody>
      </p:sp>
      <p:sp>
        <p:nvSpPr>
          <p:cNvPr id="15" name="object 15"/>
          <p:cNvSpPr/>
          <p:nvPr/>
        </p:nvSpPr>
        <p:spPr>
          <a:xfrm>
            <a:off x="2134107" y="4094479"/>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p:txBody>
      </p:sp>
      <p:sp>
        <p:nvSpPr>
          <p:cNvPr id="16" name="object 16"/>
          <p:cNvSpPr/>
          <p:nvPr/>
        </p:nvSpPr>
        <p:spPr>
          <a:xfrm>
            <a:off x="2868676" y="4153915"/>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p:txBody>
      </p:sp>
      <p:sp>
        <p:nvSpPr>
          <p:cNvPr id="17" name="object 17"/>
          <p:cNvSpPr/>
          <p:nvPr/>
        </p:nvSpPr>
        <p:spPr>
          <a:xfrm>
            <a:off x="2868676" y="4153915"/>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p:txBody>
      </p:sp>
      <p:sp>
        <p:nvSpPr>
          <p:cNvPr id="18" name="object 18"/>
          <p:cNvSpPr/>
          <p:nvPr/>
        </p:nvSpPr>
        <p:spPr>
          <a:xfrm>
            <a:off x="3603244" y="421792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p:txBody>
      </p:sp>
      <p:sp>
        <p:nvSpPr>
          <p:cNvPr id="19" name="object 19"/>
          <p:cNvSpPr/>
          <p:nvPr/>
        </p:nvSpPr>
        <p:spPr>
          <a:xfrm>
            <a:off x="3603244" y="4217923"/>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p:txBody>
      </p:sp>
      <p:sp>
        <p:nvSpPr>
          <p:cNvPr id="20" name="object 20"/>
          <p:cNvSpPr/>
          <p:nvPr/>
        </p:nvSpPr>
        <p:spPr>
          <a:xfrm>
            <a:off x="4337811" y="4315459"/>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p:txBody>
      </p:sp>
      <p:sp>
        <p:nvSpPr>
          <p:cNvPr id="21" name="object 21"/>
          <p:cNvSpPr/>
          <p:nvPr/>
        </p:nvSpPr>
        <p:spPr>
          <a:xfrm>
            <a:off x="4337811" y="4315459"/>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p:txBody>
      </p:sp>
      <p:sp>
        <p:nvSpPr>
          <p:cNvPr id="22" name="object 22"/>
          <p:cNvSpPr/>
          <p:nvPr/>
        </p:nvSpPr>
        <p:spPr>
          <a:xfrm>
            <a:off x="5072379" y="4300220"/>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solidFill>
            <a:srgbClr val="F68B21"/>
          </a:solidFill>
        </p:spPr>
        <p:txBody>
          <a:bodyPr wrap="square" lIns="0" tIns="0" rIns="0" bIns="0" rtlCol="0"/>
          <a:lstStyle/>
          <a:p/>
        </p:txBody>
      </p:sp>
      <p:sp>
        <p:nvSpPr>
          <p:cNvPr id="23" name="object 23"/>
          <p:cNvSpPr/>
          <p:nvPr/>
        </p:nvSpPr>
        <p:spPr>
          <a:xfrm>
            <a:off x="5072379" y="4300220"/>
            <a:ext cx="88900" cy="88900"/>
          </a:xfrm>
          <a:custGeom>
            <a:avLst/>
            <a:gdLst/>
            <a:ahLst/>
            <a:cxnLst/>
            <a:rect l="l" t="t" r="r" b="b"/>
            <a:pathLst>
              <a:path w="88900" h="88900">
                <a:moveTo>
                  <a:pt x="0" y="88391"/>
                </a:moveTo>
                <a:lnTo>
                  <a:pt x="88391" y="88391"/>
                </a:lnTo>
                <a:lnTo>
                  <a:pt x="88391" y="0"/>
                </a:lnTo>
                <a:lnTo>
                  <a:pt x="0" y="0"/>
                </a:lnTo>
                <a:lnTo>
                  <a:pt x="0" y="88391"/>
                </a:lnTo>
                <a:close/>
              </a:path>
            </a:pathLst>
          </a:custGeom>
          <a:ln w="9144">
            <a:solidFill>
              <a:srgbClr val="F68B21"/>
            </a:solidFill>
          </a:ln>
        </p:spPr>
        <p:txBody>
          <a:bodyPr wrap="square" lIns="0" tIns="0" rIns="0" bIns="0" rtlCol="0"/>
          <a:lstStyle/>
          <a:p/>
        </p:txBody>
      </p:sp>
      <p:sp>
        <p:nvSpPr>
          <p:cNvPr id="24" name="object 24"/>
          <p:cNvSpPr/>
          <p:nvPr/>
        </p:nvSpPr>
        <p:spPr>
          <a:xfrm>
            <a:off x="5806947" y="4266691"/>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solidFill>
            <a:srgbClr val="F68B21"/>
          </a:solidFill>
        </p:spPr>
        <p:txBody>
          <a:bodyPr wrap="square" lIns="0" tIns="0" rIns="0" bIns="0" rtlCol="0"/>
          <a:lstStyle/>
          <a:p/>
        </p:txBody>
      </p:sp>
      <p:sp>
        <p:nvSpPr>
          <p:cNvPr id="25" name="object 25"/>
          <p:cNvSpPr/>
          <p:nvPr/>
        </p:nvSpPr>
        <p:spPr>
          <a:xfrm>
            <a:off x="5806947" y="4266691"/>
            <a:ext cx="88900" cy="88900"/>
          </a:xfrm>
          <a:custGeom>
            <a:avLst/>
            <a:gdLst/>
            <a:ahLst/>
            <a:cxnLst/>
            <a:rect l="l" t="t" r="r" b="b"/>
            <a:pathLst>
              <a:path w="88900" h="88900">
                <a:moveTo>
                  <a:pt x="0" y="88392"/>
                </a:moveTo>
                <a:lnTo>
                  <a:pt x="88391" y="88392"/>
                </a:lnTo>
                <a:lnTo>
                  <a:pt x="88391" y="0"/>
                </a:lnTo>
                <a:lnTo>
                  <a:pt x="0" y="0"/>
                </a:lnTo>
                <a:lnTo>
                  <a:pt x="0" y="88392"/>
                </a:lnTo>
                <a:close/>
              </a:path>
            </a:pathLst>
          </a:custGeom>
          <a:ln w="9144">
            <a:solidFill>
              <a:srgbClr val="F68B21"/>
            </a:solidFill>
          </a:ln>
        </p:spPr>
        <p:txBody>
          <a:bodyPr wrap="square" lIns="0" tIns="0" rIns="0" bIns="0" rtlCol="0"/>
          <a:lstStyle/>
          <a:p/>
        </p:txBody>
      </p:sp>
      <p:sp>
        <p:nvSpPr>
          <p:cNvPr id="26" name="object 26"/>
          <p:cNvSpPr/>
          <p:nvPr/>
        </p:nvSpPr>
        <p:spPr>
          <a:xfrm>
            <a:off x="6541516" y="4280408"/>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solidFill>
            <a:srgbClr val="F68B21"/>
          </a:solidFill>
        </p:spPr>
        <p:txBody>
          <a:bodyPr wrap="square" lIns="0" tIns="0" rIns="0" bIns="0" rtlCol="0"/>
          <a:lstStyle/>
          <a:p/>
        </p:txBody>
      </p:sp>
      <p:sp>
        <p:nvSpPr>
          <p:cNvPr id="27" name="object 27"/>
          <p:cNvSpPr/>
          <p:nvPr/>
        </p:nvSpPr>
        <p:spPr>
          <a:xfrm>
            <a:off x="6541516" y="4280408"/>
            <a:ext cx="88900" cy="88900"/>
          </a:xfrm>
          <a:custGeom>
            <a:avLst/>
            <a:gdLst/>
            <a:ahLst/>
            <a:cxnLst/>
            <a:rect l="l" t="t" r="r" b="b"/>
            <a:pathLst>
              <a:path w="88900" h="88900">
                <a:moveTo>
                  <a:pt x="0" y="88392"/>
                </a:moveTo>
                <a:lnTo>
                  <a:pt x="88392" y="88392"/>
                </a:lnTo>
                <a:lnTo>
                  <a:pt x="88392" y="0"/>
                </a:lnTo>
                <a:lnTo>
                  <a:pt x="0" y="0"/>
                </a:lnTo>
                <a:lnTo>
                  <a:pt x="0" y="88392"/>
                </a:lnTo>
                <a:close/>
              </a:path>
            </a:pathLst>
          </a:custGeom>
          <a:ln w="9144">
            <a:solidFill>
              <a:srgbClr val="F68B21"/>
            </a:solidFill>
          </a:ln>
        </p:spPr>
        <p:txBody>
          <a:bodyPr wrap="square" lIns="0" tIns="0" rIns="0" bIns="0" rtlCol="0"/>
          <a:lstStyle/>
          <a:p/>
        </p:txBody>
      </p:sp>
      <p:sp>
        <p:nvSpPr>
          <p:cNvPr id="28" name="object 28"/>
          <p:cNvSpPr txBox="1"/>
          <p:nvPr/>
        </p:nvSpPr>
        <p:spPr>
          <a:xfrm>
            <a:off x="1348486" y="5002276"/>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0</a:t>
            </a:r>
            <a:r>
              <a:rPr dirty="0" sz="800">
                <a:solidFill>
                  <a:srgbClr val="4E565F"/>
                </a:solidFill>
                <a:latin typeface="微软雅黑"/>
                <a:cs typeface="微软雅黑"/>
              </a:rPr>
              <a:t>4</a:t>
            </a:r>
            <a:endParaRPr sz="800">
              <a:latin typeface="微软雅黑"/>
              <a:cs typeface="微软雅黑"/>
            </a:endParaRPr>
          </a:p>
        </p:txBody>
      </p:sp>
      <p:sp>
        <p:nvSpPr>
          <p:cNvPr id="29" name="object 29"/>
          <p:cNvSpPr txBox="1"/>
          <p:nvPr/>
        </p:nvSpPr>
        <p:spPr>
          <a:xfrm>
            <a:off x="2026411" y="4845557"/>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2</a:t>
            </a:r>
            <a:r>
              <a:rPr dirty="0" sz="800">
                <a:solidFill>
                  <a:srgbClr val="4E565F"/>
                </a:solidFill>
                <a:latin typeface="微软雅黑"/>
                <a:cs typeface="微软雅黑"/>
              </a:rPr>
              <a:t>4</a:t>
            </a:r>
            <a:endParaRPr sz="800">
              <a:latin typeface="微软雅黑"/>
              <a:cs typeface="微软雅黑"/>
            </a:endParaRPr>
          </a:p>
        </p:txBody>
      </p:sp>
      <p:sp>
        <p:nvSpPr>
          <p:cNvPr id="30" name="object 30"/>
          <p:cNvSpPr txBox="1"/>
          <p:nvPr/>
        </p:nvSpPr>
        <p:spPr>
          <a:xfrm>
            <a:off x="2818257" y="4728845"/>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4</a:t>
            </a:r>
            <a:r>
              <a:rPr dirty="0" sz="800">
                <a:solidFill>
                  <a:srgbClr val="4E565F"/>
                </a:solidFill>
                <a:latin typeface="微软雅黑"/>
                <a:cs typeface="微软雅黑"/>
              </a:rPr>
              <a:t>2</a:t>
            </a:r>
            <a:endParaRPr sz="800">
              <a:latin typeface="微软雅黑"/>
              <a:cs typeface="微软雅黑"/>
            </a:endParaRPr>
          </a:p>
        </p:txBody>
      </p:sp>
      <p:sp>
        <p:nvSpPr>
          <p:cNvPr id="31" name="object 31"/>
          <p:cNvSpPr txBox="1"/>
          <p:nvPr/>
        </p:nvSpPr>
        <p:spPr>
          <a:xfrm>
            <a:off x="3553205" y="4598670"/>
            <a:ext cx="229235" cy="134620"/>
          </a:xfrm>
          <a:prstGeom prst="rect">
            <a:avLst/>
          </a:prstGeom>
        </p:spPr>
        <p:txBody>
          <a:bodyPr wrap="square" lIns="0" tIns="0" rIns="0" bIns="0" rtlCol="0" vert="horz">
            <a:spAutoFit/>
          </a:bodyPr>
          <a:lstStyle/>
          <a:p>
            <a:pPr marL="12700">
              <a:lnSpc>
                <a:spcPct val="100000"/>
              </a:lnSpc>
            </a:pPr>
            <a:r>
              <a:rPr dirty="0" sz="800" spc="-10">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5</a:t>
            </a:r>
            <a:r>
              <a:rPr dirty="0" sz="800">
                <a:solidFill>
                  <a:srgbClr val="4E565F"/>
                </a:solidFill>
                <a:latin typeface="微软雅黑"/>
                <a:cs typeface="微软雅黑"/>
              </a:rPr>
              <a:t>5</a:t>
            </a:r>
            <a:endParaRPr sz="800">
              <a:latin typeface="微软雅黑"/>
              <a:cs typeface="微软雅黑"/>
            </a:endParaRPr>
          </a:p>
        </p:txBody>
      </p:sp>
      <p:sp>
        <p:nvSpPr>
          <p:cNvPr id="32" name="object 32"/>
          <p:cNvSpPr txBox="1"/>
          <p:nvPr/>
        </p:nvSpPr>
        <p:spPr>
          <a:xfrm>
            <a:off x="4287773" y="4535296"/>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5</a:t>
            </a:r>
            <a:r>
              <a:rPr dirty="0" sz="800">
                <a:solidFill>
                  <a:srgbClr val="4E565F"/>
                </a:solidFill>
                <a:latin typeface="微软雅黑"/>
                <a:cs typeface="微软雅黑"/>
              </a:rPr>
              <a:t>9</a:t>
            </a:r>
            <a:endParaRPr sz="800">
              <a:latin typeface="微软雅黑"/>
              <a:cs typeface="微软雅黑"/>
            </a:endParaRPr>
          </a:p>
        </p:txBody>
      </p:sp>
      <p:sp>
        <p:nvSpPr>
          <p:cNvPr id="33" name="object 33"/>
          <p:cNvSpPr txBox="1"/>
          <p:nvPr/>
        </p:nvSpPr>
        <p:spPr>
          <a:xfrm>
            <a:off x="5003672" y="4512436"/>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6</a:t>
            </a:r>
            <a:r>
              <a:rPr dirty="0" sz="800">
                <a:solidFill>
                  <a:srgbClr val="4E565F"/>
                </a:solidFill>
                <a:latin typeface="微软雅黑"/>
                <a:cs typeface="微软雅黑"/>
              </a:rPr>
              <a:t>5</a:t>
            </a:r>
            <a:endParaRPr sz="800">
              <a:latin typeface="微软雅黑"/>
              <a:cs typeface="微软雅黑"/>
            </a:endParaRPr>
          </a:p>
        </p:txBody>
      </p:sp>
      <p:sp>
        <p:nvSpPr>
          <p:cNvPr id="34" name="object 34"/>
          <p:cNvSpPr txBox="1"/>
          <p:nvPr/>
        </p:nvSpPr>
        <p:spPr>
          <a:xfrm>
            <a:off x="5738621" y="4474717"/>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7</a:t>
            </a:r>
            <a:r>
              <a:rPr dirty="0" sz="800">
                <a:solidFill>
                  <a:srgbClr val="4E565F"/>
                </a:solidFill>
                <a:latin typeface="微软雅黑"/>
                <a:cs typeface="微软雅黑"/>
              </a:rPr>
              <a:t>5</a:t>
            </a:r>
            <a:endParaRPr sz="800">
              <a:latin typeface="微软雅黑"/>
              <a:cs typeface="微软雅黑"/>
            </a:endParaRPr>
          </a:p>
        </p:txBody>
      </p:sp>
      <p:sp>
        <p:nvSpPr>
          <p:cNvPr id="35" name="object 35"/>
          <p:cNvSpPr txBox="1"/>
          <p:nvPr/>
        </p:nvSpPr>
        <p:spPr>
          <a:xfrm>
            <a:off x="6473444" y="4427982"/>
            <a:ext cx="22860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a:t>
            </a:r>
            <a:r>
              <a:rPr dirty="0" sz="800">
                <a:solidFill>
                  <a:srgbClr val="4E565F"/>
                </a:solidFill>
                <a:latin typeface="微软雅黑"/>
                <a:cs typeface="微软雅黑"/>
              </a:rPr>
              <a:t>.</a:t>
            </a:r>
            <a:r>
              <a:rPr dirty="0" sz="800" spc="-10">
                <a:solidFill>
                  <a:srgbClr val="4E565F"/>
                </a:solidFill>
                <a:latin typeface="微软雅黑"/>
                <a:cs typeface="微软雅黑"/>
              </a:rPr>
              <a:t>8</a:t>
            </a:r>
            <a:r>
              <a:rPr dirty="0" sz="800">
                <a:solidFill>
                  <a:srgbClr val="4E565F"/>
                </a:solidFill>
                <a:latin typeface="微软雅黑"/>
                <a:cs typeface="微软雅黑"/>
              </a:rPr>
              <a:t>3</a:t>
            </a:r>
            <a:endParaRPr sz="800">
              <a:latin typeface="微软雅黑"/>
              <a:cs typeface="微软雅黑"/>
            </a:endParaRPr>
          </a:p>
        </p:txBody>
      </p:sp>
      <p:sp>
        <p:nvSpPr>
          <p:cNvPr id="36" name="object 36"/>
          <p:cNvSpPr txBox="1"/>
          <p:nvPr/>
        </p:nvSpPr>
        <p:spPr>
          <a:xfrm>
            <a:off x="1268349" y="3661409"/>
            <a:ext cx="379095" cy="134620"/>
          </a:xfrm>
          <a:prstGeom prst="rect">
            <a:avLst/>
          </a:prstGeom>
        </p:spPr>
        <p:txBody>
          <a:bodyPr wrap="square" lIns="0" tIns="0" rIns="0" bIns="0" rtlCol="0" vert="horz">
            <a:spAutoFit/>
          </a:bodyPr>
          <a:lstStyle/>
          <a:p>
            <a:pPr marL="12700">
              <a:lnSpc>
                <a:spcPct val="100000"/>
              </a:lnSpc>
            </a:pPr>
            <a:r>
              <a:rPr dirty="0" sz="800" spc="-10">
                <a:solidFill>
                  <a:srgbClr val="4E565F"/>
                </a:solidFill>
                <a:latin typeface="微软雅黑"/>
                <a:cs typeface="微软雅黑"/>
              </a:rPr>
              <a:t>36</a:t>
            </a:r>
            <a:r>
              <a:rPr dirty="0" sz="800">
                <a:solidFill>
                  <a:srgbClr val="4E565F"/>
                </a:solidFill>
                <a:latin typeface="微软雅黑"/>
                <a:cs typeface="微软雅黑"/>
              </a:rPr>
              <a:t>.</a:t>
            </a:r>
            <a:r>
              <a:rPr dirty="0" sz="800" spc="-10">
                <a:solidFill>
                  <a:srgbClr val="4E565F"/>
                </a:solidFill>
                <a:latin typeface="微软雅黑"/>
                <a:cs typeface="微软雅黑"/>
              </a:rPr>
              <a:t>34</a:t>
            </a:r>
            <a:r>
              <a:rPr dirty="0" sz="800" spc="5">
                <a:solidFill>
                  <a:srgbClr val="4E565F"/>
                </a:solidFill>
                <a:latin typeface="微软雅黑"/>
                <a:cs typeface="微软雅黑"/>
              </a:rPr>
              <a:t>%</a:t>
            </a:r>
            <a:endParaRPr sz="800">
              <a:latin typeface="微软雅黑"/>
              <a:cs typeface="微软雅黑"/>
            </a:endParaRPr>
          </a:p>
        </p:txBody>
      </p:sp>
      <p:sp>
        <p:nvSpPr>
          <p:cNvPr id="37" name="object 37"/>
          <p:cNvSpPr txBox="1"/>
          <p:nvPr/>
        </p:nvSpPr>
        <p:spPr>
          <a:xfrm>
            <a:off x="1949323" y="3911345"/>
            <a:ext cx="3784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18</a:t>
            </a:r>
            <a:r>
              <a:rPr dirty="0" sz="800">
                <a:solidFill>
                  <a:srgbClr val="4E565F"/>
                </a:solidFill>
                <a:latin typeface="微软雅黑"/>
                <a:cs typeface="微软雅黑"/>
              </a:rPr>
              <a:t>.</a:t>
            </a:r>
            <a:r>
              <a:rPr dirty="0" sz="800" spc="-10">
                <a:solidFill>
                  <a:srgbClr val="4E565F"/>
                </a:solidFill>
                <a:latin typeface="微软雅黑"/>
                <a:cs typeface="微软雅黑"/>
              </a:rPr>
              <a:t>9</a:t>
            </a:r>
            <a:r>
              <a:rPr dirty="0" sz="800" spc="-5">
                <a:solidFill>
                  <a:srgbClr val="4E565F"/>
                </a:solidFill>
                <a:latin typeface="微软雅黑"/>
                <a:cs typeface="微软雅黑"/>
              </a:rPr>
              <a:t>6</a:t>
            </a:r>
            <a:r>
              <a:rPr dirty="0" sz="800">
                <a:solidFill>
                  <a:srgbClr val="4E565F"/>
                </a:solidFill>
                <a:latin typeface="微软雅黑"/>
                <a:cs typeface="微软雅黑"/>
              </a:rPr>
              <a:t>%</a:t>
            </a:r>
            <a:endParaRPr sz="800">
              <a:latin typeface="微软雅黑"/>
              <a:cs typeface="微软雅黑"/>
            </a:endParaRPr>
          </a:p>
        </p:txBody>
      </p:sp>
      <p:sp>
        <p:nvSpPr>
          <p:cNvPr id="38" name="object 38"/>
          <p:cNvSpPr txBox="1"/>
          <p:nvPr/>
        </p:nvSpPr>
        <p:spPr>
          <a:xfrm>
            <a:off x="2690241" y="3948938"/>
            <a:ext cx="379095" cy="134620"/>
          </a:xfrm>
          <a:prstGeom prst="rect">
            <a:avLst/>
          </a:prstGeom>
        </p:spPr>
        <p:txBody>
          <a:bodyPr wrap="square" lIns="0" tIns="0" rIns="0" bIns="0" rtlCol="0" vert="horz">
            <a:spAutoFit/>
          </a:bodyPr>
          <a:lstStyle/>
          <a:p>
            <a:pPr marL="12700">
              <a:lnSpc>
                <a:spcPct val="100000"/>
              </a:lnSpc>
            </a:pPr>
            <a:r>
              <a:rPr dirty="0" sz="800" spc="-10">
                <a:solidFill>
                  <a:srgbClr val="4E565F"/>
                </a:solidFill>
                <a:latin typeface="微软雅黑"/>
                <a:cs typeface="微软雅黑"/>
              </a:rPr>
              <a:t>14</a:t>
            </a:r>
            <a:r>
              <a:rPr dirty="0" sz="800">
                <a:solidFill>
                  <a:srgbClr val="4E565F"/>
                </a:solidFill>
                <a:latin typeface="微软雅黑"/>
                <a:cs typeface="微软雅黑"/>
              </a:rPr>
              <a:t>.</a:t>
            </a:r>
            <a:r>
              <a:rPr dirty="0" sz="800" spc="-10">
                <a:solidFill>
                  <a:srgbClr val="4E565F"/>
                </a:solidFill>
                <a:latin typeface="微软雅黑"/>
                <a:cs typeface="微软雅黑"/>
              </a:rPr>
              <a:t>48</a:t>
            </a:r>
            <a:r>
              <a:rPr dirty="0" sz="800" spc="5">
                <a:solidFill>
                  <a:srgbClr val="4E565F"/>
                </a:solidFill>
                <a:latin typeface="微软雅黑"/>
                <a:cs typeface="微软雅黑"/>
              </a:rPr>
              <a:t>%</a:t>
            </a:r>
            <a:endParaRPr sz="800">
              <a:latin typeface="微软雅黑"/>
              <a:cs typeface="微软雅黑"/>
            </a:endParaRPr>
          </a:p>
        </p:txBody>
      </p:sp>
      <p:sp>
        <p:nvSpPr>
          <p:cNvPr id="39" name="object 39"/>
          <p:cNvSpPr txBox="1"/>
          <p:nvPr/>
        </p:nvSpPr>
        <p:spPr>
          <a:xfrm>
            <a:off x="3446145" y="4048505"/>
            <a:ext cx="31940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9</a:t>
            </a:r>
            <a:r>
              <a:rPr dirty="0" sz="800">
                <a:solidFill>
                  <a:srgbClr val="4E565F"/>
                </a:solidFill>
                <a:latin typeface="微软雅黑"/>
                <a:cs typeface="微软雅黑"/>
              </a:rPr>
              <a:t>.</a:t>
            </a:r>
            <a:r>
              <a:rPr dirty="0" sz="800" spc="-10">
                <a:solidFill>
                  <a:srgbClr val="4E565F"/>
                </a:solidFill>
                <a:latin typeface="微软雅黑"/>
                <a:cs typeface="微软雅黑"/>
              </a:rPr>
              <a:t>6</a:t>
            </a:r>
            <a:r>
              <a:rPr dirty="0" sz="800" spc="-5">
                <a:solidFill>
                  <a:srgbClr val="4E565F"/>
                </a:solidFill>
                <a:latin typeface="微软雅黑"/>
                <a:cs typeface="微软雅黑"/>
              </a:rPr>
              <a:t>5</a:t>
            </a:r>
            <a:r>
              <a:rPr dirty="0" sz="800">
                <a:solidFill>
                  <a:srgbClr val="4E565F"/>
                </a:solidFill>
                <a:latin typeface="微软雅黑"/>
                <a:cs typeface="微软雅黑"/>
              </a:rPr>
              <a:t>%</a:t>
            </a:r>
            <a:endParaRPr sz="800">
              <a:latin typeface="微软雅黑"/>
              <a:cs typeface="微软雅黑"/>
            </a:endParaRPr>
          </a:p>
        </p:txBody>
      </p:sp>
      <p:sp>
        <p:nvSpPr>
          <p:cNvPr id="40" name="object 40"/>
          <p:cNvSpPr txBox="1"/>
          <p:nvPr/>
        </p:nvSpPr>
        <p:spPr>
          <a:xfrm>
            <a:off x="4221607" y="4111370"/>
            <a:ext cx="31940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a:t>
            </a:r>
            <a:r>
              <a:rPr dirty="0" sz="800">
                <a:solidFill>
                  <a:srgbClr val="4E565F"/>
                </a:solidFill>
                <a:latin typeface="微软雅黑"/>
                <a:cs typeface="微软雅黑"/>
              </a:rPr>
              <a:t>.</a:t>
            </a:r>
            <a:r>
              <a:rPr dirty="0" sz="800" spc="-10">
                <a:solidFill>
                  <a:srgbClr val="4E565F"/>
                </a:solidFill>
                <a:latin typeface="微软雅黑"/>
                <a:cs typeface="微软雅黑"/>
              </a:rPr>
              <a:t>4</a:t>
            </a:r>
            <a:r>
              <a:rPr dirty="0" sz="800" spc="-5">
                <a:solidFill>
                  <a:srgbClr val="4E565F"/>
                </a:solidFill>
                <a:latin typeface="微软雅黑"/>
                <a:cs typeface="微软雅黑"/>
              </a:rPr>
              <a:t>3</a:t>
            </a:r>
            <a:r>
              <a:rPr dirty="0" sz="800">
                <a:solidFill>
                  <a:srgbClr val="4E565F"/>
                </a:solidFill>
                <a:latin typeface="微软雅黑"/>
                <a:cs typeface="微软雅黑"/>
              </a:rPr>
              <a:t>%</a:t>
            </a:r>
            <a:endParaRPr sz="800">
              <a:latin typeface="微软雅黑"/>
              <a:cs typeface="微软雅黑"/>
            </a:endParaRPr>
          </a:p>
        </p:txBody>
      </p:sp>
      <p:sp>
        <p:nvSpPr>
          <p:cNvPr id="41" name="object 41"/>
          <p:cNvSpPr txBox="1"/>
          <p:nvPr/>
        </p:nvSpPr>
        <p:spPr>
          <a:xfrm>
            <a:off x="4956428" y="4096384"/>
            <a:ext cx="31940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3</a:t>
            </a:r>
            <a:r>
              <a:rPr dirty="0" sz="800">
                <a:solidFill>
                  <a:srgbClr val="4E565F"/>
                </a:solidFill>
                <a:latin typeface="微软雅黑"/>
                <a:cs typeface="微软雅黑"/>
              </a:rPr>
              <a:t>.</a:t>
            </a:r>
            <a:r>
              <a:rPr dirty="0" sz="800" spc="-10">
                <a:solidFill>
                  <a:srgbClr val="4E565F"/>
                </a:solidFill>
                <a:latin typeface="微软雅黑"/>
                <a:cs typeface="微软雅黑"/>
              </a:rPr>
              <a:t>5</a:t>
            </a:r>
            <a:r>
              <a:rPr dirty="0" sz="800" spc="-5">
                <a:solidFill>
                  <a:srgbClr val="4E565F"/>
                </a:solidFill>
                <a:latin typeface="微软雅黑"/>
                <a:cs typeface="微软雅黑"/>
              </a:rPr>
              <a:t>4</a:t>
            </a:r>
            <a:r>
              <a:rPr dirty="0" sz="800">
                <a:solidFill>
                  <a:srgbClr val="4E565F"/>
                </a:solidFill>
                <a:latin typeface="微软雅黑"/>
                <a:cs typeface="微软雅黑"/>
              </a:rPr>
              <a:t>%</a:t>
            </a:r>
            <a:endParaRPr sz="800">
              <a:latin typeface="微软雅黑"/>
              <a:cs typeface="微软雅黑"/>
            </a:endParaRPr>
          </a:p>
        </p:txBody>
      </p:sp>
      <p:sp>
        <p:nvSpPr>
          <p:cNvPr id="42" name="object 42"/>
          <p:cNvSpPr txBox="1"/>
          <p:nvPr/>
        </p:nvSpPr>
        <p:spPr>
          <a:xfrm>
            <a:off x="5691378" y="4063492"/>
            <a:ext cx="31940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6</a:t>
            </a:r>
            <a:r>
              <a:rPr dirty="0" sz="800">
                <a:solidFill>
                  <a:srgbClr val="4E565F"/>
                </a:solidFill>
                <a:latin typeface="微软雅黑"/>
                <a:cs typeface="微软雅黑"/>
              </a:rPr>
              <a:t>.</a:t>
            </a:r>
            <a:r>
              <a:rPr dirty="0" sz="800" spc="-10">
                <a:solidFill>
                  <a:srgbClr val="4E565F"/>
                </a:solidFill>
                <a:latin typeface="微软雅黑"/>
                <a:cs typeface="微软雅黑"/>
              </a:rPr>
              <a:t>0</a:t>
            </a:r>
            <a:r>
              <a:rPr dirty="0" sz="800" spc="-5">
                <a:solidFill>
                  <a:srgbClr val="4E565F"/>
                </a:solidFill>
                <a:latin typeface="微软雅黑"/>
                <a:cs typeface="微软雅黑"/>
              </a:rPr>
              <a:t>0</a:t>
            </a:r>
            <a:r>
              <a:rPr dirty="0" sz="800">
                <a:solidFill>
                  <a:srgbClr val="4E565F"/>
                </a:solidFill>
                <a:latin typeface="微软雅黑"/>
                <a:cs typeface="微软雅黑"/>
              </a:rPr>
              <a:t>%</a:t>
            </a:r>
            <a:endParaRPr sz="800">
              <a:latin typeface="微软雅黑"/>
              <a:cs typeface="微软雅黑"/>
            </a:endParaRPr>
          </a:p>
        </p:txBody>
      </p:sp>
      <p:sp>
        <p:nvSpPr>
          <p:cNvPr id="43" name="object 43"/>
          <p:cNvSpPr txBox="1"/>
          <p:nvPr/>
        </p:nvSpPr>
        <p:spPr>
          <a:xfrm>
            <a:off x="6425946" y="4077207"/>
            <a:ext cx="31940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4</a:t>
            </a:r>
            <a:r>
              <a:rPr dirty="0" sz="800">
                <a:solidFill>
                  <a:srgbClr val="4E565F"/>
                </a:solidFill>
                <a:latin typeface="微软雅黑"/>
                <a:cs typeface="微软雅黑"/>
              </a:rPr>
              <a:t>.</a:t>
            </a:r>
            <a:r>
              <a:rPr dirty="0" sz="800" spc="-10">
                <a:solidFill>
                  <a:srgbClr val="4E565F"/>
                </a:solidFill>
                <a:latin typeface="微软雅黑"/>
                <a:cs typeface="微软雅黑"/>
              </a:rPr>
              <a:t>9</a:t>
            </a:r>
            <a:r>
              <a:rPr dirty="0" sz="800" spc="-5">
                <a:solidFill>
                  <a:srgbClr val="4E565F"/>
                </a:solidFill>
                <a:latin typeface="微软雅黑"/>
                <a:cs typeface="微软雅黑"/>
              </a:rPr>
              <a:t>7</a:t>
            </a:r>
            <a:r>
              <a:rPr dirty="0" sz="800">
                <a:solidFill>
                  <a:srgbClr val="4E565F"/>
                </a:solidFill>
                <a:latin typeface="微软雅黑"/>
                <a:cs typeface="微软雅黑"/>
              </a:rPr>
              <a:t>%</a:t>
            </a:r>
            <a:endParaRPr sz="800">
              <a:latin typeface="微软雅黑"/>
              <a:cs typeface="微软雅黑"/>
            </a:endParaRPr>
          </a:p>
        </p:txBody>
      </p:sp>
      <p:sp>
        <p:nvSpPr>
          <p:cNvPr id="44" name="object 44"/>
          <p:cNvSpPr txBox="1"/>
          <p:nvPr/>
        </p:nvSpPr>
        <p:spPr>
          <a:xfrm>
            <a:off x="870305" y="5933135"/>
            <a:ext cx="8572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0</a:t>
            </a:r>
            <a:endParaRPr sz="800">
              <a:latin typeface="微软雅黑"/>
              <a:cs typeface="微软雅黑"/>
            </a:endParaRPr>
          </a:p>
        </p:txBody>
      </p:sp>
      <p:sp>
        <p:nvSpPr>
          <p:cNvPr id="45" name="object 45"/>
          <p:cNvSpPr txBox="1"/>
          <p:nvPr/>
        </p:nvSpPr>
        <p:spPr>
          <a:xfrm>
            <a:off x="870305" y="5173598"/>
            <a:ext cx="8572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1</a:t>
            </a:r>
            <a:endParaRPr sz="800">
              <a:latin typeface="微软雅黑"/>
              <a:cs typeface="微软雅黑"/>
            </a:endParaRPr>
          </a:p>
        </p:txBody>
      </p:sp>
      <p:sp>
        <p:nvSpPr>
          <p:cNvPr id="46" name="object 46"/>
          <p:cNvSpPr txBox="1"/>
          <p:nvPr/>
        </p:nvSpPr>
        <p:spPr>
          <a:xfrm>
            <a:off x="870305" y="4414266"/>
            <a:ext cx="8572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2</a:t>
            </a:r>
            <a:endParaRPr sz="800">
              <a:latin typeface="微软雅黑"/>
              <a:cs typeface="微软雅黑"/>
            </a:endParaRPr>
          </a:p>
        </p:txBody>
      </p:sp>
      <p:sp>
        <p:nvSpPr>
          <p:cNvPr id="47" name="object 47"/>
          <p:cNvSpPr txBox="1"/>
          <p:nvPr/>
        </p:nvSpPr>
        <p:spPr>
          <a:xfrm>
            <a:off x="870305" y="3654805"/>
            <a:ext cx="8572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3</a:t>
            </a:r>
            <a:endParaRPr sz="800">
              <a:latin typeface="微软雅黑"/>
              <a:cs typeface="微软雅黑"/>
            </a:endParaRPr>
          </a:p>
        </p:txBody>
      </p:sp>
      <p:sp>
        <p:nvSpPr>
          <p:cNvPr id="48" name="object 48"/>
          <p:cNvSpPr txBox="1"/>
          <p:nvPr/>
        </p:nvSpPr>
        <p:spPr>
          <a:xfrm>
            <a:off x="1259205" y="6099555"/>
            <a:ext cx="366395"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2011</a:t>
            </a:r>
            <a:r>
              <a:rPr dirty="0" sz="800" spc="5">
                <a:solidFill>
                  <a:srgbClr val="4E565F"/>
                </a:solidFill>
                <a:latin typeface="微软雅黑"/>
                <a:cs typeface="微软雅黑"/>
              </a:rPr>
              <a:t>年</a:t>
            </a:r>
            <a:endParaRPr sz="800">
              <a:latin typeface="微软雅黑"/>
              <a:cs typeface="微软雅黑"/>
            </a:endParaRPr>
          </a:p>
        </p:txBody>
      </p:sp>
      <p:sp>
        <p:nvSpPr>
          <p:cNvPr id="49" name="object 49"/>
          <p:cNvSpPr txBox="1"/>
          <p:nvPr/>
        </p:nvSpPr>
        <p:spPr>
          <a:xfrm>
            <a:off x="1994154" y="6099555"/>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2012</a:t>
            </a:r>
            <a:r>
              <a:rPr dirty="0" sz="800" spc="5">
                <a:solidFill>
                  <a:srgbClr val="4E565F"/>
                </a:solidFill>
                <a:latin typeface="微软雅黑"/>
                <a:cs typeface="微软雅黑"/>
              </a:rPr>
              <a:t>年</a:t>
            </a:r>
            <a:endParaRPr sz="800">
              <a:latin typeface="微软雅黑"/>
              <a:cs typeface="微软雅黑"/>
            </a:endParaRPr>
          </a:p>
        </p:txBody>
      </p:sp>
      <p:sp>
        <p:nvSpPr>
          <p:cNvPr id="50" name="object 50"/>
          <p:cNvSpPr txBox="1"/>
          <p:nvPr/>
        </p:nvSpPr>
        <p:spPr>
          <a:xfrm>
            <a:off x="4198746" y="6099555"/>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2015</a:t>
            </a:r>
            <a:r>
              <a:rPr dirty="0" sz="800" spc="5">
                <a:solidFill>
                  <a:srgbClr val="4E565F"/>
                </a:solidFill>
                <a:latin typeface="微软雅黑"/>
                <a:cs typeface="微软雅黑"/>
              </a:rPr>
              <a:t>年</a:t>
            </a:r>
            <a:endParaRPr sz="800">
              <a:latin typeface="微软雅黑"/>
              <a:cs typeface="微软雅黑"/>
            </a:endParaRPr>
          </a:p>
        </p:txBody>
      </p:sp>
      <p:sp>
        <p:nvSpPr>
          <p:cNvPr id="51" name="object 51"/>
          <p:cNvSpPr txBox="1"/>
          <p:nvPr/>
        </p:nvSpPr>
        <p:spPr>
          <a:xfrm>
            <a:off x="4933569" y="6099555"/>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2016</a:t>
            </a:r>
            <a:r>
              <a:rPr dirty="0" sz="800" spc="5">
                <a:solidFill>
                  <a:srgbClr val="4E565F"/>
                </a:solidFill>
                <a:latin typeface="微软雅黑"/>
                <a:cs typeface="微软雅黑"/>
              </a:rPr>
              <a:t>年</a:t>
            </a:r>
            <a:endParaRPr sz="800">
              <a:latin typeface="微软雅黑"/>
              <a:cs typeface="微软雅黑"/>
            </a:endParaRPr>
          </a:p>
        </p:txBody>
      </p:sp>
      <p:sp>
        <p:nvSpPr>
          <p:cNvPr id="52" name="object 52"/>
          <p:cNvSpPr txBox="1"/>
          <p:nvPr/>
        </p:nvSpPr>
        <p:spPr>
          <a:xfrm>
            <a:off x="5668517" y="6099555"/>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2017</a:t>
            </a:r>
            <a:r>
              <a:rPr dirty="0" sz="800" spc="5">
                <a:solidFill>
                  <a:srgbClr val="4E565F"/>
                </a:solidFill>
                <a:latin typeface="微软雅黑"/>
                <a:cs typeface="微软雅黑"/>
              </a:rPr>
              <a:t>年</a:t>
            </a:r>
            <a:endParaRPr sz="800">
              <a:latin typeface="微软雅黑"/>
              <a:cs typeface="微软雅黑"/>
            </a:endParaRPr>
          </a:p>
        </p:txBody>
      </p:sp>
      <p:sp>
        <p:nvSpPr>
          <p:cNvPr id="53" name="object 53"/>
          <p:cNvSpPr txBox="1"/>
          <p:nvPr/>
        </p:nvSpPr>
        <p:spPr>
          <a:xfrm>
            <a:off x="6403340" y="6099555"/>
            <a:ext cx="365760" cy="134620"/>
          </a:xfrm>
          <a:prstGeom prst="rect">
            <a:avLst/>
          </a:prstGeom>
        </p:spPr>
        <p:txBody>
          <a:bodyPr wrap="square" lIns="0" tIns="0" rIns="0" bIns="0" rtlCol="0" vert="horz">
            <a:spAutoFit/>
          </a:bodyPr>
          <a:lstStyle/>
          <a:p>
            <a:pPr marL="12700">
              <a:lnSpc>
                <a:spcPct val="100000"/>
              </a:lnSpc>
            </a:pPr>
            <a:r>
              <a:rPr dirty="0" sz="800" spc="-5">
                <a:solidFill>
                  <a:srgbClr val="4E565F"/>
                </a:solidFill>
                <a:latin typeface="微软雅黑"/>
                <a:cs typeface="微软雅黑"/>
              </a:rPr>
              <a:t>2018</a:t>
            </a:r>
            <a:r>
              <a:rPr dirty="0" sz="800" spc="5">
                <a:solidFill>
                  <a:srgbClr val="4E565F"/>
                </a:solidFill>
                <a:latin typeface="微软雅黑"/>
                <a:cs typeface="微软雅黑"/>
              </a:rPr>
              <a:t>年</a:t>
            </a:r>
            <a:endParaRPr sz="800">
              <a:latin typeface="微软雅黑"/>
              <a:cs typeface="微软雅黑"/>
            </a:endParaRPr>
          </a:p>
        </p:txBody>
      </p:sp>
      <p:sp>
        <p:nvSpPr>
          <p:cNvPr id="54" name="object 54"/>
          <p:cNvSpPr/>
          <p:nvPr/>
        </p:nvSpPr>
        <p:spPr>
          <a:xfrm>
            <a:off x="2819400" y="6443471"/>
            <a:ext cx="250698" cy="66293"/>
          </a:xfrm>
          <a:prstGeom prst="rect">
            <a:avLst/>
          </a:prstGeom>
          <a:blipFill>
            <a:blip r:embed="rId4" cstate="print"/>
            <a:stretch>
              <a:fillRect/>
            </a:stretch>
          </a:blipFill>
        </p:spPr>
        <p:txBody>
          <a:bodyPr wrap="square" lIns="0" tIns="0" rIns="0" bIns="0" rtlCol="0"/>
          <a:lstStyle/>
          <a:p/>
        </p:txBody>
      </p:sp>
      <p:sp>
        <p:nvSpPr>
          <p:cNvPr id="55" name="object 55"/>
          <p:cNvSpPr txBox="1"/>
          <p:nvPr/>
        </p:nvSpPr>
        <p:spPr>
          <a:xfrm>
            <a:off x="2728976" y="6099555"/>
            <a:ext cx="1194435" cy="447675"/>
          </a:xfrm>
          <a:prstGeom prst="rect">
            <a:avLst/>
          </a:prstGeom>
        </p:spPr>
        <p:txBody>
          <a:bodyPr wrap="square" lIns="0" tIns="0" rIns="0" bIns="0" rtlCol="0" vert="horz">
            <a:spAutoFit/>
          </a:bodyPr>
          <a:lstStyle/>
          <a:p>
            <a:pPr marL="12700">
              <a:lnSpc>
                <a:spcPct val="100000"/>
              </a:lnSpc>
              <a:tabLst>
                <a:tab pos="747395" algn="l"/>
              </a:tabLst>
            </a:pPr>
            <a:r>
              <a:rPr dirty="0" sz="800">
                <a:solidFill>
                  <a:srgbClr val="4E565F"/>
                </a:solidFill>
                <a:latin typeface="微软雅黑"/>
                <a:cs typeface="微软雅黑"/>
              </a:rPr>
              <a:t>2013</a:t>
            </a:r>
            <a:r>
              <a:rPr dirty="0" sz="800">
                <a:solidFill>
                  <a:srgbClr val="4E565F"/>
                </a:solidFill>
                <a:latin typeface="微软雅黑"/>
                <a:cs typeface="微软雅黑"/>
              </a:rPr>
              <a:t>年	</a:t>
            </a:r>
            <a:r>
              <a:rPr dirty="0" sz="800">
                <a:solidFill>
                  <a:srgbClr val="4E565F"/>
                </a:solidFill>
                <a:latin typeface="微软雅黑"/>
                <a:cs typeface="微软雅黑"/>
              </a:rPr>
              <a:t>2014</a:t>
            </a:r>
            <a:r>
              <a:rPr dirty="0" sz="800">
                <a:solidFill>
                  <a:srgbClr val="4E565F"/>
                </a:solidFill>
                <a:latin typeface="微软雅黑"/>
                <a:cs typeface="微软雅黑"/>
              </a:rPr>
              <a:t>年</a:t>
            </a:r>
            <a:endParaRPr sz="800">
              <a:latin typeface="微软雅黑"/>
              <a:cs typeface="微软雅黑"/>
            </a:endParaRPr>
          </a:p>
          <a:p>
            <a:pPr>
              <a:lnSpc>
                <a:spcPct val="100000"/>
              </a:lnSpc>
            </a:pPr>
            <a:endParaRPr sz="800">
              <a:latin typeface="Times New Roman"/>
              <a:cs typeface="Times New Roman"/>
            </a:endParaRPr>
          </a:p>
          <a:p>
            <a:pPr marL="364490">
              <a:lnSpc>
                <a:spcPct val="100000"/>
              </a:lnSpc>
              <a:spcBef>
                <a:spcPts val="585"/>
              </a:spcBef>
            </a:pPr>
            <a:r>
              <a:rPr dirty="0" sz="800">
                <a:solidFill>
                  <a:srgbClr val="4E565F"/>
                </a:solidFill>
                <a:latin typeface="微软雅黑"/>
                <a:cs typeface="微软雅黑"/>
              </a:rPr>
              <a:t>净利润（万亿元）</a:t>
            </a:r>
            <a:endParaRPr sz="800">
              <a:latin typeface="微软雅黑"/>
              <a:cs typeface="微软雅黑"/>
            </a:endParaRPr>
          </a:p>
        </p:txBody>
      </p:sp>
      <p:sp>
        <p:nvSpPr>
          <p:cNvPr id="56" name="object 56"/>
          <p:cNvSpPr/>
          <p:nvPr/>
        </p:nvSpPr>
        <p:spPr>
          <a:xfrm>
            <a:off x="4863846" y="6477761"/>
            <a:ext cx="243840" cy="0"/>
          </a:xfrm>
          <a:custGeom>
            <a:avLst/>
            <a:gdLst/>
            <a:ahLst/>
            <a:cxnLst/>
            <a:rect l="l" t="t" r="r" b="b"/>
            <a:pathLst>
              <a:path w="243839" h="0">
                <a:moveTo>
                  <a:pt x="0" y="0"/>
                </a:moveTo>
                <a:lnTo>
                  <a:pt x="243839" y="0"/>
                </a:lnTo>
              </a:path>
            </a:pathLst>
          </a:custGeom>
          <a:ln w="28956">
            <a:solidFill>
              <a:srgbClr val="F68B21"/>
            </a:solidFill>
          </a:ln>
        </p:spPr>
        <p:txBody>
          <a:bodyPr wrap="square" lIns="0" tIns="0" rIns="0" bIns="0" rtlCol="0"/>
          <a:lstStyle/>
          <a:p/>
        </p:txBody>
      </p:sp>
      <p:sp>
        <p:nvSpPr>
          <p:cNvPr id="57" name="object 57"/>
          <p:cNvSpPr/>
          <p:nvPr/>
        </p:nvSpPr>
        <p:spPr>
          <a:xfrm>
            <a:off x="4959096" y="6476238"/>
            <a:ext cx="50800" cy="0"/>
          </a:xfrm>
          <a:custGeom>
            <a:avLst/>
            <a:gdLst/>
            <a:ahLst/>
            <a:cxnLst/>
            <a:rect l="l" t="t" r="r" b="b"/>
            <a:pathLst>
              <a:path w="50800" h="0">
                <a:moveTo>
                  <a:pt x="0" y="0"/>
                </a:moveTo>
                <a:lnTo>
                  <a:pt x="50291" y="0"/>
                </a:lnTo>
              </a:path>
            </a:pathLst>
          </a:custGeom>
          <a:ln w="50292">
            <a:solidFill>
              <a:srgbClr val="F68B21"/>
            </a:solidFill>
          </a:ln>
        </p:spPr>
        <p:txBody>
          <a:bodyPr wrap="square" lIns="0" tIns="0" rIns="0" bIns="0" rtlCol="0"/>
          <a:lstStyle/>
          <a:p/>
        </p:txBody>
      </p:sp>
      <p:sp>
        <p:nvSpPr>
          <p:cNvPr id="58" name="object 58"/>
          <p:cNvSpPr/>
          <p:nvPr/>
        </p:nvSpPr>
        <p:spPr>
          <a:xfrm>
            <a:off x="4959096" y="6451091"/>
            <a:ext cx="50800" cy="50800"/>
          </a:xfrm>
          <a:custGeom>
            <a:avLst/>
            <a:gdLst/>
            <a:ahLst/>
            <a:cxnLst/>
            <a:rect l="l" t="t" r="r" b="b"/>
            <a:pathLst>
              <a:path w="50800" h="50800">
                <a:moveTo>
                  <a:pt x="0" y="50292"/>
                </a:moveTo>
                <a:lnTo>
                  <a:pt x="50291" y="50292"/>
                </a:lnTo>
                <a:lnTo>
                  <a:pt x="50291" y="0"/>
                </a:lnTo>
                <a:lnTo>
                  <a:pt x="0" y="0"/>
                </a:lnTo>
                <a:lnTo>
                  <a:pt x="0" y="50292"/>
                </a:lnTo>
                <a:close/>
              </a:path>
            </a:pathLst>
          </a:custGeom>
          <a:ln w="9144">
            <a:solidFill>
              <a:srgbClr val="F68B21"/>
            </a:solidFill>
          </a:ln>
        </p:spPr>
        <p:txBody>
          <a:bodyPr wrap="square" lIns="0" tIns="0" rIns="0" bIns="0" rtlCol="0"/>
          <a:lstStyle/>
          <a:p/>
        </p:txBody>
      </p:sp>
      <p:sp>
        <p:nvSpPr>
          <p:cNvPr id="59" name="object 59"/>
          <p:cNvSpPr txBox="1"/>
          <p:nvPr/>
        </p:nvSpPr>
        <p:spPr>
          <a:xfrm>
            <a:off x="5121909" y="6412585"/>
            <a:ext cx="332105" cy="134620"/>
          </a:xfrm>
          <a:prstGeom prst="rect">
            <a:avLst/>
          </a:prstGeom>
        </p:spPr>
        <p:txBody>
          <a:bodyPr wrap="square" lIns="0" tIns="0" rIns="0" bIns="0" rtlCol="0" vert="horz">
            <a:spAutoFit/>
          </a:bodyPr>
          <a:lstStyle/>
          <a:p>
            <a:pPr marL="12700">
              <a:lnSpc>
                <a:spcPct val="100000"/>
              </a:lnSpc>
            </a:pPr>
            <a:r>
              <a:rPr dirty="0" sz="800">
                <a:solidFill>
                  <a:srgbClr val="4E565F"/>
                </a:solidFill>
                <a:latin typeface="微软雅黑"/>
                <a:cs typeface="微软雅黑"/>
              </a:rPr>
              <a:t>增长率</a:t>
            </a:r>
            <a:endParaRPr sz="800">
              <a:latin typeface="微软雅黑"/>
              <a:cs typeface="微软雅黑"/>
            </a:endParaRPr>
          </a:p>
        </p:txBody>
      </p:sp>
      <p:sp>
        <p:nvSpPr>
          <p:cNvPr id="60" name="object 60"/>
          <p:cNvSpPr txBox="1"/>
          <p:nvPr/>
        </p:nvSpPr>
        <p:spPr>
          <a:xfrm>
            <a:off x="829767" y="1141984"/>
            <a:ext cx="11000105" cy="2393950"/>
          </a:xfrm>
          <a:prstGeom prst="rect">
            <a:avLst/>
          </a:prstGeom>
        </p:spPr>
        <p:txBody>
          <a:bodyPr wrap="square" lIns="0" tIns="0" rIns="0" bIns="0" rtlCol="0" vert="horz">
            <a:spAutoFit/>
          </a:bodyPr>
          <a:lstStyle/>
          <a:p>
            <a:pPr algn="just" marL="299085" marR="181610" indent="-287020">
              <a:lnSpc>
                <a:spcPct val="150000"/>
              </a:lnSpc>
            </a:pPr>
            <a:r>
              <a:rPr dirty="0" sz="1400" spc="540">
                <a:solidFill>
                  <a:srgbClr val="1D9FD1"/>
                </a:solidFill>
                <a:latin typeface="Arial Unicode MS"/>
                <a:cs typeface="Arial Unicode MS"/>
              </a:rPr>
              <a:t>◆ </a:t>
            </a:r>
            <a:r>
              <a:rPr dirty="0" sz="1400">
                <a:solidFill>
                  <a:srgbClr val="5E666F"/>
                </a:solidFill>
                <a:latin typeface="微软雅黑"/>
                <a:cs typeface="微软雅黑"/>
              </a:rPr>
              <a:t>内部竞争：在全球化金融竞争、利率汇率市场化、多样化融资渠道发展分流银行储蓄、宏观经济增速放缓的背景下，银行靠传统“存贷  </a:t>
            </a:r>
            <a:r>
              <a:rPr dirty="0" sz="1400" spc="15">
                <a:solidFill>
                  <a:srgbClr val="5E666F"/>
                </a:solidFill>
                <a:latin typeface="微软雅黑"/>
                <a:cs typeface="微软雅黑"/>
              </a:rPr>
              <a:t>汇”业务难以带动快速增长，</a:t>
            </a:r>
            <a:r>
              <a:rPr dirty="0" sz="1400" spc="15" b="1" i="1">
                <a:solidFill>
                  <a:srgbClr val="1D9FD1"/>
                </a:solidFill>
                <a:latin typeface="微软雅黑"/>
                <a:cs typeface="微软雅黑"/>
              </a:rPr>
              <a:t>净利润增速下滑，银行业盈利模式面临转型挑战</a:t>
            </a:r>
            <a:r>
              <a:rPr dirty="0" sz="1400" spc="15">
                <a:solidFill>
                  <a:srgbClr val="5E666F"/>
                </a:solidFill>
                <a:latin typeface="微软雅黑"/>
                <a:cs typeface="微软雅黑"/>
              </a:rPr>
              <a:t>。中国银保监会官网数据显示，虽然</a:t>
            </a:r>
            <a:r>
              <a:rPr dirty="0" sz="1400" spc="15">
                <a:solidFill>
                  <a:srgbClr val="5E666F"/>
                </a:solidFill>
                <a:latin typeface="Arial"/>
                <a:cs typeface="Arial"/>
              </a:rPr>
              <a:t>2018</a:t>
            </a:r>
            <a:r>
              <a:rPr dirty="0" sz="1400" spc="15">
                <a:solidFill>
                  <a:srgbClr val="5E666F"/>
                </a:solidFill>
                <a:latin typeface="微软雅黑"/>
                <a:cs typeface="微软雅黑"/>
              </a:rPr>
              <a:t>年商业银行净  </a:t>
            </a:r>
            <a:r>
              <a:rPr dirty="0" sz="1400" spc="-5">
                <a:solidFill>
                  <a:srgbClr val="5E666F"/>
                </a:solidFill>
                <a:latin typeface="微软雅黑"/>
                <a:cs typeface="微软雅黑"/>
              </a:rPr>
              <a:t>利润</a:t>
            </a:r>
            <a:r>
              <a:rPr dirty="0" sz="1400" spc="-5">
                <a:solidFill>
                  <a:srgbClr val="5E666F"/>
                </a:solidFill>
                <a:latin typeface="Arial"/>
                <a:cs typeface="Arial"/>
              </a:rPr>
              <a:t>1.83</a:t>
            </a:r>
            <a:r>
              <a:rPr dirty="0" sz="1400" spc="-5">
                <a:solidFill>
                  <a:srgbClr val="5E666F"/>
                </a:solidFill>
                <a:latin typeface="微软雅黑"/>
                <a:cs typeface="微软雅黑"/>
              </a:rPr>
              <a:t>万亿元，较去年同期增加</a:t>
            </a:r>
            <a:r>
              <a:rPr dirty="0" sz="1400" spc="-5">
                <a:solidFill>
                  <a:srgbClr val="5E666F"/>
                </a:solidFill>
                <a:latin typeface="Arial"/>
                <a:cs typeface="Arial"/>
              </a:rPr>
              <a:t>0.08</a:t>
            </a:r>
            <a:r>
              <a:rPr dirty="0" sz="1400" spc="-5">
                <a:solidFill>
                  <a:srgbClr val="5E666F"/>
                </a:solidFill>
                <a:latin typeface="微软雅黑"/>
                <a:cs typeface="微软雅黑"/>
              </a:rPr>
              <a:t>万亿元，同比增长</a:t>
            </a:r>
            <a:r>
              <a:rPr dirty="0" sz="1400" spc="-5">
                <a:solidFill>
                  <a:srgbClr val="5E666F"/>
                </a:solidFill>
                <a:latin typeface="Arial"/>
                <a:cs typeface="Arial"/>
              </a:rPr>
              <a:t>4.97%</a:t>
            </a:r>
            <a:r>
              <a:rPr dirty="0" sz="1400" spc="-5">
                <a:solidFill>
                  <a:srgbClr val="5E666F"/>
                </a:solidFill>
                <a:latin typeface="微软雅黑"/>
                <a:cs typeface="微软雅黑"/>
              </a:rPr>
              <a:t>，但增速较去年同期下降</a:t>
            </a:r>
            <a:r>
              <a:rPr dirty="0" sz="1400" spc="-5">
                <a:solidFill>
                  <a:srgbClr val="5E666F"/>
                </a:solidFill>
                <a:latin typeface="Arial"/>
                <a:cs typeface="Arial"/>
              </a:rPr>
              <a:t>1.03</a:t>
            </a:r>
            <a:r>
              <a:rPr dirty="0" sz="1400" spc="-5">
                <a:solidFill>
                  <a:srgbClr val="5E666F"/>
                </a:solidFill>
                <a:latin typeface="微软雅黑"/>
                <a:cs typeface="微软雅黑"/>
              </a:rPr>
              <a:t>个百分点。</a:t>
            </a:r>
            <a:endParaRPr sz="1400">
              <a:latin typeface="微软雅黑"/>
              <a:cs typeface="微软雅黑"/>
            </a:endParaRPr>
          </a:p>
          <a:p>
            <a:pPr marL="12700">
              <a:lnSpc>
                <a:spcPct val="100000"/>
              </a:lnSpc>
              <a:spcBef>
                <a:spcPts val="840"/>
              </a:spcBef>
            </a:pPr>
            <a:r>
              <a:rPr dirty="0" sz="1400" spc="545">
                <a:solidFill>
                  <a:srgbClr val="1D9FD1"/>
                </a:solidFill>
                <a:latin typeface="Arial Unicode MS"/>
                <a:cs typeface="Arial Unicode MS"/>
              </a:rPr>
              <a:t>◆</a:t>
            </a:r>
            <a:r>
              <a:rPr dirty="0" sz="1400" spc="425">
                <a:solidFill>
                  <a:srgbClr val="1D9FD1"/>
                </a:solidFill>
                <a:latin typeface="Arial Unicode MS"/>
                <a:cs typeface="Arial Unicode MS"/>
              </a:rPr>
              <a:t> </a:t>
            </a:r>
            <a:r>
              <a:rPr dirty="0" sz="1400">
                <a:solidFill>
                  <a:srgbClr val="5E666F"/>
                </a:solidFill>
                <a:latin typeface="微软雅黑"/>
                <a:cs typeface="微软雅黑"/>
              </a:rPr>
              <a:t>外部竞争：商业银行不仅面临着全球化的金融竞争，其</a:t>
            </a:r>
            <a:r>
              <a:rPr dirty="0" sz="1400" b="1" i="1">
                <a:solidFill>
                  <a:srgbClr val="1A9FD2"/>
                </a:solidFill>
                <a:latin typeface="微软雅黑"/>
                <a:cs typeface="微软雅黑"/>
              </a:rPr>
              <a:t>商业模式也经受</a:t>
            </a:r>
            <a:r>
              <a:rPr dirty="0" sz="1400" b="1" i="1">
                <a:solidFill>
                  <a:srgbClr val="1D9FD1"/>
                </a:solidFill>
                <a:latin typeface="微软雅黑"/>
                <a:cs typeface="微软雅黑"/>
              </a:rPr>
              <a:t>互联网企业挑战</a:t>
            </a:r>
            <a:r>
              <a:rPr dirty="0" sz="1400" b="1" i="1">
                <a:solidFill>
                  <a:srgbClr val="1A9FD2"/>
                </a:solidFill>
                <a:latin typeface="微软雅黑"/>
                <a:cs typeface="微软雅黑"/>
              </a:rPr>
              <a:t>。</a:t>
            </a:r>
            <a:r>
              <a:rPr dirty="0" sz="1400">
                <a:solidFill>
                  <a:srgbClr val="5E666F"/>
                </a:solidFill>
                <a:latin typeface="微软雅黑"/>
                <a:cs typeface="微软雅黑"/>
              </a:rPr>
              <a:t>在金融科技浪潮下，诞生了一批金融科技公司、</a:t>
            </a:r>
            <a:endParaRPr sz="1400">
              <a:latin typeface="微软雅黑"/>
              <a:cs typeface="微软雅黑"/>
            </a:endParaRPr>
          </a:p>
          <a:p>
            <a:pPr marL="299085" marR="5080">
              <a:lnSpc>
                <a:spcPct val="150000"/>
              </a:lnSpc>
            </a:pPr>
            <a:r>
              <a:rPr dirty="0" sz="1400">
                <a:solidFill>
                  <a:srgbClr val="5E666F"/>
                </a:solidFill>
                <a:latin typeface="微软雅黑"/>
                <a:cs typeface="微软雅黑"/>
              </a:rPr>
              <a:t>消费金融公司、消费分期平台、网络信贷平台等“新金融”模式，实现金融与场景无缝衔接，为客户提供“销售</a:t>
            </a:r>
            <a:r>
              <a:rPr dirty="0" sz="1400">
                <a:solidFill>
                  <a:srgbClr val="5E666F"/>
                </a:solidFill>
                <a:latin typeface="Arial"/>
                <a:cs typeface="Arial"/>
              </a:rPr>
              <a:t>——</a:t>
            </a:r>
            <a:r>
              <a:rPr dirty="0" sz="1400">
                <a:solidFill>
                  <a:srgbClr val="5E666F"/>
                </a:solidFill>
                <a:latin typeface="微软雅黑"/>
                <a:cs typeface="微软雅黑"/>
              </a:rPr>
              <a:t>金融”一站式服务，  对银行的存贷汇业务造成了巨大冲击。</a:t>
            </a:r>
            <a:r>
              <a:rPr dirty="0" sz="1400" b="1" i="1">
                <a:solidFill>
                  <a:srgbClr val="1A9FD2"/>
                </a:solidFill>
                <a:latin typeface="微软雅黑"/>
                <a:cs typeface="微软雅黑"/>
              </a:rPr>
              <a:t>内外部竞争加剧迫使银行转型。</a:t>
            </a:r>
            <a:endParaRPr sz="1400">
              <a:latin typeface="微软雅黑"/>
              <a:cs typeface="微软雅黑"/>
            </a:endParaRPr>
          </a:p>
          <a:p>
            <a:pPr>
              <a:lnSpc>
                <a:spcPct val="100000"/>
              </a:lnSpc>
              <a:spcBef>
                <a:spcPts val="3"/>
              </a:spcBef>
            </a:pPr>
            <a:endParaRPr sz="1900">
              <a:latin typeface="Times New Roman"/>
              <a:cs typeface="Times New Roman"/>
            </a:endParaRPr>
          </a:p>
          <a:p>
            <a:pPr marL="1373505">
              <a:lnSpc>
                <a:spcPct val="100000"/>
              </a:lnSpc>
              <a:tabLst>
                <a:tab pos="6591934" algn="l"/>
              </a:tabLst>
            </a:pPr>
            <a:r>
              <a:rPr dirty="0" sz="1200">
                <a:solidFill>
                  <a:srgbClr val="4E565F"/>
                </a:solidFill>
                <a:latin typeface="微软雅黑"/>
                <a:cs typeface="微软雅黑"/>
              </a:rPr>
              <a:t>亿欧智库：</a:t>
            </a:r>
            <a:r>
              <a:rPr dirty="0" sz="1200">
                <a:solidFill>
                  <a:srgbClr val="4E565F"/>
                </a:solidFill>
                <a:latin typeface="微软雅黑"/>
                <a:cs typeface="微软雅黑"/>
              </a:rPr>
              <a:t>2011-2018</a:t>
            </a:r>
            <a:r>
              <a:rPr dirty="0" sz="1200">
                <a:solidFill>
                  <a:srgbClr val="4E565F"/>
                </a:solidFill>
                <a:latin typeface="微软雅黑"/>
                <a:cs typeface="微软雅黑"/>
              </a:rPr>
              <a:t>年商业银行净利润及增长率	</a:t>
            </a:r>
            <a:r>
              <a:rPr dirty="0" baseline="2314" sz="1800" spc="-7">
                <a:solidFill>
                  <a:srgbClr val="4E565F"/>
                </a:solidFill>
                <a:latin typeface="微软雅黑"/>
                <a:cs typeface="微软雅黑"/>
              </a:rPr>
              <a:t>亿欧智库：“新金融”实现金融与多样化消费场景无缝衔接</a:t>
            </a:r>
            <a:endParaRPr baseline="2314" sz="1800">
              <a:latin typeface="微软雅黑"/>
              <a:cs typeface="微软雅黑"/>
            </a:endParaRPr>
          </a:p>
        </p:txBody>
      </p:sp>
      <p:sp>
        <p:nvSpPr>
          <p:cNvPr id="61" name="object 61"/>
          <p:cNvSpPr txBox="1"/>
          <p:nvPr/>
        </p:nvSpPr>
        <p:spPr>
          <a:xfrm>
            <a:off x="10278236" y="6523431"/>
            <a:ext cx="53149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线下零售</a:t>
            </a:r>
            <a:endParaRPr sz="1000">
              <a:latin typeface="微软雅黑"/>
              <a:cs typeface="微软雅黑"/>
            </a:endParaRPr>
          </a:p>
        </p:txBody>
      </p:sp>
      <p:sp>
        <p:nvSpPr>
          <p:cNvPr id="62" name="object 62"/>
          <p:cNvSpPr/>
          <p:nvPr/>
        </p:nvSpPr>
        <p:spPr>
          <a:xfrm>
            <a:off x="9067800" y="3797808"/>
            <a:ext cx="534924" cy="496554"/>
          </a:xfrm>
          <a:prstGeom prst="rect">
            <a:avLst/>
          </a:prstGeom>
          <a:blipFill>
            <a:blip r:embed="rId5" cstate="print"/>
            <a:stretch>
              <a:fillRect/>
            </a:stretch>
          </a:blipFill>
        </p:spPr>
        <p:txBody>
          <a:bodyPr wrap="square" lIns="0" tIns="0" rIns="0" bIns="0" rtlCol="0"/>
          <a:lstStyle/>
          <a:p/>
        </p:txBody>
      </p:sp>
      <p:sp>
        <p:nvSpPr>
          <p:cNvPr id="63" name="object 63"/>
          <p:cNvSpPr/>
          <p:nvPr/>
        </p:nvSpPr>
        <p:spPr>
          <a:xfrm>
            <a:off x="7693914" y="6120384"/>
            <a:ext cx="847343" cy="388620"/>
          </a:xfrm>
          <a:prstGeom prst="rect">
            <a:avLst/>
          </a:prstGeom>
          <a:blipFill>
            <a:blip r:embed="rId6" cstate="print"/>
            <a:stretch>
              <a:fillRect/>
            </a:stretch>
          </a:blipFill>
        </p:spPr>
        <p:txBody>
          <a:bodyPr wrap="square" lIns="0" tIns="0" rIns="0" bIns="0" rtlCol="0"/>
          <a:lstStyle/>
          <a:p/>
        </p:txBody>
      </p:sp>
      <p:sp>
        <p:nvSpPr>
          <p:cNvPr id="64" name="object 64"/>
          <p:cNvSpPr/>
          <p:nvPr/>
        </p:nvSpPr>
        <p:spPr>
          <a:xfrm>
            <a:off x="7632954" y="5205984"/>
            <a:ext cx="609600" cy="431292"/>
          </a:xfrm>
          <a:prstGeom prst="rect">
            <a:avLst/>
          </a:prstGeom>
          <a:blipFill>
            <a:blip r:embed="rId7" cstate="print"/>
            <a:stretch>
              <a:fillRect/>
            </a:stretch>
          </a:blipFill>
        </p:spPr>
        <p:txBody>
          <a:bodyPr wrap="square" lIns="0" tIns="0" rIns="0" bIns="0" rtlCol="0"/>
          <a:lstStyle/>
          <a:p/>
        </p:txBody>
      </p:sp>
      <p:sp>
        <p:nvSpPr>
          <p:cNvPr id="65" name="object 65"/>
          <p:cNvSpPr/>
          <p:nvPr/>
        </p:nvSpPr>
        <p:spPr>
          <a:xfrm>
            <a:off x="10058400" y="4166615"/>
            <a:ext cx="592836" cy="473964"/>
          </a:xfrm>
          <a:prstGeom prst="rect">
            <a:avLst/>
          </a:prstGeom>
          <a:blipFill>
            <a:blip r:embed="rId8" cstate="print"/>
            <a:stretch>
              <a:fillRect/>
            </a:stretch>
          </a:blipFill>
        </p:spPr>
        <p:txBody>
          <a:bodyPr wrap="square" lIns="0" tIns="0" rIns="0" bIns="0" rtlCol="0"/>
          <a:lstStyle/>
          <a:p/>
        </p:txBody>
      </p:sp>
      <p:sp>
        <p:nvSpPr>
          <p:cNvPr id="66" name="object 66"/>
          <p:cNvSpPr/>
          <p:nvPr/>
        </p:nvSpPr>
        <p:spPr>
          <a:xfrm>
            <a:off x="10267188" y="5918293"/>
            <a:ext cx="437387" cy="599854"/>
          </a:xfrm>
          <a:prstGeom prst="rect">
            <a:avLst/>
          </a:prstGeom>
          <a:blipFill>
            <a:blip r:embed="rId9" cstate="print"/>
            <a:stretch>
              <a:fillRect/>
            </a:stretch>
          </a:blipFill>
        </p:spPr>
        <p:txBody>
          <a:bodyPr wrap="square" lIns="0" tIns="0" rIns="0" bIns="0" rtlCol="0"/>
          <a:lstStyle/>
          <a:p/>
        </p:txBody>
      </p:sp>
      <p:sp>
        <p:nvSpPr>
          <p:cNvPr id="67" name="object 67"/>
          <p:cNvSpPr/>
          <p:nvPr/>
        </p:nvSpPr>
        <p:spPr>
          <a:xfrm>
            <a:off x="10474452" y="5151907"/>
            <a:ext cx="594360" cy="427456"/>
          </a:xfrm>
          <a:prstGeom prst="rect">
            <a:avLst/>
          </a:prstGeom>
          <a:blipFill>
            <a:blip r:embed="rId10" cstate="print"/>
            <a:stretch>
              <a:fillRect/>
            </a:stretch>
          </a:blipFill>
        </p:spPr>
        <p:txBody>
          <a:bodyPr wrap="square" lIns="0" tIns="0" rIns="0" bIns="0" rtlCol="0"/>
          <a:lstStyle/>
          <a:p/>
        </p:txBody>
      </p:sp>
      <p:sp>
        <p:nvSpPr>
          <p:cNvPr id="68" name="object 68"/>
          <p:cNvSpPr/>
          <p:nvPr/>
        </p:nvSpPr>
        <p:spPr>
          <a:xfrm>
            <a:off x="7930895" y="4171188"/>
            <a:ext cx="583692" cy="449580"/>
          </a:xfrm>
          <a:prstGeom prst="rect">
            <a:avLst/>
          </a:prstGeom>
          <a:blipFill>
            <a:blip r:embed="rId11" cstate="print"/>
            <a:stretch>
              <a:fillRect/>
            </a:stretch>
          </a:blipFill>
        </p:spPr>
        <p:txBody>
          <a:bodyPr wrap="square" lIns="0" tIns="0" rIns="0" bIns="0" rtlCol="0"/>
          <a:lstStyle/>
          <a:p/>
        </p:txBody>
      </p:sp>
      <p:sp>
        <p:nvSpPr>
          <p:cNvPr id="69" name="object 69"/>
          <p:cNvSpPr/>
          <p:nvPr/>
        </p:nvSpPr>
        <p:spPr>
          <a:xfrm>
            <a:off x="8926068" y="6283457"/>
            <a:ext cx="848105" cy="567690"/>
          </a:xfrm>
          <a:prstGeom prst="rect">
            <a:avLst/>
          </a:prstGeom>
          <a:blipFill>
            <a:blip r:embed="rId12" cstate="print"/>
            <a:stretch>
              <a:fillRect/>
            </a:stretch>
          </a:blipFill>
        </p:spPr>
        <p:txBody>
          <a:bodyPr wrap="square" lIns="0" tIns="0" rIns="0" bIns="0" rtlCol="0"/>
          <a:lstStyle/>
          <a:p/>
        </p:txBody>
      </p:sp>
      <p:sp>
        <p:nvSpPr>
          <p:cNvPr id="70" name="object 70"/>
          <p:cNvSpPr txBox="1"/>
          <p:nvPr/>
        </p:nvSpPr>
        <p:spPr>
          <a:xfrm>
            <a:off x="9078848" y="6365951"/>
            <a:ext cx="534670" cy="315595"/>
          </a:xfrm>
          <a:prstGeom prst="rect">
            <a:avLst/>
          </a:prstGeom>
        </p:spPr>
        <p:txBody>
          <a:bodyPr wrap="square" lIns="0" tIns="0" rIns="0" bIns="0" rtlCol="0" vert="horz">
            <a:spAutoFit/>
          </a:bodyPr>
          <a:lstStyle/>
          <a:p>
            <a:pPr marL="12700">
              <a:lnSpc>
                <a:spcPct val="100000"/>
              </a:lnSpc>
            </a:pPr>
            <a:r>
              <a:rPr dirty="0" sz="2000">
                <a:solidFill>
                  <a:srgbClr val="1D9FD1"/>
                </a:solidFill>
                <a:latin typeface="Arial"/>
                <a:cs typeface="Arial"/>
              </a:rPr>
              <a:t>……</a:t>
            </a:r>
            <a:endParaRPr sz="2000">
              <a:latin typeface="Arial"/>
              <a:cs typeface="Arial"/>
            </a:endParaRPr>
          </a:p>
        </p:txBody>
      </p:sp>
      <p:sp>
        <p:nvSpPr>
          <p:cNvPr id="71" name="object 71"/>
          <p:cNvSpPr/>
          <p:nvPr/>
        </p:nvSpPr>
        <p:spPr>
          <a:xfrm>
            <a:off x="10032492" y="5359908"/>
            <a:ext cx="317500" cy="193675"/>
          </a:xfrm>
          <a:custGeom>
            <a:avLst/>
            <a:gdLst/>
            <a:ahLst/>
            <a:cxnLst/>
            <a:rect l="l" t="t" r="r" b="b"/>
            <a:pathLst>
              <a:path w="317500" h="193675">
                <a:moveTo>
                  <a:pt x="220217" y="0"/>
                </a:moveTo>
                <a:lnTo>
                  <a:pt x="220217" y="48386"/>
                </a:lnTo>
                <a:lnTo>
                  <a:pt x="0" y="48386"/>
                </a:lnTo>
                <a:lnTo>
                  <a:pt x="0" y="145160"/>
                </a:lnTo>
                <a:lnTo>
                  <a:pt x="220217" y="145160"/>
                </a:lnTo>
                <a:lnTo>
                  <a:pt x="220217" y="193547"/>
                </a:lnTo>
                <a:lnTo>
                  <a:pt x="316991" y="96773"/>
                </a:lnTo>
                <a:lnTo>
                  <a:pt x="220217" y="0"/>
                </a:lnTo>
                <a:close/>
              </a:path>
            </a:pathLst>
          </a:custGeom>
          <a:solidFill>
            <a:srgbClr val="B9C3D1"/>
          </a:solidFill>
        </p:spPr>
        <p:txBody>
          <a:bodyPr wrap="square" lIns="0" tIns="0" rIns="0" bIns="0" rtlCol="0"/>
          <a:lstStyle/>
          <a:p/>
        </p:txBody>
      </p:sp>
      <p:sp>
        <p:nvSpPr>
          <p:cNvPr id="72" name="object 72"/>
          <p:cNvSpPr/>
          <p:nvPr/>
        </p:nvSpPr>
        <p:spPr>
          <a:xfrm>
            <a:off x="8339328" y="5359908"/>
            <a:ext cx="317500" cy="193675"/>
          </a:xfrm>
          <a:custGeom>
            <a:avLst/>
            <a:gdLst/>
            <a:ahLst/>
            <a:cxnLst/>
            <a:rect l="l" t="t" r="r" b="b"/>
            <a:pathLst>
              <a:path w="317500" h="193675">
                <a:moveTo>
                  <a:pt x="96774" y="0"/>
                </a:moveTo>
                <a:lnTo>
                  <a:pt x="0" y="96773"/>
                </a:lnTo>
                <a:lnTo>
                  <a:pt x="96774" y="193547"/>
                </a:lnTo>
                <a:lnTo>
                  <a:pt x="96774" y="145160"/>
                </a:lnTo>
                <a:lnTo>
                  <a:pt x="316992" y="145160"/>
                </a:lnTo>
                <a:lnTo>
                  <a:pt x="316992" y="48386"/>
                </a:lnTo>
                <a:lnTo>
                  <a:pt x="96774" y="48386"/>
                </a:lnTo>
                <a:lnTo>
                  <a:pt x="96774" y="0"/>
                </a:lnTo>
                <a:close/>
              </a:path>
            </a:pathLst>
          </a:custGeom>
          <a:solidFill>
            <a:srgbClr val="B9C3D1"/>
          </a:solidFill>
        </p:spPr>
        <p:txBody>
          <a:bodyPr wrap="square" lIns="0" tIns="0" rIns="0" bIns="0" rtlCol="0"/>
          <a:lstStyle/>
          <a:p/>
        </p:txBody>
      </p:sp>
      <p:sp>
        <p:nvSpPr>
          <p:cNvPr id="73" name="object 73"/>
          <p:cNvSpPr/>
          <p:nvPr/>
        </p:nvSpPr>
        <p:spPr>
          <a:xfrm>
            <a:off x="9249156" y="4573523"/>
            <a:ext cx="193675" cy="317500"/>
          </a:xfrm>
          <a:custGeom>
            <a:avLst/>
            <a:gdLst/>
            <a:ahLst/>
            <a:cxnLst/>
            <a:rect l="l" t="t" r="r" b="b"/>
            <a:pathLst>
              <a:path w="193675" h="317500">
                <a:moveTo>
                  <a:pt x="145161" y="96774"/>
                </a:moveTo>
                <a:lnTo>
                  <a:pt x="48387" y="96774"/>
                </a:lnTo>
                <a:lnTo>
                  <a:pt x="48387" y="316992"/>
                </a:lnTo>
                <a:lnTo>
                  <a:pt x="145161" y="316992"/>
                </a:lnTo>
                <a:lnTo>
                  <a:pt x="145161" y="96774"/>
                </a:lnTo>
                <a:close/>
              </a:path>
              <a:path w="193675" h="317500">
                <a:moveTo>
                  <a:pt x="96774" y="0"/>
                </a:moveTo>
                <a:lnTo>
                  <a:pt x="0" y="96774"/>
                </a:lnTo>
                <a:lnTo>
                  <a:pt x="193548" y="96774"/>
                </a:lnTo>
                <a:lnTo>
                  <a:pt x="96774" y="0"/>
                </a:lnTo>
                <a:close/>
              </a:path>
            </a:pathLst>
          </a:custGeom>
          <a:solidFill>
            <a:srgbClr val="B9C3D1"/>
          </a:solidFill>
        </p:spPr>
        <p:txBody>
          <a:bodyPr wrap="square" lIns="0" tIns="0" rIns="0" bIns="0" rtlCol="0"/>
          <a:lstStyle/>
          <a:p/>
        </p:txBody>
      </p:sp>
      <p:sp>
        <p:nvSpPr>
          <p:cNvPr id="74" name="object 74"/>
          <p:cNvSpPr/>
          <p:nvPr/>
        </p:nvSpPr>
        <p:spPr>
          <a:xfrm>
            <a:off x="9846436" y="4678045"/>
            <a:ext cx="247015" cy="285115"/>
          </a:xfrm>
          <a:custGeom>
            <a:avLst/>
            <a:gdLst/>
            <a:ahLst/>
            <a:cxnLst/>
            <a:rect l="l" t="t" r="r" b="b"/>
            <a:pathLst>
              <a:path w="247015" h="285114">
                <a:moveTo>
                  <a:pt x="224917" y="0"/>
                </a:moveTo>
                <a:lnTo>
                  <a:pt x="90043" y="21589"/>
                </a:lnTo>
                <a:lnTo>
                  <a:pt x="129159" y="49910"/>
                </a:lnTo>
                <a:lnTo>
                  <a:pt x="0" y="228218"/>
                </a:lnTo>
                <a:lnTo>
                  <a:pt x="78232" y="284860"/>
                </a:lnTo>
                <a:lnTo>
                  <a:pt x="207391" y="106552"/>
                </a:lnTo>
                <a:lnTo>
                  <a:pt x="241989" y="106552"/>
                </a:lnTo>
                <a:lnTo>
                  <a:pt x="224917" y="0"/>
                </a:lnTo>
                <a:close/>
              </a:path>
              <a:path w="247015" h="285114">
                <a:moveTo>
                  <a:pt x="241989" y="106552"/>
                </a:moveTo>
                <a:lnTo>
                  <a:pt x="207391" y="106552"/>
                </a:lnTo>
                <a:lnTo>
                  <a:pt x="246507" y="134746"/>
                </a:lnTo>
                <a:lnTo>
                  <a:pt x="241989" y="106552"/>
                </a:lnTo>
                <a:close/>
              </a:path>
            </a:pathLst>
          </a:custGeom>
          <a:solidFill>
            <a:srgbClr val="B9C3D1"/>
          </a:solidFill>
        </p:spPr>
        <p:txBody>
          <a:bodyPr wrap="square" lIns="0" tIns="0" rIns="0" bIns="0" rtlCol="0"/>
          <a:lstStyle/>
          <a:p/>
        </p:txBody>
      </p:sp>
      <p:sp>
        <p:nvSpPr>
          <p:cNvPr id="75" name="object 75"/>
          <p:cNvSpPr/>
          <p:nvPr/>
        </p:nvSpPr>
        <p:spPr>
          <a:xfrm>
            <a:off x="9900666" y="5823584"/>
            <a:ext cx="257810" cy="260350"/>
          </a:xfrm>
          <a:custGeom>
            <a:avLst/>
            <a:gdLst/>
            <a:ahLst/>
            <a:cxnLst/>
            <a:rect l="l" t="t" r="r" b="b"/>
            <a:pathLst>
              <a:path w="257809" h="260350">
                <a:moveTo>
                  <a:pt x="69087" y="0"/>
                </a:moveTo>
                <a:lnTo>
                  <a:pt x="0" y="67563"/>
                </a:lnTo>
                <a:lnTo>
                  <a:pt x="154050" y="224891"/>
                </a:lnTo>
                <a:lnTo>
                  <a:pt x="119506" y="258673"/>
                </a:lnTo>
                <a:lnTo>
                  <a:pt x="256158" y="260108"/>
                </a:lnTo>
                <a:lnTo>
                  <a:pt x="257210" y="157327"/>
                </a:lnTo>
                <a:lnTo>
                  <a:pt x="223011" y="157327"/>
                </a:lnTo>
                <a:lnTo>
                  <a:pt x="69087" y="0"/>
                </a:lnTo>
                <a:close/>
              </a:path>
              <a:path w="257809" h="260350">
                <a:moveTo>
                  <a:pt x="257555" y="123545"/>
                </a:moveTo>
                <a:lnTo>
                  <a:pt x="223011" y="157327"/>
                </a:lnTo>
                <a:lnTo>
                  <a:pt x="257210" y="157327"/>
                </a:lnTo>
                <a:lnTo>
                  <a:pt x="257555" y="123545"/>
                </a:lnTo>
                <a:close/>
              </a:path>
            </a:pathLst>
          </a:custGeom>
          <a:solidFill>
            <a:srgbClr val="B9C3D1"/>
          </a:solidFill>
        </p:spPr>
        <p:txBody>
          <a:bodyPr wrap="square" lIns="0" tIns="0" rIns="0" bIns="0" rtlCol="0"/>
          <a:lstStyle/>
          <a:p/>
        </p:txBody>
      </p:sp>
      <p:sp>
        <p:nvSpPr>
          <p:cNvPr id="76" name="object 76"/>
          <p:cNvSpPr/>
          <p:nvPr/>
        </p:nvSpPr>
        <p:spPr>
          <a:xfrm>
            <a:off x="9249156" y="5975603"/>
            <a:ext cx="193675" cy="317500"/>
          </a:xfrm>
          <a:custGeom>
            <a:avLst/>
            <a:gdLst/>
            <a:ahLst/>
            <a:cxnLst/>
            <a:rect l="l" t="t" r="r" b="b"/>
            <a:pathLst>
              <a:path w="193675" h="317500">
                <a:moveTo>
                  <a:pt x="193548" y="220218"/>
                </a:moveTo>
                <a:lnTo>
                  <a:pt x="0" y="220218"/>
                </a:lnTo>
                <a:lnTo>
                  <a:pt x="96774" y="316992"/>
                </a:lnTo>
                <a:lnTo>
                  <a:pt x="193548" y="220218"/>
                </a:lnTo>
                <a:close/>
              </a:path>
              <a:path w="193675" h="317500">
                <a:moveTo>
                  <a:pt x="145161" y="0"/>
                </a:moveTo>
                <a:lnTo>
                  <a:pt x="48387" y="0"/>
                </a:lnTo>
                <a:lnTo>
                  <a:pt x="48387" y="220218"/>
                </a:lnTo>
                <a:lnTo>
                  <a:pt x="145161" y="220218"/>
                </a:lnTo>
                <a:lnTo>
                  <a:pt x="145161" y="0"/>
                </a:lnTo>
                <a:close/>
              </a:path>
            </a:pathLst>
          </a:custGeom>
          <a:solidFill>
            <a:srgbClr val="B9C3D1"/>
          </a:solidFill>
        </p:spPr>
        <p:txBody>
          <a:bodyPr wrap="square" lIns="0" tIns="0" rIns="0" bIns="0" rtlCol="0"/>
          <a:lstStyle/>
          <a:p/>
        </p:txBody>
      </p:sp>
      <p:sp>
        <p:nvSpPr>
          <p:cNvPr id="77" name="object 77"/>
          <p:cNvSpPr/>
          <p:nvPr/>
        </p:nvSpPr>
        <p:spPr>
          <a:xfrm>
            <a:off x="8568690" y="5843613"/>
            <a:ext cx="258445" cy="258445"/>
          </a:xfrm>
          <a:custGeom>
            <a:avLst/>
            <a:gdLst/>
            <a:ahLst/>
            <a:cxnLst/>
            <a:rect l="l" t="t" r="r" b="b"/>
            <a:pathLst>
              <a:path w="258445" h="258445">
                <a:moveTo>
                  <a:pt x="126" y="121361"/>
                </a:moveTo>
                <a:lnTo>
                  <a:pt x="0" y="257936"/>
                </a:lnTo>
                <a:lnTo>
                  <a:pt x="136525" y="258063"/>
                </a:lnTo>
                <a:lnTo>
                  <a:pt x="102361" y="223888"/>
                </a:lnTo>
                <a:lnTo>
                  <a:pt x="170847" y="155536"/>
                </a:lnTo>
                <a:lnTo>
                  <a:pt x="34162" y="155536"/>
                </a:lnTo>
                <a:lnTo>
                  <a:pt x="126" y="121361"/>
                </a:lnTo>
                <a:close/>
              </a:path>
              <a:path w="258445" h="258445">
                <a:moveTo>
                  <a:pt x="189991" y="0"/>
                </a:moveTo>
                <a:lnTo>
                  <a:pt x="34162" y="155536"/>
                </a:lnTo>
                <a:lnTo>
                  <a:pt x="170847" y="155536"/>
                </a:lnTo>
                <a:lnTo>
                  <a:pt x="258190" y="68364"/>
                </a:lnTo>
                <a:lnTo>
                  <a:pt x="189991" y="0"/>
                </a:lnTo>
                <a:close/>
              </a:path>
            </a:pathLst>
          </a:custGeom>
          <a:solidFill>
            <a:srgbClr val="B9C3D1"/>
          </a:solidFill>
        </p:spPr>
        <p:txBody>
          <a:bodyPr wrap="square" lIns="0" tIns="0" rIns="0" bIns="0" rtlCol="0"/>
          <a:lstStyle/>
          <a:p/>
        </p:txBody>
      </p:sp>
      <p:sp>
        <p:nvSpPr>
          <p:cNvPr id="78" name="object 78"/>
          <p:cNvSpPr/>
          <p:nvPr/>
        </p:nvSpPr>
        <p:spPr>
          <a:xfrm>
            <a:off x="8563736" y="4701159"/>
            <a:ext cx="257810" cy="260350"/>
          </a:xfrm>
          <a:custGeom>
            <a:avLst/>
            <a:gdLst/>
            <a:ahLst/>
            <a:cxnLst/>
            <a:rect l="l" t="t" r="r" b="b"/>
            <a:pathLst>
              <a:path w="257809" h="260350">
                <a:moveTo>
                  <a:pt x="169419" y="102743"/>
                </a:moveTo>
                <a:lnTo>
                  <a:pt x="34544" y="102743"/>
                </a:lnTo>
                <a:lnTo>
                  <a:pt x="188341" y="260223"/>
                </a:lnTo>
                <a:lnTo>
                  <a:pt x="257429" y="192786"/>
                </a:lnTo>
                <a:lnTo>
                  <a:pt x="169419" y="102743"/>
                </a:lnTo>
                <a:close/>
              </a:path>
              <a:path w="257809" h="260350">
                <a:moveTo>
                  <a:pt x="1524" y="0"/>
                </a:moveTo>
                <a:lnTo>
                  <a:pt x="0" y="136525"/>
                </a:lnTo>
                <a:lnTo>
                  <a:pt x="34544" y="102743"/>
                </a:lnTo>
                <a:lnTo>
                  <a:pt x="169419" y="102743"/>
                </a:lnTo>
                <a:lnTo>
                  <a:pt x="103505" y="35306"/>
                </a:lnTo>
                <a:lnTo>
                  <a:pt x="138049" y="1524"/>
                </a:lnTo>
                <a:lnTo>
                  <a:pt x="1524" y="0"/>
                </a:lnTo>
                <a:close/>
              </a:path>
            </a:pathLst>
          </a:custGeom>
          <a:solidFill>
            <a:srgbClr val="B9C3D1"/>
          </a:solidFill>
        </p:spPr>
        <p:txBody>
          <a:bodyPr wrap="square" lIns="0" tIns="0" rIns="0" bIns="0" rtlCol="0"/>
          <a:lstStyle/>
          <a:p/>
        </p:txBody>
      </p:sp>
      <p:sp>
        <p:nvSpPr>
          <p:cNvPr id="79" name="object 79"/>
          <p:cNvSpPr/>
          <p:nvPr/>
        </p:nvSpPr>
        <p:spPr>
          <a:xfrm>
            <a:off x="8805671" y="4951476"/>
            <a:ext cx="1079500" cy="970915"/>
          </a:xfrm>
          <a:custGeom>
            <a:avLst/>
            <a:gdLst/>
            <a:ahLst/>
            <a:cxnLst/>
            <a:rect l="l" t="t" r="r" b="b"/>
            <a:pathLst>
              <a:path w="1079500" h="970914">
                <a:moveTo>
                  <a:pt x="917194" y="0"/>
                </a:moveTo>
                <a:lnTo>
                  <a:pt x="161798" y="0"/>
                </a:lnTo>
                <a:lnTo>
                  <a:pt x="118768" y="5776"/>
                </a:lnTo>
                <a:lnTo>
                  <a:pt x="80113" y="22079"/>
                </a:lnTo>
                <a:lnTo>
                  <a:pt x="47371" y="47371"/>
                </a:lnTo>
                <a:lnTo>
                  <a:pt x="22079" y="80113"/>
                </a:lnTo>
                <a:lnTo>
                  <a:pt x="5776" y="118768"/>
                </a:lnTo>
                <a:lnTo>
                  <a:pt x="0" y="161798"/>
                </a:lnTo>
                <a:lnTo>
                  <a:pt x="0" y="808990"/>
                </a:lnTo>
                <a:lnTo>
                  <a:pt x="5776" y="852001"/>
                </a:lnTo>
                <a:lnTo>
                  <a:pt x="22079" y="890651"/>
                </a:lnTo>
                <a:lnTo>
                  <a:pt x="47371" y="923397"/>
                </a:lnTo>
                <a:lnTo>
                  <a:pt x="80113" y="948697"/>
                </a:lnTo>
                <a:lnTo>
                  <a:pt x="118768" y="965008"/>
                </a:lnTo>
                <a:lnTo>
                  <a:pt x="161798" y="970788"/>
                </a:lnTo>
                <a:lnTo>
                  <a:pt x="917194" y="970788"/>
                </a:lnTo>
                <a:lnTo>
                  <a:pt x="960223" y="965008"/>
                </a:lnTo>
                <a:lnTo>
                  <a:pt x="998878" y="948697"/>
                </a:lnTo>
                <a:lnTo>
                  <a:pt x="1031621" y="923397"/>
                </a:lnTo>
                <a:lnTo>
                  <a:pt x="1056912" y="890651"/>
                </a:lnTo>
                <a:lnTo>
                  <a:pt x="1073215" y="852001"/>
                </a:lnTo>
                <a:lnTo>
                  <a:pt x="1078992" y="808990"/>
                </a:lnTo>
                <a:lnTo>
                  <a:pt x="1078992" y="161798"/>
                </a:lnTo>
                <a:lnTo>
                  <a:pt x="1073215" y="118768"/>
                </a:lnTo>
                <a:lnTo>
                  <a:pt x="1056912" y="80113"/>
                </a:lnTo>
                <a:lnTo>
                  <a:pt x="1031621" y="47371"/>
                </a:lnTo>
                <a:lnTo>
                  <a:pt x="998878" y="22079"/>
                </a:lnTo>
                <a:lnTo>
                  <a:pt x="960223" y="5776"/>
                </a:lnTo>
                <a:lnTo>
                  <a:pt x="917194" y="0"/>
                </a:lnTo>
                <a:close/>
              </a:path>
            </a:pathLst>
          </a:custGeom>
          <a:solidFill>
            <a:srgbClr val="F68D21"/>
          </a:solidFill>
        </p:spPr>
        <p:txBody>
          <a:bodyPr wrap="square" lIns="0" tIns="0" rIns="0" bIns="0" rtlCol="0"/>
          <a:lstStyle/>
          <a:p/>
        </p:txBody>
      </p:sp>
      <p:sp>
        <p:nvSpPr>
          <p:cNvPr id="80" name="object 80"/>
          <p:cNvSpPr txBox="1"/>
          <p:nvPr/>
        </p:nvSpPr>
        <p:spPr>
          <a:xfrm>
            <a:off x="8954261" y="4981650"/>
            <a:ext cx="784860" cy="906144"/>
          </a:xfrm>
          <a:prstGeom prst="rect">
            <a:avLst/>
          </a:prstGeom>
        </p:spPr>
        <p:txBody>
          <a:bodyPr wrap="square" lIns="0" tIns="0" rIns="0" bIns="0" rtlCol="0" vert="horz">
            <a:spAutoFit/>
          </a:bodyPr>
          <a:lstStyle/>
          <a:p>
            <a:pPr algn="just" marL="12700" marR="5080">
              <a:lnSpc>
                <a:spcPct val="116700"/>
              </a:lnSpc>
            </a:pPr>
            <a:r>
              <a:rPr dirty="0" sz="1000" spc="-5">
                <a:solidFill>
                  <a:srgbClr val="F9F9F9"/>
                </a:solidFill>
                <a:latin typeface="微软雅黑"/>
                <a:cs typeface="微软雅黑"/>
              </a:rPr>
              <a:t>金融科技公司  消费金融公司  消费分期平台  网络信贷平台</a:t>
            </a:r>
            <a:endParaRPr sz="1000">
              <a:latin typeface="微软雅黑"/>
              <a:cs typeface="微软雅黑"/>
            </a:endParaRPr>
          </a:p>
          <a:p>
            <a:pPr algn="ctr">
              <a:lnSpc>
                <a:spcPct val="100000"/>
              </a:lnSpc>
              <a:spcBef>
                <a:spcPts val="240"/>
              </a:spcBef>
            </a:pPr>
            <a:r>
              <a:rPr dirty="0" sz="1000" spc="-5">
                <a:solidFill>
                  <a:srgbClr val="F9F9F9"/>
                </a:solidFill>
                <a:latin typeface="Arial"/>
                <a:cs typeface="Arial"/>
              </a:rPr>
              <a:t>……</a:t>
            </a:r>
            <a:endParaRPr sz="1000">
              <a:latin typeface="Arial"/>
              <a:cs typeface="Arial"/>
            </a:endParaRPr>
          </a:p>
        </p:txBody>
      </p:sp>
      <p:sp>
        <p:nvSpPr>
          <p:cNvPr id="86" name="object 86"/>
          <p:cNvSpPr txBox="1"/>
          <p:nvPr/>
        </p:nvSpPr>
        <p:spPr>
          <a:xfrm>
            <a:off x="78739" y="6661292"/>
            <a:ext cx="2719705" cy="158750"/>
          </a:xfrm>
          <a:prstGeom prst="rect">
            <a:avLst/>
          </a:prstGeom>
        </p:spPr>
        <p:txBody>
          <a:bodyPr wrap="square" lIns="0" tIns="0" rIns="0" bIns="0" rtlCol="0" vert="horz">
            <a:spAutoFit/>
          </a:bodyPr>
          <a:lstStyle/>
          <a:p>
            <a:pPr marL="12700">
              <a:lnSpc>
                <a:spcPts val="1150"/>
              </a:lnSpc>
            </a:pPr>
            <a:r>
              <a:rPr dirty="0" sz="1050" spc="-55" i="1">
                <a:solidFill>
                  <a:srgbClr val="4F555F"/>
                </a:solidFill>
                <a:latin typeface="微软雅黑"/>
                <a:cs typeface="微软雅黑"/>
              </a:rPr>
              <a:t>来源：</a:t>
            </a:r>
            <a:r>
              <a:rPr dirty="0" sz="1050" spc="-95" i="1">
                <a:solidFill>
                  <a:srgbClr val="4F555F"/>
                </a:solidFill>
                <a:latin typeface="微软雅黑"/>
                <a:cs typeface="微软雅黑"/>
              </a:rPr>
              <a:t> </a:t>
            </a:r>
            <a:r>
              <a:rPr dirty="0" sz="1050" spc="-55" i="1">
                <a:solidFill>
                  <a:srgbClr val="4F555F"/>
                </a:solidFill>
                <a:latin typeface="微软雅黑"/>
                <a:cs typeface="微软雅黑"/>
              </a:rPr>
              <a:t>左图来源于中国银行保险管理监督委员会</a:t>
            </a:r>
            <a:endParaRPr sz="1050">
              <a:latin typeface="微软雅黑"/>
              <a:cs typeface="微软雅黑"/>
            </a:endParaRPr>
          </a:p>
        </p:txBody>
      </p:sp>
      <p:sp>
        <p:nvSpPr>
          <p:cNvPr id="81" name="object 81"/>
          <p:cNvSpPr txBox="1"/>
          <p:nvPr/>
        </p:nvSpPr>
        <p:spPr>
          <a:xfrm>
            <a:off x="10540365" y="5704433"/>
            <a:ext cx="53149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线上教育</a:t>
            </a:r>
            <a:endParaRPr sz="1000">
              <a:latin typeface="微软雅黑"/>
              <a:cs typeface="微软雅黑"/>
            </a:endParaRPr>
          </a:p>
        </p:txBody>
      </p:sp>
      <p:sp>
        <p:nvSpPr>
          <p:cNvPr id="82" name="object 82"/>
          <p:cNvSpPr txBox="1"/>
          <p:nvPr/>
        </p:nvSpPr>
        <p:spPr>
          <a:xfrm>
            <a:off x="7818501" y="5751372"/>
            <a:ext cx="27876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医疗</a:t>
            </a:r>
            <a:endParaRPr sz="1000">
              <a:latin typeface="微软雅黑"/>
              <a:cs typeface="微软雅黑"/>
            </a:endParaRPr>
          </a:p>
        </p:txBody>
      </p:sp>
      <p:sp>
        <p:nvSpPr>
          <p:cNvPr id="83" name="object 83"/>
          <p:cNvSpPr txBox="1"/>
          <p:nvPr/>
        </p:nvSpPr>
        <p:spPr>
          <a:xfrm>
            <a:off x="8127238" y="4709541"/>
            <a:ext cx="27876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旅游</a:t>
            </a:r>
            <a:endParaRPr sz="1000">
              <a:latin typeface="微软雅黑"/>
              <a:cs typeface="微软雅黑"/>
            </a:endParaRPr>
          </a:p>
        </p:txBody>
      </p:sp>
      <p:sp>
        <p:nvSpPr>
          <p:cNvPr id="84" name="object 84"/>
          <p:cNvSpPr txBox="1"/>
          <p:nvPr/>
        </p:nvSpPr>
        <p:spPr>
          <a:xfrm>
            <a:off x="9204706" y="4351782"/>
            <a:ext cx="27876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电商</a:t>
            </a:r>
            <a:endParaRPr sz="1000">
              <a:latin typeface="微软雅黑"/>
              <a:cs typeface="微软雅黑"/>
            </a:endParaRPr>
          </a:p>
        </p:txBody>
      </p:sp>
      <p:sp>
        <p:nvSpPr>
          <p:cNvPr id="85" name="object 85"/>
          <p:cNvSpPr txBox="1"/>
          <p:nvPr/>
        </p:nvSpPr>
        <p:spPr>
          <a:xfrm>
            <a:off x="10252964" y="4726051"/>
            <a:ext cx="278765" cy="165100"/>
          </a:xfrm>
          <a:prstGeom prst="rect">
            <a:avLst/>
          </a:prstGeom>
        </p:spPr>
        <p:txBody>
          <a:bodyPr wrap="square" lIns="0" tIns="0" rIns="0" bIns="0" rtlCol="0" vert="horz">
            <a:spAutoFit/>
          </a:bodyPr>
          <a:lstStyle/>
          <a:p>
            <a:pPr marL="12700">
              <a:lnSpc>
                <a:spcPct val="100000"/>
              </a:lnSpc>
            </a:pPr>
            <a:r>
              <a:rPr dirty="0" sz="1000" spc="-5">
                <a:solidFill>
                  <a:srgbClr val="4E545F"/>
                </a:solidFill>
                <a:latin typeface="微软雅黑"/>
                <a:cs typeface="微软雅黑"/>
              </a:rPr>
              <a:t>汽车</a:t>
            </a:r>
            <a:endParaRPr sz="1000">
              <a:latin typeface="微软雅黑"/>
              <a:cs typeface="微软雅黑"/>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think</dc:creator>
  <dc:title>PowerPoint 演示文稿</dc:title>
  <dcterms:created xsi:type="dcterms:W3CDTF">2019-07-02T23:14:43Z</dcterms:created>
  <dcterms:modified xsi:type="dcterms:W3CDTF">2019-07-02T23:14:43Z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2019-06-17T00:00:00Z</vt:filetime>
  </property>
  <property fmtid="{D5CDD505-2E9C-101B-9397-08002B2CF9AE}" pid="3" name="Creator">
    <vt:lpwstr>Microsoft® PowerPoint® 适用于 Office 365</vt:lpwstr>
  </property>
  <property fmtid="{D5CDD505-2E9C-101B-9397-08002B2CF9AE}" pid="4" name="LastSaved">
    <vt:filetime>2019-07-02T00:00:00Z</vt:filetime>
  </property>
</Properties>
</file>